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40DF0-3EA8-43A4-8834-60B48E96C513}" type="datetimeFigureOut">
              <a:rPr lang="tr-TR" smtClean="0"/>
              <a:t>28.09.2012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D7210-EBBB-4A38-97D4-14E075D31A15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43DE82-F58D-4296-9384-DF9C62A97CE5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669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5C70EC-EBC5-4C2D-B44D-62E04E6D8019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761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See Section 30-6 in the main text.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2EFA02-5228-47FB-AF96-BE8DEEF70119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771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See Section 30-8 in the main text.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7971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467972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7083FC-B214-4B21-941F-2680C4927167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AE003E-9267-45FC-9814-DEE158DE287B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689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See Section 30-1 in the main text.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0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470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9344D3-74EE-4A47-A385-36CD9F729AD0}" type="slidenum">
              <a:rPr lang="tr-TR">
                <a:solidFill>
                  <a:prstClr val="black"/>
                </a:solidFill>
              </a:rPr>
              <a:pPr/>
              <a:t>4</a:t>
            </a:fld>
            <a:endParaRPr lang="tr-T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43" name="Notes Placeholder 2"/>
          <p:cNvSpPr>
            <a:spLocks noGrp="1"/>
          </p:cNvSpPr>
          <p:nvPr>
            <p:ph type="body" idx="1"/>
          </p:nvPr>
        </p:nvSpPr>
        <p:spPr>
          <a:xfrm>
            <a:off x="620713" y="4356100"/>
            <a:ext cx="5688012" cy="4114800"/>
          </a:xfrm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471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AF9772-9053-4401-916E-8A88DA6E8B21}" type="slidenum">
              <a:rPr lang="tr-TR">
                <a:solidFill>
                  <a:prstClr val="black"/>
                </a:solidFill>
              </a:rPr>
              <a:pPr/>
              <a:t>5</a:t>
            </a:fld>
            <a:endParaRPr lang="tr-T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7929BE-F2A9-433B-AA23-9DA772F48D12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72067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See Section 30-2 in the main text.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E4C786-DA77-46F3-8C43-D6D4AA19018A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73091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See Section 30-2 in the main text.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0FD36-36E2-4EA0-9CDD-12FD1E40070C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74115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See Section 30-2 in the main text.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325CC6-07D7-4293-ABB7-EF2BFFD86867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75139" name="Rectangle 512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40" name="Rectangle 512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See Section 30-3 in the main text.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FEA14-B784-4345-A5C3-1814F55F0F79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96AA3-99BA-426A-91EA-17192085E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526AD-B8A8-4221-8A75-D710B7198CE6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C1446-D38B-4E6B-B9E1-1C768DA0B0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8DA23-AE31-4FFA-89AF-0BAA4B96EC8D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28C4-1529-4B3D-88E8-5480F9DD1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tr-TR" noProof="0" smtClean="0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190CA1-7FFA-4B79-A635-57550623C6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761413-9B25-4E57-B0C1-963B3FD96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6858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endParaRPr lang="tr-T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2339975" y="6308725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49D9A-1125-4271-B407-2F2DC1CCB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A96FC-57F2-47CB-B9F5-CD9B346CCCDB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43142-5688-41E7-9D81-B2BF2BD91B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F0873-8ED3-481C-B131-E03385ADC37B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E69E9-4B44-442E-A615-2A19AFECF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3EF18-0820-41B2-ACDA-C0B4820455BF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7BBFF-3271-4B29-B4A9-7770AE54D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F2481-9E32-4C78-85C6-1428F0CA9314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8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3F021-E107-4B6B-81F4-1D642E5BBE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C11EA-A139-4EB1-A50C-075073B7EE1B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4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80E63-533A-4624-AC78-6FD63D560A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25230-93C3-464C-8352-0FA3521EA8A7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3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684EB-BE62-413F-A27E-638DA4659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FC5AC-E91B-43CF-AA62-94C83B87362A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6C061-177B-4481-B855-A19911DA2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61ABB-CA09-4E80-9BB5-E0E306DE4C4C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7270B-01C8-4B38-A5C4-C243E3202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Başlık Yer Tutucusu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10243" name="2 Metin Yer Tutucusu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E3649F5-CED9-4FD6-83E2-AE94B4F44BB3}" type="datetimeFigureOut">
              <a:rPr lang="tr-TR">
                <a:latin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28.09.2012</a:t>
            </a:fld>
            <a:endParaRPr lang="tr-TR">
              <a:latin typeface="Arial" pitchFamily="34" charset="0"/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latin typeface="Arial" pitchFamily="34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897050B-3419-4A95-A2E3-8370B6F8B14B}" type="slidenum">
              <a:rPr lang="en-US">
                <a:latin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Arial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133600"/>
            <a:ext cx="7772400" cy="1524000"/>
          </a:xfrm>
        </p:spPr>
        <p:txBody>
          <a:bodyPr/>
          <a:lstStyle/>
          <a:p>
            <a:pPr eaLnBrk="1" hangingPunct="1"/>
            <a:r>
              <a:rPr lang="tr-TR" sz="4000" b="1" smtClean="0"/>
              <a:t>Bölüm</a:t>
            </a:r>
            <a:r>
              <a:rPr lang="en-US" sz="4000" b="1" smtClean="0"/>
              <a:t> 30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tr-TR" sz="4000" b="1" smtClean="0"/>
              <a:t>İktisadi Büyüme</a:t>
            </a:r>
            <a:endParaRPr lang="en-US" sz="4000" smtClean="0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/>
          <a:lstStyle/>
          <a:p>
            <a:pPr eaLnBrk="1" hangingPunct="1"/>
            <a:r>
              <a:rPr lang="en-GB" sz="1400" smtClean="0">
                <a:solidFill>
                  <a:srgbClr val="FFC000"/>
                </a:solidFill>
              </a:rPr>
              <a:t>David Begg, Stanley Fischer and Rudiger Dornbusch, </a:t>
            </a:r>
            <a:r>
              <a:rPr lang="en-GB" sz="1400" i="1" smtClean="0">
                <a:solidFill>
                  <a:srgbClr val="FFC000"/>
                </a:solidFill>
              </a:rPr>
              <a:t>Economics</a:t>
            </a:r>
            <a:r>
              <a:rPr lang="en-GB" sz="1400" smtClean="0">
                <a:solidFill>
                  <a:srgbClr val="FFC000"/>
                </a:solidFill>
              </a:rPr>
              <a:t>, </a:t>
            </a:r>
          </a:p>
          <a:p>
            <a:pPr eaLnBrk="1" hangingPunct="1"/>
            <a:r>
              <a:rPr lang="en-GB" sz="1400" smtClean="0">
                <a:solidFill>
                  <a:srgbClr val="FFC000"/>
                </a:solidFill>
              </a:rPr>
              <a:t>8th Edition, McGraw-Hill, 2005</a:t>
            </a:r>
          </a:p>
          <a:p>
            <a:pPr eaLnBrk="1" hangingPunct="1"/>
            <a:r>
              <a:rPr lang="en-GB" sz="1400" smtClean="0">
                <a:solidFill>
                  <a:srgbClr val="FFC000"/>
                </a:solidFill>
              </a:rPr>
              <a:t>PowerPoint presentation by Alex Tackie and Damian Ward</a:t>
            </a:r>
            <a:endParaRPr lang="en-US" sz="140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/>
          <a:lstStyle/>
          <a:p>
            <a:pPr eaLnBrk="1" hangingPunct="1"/>
            <a:r>
              <a:rPr lang="tr-TR" sz="4000" b="1" smtClean="0"/>
              <a:t>Yakınsama (</a:t>
            </a:r>
            <a:r>
              <a:rPr lang="en-US" sz="4000" b="1" smtClean="0"/>
              <a:t>convergence</a:t>
            </a:r>
            <a:r>
              <a:rPr lang="tr-TR" sz="4000" b="1" smtClean="0"/>
              <a:t>) Hipotezi</a:t>
            </a:r>
            <a:endParaRPr lang="en-US" sz="4000" b="1" smtClean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525962"/>
          </a:xfrm>
        </p:spPr>
        <p:txBody>
          <a:bodyPr/>
          <a:lstStyle/>
          <a:p>
            <a:pPr eaLnBrk="1" hangingPunct="1"/>
            <a:r>
              <a:rPr lang="en-US" sz="1800" smtClean="0"/>
              <a:t>… </a:t>
            </a:r>
            <a:r>
              <a:rPr lang="tr-TR" sz="1800" smtClean="0"/>
              <a:t>fakir ülkelerin ortalamadan daha hızlı, buna karşılık zengin ülkelerin ortalamanın altında büyüyeceğini iddia eder.</a:t>
            </a:r>
            <a:endParaRPr lang="en-US" sz="1800" smtClean="0"/>
          </a:p>
          <a:p>
            <a:pPr lvl="1" eaLnBrk="1" hangingPunct="1"/>
            <a:r>
              <a:rPr lang="tr-TR" sz="1800" smtClean="0"/>
              <a:t>Dolayısıyla fakir ülkeler eninde sonunda zengin ülkeler</a:t>
            </a:r>
            <a:r>
              <a:rPr lang="en-US" sz="1800" smtClean="0"/>
              <a:t>i</a:t>
            </a:r>
            <a:r>
              <a:rPr lang="tr-TR" sz="1800" smtClean="0"/>
              <a:t> yakalayacaktır. Ne kadar doğru?</a:t>
            </a:r>
            <a:endParaRPr lang="en-US" sz="1800" smtClean="0"/>
          </a:p>
          <a:p>
            <a:pPr eaLnBrk="1" hangingPunct="1"/>
            <a:r>
              <a:rPr lang="tr-TR" sz="1800" smtClean="0"/>
              <a:t>En fakir 22 ülke Sahra-altı Afrika’daki 25 ülkenin içindedir.</a:t>
            </a:r>
          </a:p>
          <a:p>
            <a:pPr lvl="1" eaLnBrk="1" hangingPunct="1"/>
            <a:r>
              <a:rPr lang="tr-TR" sz="1800" smtClean="0"/>
              <a:t>Küreselleşme sonucu teknolojinin yayılması sonucu emek maliyeti düşük ülkelerin ihracat artışı ile büyüyeceği hipotezi Sahra-altı için geçerli olamamış, gerçekte tam tersi yaşanmış, bu ülkeler süreç içinde daha da fakirleşmişlerdir.</a:t>
            </a:r>
          </a:p>
          <a:p>
            <a:pPr lvl="2" eaLnBrk="1" hangingPunct="1"/>
            <a:r>
              <a:rPr lang="tr-TR" sz="1800" smtClean="0"/>
              <a:t>1987 ile 1998 arasında uç yoksulluk sınırı (günlük 1 dolar altı) altında yaşayan kişi sayısı 217 milyondan 291 milyona çıkmıştır.</a:t>
            </a:r>
          </a:p>
          <a:p>
            <a:pPr lvl="2" eaLnBrk="1" hangingPunct="1"/>
            <a:r>
              <a:rPr lang="tr-TR" sz="1800" smtClean="0"/>
              <a:t>Neden? Yatırım yapılmadığından. Yatırım yapılabilecek ortam olmadığından. Ancak yatırımın yerine yapılmış yardımlar nerede?</a:t>
            </a:r>
          </a:p>
          <a:p>
            <a:pPr lvl="2" eaLnBrk="1" hangingPunct="1"/>
            <a:r>
              <a:rPr lang="tr-TR" sz="1800" smtClean="0"/>
              <a:t>Ülke yönetimlerini elinde tutan bir grubun cebinde…</a:t>
            </a:r>
            <a:endParaRPr lang="en-US" sz="1800" smtClean="0"/>
          </a:p>
        </p:txBody>
      </p:sp>
      <p:sp>
        <p:nvSpPr>
          <p:cNvPr id="2345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E18F04E-64AD-43F3-A04D-7CDA6770A36C}" type="slidenum">
              <a:rPr lang="en-US">
                <a:solidFill>
                  <a:srgbClr val="1F497D"/>
                </a:solidFill>
              </a:rPr>
              <a:pPr/>
              <a:t>10</a:t>
            </a:fld>
            <a:endParaRPr lang="en-US">
              <a:solidFill>
                <a:srgbClr val="1F497D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 eaLnBrk="1" hangingPunct="1"/>
            <a:r>
              <a:rPr lang="tr-TR" sz="4000" b="1" smtClean="0"/>
              <a:t>İktisadi Büyümenin Maliyetleri</a:t>
            </a:r>
            <a:endParaRPr lang="en-US" sz="4000" b="1" smtClean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84313"/>
            <a:ext cx="7772400" cy="4465637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2400" smtClean="0"/>
              <a:t>Malthus </a:t>
            </a:r>
            <a:r>
              <a:rPr lang="tr-TR" sz="2400" smtClean="0"/>
              <a:t>18. yüzyılda büyümenin limitlerinden bahsetmiş,</a:t>
            </a:r>
            <a:endParaRPr lang="en-US" sz="2400" smtClean="0"/>
          </a:p>
          <a:p>
            <a:pPr lvl="1" eaLnBrk="1" hangingPunct="1">
              <a:lnSpc>
                <a:spcPct val="70000"/>
              </a:lnSpc>
            </a:pPr>
            <a:r>
              <a:rPr lang="tr-TR" sz="2400" smtClean="0"/>
              <a:t>Ancak teknik gelişmenin etkisini hafife almıştır.</a:t>
            </a:r>
          </a:p>
          <a:p>
            <a:pPr eaLnBrk="1" hangingPunct="1">
              <a:lnSpc>
                <a:spcPct val="70000"/>
              </a:lnSpc>
            </a:pPr>
            <a:r>
              <a:rPr lang="tr-TR" sz="2400" smtClean="0"/>
              <a:t>Fiyat sistemi, sınırlı kaynakların en etkin biçimde kullanılmasını sağlar.</a:t>
            </a:r>
            <a:endParaRPr lang="en-US" sz="2400" smtClean="0"/>
          </a:p>
          <a:p>
            <a:pPr eaLnBrk="1" hangingPunct="1">
              <a:lnSpc>
                <a:spcPct val="70000"/>
              </a:lnSpc>
            </a:pPr>
            <a:r>
              <a:rPr lang="tr-TR" sz="2400" smtClean="0"/>
              <a:t>Ancak büyümenin birtakım maliyetleri vardır</a:t>
            </a:r>
            <a:endParaRPr lang="en-US" sz="2400" smtClean="0"/>
          </a:p>
          <a:p>
            <a:pPr lvl="1" eaLnBrk="1" hangingPunct="1">
              <a:lnSpc>
                <a:spcPct val="70000"/>
              </a:lnSpc>
            </a:pPr>
            <a:r>
              <a:rPr lang="tr-TR" sz="2400" smtClean="0"/>
              <a:t>Ekolojik dengenin yıkımı, İklim değişikliği,şehirleşmenin artmasıyla tarımın çözülüşü, düşük yaşam kalitesi</a:t>
            </a:r>
            <a:endParaRPr lang="en-US" sz="2400" smtClean="0"/>
          </a:p>
          <a:p>
            <a:pPr eaLnBrk="1" hangingPunct="1">
              <a:lnSpc>
                <a:spcPct val="70000"/>
              </a:lnSpc>
            </a:pPr>
            <a:r>
              <a:rPr lang="tr-TR" sz="2400" smtClean="0"/>
              <a:t>Büyümenin durmasının da maliyetleri olduğu gibi</a:t>
            </a:r>
          </a:p>
          <a:p>
            <a:pPr lvl="1" eaLnBrk="1" hangingPunct="1">
              <a:lnSpc>
                <a:spcPct val="70000"/>
              </a:lnSpc>
            </a:pPr>
            <a:r>
              <a:rPr lang="tr-TR" sz="2400" smtClean="0"/>
              <a:t>Artan göç, suç oranları</a:t>
            </a:r>
            <a:endParaRPr lang="en-US" sz="2400" smtClean="0"/>
          </a:p>
          <a:p>
            <a:pPr eaLnBrk="1" hangingPunct="1">
              <a:lnSpc>
                <a:spcPct val="70000"/>
              </a:lnSpc>
            </a:pPr>
            <a:r>
              <a:rPr lang="tr-TR" sz="2400" smtClean="0"/>
              <a:t>Bu değerlendirme, iktisadi büyümenin pozitif değil normatif bir konu olduğunu gösterir.</a:t>
            </a:r>
            <a:endParaRPr lang="en-US" sz="2400" smtClean="0"/>
          </a:p>
        </p:txBody>
      </p:sp>
      <p:sp>
        <p:nvSpPr>
          <p:cNvPr id="2355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85DCA21-55C6-4487-A6D4-73B6F9F22426}" type="slidenum">
              <a:rPr lang="en-US">
                <a:solidFill>
                  <a:srgbClr val="1F497D"/>
                </a:solidFill>
              </a:rPr>
              <a:pPr/>
              <a:t>11</a:t>
            </a:fld>
            <a:endParaRPr lang="en-US">
              <a:solidFill>
                <a:srgbClr val="1F497D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Büyüme, Kalkınma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Ülkeler nasıl kalkınır?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Yıllar içerisinde ülkelerin statüsü ve insanlarının refahı nasıl değişir?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İktisadi büyüme, basitçe reel </a:t>
            </a:r>
            <a:r>
              <a:rPr lang="tr-TR" dirty="0" err="1" smtClean="0"/>
              <a:t>GSMH’nın</a:t>
            </a:r>
            <a:r>
              <a:rPr lang="tr-TR" dirty="0" smtClean="0"/>
              <a:t> yüzde büyümesi olarak ölçülür.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İktisadi kalkınma ise daha geniş bir kavramdır.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tr-TR" sz="3200" dirty="0" smtClean="0"/>
              <a:t>İnsanların üretken kapasite yatırımlarını artırarak ve örgütlenişlerini değiştirerek  yoksulluktan materyal anlamda refaha ulaşma sürecini inceler.</a:t>
            </a:r>
          </a:p>
        </p:txBody>
      </p:sp>
      <p:sp>
        <p:nvSpPr>
          <p:cNvPr id="2263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0C9B5E3-AE9F-4EBD-9FF2-DA929DA4CDF8}" type="slidenum">
              <a:rPr lang="en-US">
                <a:solidFill>
                  <a:srgbClr val="1F497D"/>
                </a:solidFill>
              </a:rPr>
              <a:pPr/>
              <a:t>2</a:t>
            </a:fld>
            <a:endParaRPr lang="en-US">
              <a:solidFill>
                <a:srgbClr val="1F497D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14313" y="274638"/>
            <a:ext cx="8643937" cy="1143000"/>
          </a:xfrm>
        </p:spPr>
        <p:txBody>
          <a:bodyPr/>
          <a:lstStyle/>
          <a:p>
            <a:pPr eaLnBrk="1" hangingPunct="1"/>
            <a:r>
              <a:rPr lang="tr-TR" sz="4000" b="1" smtClean="0"/>
              <a:t>İktisadi büyüme: neyi ölçer, neyi ölçmez?</a:t>
            </a:r>
            <a:endParaRPr lang="en-US" sz="4000" b="1" smtClean="0"/>
          </a:p>
        </p:txBody>
      </p:sp>
      <p:sp>
        <p:nvSpPr>
          <p:cNvPr id="93187" name="Rectangle 2051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692650"/>
          </a:xfrm>
        </p:spPr>
        <p:txBody>
          <a:bodyPr/>
          <a:lstStyle/>
          <a:p>
            <a:pPr lvl="1" eaLnBrk="1" hangingPunct="1">
              <a:lnSpc>
                <a:spcPct val="70000"/>
              </a:lnSpc>
            </a:pPr>
            <a:r>
              <a:rPr lang="tr-TR" sz="1700" smtClean="0"/>
              <a:t>Büyüme(t) =100*[ RGSMH(t)-RGSMH(t-1)] / RGSMH(t-1)</a:t>
            </a:r>
          </a:p>
          <a:p>
            <a:pPr lvl="1" eaLnBrk="1" hangingPunct="1">
              <a:lnSpc>
                <a:spcPct val="70000"/>
              </a:lnSpc>
            </a:pPr>
            <a:r>
              <a:rPr lang="tr-TR" sz="1700" smtClean="0"/>
              <a:t>Ancak bunun birçok eksiklikleri vardır.</a:t>
            </a:r>
            <a:endParaRPr lang="en-US" sz="1700" smtClean="0"/>
          </a:p>
          <a:p>
            <a:pPr lvl="2" eaLnBrk="1" hangingPunct="1">
              <a:lnSpc>
                <a:spcPct val="70000"/>
              </a:lnSpc>
            </a:pPr>
            <a:r>
              <a:rPr lang="tr-TR" sz="1700" smtClean="0"/>
              <a:t>GSMH alınıp satılmamış, piyasaya çıkmamış ürünleri kapsam dışı bırakır.</a:t>
            </a:r>
            <a:endParaRPr lang="en-US" sz="1700" smtClean="0"/>
          </a:p>
          <a:p>
            <a:pPr lvl="3" eaLnBrk="1" hangingPunct="1">
              <a:lnSpc>
                <a:spcPct val="70000"/>
              </a:lnSpc>
            </a:pPr>
            <a:r>
              <a:rPr lang="tr-TR" sz="1700" smtClean="0"/>
              <a:t>Örneğin, bahçede yetiştirilip evde tüketilen yiyecek, boş zaman</a:t>
            </a:r>
          </a:p>
          <a:p>
            <a:pPr lvl="2" eaLnBrk="1" hangingPunct="1">
              <a:lnSpc>
                <a:spcPct val="70000"/>
              </a:lnSpc>
            </a:pPr>
            <a:r>
              <a:rPr lang="tr-TR" sz="1700" smtClean="0"/>
              <a:t>Üretim ve tüketim sonucu oluşan dışsallıkları dikkate almaz.</a:t>
            </a:r>
          </a:p>
          <a:p>
            <a:pPr lvl="3" eaLnBrk="1" hangingPunct="1">
              <a:lnSpc>
                <a:spcPct val="70000"/>
              </a:lnSpc>
            </a:pPr>
            <a:r>
              <a:rPr lang="tr-TR" sz="1700" smtClean="0"/>
              <a:t>Örneğin, hava kirliliği, trafik sıkışıklığı</a:t>
            </a:r>
          </a:p>
          <a:p>
            <a:pPr lvl="2" eaLnBrk="1" hangingPunct="1">
              <a:lnSpc>
                <a:spcPct val="70000"/>
              </a:lnSpc>
            </a:pPr>
            <a:r>
              <a:rPr lang="tr-TR" sz="1700" smtClean="0"/>
              <a:t>Kayıt-dışı ekonomiyi ölçüm dışı bırakır.</a:t>
            </a:r>
          </a:p>
          <a:p>
            <a:pPr lvl="3" eaLnBrk="1" hangingPunct="1">
              <a:lnSpc>
                <a:spcPct val="70000"/>
              </a:lnSpc>
            </a:pPr>
            <a:r>
              <a:rPr lang="tr-TR" sz="1700" smtClean="0"/>
              <a:t>Örneğin, işportacılık, yasadışı kumarhane, temizliğe gelen yardımcılar vs.</a:t>
            </a:r>
          </a:p>
          <a:p>
            <a:pPr lvl="2" eaLnBrk="1" hangingPunct="1">
              <a:lnSpc>
                <a:spcPct val="70000"/>
              </a:lnSpc>
            </a:pPr>
            <a:r>
              <a:rPr lang="tr-TR" sz="1700" smtClean="0"/>
              <a:t>Aynı zamanda gelir dağılımının nasıl olduğuna dikkat etmez.</a:t>
            </a:r>
            <a:r>
              <a:rPr lang="en-US" sz="1700" smtClean="0"/>
              <a:t> </a:t>
            </a:r>
          </a:p>
          <a:p>
            <a:pPr eaLnBrk="1" hangingPunct="1">
              <a:lnSpc>
                <a:spcPct val="70000"/>
              </a:lnSpc>
            </a:pPr>
            <a:r>
              <a:rPr lang="tr-TR" sz="1700" smtClean="0"/>
              <a:t>Dolayısıyla kişi başına düşen gelirin yüksek olması sıradan insanın daha mutlu olduğu anlamına gelmeyebilir.</a:t>
            </a:r>
          </a:p>
          <a:p>
            <a:pPr lvl="1" eaLnBrk="1" hangingPunct="1">
              <a:lnSpc>
                <a:spcPct val="70000"/>
              </a:lnSpc>
            </a:pPr>
            <a:r>
              <a:rPr lang="tr-TR" sz="1700" smtClean="0"/>
              <a:t>Örneğin Küba kişi başına gelir bakımından düşük gelirli ülkeler grubuna dahilken, İnsani Gelişme İndeksi’nde Uruguay’dan sonra 51. sıradadır. Türkiye ise 79. sırada (Kaynak: http://hdrstats.undp.org/en/indicators/82.html 2009 yılı verileri)</a:t>
            </a:r>
            <a:endParaRPr lang="en-US" sz="1700" smtClean="0"/>
          </a:p>
          <a:p>
            <a:pPr lvl="1" eaLnBrk="1" hangingPunct="1">
              <a:lnSpc>
                <a:spcPct val="70000"/>
              </a:lnSpc>
            </a:pPr>
            <a:endParaRPr lang="en-US" sz="1700" smtClean="0"/>
          </a:p>
        </p:txBody>
      </p:sp>
      <p:sp>
        <p:nvSpPr>
          <p:cNvPr id="2273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C821D6A-AAD6-42FD-BFDA-F5268CD24D31}" type="slidenum">
              <a:rPr lang="en-US">
                <a:solidFill>
                  <a:srgbClr val="1F497D"/>
                </a:solidFill>
              </a:rPr>
              <a:pPr/>
              <a:t>3</a:t>
            </a:fld>
            <a:endParaRPr lang="en-US">
              <a:solidFill>
                <a:srgbClr val="1F497D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 bldLvl="3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pic>
        <p:nvPicPr>
          <p:cNvPr id="22835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251950" cy="8270875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pic>
        <p:nvPicPr>
          <p:cNvPr id="22937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Üretim fonksiyonu</a:t>
            </a:r>
            <a:endParaRPr lang="en-US" sz="4000" b="1" smtClean="0"/>
          </a:p>
        </p:txBody>
      </p:sp>
      <p:sp>
        <p:nvSpPr>
          <p:cNvPr id="95235" name="Rectangle 1027"/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7772400" cy="38100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tr-TR" sz="2800" smtClean="0"/>
              <a:t>Verili teknik bilgi ve mevcut üretim girdileri ile üretilebilecek olan maksimum çıktıyı gösterir.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tr-TR" smtClean="0"/>
              <a:t>Çıktı</a:t>
            </a:r>
            <a:r>
              <a:rPr lang="en-US" smtClean="0"/>
              <a:t> = f(</a:t>
            </a:r>
            <a:r>
              <a:rPr lang="tr-TR" smtClean="0"/>
              <a:t>sermaye</a:t>
            </a:r>
            <a:r>
              <a:rPr lang="en-US" smtClean="0"/>
              <a:t>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mtClean="0"/>
              <a:t> 	 		</a:t>
            </a:r>
            <a:r>
              <a:rPr lang="tr-TR" smtClean="0"/>
              <a:t>emek</a:t>
            </a:r>
            <a:r>
              <a:rPr lang="en-US" sz="3200" smtClean="0"/>
              <a:t>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3200" smtClean="0"/>
              <a:t>     		    </a:t>
            </a:r>
            <a:r>
              <a:rPr lang="tr-TR" sz="3200" smtClean="0"/>
              <a:t>toprak</a:t>
            </a:r>
            <a:r>
              <a:rPr lang="en-US" sz="3200" smtClean="0"/>
              <a:t>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3200" smtClean="0"/>
              <a:t>       			</a:t>
            </a:r>
            <a:r>
              <a:rPr lang="tr-TR" sz="3200" smtClean="0"/>
              <a:t>hammaddeler</a:t>
            </a:r>
            <a:r>
              <a:rPr lang="en-US" sz="3200" smtClean="0"/>
              <a:t>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3200" smtClean="0"/>
              <a:t>          			</a:t>
            </a:r>
            <a:r>
              <a:rPr lang="tr-TR" sz="3200" smtClean="0"/>
              <a:t>teknoloji</a:t>
            </a:r>
            <a:r>
              <a:rPr lang="en-US" sz="3200" smtClean="0"/>
              <a:t>)</a:t>
            </a:r>
          </a:p>
        </p:txBody>
      </p:sp>
      <p:sp>
        <p:nvSpPr>
          <p:cNvPr id="2304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CD1309B-79ED-4BF6-859C-6726A4D8CAE6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307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tr-TR" sz="4000" b="1" smtClean="0"/>
              <a:t>Çıktı nasıl artar? (1)</a:t>
            </a:r>
            <a:endParaRPr lang="en-US" sz="4000" b="1" smtClean="0"/>
          </a:p>
        </p:txBody>
      </p:sp>
      <p:sp>
        <p:nvSpPr>
          <p:cNvPr id="98307" name="Rectangle 3075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3000" smtClean="0"/>
              <a:t>Sermaye</a:t>
            </a:r>
            <a:endParaRPr lang="en-US" sz="3000" smtClean="0"/>
          </a:p>
          <a:p>
            <a:pPr lvl="1" eaLnBrk="1" hangingPunct="1">
              <a:lnSpc>
                <a:spcPct val="80000"/>
              </a:lnSpc>
            </a:pPr>
            <a:r>
              <a:rPr lang="tr-TR" sz="2600" smtClean="0"/>
              <a:t>İşçi başına düşen çıktı miktarı işçi başına düşen sermayenin yükselmesiyle artabilir.</a:t>
            </a:r>
            <a:endParaRPr lang="en-US" sz="2600" smtClean="0"/>
          </a:p>
          <a:p>
            <a:pPr eaLnBrk="1" hangingPunct="1">
              <a:lnSpc>
                <a:spcPct val="80000"/>
              </a:lnSpc>
            </a:pPr>
            <a:r>
              <a:rPr lang="tr-TR" sz="3000" smtClean="0"/>
              <a:t>Emek</a:t>
            </a:r>
            <a:endParaRPr lang="en-US" sz="3000" smtClean="0"/>
          </a:p>
          <a:p>
            <a:pPr lvl="1" eaLnBrk="1" hangingPunct="1">
              <a:lnSpc>
                <a:spcPct val="80000"/>
              </a:lnSpc>
            </a:pPr>
            <a:r>
              <a:rPr lang="tr-TR" sz="2600" smtClean="0"/>
              <a:t>Nüfus artışı</a:t>
            </a:r>
            <a:endParaRPr lang="en-US" sz="2600" smtClean="0"/>
          </a:p>
          <a:p>
            <a:pPr lvl="1" eaLnBrk="1" hangingPunct="1">
              <a:lnSpc>
                <a:spcPct val="80000"/>
              </a:lnSpc>
            </a:pPr>
            <a:r>
              <a:rPr lang="tr-TR" sz="2600" smtClean="0"/>
              <a:t>İşgücüne katılım oranı</a:t>
            </a:r>
          </a:p>
          <a:p>
            <a:pPr lvl="1" eaLnBrk="1" hangingPunct="1">
              <a:lnSpc>
                <a:spcPct val="80000"/>
              </a:lnSpc>
            </a:pPr>
            <a:r>
              <a:rPr lang="tr-TR" sz="2600" smtClean="0"/>
              <a:t>Beşeri sermaye</a:t>
            </a:r>
            <a:endParaRPr lang="en-US" sz="2600" smtClean="0"/>
          </a:p>
          <a:p>
            <a:pPr eaLnBrk="1" hangingPunct="1">
              <a:lnSpc>
                <a:spcPct val="80000"/>
              </a:lnSpc>
            </a:pPr>
            <a:r>
              <a:rPr lang="tr-TR" sz="3000" smtClean="0"/>
              <a:t>Toprak</a:t>
            </a:r>
            <a:endParaRPr lang="en-US" sz="3000" smtClean="0"/>
          </a:p>
          <a:p>
            <a:pPr lvl="1" eaLnBrk="1" hangingPunct="1">
              <a:lnSpc>
                <a:spcPct val="80000"/>
              </a:lnSpc>
            </a:pPr>
            <a:r>
              <a:rPr lang="tr-TR" sz="2600" smtClean="0"/>
              <a:t>Arzı sabittir, ancak kalitesi arttırılabilir.</a:t>
            </a:r>
            <a:endParaRPr lang="en-US" sz="2600" smtClean="0"/>
          </a:p>
        </p:txBody>
      </p:sp>
      <p:sp>
        <p:nvSpPr>
          <p:cNvPr id="2314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44B966-F271-4427-AB1B-424892088511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05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tr-TR" sz="4000" b="1" smtClean="0"/>
              <a:t>Çıktı nasıl artar?</a:t>
            </a:r>
            <a:r>
              <a:rPr lang="en-US" sz="4000" b="1" smtClean="0"/>
              <a:t> (2)</a:t>
            </a:r>
          </a:p>
        </p:txBody>
      </p:sp>
      <p:sp>
        <p:nvSpPr>
          <p:cNvPr id="99331" name="Rectangle 2051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eaLnBrk="1" hangingPunct="1"/>
            <a:r>
              <a:rPr lang="tr-TR" smtClean="0"/>
              <a:t>Hammaddeler</a:t>
            </a:r>
            <a:endParaRPr lang="en-US" smtClean="0"/>
          </a:p>
          <a:p>
            <a:pPr lvl="2" eaLnBrk="1" hangingPunct="1"/>
            <a:r>
              <a:rPr lang="tr-TR" smtClean="0"/>
              <a:t>Tükenen kaynaklar (kömür, petrol) ve</a:t>
            </a:r>
            <a:endParaRPr lang="en-US" smtClean="0"/>
          </a:p>
          <a:p>
            <a:pPr lvl="2" eaLnBrk="1" hangingPunct="1"/>
            <a:r>
              <a:rPr lang="tr-TR" smtClean="0"/>
              <a:t>Yenilenebilir kaynaklar </a:t>
            </a:r>
            <a:r>
              <a:rPr lang="en-US" smtClean="0"/>
              <a:t>(</a:t>
            </a:r>
            <a:r>
              <a:rPr lang="tr-TR" smtClean="0"/>
              <a:t>ağaç</a:t>
            </a:r>
            <a:r>
              <a:rPr lang="en-US" smtClean="0"/>
              <a:t>, </a:t>
            </a:r>
            <a:r>
              <a:rPr lang="tr-TR" smtClean="0"/>
              <a:t>balık stoku) arasındaki farklılığa dikkat etmek gerekir.</a:t>
            </a:r>
            <a:endParaRPr lang="en-US" smtClean="0"/>
          </a:p>
          <a:p>
            <a:pPr eaLnBrk="1" hangingPunct="1"/>
            <a:r>
              <a:rPr lang="en-US" smtClean="0"/>
              <a:t>T</a:t>
            </a:r>
            <a:r>
              <a:rPr lang="tr-TR" smtClean="0"/>
              <a:t>eknik bilgi seviyesi</a:t>
            </a:r>
            <a:endParaRPr lang="en-US" smtClean="0"/>
          </a:p>
          <a:p>
            <a:pPr lvl="1" eaLnBrk="1" hangingPunct="1"/>
            <a:r>
              <a:rPr lang="tr-TR" smtClean="0"/>
              <a:t>Buluşlar, AR&amp;GE</a:t>
            </a:r>
            <a:endParaRPr lang="en-US" smtClean="0"/>
          </a:p>
          <a:p>
            <a:pPr eaLnBrk="1" hangingPunct="1"/>
            <a:r>
              <a:rPr lang="tr-TR" smtClean="0"/>
              <a:t>Ölçek ekonomileri uzun vadede iktisadi büyümeyi hızlandırabilir.</a:t>
            </a:r>
            <a:endParaRPr lang="en-US" sz="4400" smtClean="0"/>
          </a:p>
        </p:txBody>
      </p:sp>
      <p:sp>
        <p:nvSpPr>
          <p:cNvPr id="2324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0E62F3-4D4A-49C4-9E0D-5944CC4FC32B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bldLvl="3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/>
              <a:t>Te</a:t>
            </a:r>
            <a:r>
              <a:rPr lang="tr-TR" sz="4000" b="1" smtClean="0"/>
              <a:t>knik Bilgi</a:t>
            </a:r>
            <a:endParaRPr lang="en-US" sz="4000" b="1" smtClean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5608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3000" smtClean="0"/>
              <a:t>Teknik bilgi zaman içerisinde aşağıdaki sebeplerden dolayı değişime uğrar</a:t>
            </a:r>
            <a:r>
              <a:rPr lang="en-US" sz="300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tr-TR" sz="2600" smtClean="0"/>
              <a:t>Buluşlar,</a:t>
            </a:r>
            <a:endParaRPr lang="en-US" sz="2600" smtClean="0"/>
          </a:p>
          <a:p>
            <a:pPr lvl="1" eaLnBrk="1" hangingPunct="1">
              <a:lnSpc>
                <a:spcPct val="80000"/>
              </a:lnSpc>
            </a:pPr>
            <a:r>
              <a:rPr lang="tr-TR" sz="2600" smtClean="0"/>
              <a:t>bilginin sermayeye yedirilmesi ve</a:t>
            </a:r>
            <a:endParaRPr lang="en-US" sz="2600" smtClean="0"/>
          </a:p>
          <a:p>
            <a:pPr lvl="1" eaLnBrk="1" hangingPunct="1">
              <a:lnSpc>
                <a:spcPct val="80000"/>
              </a:lnSpc>
            </a:pPr>
            <a:r>
              <a:rPr lang="tr-TR" sz="2600" smtClean="0"/>
              <a:t>yaparak öğrenme süreci.</a:t>
            </a:r>
            <a:endParaRPr lang="en-US" sz="2600" smtClean="0"/>
          </a:p>
          <a:p>
            <a:pPr eaLnBrk="1" hangingPunct="1">
              <a:lnSpc>
                <a:spcPct val="80000"/>
              </a:lnSpc>
            </a:pPr>
            <a:r>
              <a:rPr lang="tr-TR" sz="3000" smtClean="0"/>
              <a:t>Araştırma Geliştirme (AR&amp;GE)</a:t>
            </a:r>
            <a:endParaRPr lang="en-US" sz="3000" smtClean="0"/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patent s</a:t>
            </a:r>
            <a:r>
              <a:rPr lang="tr-TR" sz="2600" smtClean="0"/>
              <a:t>istemi sayesinde AR&amp;GE çalışmaları mümkün olur. Buluşlar sonucu ortaya çıkan ürün herkes tarafından üretilebilseydi çok daha az AR&amp;GE yapılırdı. </a:t>
            </a:r>
            <a:endParaRPr lang="en-US" sz="2600" smtClean="0"/>
          </a:p>
        </p:txBody>
      </p:sp>
      <p:sp>
        <p:nvSpPr>
          <p:cNvPr id="2334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735C1E9-C16C-45BF-B9D9-820F1B73FA33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bldLvl="2" autoUpdateAnimBg="0"/>
    </p:bldLst>
  </p:timing>
</p:sld>
</file>

<file path=ppt/theme/theme1.xml><?xml version="1.0" encoding="utf-8"?>
<a:theme xmlns:a="http://schemas.openxmlformats.org/drawingml/2006/main" name="1_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örünüş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Microsoft Office PowerPoint</Application>
  <PresentationFormat>Ekran Gösterisi (4:3)</PresentationFormat>
  <Paragraphs>95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2" baseType="lpstr">
      <vt:lpstr>1_Ofis Teması</vt:lpstr>
      <vt:lpstr>Bölüm 30 İktisadi Büyüme</vt:lpstr>
      <vt:lpstr>Büyüme, Kalkınma</vt:lpstr>
      <vt:lpstr>İktisadi büyüme: neyi ölçer, neyi ölçmez?</vt:lpstr>
      <vt:lpstr>Slayt 4</vt:lpstr>
      <vt:lpstr>Slayt 5</vt:lpstr>
      <vt:lpstr>Üretim fonksiyonu</vt:lpstr>
      <vt:lpstr>Çıktı nasıl artar? (1)</vt:lpstr>
      <vt:lpstr>Çıktı nasıl artar? (2)</vt:lpstr>
      <vt:lpstr>Teknik Bilgi</vt:lpstr>
      <vt:lpstr>Yakınsama (convergence) Hipotezi</vt:lpstr>
      <vt:lpstr>İktisadi Büyümenin Maliyetleri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30 İktisadi Büyüme</dc:title>
  <dc:creator>tegam2</dc:creator>
  <cp:lastModifiedBy>tegam2</cp:lastModifiedBy>
  <cp:revision>1</cp:revision>
  <dcterms:created xsi:type="dcterms:W3CDTF">2012-09-28T09:20:45Z</dcterms:created>
  <dcterms:modified xsi:type="dcterms:W3CDTF">2012-09-28T09:20:58Z</dcterms:modified>
</cp:coreProperties>
</file>