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gam1\Desktop\EXPORTS%20OF%20GOODS%20AND%20SERVICES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gam1\Desktop\EXPORTS%20OF%20GOODS%20AND%20SERVICES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db\Desktop\FAKULTE\Anabilim%20Dal&#305;\2012-2013%20G&#220;Z\eko%20havuz%20guncelleme%20makro\Export_GDP_oran&#305;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gam1\Desktop\EXPORTS%20OF%20GOODS%20AND%20SERVICE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gam1\Desktop\EXPORTS%20OF%20GOODS%20AND%20SERVICES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egam1\AppData\Local\Temp\Acr1F24.tmp\p50-Volume%20of%20word%20merchandise%20exports%20by%20sector.xlsx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egam1\AppData\Local\Temp\Acr1FFD.tmp\p51-World%20merchandise%20exports%20by%20product%20group.xlsx" TargetMode="External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egam1\Desktop\6176273226188221257.(1).xlsx" TargetMode="External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gam1\Desktop\EXPORTS%20OF%20GOODS%20AND%20SERVICES.xls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ulcin%20Yucel\AppData\Local\Microsoft\Windows\Temporary%20Internet%20Files\Content.IE5\BFHG0TJA\-3439188345360521939..xls" TargetMode="External"/><Relationship Id="rId1" Type="http://schemas.openxmlformats.org/officeDocument/2006/relationships/themeOverride" Target="../theme/themeOverride4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gam1\Desktop\EXPORTS%20OF%20GOODS%20AND%20SERVIC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plotArea>
      <c:layout/>
      <c:lineChart>
        <c:grouping val="standard"/>
        <c:ser>
          <c:idx val="0"/>
          <c:order val="0"/>
          <c:tx>
            <c:strRef>
              <c:f>Sayfa2!$B$2</c:f>
              <c:strCache>
                <c:ptCount val="1"/>
                <c:pt idx="0">
                  <c:v>İhracat/GSYİH (%)</c:v>
                </c:pt>
              </c:strCache>
            </c:strRef>
          </c:tx>
          <c:marker>
            <c:symbol val="none"/>
          </c:marker>
          <c:cat>
            <c:numRef>
              <c:f>Sayfa2!$C$1:$V$1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Sayfa2!$C$2:$V$2</c:f>
              <c:numCache>
                <c:formatCode>#,##0.0</c:formatCode>
                <c:ptCount val="20"/>
                <c:pt idx="0">
                  <c:v>14.392235733988928</c:v>
                </c:pt>
                <c:pt idx="1">
                  <c:v>13.673802849848022</c:v>
                </c:pt>
                <c:pt idx="2">
                  <c:v>21.362131207212787</c:v>
                </c:pt>
                <c:pt idx="3">
                  <c:v>19.891607502939689</c:v>
                </c:pt>
                <c:pt idx="4">
                  <c:v>21.542658136953186</c:v>
                </c:pt>
                <c:pt idx="5">
                  <c:v>24.58171768430514</c:v>
                </c:pt>
                <c:pt idx="6">
                  <c:v>21.337640319742388</c:v>
                </c:pt>
                <c:pt idx="7">
                  <c:v>19.439886161520899</c:v>
                </c:pt>
                <c:pt idx="8">
                  <c:v>20.097872157020301</c:v>
                </c:pt>
                <c:pt idx="9">
                  <c:v>27.4408824673956</c:v>
                </c:pt>
                <c:pt idx="10">
                  <c:v>25.217309688658101</c:v>
                </c:pt>
                <c:pt idx="11">
                  <c:v>22.994633111695286</c:v>
                </c:pt>
                <c:pt idx="12">
                  <c:v>23.551558335931887</c:v>
                </c:pt>
                <c:pt idx="13">
                  <c:v>21.855376209446199</c:v>
                </c:pt>
                <c:pt idx="14">
                  <c:v>22.669906649775587</c:v>
                </c:pt>
                <c:pt idx="15">
                  <c:v>22.323241358189389</c:v>
                </c:pt>
                <c:pt idx="16">
                  <c:v>23.907917994538288</c:v>
                </c:pt>
                <c:pt idx="17">
                  <c:v>23.316428801711787</c:v>
                </c:pt>
                <c:pt idx="18">
                  <c:v>21.211936351846301</c:v>
                </c:pt>
                <c:pt idx="19">
                  <c:v>21.1294174785804</c:v>
                </c:pt>
              </c:numCache>
            </c:numRef>
          </c:val>
        </c:ser>
        <c:ser>
          <c:idx val="1"/>
          <c:order val="1"/>
          <c:tx>
            <c:strRef>
              <c:f>Sayfa2!$B$3</c:f>
              <c:strCache>
                <c:ptCount val="1"/>
                <c:pt idx="0">
                  <c:v>İthalat/GSYİH (%)</c:v>
                </c:pt>
              </c:strCache>
            </c:strRef>
          </c:tx>
          <c:marker>
            <c:symbol val="none"/>
          </c:marker>
          <c:cat>
            <c:numRef>
              <c:f>Sayfa2!$C$1:$V$1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Sayfa2!$C$3:$V$3</c:f>
              <c:numCache>
                <c:formatCode>#,##0.0</c:formatCode>
                <c:ptCount val="20"/>
                <c:pt idx="0">
                  <c:v>17.345129910514959</c:v>
                </c:pt>
                <c:pt idx="1">
                  <c:v>19.343284925613801</c:v>
                </c:pt>
                <c:pt idx="2">
                  <c:v>20.38372113372834</c:v>
                </c:pt>
                <c:pt idx="3">
                  <c:v>24.351027247677401</c:v>
                </c:pt>
                <c:pt idx="4">
                  <c:v>27.826656749419605</c:v>
                </c:pt>
                <c:pt idx="5">
                  <c:v>30.388605888097089</c:v>
                </c:pt>
                <c:pt idx="6">
                  <c:v>20.180324679746889</c:v>
                </c:pt>
                <c:pt idx="7">
                  <c:v>19.28599105150526</c:v>
                </c:pt>
                <c:pt idx="8">
                  <c:v>23.094273392338</c:v>
                </c:pt>
                <c:pt idx="9">
                  <c:v>23.3153489582281</c:v>
                </c:pt>
                <c:pt idx="10">
                  <c:v>23.58277279343076</c:v>
                </c:pt>
                <c:pt idx="11">
                  <c:v>24.038084917766888</c:v>
                </c:pt>
                <c:pt idx="12">
                  <c:v>26.1856184614496</c:v>
                </c:pt>
                <c:pt idx="13">
                  <c:v>25.351503549267086</c:v>
                </c:pt>
                <c:pt idx="14">
                  <c:v>27.581049656345659</c:v>
                </c:pt>
                <c:pt idx="15">
                  <c:v>27.483872479226989</c:v>
                </c:pt>
                <c:pt idx="16">
                  <c:v>28.340677361178699</c:v>
                </c:pt>
                <c:pt idx="17">
                  <c:v>24.421812852063159</c:v>
                </c:pt>
                <c:pt idx="18">
                  <c:v>26.759424934310488</c:v>
                </c:pt>
                <c:pt idx="19">
                  <c:v>29.259663274100156</c:v>
                </c:pt>
              </c:numCache>
            </c:numRef>
          </c:val>
        </c:ser>
        <c:ser>
          <c:idx val="2"/>
          <c:order val="2"/>
          <c:tx>
            <c:strRef>
              <c:f>Sayfa2!$B$4</c:f>
              <c:strCache>
                <c:ptCount val="1"/>
                <c:pt idx="0">
                  <c:v>Toplam Ticaret/GSYİH (%)</c:v>
                </c:pt>
              </c:strCache>
            </c:strRef>
          </c:tx>
          <c:marker>
            <c:symbol val="none"/>
          </c:marker>
          <c:cat>
            <c:numRef>
              <c:f>Sayfa2!$C$1:$V$1</c:f>
              <c:numCache>
                <c:formatCode>General</c:formatCod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numCache>
            </c:numRef>
          </c:cat>
          <c:val>
            <c:numRef>
              <c:f>Sayfa2!$C$4:$V$4</c:f>
              <c:numCache>
                <c:formatCode>#,##0.0</c:formatCode>
                <c:ptCount val="20"/>
                <c:pt idx="0">
                  <c:v>31.737365644503999</c:v>
                </c:pt>
                <c:pt idx="1">
                  <c:v>33.017087775461697</c:v>
                </c:pt>
                <c:pt idx="2">
                  <c:v>41.745852340941319</c:v>
                </c:pt>
                <c:pt idx="3">
                  <c:v>44.242634750617029</c:v>
                </c:pt>
                <c:pt idx="4">
                  <c:v>49.369314886372813</c:v>
                </c:pt>
                <c:pt idx="5">
                  <c:v>54.970323572402229</c:v>
                </c:pt>
                <c:pt idx="6">
                  <c:v>41.517964999489294</c:v>
                </c:pt>
                <c:pt idx="7">
                  <c:v>38.725877213026202</c:v>
                </c:pt>
                <c:pt idx="8">
                  <c:v>43.19214554935828</c:v>
                </c:pt>
                <c:pt idx="9">
                  <c:v>50.756231425623596</c:v>
                </c:pt>
                <c:pt idx="10">
                  <c:v>48.800082482088897</c:v>
                </c:pt>
                <c:pt idx="11">
                  <c:v>47.032718029462202</c:v>
                </c:pt>
                <c:pt idx="12">
                  <c:v>49.737176797381501</c:v>
                </c:pt>
                <c:pt idx="13">
                  <c:v>47.206879758713228</c:v>
                </c:pt>
                <c:pt idx="14">
                  <c:v>50.250956306121395</c:v>
                </c:pt>
                <c:pt idx="15">
                  <c:v>49.807113837416395</c:v>
                </c:pt>
                <c:pt idx="16">
                  <c:v>52.2485953557171</c:v>
                </c:pt>
                <c:pt idx="17">
                  <c:v>47.738241653774999</c:v>
                </c:pt>
                <c:pt idx="18">
                  <c:v>47.9713612861568</c:v>
                </c:pt>
                <c:pt idx="19">
                  <c:v>50.389080752680449</c:v>
                </c:pt>
              </c:numCache>
            </c:numRef>
          </c:val>
        </c:ser>
        <c:marker val="1"/>
        <c:axId val="180270208"/>
        <c:axId val="180945280"/>
      </c:lineChart>
      <c:catAx>
        <c:axId val="180270208"/>
        <c:scaling>
          <c:orientation val="minMax"/>
        </c:scaling>
        <c:axPos val="b"/>
        <c:numFmt formatCode="General" sourceLinked="1"/>
        <c:tickLblPos val="nextTo"/>
        <c:crossAx val="180945280"/>
        <c:crosses val="autoZero"/>
        <c:auto val="1"/>
        <c:lblAlgn val="ctr"/>
        <c:lblOffset val="100"/>
      </c:catAx>
      <c:valAx>
        <c:axId val="180945280"/>
        <c:scaling>
          <c:orientation val="minMax"/>
        </c:scaling>
        <c:axPos val="l"/>
        <c:majorGridlines/>
        <c:numFmt formatCode="#,##0.0" sourceLinked="1"/>
        <c:tickLblPos val="nextTo"/>
        <c:crossAx val="180270208"/>
        <c:crosses val="autoZero"/>
        <c:crossBetween val="between"/>
      </c:valAx>
    </c:plotArea>
    <c:legend>
      <c:legendPos val="b"/>
      <c:layout/>
    </c:legend>
    <c:plotVisOnly val="1"/>
    <c:dispBlanksAs val="gap"/>
  </c:chart>
  <c:txPr>
    <a:bodyPr/>
    <a:lstStyle/>
    <a:p>
      <a:pPr>
        <a:defRPr sz="1400" baseline="0"/>
      </a:pPr>
      <a:endParaRPr lang="tr-T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Sayfa5!$P$3</c:f>
              <c:strCache>
                <c:ptCount val="1"/>
                <c:pt idx="0">
                  <c:v>İhracat (%)</c:v>
                </c:pt>
              </c:strCache>
            </c:strRef>
          </c:tx>
          <c:dLbls>
            <c:dLblPos val="inEnd"/>
            <c:showVal val="1"/>
          </c:dLbls>
          <c:cat>
            <c:strRef>
              <c:f>Sayfa5!$O$4:$O$8</c:f>
              <c:strCache>
                <c:ptCount val="5"/>
                <c:pt idx="0">
                  <c:v>Almanya</c:v>
                </c:pt>
                <c:pt idx="1">
                  <c:v>İngiltere</c:v>
                </c:pt>
                <c:pt idx="2">
                  <c:v>İtalya</c:v>
                </c:pt>
                <c:pt idx="3">
                  <c:v>Fransa</c:v>
                </c:pt>
                <c:pt idx="4">
                  <c:v>Irak</c:v>
                </c:pt>
              </c:strCache>
            </c:strRef>
          </c:cat>
          <c:val>
            <c:numRef>
              <c:f>Sayfa5!$P$4:$P$8</c:f>
              <c:numCache>
                <c:formatCode>0.0</c:formatCode>
                <c:ptCount val="5"/>
                <c:pt idx="0">
                  <c:v>10.079681713246991</c:v>
                </c:pt>
                <c:pt idx="1">
                  <c:v>6.3537552446598795</c:v>
                </c:pt>
                <c:pt idx="2">
                  <c:v>5.712234916717625</c:v>
                </c:pt>
                <c:pt idx="3">
                  <c:v>5.3164101376516237</c:v>
                </c:pt>
                <c:pt idx="4">
                  <c:v>5.3004841740555255</c:v>
                </c:pt>
              </c:numCache>
            </c:numRef>
          </c:val>
        </c:ser>
        <c:gapWidth val="75"/>
        <c:overlap val="40"/>
        <c:axId val="191041920"/>
        <c:axId val="191043456"/>
      </c:barChart>
      <c:catAx>
        <c:axId val="191041920"/>
        <c:scaling>
          <c:orientation val="minMax"/>
        </c:scaling>
        <c:axPos val="b"/>
        <c:majorTickMark val="none"/>
        <c:tickLblPos val="nextTo"/>
        <c:crossAx val="191043456"/>
        <c:crosses val="autoZero"/>
        <c:auto val="1"/>
        <c:lblAlgn val="ctr"/>
        <c:lblOffset val="100"/>
      </c:catAx>
      <c:valAx>
        <c:axId val="191043456"/>
        <c:scaling>
          <c:orientation val="minMax"/>
        </c:scaling>
        <c:axPos val="l"/>
        <c:majorGridlines/>
        <c:numFmt formatCode="0.0" sourceLinked="1"/>
        <c:majorTickMark val="none"/>
        <c:tickLblPos val="nextTo"/>
        <c:crossAx val="191041920"/>
        <c:crosses val="autoZero"/>
        <c:crossBetween val="between"/>
      </c:valAx>
    </c:plotArea>
    <c:plotVisOnly val="1"/>
  </c:chart>
  <c:txPr>
    <a:bodyPr/>
    <a:lstStyle/>
    <a:p>
      <a:pPr>
        <a:defRPr sz="1200" baseline="0"/>
      </a:pPr>
      <a:endParaRPr lang="tr-T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1967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Belçika</c:v>
                </c:pt>
                <c:pt idx="1">
                  <c:v>İtalya</c:v>
                </c:pt>
                <c:pt idx="2">
                  <c:v>Japonya</c:v>
                </c:pt>
                <c:pt idx="3">
                  <c:v>İngiltere</c:v>
                </c:pt>
                <c:pt idx="4">
                  <c:v>Amerika</c:v>
                </c:pt>
                <c:pt idx="5">
                  <c:v>Fransa</c:v>
                </c:pt>
                <c:pt idx="6">
                  <c:v>Hollanda</c:v>
                </c:pt>
                <c:pt idx="7">
                  <c:v>Türkiye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42.68673241284931</c:v>
                </c:pt>
                <c:pt idx="1">
                  <c:v>14.463180245682457</c:v>
                </c:pt>
                <c:pt idx="2">
                  <c:v>9.653831142879838</c:v>
                </c:pt>
                <c:pt idx="3">
                  <c:v>18.476051624300435</c:v>
                </c:pt>
                <c:pt idx="4">
                  <c:v>5.2646732462449615</c:v>
                </c:pt>
                <c:pt idx="5">
                  <c:v>13.144932178071318</c:v>
                </c:pt>
                <c:pt idx="6">
                  <c:v>40.467631011842734</c:v>
                </c:pt>
                <c:pt idx="7">
                  <c:v>4.1118708029194675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1980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Belçika</c:v>
                </c:pt>
                <c:pt idx="1">
                  <c:v>İtalya</c:v>
                </c:pt>
                <c:pt idx="2">
                  <c:v>Japonya</c:v>
                </c:pt>
                <c:pt idx="3">
                  <c:v>İngiltere</c:v>
                </c:pt>
                <c:pt idx="4">
                  <c:v>Amerika</c:v>
                </c:pt>
                <c:pt idx="5">
                  <c:v>Fransa</c:v>
                </c:pt>
                <c:pt idx="6">
                  <c:v>Hollanda</c:v>
                </c:pt>
                <c:pt idx="7">
                  <c:v>Türkiye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54.488514425650486</c:v>
                </c:pt>
                <c:pt idx="1">
                  <c:v>21.038450934901142</c:v>
                </c:pt>
                <c:pt idx="2">
                  <c:v>13.422655714687474</c:v>
                </c:pt>
                <c:pt idx="3">
                  <c:v>27.140798682585427</c:v>
                </c:pt>
                <c:pt idx="4">
                  <c:v>10.146341463414602</c:v>
                </c:pt>
                <c:pt idx="5">
                  <c:v>21.400000449734289</c:v>
                </c:pt>
                <c:pt idx="6">
                  <c:v>52.310060027837075</c:v>
                </c:pt>
                <c:pt idx="7">
                  <c:v>5.162103929338878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1991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Belçika</c:v>
                </c:pt>
                <c:pt idx="1">
                  <c:v>İtalya</c:v>
                </c:pt>
                <c:pt idx="2">
                  <c:v>Japonya</c:v>
                </c:pt>
                <c:pt idx="3">
                  <c:v>İngiltere</c:v>
                </c:pt>
                <c:pt idx="4">
                  <c:v>Amerika</c:v>
                </c:pt>
                <c:pt idx="5">
                  <c:v>Fransa</c:v>
                </c:pt>
                <c:pt idx="6">
                  <c:v>Hollanda</c:v>
                </c:pt>
                <c:pt idx="7">
                  <c:v>Türkiye</c:v>
                </c:pt>
              </c:strCache>
            </c:strRef>
          </c:cat>
          <c:val>
            <c:numRef>
              <c:f>Sheet1!$D$2:$D$9</c:f>
              <c:numCache>
                <c:formatCode>0</c:formatCode>
                <c:ptCount val="8"/>
                <c:pt idx="0">
                  <c:v>65.482891710309858</c:v>
                </c:pt>
                <c:pt idx="1">
                  <c:v>17.836316638454491</c:v>
                </c:pt>
                <c:pt idx="2">
                  <c:v>9.8744400457172823</c:v>
                </c:pt>
                <c:pt idx="3">
                  <c:v>23.161907179987441</c:v>
                </c:pt>
                <c:pt idx="4">
                  <c:v>10.059520798556672</c:v>
                </c:pt>
                <c:pt idx="5">
                  <c:v>21.811209009927428</c:v>
                </c:pt>
                <c:pt idx="6">
                  <c:v>57.174162214667305</c:v>
                </c:pt>
                <c:pt idx="7">
                  <c:v>13.841130114110568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2005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Belçika</c:v>
                </c:pt>
                <c:pt idx="1">
                  <c:v>İtalya</c:v>
                </c:pt>
                <c:pt idx="2">
                  <c:v>Japonya</c:v>
                </c:pt>
                <c:pt idx="3">
                  <c:v>İngiltere</c:v>
                </c:pt>
                <c:pt idx="4">
                  <c:v>Amerika</c:v>
                </c:pt>
                <c:pt idx="5">
                  <c:v>Fransa</c:v>
                </c:pt>
                <c:pt idx="6">
                  <c:v>Hollanda</c:v>
                </c:pt>
                <c:pt idx="7">
                  <c:v>Türkiye</c:v>
                </c:pt>
              </c:strCache>
            </c:strRef>
          </c:cat>
          <c:val>
            <c:numRef>
              <c:f>Sheet1!$E$2:$E$9</c:f>
              <c:numCache>
                <c:formatCode>0</c:formatCode>
                <c:ptCount val="8"/>
                <c:pt idx="0">
                  <c:v>78.678135350239444</c:v>
                </c:pt>
                <c:pt idx="1">
                  <c:v>25.87328134704893</c:v>
                </c:pt>
                <c:pt idx="2">
                  <c:v>14.31265541185507</c:v>
                </c:pt>
                <c:pt idx="3">
                  <c:v>26.394731051461687</c:v>
                </c:pt>
                <c:pt idx="4">
                  <c:v>10.387367382186035</c:v>
                </c:pt>
                <c:pt idx="5">
                  <c:v>26.359639753743629</c:v>
                </c:pt>
                <c:pt idx="6">
                  <c:v>69.623709844236558</c:v>
                </c:pt>
                <c:pt idx="7">
                  <c:v>21.855376209446213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Belçika</c:v>
                </c:pt>
                <c:pt idx="1">
                  <c:v>İtalya</c:v>
                </c:pt>
                <c:pt idx="2">
                  <c:v>Japonya</c:v>
                </c:pt>
                <c:pt idx="3">
                  <c:v>İngiltere</c:v>
                </c:pt>
                <c:pt idx="4">
                  <c:v>Amerika</c:v>
                </c:pt>
                <c:pt idx="5">
                  <c:v>Fransa</c:v>
                </c:pt>
                <c:pt idx="6">
                  <c:v>Hollanda</c:v>
                </c:pt>
                <c:pt idx="7">
                  <c:v>Türkiye</c:v>
                </c:pt>
              </c:strCache>
            </c:strRef>
          </c:cat>
          <c:val>
            <c:numRef>
              <c:f>Sheet1!$F$2:$F$9</c:f>
              <c:numCache>
                <c:formatCode>0</c:formatCode>
                <c:ptCount val="8"/>
                <c:pt idx="0">
                  <c:v>79.938706694334172</c:v>
                </c:pt>
                <c:pt idx="1">
                  <c:v>26.605948685198832</c:v>
                </c:pt>
                <c:pt idx="2">
                  <c:v>15.190238892491323</c:v>
                </c:pt>
                <c:pt idx="3">
                  <c:v>30.120226762512857</c:v>
                </c:pt>
                <c:pt idx="4">
                  <c:v>12.734735690899903</c:v>
                </c:pt>
                <c:pt idx="5">
                  <c:v>25.565686378031678</c:v>
                </c:pt>
                <c:pt idx="6">
                  <c:v>78.048108984490511</c:v>
                </c:pt>
                <c:pt idx="7">
                  <c:v>21.21193635184633</c:v>
                </c:pt>
              </c:numCache>
            </c:numRef>
          </c:val>
        </c:ser>
        <c:axId val="191087360"/>
        <c:axId val="191088896"/>
      </c:barChart>
      <c:catAx>
        <c:axId val="191087360"/>
        <c:scaling>
          <c:orientation val="minMax"/>
        </c:scaling>
        <c:axPos val="b"/>
        <c:tickLblPos val="nextTo"/>
        <c:crossAx val="191088896"/>
        <c:crosses val="autoZero"/>
        <c:auto val="1"/>
        <c:lblAlgn val="ctr"/>
        <c:lblOffset val="100"/>
      </c:catAx>
      <c:valAx>
        <c:axId val="191088896"/>
        <c:scaling>
          <c:orientation val="minMax"/>
        </c:scaling>
        <c:axPos val="l"/>
        <c:majorGridlines/>
        <c:numFmt formatCode="0" sourceLinked="1"/>
        <c:tickLblPos val="nextTo"/>
        <c:crossAx val="191087360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500" baseline="0"/>
      </a:pPr>
      <a:endParaRPr lang="tr-T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title>
      <c:tx>
        <c:rich>
          <a:bodyPr/>
          <a:lstStyle/>
          <a:p>
            <a:pPr>
              <a:defRPr/>
            </a:pPr>
            <a:r>
              <a:rPr lang="en-US"/>
              <a:t>1993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Sheet1!$C$7:$C$8</c:f>
              <c:strCache>
                <c:ptCount val="1"/>
                <c:pt idx="0">
                  <c:v>1993</c:v>
                </c:pt>
              </c:strCache>
            </c:strRef>
          </c:tx>
          <c:cat>
            <c:strRef>
              <c:f>Sheet1!$B$9:$B$15</c:f>
              <c:strCache>
                <c:ptCount val="7"/>
                <c:pt idx="0">
                  <c:v>Kuzey Amerika Ülkeleri </c:v>
                </c:pt>
                <c:pt idx="1">
                  <c:v>Güney ve Orta Amerika Ülkeleri </c:v>
                </c:pt>
                <c:pt idx="2">
                  <c:v>Avrupa Ülkeleri </c:v>
                </c:pt>
                <c:pt idx="3">
                  <c:v>Bağımsız Devletler Topluluğu</c:v>
                </c:pt>
                <c:pt idx="4">
                  <c:v>Afrika</c:v>
                </c:pt>
                <c:pt idx="5">
                  <c:v>Orta Doğu Ülkeleri</c:v>
                </c:pt>
                <c:pt idx="6">
                  <c:v>Asya Ülkeleri </c:v>
                </c:pt>
              </c:strCache>
            </c:strRef>
          </c:cat>
          <c:val>
            <c:numRef>
              <c:f>Sheet1!$C$9:$C$15</c:f>
              <c:numCache>
                <c:formatCode>0</c:formatCode>
                <c:ptCount val="7"/>
                <c:pt idx="0">
                  <c:v>18.007338129653036</c:v>
                </c:pt>
                <c:pt idx="1">
                  <c:v>2.9805778437020889</c:v>
                </c:pt>
                <c:pt idx="2">
                  <c:v>45.360289868636123</c:v>
                </c:pt>
                <c:pt idx="3">
                  <c:v>1.5140401719884369</c:v>
                </c:pt>
                <c:pt idx="4">
                  <c:v>2.5302291111427917</c:v>
                </c:pt>
                <c:pt idx="5">
                  <c:v>3.5216873671644002</c:v>
                </c:pt>
                <c:pt idx="6">
                  <c:v>26.085837507712981</c:v>
                </c:pt>
              </c:numCache>
            </c:numRef>
          </c:val>
        </c:ser>
        <c:ser>
          <c:idx val="1"/>
          <c:order val="1"/>
          <c:tx>
            <c:strRef>
              <c:f>Sheet1!$D$7:$D$8</c:f>
              <c:strCache>
                <c:ptCount val="1"/>
                <c:pt idx="0">
                  <c:v>2003</c:v>
                </c:pt>
              </c:strCache>
            </c:strRef>
          </c:tx>
          <c:cat>
            <c:strRef>
              <c:f>Sheet1!$B$9:$B$15</c:f>
              <c:strCache>
                <c:ptCount val="7"/>
                <c:pt idx="0">
                  <c:v>Kuzey Amerika Ülkeleri </c:v>
                </c:pt>
                <c:pt idx="1">
                  <c:v>Güney ve Orta Amerika Ülkeleri </c:v>
                </c:pt>
                <c:pt idx="2">
                  <c:v>Avrupa Ülkeleri </c:v>
                </c:pt>
                <c:pt idx="3">
                  <c:v>Bağımsız Devletler Topluluğu</c:v>
                </c:pt>
                <c:pt idx="4">
                  <c:v>Afrika</c:v>
                </c:pt>
                <c:pt idx="5">
                  <c:v>Orta Doğu Ülkeleri</c:v>
                </c:pt>
                <c:pt idx="6">
                  <c:v>Asya Ülkeleri </c:v>
                </c:pt>
              </c:strCache>
            </c:strRef>
          </c:cat>
          <c:val>
            <c:numRef>
              <c:f>Sheet1!$D$9:$D$15</c:f>
              <c:numCache>
                <c:formatCode>0</c:formatCode>
                <c:ptCount val="7"/>
                <c:pt idx="0">
                  <c:v>15.76589510352807</c:v>
                </c:pt>
                <c:pt idx="1">
                  <c:v>3.0027300380372481</c:v>
                </c:pt>
                <c:pt idx="2">
                  <c:v>45.910067357567577</c:v>
                </c:pt>
                <c:pt idx="3">
                  <c:v>2.6380697283545742</c:v>
                </c:pt>
                <c:pt idx="4">
                  <c:v>2.4314935062294158</c:v>
                </c:pt>
                <c:pt idx="5">
                  <c:v>4.0987851344290895</c:v>
                </c:pt>
                <c:pt idx="6">
                  <c:v>26.152986245152491</c:v>
                </c:pt>
              </c:numCache>
            </c:numRef>
          </c:val>
        </c:ser>
        <c:ser>
          <c:idx val="2"/>
          <c:order val="2"/>
          <c:tx>
            <c:strRef>
              <c:f>Sheet1!$E$7:$E$8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Sheet1!$B$9:$B$15</c:f>
              <c:strCache>
                <c:ptCount val="7"/>
                <c:pt idx="0">
                  <c:v>Kuzey Amerika Ülkeleri </c:v>
                </c:pt>
                <c:pt idx="1">
                  <c:v>Güney ve Orta Amerika Ülkeleri </c:v>
                </c:pt>
                <c:pt idx="2">
                  <c:v>Avrupa Ülkeleri </c:v>
                </c:pt>
                <c:pt idx="3">
                  <c:v>Bağımsız Devletler Topluluğu</c:v>
                </c:pt>
                <c:pt idx="4">
                  <c:v>Afrika</c:v>
                </c:pt>
                <c:pt idx="5">
                  <c:v>Orta Doğu Ülkeleri</c:v>
                </c:pt>
                <c:pt idx="6">
                  <c:v>Asya Ülkeleri </c:v>
                </c:pt>
              </c:strCache>
            </c:strRef>
          </c:cat>
          <c:val>
            <c:numRef>
              <c:f>Sheet1!$E$9:$E$15</c:f>
              <c:numCache>
                <c:formatCode>0</c:formatCode>
                <c:ptCount val="7"/>
                <c:pt idx="0">
                  <c:v>13.158705000863838</c:v>
                </c:pt>
                <c:pt idx="1">
                  <c:v>3.7681104127703109</c:v>
                </c:pt>
                <c:pt idx="2">
                  <c:v>41.189862198364324</c:v>
                </c:pt>
                <c:pt idx="3">
                  <c:v>3.7081480658722952</c:v>
                </c:pt>
                <c:pt idx="4">
                  <c:v>3.1528188860140594</c:v>
                </c:pt>
                <c:pt idx="5">
                  <c:v>5.6640193096165756</c:v>
                </c:pt>
                <c:pt idx="6">
                  <c:v>29.358318881780889</c:v>
                </c:pt>
              </c:numCache>
            </c:numRef>
          </c:val>
        </c:ser>
        <c:dLbls>
          <c:showPercent val="1"/>
        </c:dLbls>
      </c:pie3DChart>
    </c:plotArea>
    <c:legend>
      <c:legendPos val="b"/>
      <c:layout>
        <c:manualLayout>
          <c:xMode val="edge"/>
          <c:yMode val="edge"/>
          <c:x val="2.7951881014873212E-2"/>
          <c:y val="0.63108561804393781"/>
          <c:w val="0.94131824146981624"/>
          <c:h val="0.35198319323996846"/>
        </c:manualLayout>
      </c:layout>
    </c:legend>
    <c:plotVisOnly val="1"/>
  </c:chart>
  <c:txPr>
    <a:bodyPr/>
    <a:lstStyle/>
    <a:p>
      <a:pPr>
        <a:defRPr sz="1000" baseline="0"/>
      </a:pPr>
      <a:endParaRPr lang="tr-T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Sheet1!$E$7:$E$8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Sheet1!$B$9:$B$15</c:f>
              <c:strCache>
                <c:ptCount val="7"/>
                <c:pt idx="0">
                  <c:v>Kuzey Amerika Ülkeleri </c:v>
                </c:pt>
                <c:pt idx="1">
                  <c:v>Güney ve Orta Amerika Ülkeleri </c:v>
                </c:pt>
                <c:pt idx="2">
                  <c:v>Avrupa Ülkeleri </c:v>
                </c:pt>
                <c:pt idx="3">
                  <c:v>Bağımsız Devletler Topluluğu</c:v>
                </c:pt>
                <c:pt idx="4">
                  <c:v>Afrika</c:v>
                </c:pt>
                <c:pt idx="5">
                  <c:v>Orta Doğu Ülkeleri</c:v>
                </c:pt>
                <c:pt idx="6">
                  <c:v>Asya Ülkeleri </c:v>
                </c:pt>
              </c:strCache>
            </c:strRef>
          </c:cat>
          <c:val>
            <c:numRef>
              <c:f>Sheet1!$E$9:$E$15</c:f>
              <c:numCache>
                <c:formatCode>0</c:formatCode>
                <c:ptCount val="7"/>
                <c:pt idx="0">
                  <c:v>13.158705000863838</c:v>
                </c:pt>
                <c:pt idx="1">
                  <c:v>3.7681104127703109</c:v>
                </c:pt>
                <c:pt idx="2">
                  <c:v>41.189862198364324</c:v>
                </c:pt>
                <c:pt idx="3">
                  <c:v>3.7081480658722952</c:v>
                </c:pt>
                <c:pt idx="4">
                  <c:v>3.1528188860140594</c:v>
                </c:pt>
                <c:pt idx="5">
                  <c:v>5.6640193096165756</c:v>
                </c:pt>
                <c:pt idx="6">
                  <c:v>29.358318881780889</c:v>
                </c:pt>
              </c:numCache>
            </c:numRef>
          </c:val>
        </c:ser>
        <c:dLbls>
          <c:showPercent val="1"/>
        </c:dLbls>
      </c:pie3DChart>
    </c:plotArea>
    <c:legend>
      <c:legendPos val="b"/>
      <c:layout>
        <c:manualLayout>
          <c:xMode val="edge"/>
          <c:yMode val="edge"/>
          <c:x val="1.4815260849644978E-2"/>
          <c:y val="0.6368499355206747"/>
          <c:w val="0.95343803729401"/>
          <c:h val="0.34648342697563134"/>
        </c:manualLayout>
      </c:layout>
    </c:legend>
    <c:plotVisOnly val="1"/>
  </c:chart>
  <c:txPr>
    <a:bodyPr/>
    <a:lstStyle/>
    <a:p>
      <a:pPr>
        <a:defRPr sz="1000" baseline="0"/>
      </a:pPr>
      <a:endParaRPr lang="tr-T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Sayfa3!$L$2</c:f>
              <c:strCache>
                <c:ptCount val="1"/>
                <c:pt idx="0">
                  <c:v>İhracat (%)</c:v>
                </c:pt>
              </c:strCache>
            </c:strRef>
          </c:tx>
          <c:cat>
            <c:strRef>
              <c:f>Sayfa3!$K$3:$K$13</c:f>
              <c:strCache>
                <c:ptCount val="11"/>
                <c:pt idx="0">
                  <c:v>Çin</c:v>
                </c:pt>
                <c:pt idx="1">
                  <c:v>ABD</c:v>
                </c:pt>
                <c:pt idx="2">
                  <c:v>Almanya</c:v>
                </c:pt>
                <c:pt idx="3">
                  <c:v>Japonya</c:v>
                </c:pt>
                <c:pt idx="4">
                  <c:v>Hollanda</c:v>
                </c:pt>
                <c:pt idx="5">
                  <c:v>Fransa</c:v>
                </c:pt>
                <c:pt idx="6">
                  <c:v>Güney Kore</c:v>
                </c:pt>
                <c:pt idx="7">
                  <c:v>İtalya</c:v>
                </c:pt>
                <c:pt idx="8">
                  <c:v>Rusya</c:v>
                </c:pt>
                <c:pt idx="9">
                  <c:v>Belçika</c:v>
                </c:pt>
                <c:pt idx="10">
                  <c:v>Türkiye</c:v>
                </c:pt>
              </c:strCache>
            </c:strRef>
          </c:cat>
          <c:val>
            <c:numRef>
              <c:f>Sayfa3!$L$3:$L$13</c:f>
              <c:numCache>
                <c:formatCode>General</c:formatCode>
                <c:ptCount val="11"/>
                <c:pt idx="0">
                  <c:v>10.4</c:v>
                </c:pt>
                <c:pt idx="1">
                  <c:v>8.1</c:v>
                </c:pt>
                <c:pt idx="2">
                  <c:v>8.1</c:v>
                </c:pt>
                <c:pt idx="3">
                  <c:v>4.5</c:v>
                </c:pt>
                <c:pt idx="4">
                  <c:v>3.6</c:v>
                </c:pt>
                <c:pt idx="5">
                  <c:v>3.3</c:v>
                </c:pt>
                <c:pt idx="6">
                  <c:v>3</c:v>
                </c:pt>
                <c:pt idx="7">
                  <c:v>2.9</c:v>
                </c:pt>
                <c:pt idx="8">
                  <c:v>2.9</c:v>
                </c:pt>
                <c:pt idx="9">
                  <c:v>2.6</c:v>
                </c:pt>
                <c:pt idx="10">
                  <c:v>0.7400000000000011</c:v>
                </c:pt>
              </c:numCache>
            </c:numRef>
          </c:val>
        </c:ser>
        <c:axId val="183548160"/>
        <c:axId val="182980608"/>
      </c:barChart>
      <c:catAx>
        <c:axId val="183548160"/>
        <c:scaling>
          <c:orientation val="minMax"/>
        </c:scaling>
        <c:axPos val="b"/>
        <c:tickLblPos val="nextTo"/>
        <c:crossAx val="182980608"/>
        <c:crosses val="autoZero"/>
        <c:auto val="1"/>
        <c:lblAlgn val="ctr"/>
        <c:lblOffset val="100"/>
      </c:catAx>
      <c:valAx>
        <c:axId val="182980608"/>
        <c:scaling>
          <c:orientation val="minMax"/>
        </c:scaling>
        <c:axPos val="l"/>
        <c:majorGridlines/>
        <c:numFmt formatCode="General" sourceLinked="1"/>
        <c:tickLblPos val="nextTo"/>
        <c:crossAx val="183548160"/>
        <c:crosses val="autoZero"/>
        <c:crossBetween val="between"/>
      </c:valAx>
    </c:plotArea>
    <c:plotVisOnly val="1"/>
  </c:chart>
  <c:txPr>
    <a:bodyPr/>
    <a:lstStyle/>
    <a:p>
      <a:pPr>
        <a:defRPr sz="1200" baseline="0"/>
      </a:pPr>
      <a:endParaRPr lang="tr-T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Sayfa3!$N$2</c:f>
              <c:strCache>
                <c:ptCount val="1"/>
                <c:pt idx="0">
                  <c:v>İthalat (%)</c:v>
                </c:pt>
              </c:strCache>
            </c:strRef>
          </c:tx>
          <c:cat>
            <c:strRef>
              <c:f>Sayfa3!$M$3:$M$13</c:f>
              <c:strCache>
                <c:ptCount val="11"/>
                <c:pt idx="0">
                  <c:v>ABD</c:v>
                </c:pt>
                <c:pt idx="1">
                  <c:v>Çin</c:v>
                </c:pt>
                <c:pt idx="2">
                  <c:v>Almanya</c:v>
                </c:pt>
                <c:pt idx="3">
                  <c:v>Japonya</c:v>
                </c:pt>
                <c:pt idx="4">
                  <c:v>Fransa</c:v>
                </c:pt>
                <c:pt idx="5">
                  <c:v>İngiltere</c:v>
                </c:pt>
                <c:pt idx="6">
                  <c:v>Hollanda</c:v>
                </c:pt>
                <c:pt idx="7">
                  <c:v>İtalya</c:v>
                </c:pt>
                <c:pt idx="8">
                  <c:v>Kore</c:v>
                </c:pt>
                <c:pt idx="9">
                  <c:v>Hong Kong</c:v>
                </c:pt>
                <c:pt idx="10">
                  <c:v>Türkiye</c:v>
                </c:pt>
              </c:strCache>
            </c:strRef>
          </c:cat>
          <c:val>
            <c:numRef>
              <c:f>Sayfa3!$N$3:$N$13</c:f>
              <c:numCache>
                <c:formatCode>General</c:formatCode>
                <c:ptCount val="11"/>
                <c:pt idx="0">
                  <c:v>12.3</c:v>
                </c:pt>
                <c:pt idx="1">
                  <c:v>9.5</c:v>
                </c:pt>
                <c:pt idx="2">
                  <c:v>6.8</c:v>
                </c:pt>
                <c:pt idx="3">
                  <c:v>4.5999999999999996</c:v>
                </c:pt>
                <c:pt idx="4">
                  <c:v>3.9</c:v>
                </c:pt>
                <c:pt idx="5">
                  <c:v>3.5</c:v>
                </c:pt>
                <c:pt idx="6">
                  <c:v>3.2</c:v>
                </c:pt>
                <c:pt idx="7">
                  <c:v>3</c:v>
                </c:pt>
                <c:pt idx="8">
                  <c:v>2.9</c:v>
                </c:pt>
                <c:pt idx="9">
                  <c:v>2.8</c:v>
                </c:pt>
                <c:pt idx="10">
                  <c:v>1.31</c:v>
                </c:pt>
              </c:numCache>
            </c:numRef>
          </c:val>
        </c:ser>
        <c:axId val="182991872"/>
        <c:axId val="183010048"/>
      </c:barChart>
      <c:catAx>
        <c:axId val="182991872"/>
        <c:scaling>
          <c:orientation val="minMax"/>
        </c:scaling>
        <c:axPos val="b"/>
        <c:tickLblPos val="nextTo"/>
        <c:crossAx val="183010048"/>
        <c:crosses val="autoZero"/>
        <c:auto val="1"/>
        <c:lblAlgn val="ctr"/>
        <c:lblOffset val="100"/>
      </c:catAx>
      <c:valAx>
        <c:axId val="183010048"/>
        <c:scaling>
          <c:orientation val="minMax"/>
        </c:scaling>
        <c:axPos val="l"/>
        <c:majorGridlines/>
        <c:numFmt formatCode="General" sourceLinked="1"/>
        <c:tickLblPos val="nextTo"/>
        <c:crossAx val="182991872"/>
        <c:crosses val="autoZero"/>
        <c:crossBetween val="between"/>
      </c:valAx>
    </c:plotArea>
    <c:plotVisOnly val="1"/>
  </c:chart>
  <c:txPr>
    <a:bodyPr/>
    <a:lstStyle/>
    <a:p>
      <a:pPr>
        <a:defRPr sz="1200" baseline="0"/>
      </a:pPr>
      <a:endParaRPr lang="tr-T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'WTO - OMC'!$D$4</c:f>
              <c:strCache>
                <c:ptCount val="1"/>
                <c:pt idx="0">
                  <c:v>Agricultural products</c:v>
                </c:pt>
              </c:strCache>
            </c:strRef>
          </c:tx>
          <c:cat>
            <c:numRef>
              <c:f>'WTO - OMC'!$C$5:$C$15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'WTO - OMC'!$D$5:$D$15</c:f>
              <c:numCache>
                <c:formatCode>0.0</c:formatCode>
                <c:ptCount val="11"/>
                <c:pt idx="0">
                  <c:v>3.8901646174467119</c:v>
                </c:pt>
                <c:pt idx="1">
                  <c:v>1.7518844391686499</c:v>
                </c:pt>
                <c:pt idx="2">
                  <c:v>3.422372086677683</c:v>
                </c:pt>
                <c:pt idx="3">
                  <c:v>3.8324729238621611</c:v>
                </c:pt>
                <c:pt idx="4">
                  <c:v>3.3356646299657919</c:v>
                </c:pt>
                <c:pt idx="5">
                  <c:v>5.9174695154198114</c:v>
                </c:pt>
                <c:pt idx="6">
                  <c:v>6.2258985883839602</c:v>
                </c:pt>
                <c:pt idx="7">
                  <c:v>5.4891849482556285</c:v>
                </c:pt>
                <c:pt idx="8">
                  <c:v>2.2538781670067953</c:v>
                </c:pt>
                <c:pt idx="9">
                  <c:v>-2.2946239445149841</c:v>
                </c:pt>
                <c:pt idx="10">
                  <c:v>7.3256800219834606</c:v>
                </c:pt>
              </c:numCache>
            </c:numRef>
          </c:val>
        </c:ser>
        <c:ser>
          <c:idx val="1"/>
          <c:order val="1"/>
          <c:tx>
            <c:strRef>
              <c:f>'WTO - OMC'!$E$4</c:f>
              <c:strCache>
                <c:ptCount val="1"/>
                <c:pt idx="0">
                  <c:v>Fuels and mining  products</c:v>
                </c:pt>
              </c:strCache>
            </c:strRef>
          </c:tx>
          <c:cat>
            <c:numRef>
              <c:f>'WTO - OMC'!$C$5:$C$15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'WTO - OMC'!$E$5:$E$15</c:f>
              <c:numCache>
                <c:formatCode>0.0</c:formatCode>
                <c:ptCount val="11"/>
                <c:pt idx="0">
                  <c:v>4.221398991708341</c:v>
                </c:pt>
                <c:pt idx="1">
                  <c:v>8.9950672179052546E-2</c:v>
                </c:pt>
                <c:pt idx="2">
                  <c:v>2.1684038996446109</c:v>
                </c:pt>
                <c:pt idx="3">
                  <c:v>5.7619124857924104</c:v>
                </c:pt>
                <c:pt idx="4">
                  <c:v>6.3219332260155667</c:v>
                </c:pt>
                <c:pt idx="5">
                  <c:v>3.3893392476151076</c:v>
                </c:pt>
                <c:pt idx="6">
                  <c:v>3.3593846154962748</c:v>
                </c:pt>
                <c:pt idx="7">
                  <c:v>2.9719939640199247</c:v>
                </c:pt>
                <c:pt idx="8">
                  <c:v>0.98064343922648511</c:v>
                </c:pt>
                <c:pt idx="9">
                  <c:v>-5.3071640789103345</c:v>
                </c:pt>
                <c:pt idx="10">
                  <c:v>5.5366619329296372</c:v>
                </c:pt>
              </c:numCache>
            </c:numRef>
          </c:val>
        </c:ser>
        <c:ser>
          <c:idx val="2"/>
          <c:order val="2"/>
          <c:tx>
            <c:strRef>
              <c:f>'WTO - OMC'!$F$4</c:f>
              <c:strCache>
                <c:ptCount val="1"/>
                <c:pt idx="0">
                  <c:v>Manufactures</c:v>
                </c:pt>
              </c:strCache>
            </c:strRef>
          </c:tx>
          <c:cat>
            <c:numRef>
              <c:f>'WTO - OMC'!$C$5:$C$15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'WTO - OMC'!$F$5:$F$15</c:f>
              <c:numCache>
                <c:formatCode>0.0</c:formatCode>
                <c:ptCount val="11"/>
                <c:pt idx="0">
                  <c:v>13.612206348616954</c:v>
                </c:pt>
                <c:pt idx="1">
                  <c:v>-0.60243259800180049</c:v>
                </c:pt>
                <c:pt idx="2">
                  <c:v>3.8007727210184195</c:v>
                </c:pt>
                <c:pt idx="3">
                  <c:v>5.8566424713369294</c:v>
                </c:pt>
                <c:pt idx="4">
                  <c:v>11.326374631280544</c:v>
                </c:pt>
                <c:pt idx="5">
                  <c:v>7.4910347691665269</c:v>
                </c:pt>
                <c:pt idx="6">
                  <c:v>10.557887632783082</c:v>
                </c:pt>
                <c:pt idx="7">
                  <c:v>7.8026590058240588</c:v>
                </c:pt>
                <c:pt idx="8">
                  <c:v>2.2716327490275612</c:v>
                </c:pt>
                <c:pt idx="9">
                  <c:v>-15.206773127325745</c:v>
                </c:pt>
                <c:pt idx="10">
                  <c:v>18.233791226319383</c:v>
                </c:pt>
              </c:numCache>
            </c:numRef>
          </c:val>
        </c:ser>
        <c:axId val="183457280"/>
        <c:axId val="183458816"/>
      </c:barChart>
      <c:catAx>
        <c:axId val="18345728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83458816"/>
        <c:crosses val="autoZero"/>
        <c:auto val="1"/>
        <c:lblAlgn val="ctr"/>
        <c:lblOffset val="100"/>
      </c:catAx>
      <c:valAx>
        <c:axId val="183458816"/>
        <c:scaling>
          <c:orientation val="minMax"/>
        </c:scaling>
        <c:axPos val="l"/>
        <c:majorGridlines/>
        <c:numFmt formatCode="0.0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83457280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en-US"/>
          </a:pPr>
          <a:endParaRPr lang="tr-TR"/>
        </a:p>
      </c:txPr>
    </c:legend>
    <c:plotVisOnly val="1"/>
    <c:dispBlanksAs val="gap"/>
  </c:chart>
  <c:txPr>
    <a:bodyPr/>
    <a:lstStyle/>
    <a:p>
      <a:pPr>
        <a:defRPr sz="1200" baseline="0"/>
      </a:pPr>
      <a:endParaRPr lang="tr-TR"/>
    </a:p>
  </c:txPr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6"/>
  <c:clrMapOvr bg1="dk1" tx1="lt1" bg2="dk2" tx2="lt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'WTO - OMC'!$H$3</c:f>
              <c:strCache>
                <c:ptCount val="1"/>
                <c:pt idx="0">
                  <c:v>Value</c:v>
                </c:pt>
              </c:strCache>
            </c:strRef>
          </c:tx>
          <c:cat>
            <c:strRef>
              <c:f>'WTO - OMC'!$G$4:$G$18</c:f>
              <c:strCache>
                <c:ptCount val="15"/>
                <c:pt idx="0">
                  <c:v>Fuels</c:v>
                </c:pt>
                <c:pt idx="1">
                  <c:v>Non-pharmaceutical chemicals</c:v>
                </c:pt>
                <c:pt idx="2">
                  <c:v>Food</c:v>
                </c:pt>
                <c:pt idx="3">
                  <c:v>Automotive Products</c:v>
                </c:pt>
                <c:pt idx="4">
                  <c:v>Telecom Equipment</c:v>
                </c:pt>
                <c:pt idx="5">
                  <c:v>EDP and Office Equipment</c:v>
                </c:pt>
                <c:pt idx="6">
                  <c:v>Integrated Circuits and Electronic Components</c:v>
                </c:pt>
                <c:pt idx="7">
                  <c:v>Pharmaceuticals</c:v>
                </c:pt>
                <c:pt idx="8">
                  <c:v>Iron and Steel</c:v>
                </c:pt>
                <c:pt idx="9">
                  <c:v>Clothing</c:v>
                </c:pt>
                <c:pt idx="10">
                  <c:v>Non Ferrous Metals</c:v>
                </c:pt>
                <c:pt idx="11">
                  <c:v>Ores and other minerals</c:v>
                </c:pt>
                <c:pt idx="12">
                  <c:v>Personal and Household Goods</c:v>
                </c:pt>
                <c:pt idx="13">
                  <c:v>Textiles</c:v>
                </c:pt>
                <c:pt idx="14">
                  <c:v>Raw Materials</c:v>
                </c:pt>
              </c:strCache>
            </c:strRef>
          </c:cat>
          <c:val>
            <c:numRef>
              <c:f>'WTO - OMC'!$H$4:$H$18</c:f>
              <c:numCache>
                <c:formatCode>0</c:formatCode>
                <c:ptCount val="15"/>
                <c:pt idx="0">
                  <c:v>2348.0910437425405</c:v>
                </c:pt>
                <c:pt idx="1">
                  <c:v>1243.6360738973972</c:v>
                </c:pt>
                <c:pt idx="2">
                  <c:v>1118.6799533888639</c:v>
                </c:pt>
                <c:pt idx="3">
                  <c:v>1091.9756379278551</c:v>
                </c:pt>
                <c:pt idx="4">
                  <c:v>580.09354914815742</c:v>
                </c:pt>
                <c:pt idx="5">
                  <c:v>543.22273856905986</c:v>
                </c:pt>
                <c:pt idx="6">
                  <c:v>479.41759132520303</c:v>
                </c:pt>
                <c:pt idx="7">
                  <c:v>461.26784963191272</c:v>
                </c:pt>
                <c:pt idx="8">
                  <c:v>420.82660884787208</c:v>
                </c:pt>
                <c:pt idx="9">
                  <c:v>351.46411479181393</c:v>
                </c:pt>
                <c:pt idx="10">
                  <c:v>339.07161653581187</c:v>
                </c:pt>
                <c:pt idx="11">
                  <c:v>338.56291553215812</c:v>
                </c:pt>
                <c:pt idx="12">
                  <c:v>254.87273039822747</c:v>
                </c:pt>
                <c:pt idx="13">
                  <c:v>250.65244648144196</c:v>
                </c:pt>
                <c:pt idx="14">
                  <c:v>243.17289349319182</c:v>
                </c:pt>
              </c:numCache>
            </c:numRef>
          </c:val>
        </c:ser>
        <c:axId val="183475584"/>
        <c:axId val="185697408"/>
      </c:barChart>
      <c:catAx>
        <c:axId val="1834755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85697408"/>
        <c:crosses val="autoZero"/>
        <c:auto val="1"/>
        <c:lblAlgn val="ctr"/>
        <c:lblOffset val="100"/>
      </c:catAx>
      <c:valAx>
        <c:axId val="185697408"/>
        <c:scaling>
          <c:orientation val="minMax"/>
        </c:scaling>
        <c:axPos val="l"/>
        <c:majorGridlines/>
        <c:numFmt formatCode="0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8347558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200" baseline="0"/>
      </a:pPr>
      <a:endParaRPr lang="tr-TR"/>
    </a:p>
  </c:txPr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title>
      <c:layout/>
      <c:txPr>
        <a:bodyPr/>
        <a:lstStyle/>
        <a:p>
          <a:pPr>
            <a:defRPr lang="en-US"/>
          </a:pPr>
          <a:endParaRPr lang="tr-TR"/>
        </a:p>
      </c:txPr>
    </c:title>
    <c:plotArea>
      <c:layout/>
      <c:pieChart>
        <c:varyColors val="1"/>
        <c:ser>
          <c:idx val="0"/>
          <c:order val="0"/>
          <c:tx>
            <c:strRef>
              <c:f>'1996-2012'!$D$17</c:f>
              <c:strCache>
                <c:ptCount val="1"/>
                <c:pt idx="0">
                  <c:v>2011</c:v>
                </c:pt>
              </c:strCache>
            </c:strRef>
          </c:tx>
          <c:cat>
            <c:strRef>
              <c:f>'1996-2012'!$B$18:$C$25</c:f>
              <c:strCache>
                <c:ptCount val="8"/>
                <c:pt idx="0">
                  <c:v>Tarım ve Ormancılık</c:v>
                </c:pt>
                <c:pt idx="1">
                  <c:v>Balıkçılık</c:v>
                </c:pt>
                <c:pt idx="2">
                  <c:v>Madencilik ve Taşocakçılığı</c:v>
                </c:pt>
                <c:pt idx="3">
                  <c:v>İmalat</c:v>
                </c:pt>
                <c:pt idx="4">
                  <c:v>Elektrik, Gaz ve Su</c:v>
                </c:pt>
                <c:pt idx="5">
                  <c:v>Toptan ve Parakende Ticaret</c:v>
                </c:pt>
                <c:pt idx="6">
                  <c:v>Gayrimenkul, Kiralama ve İş Faaliyetleri</c:v>
                </c:pt>
                <c:pt idx="7">
                  <c:v>Diğer Sosyal Toplumsal ve Kişisel Hizmet</c:v>
                </c:pt>
              </c:strCache>
            </c:strRef>
          </c:cat>
          <c:val>
            <c:numRef>
              <c:f>'1996-2012'!$D$18:$D$25</c:f>
              <c:numCache>
                <c:formatCode>0.0</c:formatCode>
                <c:ptCount val="8"/>
                <c:pt idx="0">
                  <c:v>4.5367494921727456</c:v>
                </c:pt>
                <c:pt idx="1">
                  <c:v>0.16334021757802195</c:v>
                </c:pt>
                <c:pt idx="2">
                  <c:v>2.4634436830129149</c:v>
                </c:pt>
                <c:pt idx="3">
                  <c:v>110.6067581629233</c:v>
                </c:pt>
                <c:pt idx="4">
                  <c:v>0.13065054892732089</c:v>
                </c:pt>
                <c:pt idx="5">
                  <c:v>0.55486734351884115</c:v>
                </c:pt>
                <c:pt idx="6">
                  <c:v>5.1197621930407146E-4</c:v>
                </c:pt>
                <c:pt idx="7">
                  <c:v>4.3875340333740806E-3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  <c:txPr>
        <a:bodyPr/>
        <a:lstStyle/>
        <a:p>
          <a:pPr>
            <a:defRPr lang="en-US"/>
          </a:pPr>
          <a:endParaRPr lang="tr-TR"/>
        </a:p>
      </c:txPr>
    </c:legend>
    <c:plotVisOnly val="1"/>
    <c:dispBlanksAs val="zero"/>
  </c:chart>
  <c:txPr>
    <a:bodyPr/>
    <a:lstStyle/>
    <a:p>
      <a:pPr>
        <a:defRPr sz="1000" baseline="0"/>
      </a:pPr>
      <a:endParaRPr lang="tr-TR"/>
    </a:p>
  </c:txPr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plotArea>
      <c:layout/>
      <c:lineChart>
        <c:grouping val="standard"/>
        <c:ser>
          <c:idx val="0"/>
          <c:order val="0"/>
          <c:tx>
            <c:strRef>
              <c:f>Sayfa4!$B$1</c:f>
              <c:strCache>
                <c:ptCount val="1"/>
                <c:pt idx="0">
                  <c:v>Dış Ticaret Dengesi (Milyar $)</c:v>
                </c:pt>
              </c:strCache>
            </c:strRef>
          </c:tx>
          <c:marker>
            <c:symbol val="none"/>
          </c:marker>
          <c:cat>
            <c:numRef>
              <c:f>Sayfa4!$A$2:$A$12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Sayfa4!$B$2:$B$12</c:f>
              <c:numCache>
                <c:formatCode>General</c:formatCode>
                <c:ptCount val="11"/>
                <c:pt idx="0">
                  <c:v>-26.7</c:v>
                </c:pt>
                <c:pt idx="1">
                  <c:v>-10.1</c:v>
                </c:pt>
                <c:pt idx="2">
                  <c:v>-15.5</c:v>
                </c:pt>
                <c:pt idx="3">
                  <c:v>-22.1</c:v>
                </c:pt>
                <c:pt idx="4">
                  <c:v>-34.4</c:v>
                </c:pt>
                <c:pt idx="5">
                  <c:v>-43.3</c:v>
                </c:pt>
                <c:pt idx="6">
                  <c:v>-54.1</c:v>
                </c:pt>
                <c:pt idx="7">
                  <c:v>-62.8</c:v>
                </c:pt>
                <c:pt idx="8">
                  <c:v>-69.900000000000006</c:v>
                </c:pt>
                <c:pt idx="9">
                  <c:v>-38.800000000000004</c:v>
                </c:pt>
                <c:pt idx="10">
                  <c:v>-71.7</c:v>
                </c:pt>
              </c:numCache>
            </c:numRef>
          </c:val>
        </c:ser>
        <c:ser>
          <c:idx val="1"/>
          <c:order val="1"/>
          <c:tx>
            <c:strRef>
              <c:f>Sayfa4!$C$1</c:f>
              <c:strCache>
                <c:ptCount val="1"/>
                <c:pt idx="0">
                  <c:v>İhracatın İthalatı Karşılama Oranı (%)</c:v>
                </c:pt>
              </c:strCache>
            </c:strRef>
          </c:tx>
          <c:marker>
            <c:symbol val="none"/>
          </c:marker>
          <c:cat>
            <c:numRef>
              <c:f>Sayfa4!$A$2:$A$12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Sayfa4!$C$2:$C$12</c:f>
              <c:numCache>
                <c:formatCode>General</c:formatCode>
                <c:ptCount val="11"/>
                <c:pt idx="0">
                  <c:v>51</c:v>
                </c:pt>
                <c:pt idx="1">
                  <c:v>75.7</c:v>
                </c:pt>
                <c:pt idx="2">
                  <c:v>69.900000000000006</c:v>
                </c:pt>
                <c:pt idx="3">
                  <c:v>68.099999999999994</c:v>
                </c:pt>
                <c:pt idx="4">
                  <c:v>64.8</c:v>
                </c:pt>
                <c:pt idx="5">
                  <c:v>62.9</c:v>
                </c:pt>
                <c:pt idx="6">
                  <c:v>61.3</c:v>
                </c:pt>
                <c:pt idx="7">
                  <c:v>63.1</c:v>
                </c:pt>
                <c:pt idx="8">
                  <c:v>65.400000000000006</c:v>
                </c:pt>
                <c:pt idx="9">
                  <c:v>72.5</c:v>
                </c:pt>
                <c:pt idx="10">
                  <c:v>61.4</c:v>
                </c:pt>
              </c:numCache>
            </c:numRef>
          </c:val>
        </c:ser>
        <c:marker val="1"/>
        <c:axId val="185822592"/>
        <c:axId val="190907520"/>
      </c:lineChart>
      <c:catAx>
        <c:axId val="185822592"/>
        <c:scaling>
          <c:orientation val="minMax"/>
        </c:scaling>
        <c:axPos val="b"/>
        <c:numFmt formatCode="General" sourceLinked="1"/>
        <c:tickLblPos val="nextTo"/>
        <c:crossAx val="190907520"/>
        <c:crosses val="autoZero"/>
        <c:auto val="1"/>
        <c:lblAlgn val="ctr"/>
        <c:lblOffset val="100"/>
      </c:catAx>
      <c:valAx>
        <c:axId val="190907520"/>
        <c:scaling>
          <c:orientation val="minMax"/>
        </c:scaling>
        <c:axPos val="l"/>
        <c:majorGridlines/>
        <c:numFmt formatCode="General" sourceLinked="1"/>
        <c:tickLblPos val="nextTo"/>
        <c:crossAx val="185822592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tr-T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Sheet1!$C$2</c:f>
              <c:strCache>
                <c:ptCount val="1"/>
                <c:pt idx="0">
                  <c:v>2000</c:v>
                </c:pt>
              </c:strCache>
            </c:strRef>
          </c:tx>
          <c:cat>
            <c:strRef>
              <c:f>Sheet1!$B$3:$B$11</c:f>
              <c:strCache>
                <c:ptCount val="9"/>
                <c:pt idx="0">
                  <c:v>AB</c:v>
                </c:pt>
                <c:pt idx="1">
                  <c:v>Türkiye Serbest Bölgeleri</c:v>
                </c:pt>
                <c:pt idx="2">
                  <c:v>OECD Ülkeleri</c:v>
                </c:pt>
                <c:pt idx="3">
                  <c:v>EFTA Ülkeleri</c:v>
                </c:pt>
                <c:pt idx="4">
                  <c:v>Karadeniz Ekonomik İşbirliği</c:v>
                </c:pt>
                <c:pt idx="5">
                  <c:v>Ekonomik İşbirliği Teşkilatı</c:v>
                </c:pt>
                <c:pt idx="6">
                  <c:v>Bağımsız Devletler Topluluğu</c:v>
                </c:pt>
                <c:pt idx="7">
                  <c:v>Türk Cumhuriyetleri</c:v>
                </c:pt>
                <c:pt idx="8">
                  <c:v>İslam İşbirliği Teşkilatı </c:v>
                </c:pt>
              </c:strCache>
            </c:strRef>
          </c:cat>
          <c:val>
            <c:numRef>
              <c:f>Sheet1!$C$3:$C$11</c:f>
              <c:numCache>
                <c:formatCode>0.0</c:formatCode>
                <c:ptCount val="9"/>
                <c:pt idx="0">
                  <c:v>56.397745481554495</c:v>
                </c:pt>
                <c:pt idx="1">
                  <c:v>3.2238445903265012</c:v>
                </c:pt>
                <c:pt idx="2">
                  <c:v>70.512188416657096</c:v>
                </c:pt>
                <c:pt idx="3">
                  <c:v>1.1674283847248919</c:v>
                </c:pt>
                <c:pt idx="4">
                  <c:v>8.8816379828729701</c:v>
                </c:pt>
                <c:pt idx="5">
                  <c:v>3.1453334228551491</c:v>
                </c:pt>
                <c:pt idx="6">
                  <c:v>5.9360657650066502</c:v>
                </c:pt>
                <c:pt idx="7">
                  <c:v>2.0610372113321866</c:v>
                </c:pt>
                <c:pt idx="8">
                  <c:v>12.864487930979834</c:v>
                </c:pt>
              </c:numCache>
            </c:numRef>
          </c:val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2011</c:v>
                </c:pt>
              </c:strCache>
            </c:strRef>
          </c:tx>
          <c:cat>
            <c:strRef>
              <c:f>Sheet1!$B$3:$B$11</c:f>
              <c:strCache>
                <c:ptCount val="9"/>
                <c:pt idx="0">
                  <c:v>AB</c:v>
                </c:pt>
                <c:pt idx="1">
                  <c:v>Türkiye Serbest Bölgeleri</c:v>
                </c:pt>
                <c:pt idx="2">
                  <c:v>OECD Ülkeleri</c:v>
                </c:pt>
                <c:pt idx="3">
                  <c:v>EFTA Ülkeleri</c:v>
                </c:pt>
                <c:pt idx="4">
                  <c:v>Karadeniz Ekonomik İşbirliği</c:v>
                </c:pt>
                <c:pt idx="5">
                  <c:v>Ekonomik İşbirliği Teşkilatı</c:v>
                </c:pt>
                <c:pt idx="6">
                  <c:v>Bağımsız Devletler Topluluğu</c:v>
                </c:pt>
                <c:pt idx="7">
                  <c:v>Türk Cumhuriyetleri</c:v>
                </c:pt>
                <c:pt idx="8">
                  <c:v>İslam İşbirliği Teşkilatı </c:v>
                </c:pt>
              </c:strCache>
            </c:strRef>
          </c:cat>
          <c:val>
            <c:numRef>
              <c:f>Sheet1!$D$3:$D$11</c:f>
              <c:numCache>
                <c:formatCode>0.0</c:formatCode>
                <c:ptCount val="9"/>
                <c:pt idx="0">
                  <c:v>46.215171887627008</c:v>
                </c:pt>
                <c:pt idx="1">
                  <c:v>1.8862799426519021</c:v>
                </c:pt>
                <c:pt idx="2">
                  <c:v>49.748335084088566</c:v>
                </c:pt>
                <c:pt idx="3">
                  <c:v>1.3989297686377855</c:v>
                </c:pt>
                <c:pt idx="4">
                  <c:v>13.17054042547672</c:v>
                </c:pt>
                <c:pt idx="5">
                  <c:v>6.8875181483225845</c:v>
                </c:pt>
                <c:pt idx="6">
                  <c:v>9.9154593861757228</c:v>
                </c:pt>
                <c:pt idx="7">
                  <c:v>3.7358244311124742</c:v>
                </c:pt>
                <c:pt idx="8">
                  <c:v>27.667556434087015</c:v>
                </c:pt>
              </c:numCache>
            </c:numRef>
          </c:val>
        </c:ser>
        <c:axId val="190961152"/>
        <c:axId val="190962688"/>
      </c:barChart>
      <c:catAx>
        <c:axId val="19096115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90962688"/>
        <c:crosses val="autoZero"/>
        <c:auto val="1"/>
        <c:lblAlgn val="ctr"/>
        <c:lblOffset val="100"/>
      </c:catAx>
      <c:valAx>
        <c:axId val="190962688"/>
        <c:scaling>
          <c:orientation val="minMax"/>
        </c:scaling>
        <c:axPos val="l"/>
        <c:majorGridlines/>
        <c:numFmt formatCode="0.0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9096115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tr-TR"/>
        </a:p>
      </c:txPr>
    </c:legend>
    <c:plotVisOnly val="1"/>
  </c:chart>
  <c:txPr>
    <a:bodyPr/>
    <a:lstStyle/>
    <a:p>
      <a:pPr>
        <a:defRPr sz="1200" baseline="0"/>
      </a:pPr>
      <a:endParaRPr lang="tr-TR"/>
    </a:p>
  </c:txPr>
  <c:externalData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Sayfa5!$N$3</c:f>
              <c:strCache>
                <c:ptCount val="1"/>
                <c:pt idx="0">
                  <c:v>İthalat (%)</c:v>
                </c:pt>
              </c:strCache>
            </c:strRef>
          </c:tx>
          <c:dLbls>
            <c:dLblPos val="inEnd"/>
            <c:showVal val="1"/>
          </c:dLbls>
          <c:cat>
            <c:strRef>
              <c:f>Sayfa5!$M$4:$M$8</c:f>
              <c:strCache>
                <c:ptCount val="5"/>
                <c:pt idx="0">
                  <c:v>Rusya</c:v>
                </c:pt>
                <c:pt idx="1">
                  <c:v>Almanya</c:v>
                </c:pt>
                <c:pt idx="2">
                  <c:v>Çin</c:v>
                </c:pt>
                <c:pt idx="3">
                  <c:v>ABD</c:v>
                </c:pt>
                <c:pt idx="4">
                  <c:v>İtalya</c:v>
                </c:pt>
              </c:strCache>
            </c:strRef>
          </c:cat>
          <c:val>
            <c:numRef>
              <c:f>Sayfa5!$N$4:$N$8</c:f>
              <c:numCache>
                <c:formatCode>0.0</c:formatCode>
                <c:ptCount val="5"/>
                <c:pt idx="0">
                  <c:v>11.641768178615097</c:v>
                </c:pt>
                <c:pt idx="1">
                  <c:v>9.4581773589289728</c:v>
                </c:pt>
                <c:pt idx="2">
                  <c:v>9.2596770889234161</c:v>
                </c:pt>
                <c:pt idx="3">
                  <c:v>6.6392461937344613</c:v>
                </c:pt>
                <c:pt idx="4">
                  <c:v>5.4993299391112727</c:v>
                </c:pt>
              </c:numCache>
            </c:numRef>
          </c:val>
        </c:ser>
        <c:gapWidth val="75"/>
        <c:overlap val="40"/>
        <c:axId val="190987264"/>
        <c:axId val="191021824"/>
      </c:barChart>
      <c:catAx>
        <c:axId val="190987264"/>
        <c:scaling>
          <c:orientation val="minMax"/>
        </c:scaling>
        <c:axPos val="b"/>
        <c:majorTickMark val="none"/>
        <c:tickLblPos val="nextTo"/>
        <c:crossAx val="191021824"/>
        <c:crosses val="autoZero"/>
        <c:auto val="1"/>
        <c:lblAlgn val="ctr"/>
        <c:lblOffset val="100"/>
      </c:catAx>
      <c:valAx>
        <c:axId val="191021824"/>
        <c:scaling>
          <c:orientation val="minMax"/>
        </c:scaling>
        <c:axPos val="l"/>
        <c:majorGridlines/>
        <c:numFmt formatCode="0.0" sourceLinked="1"/>
        <c:majorTickMark val="none"/>
        <c:tickLblPos val="nextTo"/>
        <c:crossAx val="190987264"/>
        <c:crosses val="autoZero"/>
        <c:crossBetween val="between"/>
      </c:valAx>
    </c:plotArea>
    <c:plotVisOnly val="1"/>
  </c:chart>
  <c:txPr>
    <a:bodyPr/>
    <a:lstStyle/>
    <a:p>
      <a:pPr>
        <a:defRPr sz="1200" baseline="0"/>
      </a:pPr>
      <a:endParaRPr lang="tr-T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D9FC8-2BCA-4918-A481-8A5B051B70DD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C8E70-6D23-4CC6-AB27-E6C1BB725C4F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A54-93A9-4588-BEC1-5C6B2CB965C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1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C7550-93AD-44B5-9E7C-EC1D1F3E4928}" type="slidenum">
              <a:rPr lang="en-GB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5056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825C3510-A744-45BB-BCA4-C8FB399052FF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50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Table 33-3 in the main text shows how trade is dominated by the industrial countries.  About half of world trade is trade between industrial countries, and only 14% of world trade does not involve the industrial countries at all.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235F5-BF6D-403D-A0A0-9CAAF31E391C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158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33-1 in the main text.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6FDD1-496F-4327-A698-31941CD0A3FB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2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33-2 in the main text.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99DCA-C577-4DD5-99AE-9A63DF5AFBA2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3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33-2 in the main text.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50229-749B-46F3-B041-C2CF5226B390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465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33-4 in the main text.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6E0F2-176C-48EB-86E5-1F393A2AE677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5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33-5 in the main text, and Figure 33-3.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C9EE0-CF16-4601-A068-079B796CB288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6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33-5 in the main text, and Figure 33-4.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110C4-53CC-460C-AD06-3955C2912EE3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7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33-5 in the main text.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875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5875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E5170-D848-4519-8D06-44D3808D62DF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977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5978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9A67C-A2B7-408A-8219-2615CCDA686D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237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4237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59FCC-9107-4770-9228-3DA139500E5E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0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6080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85088-C574-4CED-A37F-845CE41CCD35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182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6182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183CB8-236E-4034-86DF-0EF8C736811B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285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6285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4CF6A-EA17-480D-833B-420A76B1D03D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387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6387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A9F2A-CE21-4452-8433-14853CBD95C5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489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6490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49781-34A2-478A-B00F-4E2CAEC25806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B79B4-493B-4064-B6F8-9DE42630B940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5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33-8 in the main text.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A1411-F46E-4353-A29F-2FADB03EA659}" type="slidenum">
              <a:rPr lang="en-GB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4339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676C4FE1-5A37-4010-B70C-6A9917BEC924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3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Based on data in Table 33-2 of the main text, discussed in Section 33-1.</a:t>
            </a:r>
          </a:p>
          <a:p>
            <a:pPr eaLnBrk="1" hangingPunct="1"/>
            <a:r>
              <a:rPr lang="en-GB" smtClean="0">
                <a:latin typeface="Arial" pitchFamily="34" charset="0"/>
              </a:rPr>
              <a:t>Shows the increasing but varying share of exports in GDP for a range of countries.</a:t>
            </a:r>
          </a:p>
          <a:p>
            <a:pPr eaLnBrk="1" hangingPunct="1"/>
            <a:endParaRPr lang="en-GB" smtClean="0">
              <a:latin typeface="Arial" pitchFamily="34" charset="0"/>
            </a:endParaRPr>
          </a:p>
          <a:p>
            <a:pPr eaLnBrk="1" hangingPunct="1"/>
            <a:r>
              <a:rPr lang="en-GB" smtClean="0">
                <a:latin typeface="Arial" pitchFamily="34" charset="0"/>
              </a:rPr>
              <a:t>The graph indicates well, the interdependence of national economies. It shows that in the European context, Belgium and Holland now have extremely open economies whilst, a growth in trade - in excess of  30% for each country bar Japan - is reflected for the other countries.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10A1F-992C-44B7-AD81-881286B87947}" type="slidenum">
              <a:rPr lang="en-GB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4441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AA803C-6A5D-4997-BD85-8F6FD03548C1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4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Table 33-3 in the main text shows how trade is dominated by the industrial countries.  About half of world trade is trade between industrial countries, and only 14% of world trade does not involve the industrial countries at all.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1F3B1-6CFD-4BA8-8E95-BF80B3E5C5DD}" type="slidenum">
              <a:rPr lang="en-GB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4544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7C96FDBD-8855-4EB7-8E85-42A1B9DA6207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544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33-1 in the main text, and Table 33-4.</a:t>
            </a:r>
          </a:p>
          <a:p>
            <a:pPr eaLnBrk="1" hangingPunct="1"/>
            <a:r>
              <a:rPr lang="en-GB" smtClean="0">
                <a:latin typeface="Arial" pitchFamily="34" charset="0"/>
              </a:rPr>
              <a:t>The graph draws out the increasing importance of manufactures in exports, up from 49.5% in 1955 to 78.5% in 1998.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646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4646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AF8C4-DFE5-480E-B03B-EF6C2240E9B1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78F31-00D1-42EF-BF57-0DFEB7BF6DE1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7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851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4851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FC411-10D9-4A27-BEE4-0BC45FF6D97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953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4954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3399B-1C7A-4AB4-A9C4-7FD3E3CAD92C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EA14-B784-4345-A5C3-1814F55F0F79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96AA3-99BA-426A-91EA-17192085E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26AD-B8A8-4221-8A75-D710B7198CE6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1446-D38B-4E6B-B9E1-1C768DA0B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8DA23-AE31-4FFA-89AF-0BAA4B96EC8D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28C4-1529-4B3D-88E8-5480F9DD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 smtClean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90CA1-7FFA-4B79-A635-57550623C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61413-9B25-4E57-B0C1-963B3FD9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9D9A-1125-4271-B407-2F2DC1CCB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96FC-57F2-47CB-B9F5-CD9B346CCCD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3142-5688-41E7-9D81-B2BF2BD91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F0873-8ED3-481C-B131-E03385ADC37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69E9-4B44-442E-A615-2A19AFECF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F18-0820-41B2-ACDA-C0B4820455BF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BFF-3271-4B29-B4A9-7770AE54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F2481-9E32-4C78-85C6-1428F0CA9314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F021-E107-4B6B-81F4-1D642E5BB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11EA-A139-4EB1-A50C-075073B7EE1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0E63-533A-4624-AC78-6FD63D560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25230-93C3-464C-8352-0FA3521EA8A7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684EB-BE62-413F-A27E-638DA4659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C5AC-E91B-43CF-AA62-94C83B87362A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C061-177B-4481-B855-A19911DA2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61ABB-CA09-4E80-9BB5-E0E306DE4C4C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270B-01C8-4B38-A5C4-C243E3202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43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3649F5-CED9-4FD6-83E2-AE94B4F44BB3}" type="datetimeFigureOut">
              <a:rPr lang="tr-TR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28.09.2012</a:t>
            </a:fld>
            <a:endParaRPr lang="tr-TR">
              <a:latin typeface="Arial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97050B-3419-4A95-A2E3-8370B6F8B14B}" type="slidenum">
              <a:rPr lang="en-US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9812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33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tr-TR" sz="4000" b="1" smtClean="0"/>
              <a:t>Uluslararası Ticaret</a:t>
            </a:r>
            <a:endParaRPr lang="en-US" sz="4000" smtClean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1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D9205F-7547-4E81-87BE-81B7B16DC6A1}" type="slidenum">
              <a:rPr lang="en-US"/>
              <a:pPr/>
              <a:t>10</a:t>
            </a:fld>
            <a:endParaRPr lang="en-US"/>
          </a:p>
        </p:txBody>
      </p:sp>
      <p:sp>
        <p:nvSpPr>
          <p:cNvPr id="206851" name="Rectangle 2"/>
          <p:cNvSpPr txBox="1">
            <a:spLocks noChangeArrowheads="1"/>
          </p:cNvSpPr>
          <p:nvPr/>
        </p:nvSpPr>
        <p:spPr bwMode="auto">
          <a:xfrm>
            <a:off x="857250" y="357188"/>
            <a:ext cx="75406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3200" b="1">
                <a:solidFill>
                  <a:prstClr val="white"/>
                </a:solidFill>
              </a:rPr>
              <a:t>2010 Yılında Türkiye’nin En Çok İthalat ve İhracat Yaptığı Ülkeler (Toplam Ticaret İçindeki Payı)</a:t>
            </a:r>
          </a:p>
        </p:txBody>
      </p:sp>
      <p:graphicFrame>
        <p:nvGraphicFramePr>
          <p:cNvPr id="4" name="3 Grafik"/>
          <p:cNvGraphicFramePr/>
          <p:nvPr/>
        </p:nvGraphicFramePr>
        <p:xfrm>
          <a:off x="0" y="2071678"/>
          <a:ext cx="4572000" cy="4786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4 Grafik"/>
          <p:cNvGraphicFramePr/>
          <p:nvPr/>
        </p:nvGraphicFramePr>
        <p:xfrm>
          <a:off x="4572000" y="2071678"/>
          <a:ext cx="4572000" cy="4786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1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3E1194-B4ED-4F2F-B361-63464ECA3C7F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3" name="Chart 3"/>
          <p:cNvGraphicFramePr/>
          <p:nvPr/>
        </p:nvGraphicFramePr>
        <p:xfrm>
          <a:off x="285720" y="1500174"/>
          <a:ext cx="8501122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57250" y="357188"/>
            <a:ext cx="75406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4000" b="1" dirty="0">
                <a:solidFill>
                  <a:prstClr val="white"/>
                </a:solidFill>
              </a:rPr>
              <a:t>İhracatın </a:t>
            </a:r>
            <a:r>
              <a:rPr lang="tr-TR" sz="4000" b="1" dirty="0" err="1">
                <a:solidFill>
                  <a:prstClr val="white"/>
                </a:solidFill>
              </a:rPr>
              <a:t>GSYİH’ye</a:t>
            </a:r>
            <a:r>
              <a:rPr lang="tr-TR" sz="4000" b="1" dirty="0">
                <a:solidFill>
                  <a:prstClr val="white"/>
                </a:solidFill>
              </a:rPr>
              <a:t> Oranı (%)</a:t>
            </a:r>
            <a:endParaRPr lang="tr-TR" sz="4000" b="1" kern="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88913"/>
            <a:ext cx="7772400" cy="1597025"/>
          </a:xfrm>
        </p:spPr>
        <p:txBody>
          <a:bodyPr/>
          <a:lstStyle/>
          <a:p>
            <a:pPr eaLnBrk="1" hangingPunct="1"/>
            <a:r>
              <a:rPr lang="tr-TR" sz="4000" b="1" smtClean="0"/>
              <a:t>Dünya mal ihracatının ihracat yapılan ülke gruplarına dağılımı</a:t>
            </a:r>
            <a:endParaRPr lang="en-GB" sz="4000" smtClean="0"/>
          </a:p>
        </p:txBody>
      </p:sp>
      <p:graphicFrame>
        <p:nvGraphicFramePr>
          <p:cNvPr id="5" name="Chart 4"/>
          <p:cNvGraphicFramePr/>
          <p:nvPr/>
        </p:nvGraphicFramePr>
        <p:xfrm>
          <a:off x="0" y="2071678"/>
          <a:ext cx="4572000" cy="4786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643438" y="2071678"/>
          <a:ext cx="4500562" cy="4786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Bazı Önemli Noktalar</a:t>
            </a:r>
            <a:endParaRPr lang="en-GB" sz="4000" b="1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126413" cy="5302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000" smtClean="0"/>
              <a:t>Hammadde fiyatları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Az gelişmiş ülkeler gelişmiş ülkelerce sömürüldüklerini iddia etmektedirler.</a:t>
            </a:r>
            <a:endParaRPr lang="en-GB" sz="2000" smtClean="0"/>
          </a:p>
          <a:p>
            <a:pPr lvl="2" eaLnBrk="1" hangingPunct="1">
              <a:lnSpc>
                <a:spcPct val="90000"/>
              </a:lnSpc>
            </a:pPr>
            <a:r>
              <a:rPr lang="tr-TR" sz="2000" smtClean="0"/>
              <a:t>Hammaddeleri ucuza alıp makine teçhizatı pahalıya satmaları yoluyla</a:t>
            </a: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tr-TR" sz="2000" smtClean="0"/>
              <a:t>Az gelişmiş ülkelerdeki (AGÜ) imalat sanayi ihracatı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Kimi AGÜ’ler imalat sanayi ihracatında başarılı olabilmiştir.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Bu da gelişmiş ülkelerdeki işçilerin işlerini kaybetme kaygısına kapılmalarına neden olmuştur.</a:t>
            </a: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tr-TR" sz="2000" smtClean="0"/>
              <a:t>Gelişmiş ülkeler arasındaki ticari anlaşmazlıklar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Bazı ülkelerde üreticiler verimli modern rakipleri önünde yenilgiye uğramıştır,</a:t>
            </a:r>
            <a:r>
              <a:rPr lang="en-GB" sz="200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tr-TR" sz="2000" smtClean="0"/>
              <a:t>Özellikle Japonya ve Doğu Asya ülkelerindeki rakipler 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Bunun sonucunda ihracat kısıtlanmalı mı? sorusu akla gelir.</a:t>
            </a:r>
            <a:endParaRPr lang="en-GB" sz="2000" smtClean="0"/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33FC31-E92C-46D6-A475-63A566F14182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tr-TR" sz="4000" b="1" smtClean="0"/>
              <a:t>Karşılaştırmalı</a:t>
            </a:r>
            <a:r>
              <a:rPr lang="en-GB" sz="4000" b="1" smtClean="0"/>
              <a:t> </a:t>
            </a:r>
            <a:r>
              <a:rPr lang="tr-TR" sz="4000" b="1" smtClean="0"/>
              <a:t>Üstünlükler (Comparative </a:t>
            </a:r>
            <a:r>
              <a:rPr lang="en-GB" sz="4000" b="1" smtClean="0"/>
              <a:t>advantage</a:t>
            </a:r>
            <a:r>
              <a:rPr lang="tr-TR" sz="4000" b="1" smtClean="0"/>
              <a:t>)</a:t>
            </a:r>
            <a:endParaRPr lang="en-GB" sz="4000" b="1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933575"/>
            <a:ext cx="77724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smtClean="0"/>
              <a:t>Dış ticaretin varlık nedeni malların fırsat maliyetleri arasındaki uluslararası farklılıktır.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smtClean="0"/>
              <a:t>Ticaret, herkesin daha ucuza mal tüketmesini olanaklı kılar.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tr-TR" sz="2400" smtClean="0"/>
              <a:t>Malın </a:t>
            </a:r>
            <a:r>
              <a:rPr lang="tr-TR" sz="2400" b="1" smtClean="0"/>
              <a:t>fırsat maliyeti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000" smtClean="0"/>
              <a:t>Bir maldan 1 birim daha fazla üretebilmek için diğer malın üretiminden vazgeçilmek zorunda kalınan miktar</a:t>
            </a:r>
            <a:endParaRPr lang="en-GB" sz="2000" smtClean="0"/>
          </a:p>
          <a:p>
            <a:pPr eaLnBrk="1" hangingPunct="1">
              <a:lnSpc>
                <a:spcPct val="80000"/>
              </a:lnSpc>
            </a:pPr>
            <a:r>
              <a:rPr lang="tr-TR" sz="2400" b="1" u="sng" smtClean="0"/>
              <a:t>Karşılaştırmalı Üstünlük Yasası</a:t>
            </a:r>
            <a:endParaRPr lang="en-GB" sz="2400" b="1" u="sng" smtClean="0"/>
          </a:p>
          <a:p>
            <a:pPr lvl="1"/>
            <a:r>
              <a:rPr lang="tr-TR" sz="2000" smtClean="0"/>
              <a:t>Ülkeler diğer ülkelerden görece düşük maliyetle ürettikleri malların üretim ve ihracatında uzmanlaşmalıdırlar. Görece yüksek maliyetle ürettikleri malları ise ithal ederler.</a:t>
            </a:r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72166F-9717-4CC6-B2FA-E97CEAB6754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57188" y="381000"/>
            <a:ext cx="85725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Karşılaştırmalı</a:t>
            </a:r>
            <a:r>
              <a:rPr lang="tr-TR" sz="2800" b="1" smtClean="0"/>
              <a:t> </a:t>
            </a:r>
            <a:r>
              <a:rPr lang="tr-TR" sz="4000" b="1" smtClean="0"/>
              <a:t>Üstünlüğün Kaynakları</a:t>
            </a:r>
            <a:endParaRPr lang="en-GB" sz="4000" b="1" smtClean="0"/>
          </a:p>
        </p:txBody>
      </p:sp>
      <p:sp>
        <p:nvSpPr>
          <p:cNvPr id="107523" name="Rectangle 2051"/>
          <p:cNvSpPr>
            <a:spLocks noGrp="1" noChangeArrowheads="1"/>
          </p:cNvSpPr>
          <p:nvPr>
            <p:ph idx="1"/>
          </p:nvPr>
        </p:nvSpPr>
        <p:spPr>
          <a:xfrm>
            <a:off x="827088" y="1557338"/>
            <a:ext cx="7772400" cy="48704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sz="2000" smtClean="0"/>
              <a:t>Ülkeler arasındaki en büyük farklılık faktör donanımlarında (</a:t>
            </a:r>
            <a:r>
              <a:rPr lang="en-GB" sz="2000" i="1" smtClean="0"/>
              <a:t>factor endowments</a:t>
            </a:r>
            <a:r>
              <a:rPr lang="tr-TR" sz="2000" i="1" smtClean="0"/>
              <a:t>)</a:t>
            </a:r>
            <a:r>
              <a:rPr lang="tr-TR" sz="2000" smtClean="0"/>
              <a:t> ortaya çıkar.</a:t>
            </a:r>
            <a:endParaRPr lang="en-GB" sz="2000" smtClean="0"/>
          </a:p>
          <a:p>
            <a:pPr eaLnBrk="1" hangingPunct="1">
              <a:lnSpc>
                <a:spcPct val="110000"/>
              </a:lnSpc>
            </a:pPr>
            <a:r>
              <a:rPr lang="tr-TR" sz="2000" smtClean="0"/>
              <a:t>Bu da faktör (emek, sermaye) fiyatlarının farklı olması sonucunu doğurur.</a:t>
            </a:r>
          </a:p>
          <a:p>
            <a:pPr lvl="1" eaLnBrk="1" hangingPunct="1">
              <a:lnSpc>
                <a:spcPct val="110000"/>
              </a:lnSpc>
            </a:pPr>
            <a:r>
              <a:rPr lang="tr-TR" sz="1800" smtClean="0"/>
              <a:t>Örneğin İngiltere Hindistan’a nazaran daha fazla sermaye ve daha az emeğe sahiptir.</a:t>
            </a:r>
          </a:p>
          <a:p>
            <a:pPr lvl="1" eaLnBrk="1" hangingPunct="1">
              <a:lnSpc>
                <a:spcPct val="110000"/>
              </a:lnSpc>
            </a:pPr>
            <a:r>
              <a:rPr lang="tr-TR" sz="1800" smtClean="0"/>
              <a:t>O halde, üretimde kullanılan sermaye maliyeti/emek maliyeti oranı İngiltere’de Hindistan’a nazaran daha düşüktür.</a:t>
            </a:r>
            <a:endParaRPr lang="en-GB" sz="1800" smtClean="0"/>
          </a:p>
          <a:p>
            <a:pPr lvl="1" eaLnBrk="1" hangingPunct="1">
              <a:lnSpc>
                <a:spcPct val="110000"/>
              </a:lnSpc>
            </a:pPr>
            <a:r>
              <a:rPr lang="tr-TR" sz="1800" smtClean="0"/>
              <a:t>O halde İngiltere’nin sermaye-yoğun mallarda</a:t>
            </a:r>
            <a:r>
              <a:rPr lang="en-GB" sz="1800" smtClean="0"/>
              <a:t>,</a:t>
            </a:r>
          </a:p>
          <a:p>
            <a:pPr lvl="1" eaLnBrk="1" hangingPunct="1">
              <a:lnSpc>
                <a:spcPct val="110000"/>
              </a:lnSpc>
            </a:pPr>
            <a:r>
              <a:rPr lang="tr-TR" sz="1800" smtClean="0"/>
              <a:t>Hindistan’ın da emek-yoğun mallarda uzmanlaşmış olması beklenir.</a:t>
            </a:r>
            <a:endParaRPr lang="en-GB" sz="1800" smtClean="0"/>
          </a:p>
          <a:p>
            <a:pPr eaLnBrk="1" hangingPunct="1">
              <a:lnSpc>
                <a:spcPct val="110000"/>
              </a:lnSpc>
            </a:pPr>
            <a:r>
              <a:rPr lang="tr-TR" sz="2000" smtClean="0"/>
              <a:t>Karşılaştırmalı Üstünlük kendini teknoloji düzeyinde de gösterir.</a:t>
            </a:r>
            <a:endParaRPr lang="en-GB" sz="2000" smtClean="0"/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F0BEB9-1AD6-4148-BFF5-71E19AE53536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Kazananlar ve Kaybedenler</a:t>
            </a:r>
            <a:endParaRPr lang="en-GB" sz="4000" b="1" smtClean="0"/>
          </a:p>
        </p:txBody>
      </p:sp>
      <p:sp>
        <p:nvSpPr>
          <p:cNvPr id="109571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7720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tr-TR" sz="2400" smtClean="0"/>
              <a:t>Ülkeler uzmanlaşıp ticaret yaparak kazanırlar</a:t>
            </a:r>
            <a:r>
              <a:rPr lang="en-GB" sz="2400" smtClean="0"/>
              <a:t> </a:t>
            </a:r>
          </a:p>
          <a:p>
            <a:pPr lvl="1" eaLnBrk="1" hangingPunct="1">
              <a:lnSpc>
                <a:spcPct val="70000"/>
              </a:lnSpc>
            </a:pPr>
            <a:r>
              <a:rPr lang="tr-TR" sz="2000" smtClean="0"/>
              <a:t>Ancak bu kazançlar ülke içinde herkese ve her ülkeye eşit şekilde dağılmaz.</a:t>
            </a:r>
          </a:p>
          <a:p>
            <a:pPr lvl="1" eaLnBrk="1" hangingPunct="1">
              <a:lnSpc>
                <a:spcPct val="70000"/>
              </a:lnSpc>
            </a:pPr>
            <a:r>
              <a:rPr lang="tr-TR" sz="2000" smtClean="0"/>
              <a:t>Örnek: Buzdolabının icat edilmesiyle, Arjantin et ihraç etmeye başlar</a:t>
            </a:r>
          </a:p>
          <a:p>
            <a:pPr lvl="2" eaLnBrk="1" hangingPunct="1">
              <a:lnSpc>
                <a:spcPct val="70000"/>
              </a:lnSpc>
            </a:pPr>
            <a:r>
              <a:rPr lang="tr-TR" sz="1800" smtClean="0"/>
              <a:t>Amerikan et üreticileri, arazi sahipleri ve Arjantin’li sıradan tüketici yükselen et fiyatlarından ötürü zarar eder</a:t>
            </a:r>
          </a:p>
          <a:p>
            <a:pPr lvl="2" eaLnBrk="1" hangingPunct="1">
              <a:lnSpc>
                <a:spcPct val="70000"/>
              </a:lnSpc>
            </a:pPr>
            <a:r>
              <a:rPr lang="tr-TR" sz="1800" smtClean="0"/>
              <a:t>Arjantin’li et üreticileri, toprak sahipleri ve dolaylı olarak artan ulusal gelirden pay alan Arjantin’li kâr eder, Amerika’lı sıradan et tüketicisi de düşen fiyatlardan dolayı kâr eder.</a:t>
            </a:r>
            <a:endParaRPr lang="en-GB" sz="1800" smtClean="0"/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Ticaret Politikaları</a:t>
            </a:r>
            <a:endParaRPr lang="en-GB" sz="2400" smtClean="0"/>
          </a:p>
          <a:p>
            <a:pPr lvl="1" eaLnBrk="1" hangingPunct="1">
              <a:lnSpc>
                <a:spcPct val="70000"/>
              </a:lnSpc>
            </a:pPr>
            <a:r>
              <a:rPr lang="tr-TR" sz="2000" smtClean="0"/>
              <a:t>Hükümetin uluslararası ticareti vergi ve teşvik araçlarıyla etkilemeye yönelik uygulamaları</a:t>
            </a:r>
            <a:endParaRPr lang="en-GB" sz="2000" smtClean="0"/>
          </a:p>
          <a:p>
            <a:pPr lvl="2" eaLnBrk="1" hangingPunct="1">
              <a:lnSpc>
                <a:spcPct val="70000"/>
              </a:lnSpc>
            </a:pPr>
            <a:r>
              <a:rPr lang="tr-TR" sz="1800" smtClean="0"/>
              <a:t>Gümrük vergileri, tarifeler</a:t>
            </a:r>
            <a:endParaRPr lang="en-GB" sz="1800" smtClean="0"/>
          </a:p>
          <a:p>
            <a:pPr lvl="1" eaLnBrk="1" hangingPunct="1">
              <a:lnSpc>
                <a:spcPct val="70000"/>
              </a:lnSpc>
            </a:pPr>
            <a:r>
              <a:rPr lang="tr-TR" sz="2000" smtClean="0"/>
              <a:t>Ya da ihracatı ve ithalatı doğrudan kısıtlayarak</a:t>
            </a:r>
          </a:p>
          <a:p>
            <a:pPr lvl="2" eaLnBrk="1" hangingPunct="1">
              <a:lnSpc>
                <a:spcPct val="70000"/>
              </a:lnSpc>
            </a:pPr>
            <a:r>
              <a:rPr lang="tr-TR" sz="1800" smtClean="0"/>
              <a:t>Kota</a:t>
            </a:r>
            <a:endParaRPr lang="en-GB" sz="1800" smtClean="0"/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3084CF-BC9F-4692-848C-4B148F727145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Gümrük tarifelerinin İktisadi Etkileri</a:t>
            </a:r>
            <a:endParaRPr lang="en-GB" sz="4000" b="1" smtClean="0"/>
          </a:p>
        </p:txBody>
      </p:sp>
      <p:sp>
        <p:nvSpPr>
          <p:cNvPr id="2140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75A9EE-783E-41ED-A6D3-BFEC8A1E8FCF}" type="slidenum">
              <a:rPr lang="en-US"/>
              <a:pPr/>
              <a:t>17</a:t>
            </a:fld>
            <a:endParaRPr lang="en-US"/>
          </a:p>
        </p:txBody>
      </p:sp>
      <p:sp>
        <p:nvSpPr>
          <p:cNvPr id="214020" name="Text Box 23"/>
          <p:cNvSpPr txBox="1">
            <a:spLocks noChangeArrowheads="1"/>
          </p:cNvSpPr>
          <p:nvPr/>
        </p:nvSpPr>
        <p:spPr bwMode="auto">
          <a:xfrm>
            <a:off x="4876800" y="1789113"/>
            <a:ext cx="3727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DD 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ve</a:t>
            </a: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 SS 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bir mala olan </a:t>
            </a:r>
            <a:r>
              <a:rPr lang="tr-TR" b="1" u="sng">
                <a:solidFill>
                  <a:prstClr val="white"/>
                </a:solidFill>
                <a:latin typeface="Arial" pitchFamily="34" charset="0"/>
              </a:rPr>
              <a:t>iç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 talebi ve arzı göstersin.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4021" name="Text Box 24"/>
          <p:cNvSpPr txBox="1">
            <a:spLocks noChangeArrowheads="1"/>
          </p:cNvSpPr>
          <p:nvPr/>
        </p:nvSpPr>
        <p:spPr bwMode="auto">
          <a:xfrm>
            <a:off x="4876800" y="2540000"/>
            <a:ext cx="419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Eğer dünya piyasasında geçerli fiyat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P</a:t>
            </a:r>
            <a:r>
              <a:rPr lang="en-GB" b="1" baseline="-25000">
                <a:solidFill>
                  <a:prstClr val="white"/>
                </a:solidFill>
                <a:latin typeface="Arial" pitchFamily="34" charset="0"/>
              </a:rPr>
              <a:t>w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 ise serbest ticaret olanaklıdır.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4022" name="Text Box 25"/>
          <p:cNvSpPr txBox="1">
            <a:spLocks noChangeArrowheads="1"/>
          </p:cNvSpPr>
          <p:nvPr/>
        </p:nvSpPr>
        <p:spPr bwMode="auto">
          <a:xfrm>
            <a:off x="4876800" y="3225800"/>
            <a:ext cx="371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Yerli firmalar </a:t>
            </a: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Q</a:t>
            </a:r>
            <a:r>
              <a:rPr lang="en-GB" b="1" baseline="-25000">
                <a:solidFill>
                  <a:prstClr val="white"/>
                </a:solidFill>
                <a:latin typeface="Arial" pitchFamily="34" charset="0"/>
              </a:rPr>
              <a:t>s</a:t>
            </a:r>
            <a:r>
              <a:rPr lang="tr-TR" b="1" baseline="-25000">
                <a:solidFill>
                  <a:prstClr val="white"/>
                </a:solidFill>
                <a:latin typeface="Arial" pitchFamily="34" charset="0"/>
              </a:rPr>
              <a:t> 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kadar arzederler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4023" name="Text Box 26"/>
          <p:cNvSpPr txBox="1">
            <a:spLocks noChangeArrowheads="1"/>
          </p:cNvSpPr>
          <p:nvPr/>
        </p:nvSpPr>
        <p:spPr bwMode="auto">
          <a:xfrm>
            <a:off x="4876800" y="3530600"/>
            <a:ext cx="2251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İç talep</a:t>
            </a: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 Q</a:t>
            </a:r>
            <a:r>
              <a:rPr lang="en-GB" b="1" baseline="-25000">
                <a:solidFill>
                  <a:prstClr val="white"/>
                </a:solidFill>
                <a:latin typeface="Arial" pitchFamily="34" charset="0"/>
              </a:rPr>
              <a:t>d</a:t>
            </a:r>
            <a:r>
              <a:rPr lang="tr-TR" b="1" baseline="-25000">
                <a:solidFill>
                  <a:prstClr val="white"/>
                </a:solidFill>
                <a:latin typeface="Arial" pitchFamily="34" charset="0"/>
              </a:rPr>
              <a:t> 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kadardır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4876800" y="4292600"/>
            <a:ext cx="393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Tarife konulmak suretiyle yerli arz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arttırılır ve ithalat kısıtlanır.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4025" name="Text Box 29"/>
          <p:cNvSpPr txBox="1">
            <a:spLocks noChangeArrowheads="1"/>
          </p:cNvSpPr>
          <p:nvPr/>
        </p:nvSpPr>
        <p:spPr bwMode="auto">
          <a:xfrm>
            <a:off x="4876800" y="4978400"/>
            <a:ext cx="376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İçerde fiyat</a:t>
            </a: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 P</a:t>
            </a:r>
            <a:r>
              <a:rPr lang="en-GB" b="1" baseline="-25000">
                <a:solidFill>
                  <a:prstClr val="white"/>
                </a:solidFill>
                <a:latin typeface="Arial" pitchFamily="34" charset="0"/>
              </a:rPr>
              <a:t>w</a:t>
            </a: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 + </a:t>
            </a:r>
            <a:r>
              <a:rPr lang="en-GB" sz="1400" b="1">
                <a:solidFill>
                  <a:prstClr val="white"/>
                </a:solidFill>
                <a:latin typeface="Arial" pitchFamily="34" charset="0"/>
              </a:rPr>
              <a:t>T</a:t>
            </a:r>
            <a:r>
              <a:rPr lang="tr-TR" sz="1400" b="1">
                <a:solidFill>
                  <a:prstClr val="white"/>
                </a:solidFill>
                <a:latin typeface="Arial" pitchFamily="34" charset="0"/>
              </a:rPr>
              <a:t>’ 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ye çıkar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T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 tarifenin büyüklüğünü gösterir.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4026" name="Text Box 30"/>
          <p:cNvSpPr txBox="1">
            <a:spLocks noChangeArrowheads="1"/>
          </p:cNvSpPr>
          <p:nvPr/>
        </p:nvSpPr>
        <p:spPr bwMode="auto">
          <a:xfrm>
            <a:off x="669925" y="5588000"/>
            <a:ext cx="518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İç talep </a:t>
            </a: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Q</a:t>
            </a:r>
            <a:r>
              <a:rPr lang="en-GB" b="1" baseline="-25000">
                <a:solidFill>
                  <a:prstClr val="white"/>
                </a:solidFill>
                <a:latin typeface="Arial" pitchFamily="34" charset="0"/>
              </a:rPr>
              <a:t>d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’ ye üşerken</a:t>
            </a: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,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 yerli arz </a:t>
            </a: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Q</a:t>
            </a:r>
            <a:r>
              <a:rPr lang="en-GB" b="1" baseline="-25000">
                <a:solidFill>
                  <a:prstClr val="white"/>
                </a:solidFill>
                <a:latin typeface="Arial" pitchFamily="34" charset="0"/>
              </a:rPr>
              <a:t>s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’ a yükselir.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4027" name="Text Box 27"/>
          <p:cNvSpPr txBox="1">
            <a:spLocks noChangeArrowheads="1"/>
          </p:cNvSpPr>
          <p:nvPr/>
        </p:nvSpPr>
        <p:spPr bwMode="auto">
          <a:xfrm>
            <a:off x="4897438" y="3911600"/>
            <a:ext cx="271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Aradaki fark ithal edilir.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4028" name="Text Box 31"/>
          <p:cNvSpPr txBox="1">
            <a:spLocks noChangeArrowheads="1"/>
          </p:cNvSpPr>
          <p:nvPr/>
        </p:nvSpPr>
        <p:spPr bwMode="auto">
          <a:xfrm>
            <a:off x="685800" y="5940425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Ve ithalat düşer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2" name="Group 42"/>
          <p:cNvGrpSpPr>
            <a:grpSpLocks noChangeAspect="1"/>
          </p:cNvGrpSpPr>
          <p:nvPr/>
        </p:nvGrpSpPr>
        <p:grpSpPr bwMode="auto">
          <a:xfrm>
            <a:off x="533400" y="1906588"/>
            <a:ext cx="3862388" cy="3198812"/>
            <a:chOff x="375" y="1056"/>
            <a:chExt cx="2703" cy="2237"/>
          </a:xfrm>
        </p:grpSpPr>
        <p:sp>
          <p:nvSpPr>
            <p:cNvPr id="214030" name="Line 3"/>
            <p:cNvSpPr>
              <a:spLocks noChangeAspect="1" noChangeShapeType="1"/>
            </p:cNvSpPr>
            <p:nvPr/>
          </p:nvSpPr>
          <p:spPr bwMode="auto">
            <a:xfrm>
              <a:off x="816" y="2999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31" name="Line 4"/>
            <p:cNvSpPr>
              <a:spLocks noChangeAspect="1" noChangeShapeType="1"/>
            </p:cNvSpPr>
            <p:nvPr/>
          </p:nvSpPr>
          <p:spPr bwMode="auto">
            <a:xfrm flipV="1">
              <a:off x="816" y="1175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32" name="Line 5"/>
            <p:cNvSpPr>
              <a:spLocks noChangeAspect="1" noChangeShapeType="1"/>
            </p:cNvSpPr>
            <p:nvPr/>
          </p:nvSpPr>
          <p:spPr bwMode="auto">
            <a:xfrm>
              <a:off x="1152" y="1271"/>
              <a:ext cx="1488" cy="14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33" name="Line 6"/>
            <p:cNvSpPr>
              <a:spLocks noChangeAspect="1" noChangeShapeType="1"/>
            </p:cNvSpPr>
            <p:nvPr/>
          </p:nvSpPr>
          <p:spPr bwMode="auto">
            <a:xfrm flipV="1">
              <a:off x="1056" y="1271"/>
              <a:ext cx="1296" cy="1488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34" name="Text Box 7"/>
            <p:cNvSpPr txBox="1">
              <a:spLocks noChangeAspect="1" noChangeArrowheads="1"/>
            </p:cNvSpPr>
            <p:nvPr/>
          </p:nvSpPr>
          <p:spPr bwMode="auto">
            <a:xfrm>
              <a:off x="2640" y="2566"/>
              <a:ext cx="438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400" b="1">
                  <a:solidFill>
                    <a:srgbClr val="FF0000"/>
                  </a:solidFill>
                  <a:latin typeface="Arial" pitchFamily="34" charset="0"/>
                </a:rPr>
                <a:t>DD</a:t>
              </a:r>
            </a:p>
          </p:txBody>
        </p:sp>
        <p:sp>
          <p:nvSpPr>
            <p:cNvPr id="214035" name="Text Box 8"/>
            <p:cNvSpPr txBox="1">
              <a:spLocks noChangeAspect="1" noChangeArrowheads="1"/>
            </p:cNvSpPr>
            <p:nvPr/>
          </p:nvSpPr>
          <p:spPr bwMode="auto">
            <a:xfrm>
              <a:off x="2304" y="1056"/>
              <a:ext cx="41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400" b="1">
                  <a:solidFill>
                    <a:srgbClr val="FF9900"/>
                  </a:solidFill>
                  <a:latin typeface="Arial" pitchFamily="34" charset="0"/>
                </a:rPr>
                <a:t>SS</a:t>
              </a:r>
            </a:p>
          </p:txBody>
        </p:sp>
        <p:sp>
          <p:nvSpPr>
            <p:cNvPr id="214036" name="Text Box 9"/>
            <p:cNvSpPr txBox="1">
              <a:spLocks noChangeAspect="1" noChangeArrowheads="1"/>
            </p:cNvSpPr>
            <p:nvPr/>
          </p:nvSpPr>
          <p:spPr bwMode="auto">
            <a:xfrm>
              <a:off x="2496" y="3023"/>
              <a:ext cx="56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Arial" pitchFamily="34" charset="0"/>
                </a:rPr>
                <a:t>miktar</a:t>
              </a:r>
              <a:endParaRPr lang="en-GB" i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37" name="Text Box 10"/>
            <p:cNvSpPr txBox="1">
              <a:spLocks noChangeAspect="1" noChangeArrowheads="1"/>
            </p:cNvSpPr>
            <p:nvPr/>
          </p:nvSpPr>
          <p:spPr bwMode="auto">
            <a:xfrm rot="-5393665">
              <a:off x="406" y="1361"/>
              <a:ext cx="42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Arial" pitchFamily="34" charset="0"/>
                </a:rPr>
                <a:t>fiyat</a:t>
              </a:r>
              <a:endParaRPr lang="en-GB" i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38" name="Line 11"/>
            <p:cNvSpPr>
              <a:spLocks noChangeAspect="1" noChangeShapeType="1"/>
            </p:cNvSpPr>
            <p:nvPr/>
          </p:nvSpPr>
          <p:spPr bwMode="auto">
            <a:xfrm>
              <a:off x="816" y="2519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39" name="Text Box 17"/>
            <p:cNvSpPr txBox="1">
              <a:spLocks noChangeAspect="1" noChangeArrowheads="1"/>
            </p:cNvSpPr>
            <p:nvPr/>
          </p:nvSpPr>
          <p:spPr bwMode="auto">
            <a:xfrm>
              <a:off x="512" y="2390"/>
              <a:ext cx="318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b="1">
                  <a:solidFill>
                    <a:prstClr val="white"/>
                  </a:solidFill>
                  <a:latin typeface="Arial" pitchFamily="34" charset="0"/>
                </a:rPr>
                <a:t>P</a:t>
              </a:r>
              <a:r>
                <a:rPr lang="en-GB" b="1" baseline="-25000">
                  <a:solidFill>
                    <a:prstClr val="white"/>
                  </a:solidFill>
                  <a:latin typeface="Arial" pitchFamily="34" charset="0"/>
                </a:rPr>
                <a:t>w</a:t>
              </a:r>
              <a:endParaRPr lang="en-GB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40" name="Line 13"/>
            <p:cNvSpPr>
              <a:spLocks noChangeAspect="1" noChangeShapeType="1"/>
            </p:cNvSpPr>
            <p:nvPr/>
          </p:nvSpPr>
          <p:spPr bwMode="auto">
            <a:xfrm>
              <a:off x="1248" y="251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41" name="Text Box 19"/>
            <p:cNvSpPr txBox="1">
              <a:spLocks noChangeAspect="1" noChangeArrowheads="1"/>
            </p:cNvSpPr>
            <p:nvPr/>
          </p:nvSpPr>
          <p:spPr bwMode="auto">
            <a:xfrm>
              <a:off x="1104" y="2998"/>
              <a:ext cx="331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Q</a:t>
              </a:r>
              <a:r>
                <a:rPr lang="en-GB" sz="2000" b="1" baseline="-25000">
                  <a:solidFill>
                    <a:prstClr val="white"/>
                  </a:solidFill>
                  <a:latin typeface="Arial" pitchFamily="34" charset="0"/>
                </a:rPr>
                <a:t>s</a:t>
              </a:r>
              <a:endParaRPr lang="en-GB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42" name="Line 14"/>
            <p:cNvSpPr>
              <a:spLocks noChangeAspect="1" noChangeShapeType="1"/>
            </p:cNvSpPr>
            <p:nvPr/>
          </p:nvSpPr>
          <p:spPr bwMode="auto">
            <a:xfrm>
              <a:off x="2378" y="251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43" name="Text Box 21"/>
            <p:cNvSpPr txBox="1">
              <a:spLocks noChangeAspect="1" noChangeArrowheads="1"/>
            </p:cNvSpPr>
            <p:nvPr/>
          </p:nvSpPr>
          <p:spPr bwMode="auto">
            <a:xfrm>
              <a:off x="2256" y="3014"/>
              <a:ext cx="31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b="1">
                  <a:solidFill>
                    <a:prstClr val="white"/>
                  </a:solidFill>
                  <a:latin typeface="Arial" pitchFamily="34" charset="0"/>
                </a:rPr>
                <a:t>Q</a:t>
              </a:r>
              <a:r>
                <a:rPr lang="en-GB" b="1" baseline="-25000">
                  <a:solidFill>
                    <a:prstClr val="white"/>
                  </a:solidFill>
                  <a:latin typeface="Arial" pitchFamily="34" charset="0"/>
                </a:rPr>
                <a:t>d</a:t>
              </a:r>
              <a:endParaRPr lang="en-GB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44" name="Line 12"/>
            <p:cNvSpPr>
              <a:spLocks noChangeAspect="1" noChangeShapeType="1"/>
            </p:cNvSpPr>
            <p:nvPr/>
          </p:nvSpPr>
          <p:spPr bwMode="auto">
            <a:xfrm>
              <a:off x="816" y="2183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45" name="Text Box 18"/>
            <p:cNvSpPr txBox="1">
              <a:spLocks noChangeAspect="1" noChangeArrowheads="1"/>
            </p:cNvSpPr>
            <p:nvPr/>
          </p:nvSpPr>
          <p:spPr bwMode="auto">
            <a:xfrm>
              <a:off x="375" y="2079"/>
              <a:ext cx="4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600" b="1">
                  <a:solidFill>
                    <a:prstClr val="white"/>
                  </a:solidFill>
                  <a:latin typeface="Arial" pitchFamily="34" charset="0"/>
                </a:rPr>
                <a:t>P</a:t>
              </a:r>
              <a:r>
                <a:rPr lang="en-GB" sz="1600" b="1" baseline="-25000">
                  <a:solidFill>
                    <a:prstClr val="white"/>
                  </a:solidFill>
                  <a:latin typeface="Arial" pitchFamily="34" charset="0"/>
                </a:rPr>
                <a:t>w</a:t>
              </a:r>
              <a:r>
                <a:rPr lang="en-GB" sz="1600" b="1">
                  <a:solidFill>
                    <a:prstClr val="white"/>
                  </a:solidFill>
                  <a:latin typeface="Arial" pitchFamily="34" charset="0"/>
                </a:rPr>
                <a:t>+ </a:t>
              </a:r>
              <a:r>
                <a:rPr lang="en-GB" sz="1400" b="1">
                  <a:solidFill>
                    <a:prstClr val="white"/>
                  </a:solidFill>
                  <a:latin typeface="Arial" pitchFamily="34" charset="0"/>
                </a:rPr>
                <a:t>T</a:t>
              </a:r>
              <a:endParaRPr lang="en-GB" sz="16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46" name="Line 15"/>
            <p:cNvSpPr>
              <a:spLocks noChangeAspect="1" noChangeShapeType="1"/>
            </p:cNvSpPr>
            <p:nvPr/>
          </p:nvSpPr>
          <p:spPr bwMode="auto">
            <a:xfrm>
              <a:off x="1549" y="2183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47" name="Line 16"/>
            <p:cNvSpPr>
              <a:spLocks noChangeAspect="1" noChangeShapeType="1"/>
            </p:cNvSpPr>
            <p:nvPr/>
          </p:nvSpPr>
          <p:spPr bwMode="auto">
            <a:xfrm>
              <a:off x="2051" y="2183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48" name="Text Box 20"/>
            <p:cNvSpPr txBox="1">
              <a:spLocks noChangeAspect="1" noChangeArrowheads="1"/>
            </p:cNvSpPr>
            <p:nvPr/>
          </p:nvSpPr>
          <p:spPr bwMode="auto">
            <a:xfrm>
              <a:off x="1391" y="3016"/>
              <a:ext cx="374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Q</a:t>
              </a:r>
              <a:r>
                <a:rPr lang="en-GB" sz="2000" b="1" baseline="-25000">
                  <a:solidFill>
                    <a:prstClr val="white"/>
                  </a:solidFill>
                  <a:latin typeface="Arial" pitchFamily="34" charset="0"/>
                </a:rPr>
                <a:t>s</a:t>
              </a: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'</a:t>
              </a:r>
            </a:p>
          </p:txBody>
        </p:sp>
        <p:sp>
          <p:nvSpPr>
            <p:cNvPr id="214049" name="Text Box 22"/>
            <p:cNvSpPr txBox="1">
              <a:spLocks noChangeAspect="1" noChangeArrowheads="1"/>
            </p:cNvSpPr>
            <p:nvPr/>
          </p:nvSpPr>
          <p:spPr bwMode="auto">
            <a:xfrm>
              <a:off x="1871" y="2999"/>
              <a:ext cx="380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Q</a:t>
              </a:r>
              <a:r>
                <a:rPr lang="en-GB" sz="2000" b="1" baseline="-25000">
                  <a:solidFill>
                    <a:prstClr val="white"/>
                  </a:solidFill>
                  <a:latin typeface="Arial" pitchFamily="34" charset="0"/>
                </a:rPr>
                <a:t>d</a:t>
              </a: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'</a:t>
              </a:r>
            </a:p>
          </p:txBody>
        </p:sp>
        <p:sp>
          <p:nvSpPr>
            <p:cNvPr id="214050" name="Line 35"/>
            <p:cNvSpPr>
              <a:spLocks noChangeAspect="1" noChangeShapeType="1"/>
            </p:cNvSpPr>
            <p:nvPr/>
          </p:nvSpPr>
          <p:spPr bwMode="auto">
            <a:xfrm>
              <a:off x="1261" y="2522"/>
              <a:ext cx="110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4051" name="Line 39"/>
            <p:cNvSpPr>
              <a:spLocks noChangeAspect="1" noChangeShapeType="1"/>
            </p:cNvSpPr>
            <p:nvPr/>
          </p:nvSpPr>
          <p:spPr bwMode="auto">
            <a:xfrm>
              <a:off x="1536" y="2181"/>
              <a:ext cx="528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Tarifelerin sebep olduğu refah kaybı</a:t>
            </a:r>
            <a:endParaRPr lang="en-GB" sz="4000" b="1" smtClean="0"/>
          </a:p>
        </p:txBody>
      </p:sp>
      <p:sp>
        <p:nvSpPr>
          <p:cNvPr id="21504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AF6BC1-322E-462B-84DE-7F2CD1FF79C8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2" name="Group 1082"/>
          <p:cNvGrpSpPr>
            <a:grpSpLocks/>
          </p:cNvGrpSpPr>
          <p:nvPr/>
        </p:nvGrpSpPr>
        <p:grpSpPr bwMode="auto">
          <a:xfrm>
            <a:off x="2438400" y="2774950"/>
            <a:ext cx="6553200" cy="1222375"/>
            <a:chOff x="1536" y="1748"/>
            <a:chExt cx="4128" cy="770"/>
          </a:xfrm>
        </p:grpSpPr>
        <p:sp>
          <p:nvSpPr>
            <p:cNvPr id="215080" name="Text Box 1066"/>
            <p:cNvSpPr txBox="1">
              <a:spLocks noChangeArrowheads="1"/>
            </p:cNvSpPr>
            <p:nvPr/>
          </p:nvSpPr>
          <p:spPr bwMode="auto">
            <a:xfrm>
              <a:off x="3332" y="1748"/>
              <a:ext cx="233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Hükümet geliri artar, dolayısıyla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hükümete transfer edilen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gelirden bahsedebiliriz.</a:t>
              </a:r>
              <a:endParaRPr lang="en-GB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04841" name="Rectangle 1070"/>
            <p:cNvSpPr>
              <a:spLocks noChangeArrowheads="1"/>
            </p:cNvSpPr>
            <p:nvPr/>
          </p:nvSpPr>
          <p:spPr bwMode="auto">
            <a:xfrm>
              <a:off x="1536" y="2196"/>
              <a:ext cx="506" cy="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Group 1080"/>
          <p:cNvGrpSpPr>
            <a:grpSpLocks/>
          </p:cNvGrpSpPr>
          <p:nvPr/>
        </p:nvGrpSpPr>
        <p:grpSpPr bwMode="auto">
          <a:xfrm>
            <a:off x="595313" y="3500438"/>
            <a:ext cx="7870825" cy="2941637"/>
            <a:chOff x="487" y="2221"/>
            <a:chExt cx="4958" cy="1853"/>
          </a:xfrm>
        </p:grpSpPr>
        <p:sp>
          <p:nvSpPr>
            <p:cNvPr id="215078" name="Text Box 1068"/>
            <p:cNvSpPr txBox="1">
              <a:spLocks noChangeArrowheads="1"/>
            </p:cNvSpPr>
            <p:nvPr/>
          </p:nvSpPr>
          <p:spPr bwMode="auto">
            <a:xfrm>
              <a:off x="487" y="3318"/>
              <a:ext cx="495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srgbClr val="FF9900"/>
                  </a:solidFill>
                  <a:latin typeface="Arial" pitchFamily="34" charset="0"/>
                </a:rPr>
                <a:t>Mal dünya fiyatı P</a:t>
              </a:r>
              <a:r>
                <a:rPr lang="tr-TR" b="1" baseline="-25000">
                  <a:solidFill>
                    <a:srgbClr val="FF9900"/>
                  </a:solidFill>
                  <a:latin typeface="Arial" pitchFamily="34" charset="0"/>
                </a:rPr>
                <a:t>w</a:t>
              </a:r>
              <a:r>
                <a:rPr lang="tr-TR" b="1">
                  <a:solidFill>
                    <a:srgbClr val="FF9900"/>
                  </a:solidFill>
                  <a:latin typeface="Arial" pitchFamily="34" charset="0"/>
                </a:rPr>
                <a:t> den ithal edilebilirken iç üretimi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srgbClr val="FF9900"/>
                  </a:solidFill>
                  <a:latin typeface="Arial" pitchFamily="34" charset="0"/>
                </a:rPr>
                <a:t>artırmak adına tarife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srgbClr val="FF9900"/>
                  </a:solidFill>
                  <a:latin typeface="Arial" pitchFamily="34" charset="0"/>
                </a:rPr>
                <a:t>konulması  daha az etkin üretime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srgbClr val="FF9900"/>
                  </a:solidFill>
                  <a:latin typeface="Arial" pitchFamily="34" charset="0"/>
                </a:rPr>
                <a:t>yol açar ve sosyal maliyeti arttırır.</a:t>
              </a:r>
              <a:endParaRPr lang="en-GB" b="1">
                <a:solidFill>
                  <a:srgbClr val="FF9900"/>
                </a:solidFill>
                <a:latin typeface="Arial" pitchFamily="34" charset="0"/>
              </a:endParaRPr>
            </a:p>
          </p:txBody>
        </p:sp>
        <p:sp>
          <p:nvSpPr>
            <p:cNvPr id="215079" name="AutoShape 1076"/>
            <p:cNvSpPr>
              <a:spLocks noChangeArrowheads="1"/>
            </p:cNvSpPr>
            <p:nvPr/>
          </p:nvSpPr>
          <p:spPr bwMode="auto">
            <a:xfrm flipH="1">
              <a:off x="1216" y="2221"/>
              <a:ext cx="336" cy="288"/>
            </a:xfrm>
            <a:prstGeom prst="rtTriangle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4" name="Group 1088"/>
          <p:cNvGrpSpPr>
            <a:grpSpLocks/>
          </p:cNvGrpSpPr>
          <p:nvPr/>
        </p:nvGrpSpPr>
        <p:grpSpPr bwMode="auto">
          <a:xfrm>
            <a:off x="3276600" y="3500438"/>
            <a:ext cx="5616575" cy="2743200"/>
            <a:chOff x="2060" y="2176"/>
            <a:chExt cx="3538" cy="1728"/>
          </a:xfrm>
        </p:grpSpPr>
        <p:sp>
          <p:nvSpPr>
            <p:cNvPr id="215076" name="Text Box 1069"/>
            <p:cNvSpPr txBox="1">
              <a:spLocks noChangeArrowheads="1"/>
            </p:cNvSpPr>
            <p:nvPr/>
          </p:nvSpPr>
          <p:spPr bwMode="auto">
            <a:xfrm>
              <a:off x="2832" y="3497"/>
              <a:ext cx="276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srgbClr val="33CC33"/>
                  </a:solidFill>
                  <a:latin typeface="Arial" pitchFamily="34" charset="0"/>
                </a:rPr>
                <a:t>	Ve tüketici artığını (consumer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srgbClr val="33CC33"/>
                  </a:solidFill>
                  <a:latin typeface="Arial" pitchFamily="34" charset="0"/>
                </a:rPr>
                <a:t>	surplus) azaltır.</a:t>
              </a:r>
              <a:endParaRPr lang="en-GB" b="1">
                <a:solidFill>
                  <a:srgbClr val="33CC33"/>
                </a:solidFill>
                <a:latin typeface="Arial" pitchFamily="34" charset="0"/>
              </a:endParaRPr>
            </a:p>
          </p:txBody>
        </p:sp>
        <p:sp>
          <p:nvSpPr>
            <p:cNvPr id="215077" name="AutoShape 1074"/>
            <p:cNvSpPr>
              <a:spLocks noChangeArrowheads="1"/>
            </p:cNvSpPr>
            <p:nvPr/>
          </p:nvSpPr>
          <p:spPr bwMode="auto">
            <a:xfrm>
              <a:off x="2060" y="2176"/>
              <a:ext cx="336" cy="336"/>
            </a:xfrm>
            <a:prstGeom prst="rtTriangle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5" name="Group 1081"/>
          <p:cNvGrpSpPr>
            <a:grpSpLocks/>
          </p:cNvGrpSpPr>
          <p:nvPr/>
        </p:nvGrpSpPr>
        <p:grpSpPr bwMode="auto">
          <a:xfrm>
            <a:off x="1295400" y="3484563"/>
            <a:ext cx="7454900" cy="1316037"/>
            <a:chOff x="816" y="2195"/>
            <a:chExt cx="4696" cy="829"/>
          </a:xfrm>
        </p:grpSpPr>
        <p:sp>
          <p:nvSpPr>
            <p:cNvPr id="215074" name="Text Box 1067"/>
            <p:cNvSpPr txBox="1">
              <a:spLocks noChangeArrowheads="1"/>
            </p:cNvSpPr>
            <p:nvPr/>
          </p:nvSpPr>
          <p:spPr bwMode="auto">
            <a:xfrm>
              <a:off x="3324" y="2447"/>
              <a:ext cx="218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srgbClr val="FF33CC"/>
                  </a:solidFill>
                  <a:latin typeface="Arial" pitchFamily="34" charset="0"/>
                </a:rPr>
                <a:t>Aynı şekilde üreticilere ekstra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srgbClr val="FF33CC"/>
                  </a:solidFill>
                  <a:latin typeface="Arial" pitchFamily="34" charset="0"/>
                </a:rPr>
                <a:t>kâr biçiminde bir transferden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srgbClr val="FF33CC"/>
                  </a:solidFill>
                  <a:latin typeface="Arial" pitchFamily="34" charset="0"/>
                </a:rPr>
                <a:t>sözedilebilir.</a:t>
              </a:r>
              <a:endParaRPr lang="en-GB" b="1">
                <a:solidFill>
                  <a:srgbClr val="FF33CC"/>
                </a:solidFill>
                <a:latin typeface="Arial" pitchFamily="34" charset="0"/>
              </a:endParaRPr>
            </a:p>
          </p:txBody>
        </p:sp>
        <p:sp>
          <p:nvSpPr>
            <p:cNvPr id="215075" name="Freeform 1072"/>
            <p:cNvSpPr>
              <a:spLocks/>
            </p:cNvSpPr>
            <p:nvPr/>
          </p:nvSpPr>
          <p:spPr bwMode="auto">
            <a:xfrm>
              <a:off x="816" y="2195"/>
              <a:ext cx="720" cy="336"/>
            </a:xfrm>
            <a:custGeom>
              <a:avLst/>
              <a:gdLst>
                <a:gd name="T0" fmla="*/ 0 w 720"/>
                <a:gd name="T1" fmla="*/ 0 h 288"/>
                <a:gd name="T2" fmla="*/ 720 w 720"/>
                <a:gd name="T3" fmla="*/ 0 h 288"/>
                <a:gd name="T4" fmla="*/ 432 w 720"/>
                <a:gd name="T5" fmla="*/ 9974 h 288"/>
                <a:gd name="T6" fmla="*/ 0 w 720"/>
                <a:gd name="T7" fmla="*/ 9974 h 288"/>
                <a:gd name="T8" fmla="*/ 0 w 720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288"/>
                <a:gd name="T17" fmla="*/ 720 w 72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288">
                  <a:moveTo>
                    <a:pt x="0" y="0"/>
                  </a:moveTo>
                  <a:lnTo>
                    <a:pt x="720" y="0"/>
                  </a:lnTo>
                  <a:lnTo>
                    <a:pt x="432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6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215048" name="Line 1027"/>
          <p:cNvSpPr>
            <a:spLocks noChangeShapeType="1"/>
          </p:cNvSpPr>
          <p:nvPr/>
        </p:nvSpPr>
        <p:spPr bwMode="auto">
          <a:xfrm>
            <a:off x="1295400" y="4760913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5049" name="Line 1028"/>
          <p:cNvSpPr>
            <a:spLocks noChangeShapeType="1"/>
          </p:cNvSpPr>
          <p:nvPr/>
        </p:nvSpPr>
        <p:spPr bwMode="auto">
          <a:xfrm flipV="1">
            <a:off x="1295400" y="1865313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5050" name="Line 1029"/>
          <p:cNvSpPr>
            <a:spLocks noChangeShapeType="1"/>
          </p:cNvSpPr>
          <p:nvPr/>
        </p:nvSpPr>
        <p:spPr bwMode="auto">
          <a:xfrm>
            <a:off x="1828800" y="2017713"/>
            <a:ext cx="2362200" cy="2362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5051" name="Line 1030"/>
          <p:cNvSpPr>
            <a:spLocks noChangeShapeType="1"/>
          </p:cNvSpPr>
          <p:nvPr/>
        </p:nvSpPr>
        <p:spPr bwMode="auto">
          <a:xfrm flipV="1">
            <a:off x="1676400" y="2017713"/>
            <a:ext cx="2057400" cy="23622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5052" name="Text Box 1031"/>
          <p:cNvSpPr txBox="1">
            <a:spLocks noChangeArrowheads="1"/>
          </p:cNvSpPr>
          <p:nvPr/>
        </p:nvSpPr>
        <p:spPr bwMode="auto">
          <a:xfrm>
            <a:off x="4191000" y="4075113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FF0000"/>
                </a:solidFill>
                <a:latin typeface="Arial" pitchFamily="34" charset="0"/>
              </a:rPr>
              <a:t>DD</a:t>
            </a:r>
          </a:p>
        </p:txBody>
      </p:sp>
      <p:sp>
        <p:nvSpPr>
          <p:cNvPr id="215053" name="Text Box 1032"/>
          <p:cNvSpPr txBox="1">
            <a:spLocks noChangeArrowheads="1"/>
          </p:cNvSpPr>
          <p:nvPr/>
        </p:nvSpPr>
        <p:spPr bwMode="auto">
          <a:xfrm>
            <a:off x="3657600" y="16764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FF9900"/>
                </a:solidFill>
                <a:latin typeface="Arial" pitchFamily="34" charset="0"/>
              </a:rPr>
              <a:t>SS</a:t>
            </a:r>
          </a:p>
        </p:txBody>
      </p:sp>
      <p:sp>
        <p:nvSpPr>
          <p:cNvPr id="215054" name="Text Box 1033"/>
          <p:cNvSpPr txBox="1">
            <a:spLocks noChangeArrowheads="1"/>
          </p:cNvSpPr>
          <p:nvPr/>
        </p:nvSpPr>
        <p:spPr bwMode="auto">
          <a:xfrm>
            <a:off x="3962400" y="480060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Arial" pitchFamily="34" charset="0"/>
              </a:rPr>
              <a:t>miktar</a:t>
            </a:r>
            <a:endParaRPr lang="en-GB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215055" name="Text Box 1034"/>
          <p:cNvSpPr txBox="1">
            <a:spLocks noChangeArrowheads="1"/>
          </p:cNvSpPr>
          <p:nvPr/>
        </p:nvSpPr>
        <p:spPr bwMode="auto">
          <a:xfrm rot="-5393665">
            <a:off x="658019" y="2216944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Arial" pitchFamily="34" charset="0"/>
              </a:rPr>
              <a:t>fiyat</a:t>
            </a:r>
            <a:endParaRPr lang="en-GB" i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6" name="Group 1086"/>
          <p:cNvGrpSpPr>
            <a:grpSpLocks/>
          </p:cNvGrpSpPr>
          <p:nvPr/>
        </p:nvGrpSpPr>
        <p:grpSpPr bwMode="auto">
          <a:xfrm>
            <a:off x="1752600" y="3998913"/>
            <a:ext cx="473075" cy="1158875"/>
            <a:chOff x="1104" y="2519"/>
            <a:chExt cx="298" cy="730"/>
          </a:xfrm>
        </p:grpSpPr>
        <p:sp>
          <p:nvSpPr>
            <p:cNvPr id="215072" name="Line 1041"/>
            <p:cNvSpPr>
              <a:spLocks noChangeShapeType="1"/>
            </p:cNvSpPr>
            <p:nvPr/>
          </p:nvSpPr>
          <p:spPr bwMode="auto">
            <a:xfrm>
              <a:off x="1248" y="251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5073" name="Text Box 1042"/>
            <p:cNvSpPr txBox="1">
              <a:spLocks noChangeArrowheads="1"/>
            </p:cNvSpPr>
            <p:nvPr/>
          </p:nvSpPr>
          <p:spPr bwMode="auto">
            <a:xfrm>
              <a:off x="1104" y="2999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Q</a:t>
              </a:r>
              <a:r>
                <a:rPr lang="en-GB" sz="2000" b="1" baseline="-25000">
                  <a:solidFill>
                    <a:prstClr val="white"/>
                  </a:solidFill>
                  <a:latin typeface="Arial" pitchFamily="34" charset="0"/>
                </a:rPr>
                <a:t>s</a:t>
              </a:r>
              <a:endParaRPr lang="en-GB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7" name="Group 1085"/>
          <p:cNvGrpSpPr>
            <a:grpSpLocks/>
          </p:cNvGrpSpPr>
          <p:nvPr/>
        </p:nvGrpSpPr>
        <p:grpSpPr bwMode="auto">
          <a:xfrm>
            <a:off x="3581400" y="3998913"/>
            <a:ext cx="482600" cy="1158875"/>
            <a:chOff x="2256" y="2519"/>
            <a:chExt cx="304" cy="730"/>
          </a:xfrm>
        </p:grpSpPr>
        <p:sp>
          <p:nvSpPr>
            <p:cNvPr id="215070" name="Line 1045"/>
            <p:cNvSpPr>
              <a:spLocks noChangeShapeType="1"/>
            </p:cNvSpPr>
            <p:nvPr/>
          </p:nvSpPr>
          <p:spPr bwMode="auto">
            <a:xfrm>
              <a:off x="2378" y="251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5071" name="Text Box 1046"/>
            <p:cNvSpPr txBox="1">
              <a:spLocks noChangeArrowheads="1"/>
            </p:cNvSpPr>
            <p:nvPr/>
          </p:nvSpPr>
          <p:spPr bwMode="auto">
            <a:xfrm>
              <a:off x="2256" y="2999"/>
              <a:ext cx="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Q</a:t>
              </a:r>
              <a:r>
                <a:rPr lang="en-GB" sz="2000" b="1" baseline="-25000">
                  <a:solidFill>
                    <a:prstClr val="white"/>
                  </a:solidFill>
                  <a:latin typeface="Arial" pitchFamily="34" charset="0"/>
                </a:rPr>
                <a:t>d</a:t>
              </a:r>
              <a:endParaRPr lang="en-GB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8" name="Group 1084"/>
          <p:cNvGrpSpPr>
            <a:grpSpLocks/>
          </p:cNvGrpSpPr>
          <p:nvPr/>
        </p:nvGrpSpPr>
        <p:grpSpPr bwMode="auto">
          <a:xfrm>
            <a:off x="595313" y="3276600"/>
            <a:ext cx="2681287" cy="366713"/>
            <a:chOff x="375" y="2064"/>
            <a:chExt cx="1689" cy="231"/>
          </a:xfrm>
        </p:grpSpPr>
        <p:sp>
          <p:nvSpPr>
            <p:cNvPr id="215068" name="Line 1050"/>
            <p:cNvSpPr>
              <a:spLocks noChangeShapeType="1"/>
            </p:cNvSpPr>
            <p:nvPr/>
          </p:nvSpPr>
          <p:spPr bwMode="auto">
            <a:xfrm>
              <a:off x="816" y="219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5069" name="Text Box 1051"/>
            <p:cNvSpPr txBox="1">
              <a:spLocks noChangeArrowheads="1"/>
            </p:cNvSpPr>
            <p:nvPr/>
          </p:nvSpPr>
          <p:spPr bwMode="auto">
            <a:xfrm>
              <a:off x="375" y="2064"/>
              <a:ext cx="4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b="1">
                  <a:solidFill>
                    <a:prstClr val="white"/>
                  </a:solidFill>
                  <a:latin typeface="Arial" pitchFamily="34" charset="0"/>
                </a:rPr>
                <a:t>P</a:t>
              </a:r>
              <a:r>
                <a:rPr lang="en-GB" b="1" baseline="-25000">
                  <a:solidFill>
                    <a:prstClr val="white"/>
                  </a:solidFill>
                  <a:latin typeface="Arial" pitchFamily="34" charset="0"/>
                </a:rPr>
                <a:t>w</a:t>
              </a:r>
              <a:r>
                <a:rPr lang="en-GB" b="1">
                  <a:solidFill>
                    <a:prstClr val="white"/>
                  </a:solidFill>
                  <a:latin typeface="Arial" pitchFamily="34" charset="0"/>
                </a:rPr>
                <a:t>+ </a:t>
              </a:r>
              <a:r>
                <a:rPr lang="en-GB" sz="1600" b="1">
                  <a:solidFill>
                    <a:prstClr val="white"/>
                  </a:solidFill>
                  <a:latin typeface="Arial" pitchFamily="34" charset="0"/>
                </a:rPr>
                <a:t>T</a:t>
              </a:r>
              <a:endParaRPr lang="en-GB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9" name="Group 1083"/>
          <p:cNvGrpSpPr>
            <a:grpSpLocks/>
          </p:cNvGrpSpPr>
          <p:nvPr/>
        </p:nvGrpSpPr>
        <p:grpSpPr bwMode="auto">
          <a:xfrm>
            <a:off x="2209800" y="3465513"/>
            <a:ext cx="1304925" cy="1712912"/>
            <a:chOff x="1392" y="2183"/>
            <a:chExt cx="822" cy="1079"/>
          </a:xfrm>
        </p:grpSpPr>
        <p:sp>
          <p:nvSpPr>
            <p:cNvPr id="215064" name="Line 1054"/>
            <p:cNvSpPr>
              <a:spLocks noChangeShapeType="1"/>
            </p:cNvSpPr>
            <p:nvPr/>
          </p:nvSpPr>
          <p:spPr bwMode="auto">
            <a:xfrm>
              <a:off x="1549" y="2183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5065" name="Line 1055"/>
            <p:cNvSpPr>
              <a:spLocks noChangeShapeType="1"/>
            </p:cNvSpPr>
            <p:nvPr/>
          </p:nvSpPr>
          <p:spPr bwMode="auto">
            <a:xfrm>
              <a:off x="2051" y="2183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5066" name="Text Box 1056"/>
            <p:cNvSpPr txBox="1">
              <a:spLocks noChangeArrowheads="1"/>
            </p:cNvSpPr>
            <p:nvPr/>
          </p:nvSpPr>
          <p:spPr bwMode="auto">
            <a:xfrm>
              <a:off x="1392" y="301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Q</a:t>
              </a:r>
              <a:r>
                <a:rPr lang="en-GB" sz="2000" b="1" baseline="-25000">
                  <a:solidFill>
                    <a:prstClr val="white"/>
                  </a:solidFill>
                  <a:latin typeface="Arial" pitchFamily="34" charset="0"/>
                </a:rPr>
                <a:t>s</a:t>
              </a: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'</a:t>
              </a:r>
            </a:p>
          </p:txBody>
        </p:sp>
        <p:sp>
          <p:nvSpPr>
            <p:cNvPr id="215067" name="Text Box 1057"/>
            <p:cNvSpPr txBox="1">
              <a:spLocks noChangeArrowheads="1"/>
            </p:cNvSpPr>
            <p:nvPr/>
          </p:nvSpPr>
          <p:spPr bwMode="auto">
            <a:xfrm>
              <a:off x="1872" y="2999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Q</a:t>
              </a:r>
              <a:r>
                <a:rPr lang="en-GB" sz="2000" b="1" baseline="-25000">
                  <a:solidFill>
                    <a:prstClr val="white"/>
                  </a:solidFill>
                  <a:latin typeface="Arial" pitchFamily="34" charset="0"/>
                </a:rPr>
                <a:t>d</a:t>
              </a: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'</a:t>
              </a:r>
            </a:p>
          </p:txBody>
        </p:sp>
      </p:grpSp>
      <p:sp>
        <p:nvSpPr>
          <p:cNvPr id="215060" name="Text Box 1065"/>
          <p:cNvSpPr txBox="1">
            <a:spLocks noChangeArrowheads="1"/>
          </p:cNvSpPr>
          <p:nvPr/>
        </p:nvSpPr>
        <p:spPr bwMode="auto">
          <a:xfrm>
            <a:off x="5273675" y="1636713"/>
            <a:ext cx="3003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Tarife kesimler arası gelir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transflerine ve net sosyal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kayıplara yolaçar.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10" name="Group 1087"/>
          <p:cNvGrpSpPr>
            <a:grpSpLocks/>
          </p:cNvGrpSpPr>
          <p:nvPr/>
        </p:nvGrpSpPr>
        <p:grpSpPr bwMode="auto">
          <a:xfrm>
            <a:off x="812800" y="3770313"/>
            <a:ext cx="2997200" cy="396875"/>
            <a:chOff x="512" y="2375"/>
            <a:chExt cx="1888" cy="250"/>
          </a:xfrm>
        </p:grpSpPr>
        <p:sp>
          <p:nvSpPr>
            <p:cNvPr id="215062" name="Text Box 1038"/>
            <p:cNvSpPr txBox="1">
              <a:spLocks noChangeArrowheads="1"/>
            </p:cNvSpPr>
            <p:nvPr/>
          </p:nvSpPr>
          <p:spPr bwMode="auto">
            <a:xfrm>
              <a:off x="512" y="2375"/>
              <a:ext cx="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P</a:t>
              </a:r>
              <a:r>
                <a:rPr lang="en-GB" sz="2000" b="1" baseline="-25000">
                  <a:solidFill>
                    <a:prstClr val="white"/>
                  </a:solidFill>
                  <a:latin typeface="Arial" pitchFamily="34" charset="0"/>
                </a:rPr>
                <a:t>w</a:t>
              </a:r>
              <a:endParaRPr lang="en-GB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5063" name="Line 1037"/>
            <p:cNvSpPr>
              <a:spLocks noChangeShapeType="1"/>
            </p:cNvSpPr>
            <p:nvPr/>
          </p:nvSpPr>
          <p:spPr bwMode="auto">
            <a:xfrm>
              <a:off x="816" y="252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Tarifeler</a:t>
            </a:r>
            <a:endParaRPr lang="en-GB" sz="4000" b="1" smtClean="0"/>
          </a:p>
        </p:txBody>
      </p:sp>
      <p:sp>
        <p:nvSpPr>
          <p:cNvPr id="115715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4767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sz="2000" smtClean="0"/>
              <a:t>Tarifelerin sebep olduğu bu kayıplar toplumun ticaretin kısıtlanmasından zararlı çıkacağına işaret eder.</a:t>
            </a:r>
            <a:endParaRPr lang="en-GB" sz="2000" smtClean="0"/>
          </a:p>
          <a:p>
            <a:pPr eaLnBrk="1" hangingPunct="1">
              <a:lnSpc>
                <a:spcPct val="110000"/>
              </a:lnSpc>
            </a:pPr>
            <a:r>
              <a:rPr lang="tr-TR" sz="2000" smtClean="0"/>
              <a:t>Bu da serbest ticareti destekleyen en güçlü argümandır.</a:t>
            </a:r>
            <a:endParaRPr lang="en-GB" sz="2000" smtClean="0"/>
          </a:p>
          <a:p>
            <a:pPr eaLnBrk="1" hangingPunct="1">
              <a:lnSpc>
                <a:spcPct val="110000"/>
              </a:lnSpc>
            </a:pPr>
            <a:r>
              <a:rPr lang="tr-TR" sz="2000" smtClean="0"/>
              <a:t>GATT, Dünya Ticaret Örgütü (DTÖ) anlaşmaları sayesinde tarifeler önemli ölçüde düşürülmüştür.</a:t>
            </a:r>
            <a:endParaRPr lang="en-GB" sz="2000" smtClean="0"/>
          </a:p>
          <a:p>
            <a:pPr lvl="1" eaLnBrk="1" hangingPunct="1">
              <a:lnSpc>
                <a:spcPct val="110000"/>
              </a:lnSpc>
            </a:pPr>
            <a:r>
              <a:rPr lang="en-GB" sz="1800" smtClean="0"/>
              <a:t>General Agreement on Tariffs and Trade</a:t>
            </a:r>
            <a:endParaRPr lang="tr-TR" sz="1800" smtClean="0"/>
          </a:p>
          <a:p>
            <a:pPr lvl="1" eaLnBrk="1" hangingPunct="1">
              <a:lnSpc>
                <a:spcPct val="110000"/>
              </a:lnSpc>
            </a:pPr>
            <a:r>
              <a:rPr lang="tr-TR" sz="2000" smtClean="0"/>
              <a:t>Kazananlar, kaybedenler arasındaki mücadele halen DTÖ müzakerelerinde devam etmektedir, ve edecektir.</a:t>
            </a:r>
            <a:endParaRPr lang="en-GB" sz="2000" smtClean="0"/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98AFCE-EA37-420E-B1D6-3D41F7F564DA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Bu bölümde</a:t>
            </a:r>
            <a:endParaRPr lang="en-US" sz="4000" smtClean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Uluslararası ticaretin yapısını,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Karşılaştırmalı Üstünlük kavramını ve ticaretin sağladığı faydayı,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Karşılaştırmalı Üstünlük’leri belirleyen etmenleri,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Ticaret politikaları ve araçlarını,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Gümrük tarifelerinin gerekçelerini ele alacağız.</a:t>
            </a:r>
            <a:endParaRPr lang="en-US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F07F76-92ED-479D-8BBF-3F4899E8689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le 1"/>
          <p:cNvSpPr>
            <a:spLocks noGrp="1"/>
          </p:cNvSpPr>
          <p:nvPr>
            <p:ph type="title"/>
          </p:nvPr>
        </p:nvSpPr>
        <p:spPr>
          <a:xfrm>
            <a:off x="827088" y="549275"/>
            <a:ext cx="7772400" cy="658813"/>
          </a:xfrm>
        </p:spPr>
        <p:txBody>
          <a:bodyPr/>
          <a:lstStyle/>
          <a:p>
            <a:pPr eaLnBrk="1" hangingPunct="1"/>
            <a:r>
              <a:rPr lang="tr-TR" sz="3600" b="1" smtClean="0"/>
              <a:t>Kimi ülkeler serbest ticarete neden karşılar?-1</a:t>
            </a:r>
          </a:p>
        </p:txBody>
      </p:sp>
      <p:sp>
        <p:nvSpPr>
          <p:cNvPr id="217091" name="Content Placeholder 2"/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200" smtClean="0"/>
              <a:t>Korumacı politikalar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Ülke içindeki üreticileri, işçileri küresel rekabetten korumak için uygulanan politikalar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200" smtClean="0"/>
              <a:t>Ticaret Savaşları’na sebep olabilir. Ürettiği mala vergi konan ülke aynı şekilde karşılık verebilir bu da herkesin zararınadır.</a:t>
            </a:r>
          </a:p>
          <a:p>
            <a:pPr lvl="3" eaLnBrk="1" hangingPunct="1">
              <a:lnSpc>
                <a:spcPct val="80000"/>
              </a:lnSpc>
            </a:pPr>
            <a:r>
              <a:rPr lang="tr-TR" sz="2200" smtClean="0"/>
              <a:t>ABD 1929’da yaşadığı krizden çıkmak için tarım ve sanayisini desteklemek için tarifeleri %60 artırmış, ancak ABD’ye tarım ve sanayi ürünü satan ülkeler de ABD’den ithal ettiği mallara bu tür tarifeler uygulamaya başlamış ve bunun sonucunda küresel ticaret 1929-1934 arasında üçte birine düşmüştür.</a:t>
            </a:r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AE4029-90AA-48B5-A4A0-FD76747307F8}" type="slidenum">
              <a:rPr lang="en-US">
                <a:solidFill>
                  <a:srgbClr val="1F497D"/>
                </a:solidFill>
              </a:rPr>
              <a:pPr/>
              <a:t>20</a:t>
            </a:fld>
            <a:endParaRPr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600" b="1" smtClean="0"/>
              <a:t>Kimi ülkeler serbest ticarete neden karşılar?-2</a:t>
            </a:r>
          </a:p>
        </p:txBody>
      </p:sp>
      <p:sp>
        <p:nvSpPr>
          <p:cNvPr id="51507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Tarifeler ülkelerin kolay gelir kapısıdır.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r-TR" dirty="0" smtClean="0"/>
              <a:t>ABD’de 1913’e kadar gelir vergisi yoktu ve federal hükümetin tek gelir kaynağı tarifelerdi.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tr-TR" sz="2800" dirty="0" smtClean="0"/>
              <a:t>Gelir vergisini her bireyden toplamak zordur.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tr-TR" sz="2800" dirty="0" smtClean="0"/>
              <a:t>Oysa tarifelerin toplandığı liman ve gümrük kapıları için bu tür bir zorluk sözkonusu değildir.</a:t>
            </a: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D044B6-D5B6-4E70-A121-58FD1F2EB434}" type="slidenum">
              <a:rPr lang="en-US">
                <a:solidFill>
                  <a:srgbClr val="1F497D"/>
                </a:solidFill>
              </a:rPr>
              <a:pPr/>
              <a:t>21</a:t>
            </a:fld>
            <a:endParaRPr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600" b="1" smtClean="0"/>
              <a:t>Kimi ülkeler serbest ticarete neden karşılar?-3</a:t>
            </a:r>
          </a:p>
        </p:txBody>
      </p:sp>
      <p:sp>
        <p:nvSpPr>
          <p:cNvPr id="219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500" smtClean="0"/>
              <a:t>Bebek endüstrileri korumak için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500" smtClean="0"/>
              <a:t>Statik karşılaştırmalı üstünlükler ticaret modelinde zaman boyutu yoktur.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500" smtClean="0"/>
              <a:t>Oysa ülkeler zamanla yatırım yapmak suretiyle tarım ülkesi konumundan sanayileşmiş ülke konumuna gelebilir.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500" smtClean="0"/>
              <a:t>Bunun için o endüstrilerin olgunlaşana ve dış dünyada rekabet edebilir hale gelene kadar bir süreliğine korunması gerekir.</a:t>
            </a:r>
          </a:p>
          <a:p>
            <a:pPr lvl="3" eaLnBrk="1" hangingPunct="1">
              <a:lnSpc>
                <a:spcPct val="80000"/>
              </a:lnSpc>
            </a:pPr>
            <a:r>
              <a:rPr lang="tr-TR" sz="2500" smtClean="0"/>
              <a:t>Japonya, Güney Kore’nin oldukça geç başlayan sanayileşme sürecinde korumacılık önemli bir politikadır.</a:t>
            </a: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BA887A-AFE2-49D7-9F82-E3040A0049DC}" type="slidenum">
              <a:rPr lang="en-US">
                <a:solidFill>
                  <a:srgbClr val="1F497D"/>
                </a:solidFill>
              </a:rPr>
              <a:pPr/>
              <a:t>22</a:t>
            </a:fld>
            <a:endParaRPr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600" b="1" smtClean="0"/>
              <a:t>Kimi ülkeler serbest ticarete neden karşılar?-4</a:t>
            </a:r>
          </a:p>
        </p:txBody>
      </p:sp>
      <p:sp>
        <p:nvSpPr>
          <p:cNvPr id="220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500" smtClean="0"/>
              <a:t>Askeri ve Gıda Güvenliği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500" smtClean="0"/>
              <a:t>Ülkeler, potansiyel düşman olarak gördüğü ülkelere silah satışını kısıtlayabilir.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500" smtClean="0"/>
              <a:t>Aynı şekilde gıda bakımından dışa bağımlı ülkeler bunu azaltabilmek için ülke içinde tarımı destekleyip gıda ithalatını kısıtlayabilir.</a:t>
            </a:r>
          </a:p>
          <a:p>
            <a:pPr lvl="2" eaLnBrk="1" hangingPunct="1">
              <a:lnSpc>
                <a:spcPct val="90000"/>
              </a:lnSpc>
            </a:pPr>
            <a:r>
              <a:rPr lang="tr-TR" sz="2500" smtClean="0"/>
              <a:t>Japonya : Gıda temininde dışa ağır biçimde bağımlıdır. Savaş  gibi olağanüstü şartlarda gıda arzında çıkacak kısıtları, ülkede pirinç üretimini destekleyip ithalatını azaltarak aşmaya çalışmaktadır.</a:t>
            </a:r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5D80B5-B6C0-4C1F-86F7-9A60F2E99505}" type="slidenum">
              <a:rPr lang="en-US">
                <a:solidFill>
                  <a:srgbClr val="1F497D"/>
                </a:solidFill>
              </a:rPr>
              <a:pPr/>
              <a:t>23</a:t>
            </a:fld>
            <a:endParaRPr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600" b="1" smtClean="0"/>
              <a:t>Kimi ülkeler serbest ticarete neden karşılar?-5</a:t>
            </a:r>
          </a:p>
        </p:txBody>
      </p:sp>
      <p:sp>
        <p:nvSpPr>
          <p:cNvPr id="221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500" smtClean="0"/>
              <a:t>Askeri ve Gıda Güvenliği</a:t>
            </a:r>
          </a:p>
          <a:p>
            <a:pPr lvl="1" eaLnBrk="1" hangingPunct="1"/>
            <a:r>
              <a:rPr lang="tr-TR" sz="2500" smtClean="0"/>
              <a:t>Ülkeler, potansiyel düşman olarak gördüğü ülkelere silah satışını kısıtlayabilir.</a:t>
            </a:r>
          </a:p>
          <a:p>
            <a:pPr lvl="1" eaLnBrk="1" hangingPunct="1"/>
            <a:r>
              <a:rPr lang="tr-TR" sz="2500" smtClean="0"/>
              <a:t>Aynı şekilde gıda sektöründe ithalata bağımlı ülkeler bunu azaltabilmek için ülke içinde tarımı destekleyip gıda ithalatını kısıtlayabilir.</a:t>
            </a:r>
          </a:p>
          <a:p>
            <a:pPr lvl="2" eaLnBrk="1" hangingPunct="1"/>
            <a:r>
              <a:rPr lang="tr-TR" sz="2500" smtClean="0"/>
              <a:t>Japonya : Gıda temininde dışa ağır biçimde bağımlıdır. Savaş  gibi olağanüstü şartlarda gıda arzında çıkacak kısıtları, ülkede pirinç üretimini destekleyip ithalatını azaltarak aşmaya çalışmaktadır.</a:t>
            </a:r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725863-D42A-4BAE-B3BA-B57A89A53DE8}" type="slidenum">
              <a:rPr lang="en-US">
                <a:solidFill>
                  <a:srgbClr val="1F497D"/>
                </a:solidFill>
              </a:rPr>
              <a:pPr/>
              <a:t>24</a:t>
            </a:fld>
            <a:endParaRPr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600" b="1" smtClean="0"/>
              <a:t>Kimi ülkeler serbest ticarete neden karşılar?-6</a:t>
            </a:r>
          </a:p>
        </p:txBody>
      </p:sp>
      <p:sp>
        <p:nvSpPr>
          <p:cNvPr id="222211" name="Content Placeholder 2"/>
          <p:cNvSpPr>
            <a:spLocks noGrp="1"/>
          </p:cNvSpPr>
          <p:nvPr>
            <p:ph idx="1"/>
          </p:nvPr>
        </p:nvSpPr>
        <p:spPr>
          <a:xfrm>
            <a:off x="357188" y="207168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300" smtClean="0"/>
              <a:t>Belirsizliğin arttığı dünyada ürün yelpazesini genişletmek için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300" smtClean="0"/>
              <a:t>Serbest ticaret belirli mallarda uzmanlaşmayı gerektirir.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300" smtClean="0"/>
              <a:t>Özellikle tarım ve hammadde fiyatları dünyada değişen talep ve iklim koşullarına bağlı olarak oldukça oynaklaşmaya başlamıştır.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300" smtClean="0"/>
              <a:t>Döviz geliri olarak bu mallara bağlı ülkelerin refahı da fiyat dalgalanmaları ile çoğu kez olumsuz etkilenmektedir.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300" smtClean="0"/>
              <a:t>Ülkeler ticareti sınırlandırarak, daha farklı ürünleri üretip bu kırılganlıklarını aşmak isterler.</a:t>
            </a:r>
          </a:p>
          <a:p>
            <a:pPr lvl="3" eaLnBrk="1" hangingPunct="1">
              <a:lnSpc>
                <a:spcPct val="80000"/>
              </a:lnSpc>
            </a:pPr>
            <a:r>
              <a:rPr lang="tr-TR" sz="2300" smtClean="0"/>
              <a:t>DTÖ anlaşmalarının izin verdiği ölçüde!</a:t>
            </a:r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CC513B-0FB2-4255-AA59-6469274D9A65}" type="slidenum">
              <a:rPr lang="en-US">
                <a:solidFill>
                  <a:srgbClr val="1F497D"/>
                </a:solidFill>
              </a:rPr>
              <a:pPr/>
              <a:t>25</a:t>
            </a:fld>
            <a:endParaRPr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600" b="1" smtClean="0"/>
              <a:t>Kimi ülkeler serbest ticarete neden karşılar?-7</a:t>
            </a:r>
          </a:p>
        </p:txBody>
      </p:sp>
      <p:sp>
        <p:nvSpPr>
          <p:cNvPr id="223235" name="Content Placeholder 2"/>
          <p:cNvSpPr>
            <a:spLocks noGrp="1"/>
          </p:cNvSpPr>
          <p:nvPr>
            <p:ph idx="1"/>
          </p:nvPr>
        </p:nvSpPr>
        <p:spPr>
          <a:xfrm>
            <a:off x="500063" y="17859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100" smtClean="0"/>
              <a:t>Emek, çevre ve güvenlik standartları gerekçesi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100" smtClean="0"/>
              <a:t>Uluslar arası şirketler serbestleşme ile üretimlerinin çoğunu emek maliyetinin az ve çevresel düzenlemelerin gevşek olduğu ülkelere kaydırmaya devam etmektedir.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100" smtClean="0"/>
              <a:t>Dibe yarış (race to the bottom) : Gelişmekte olan ülkelerin şirketleri ülkelerinde tutmak için verdiği tavizler tüm standartların gözardı edilmesi sonucunu yaratabilir.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100" smtClean="0"/>
              <a:t>Ülkeler sağlık vb. gerekçelerle bu dibe yarışan ülke mallarına sınırlandırma getirmek isteyebilirler.</a:t>
            </a:r>
          </a:p>
          <a:p>
            <a:pPr lvl="3" eaLnBrk="1" hangingPunct="1">
              <a:lnSpc>
                <a:spcPct val="80000"/>
              </a:lnSpc>
            </a:pPr>
            <a:r>
              <a:rPr lang="tr-TR" sz="2100" smtClean="0"/>
              <a:t>Örneğin: AB sağlık açısından tehlikeli bulduğundan GDO’lu ürünlerin ithalatını yasaklamış, ABD ise bunun AB’nin kendi çiftçisini korumak için uydurulmuş bir bahane olduğunu savunmaktadır.</a:t>
            </a:r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AC30B5-D185-42F6-B479-722AE9921695}" type="slidenum">
              <a:rPr lang="en-US">
                <a:solidFill>
                  <a:srgbClr val="1F497D"/>
                </a:solidFill>
              </a:rPr>
              <a:pPr/>
              <a:t>26</a:t>
            </a:fld>
            <a:endParaRPr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Diğer Ticaret Politikaları</a:t>
            </a:r>
            <a:endParaRPr lang="en-GB" sz="4000" b="1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mtClean="0"/>
              <a:t>GATT sayesinde tarifeler düşmüşse de diğer ticaret kısıtlamaları halinde ülkeler arasındaki anlaşmazlıklar devam etmektedir. Bunlar:</a:t>
            </a:r>
            <a:endParaRPr lang="en-GB" smtClean="0"/>
          </a:p>
          <a:p>
            <a:pPr lvl="1" eaLnBrk="1" hangingPunct="1">
              <a:lnSpc>
                <a:spcPct val="80000"/>
              </a:lnSpc>
            </a:pPr>
            <a:r>
              <a:rPr lang="tr-TR" smtClean="0"/>
              <a:t>Kotalar</a:t>
            </a:r>
            <a:endParaRPr lang="en-GB" smtClean="0"/>
          </a:p>
          <a:p>
            <a:pPr lvl="1" eaLnBrk="1" hangingPunct="1">
              <a:lnSpc>
                <a:spcPct val="80000"/>
              </a:lnSpc>
            </a:pPr>
            <a:r>
              <a:rPr lang="tr-TR" smtClean="0"/>
              <a:t>Tarife dışı engeller (</a:t>
            </a:r>
            <a:r>
              <a:rPr lang="en-GB" smtClean="0"/>
              <a:t>non-tariff barriers</a:t>
            </a:r>
            <a:r>
              <a:rPr lang="tr-TR" smtClean="0"/>
              <a:t>)</a:t>
            </a:r>
            <a:endParaRPr lang="en-GB" smtClean="0"/>
          </a:p>
          <a:p>
            <a:pPr lvl="2" eaLnBrk="1" hangingPunct="1">
              <a:lnSpc>
                <a:spcPct val="80000"/>
              </a:lnSpc>
            </a:pPr>
            <a:r>
              <a:rPr lang="tr-TR" smtClean="0"/>
              <a:t>Yabancı mallara negatif ayrımcılık yapan yönetimsel düzenlemeler</a:t>
            </a:r>
            <a:endParaRPr lang="en-GB" smtClean="0"/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9C93A1-8EF5-4E63-B907-953439B75ADD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428625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Türkiye’de İhracatın ve İthalatın GSYİH’ye Oranı (%)</a:t>
            </a:r>
            <a:endParaRPr lang="en-GB" sz="4000" smtClean="0"/>
          </a:p>
        </p:txBody>
      </p:sp>
      <p:graphicFrame>
        <p:nvGraphicFramePr>
          <p:cNvPr id="3" name="1 Grafik"/>
          <p:cNvGraphicFramePr>
            <a:graphicFrameLocks/>
          </p:cNvGraphicFramePr>
          <p:nvPr/>
        </p:nvGraphicFramePr>
        <p:xfrm>
          <a:off x="214282" y="2071678"/>
          <a:ext cx="8643998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428625"/>
            <a:ext cx="8129587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2011 Yılı Dünya Ticaretinde Ülkelerin Payları</a:t>
            </a:r>
            <a:endParaRPr lang="en-GB" sz="4000" smtClean="0"/>
          </a:p>
        </p:txBody>
      </p:sp>
      <p:graphicFrame>
        <p:nvGraphicFramePr>
          <p:cNvPr id="4" name="3 Grafik"/>
          <p:cNvGraphicFramePr/>
          <p:nvPr/>
        </p:nvGraphicFramePr>
        <p:xfrm>
          <a:off x="0" y="2000240"/>
          <a:ext cx="4572000" cy="485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4 Grafik"/>
          <p:cNvGraphicFramePr/>
          <p:nvPr/>
        </p:nvGraphicFramePr>
        <p:xfrm>
          <a:off x="4572000" y="2000240"/>
          <a:ext cx="4572000" cy="485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813" y="428625"/>
            <a:ext cx="7772400" cy="642938"/>
          </a:xfrm>
        </p:spPr>
        <p:txBody>
          <a:bodyPr/>
          <a:lstStyle/>
          <a:p>
            <a:pPr eaLnBrk="1" hangingPunct="1"/>
            <a:r>
              <a:rPr lang="tr-TR" sz="4000" b="1" smtClean="0"/>
              <a:t>Dünya İhracatının Bileşimi </a:t>
            </a:r>
            <a:r>
              <a:rPr lang="tr-TR" sz="4000" smtClean="0"/>
              <a:t>(2000-2010)</a:t>
            </a:r>
            <a:endParaRPr lang="en-GB" sz="4000" smtClean="0"/>
          </a:p>
        </p:txBody>
      </p:sp>
      <p:graphicFrame>
        <p:nvGraphicFramePr>
          <p:cNvPr id="4" name="1 Grafik"/>
          <p:cNvGraphicFramePr/>
          <p:nvPr/>
        </p:nvGraphicFramePr>
        <p:xfrm>
          <a:off x="395536" y="1340768"/>
          <a:ext cx="8572560" cy="5214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1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B373C6-89F5-46DC-9A9D-4F9CDC816BF6}" type="slidenum">
              <a:rPr lang="en-US"/>
              <a:pPr/>
              <a:t>6</a:t>
            </a:fld>
            <a:endParaRPr lang="en-US"/>
          </a:p>
        </p:txBody>
      </p:sp>
      <p:sp>
        <p:nvSpPr>
          <p:cNvPr id="202755" name="Rectangle 2"/>
          <p:cNvSpPr txBox="1">
            <a:spLocks noChangeArrowheads="1"/>
          </p:cNvSpPr>
          <p:nvPr/>
        </p:nvSpPr>
        <p:spPr bwMode="auto">
          <a:xfrm>
            <a:off x="857250" y="4286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4000" b="1">
                <a:solidFill>
                  <a:prstClr val="white"/>
                </a:solidFill>
              </a:rPr>
              <a:t>Dünya ihracatının ürün gruplarına göre dağılımı, </a:t>
            </a:r>
            <a:r>
              <a:rPr lang="en-GB" sz="4000">
                <a:solidFill>
                  <a:prstClr val="white"/>
                </a:solidFill>
              </a:rPr>
              <a:t>20</a:t>
            </a:r>
            <a:r>
              <a:rPr lang="tr-TR" sz="4000">
                <a:solidFill>
                  <a:prstClr val="white"/>
                </a:solidFill>
              </a:rPr>
              <a:t>10</a:t>
            </a:r>
            <a:endParaRPr lang="en-GB" sz="4000">
              <a:solidFill>
                <a:prstClr val="white"/>
              </a:solidFill>
            </a:endParaRPr>
          </a:p>
        </p:txBody>
      </p:sp>
      <p:graphicFrame>
        <p:nvGraphicFramePr>
          <p:cNvPr id="5" name="4 Grafik"/>
          <p:cNvGraphicFramePr/>
          <p:nvPr/>
        </p:nvGraphicFramePr>
        <p:xfrm>
          <a:off x="214282" y="1785926"/>
          <a:ext cx="8643998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952500"/>
          </a:xfrm>
          <a:noFill/>
        </p:spPr>
        <p:txBody>
          <a:bodyPr/>
          <a:lstStyle/>
          <a:p>
            <a:pPr eaLnBrk="1" hangingPunct="1"/>
            <a:r>
              <a:rPr lang="en-GB" sz="4000" b="1" smtClean="0"/>
              <a:t>T</a:t>
            </a:r>
            <a:r>
              <a:rPr lang="tr-TR" sz="4000" b="1" smtClean="0"/>
              <a:t>ürkiye İhracatının Bileşimi</a:t>
            </a:r>
            <a:endParaRPr lang="en-GB" sz="4000" b="1" smtClean="0"/>
          </a:p>
        </p:txBody>
      </p:sp>
      <p:sp>
        <p:nvSpPr>
          <p:cNvPr id="203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CBCA11-7AF9-4761-A7D5-9F5351348C2A}" type="slidenum">
              <a:rPr lang="en-US"/>
              <a:pPr/>
              <a:t>7</a:t>
            </a:fld>
            <a:endParaRPr lang="en-US"/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659563" y="5805488"/>
            <a:ext cx="1655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white"/>
                </a:solidFill>
                <a:latin typeface="Arial" pitchFamily="34" charset="0"/>
              </a:rPr>
              <a:t>Source:</a:t>
            </a:r>
            <a:r>
              <a:rPr lang="tr-TR">
                <a:solidFill>
                  <a:prstClr val="white"/>
                </a:solidFill>
                <a:latin typeface="Arial" pitchFamily="34" charset="0"/>
              </a:rPr>
              <a:t>DPT</a:t>
            </a:r>
            <a:endParaRPr lang="en-GB">
              <a:solidFill>
                <a:prstClr val="white"/>
              </a:solidFill>
              <a:latin typeface="Arial" pitchFamily="34" charset="0"/>
            </a:endParaRPr>
          </a:p>
        </p:txBody>
      </p:sp>
      <p:graphicFrame>
        <p:nvGraphicFramePr>
          <p:cNvPr id="6" name="5 Grafik"/>
          <p:cNvGraphicFramePr/>
          <p:nvPr/>
        </p:nvGraphicFramePr>
        <p:xfrm>
          <a:off x="395536" y="1700808"/>
          <a:ext cx="8286808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 txBox="1">
            <a:spLocks noChangeArrowheads="1"/>
          </p:cNvSpPr>
          <p:nvPr/>
        </p:nvSpPr>
        <p:spPr bwMode="auto">
          <a:xfrm>
            <a:off x="915988" y="207963"/>
            <a:ext cx="78390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4000" b="1">
                <a:solidFill>
                  <a:srgbClr val="FFFFCC"/>
                </a:solidFill>
              </a:rPr>
              <a:t>Türkiye’de Dış Ticaretin Seyri (2000-2011) </a:t>
            </a:r>
          </a:p>
        </p:txBody>
      </p:sp>
      <p:graphicFrame>
        <p:nvGraphicFramePr>
          <p:cNvPr id="4" name="1 Grafik"/>
          <p:cNvGraphicFramePr/>
          <p:nvPr/>
        </p:nvGraphicFramePr>
        <p:xfrm>
          <a:off x="285720" y="1571612"/>
          <a:ext cx="8643998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 txBox="1">
            <a:spLocks noChangeArrowheads="1"/>
          </p:cNvSpPr>
          <p:nvPr/>
        </p:nvSpPr>
        <p:spPr bwMode="auto">
          <a:xfrm>
            <a:off x="915988" y="333375"/>
            <a:ext cx="75406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4000" b="1">
                <a:solidFill>
                  <a:prstClr val="white"/>
                </a:solidFill>
              </a:rPr>
              <a:t>Türkiye İhracatının Bölgesel Dağılımı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251520" y="1484784"/>
          <a:ext cx="864096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1579</Words>
  <Application>Microsoft Office PowerPoint</Application>
  <PresentationFormat>Ekran Gösterisi (4:3)</PresentationFormat>
  <Paragraphs>229</Paragraphs>
  <Slides>27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8" baseType="lpstr">
      <vt:lpstr>1_Ofis Teması</vt:lpstr>
      <vt:lpstr>Bölüm 33 Uluslararası Ticaret</vt:lpstr>
      <vt:lpstr>Bu bölümde</vt:lpstr>
      <vt:lpstr>Türkiye’de İhracatın ve İthalatın GSYİH’ye Oranı (%)</vt:lpstr>
      <vt:lpstr>2011 Yılı Dünya Ticaretinde Ülkelerin Payları</vt:lpstr>
      <vt:lpstr>Dünya İhracatının Bileşimi (2000-2010)</vt:lpstr>
      <vt:lpstr>Slayt 6</vt:lpstr>
      <vt:lpstr>Türkiye İhracatının Bileşimi</vt:lpstr>
      <vt:lpstr>Slayt 8</vt:lpstr>
      <vt:lpstr>Slayt 9</vt:lpstr>
      <vt:lpstr>Slayt 10</vt:lpstr>
      <vt:lpstr>Slayt 11</vt:lpstr>
      <vt:lpstr>Dünya mal ihracatının ihracat yapılan ülke gruplarına dağılımı</vt:lpstr>
      <vt:lpstr>Bazı Önemli Noktalar</vt:lpstr>
      <vt:lpstr>Karşılaştırmalı Üstünlükler (Comparative advantage)</vt:lpstr>
      <vt:lpstr>Karşılaştırmalı Üstünlüğün Kaynakları</vt:lpstr>
      <vt:lpstr>Kazananlar ve Kaybedenler</vt:lpstr>
      <vt:lpstr>Gümrük tarifelerinin İktisadi Etkileri</vt:lpstr>
      <vt:lpstr>Tarifelerin sebep olduğu refah kaybı</vt:lpstr>
      <vt:lpstr>Tarifeler</vt:lpstr>
      <vt:lpstr>Kimi ülkeler serbest ticarete neden karşılar?-1</vt:lpstr>
      <vt:lpstr>Kimi ülkeler serbest ticarete neden karşılar?-2</vt:lpstr>
      <vt:lpstr>Kimi ülkeler serbest ticarete neden karşılar?-3</vt:lpstr>
      <vt:lpstr>Kimi ülkeler serbest ticarete neden karşılar?-4</vt:lpstr>
      <vt:lpstr>Kimi ülkeler serbest ticarete neden karşılar?-5</vt:lpstr>
      <vt:lpstr>Kimi ülkeler serbest ticarete neden karşılar?-6</vt:lpstr>
      <vt:lpstr>Kimi ülkeler serbest ticarete neden karşılar?-7</vt:lpstr>
      <vt:lpstr>Diğer Ticaret Politikaları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33 Uluslararası Ticaret</dc:title>
  <dc:creator>tegam2</dc:creator>
  <cp:lastModifiedBy>tegam2</cp:lastModifiedBy>
  <cp:revision>1</cp:revision>
  <dcterms:created xsi:type="dcterms:W3CDTF">2012-09-28T09:20:01Z</dcterms:created>
  <dcterms:modified xsi:type="dcterms:W3CDTF">2012-09-28T09:20:23Z</dcterms:modified>
</cp:coreProperties>
</file>