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01B8D0-1E57-43A9-B39F-E92525DD7DA3}" type="datetimeFigureOut">
              <a:rPr lang="tr-TR" smtClean="0"/>
              <a:t>28.09.2012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0D89CB-A427-42B2-82A7-993C83B95E86}"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7"/>
          <p:cNvSpPr>
            <a:spLocks noGrp="1" noChangeArrowheads="1"/>
          </p:cNvSpPr>
          <p:nvPr>
            <p:ph type="sldNum" sz="quarter" idx="5"/>
          </p:nvPr>
        </p:nvSpPr>
        <p:spPr>
          <a:noFill/>
        </p:spPr>
        <p:txBody>
          <a:bodyPr/>
          <a:lstStyle/>
          <a:p>
            <a:fld id="{57FF9CF5-49CF-42E9-B344-825D36628849}" type="slidenum">
              <a:rPr lang="en-US">
                <a:solidFill>
                  <a:prstClr val="black"/>
                </a:solidFill>
              </a:rPr>
              <a:pPr/>
              <a:t>1</a:t>
            </a:fld>
            <a:endParaRPr lang="en-US">
              <a:solidFill>
                <a:prstClr val="black"/>
              </a:solidFill>
            </a:endParaRPr>
          </a:p>
        </p:txBody>
      </p:sp>
      <p:sp>
        <p:nvSpPr>
          <p:cNvPr id="432131" name="Rectangle 2"/>
          <p:cNvSpPr>
            <a:spLocks noChangeArrowheads="1" noTextEdit="1"/>
          </p:cNvSpPr>
          <p:nvPr>
            <p:ph type="sldImg"/>
          </p:nvPr>
        </p:nvSpPr>
        <p:spPr>
          <a:ln/>
        </p:spPr>
      </p:sp>
      <p:sp>
        <p:nvSpPr>
          <p:cNvPr id="43213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1 Slayt Görüntüsü Yer Tutucusu"/>
          <p:cNvSpPr>
            <a:spLocks noGrp="1" noRot="1" noChangeAspect="1" noTextEdit="1"/>
          </p:cNvSpPr>
          <p:nvPr>
            <p:ph type="sldImg"/>
          </p:nvPr>
        </p:nvSpPr>
        <p:spPr>
          <a:ln/>
        </p:spPr>
      </p:sp>
      <p:sp>
        <p:nvSpPr>
          <p:cNvPr id="433155" name="2 Not Yer Tutucusu"/>
          <p:cNvSpPr>
            <a:spLocks noGrp="1"/>
          </p:cNvSpPr>
          <p:nvPr>
            <p:ph type="body" idx="1"/>
          </p:nvPr>
        </p:nvSpPr>
        <p:spPr>
          <a:noFill/>
          <a:ln/>
        </p:spPr>
        <p:txBody>
          <a:bodyPr/>
          <a:lstStyle/>
          <a:p>
            <a:endParaRPr lang="tr-TR" smtClean="0"/>
          </a:p>
        </p:txBody>
      </p:sp>
      <p:sp>
        <p:nvSpPr>
          <p:cNvPr id="433156" name="3 Slayt Numarası Yer Tutucusu"/>
          <p:cNvSpPr>
            <a:spLocks noGrp="1"/>
          </p:cNvSpPr>
          <p:nvPr>
            <p:ph type="sldNum" sz="quarter" idx="5"/>
          </p:nvPr>
        </p:nvSpPr>
        <p:spPr>
          <a:noFill/>
        </p:spPr>
        <p:txBody>
          <a:bodyPr/>
          <a:lstStyle/>
          <a:p>
            <a:fld id="{610005AC-9F3C-4A22-BEE7-8BDB770695D3}" type="slidenum">
              <a:rPr lang="en-US">
                <a:solidFill>
                  <a:prstClr val="black"/>
                </a:solidFill>
              </a:rPr>
              <a:pPr/>
              <a:t>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p:cNvSpPr>
            <a:spLocks noGrp="1" noChangeArrowheads="1"/>
          </p:cNvSpPr>
          <p:nvPr>
            <p:ph type="sldNum" sz="quarter" idx="5"/>
          </p:nvPr>
        </p:nvSpPr>
        <p:spPr>
          <a:noFill/>
        </p:spPr>
        <p:txBody>
          <a:bodyPr/>
          <a:lstStyle/>
          <a:p>
            <a:fld id="{433BEDC6-51ED-4F59-811B-C89AB103EF13}" type="slidenum">
              <a:rPr lang="en-US">
                <a:solidFill>
                  <a:prstClr val="black"/>
                </a:solidFill>
              </a:rPr>
              <a:pPr/>
              <a:t>3</a:t>
            </a:fld>
            <a:endParaRPr lang="en-US">
              <a:solidFill>
                <a:prstClr val="black"/>
              </a:solidFill>
            </a:endParaRPr>
          </a:p>
        </p:txBody>
      </p:sp>
      <p:sp>
        <p:nvSpPr>
          <p:cNvPr id="434179" name="Rectangle 2"/>
          <p:cNvSpPr>
            <a:spLocks noChangeArrowheads="1" noTextEdit="1"/>
          </p:cNvSpPr>
          <p:nvPr>
            <p:ph type="sldImg"/>
          </p:nvPr>
        </p:nvSpPr>
        <p:spPr>
          <a:ln/>
        </p:spPr>
      </p:sp>
      <p:sp>
        <p:nvSpPr>
          <p:cNvPr id="434180" name="Rectangle 3"/>
          <p:cNvSpPr>
            <a:spLocks noGrp="1" noChangeArrowheads="1"/>
          </p:cNvSpPr>
          <p:nvPr>
            <p:ph type="body" idx="1"/>
          </p:nvPr>
        </p:nvSpPr>
        <p:spPr>
          <a:noFill/>
          <a:ln/>
        </p:spPr>
        <p:txBody>
          <a:bodyPr/>
          <a:lstStyle/>
          <a:p>
            <a:r>
              <a:rPr lang="en-GB" smtClean="0"/>
              <a:t>See Section 34-1 in the main text, and Table 34-1.</a:t>
            </a:r>
          </a:p>
          <a:p>
            <a:r>
              <a:rPr lang="en-GB" smtClean="0"/>
              <a:t>Animation order is set by row.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7"/>
          <p:cNvSpPr>
            <a:spLocks noGrp="1" noChangeArrowheads="1"/>
          </p:cNvSpPr>
          <p:nvPr>
            <p:ph type="sldNum" sz="quarter" idx="5"/>
          </p:nvPr>
        </p:nvSpPr>
        <p:spPr>
          <a:noFill/>
        </p:spPr>
        <p:txBody>
          <a:bodyPr/>
          <a:lstStyle/>
          <a:p>
            <a:fld id="{B099E389-2D0D-4FAB-86F4-25FBC84D750E}" type="slidenum">
              <a:rPr lang="en-US">
                <a:solidFill>
                  <a:prstClr val="black"/>
                </a:solidFill>
              </a:rPr>
              <a:pPr/>
              <a:t>4</a:t>
            </a:fld>
            <a:endParaRPr lang="en-US">
              <a:solidFill>
                <a:prstClr val="black"/>
              </a:solidFill>
            </a:endParaRPr>
          </a:p>
        </p:txBody>
      </p:sp>
      <p:sp>
        <p:nvSpPr>
          <p:cNvPr id="435203" name="Rectangle 2"/>
          <p:cNvSpPr>
            <a:spLocks noChangeArrowheads="1" noTextEdit="1"/>
          </p:cNvSpPr>
          <p:nvPr>
            <p:ph type="sldImg"/>
          </p:nvPr>
        </p:nvSpPr>
        <p:spPr>
          <a:ln/>
        </p:spPr>
      </p:sp>
      <p:sp>
        <p:nvSpPr>
          <p:cNvPr id="435204" name="Rectangle 3"/>
          <p:cNvSpPr>
            <a:spLocks noGrp="1" noChangeArrowheads="1"/>
          </p:cNvSpPr>
          <p:nvPr>
            <p:ph type="body" idx="1"/>
          </p:nvPr>
        </p:nvSpPr>
        <p:spPr>
          <a:noFill/>
          <a:ln/>
        </p:spPr>
        <p:txBody>
          <a:bodyPr/>
          <a:lstStyle/>
          <a:p>
            <a:r>
              <a:rPr lang="en-GB" smtClean="0"/>
              <a:t>See Section 34-2 in the main text.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p:cNvSpPr>
            <a:spLocks noGrp="1" noChangeArrowheads="1"/>
          </p:cNvSpPr>
          <p:nvPr>
            <p:ph type="sldNum" sz="quarter" idx="5"/>
          </p:nvPr>
        </p:nvSpPr>
        <p:spPr>
          <a:noFill/>
        </p:spPr>
        <p:txBody>
          <a:bodyPr/>
          <a:lstStyle/>
          <a:p>
            <a:fld id="{1013E6B3-3AC8-4149-B20D-E13C48376598}" type="slidenum">
              <a:rPr lang="en-US">
                <a:solidFill>
                  <a:prstClr val="black"/>
                </a:solidFill>
              </a:rPr>
              <a:pPr/>
              <a:t>5</a:t>
            </a:fld>
            <a:endParaRPr lang="en-US">
              <a:solidFill>
                <a:prstClr val="black"/>
              </a:solidFill>
            </a:endParaRPr>
          </a:p>
        </p:txBody>
      </p:sp>
      <p:sp>
        <p:nvSpPr>
          <p:cNvPr id="436227" name="Rectangle 2"/>
          <p:cNvSpPr>
            <a:spLocks noChangeArrowheads="1" noTextEdit="1"/>
          </p:cNvSpPr>
          <p:nvPr>
            <p:ph type="sldImg"/>
          </p:nvPr>
        </p:nvSpPr>
        <p:spPr>
          <a:ln/>
        </p:spPr>
      </p:sp>
      <p:sp>
        <p:nvSpPr>
          <p:cNvPr id="436228" name="Rectangle 3"/>
          <p:cNvSpPr>
            <a:spLocks noGrp="1" noChangeArrowheads="1"/>
          </p:cNvSpPr>
          <p:nvPr>
            <p:ph type="body" idx="1"/>
          </p:nvPr>
        </p:nvSpPr>
        <p:spPr>
          <a:noFill/>
          <a:ln/>
        </p:spPr>
        <p:txBody>
          <a:bodyPr/>
          <a:lstStyle/>
          <a:p>
            <a:r>
              <a:rPr lang="en-GB" smtClean="0"/>
              <a:t>See Section 34-3 in the main text.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7"/>
          <p:cNvSpPr>
            <a:spLocks noGrp="1" noChangeArrowheads="1"/>
          </p:cNvSpPr>
          <p:nvPr>
            <p:ph type="sldNum" sz="quarter" idx="5"/>
          </p:nvPr>
        </p:nvSpPr>
        <p:spPr>
          <a:noFill/>
        </p:spPr>
        <p:txBody>
          <a:bodyPr/>
          <a:lstStyle/>
          <a:p>
            <a:fld id="{C36B87D0-9E05-4E92-8D64-FE31F13D99B7}" type="slidenum">
              <a:rPr lang="en-US">
                <a:solidFill>
                  <a:prstClr val="black"/>
                </a:solidFill>
              </a:rPr>
              <a:pPr/>
              <a:t>6</a:t>
            </a:fld>
            <a:endParaRPr lang="en-US">
              <a:solidFill>
                <a:prstClr val="black"/>
              </a:solidFill>
            </a:endParaRPr>
          </a:p>
        </p:txBody>
      </p:sp>
      <p:sp>
        <p:nvSpPr>
          <p:cNvPr id="437251" name="Rectangle 2"/>
          <p:cNvSpPr>
            <a:spLocks noChangeArrowheads="1" noTextEdit="1"/>
          </p:cNvSpPr>
          <p:nvPr>
            <p:ph type="sldImg"/>
          </p:nvPr>
        </p:nvSpPr>
        <p:spPr>
          <a:ln/>
        </p:spPr>
      </p:sp>
      <p:sp>
        <p:nvSpPr>
          <p:cNvPr id="437252" name="Rectangle 3"/>
          <p:cNvSpPr>
            <a:spLocks noGrp="1" noChangeArrowheads="1"/>
          </p:cNvSpPr>
          <p:nvPr>
            <p:ph type="body" idx="1"/>
          </p:nvPr>
        </p:nvSpPr>
        <p:spPr>
          <a:noFill/>
          <a:ln/>
        </p:spPr>
        <p:txBody>
          <a:bodyPr/>
          <a:lstStyle/>
          <a:p>
            <a:r>
              <a:rPr lang="en-GB" smtClean="0"/>
              <a:t>See Section 34-5 in the main text.</a:t>
            </a:r>
          </a:p>
          <a:p>
            <a:r>
              <a:rPr lang="en-GB" smtClean="0"/>
              <a:t>Neither sort of regime dominates these arguments overall.</a:t>
            </a:r>
          </a:p>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a:spLocks noGrp="1" noChangeArrowheads="1"/>
          </p:cNvSpPr>
          <p:nvPr>
            <p:ph type="sldNum" sz="quarter" idx="5"/>
          </p:nvPr>
        </p:nvSpPr>
        <p:spPr>
          <a:noFill/>
        </p:spPr>
        <p:txBody>
          <a:bodyPr/>
          <a:lstStyle/>
          <a:p>
            <a:fld id="{6EA96CB4-4DE7-4A49-AA2A-95D3F86D9209}" type="slidenum">
              <a:rPr lang="en-US">
                <a:solidFill>
                  <a:prstClr val="black"/>
                </a:solidFill>
              </a:rPr>
              <a:pPr/>
              <a:t>7</a:t>
            </a:fld>
            <a:endParaRPr lang="en-US">
              <a:solidFill>
                <a:prstClr val="black"/>
              </a:solidFill>
            </a:endParaRPr>
          </a:p>
        </p:txBody>
      </p:sp>
      <p:sp>
        <p:nvSpPr>
          <p:cNvPr id="438275" name="Rectangle 1026"/>
          <p:cNvSpPr>
            <a:spLocks noChangeArrowheads="1" noTextEdit="1"/>
          </p:cNvSpPr>
          <p:nvPr>
            <p:ph type="sldImg"/>
          </p:nvPr>
        </p:nvSpPr>
        <p:spPr>
          <a:ln/>
        </p:spPr>
      </p:sp>
      <p:sp>
        <p:nvSpPr>
          <p:cNvPr id="438276" name="Rectangle 1027"/>
          <p:cNvSpPr>
            <a:spLocks noGrp="1" noChangeArrowheads="1"/>
          </p:cNvSpPr>
          <p:nvPr>
            <p:ph type="body" idx="1"/>
          </p:nvPr>
        </p:nvSpPr>
        <p:spPr>
          <a:noFill/>
          <a:ln/>
        </p:spPr>
        <p:txBody>
          <a:bodyPr/>
          <a:lstStyle/>
          <a:p>
            <a:r>
              <a:rPr lang="en-GB" smtClean="0"/>
              <a:t>See Section 34-7 in the main text.</a:t>
            </a:r>
          </a:p>
          <a:p>
            <a:r>
              <a:rPr lang="en-GB" smtClean="0"/>
              <a:t>There is further discussion of European integration to follow in Chapter 35.</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noFill/>
        </p:spPr>
        <p:txBody>
          <a:bodyPr/>
          <a:lstStyle/>
          <a:p>
            <a:fld id="{85499666-6513-4F9B-805B-1DE2187A60A2}" type="slidenum">
              <a:rPr lang="en-US">
                <a:solidFill>
                  <a:prstClr val="black"/>
                </a:solidFill>
              </a:rPr>
              <a:pPr/>
              <a:t>8</a:t>
            </a:fld>
            <a:endParaRPr lang="en-US">
              <a:solidFill>
                <a:prstClr val="black"/>
              </a:solidFill>
            </a:endParaRPr>
          </a:p>
        </p:txBody>
      </p:sp>
      <p:sp>
        <p:nvSpPr>
          <p:cNvPr id="439299" name="Rectangle 3074"/>
          <p:cNvSpPr>
            <a:spLocks noChangeArrowheads="1" noTextEdit="1"/>
          </p:cNvSpPr>
          <p:nvPr>
            <p:ph type="sldImg"/>
          </p:nvPr>
        </p:nvSpPr>
        <p:spPr>
          <a:ln/>
        </p:spPr>
      </p:sp>
      <p:sp>
        <p:nvSpPr>
          <p:cNvPr id="439300" name="Rectangle 3075"/>
          <p:cNvSpPr>
            <a:spLocks noGrp="1" noChangeArrowheads="1"/>
          </p:cNvSpPr>
          <p:nvPr>
            <p:ph type="body" idx="1"/>
          </p:nvPr>
        </p:nvSpPr>
        <p:spPr>
          <a:noFill/>
          <a:ln/>
        </p:spPr>
        <p:txBody>
          <a:bodyPr/>
          <a:lstStyle/>
          <a:p>
            <a:r>
              <a:rPr lang="en-GB" smtClean="0"/>
              <a:t>See Section 35-4 in the main text.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7"/>
          <p:cNvSpPr>
            <a:spLocks noGrp="1" noChangeArrowheads="1"/>
          </p:cNvSpPr>
          <p:nvPr>
            <p:ph type="sldNum" sz="quarter" idx="5"/>
          </p:nvPr>
        </p:nvSpPr>
        <p:spPr>
          <a:noFill/>
        </p:spPr>
        <p:txBody>
          <a:bodyPr/>
          <a:lstStyle/>
          <a:p>
            <a:fld id="{EFB3EF70-11AE-4E21-BFDE-AFC267D3724A}" type="slidenum">
              <a:rPr lang="en-US">
                <a:solidFill>
                  <a:prstClr val="black"/>
                </a:solidFill>
              </a:rPr>
              <a:pPr/>
              <a:t>9</a:t>
            </a:fld>
            <a:endParaRPr lang="en-US">
              <a:solidFill>
                <a:prstClr val="black"/>
              </a:solidFill>
            </a:endParaRPr>
          </a:p>
        </p:txBody>
      </p:sp>
      <p:sp>
        <p:nvSpPr>
          <p:cNvPr id="440323" name="Rectangle 2"/>
          <p:cNvSpPr>
            <a:spLocks noChangeArrowheads="1" noTextEdit="1"/>
          </p:cNvSpPr>
          <p:nvPr>
            <p:ph type="sldImg"/>
          </p:nvPr>
        </p:nvSpPr>
        <p:spPr>
          <a:ln/>
        </p:spPr>
      </p:sp>
      <p:sp>
        <p:nvSpPr>
          <p:cNvPr id="440324" name="Rectangle 3"/>
          <p:cNvSpPr>
            <a:spLocks noGrp="1" noChangeArrowheads="1"/>
          </p:cNvSpPr>
          <p:nvPr>
            <p:ph type="body" idx="1"/>
          </p:nvPr>
        </p:nvSpPr>
        <p:spPr>
          <a:noFill/>
          <a:ln/>
        </p:spPr>
        <p:txBody>
          <a:bodyPr/>
          <a:lstStyle/>
          <a:p>
            <a:r>
              <a:rPr lang="en-GB" smtClean="0"/>
              <a:t>See Section 35-4 of the main text.</a:t>
            </a:r>
          </a:p>
          <a:p>
            <a:r>
              <a:rPr lang="en-GB" smtClean="0"/>
              <a:t>The criteria aimed for convergence in terms of inflation and in terms of monetary and fiscal indicators.  Many economists argued that the criteria were caution taken to extremes.  Why insist on convergence before union if the aim of the union is to achieve convergence?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4D2FEA14-B784-4345-A5C3-1814F55F0F79}"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92D96AA3-99BA-426A-91EA-17192085E61C}" type="slidenum">
              <a:rPr lang="en-US"/>
              <a:pPr>
                <a:defRPr/>
              </a:pPr>
              <a:t>‹#›</a:t>
            </a:fld>
            <a:endParaRPr lang="en-US"/>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B85526AD-B8A8-4221-8A75-D710B7198CE6}"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BEAC1446-D38B-4E6B-B9E1-1C768DA0B06C}" type="slidenum">
              <a:rPr lang="en-US"/>
              <a:pPr>
                <a:defRPr/>
              </a:pPr>
              <a:t>‹#›</a:t>
            </a:fld>
            <a:endParaRPr lang="en-US"/>
          </a:p>
        </p:txBody>
      </p:sp>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AD58DA23-AE31-4FFA-89AF-0BAA4B96EC8D}"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174228C4-1529-4B3D-88E8-5480F9DD199D}" type="slidenum">
              <a:rPr lang="en-US"/>
              <a:pPr>
                <a:defRPr/>
              </a:pPr>
              <a:t>‹#›</a:t>
            </a:fld>
            <a:endParaRPr lang="en-US"/>
          </a:p>
        </p:txBody>
      </p:sp>
    </p:spTree>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idx="1"/>
          </p:nvPr>
        </p:nvSpPr>
        <p:spPr>
          <a:xfrm>
            <a:off x="685800" y="1981200"/>
            <a:ext cx="7772400" cy="4114800"/>
          </a:xfrm>
        </p:spPr>
        <p:txBody>
          <a:bodyPr rtlCol="0">
            <a:normAutofit/>
          </a:bodyPr>
          <a:lstStyle/>
          <a:p>
            <a:pPr lvl="0"/>
            <a:endParaRPr lang="tr-TR" noProof="0" smtClean="0"/>
          </a:p>
        </p:txBody>
      </p:sp>
      <p:sp>
        <p:nvSpPr>
          <p:cNvPr id="4" name="Rectangle 2052"/>
          <p:cNvSpPr>
            <a:spLocks noGrp="1" noChangeArrowheads="1"/>
          </p:cNvSpPr>
          <p:nvPr>
            <p:ph type="sldNum" sz="quarter" idx="10"/>
          </p:nvPr>
        </p:nvSpPr>
        <p:spPr/>
        <p:txBody>
          <a:bodyPr/>
          <a:lstStyle>
            <a:lvl1pPr>
              <a:defRPr smtClean="0"/>
            </a:lvl1pPr>
          </a:lstStyle>
          <a:p>
            <a:pPr>
              <a:defRPr/>
            </a:pPr>
            <a:fld id="{BB190CA1-7FFA-4B79-A635-57550623C655}"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2052"/>
          <p:cNvSpPr>
            <a:spLocks noGrp="1" noChangeArrowheads="1"/>
          </p:cNvSpPr>
          <p:nvPr>
            <p:ph type="sldNum" sz="quarter" idx="10"/>
          </p:nvPr>
        </p:nvSpPr>
        <p:spPr/>
        <p:txBody>
          <a:bodyPr/>
          <a:lstStyle>
            <a:lvl1pPr>
              <a:defRPr smtClean="0"/>
            </a:lvl1pPr>
          </a:lstStyle>
          <a:p>
            <a:pPr>
              <a:defRPr/>
            </a:pPr>
            <a:fld id="{A6761413-9B25-4E57-B0C1-963B3FD969F4}"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sz="half" idx="1"/>
          </p:nvPr>
        </p:nvSpPr>
        <p:spPr>
          <a:xfrm>
            <a:off x="685800" y="1981200"/>
            <a:ext cx="3810000" cy="4114800"/>
          </a:xfrm>
        </p:spPr>
        <p:txBody>
          <a:bodyPr rtlCol="0">
            <a:normAutofit/>
          </a:bodyPr>
          <a:lstStyle/>
          <a:p>
            <a:pPr lvl="0"/>
            <a:endParaRPr lang="tr-TR"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Slide Number Placeholder 4"/>
          <p:cNvSpPr>
            <a:spLocks noGrp="1"/>
          </p:cNvSpPr>
          <p:nvPr>
            <p:ph type="sldNum" sz="quarter" idx="10"/>
          </p:nvPr>
        </p:nvSpPr>
        <p:spPr>
          <a:xfrm>
            <a:off x="2339975" y="6308725"/>
            <a:ext cx="2286000" cy="381000"/>
          </a:xfrm>
        </p:spPr>
        <p:txBody>
          <a:bodyPr/>
          <a:lstStyle>
            <a:lvl1pPr>
              <a:defRPr/>
            </a:lvl1pPr>
          </a:lstStyle>
          <a:p>
            <a:pPr>
              <a:defRPr/>
            </a:pPr>
            <a:fld id="{84549D9A-1125-4271-B407-2F2DC1CCB73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D64A96FC-57F2-47CB-B9F5-CD9B346CCCDB}"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41643142-5688-41E7-9D81-B2BF2BD91B5E}" type="slidenum">
              <a:rPr lang="en-US"/>
              <a:pPr>
                <a:defRPr/>
              </a:pPr>
              <a:t>‹#›</a:t>
            </a:fld>
            <a:endParaRPr lang="en-US"/>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AE0F0873-8ED3-481C-B131-E03385ADC37B}"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94EE69E9-4B44-442E-A615-2A19AFECFA51}" type="slidenum">
              <a:rPr lang="en-US"/>
              <a:pPr>
                <a:defRPr/>
              </a:pPr>
              <a:t>‹#›</a:t>
            </a:fld>
            <a:endParaRPr lang="en-US"/>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0903EF18-0820-41B2-ACDA-C0B4820455BF}"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F267BBFF-3271-4B29-B4A9-7770AE54D4D8}" type="slidenum">
              <a:rPr lang="en-US"/>
              <a:pPr>
                <a:defRPr/>
              </a:pPr>
              <a:t>‹#›</a:t>
            </a:fld>
            <a:endParaRPr lang="en-US"/>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244F2481-9E32-4C78-85C6-1428F0CA9314}" type="datetimeFigureOut">
              <a:rPr lang="tr-TR"/>
              <a:pPr>
                <a:defRPr/>
              </a:pPr>
              <a:t>28.09.2012</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pPr>
              <a:defRPr/>
            </a:pPr>
            <a:fld id="{9933F021-E107-4B6B-81F4-1D642E5BBE46}" type="slidenum">
              <a:rPr lang="en-US"/>
              <a:pPr>
                <a:defRPr/>
              </a:pPr>
              <a:t>‹#›</a:t>
            </a:fld>
            <a:endParaRPr lang="en-US"/>
          </a:p>
        </p:txBody>
      </p:sp>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661C11EA-A139-4EB1-A50C-075073B7EE1B}" type="datetimeFigureOut">
              <a:rPr lang="tr-TR"/>
              <a:pPr>
                <a:defRPr/>
              </a:pPr>
              <a:t>28.09.2012</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pPr>
              <a:defRPr/>
            </a:pPr>
            <a:fld id="{82780E63-533A-4624-AC78-6FD63D560A4C}" type="slidenum">
              <a:rPr lang="en-US"/>
              <a:pPr>
                <a:defRPr/>
              </a:pPr>
              <a:t>‹#›</a:t>
            </a:fld>
            <a:endParaRPr lang="en-US"/>
          </a:p>
        </p:txBody>
      </p:sp>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62325230-93C3-464C-8352-0FA3521EA8A7}" type="datetimeFigureOut">
              <a:rPr lang="tr-TR"/>
              <a:pPr>
                <a:defRPr/>
              </a:pPr>
              <a:t>28.09.2012</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pPr>
              <a:defRPr/>
            </a:pPr>
            <a:fld id="{1A1684EB-BE62-413F-A27E-638DA465927A}" type="slidenum">
              <a:rPr lang="en-US"/>
              <a:pPr>
                <a:defRPr/>
              </a:pPr>
              <a:t>‹#›</a:t>
            </a:fld>
            <a:endParaRPr lang="en-US"/>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618FC5AC-E91B-43CF-AA62-94C83B87362A}"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B526C061-177B-4481-B855-A19911DA2972}" type="slidenum">
              <a:rPr lang="en-US"/>
              <a:pPr>
                <a:defRPr/>
              </a:pPr>
              <a:t>‹#›</a:t>
            </a:fld>
            <a:endParaRPr lang="en-US"/>
          </a:p>
        </p:txBody>
      </p:sp>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42661ABB-CA09-4E80-9BB5-E0E306DE4C4C}"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B6B7270B-01C8-4B38-A5C4-C243E3202E49}" type="slidenum">
              <a:rPr lang="en-US"/>
              <a:pPr>
                <a:defRPr/>
              </a:pPr>
              <a:t>‹#›</a:t>
            </a:fld>
            <a:endParaRPr lang="en-US"/>
          </a:p>
        </p:txBody>
      </p:sp>
    </p:spTree>
  </p:cSld>
  <p:clrMapOvr>
    <a:masterClrMapping/>
  </p:clrMapOv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42"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43"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FFFFFF"/>
                </a:solidFill>
              </a:defRPr>
            </a:lvl1pPr>
          </a:lstStyle>
          <a:p>
            <a:pPr eaLnBrk="0" fontAlgn="base" hangingPunct="0">
              <a:spcBef>
                <a:spcPct val="0"/>
              </a:spcBef>
              <a:spcAft>
                <a:spcPct val="0"/>
              </a:spcAft>
              <a:defRPr/>
            </a:pPr>
            <a:fld id="{AE3649F5-CED9-4FD6-83E2-AE94B4F44BB3}" type="datetimeFigureOut">
              <a:rPr lang="tr-TR">
                <a:latin typeface="Arial" pitchFamily="34" charset="0"/>
              </a:rPr>
              <a:pPr eaLnBrk="0" fontAlgn="base" hangingPunct="0">
                <a:spcBef>
                  <a:spcPct val="0"/>
                </a:spcBef>
                <a:spcAft>
                  <a:spcPct val="0"/>
                </a:spcAft>
                <a:defRPr/>
              </a:pPr>
              <a:t>28.09.2012</a:t>
            </a:fld>
            <a:endParaRPr lang="tr-TR">
              <a:latin typeface="Arial" pitchFamily="34" charset="0"/>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FFFFFF"/>
                </a:solidFill>
              </a:defRPr>
            </a:lvl1pPr>
          </a:lstStyle>
          <a:p>
            <a:pPr eaLnBrk="0" fontAlgn="base" hangingPunct="0">
              <a:spcBef>
                <a:spcPct val="0"/>
              </a:spcBef>
              <a:spcAft>
                <a:spcPct val="0"/>
              </a:spcAft>
              <a:defRPr/>
            </a:pPr>
            <a:endParaRPr lang="tr-TR">
              <a:latin typeface="Arial" pitchFamily="34" charset="0"/>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FFFFFF"/>
                </a:solidFill>
              </a:defRPr>
            </a:lvl1pPr>
          </a:lstStyle>
          <a:p>
            <a:pPr eaLnBrk="0" fontAlgn="base" hangingPunct="0">
              <a:spcBef>
                <a:spcPct val="0"/>
              </a:spcBef>
              <a:spcAft>
                <a:spcPct val="0"/>
              </a:spcAft>
              <a:defRPr/>
            </a:pPr>
            <a:fld id="{0897050B-3419-4A95-A2E3-8370B6F8B14B}" type="slidenum">
              <a:rPr lang="en-US">
                <a:latin typeface="Arial" pitchFamily="34" charset="0"/>
              </a:rPr>
              <a:pPr eaLnBrk="0" fontAlgn="base" hangingPunct="0">
                <a:spcBef>
                  <a:spcPct val="0"/>
                </a:spcBef>
                <a:spcAft>
                  <a:spcPct val="0"/>
                </a:spcAft>
                <a:defRPr/>
              </a:pPr>
              <a:t>‹#›</a:t>
            </a:fld>
            <a:endParaRPr lang="en-US">
              <a:latin typeface="Arial"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itchFamily="34" charset="0"/>
        </a:defRPr>
      </a:lvl2pPr>
      <a:lvl3pPr algn="ctr" rtl="0" eaLnBrk="0" fontAlgn="base" hangingPunct="0">
        <a:spcBef>
          <a:spcPct val="0"/>
        </a:spcBef>
        <a:spcAft>
          <a:spcPct val="0"/>
        </a:spcAft>
        <a:defRPr sz="4400">
          <a:solidFill>
            <a:schemeClr val="tx1"/>
          </a:solidFill>
          <a:latin typeface="Verdana" pitchFamily="34" charset="0"/>
        </a:defRPr>
      </a:lvl3pPr>
      <a:lvl4pPr algn="ctr" rtl="0" eaLnBrk="0" fontAlgn="base" hangingPunct="0">
        <a:spcBef>
          <a:spcPct val="0"/>
        </a:spcBef>
        <a:spcAft>
          <a:spcPct val="0"/>
        </a:spcAft>
        <a:defRPr sz="4400">
          <a:solidFill>
            <a:schemeClr val="tx1"/>
          </a:solidFill>
          <a:latin typeface="Verdana" pitchFamily="34" charset="0"/>
        </a:defRPr>
      </a:lvl4pPr>
      <a:lvl5pPr algn="ctr" rtl="0" eaLnBrk="0" fontAlgn="base" hangingPunct="0">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ctrTitle"/>
          </p:nvPr>
        </p:nvSpPr>
        <p:spPr>
          <a:xfrm>
            <a:off x="838200" y="2133600"/>
            <a:ext cx="7772400" cy="1524000"/>
          </a:xfrm>
        </p:spPr>
        <p:txBody>
          <a:bodyPr/>
          <a:lstStyle/>
          <a:p>
            <a:pPr eaLnBrk="1" hangingPunct="1"/>
            <a:r>
              <a:rPr lang="tr-TR" sz="4000" b="1" smtClean="0"/>
              <a:t>Bölüm</a:t>
            </a:r>
            <a:r>
              <a:rPr lang="en-US" sz="4000" b="1" smtClean="0"/>
              <a:t> 34</a:t>
            </a:r>
            <a:r>
              <a:rPr lang="en-US" sz="4000" smtClean="0"/>
              <a:t/>
            </a:r>
            <a:br>
              <a:rPr lang="en-US" sz="4000" smtClean="0"/>
            </a:br>
            <a:r>
              <a:rPr lang="tr-TR" sz="4000" b="1" smtClean="0"/>
              <a:t>Döviz Kuru Rejimleri</a:t>
            </a:r>
            <a:endParaRPr lang="en-US" sz="4000" smtClean="0"/>
          </a:p>
        </p:txBody>
      </p:sp>
      <p:sp>
        <p:nvSpPr>
          <p:cNvPr id="188419" name="Rectangle 3"/>
          <p:cNvSpPr>
            <a:spLocks noGrp="1" noChangeArrowheads="1"/>
          </p:cNvSpPr>
          <p:nvPr>
            <p:ph type="subTitle" idx="1"/>
          </p:nvPr>
        </p:nvSpPr>
        <p:spPr>
          <a:xfrm>
            <a:off x="1371600" y="4572000"/>
            <a:ext cx="6400800" cy="1752600"/>
          </a:xfrm>
        </p:spPr>
        <p:txBody>
          <a:bodyPr/>
          <a:lstStyle/>
          <a:p>
            <a:pPr eaLnBrk="1" hangingPunct="1"/>
            <a:r>
              <a:rPr lang="en-GB" sz="1400" smtClean="0">
                <a:solidFill>
                  <a:srgbClr val="FFC000"/>
                </a:solidFill>
              </a:rPr>
              <a:t>David Begg, Stanley Fischer and Rudiger Dornbusch, </a:t>
            </a:r>
            <a:r>
              <a:rPr lang="en-GB" sz="1400" i="1" smtClean="0">
                <a:solidFill>
                  <a:srgbClr val="FFC000"/>
                </a:solidFill>
              </a:rPr>
              <a:t>Economics</a:t>
            </a:r>
            <a:r>
              <a:rPr lang="en-GB" sz="1400" smtClean="0">
                <a:solidFill>
                  <a:srgbClr val="FFC000"/>
                </a:solidFill>
              </a:rPr>
              <a:t>, </a:t>
            </a:r>
          </a:p>
          <a:p>
            <a:pPr eaLnBrk="1" hangingPunct="1"/>
            <a:r>
              <a:rPr lang="en-GB" sz="1400" smtClean="0">
                <a:solidFill>
                  <a:srgbClr val="FFC000"/>
                </a:solidFill>
              </a:rPr>
              <a:t>8th Edition, McGraw-Hill, 2005</a:t>
            </a:r>
          </a:p>
          <a:p>
            <a:pPr eaLnBrk="1" hangingPunct="1"/>
            <a:r>
              <a:rPr lang="en-GB" sz="1400" smtClean="0">
                <a:solidFill>
                  <a:srgbClr val="FFC000"/>
                </a:solidFill>
              </a:rPr>
              <a:t>PowerPoint presentation by Alex Tackie and Damian Ward</a:t>
            </a:r>
            <a:endParaRPr lang="en-US" sz="1400" smtClean="0">
              <a:solidFill>
                <a:srgbClr val="FFC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tr-TR" sz="4000" smtClean="0"/>
              <a:t>Bu bölümde</a:t>
            </a:r>
            <a:endParaRPr lang="en-US" sz="4000" smtClean="0"/>
          </a:p>
        </p:txBody>
      </p:sp>
      <p:sp>
        <p:nvSpPr>
          <p:cNvPr id="189443" name="Rectangle 3"/>
          <p:cNvSpPr>
            <a:spLocks noGrp="1" noChangeArrowheads="1"/>
          </p:cNvSpPr>
          <p:nvPr>
            <p:ph idx="1"/>
          </p:nvPr>
        </p:nvSpPr>
        <p:spPr/>
        <p:txBody>
          <a:bodyPr/>
          <a:lstStyle/>
          <a:p>
            <a:pPr eaLnBrk="1" hangingPunct="1">
              <a:lnSpc>
                <a:spcPct val="80000"/>
              </a:lnSpc>
            </a:pPr>
            <a:r>
              <a:rPr lang="tr-TR" sz="2800" smtClean="0"/>
              <a:t>Döviz kuru rejimlerinin birbirinden farkını,</a:t>
            </a:r>
          </a:p>
          <a:p>
            <a:pPr eaLnBrk="1" hangingPunct="1">
              <a:lnSpc>
                <a:spcPct val="80000"/>
              </a:lnSpc>
            </a:pPr>
            <a:r>
              <a:rPr lang="tr-TR" sz="2800" smtClean="0"/>
              <a:t>Ayarlanabilir sabit kur rejimini,</a:t>
            </a:r>
          </a:p>
          <a:p>
            <a:pPr eaLnBrk="1" hangingPunct="1">
              <a:lnSpc>
                <a:spcPct val="80000"/>
              </a:lnSpc>
            </a:pPr>
            <a:r>
              <a:rPr lang="tr-TR" sz="2800" smtClean="0"/>
              <a:t>Dalgalı kur rejimini,</a:t>
            </a:r>
          </a:p>
          <a:p>
            <a:pPr eaLnBrk="1" hangingPunct="1">
              <a:lnSpc>
                <a:spcPct val="80000"/>
              </a:lnSpc>
            </a:pPr>
            <a:r>
              <a:rPr lang="tr-TR" sz="2800" smtClean="0"/>
              <a:t>Avrupa Para Sistemi’ni ele alacağız.</a:t>
            </a:r>
            <a:endParaRPr lang="en-US" sz="2800" smtClean="0"/>
          </a:p>
        </p:txBody>
      </p:sp>
      <p:sp>
        <p:nvSpPr>
          <p:cNvPr id="189444" name="Slide Number Placeholder 3"/>
          <p:cNvSpPr>
            <a:spLocks noGrp="1"/>
          </p:cNvSpPr>
          <p:nvPr>
            <p:ph type="sldNum" sz="quarter" idx="12"/>
          </p:nvPr>
        </p:nvSpPr>
        <p:spPr bwMode="auto">
          <a:noFill/>
          <a:ln>
            <a:miter lim="800000"/>
            <a:headEnd/>
            <a:tailEnd/>
          </a:ln>
        </p:spPr>
        <p:txBody>
          <a:bodyPr/>
          <a:lstStyle/>
          <a:p>
            <a:fld id="{CE9ECE14-411E-4259-AC1E-DD63947F2D88}" type="slidenum">
              <a:rPr lang="en-US"/>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tr-TR" sz="4000" b="1" smtClean="0"/>
              <a:t>Döviz Kuru Rejimleri</a:t>
            </a:r>
            <a:endParaRPr lang="en-GB" sz="4000" b="1" smtClean="0"/>
          </a:p>
        </p:txBody>
      </p:sp>
      <p:sp>
        <p:nvSpPr>
          <p:cNvPr id="190467" name="Slide Number Placeholder 2"/>
          <p:cNvSpPr>
            <a:spLocks noGrp="1"/>
          </p:cNvSpPr>
          <p:nvPr>
            <p:ph type="sldNum" sz="quarter" idx="12"/>
          </p:nvPr>
        </p:nvSpPr>
        <p:spPr bwMode="auto">
          <a:noFill/>
          <a:ln>
            <a:miter lim="800000"/>
            <a:headEnd/>
            <a:tailEnd/>
          </a:ln>
        </p:spPr>
        <p:txBody>
          <a:bodyPr/>
          <a:lstStyle/>
          <a:p>
            <a:fld id="{36883FE5-2931-4904-8AEC-091B05633EBD}" type="slidenum">
              <a:rPr lang="en-US"/>
              <a:pPr/>
              <a:t>3</a:t>
            </a:fld>
            <a:endParaRPr lang="en-US"/>
          </a:p>
        </p:txBody>
      </p:sp>
      <p:sp>
        <p:nvSpPr>
          <p:cNvPr id="190468" name="Text Box 3"/>
          <p:cNvSpPr txBox="1">
            <a:spLocks noChangeAspect="1" noChangeArrowheads="1"/>
          </p:cNvSpPr>
          <p:nvPr/>
        </p:nvSpPr>
        <p:spPr bwMode="auto">
          <a:xfrm>
            <a:off x="2700338" y="2133600"/>
            <a:ext cx="1792287"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400" b="1">
                <a:solidFill>
                  <a:prstClr val="white"/>
                </a:solidFill>
                <a:latin typeface="Arial" pitchFamily="34" charset="0"/>
              </a:rPr>
              <a:t>Döviz Kuru</a:t>
            </a:r>
            <a:endParaRPr lang="en-GB" sz="2400" b="1">
              <a:solidFill>
                <a:prstClr val="white"/>
              </a:solidFill>
              <a:latin typeface="Arial" pitchFamily="34" charset="0"/>
            </a:endParaRPr>
          </a:p>
        </p:txBody>
      </p:sp>
      <p:sp>
        <p:nvSpPr>
          <p:cNvPr id="190469" name="Line 4"/>
          <p:cNvSpPr>
            <a:spLocks noChangeAspect="1" noChangeShapeType="1"/>
          </p:cNvSpPr>
          <p:nvPr/>
        </p:nvSpPr>
        <p:spPr bwMode="auto">
          <a:xfrm>
            <a:off x="1465263" y="2611438"/>
            <a:ext cx="3659187" cy="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190470" name="Text Box 5"/>
          <p:cNvSpPr txBox="1">
            <a:spLocks noChangeAspect="1" noChangeArrowheads="1"/>
          </p:cNvSpPr>
          <p:nvPr/>
        </p:nvSpPr>
        <p:spPr bwMode="auto">
          <a:xfrm>
            <a:off x="5580063" y="2636838"/>
            <a:ext cx="1589087"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400" b="1">
                <a:solidFill>
                  <a:prstClr val="white"/>
                </a:solidFill>
                <a:latin typeface="Arial" pitchFamily="34" charset="0"/>
              </a:rPr>
              <a:t>Müdahale</a:t>
            </a:r>
            <a:endParaRPr lang="en-GB" sz="2400" b="1">
              <a:solidFill>
                <a:prstClr val="white"/>
              </a:solidFill>
              <a:latin typeface="Arial" pitchFamily="34" charset="0"/>
            </a:endParaRPr>
          </a:p>
        </p:txBody>
      </p:sp>
      <p:sp>
        <p:nvSpPr>
          <p:cNvPr id="190471" name="Text Box 6"/>
          <p:cNvSpPr txBox="1">
            <a:spLocks noChangeAspect="1" noChangeArrowheads="1"/>
          </p:cNvSpPr>
          <p:nvPr/>
        </p:nvSpPr>
        <p:spPr bwMode="auto">
          <a:xfrm>
            <a:off x="1392238" y="2643188"/>
            <a:ext cx="928687"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400" b="1">
                <a:solidFill>
                  <a:prstClr val="white"/>
                </a:solidFill>
                <a:latin typeface="Arial" pitchFamily="34" charset="0"/>
              </a:rPr>
              <a:t>Sabit</a:t>
            </a:r>
            <a:endParaRPr lang="en-GB" sz="2400" b="1">
              <a:solidFill>
                <a:prstClr val="white"/>
              </a:solidFill>
              <a:latin typeface="Arial" pitchFamily="34" charset="0"/>
            </a:endParaRPr>
          </a:p>
        </p:txBody>
      </p:sp>
      <p:sp>
        <p:nvSpPr>
          <p:cNvPr id="190472" name="Text Box 7"/>
          <p:cNvSpPr txBox="1">
            <a:spLocks noChangeAspect="1" noChangeArrowheads="1"/>
          </p:cNvSpPr>
          <p:nvPr/>
        </p:nvSpPr>
        <p:spPr bwMode="auto">
          <a:xfrm>
            <a:off x="3505200" y="2640013"/>
            <a:ext cx="1182688"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400" b="1">
                <a:solidFill>
                  <a:prstClr val="white"/>
                </a:solidFill>
                <a:latin typeface="Arial" pitchFamily="34" charset="0"/>
              </a:rPr>
              <a:t>Dalgalı</a:t>
            </a:r>
            <a:endParaRPr lang="en-GB" sz="2400" b="1">
              <a:solidFill>
                <a:srgbClr val="0000FF"/>
              </a:solidFill>
              <a:latin typeface="Arial" pitchFamily="34" charset="0"/>
            </a:endParaRPr>
          </a:p>
        </p:txBody>
      </p:sp>
      <p:sp>
        <p:nvSpPr>
          <p:cNvPr id="190473" name="Line 8"/>
          <p:cNvSpPr>
            <a:spLocks noChangeAspect="1" noChangeShapeType="1"/>
          </p:cNvSpPr>
          <p:nvPr/>
        </p:nvSpPr>
        <p:spPr bwMode="auto">
          <a:xfrm>
            <a:off x="1404938" y="3160713"/>
            <a:ext cx="6037262" cy="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nvGrpSpPr>
          <p:cNvPr id="2" name="Group 25"/>
          <p:cNvGrpSpPr>
            <a:grpSpLocks/>
          </p:cNvGrpSpPr>
          <p:nvPr/>
        </p:nvGrpSpPr>
        <p:grpSpPr bwMode="auto">
          <a:xfrm>
            <a:off x="3505200" y="3316288"/>
            <a:ext cx="2717800" cy="915987"/>
            <a:chOff x="2208" y="2089"/>
            <a:chExt cx="1712" cy="577"/>
          </a:xfrm>
        </p:grpSpPr>
        <p:sp>
          <p:nvSpPr>
            <p:cNvPr id="190482" name="Text Box 9"/>
            <p:cNvSpPr txBox="1">
              <a:spLocks noChangeAspect="1" noChangeArrowheads="1"/>
            </p:cNvSpPr>
            <p:nvPr/>
          </p:nvSpPr>
          <p:spPr bwMode="auto">
            <a:xfrm>
              <a:off x="2208" y="2089"/>
              <a:ext cx="924" cy="577"/>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b="1">
                  <a:solidFill>
                    <a:prstClr val="white"/>
                  </a:solidFill>
                  <a:latin typeface="Arial" pitchFamily="34" charset="0"/>
                </a:rPr>
                <a:t>Serbest</a:t>
              </a:r>
            </a:p>
            <a:p>
              <a:pPr eaLnBrk="0" fontAlgn="base" hangingPunct="0">
                <a:spcBef>
                  <a:spcPct val="0"/>
                </a:spcBef>
                <a:spcAft>
                  <a:spcPct val="0"/>
                </a:spcAft>
              </a:pPr>
              <a:r>
                <a:rPr lang="tr-TR" b="1">
                  <a:solidFill>
                    <a:prstClr val="white"/>
                  </a:solidFill>
                  <a:latin typeface="Arial" pitchFamily="34" charset="0"/>
                </a:rPr>
                <a:t>Dalgalanma</a:t>
              </a:r>
            </a:p>
            <a:p>
              <a:pPr eaLnBrk="0" fontAlgn="base" hangingPunct="0">
                <a:spcBef>
                  <a:spcPct val="0"/>
                </a:spcBef>
                <a:spcAft>
                  <a:spcPct val="0"/>
                </a:spcAft>
              </a:pPr>
              <a:r>
                <a:rPr lang="tr-TR" b="1">
                  <a:solidFill>
                    <a:prstClr val="white"/>
                  </a:solidFill>
                  <a:latin typeface="Arial" pitchFamily="34" charset="0"/>
                </a:rPr>
                <a:t>(free float)</a:t>
              </a:r>
              <a:endParaRPr lang="en-GB" b="1">
                <a:solidFill>
                  <a:prstClr val="white"/>
                </a:solidFill>
                <a:latin typeface="Arial" pitchFamily="34" charset="0"/>
              </a:endParaRPr>
            </a:p>
          </p:txBody>
        </p:sp>
        <p:sp>
          <p:nvSpPr>
            <p:cNvPr id="190483" name="Text Box 13"/>
            <p:cNvSpPr txBox="1">
              <a:spLocks noChangeAspect="1" noChangeArrowheads="1"/>
            </p:cNvSpPr>
            <p:nvPr/>
          </p:nvSpPr>
          <p:spPr bwMode="auto">
            <a:xfrm>
              <a:off x="3556" y="2172"/>
              <a:ext cx="364" cy="231"/>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b="1">
                  <a:solidFill>
                    <a:prstClr val="white"/>
                  </a:solidFill>
                  <a:latin typeface="Arial" pitchFamily="34" charset="0"/>
                </a:rPr>
                <a:t>yok</a:t>
              </a:r>
              <a:endParaRPr lang="en-GB" b="1">
                <a:solidFill>
                  <a:prstClr val="white"/>
                </a:solidFill>
                <a:latin typeface="Arial" pitchFamily="34" charset="0"/>
              </a:endParaRPr>
            </a:p>
          </p:txBody>
        </p:sp>
      </p:grpSp>
      <p:grpSp>
        <p:nvGrpSpPr>
          <p:cNvPr id="3" name="Group 26"/>
          <p:cNvGrpSpPr>
            <a:grpSpLocks/>
          </p:cNvGrpSpPr>
          <p:nvPr/>
        </p:nvGrpSpPr>
        <p:grpSpPr bwMode="auto">
          <a:xfrm>
            <a:off x="1371600" y="4090988"/>
            <a:ext cx="5378450" cy="641350"/>
            <a:chOff x="864" y="2577"/>
            <a:chExt cx="3388" cy="404"/>
          </a:xfrm>
        </p:grpSpPr>
        <p:sp>
          <p:nvSpPr>
            <p:cNvPr id="190480" name="Text Box 10"/>
            <p:cNvSpPr txBox="1">
              <a:spLocks noChangeAspect="1" noChangeArrowheads="1"/>
            </p:cNvSpPr>
            <p:nvPr/>
          </p:nvSpPr>
          <p:spPr bwMode="auto">
            <a:xfrm>
              <a:off x="864" y="2577"/>
              <a:ext cx="1204" cy="40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b="1">
                  <a:solidFill>
                    <a:prstClr val="white"/>
                  </a:solidFill>
                  <a:latin typeface="Arial" pitchFamily="34" charset="0"/>
                </a:rPr>
                <a:t>Altın Standardı</a:t>
              </a:r>
              <a:endParaRPr lang="en-GB" b="1">
                <a:solidFill>
                  <a:prstClr val="white"/>
                </a:solidFill>
                <a:latin typeface="Arial" pitchFamily="34" charset="0"/>
              </a:endParaRPr>
            </a:p>
            <a:p>
              <a:pPr eaLnBrk="0" fontAlgn="base" hangingPunct="0">
                <a:spcBef>
                  <a:spcPct val="0"/>
                </a:spcBef>
                <a:spcAft>
                  <a:spcPct val="0"/>
                </a:spcAft>
              </a:pPr>
              <a:r>
                <a:rPr lang="tr-TR" b="1">
                  <a:solidFill>
                    <a:prstClr val="white"/>
                  </a:solidFill>
                  <a:latin typeface="Arial" pitchFamily="34" charset="0"/>
                </a:rPr>
                <a:t>Currency Board</a:t>
              </a:r>
              <a:endParaRPr lang="en-GB" b="1">
                <a:solidFill>
                  <a:prstClr val="white"/>
                </a:solidFill>
                <a:latin typeface="Arial" pitchFamily="34" charset="0"/>
              </a:endParaRPr>
            </a:p>
          </p:txBody>
        </p:sp>
        <p:sp>
          <p:nvSpPr>
            <p:cNvPr id="190481" name="Text Box 14"/>
            <p:cNvSpPr txBox="1">
              <a:spLocks noChangeAspect="1" noChangeArrowheads="1"/>
            </p:cNvSpPr>
            <p:nvPr/>
          </p:nvSpPr>
          <p:spPr bwMode="auto">
            <a:xfrm>
              <a:off x="3536" y="2633"/>
              <a:ext cx="716" cy="231"/>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b="1">
                  <a:solidFill>
                    <a:prstClr val="white"/>
                  </a:solidFill>
                  <a:latin typeface="Arial" pitchFamily="34" charset="0"/>
                </a:rPr>
                <a:t>otomatik</a:t>
              </a:r>
              <a:endParaRPr lang="en-GB" b="1">
                <a:solidFill>
                  <a:prstClr val="white"/>
                </a:solidFill>
                <a:latin typeface="Arial" pitchFamily="34" charset="0"/>
              </a:endParaRPr>
            </a:p>
          </p:txBody>
        </p:sp>
      </p:grpSp>
      <p:grpSp>
        <p:nvGrpSpPr>
          <p:cNvPr id="4" name="Group 27"/>
          <p:cNvGrpSpPr>
            <a:grpSpLocks/>
          </p:cNvGrpSpPr>
          <p:nvPr/>
        </p:nvGrpSpPr>
        <p:grpSpPr bwMode="auto">
          <a:xfrm>
            <a:off x="1377950" y="5014913"/>
            <a:ext cx="5626100" cy="930275"/>
            <a:chOff x="868" y="3159"/>
            <a:chExt cx="3544" cy="586"/>
          </a:xfrm>
        </p:grpSpPr>
        <p:sp>
          <p:nvSpPr>
            <p:cNvPr id="190477" name="Text Box 11"/>
            <p:cNvSpPr txBox="1">
              <a:spLocks noChangeAspect="1" noChangeArrowheads="1"/>
            </p:cNvSpPr>
            <p:nvPr/>
          </p:nvSpPr>
          <p:spPr bwMode="auto">
            <a:xfrm>
              <a:off x="868" y="3159"/>
              <a:ext cx="1028" cy="40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b="1">
                  <a:solidFill>
                    <a:prstClr val="white"/>
                  </a:solidFill>
                  <a:latin typeface="Arial" pitchFamily="34" charset="0"/>
                </a:rPr>
                <a:t>Ayarlanabilir </a:t>
              </a:r>
            </a:p>
            <a:p>
              <a:pPr eaLnBrk="0" fontAlgn="base" hangingPunct="0">
                <a:spcBef>
                  <a:spcPct val="0"/>
                </a:spcBef>
                <a:spcAft>
                  <a:spcPct val="0"/>
                </a:spcAft>
              </a:pPr>
              <a:r>
                <a:rPr lang="tr-TR" b="1">
                  <a:solidFill>
                    <a:prstClr val="white"/>
                  </a:solidFill>
                  <a:latin typeface="Arial" pitchFamily="34" charset="0"/>
                </a:rPr>
                <a:t>sabit kur</a:t>
              </a:r>
              <a:endParaRPr lang="en-GB" b="1">
                <a:solidFill>
                  <a:prstClr val="white"/>
                </a:solidFill>
                <a:latin typeface="Arial" pitchFamily="34" charset="0"/>
              </a:endParaRPr>
            </a:p>
          </p:txBody>
        </p:sp>
        <p:sp>
          <p:nvSpPr>
            <p:cNvPr id="190478" name="Text Box 12"/>
            <p:cNvSpPr txBox="1">
              <a:spLocks noChangeAspect="1" noChangeArrowheads="1"/>
            </p:cNvSpPr>
            <p:nvPr/>
          </p:nvSpPr>
          <p:spPr bwMode="auto">
            <a:xfrm>
              <a:off x="2188" y="3168"/>
              <a:ext cx="1188" cy="577"/>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b="1">
                  <a:solidFill>
                    <a:prstClr val="white"/>
                  </a:solidFill>
                  <a:latin typeface="Arial" pitchFamily="34" charset="0"/>
                </a:rPr>
                <a:t>Kirli</a:t>
              </a:r>
            </a:p>
            <a:p>
              <a:pPr eaLnBrk="0" fontAlgn="base" hangingPunct="0">
                <a:spcBef>
                  <a:spcPct val="0"/>
                </a:spcBef>
                <a:spcAft>
                  <a:spcPct val="0"/>
                </a:spcAft>
              </a:pPr>
              <a:r>
                <a:rPr lang="tr-TR" b="1">
                  <a:solidFill>
                    <a:prstClr val="white"/>
                  </a:solidFill>
                  <a:latin typeface="Arial" pitchFamily="34" charset="0"/>
                </a:rPr>
                <a:t>dalgalanma</a:t>
              </a:r>
              <a:endParaRPr lang="en-GB" b="1">
                <a:solidFill>
                  <a:prstClr val="white"/>
                </a:solidFill>
                <a:latin typeface="Arial" pitchFamily="34" charset="0"/>
              </a:endParaRPr>
            </a:p>
            <a:p>
              <a:pPr eaLnBrk="0" fontAlgn="base" hangingPunct="0">
                <a:spcBef>
                  <a:spcPct val="0"/>
                </a:spcBef>
                <a:spcAft>
                  <a:spcPct val="0"/>
                </a:spcAft>
              </a:pPr>
              <a:r>
                <a:rPr lang="tr-TR" b="1">
                  <a:solidFill>
                    <a:prstClr val="white"/>
                  </a:solidFill>
                  <a:latin typeface="Arial" pitchFamily="34" charset="0"/>
                </a:rPr>
                <a:t>(managed float)</a:t>
              </a:r>
              <a:endParaRPr lang="en-GB" b="1">
                <a:solidFill>
                  <a:prstClr val="white"/>
                </a:solidFill>
                <a:latin typeface="Arial" pitchFamily="34" charset="0"/>
              </a:endParaRPr>
            </a:p>
          </p:txBody>
        </p:sp>
        <p:sp>
          <p:nvSpPr>
            <p:cNvPr id="190479" name="Text Box 15"/>
            <p:cNvSpPr txBox="1">
              <a:spLocks noChangeAspect="1" noChangeArrowheads="1"/>
            </p:cNvSpPr>
            <p:nvPr/>
          </p:nvSpPr>
          <p:spPr bwMode="auto">
            <a:xfrm>
              <a:off x="3504" y="3170"/>
              <a:ext cx="908" cy="231"/>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b="1">
                  <a:solidFill>
                    <a:prstClr val="white"/>
                  </a:solidFill>
                  <a:latin typeface="Arial" pitchFamily="34" charset="0"/>
                </a:rPr>
                <a:t>İsteğe bağlı</a:t>
              </a:r>
              <a:endParaRPr lang="en-GB" b="1">
                <a:solidFill>
                  <a:prstClr val="white"/>
                </a:solidFill>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subTnLst>
                                    <p:animClr>
                                      <p:cBhvr override="childStyle">
                                        <p:cTn dur="1" fill="hold" display="0" masterRel="nextClick" afterEffect="1"/>
                                        <p:tgtEl>
                                          <p:spTgt spid="2"/>
                                        </p:tgtEl>
                                        <p:attrNameLst>
                                          <p:attrName>ppt_c</p:attrName>
                                        </p:attrNameLst>
                                      </p:cBhvr>
                                      <p:to>
                                        <a:srgbClr val="009900"/>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subTnLst>
                                    <p:animClr>
                                      <p:cBhvr override="childStyle">
                                        <p:cTn dur="1" fill="hold" display="0" masterRel="nextClick" afterEffect="1"/>
                                        <p:tgtEl>
                                          <p:spTgt spid="3"/>
                                        </p:tgtEl>
                                        <p:attrNameLst>
                                          <p:attrName>ppt_c</p:attrName>
                                        </p:attrNameLst>
                                      </p:cBhvr>
                                      <p:to>
                                        <a:srgbClr val="FF33CC"/>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subTnLst>
                                    <p:animClr>
                                      <p:cBhvr override="childStyle">
                                        <p:cTn dur="1" fill="hold" display="0" masterRel="nextClick" afterEffect="1"/>
                                        <p:tgtEl>
                                          <p:spTgt spid="4"/>
                                        </p:tgtEl>
                                        <p:attrNameLst>
                                          <p:attrName>ppt_c</p:attrName>
                                        </p:attrNameLst>
                                      </p:cBhvr>
                                      <p:to>
                                        <a:srgbClr val="FFFF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539750" y="333375"/>
            <a:ext cx="8229600" cy="1143000"/>
          </a:xfrm>
        </p:spPr>
        <p:txBody>
          <a:bodyPr/>
          <a:lstStyle/>
          <a:p>
            <a:pPr eaLnBrk="1" hangingPunct="1"/>
            <a:r>
              <a:rPr lang="tr-TR" sz="4000" b="1" smtClean="0"/>
              <a:t>Ayarlanabilir Sabit Kur ve Dolar Standardı</a:t>
            </a:r>
            <a:endParaRPr lang="en-GB" sz="4000" b="1" smtClean="0"/>
          </a:p>
        </p:txBody>
      </p:sp>
      <p:sp>
        <p:nvSpPr>
          <p:cNvPr id="99331" name="Rectangle 3"/>
          <p:cNvSpPr>
            <a:spLocks noGrp="1" noChangeArrowheads="1"/>
          </p:cNvSpPr>
          <p:nvPr>
            <p:ph idx="1"/>
          </p:nvPr>
        </p:nvSpPr>
        <p:spPr>
          <a:xfrm>
            <a:off x="685800" y="1700213"/>
            <a:ext cx="7772400" cy="4395787"/>
          </a:xfrm>
        </p:spPr>
        <p:txBody>
          <a:bodyPr/>
          <a:lstStyle/>
          <a:p>
            <a:pPr eaLnBrk="1" hangingPunct="1">
              <a:lnSpc>
                <a:spcPct val="90000"/>
              </a:lnSpc>
            </a:pPr>
            <a:r>
              <a:rPr lang="tr-TR" sz="2600" b="1" u="sng" smtClean="0"/>
              <a:t>Ayarlanabilir Sabit Kur</a:t>
            </a:r>
            <a:r>
              <a:rPr lang="tr-TR" sz="2600" smtClean="0"/>
              <a:t> rejiminde kurlar genelde sabittir ancak değişen şartlara göre ülkelerin kurun seviyesini arasıra değiştirmelerine izin verilir.</a:t>
            </a:r>
            <a:endParaRPr lang="en-GB" sz="2600" smtClean="0"/>
          </a:p>
          <a:p>
            <a:pPr eaLnBrk="1" hangingPunct="1">
              <a:lnSpc>
                <a:spcPct val="90000"/>
              </a:lnSpc>
            </a:pPr>
            <a:r>
              <a:rPr lang="tr-TR" sz="2600" smtClean="0"/>
              <a:t>Bretton Woods sisteminde her ülke kendi parasını dolara belirli kurlardan sabitlemişti.</a:t>
            </a:r>
          </a:p>
          <a:p>
            <a:pPr lvl="1" eaLnBrk="1" hangingPunct="1">
              <a:lnSpc>
                <a:spcPct val="90000"/>
              </a:lnSpc>
            </a:pPr>
            <a:r>
              <a:rPr lang="tr-TR" sz="2200" smtClean="0"/>
              <a:t>Buna dolar standardı diyoruz.</a:t>
            </a:r>
          </a:p>
          <a:p>
            <a:pPr lvl="1" eaLnBrk="1" hangingPunct="1">
              <a:lnSpc>
                <a:spcPct val="90000"/>
              </a:lnSpc>
            </a:pPr>
            <a:r>
              <a:rPr lang="tr-TR" sz="2200" smtClean="0"/>
              <a:t>Ulusal paralar, dolara ve altına bu sabitlenmiş kurlardan istenilen herzaman çevrilebilinirdi.</a:t>
            </a:r>
            <a:endParaRPr lang="en-GB" sz="2600" smtClean="0"/>
          </a:p>
        </p:txBody>
      </p:sp>
      <p:sp>
        <p:nvSpPr>
          <p:cNvPr id="191492" name="Slide Number Placeholder 3"/>
          <p:cNvSpPr>
            <a:spLocks noGrp="1"/>
          </p:cNvSpPr>
          <p:nvPr>
            <p:ph type="sldNum" sz="quarter" idx="12"/>
          </p:nvPr>
        </p:nvSpPr>
        <p:spPr bwMode="auto">
          <a:noFill/>
          <a:ln>
            <a:miter lim="800000"/>
            <a:headEnd/>
            <a:tailEnd/>
          </a:ln>
        </p:spPr>
        <p:txBody>
          <a:bodyPr/>
          <a:lstStyle/>
          <a:p>
            <a:fld id="{9F8F90DC-313F-4F4F-93DE-C20A6D09441A}" type="slidenum">
              <a:rPr lang="en-US"/>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331">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331">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500" fill="hold"/>
                                        <p:tgtEl>
                                          <p:spTgt spid="993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331">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331">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331">
                                            <p:txEl>
                                              <p:pRg st="3" end="3"/>
                                            </p:txEl>
                                          </p:spTgt>
                                        </p:tgtEl>
                                        <p:attrNameLst>
                                          <p:attrName>style.visibility</p:attrName>
                                        </p:attrNameLst>
                                      </p:cBhvr>
                                      <p:to>
                                        <p:strVal val="visible"/>
                                      </p:to>
                                    </p:set>
                                    <p:anim calcmode="lin" valueType="num">
                                      <p:cBhvr additive="base">
                                        <p:cTn id="25" dur="500" fill="hold"/>
                                        <p:tgtEl>
                                          <p:spTgt spid="993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331">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933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1026"/>
          <p:cNvSpPr>
            <a:spLocks noGrp="1" noChangeArrowheads="1"/>
          </p:cNvSpPr>
          <p:nvPr>
            <p:ph type="title"/>
          </p:nvPr>
        </p:nvSpPr>
        <p:spPr/>
        <p:txBody>
          <a:bodyPr/>
          <a:lstStyle/>
          <a:p>
            <a:pPr eaLnBrk="1" hangingPunct="1"/>
            <a:r>
              <a:rPr lang="tr-TR" b="1" smtClean="0"/>
              <a:t>Dolar standardı </a:t>
            </a:r>
            <a:r>
              <a:rPr lang="tr-TR" sz="4000" b="1" smtClean="0"/>
              <a:t>sonrası</a:t>
            </a:r>
            <a:r>
              <a:rPr lang="tr-TR" b="1" smtClean="0"/>
              <a:t> </a:t>
            </a:r>
            <a:endParaRPr lang="en-GB" b="1" smtClean="0"/>
          </a:p>
        </p:txBody>
      </p:sp>
      <p:sp>
        <p:nvSpPr>
          <p:cNvPr id="103427" name="Rectangle 1027"/>
          <p:cNvSpPr>
            <a:spLocks noGrp="1" noChangeArrowheads="1"/>
          </p:cNvSpPr>
          <p:nvPr>
            <p:ph idx="1"/>
          </p:nvPr>
        </p:nvSpPr>
        <p:spPr>
          <a:xfrm>
            <a:off x="838200" y="1600200"/>
            <a:ext cx="7772400" cy="5068888"/>
          </a:xfrm>
        </p:spPr>
        <p:txBody>
          <a:bodyPr/>
          <a:lstStyle/>
          <a:p>
            <a:pPr eaLnBrk="1" hangingPunct="1">
              <a:lnSpc>
                <a:spcPct val="120000"/>
              </a:lnSpc>
            </a:pPr>
            <a:r>
              <a:rPr lang="tr-TR" sz="2400" smtClean="0"/>
              <a:t>1970’lerin ortalarında BW sistemi olarak da adlandırılan Dolar standardının çökmesinden sonra, iki genel eğilim ortaya çıkmıştır:</a:t>
            </a:r>
          </a:p>
          <a:p>
            <a:pPr eaLnBrk="1" hangingPunct="1">
              <a:lnSpc>
                <a:spcPct val="120000"/>
              </a:lnSpc>
            </a:pPr>
            <a:r>
              <a:rPr lang="tr-TR" sz="2400" smtClean="0"/>
              <a:t>Ülkeler ya paralarını dalgalanmaya bırakmışlardır: dolar, yen, pound...</a:t>
            </a:r>
          </a:p>
          <a:p>
            <a:pPr eaLnBrk="1" hangingPunct="1">
              <a:lnSpc>
                <a:spcPct val="120000"/>
              </a:lnSpc>
            </a:pPr>
            <a:r>
              <a:rPr lang="tr-TR" sz="2400" smtClean="0"/>
              <a:t>Ya da paralarını birbirlerine karşı sabitledikleri para birlikleri oluşturmuşlardır: Avrupa Para Sistemi </a:t>
            </a:r>
          </a:p>
          <a:p>
            <a:pPr eaLnBrk="1" hangingPunct="1">
              <a:lnSpc>
                <a:spcPct val="120000"/>
              </a:lnSpc>
            </a:pPr>
            <a:endParaRPr lang="tr-TR" sz="2400" smtClean="0"/>
          </a:p>
        </p:txBody>
      </p:sp>
      <p:sp>
        <p:nvSpPr>
          <p:cNvPr id="192516" name="Slide Number Placeholder 3"/>
          <p:cNvSpPr>
            <a:spLocks noGrp="1"/>
          </p:cNvSpPr>
          <p:nvPr>
            <p:ph type="sldNum" sz="quarter" idx="12"/>
          </p:nvPr>
        </p:nvSpPr>
        <p:spPr bwMode="auto">
          <a:noFill/>
          <a:ln>
            <a:miter lim="800000"/>
            <a:headEnd/>
            <a:tailEnd/>
          </a:ln>
        </p:spPr>
        <p:txBody>
          <a:bodyPr/>
          <a:lstStyle/>
          <a:p>
            <a:fld id="{B1F700F1-C129-467D-92E4-EF6D928C765F}" type="slidenum">
              <a:rPr lang="en-US"/>
              <a:pPr/>
              <a:t>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3427">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27">
                                            <p:txEl>
                                              <p:pRg st="1" end="1"/>
                                            </p:txEl>
                                          </p:spTgt>
                                        </p:tgtEl>
                                        <p:attrNameLst>
                                          <p:attrName>style.visibility</p:attrName>
                                        </p:attrNameLst>
                                      </p:cBhvr>
                                      <p:to>
                                        <p:strVal val="visible"/>
                                      </p:to>
                                    </p:set>
                                    <p:anim calcmode="lin" valueType="num">
                                      <p:cBhvr additive="base">
                                        <p:cTn id="13" dur="500" fill="hold"/>
                                        <p:tgtEl>
                                          <p:spTgt spid="1034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2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3427">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27">
                                            <p:txEl>
                                              <p:pRg st="2" end="2"/>
                                            </p:txEl>
                                          </p:spTgt>
                                        </p:tgtEl>
                                        <p:attrNameLst>
                                          <p:attrName>style.visibility</p:attrName>
                                        </p:attrNameLst>
                                      </p:cBhvr>
                                      <p:to>
                                        <p:strVal val="visible"/>
                                      </p:to>
                                    </p:set>
                                    <p:anim calcmode="lin" valueType="num">
                                      <p:cBhvr additive="base">
                                        <p:cTn id="19" dur="500" fill="hold"/>
                                        <p:tgtEl>
                                          <p:spTgt spid="1034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42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3427">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fld id="{B6B13B6B-4880-443F-9D04-FE939AB8105F}" type="slidenum">
              <a:rPr lang="en-US"/>
              <a:pPr algn="l"/>
              <a:t>6</a:t>
            </a:fld>
            <a:endParaRPr lang="en-US"/>
          </a:p>
        </p:txBody>
      </p:sp>
      <p:sp>
        <p:nvSpPr>
          <p:cNvPr id="193539" name="Rectangle 2"/>
          <p:cNvSpPr>
            <a:spLocks noGrp="1" noChangeArrowheads="1"/>
          </p:cNvSpPr>
          <p:nvPr>
            <p:ph type="title"/>
          </p:nvPr>
        </p:nvSpPr>
        <p:spPr/>
        <p:txBody>
          <a:bodyPr/>
          <a:lstStyle/>
          <a:p>
            <a:r>
              <a:rPr lang="tr-TR" sz="4000" b="1" smtClean="0"/>
              <a:t>Sabit kur mu Dalgalı Kur mu?</a:t>
            </a:r>
            <a:endParaRPr lang="en-GB" sz="4000" b="1" smtClean="0"/>
          </a:p>
        </p:txBody>
      </p:sp>
      <p:sp>
        <p:nvSpPr>
          <p:cNvPr id="105475" name="Rectangle 3"/>
          <p:cNvSpPr>
            <a:spLocks noGrp="1" noChangeArrowheads="1"/>
          </p:cNvSpPr>
          <p:nvPr>
            <p:ph type="body" idx="1"/>
          </p:nvPr>
        </p:nvSpPr>
        <p:spPr>
          <a:xfrm>
            <a:off x="323850" y="1341438"/>
            <a:ext cx="8640763" cy="5183187"/>
          </a:xfrm>
        </p:spPr>
        <p:txBody>
          <a:bodyPr/>
          <a:lstStyle/>
          <a:p>
            <a:pPr>
              <a:lnSpc>
                <a:spcPct val="90000"/>
              </a:lnSpc>
            </a:pPr>
            <a:r>
              <a:rPr lang="tr-TR" sz="2200" smtClean="0"/>
              <a:t>Dayanıklılık (Robustness)</a:t>
            </a:r>
            <a:endParaRPr lang="en-GB" sz="2200" smtClean="0"/>
          </a:p>
          <a:p>
            <a:pPr lvl="1" eaLnBrk="1" hangingPunct="1">
              <a:lnSpc>
                <a:spcPct val="110000"/>
              </a:lnSpc>
            </a:pPr>
            <a:r>
              <a:rPr lang="tr-TR" sz="1900" smtClean="0"/>
              <a:t>Esnek kur rejimleri nominal ve reel şoklara karşı ülkeleri sabit kur rejimine göre daha iyi korur. </a:t>
            </a:r>
          </a:p>
          <a:p>
            <a:pPr lvl="2" eaLnBrk="1" hangingPunct="1">
              <a:lnSpc>
                <a:spcPct val="110000"/>
              </a:lnSpc>
            </a:pPr>
            <a:r>
              <a:rPr lang="tr-TR" sz="1400" smtClean="0"/>
              <a:t>Sermaye hareketleri serbestken, kısa vadede dalgalı rejimde kurlar spekülasyonların etkisi ile belirlenir.</a:t>
            </a:r>
          </a:p>
          <a:p>
            <a:pPr lvl="2" eaLnBrk="1" hangingPunct="1">
              <a:lnSpc>
                <a:spcPct val="110000"/>
              </a:lnSpc>
            </a:pPr>
            <a:r>
              <a:rPr lang="tr-TR" sz="1400" smtClean="0"/>
              <a:t>Zira sermaye akımları faiz oranları arasındaki farka duyarlıdır, bu tarz spekülatif yatırımlar sonucu ülkenin döviz kuru artar ya da düşer.</a:t>
            </a:r>
          </a:p>
          <a:p>
            <a:pPr lvl="2" eaLnBrk="1" hangingPunct="1">
              <a:lnSpc>
                <a:spcPct val="110000"/>
              </a:lnSpc>
            </a:pPr>
            <a:r>
              <a:rPr lang="tr-TR" sz="1400" smtClean="0"/>
              <a:t>Ancak, dalgalı kur rejimi ülkeleri spekülatörlerin büyük çaplı saldırılarından korur. Kurun serbestçe hareket ediyor olması, ülkeden bir anda büyük miktarlarda sermaye çıkışını engeller.</a:t>
            </a:r>
            <a:endParaRPr lang="en-GB" sz="1400" smtClean="0"/>
          </a:p>
          <a:p>
            <a:pPr>
              <a:lnSpc>
                <a:spcPct val="90000"/>
              </a:lnSpc>
            </a:pPr>
            <a:r>
              <a:rPr lang="tr-TR" sz="2200" smtClean="0"/>
              <a:t>Oynaklık (Volatility)</a:t>
            </a:r>
            <a:endParaRPr lang="en-GB" sz="2200" smtClean="0"/>
          </a:p>
          <a:p>
            <a:pPr lvl="1">
              <a:lnSpc>
                <a:spcPct val="90000"/>
              </a:lnSpc>
            </a:pPr>
            <a:r>
              <a:rPr lang="tr-TR" sz="1900" smtClean="0"/>
              <a:t>Sabit kur sistemleri ileriyi daha net görmeyi sağlar, bu anlamda ekonomideki oynaklığı azaltır.</a:t>
            </a:r>
            <a:endParaRPr lang="en-GB" sz="1900" smtClean="0"/>
          </a:p>
          <a:p>
            <a:pPr lvl="1">
              <a:lnSpc>
                <a:spcPct val="90000"/>
              </a:lnSpc>
            </a:pPr>
            <a:r>
              <a:rPr lang="tr-TR" sz="1900" smtClean="0"/>
              <a:t>Esnek kur sistemleri ise potansiyel olarak oynaktır.</a:t>
            </a:r>
            <a:endParaRPr lang="en-GB" sz="1900" smtClean="0"/>
          </a:p>
          <a:p>
            <a:pPr>
              <a:lnSpc>
                <a:spcPct val="90000"/>
              </a:lnSpc>
            </a:pPr>
            <a:r>
              <a:rPr lang="en-GB" sz="2200" smtClean="0"/>
              <a:t>Finan</a:t>
            </a:r>
            <a:r>
              <a:rPr lang="tr-TR" sz="2200" smtClean="0"/>
              <a:t>sal Disiplin</a:t>
            </a:r>
          </a:p>
          <a:p>
            <a:pPr lvl="1">
              <a:lnSpc>
                <a:spcPct val="90000"/>
              </a:lnSpc>
            </a:pPr>
            <a:r>
              <a:rPr lang="tr-TR" sz="1900" smtClean="0"/>
              <a:t>Sabit kur rejimleri para ve maliye otoritelerini disipline eder ve politikaların birbiriyle uyumlu olmasını zorunlu kılar.</a:t>
            </a:r>
          </a:p>
          <a:p>
            <a:pPr lvl="1">
              <a:lnSpc>
                <a:spcPct val="90000"/>
              </a:lnSpc>
            </a:pPr>
            <a:endParaRPr lang="en-GB" sz="19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5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1" end="1"/>
                                            </p:txEl>
                                          </p:spTgt>
                                        </p:tgtEl>
                                        <p:attrNameLst>
                                          <p:attrName>ppt_c</p:attrName>
                                        </p:attrNameLst>
                                      </p:cBhvr>
                                      <p:to>
                                        <a:schemeClr val="folHlink"/>
                                      </p:to>
                                    </p:animClr>
                                  </p:subTnLst>
                                </p:cTn>
                              </p:par>
                              <p:par>
                                <p:cTn id="15" presetID="2" presetClass="entr" presetSubtype="8" fill="hold" grpId="0" nodeType="with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 calcmode="lin" valueType="num">
                                      <p:cBhvr additive="base">
                                        <p:cTn id="17" dur="500" fill="hold"/>
                                        <p:tgtEl>
                                          <p:spTgt spid="10547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547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2" end="2"/>
                                            </p:txEl>
                                          </p:spTgt>
                                        </p:tgtEl>
                                        <p:attrNameLst>
                                          <p:attrName>ppt_c</p:attrName>
                                        </p:attrNameLst>
                                      </p:cBhvr>
                                      <p:to>
                                        <a:schemeClr val="folHlink"/>
                                      </p:to>
                                    </p:animClr>
                                  </p:subTnLst>
                                </p:cTn>
                              </p:par>
                              <p:par>
                                <p:cTn id="19" presetID="2" presetClass="entr" presetSubtype="8" fill="hold" grpId="0" nodeType="withEffect">
                                  <p:stCondLst>
                                    <p:cond delay="0"/>
                                  </p:stCondLst>
                                  <p:childTnLst>
                                    <p:set>
                                      <p:cBhvr>
                                        <p:cTn id="20" dur="1" fill="hold">
                                          <p:stCondLst>
                                            <p:cond delay="0"/>
                                          </p:stCondLst>
                                        </p:cTn>
                                        <p:tgtEl>
                                          <p:spTgt spid="105475">
                                            <p:txEl>
                                              <p:pRg st="3" end="3"/>
                                            </p:txEl>
                                          </p:spTgt>
                                        </p:tgtEl>
                                        <p:attrNameLst>
                                          <p:attrName>style.visibility</p:attrName>
                                        </p:attrNameLst>
                                      </p:cBhvr>
                                      <p:to>
                                        <p:strVal val="visible"/>
                                      </p:to>
                                    </p:set>
                                    <p:anim calcmode="lin" valueType="num">
                                      <p:cBhvr additive="base">
                                        <p:cTn id="21" dur="5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5475">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3" end="3"/>
                                            </p:txEl>
                                          </p:spTgt>
                                        </p:tgtEl>
                                        <p:attrNameLst>
                                          <p:attrName>ppt_c</p:attrName>
                                        </p:attrNameLst>
                                      </p:cBhvr>
                                      <p:to>
                                        <a:schemeClr val="folHlink"/>
                                      </p:to>
                                    </p:animClr>
                                  </p:subTnLst>
                                </p:cTn>
                              </p:par>
                              <p:par>
                                <p:cTn id="23" presetID="2" presetClass="entr" presetSubtype="8" fill="hold" grpId="0" nodeType="withEffect">
                                  <p:stCondLst>
                                    <p:cond delay="0"/>
                                  </p:stCondLst>
                                  <p:childTnLst>
                                    <p:set>
                                      <p:cBhvr>
                                        <p:cTn id="24" dur="1" fill="hold">
                                          <p:stCondLst>
                                            <p:cond delay="0"/>
                                          </p:stCondLst>
                                        </p:cTn>
                                        <p:tgtEl>
                                          <p:spTgt spid="105475">
                                            <p:txEl>
                                              <p:pRg st="4" end="4"/>
                                            </p:txEl>
                                          </p:spTgt>
                                        </p:tgtEl>
                                        <p:attrNameLst>
                                          <p:attrName>style.visibility</p:attrName>
                                        </p:attrNameLst>
                                      </p:cBhvr>
                                      <p:to>
                                        <p:strVal val="visible"/>
                                      </p:to>
                                    </p:set>
                                    <p:anim calcmode="lin" valueType="num">
                                      <p:cBhvr additive="base">
                                        <p:cTn id="25" dur="500" fill="hold"/>
                                        <p:tgtEl>
                                          <p:spTgt spid="10547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4" end="4"/>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75">
                                            <p:txEl>
                                              <p:pRg st="5" end="5"/>
                                            </p:txEl>
                                          </p:spTgt>
                                        </p:tgtEl>
                                        <p:attrNameLst>
                                          <p:attrName>style.visibility</p:attrName>
                                        </p:attrNameLst>
                                      </p:cBhvr>
                                      <p:to>
                                        <p:strVal val="visible"/>
                                      </p:to>
                                    </p:set>
                                    <p:anim calcmode="lin" valueType="num">
                                      <p:cBhvr additive="base">
                                        <p:cTn id="31" dur="500" fill="hold"/>
                                        <p:tgtEl>
                                          <p:spTgt spid="10547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5">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5" end="5"/>
                                            </p:txEl>
                                          </p:spTgt>
                                        </p:tgtEl>
                                        <p:attrNameLst>
                                          <p:attrName>ppt_c</p:attrName>
                                        </p:attrNameLst>
                                      </p:cBhvr>
                                      <p:to>
                                        <a:schemeClr val="folHlink"/>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475">
                                            <p:txEl>
                                              <p:pRg st="6" end="6"/>
                                            </p:txEl>
                                          </p:spTgt>
                                        </p:tgtEl>
                                        <p:attrNameLst>
                                          <p:attrName>style.visibility</p:attrName>
                                        </p:attrNameLst>
                                      </p:cBhvr>
                                      <p:to>
                                        <p:strVal val="visible"/>
                                      </p:to>
                                    </p:set>
                                    <p:anim calcmode="lin" valueType="num">
                                      <p:cBhvr additive="base">
                                        <p:cTn id="37" dur="500" fill="hold"/>
                                        <p:tgtEl>
                                          <p:spTgt spid="10547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5">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6" end="6"/>
                                            </p:txEl>
                                          </p:spTgt>
                                        </p:tgtEl>
                                        <p:attrNameLst>
                                          <p:attrName>ppt_c</p:attrName>
                                        </p:attrNameLst>
                                      </p:cBhvr>
                                      <p:to>
                                        <a:schemeClr val="folHlink"/>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5475">
                                            <p:txEl>
                                              <p:pRg st="7" end="7"/>
                                            </p:txEl>
                                          </p:spTgt>
                                        </p:tgtEl>
                                        <p:attrNameLst>
                                          <p:attrName>style.visibility</p:attrName>
                                        </p:attrNameLst>
                                      </p:cBhvr>
                                      <p:to>
                                        <p:strVal val="visible"/>
                                      </p:to>
                                    </p:set>
                                    <p:anim calcmode="lin" valueType="num">
                                      <p:cBhvr additive="base">
                                        <p:cTn id="43" dur="500" fill="hold"/>
                                        <p:tgtEl>
                                          <p:spTgt spid="10547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5475">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7" end="7"/>
                                            </p:txEl>
                                          </p:spTgt>
                                        </p:tgtEl>
                                        <p:attrNameLst>
                                          <p:attrName>ppt_c</p:attrName>
                                        </p:attrNameLst>
                                      </p:cBhvr>
                                      <p:to>
                                        <a:schemeClr val="folHlink"/>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5475">
                                            <p:txEl>
                                              <p:pRg st="8" end="8"/>
                                            </p:txEl>
                                          </p:spTgt>
                                        </p:tgtEl>
                                        <p:attrNameLst>
                                          <p:attrName>style.visibility</p:attrName>
                                        </p:attrNameLst>
                                      </p:cBhvr>
                                      <p:to>
                                        <p:strVal val="visible"/>
                                      </p:to>
                                    </p:set>
                                    <p:anim calcmode="lin" valueType="num">
                                      <p:cBhvr additive="base">
                                        <p:cTn id="49" dur="500" fill="hold"/>
                                        <p:tgtEl>
                                          <p:spTgt spid="10547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5475">
                                            <p:txEl>
                                              <p:pRg st="8" end="8"/>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8" end="8"/>
                                            </p:txEl>
                                          </p:spTgt>
                                        </p:tgtEl>
                                        <p:attrNameLst>
                                          <p:attrName>ppt_c</p:attrName>
                                        </p:attrNameLst>
                                      </p:cBhvr>
                                      <p:to>
                                        <a:schemeClr val="folHlink"/>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5475">
                                            <p:txEl>
                                              <p:pRg st="9" end="9"/>
                                            </p:txEl>
                                          </p:spTgt>
                                        </p:tgtEl>
                                        <p:attrNameLst>
                                          <p:attrName>style.visibility</p:attrName>
                                        </p:attrNameLst>
                                      </p:cBhvr>
                                      <p:to>
                                        <p:strVal val="visible"/>
                                      </p:to>
                                    </p:set>
                                    <p:anim calcmode="lin" valueType="num">
                                      <p:cBhvr additive="base">
                                        <p:cTn id="55" dur="500" fill="hold"/>
                                        <p:tgtEl>
                                          <p:spTgt spid="10547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5475">
                                            <p:txEl>
                                              <p:pRg st="9" end="9"/>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9" end="9"/>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tr-TR" sz="4000" b="1" smtClean="0"/>
              <a:t>Avrupa Para Sistemi</a:t>
            </a:r>
            <a:endParaRPr lang="en-GB" sz="4000" b="1" smtClean="0"/>
          </a:p>
        </p:txBody>
      </p:sp>
      <p:sp>
        <p:nvSpPr>
          <p:cNvPr id="109571" name="Rectangle 3"/>
          <p:cNvSpPr>
            <a:spLocks noGrp="1" noChangeArrowheads="1"/>
          </p:cNvSpPr>
          <p:nvPr>
            <p:ph idx="1"/>
          </p:nvPr>
        </p:nvSpPr>
        <p:spPr>
          <a:xfrm>
            <a:off x="609600" y="1828800"/>
            <a:ext cx="8001000" cy="4114800"/>
          </a:xfrm>
        </p:spPr>
        <p:txBody>
          <a:bodyPr/>
          <a:lstStyle/>
          <a:p>
            <a:pPr eaLnBrk="1" hangingPunct="1">
              <a:lnSpc>
                <a:spcPct val="90000"/>
              </a:lnSpc>
            </a:pPr>
            <a:r>
              <a:rPr lang="tr-TR" sz="2400" smtClean="0"/>
              <a:t>1979’da İngiltere’nin de içinde bulunduğu Avrupa Topluluğu tarafından kurulmuştur.</a:t>
            </a:r>
            <a:endParaRPr lang="en-GB" sz="2000" smtClean="0"/>
          </a:p>
          <a:p>
            <a:pPr eaLnBrk="1" hangingPunct="1">
              <a:lnSpc>
                <a:spcPct val="90000"/>
              </a:lnSpc>
            </a:pPr>
            <a:r>
              <a:rPr lang="tr-TR" sz="2400" smtClean="0"/>
              <a:t>Para politikası ve döviz kuru eşgüdümüne dayanan bir sistemdir.</a:t>
            </a:r>
            <a:endParaRPr lang="en-GB" sz="2400" smtClean="0"/>
          </a:p>
          <a:p>
            <a:pPr eaLnBrk="1" hangingPunct="1">
              <a:lnSpc>
                <a:spcPct val="90000"/>
              </a:lnSpc>
            </a:pPr>
            <a:r>
              <a:rPr lang="tr-TR" sz="2400" smtClean="0"/>
              <a:t>Döviz Kuru Mekanizması’nı (ERM) içerir.</a:t>
            </a:r>
          </a:p>
          <a:p>
            <a:pPr lvl="1" eaLnBrk="1" hangingPunct="1">
              <a:lnSpc>
                <a:spcPct val="90000"/>
              </a:lnSpc>
            </a:pPr>
            <a:r>
              <a:rPr lang="tr-TR" sz="1800" smtClean="0"/>
              <a:t>ERM’e üye her ülke parasını birbirine karşı sabit bir kurdan belirler, diğer ülkelere karşı paraları topluca aynı oranda dalgalanır.</a:t>
            </a:r>
            <a:endParaRPr lang="en-GB" sz="1800" smtClean="0"/>
          </a:p>
          <a:p>
            <a:pPr lvl="1" eaLnBrk="1" hangingPunct="1">
              <a:lnSpc>
                <a:spcPct val="90000"/>
              </a:lnSpc>
            </a:pPr>
            <a:r>
              <a:rPr lang="tr-TR" sz="2000" smtClean="0"/>
              <a:t>İngiltere </a:t>
            </a:r>
            <a:r>
              <a:rPr lang="en-GB" sz="2000" smtClean="0"/>
              <a:t>1990</a:t>
            </a:r>
            <a:r>
              <a:rPr lang="tr-TR" sz="2000" smtClean="0"/>
              <a:t>’a kadar katılmamış, 1992’de ise terk etmiştir.</a:t>
            </a:r>
            <a:endParaRPr lang="en-GB" sz="1800" smtClean="0"/>
          </a:p>
          <a:p>
            <a:pPr eaLnBrk="1" hangingPunct="1">
              <a:lnSpc>
                <a:spcPct val="90000"/>
              </a:lnSpc>
            </a:pPr>
            <a:r>
              <a:rPr lang="tr-TR" sz="2400" smtClean="0"/>
              <a:t>Sistem, döviz kurlarındaki oynaklığı gidermede bir hayli etkili olmuştur.</a:t>
            </a:r>
            <a:endParaRPr lang="en-GB" sz="2000" smtClean="0"/>
          </a:p>
        </p:txBody>
      </p:sp>
      <p:sp>
        <p:nvSpPr>
          <p:cNvPr id="194564" name="Slide Number Placeholder 3"/>
          <p:cNvSpPr>
            <a:spLocks noGrp="1"/>
          </p:cNvSpPr>
          <p:nvPr>
            <p:ph type="sldNum" sz="quarter" idx="12"/>
          </p:nvPr>
        </p:nvSpPr>
        <p:spPr bwMode="auto">
          <a:noFill/>
          <a:ln>
            <a:miter lim="800000"/>
            <a:headEnd/>
            <a:tailEnd/>
          </a:ln>
        </p:spPr>
        <p:txBody>
          <a:bodyPr/>
          <a:lstStyle/>
          <a:p>
            <a:fld id="{810C74F5-9F1C-4014-9EAE-38BF5FA9572A}" type="slidenum">
              <a:rPr lang="en-US"/>
              <a:pPr/>
              <a:t>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9571">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9571">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9571">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9571">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1">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9571">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1">
                                            <p:txEl>
                                              <p:pRg st="5" end="5"/>
                                            </p:txEl>
                                          </p:spTgt>
                                        </p:tgtEl>
                                        <p:attrNameLst>
                                          <p:attrName>style.visibility</p:attrName>
                                        </p:attrNameLst>
                                      </p:cBhvr>
                                      <p:to>
                                        <p:strVal val="visible"/>
                                      </p:to>
                                    </p:set>
                                    <p:anim calcmode="lin" valueType="num">
                                      <p:cBhvr additive="base">
                                        <p:cTn id="37" dur="500" fill="hold"/>
                                        <p:tgtEl>
                                          <p:spTgt spid="1095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1">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9571">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609600"/>
            <a:ext cx="7772400" cy="838200"/>
          </a:xfrm>
        </p:spPr>
        <p:txBody>
          <a:bodyPr/>
          <a:lstStyle/>
          <a:p>
            <a:pPr eaLnBrk="1" hangingPunct="1"/>
            <a:r>
              <a:rPr lang="tr-TR" sz="4000" b="1" smtClean="0"/>
              <a:t>Avrupa Para Sistemi’nden (EMS) Avrupa Para Birliği’ne (EMU)</a:t>
            </a:r>
            <a:endParaRPr lang="en-GB" sz="4000" b="1" smtClean="0"/>
          </a:p>
        </p:txBody>
      </p:sp>
      <p:sp>
        <p:nvSpPr>
          <p:cNvPr id="105475" name="Rectangle 3"/>
          <p:cNvSpPr>
            <a:spLocks noGrp="1" noChangeArrowheads="1"/>
          </p:cNvSpPr>
          <p:nvPr>
            <p:ph idx="1"/>
          </p:nvPr>
        </p:nvSpPr>
        <p:spPr>
          <a:xfrm>
            <a:off x="684213" y="2349500"/>
            <a:ext cx="7772400" cy="4114800"/>
          </a:xfrm>
        </p:spPr>
        <p:txBody>
          <a:bodyPr/>
          <a:lstStyle/>
          <a:p>
            <a:pPr eaLnBrk="1" hangingPunct="1"/>
            <a:r>
              <a:rPr lang="tr-TR" sz="2600" smtClean="0"/>
              <a:t>Avrupa Para Birliği</a:t>
            </a:r>
            <a:endParaRPr lang="en-GB" sz="2600" smtClean="0"/>
          </a:p>
          <a:p>
            <a:pPr lvl="1" eaLnBrk="1" hangingPunct="1"/>
            <a:r>
              <a:rPr lang="tr-TR" sz="2200" smtClean="0"/>
              <a:t>Birlik içinde paraların değeri birbirine karşı sabittir.</a:t>
            </a:r>
            <a:endParaRPr lang="en-GB" sz="2200" smtClean="0"/>
          </a:p>
          <a:p>
            <a:pPr lvl="1" eaLnBrk="1" hangingPunct="1"/>
            <a:r>
              <a:rPr lang="tr-TR" sz="2200" smtClean="0"/>
              <a:t>Finansal piyasalar birleşmiştir.</a:t>
            </a:r>
            <a:endParaRPr lang="en-GB" sz="2200" smtClean="0"/>
          </a:p>
          <a:p>
            <a:pPr lvl="1" eaLnBrk="1" hangingPunct="1"/>
            <a:r>
              <a:rPr lang="tr-TR" sz="2200" smtClean="0"/>
              <a:t>Tek bir merkez bankası birlik ülkeleri adına tek bir faiz oranı belirler.</a:t>
            </a:r>
            <a:endParaRPr lang="en-GB" sz="2200" smtClean="0"/>
          </a:p>
          <a:p>
            <a:pPr eaLnBrk="1" hangingPunct="1"/>
            <a:r>
              <a:rPr lang="en-GB" sz="2200" smtClean="0"/>
              <a:t>Maastricht </a:t>
            </a:r>
            <a:r>
              <a:rPr lang="tr-TR" sz="2200" smtClean="0"/>
              <a:t> Anlaşması EMU’ye üyeliğin koşullarını belirlemiştir.</a:t>
            </a:r>
            <a:endParaRPr lang="en-GB" sz="2200" smtClean="0"/>
          </a:p>
          <a:p>
            <a:pPr eaLnBrk="1" hangingPunct="1"/>
            <a:r>
              <a:rPr lang="tr-TR" sz="2200" smtClean="0"/>
              <a:t>Tek para bölgesi 1999 Ocak’ında 11 üye ile hayata geçmiştir.</a:t>
            </a:r>
            <a:endParaRPr lang="en-GB" sz="2600" smtClean="0"/>
          </a:p>
        </p:txBody>
      </p:sp>
      <p:sp>
        <p:nvSpPr>
          <p:cNvPr id="195588" name="Slide Number Placeholder 3"/>
          <p:cNvSpPr>
            <a:spLocks noGrp="1"/>
          </p:cNvSpPr>
          <p:nvPr>
            <p:ph type="sldNum" sz="quarter" idx="12"/>
          </p:nvPr>
        </p:nvSpPr>
        <p:spPr bwMode="auto">
          <a:noFill/>
          <a:ln>
            <a:miter lim="800000"/>
            <a:headEnd/>
            <a:tailEnd/>
          </a:ln>
        </p:spPr>
        <p:txBody>
          <a:bodyPr/>
          <a:lstStyle/>
          <a:p>
            <a:fld id="{453398DF-CFF5-4C8E-80C5-8C517D5ABA37}" type="slidenum">
              <a:rPr lang="en-US"/>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5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500" fill="hold"/>
                                        <p:tgtEl>
                                          <p:spTgt spid="105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5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75">
                                            <p:txEl>
                                              <p:pRg st="4" end="4"/>
                                            </p:txEl>
                                          </p:spTgt>
                                        </p:tgtEl>
                                        <p:attrNameLst>
                                          <p:attrName>style.visibility</p:attrName>
                                        </p:attrNameLst>
                                      </p:cBhvr>
                                      <p:to>
                                        <p:strVal val="visible"/>
                                      </p:to>
                                    </p:set>
                                    <p:anim calcmode="lin" valueType="num">
                                      <p:cBhvr additive="base">
                                        <p:cTn id="31" dur="500" fill="hold"/>
                                        <p:tgtEl>
                                          <p:spTgt spid="105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5">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475">
                                            <p:txEl>
                                              <p:pRg st="5" end="5"/>
                                            </p:txEl>
                                          </p:spTgt>
                                        </p:tgtEl>
                                        <p:attrNameLst>
                                          <p:attrName>style.visibility</p:attrName>
                                        </p:attrNameLst>
                                      </p:cBhvr>
                                      <p:to>
                                        <p:strVal val="visible"/>
                                      </p:to>
                                    </p:set>
                                    <p:anim calcmode="lin" valueType="num">
                                      <p:cBhvr additive="base">
                                        <p:cTn id="37" dur="500" fill="hold"/>
                                        <p:tgtEl>
                                          <p:spTgt spid="1054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5">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5475">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1026"/>
          <p:cNvSpPr>
            <a:spLocks noGrp="1" noChangeArrowheads="1"/>
          </p:cNvSpPr>
          <p:nvPr>
            <p:ph type="title"/>
          </p:nvPr>
        </p:nvSpPr>
        <p:spPr>
          <a:xfrm>
            <a:off x="685800" y="609600"/>
            <a:ext cx="7772400" cy="838200"/>
          </a:xfrm>
        </p:spPr>
        <p:txBody>
          <a:bodyPr/>
          <a:lstStyle/>
          <a:p>
            <a:pPr eaLnBrk="1" hangingPunct="1"/>
            <a:r>
              <a:rPr lang="en-GB" sz="4000" b="1" smtClean="0"/>
              <a:t>Maastricht </a:t>
            </a:r>
            <a:r>
              <a:rPr lang="tr-TR" sz="4000" b="1" smtClean="0"/>
              <a:t>Kriterleri</a:t>
            </a:r>
            <a:endParaRPr lang="en-GB" sz="4000" b="1" smtClean="0"/>
          </a:p>
        </p:txBody>
      </p:sp>
      <p:sp>
        <p:nvSpPr>
          <p:cNvPr id="107523" name="Rectangle 1027"/>
          <p:cNvSpPr>
            <a:spLocks noGrp="1" noChangeArrowheads="1"/>
          </p:cNvSpPr>
          <p:nvPr>
            <p:ph idx="1"/>
          </p:nvPr>
        </p:nvSpPr>
        <p:spPr>
          <a:xfrm>
            <a:off x="838200" y="1600200"/>
            <a:ext cx="7772400" cy="4114800"/>
          </a:xfrm>
        </p:spPr>
        <p:txBody>
          <a:bodyPr/>
          <a:lstStyle/>
          <a:p>
            <a:pPr eaLnBrk="1" hangingPunct="1">
              <a:lnSpc>
                <a:spcPct val="80000"/>
              </a:lnSpc>
            </a:pPr>
            <a:r>
              <a:rPr lang="tr-TR" sz="2400" smtClean="0"/>
              <a:t>Enflasyon Oranı</a:t>
            </a:r>
            <a:endParaRPr lang="en-GB" sz="2400" smtClean="0"/>
          </a:p>
          <a:p>
            <a:pPr lvl="1" eaLnBrk="1" hangingPunct="1">
              <a:lnSpc>
                <a:spcPct val="80000"/>
              </a:lnSpc>
            </a:pPr>
            <a:r>
              <a:rPr lang="tr-TR" sz="2000" smtClean="0"/>
              <a:t>EMS içindeki en düşük enflasyona sahip 3 ülkenin ortalamasının %</a:t>
            </a:r>
            <a:r>
              <a:rPr lang="en-GB" sz="2000" smtClean="0"/>
              <a:t>1.5</a:t>
            </a:r>
            <a:r>
              <a:rPr lang="tr-TR" sz="2000" smtClean="0"/>
              <a:t> fazlasını geçemez.</a:t>
            </a:r>
            <a:endParaRPr lang="en-GB" sz="2000" smtClean="0"/>
          </a:p>
          <a:p>
            <a:pPr eaLnBrk="1" hangingPunct="1">
              <a:lnSpc>
                <a:spcPct val="80000"/>
              </a:lnSpc>
            </a:pPr>
            <a:r>
              <a:rPr lang="tr-TR" sz="2400" smtClean="0"/>
              <a:t>Uzun vadeli faiz oranı</a:t>
            </a:r>
            <a:endParaRPr lang="en-GB" sz="2400" smtClean="0"/>
          </a:p>
          <a:p>
            <a:pPr lvl="1" eaLnBrk="1" hangingPunct="1">
              <a:lnSpc>
                <a:spcPct val="80000"/>
              </a:lnSpc>
            </a:pPr>
            <a:r>
              <a:rPr lang="tr-TR" sz="2000" smtClean="0"/>
              <a:t>En düşük 3 ülkenin ortalamasının en fazla </a:t>
            </a:r>
            <a:r>
              <a:rPr lang="en-GB" sz="2000" smtClean="0"/>
              <a:t>2</a:t>
            </a:r>
            <a:r>
              <a:rPr lang="tr-TR" sz="2000" smtClean="0"/>
              <a:t> puan üstü olabilir.</a:t>
            </a:r>
            <a:endParaRPr lang="en-GB" sz="2000" smtClean="0"/>
          </a:p>
          <a:p>
            <a:pPr eaLnBrk="1" hangingPunct="1">
              <a:lnSpc>
                <a:spcPct val="80000"/>
              </a:lnSpc>
            </a:pPr>
            <a:r>
              <a:rPr lang="tr-TR" sz="2400" smtClean="0"/>
              <a:t>Döviz Kuru</a:t>
            </a:r>
            <a:endParaRPr lang="en-GB" sz="2400" smtClean="0"/>
          </a:p>
          <a:p>
            <a:pPr lvl="1" eaLnBrk="1" hangingPunct="1">
              <a:lnSpc>
                <a:spcPct val="80000"/>
              </a:lnSpc>
            </a:pPr>
            <a:r>
              <a:rPr lang="tr-TR" sz="2000" smtClean="0"/>
              <a:t>ERM’nin belirlediği dar bant içinde en az 2 yıl kalması gerekir.</a:t>
            </a:r>
            <a:endParaRPr lang="en-GB" sz="2000" smtClean="0"/>
          </a:p>
          <a:p>
            <a:pPr eaLnBrk="1" hangingPunct="1">
              <a:lnSpc>
                <a:spcPct val="80000"/>
              </a:lnSpc>
            </a:pPr>
            <a:r>
              <a:rPr lang="en-GB" sz="2400" smtClean="0"/>
              <a:t>B</a:t>
            </a:r>
            <a:r>
              <a:rPr lang="tr-TR" sz="2400" smtClean="0"/>
              <a:t>ütçe Açığı</a:t>
            </a:r>
            <a:endParaRPr lang="en-GB" sz="2400" smtClean="0"/>
          </a:p>
          <a:p>
            <a:pPr lvl="1" eaLnBrk="1" hangingPunct="1">
              <a:lnSpc>
                <a:spcPct val="80000"/>
              </a:lnSpc>
            </a:pPr>
            <a:r>
              <a:rPr lang="tr-TR" sz="2000" smtClean="0"/>
              <a:t>GSMH’nın %3’ünü geçemez.</a:t>
            </a:r>
            <a:endParaRPr lang="en-GB" sz="2000" smtClean="0"/>
          </a:p>
          <a:p>
            <a:pPr eaLnBrk="1" hangingPunct="1">
              <a:lnSpc>
                <a:spcPct val="80000"/>
              </a:lnSpc>
            </a:pPr>
            <a:r>
              <a:rPr lang="tr-TR" sz="2400" smtClean="0"/>
              <a:t>Ulusal Borç</a:t>
            </a:r>
            <a:endParaRPr lang="en-GB" sz="2400" smtClean="0"/>
          </a:p>
          <a:p>
            <a:pPr lvl="1" eaLnBrk="1" hangingPunct="1">
              <a:lnSpc>
                <a:spcPct val="80000"/>
              </a:lnSpc>
            </a:pPr>
            <a:r>
              <a:rPr lang="tr-TR" sz="2000" smtClean="0"/>
              <a:t>GSMH’nın %60‘ını geçemez. </a:t>
            </a:r>
            <a:endParaRPr lang="en-GB" sz="2000" smtClean="0"/>
          </a:p>
        </p:txBody>
      </p:sp>
      <p:sp>
        <p:nvSpPr>
          <p:cNvPr id="196612" name="Slide Number Placeholder 3"/>
          <p:cNvSpPr>
            <a:spLocks noGrp="1"/>
          </p:cNvSpPr>
          <p:nvPr>
            <p:ph type="sldNum" sz="quarter" idx="12"/>
          </p:nvPr>
        </p:nvSpPr>
        <p:spPr bwMode="auto">
          <a:noFill/>
          <a:ln>
            <a:miter lim="800000"/>
            <a:headEnd/>
            <a:tailEnd/>
          </a:ln>
        </p:spPr>
        <p:txBody>
          <a:bodyPr/>
          <a:lstStyle/>
          <a:p>
            <a:fld id="{59BEC2E8-FD7D-495E-B334-E4C83A14DC38}" type="slidenum">
              <a:rPr lang="en-US"/>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0" end="0"/>
                                            </p:txEl>
                                          </p:spTgt>
                                        </p:tgtEl>
                                        <p:attrNameLst>
                                          <p:attrName>ppt_c</p:attrName>
                                        </p:attrNameLst>
                                      </p:cBhvr>
                                      <p:to>
                                        <a:schemeClr val="folHlink"/>
                                      </p:to>
                                    </p:animClr>
                                  </p:subTnLst>
                                </p:cTn>
                              </p:par>
                              <p:par>
                                <p:cTn id="9" presetID="2" presetClass="entr" presetSubtype="8" fill="hold" grpId="0" nodeType="with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anim calcmode="lin" valueType="num">
                                      <p:cBhvr additive="base">
                                        <p:cTn id="11" dur="500" fill="hold"/>
                                        <p:tgtEl>
                                          <p:spTgt spid="1075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752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7523">
                                            <p:txEl>
                                              <p:pRg st="2" end="2"/>
                                            </p:txEl>
                                          </p:spTgt>
                                        </p:tgtEl>
                                        <p:attrNameLst>
                                          <p:attrName>style.visibility</p:attrName>
                                        </p:attrNameLst>
                                      </p:cBhvr>
                                      <p:to>
                                        <p:strVal val="visible"/>
                                      </p:to>
                                    </p:set>
                                    <p:anim calcmode="lin" valueType="num">
                                      <p:cBhvr additive="base">
                                        <p:cTn id="17" dur="500" fill="hold"/>
                                        <p:tgtEl>
                                          <p:spTgt spid="1075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752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2" end="2"/>
                                            </p:txEl>
                                          </p:spTgt>
                                        </p:tgtEl>
                                        <p:attrNameLst>
                                          <p:attrName>ppt_c</p:attrName>
                                        </p:attrNameLst>
                                      </p:cBhvr>
                                      <p:to>
                                        <a:schemeClr val="folHlink"/>
                                      </p:to>
                                    </p:animClr>
                                  </p:subTnLst>
                                </p:cTn>
                              </p:par>
                              <p:par>
                                <p:cTn id="19" presetID="2" presetClass="entr" presetSubtype="8" fill="hold" grpId="0" nodeType="withEffect">
                                  <p:stCondLst>
                                    <p:cond delay="0"/>
                                  </p:stCondLst>
                                  <p:childTnLst>
                                    <p:set>
                                      <p:cBhvr>
                                        <p:cTn id="20" dur="1" fill="hold">
                                          <p:stCondLst>
                                            <p:cond delay="0"/>
                                          </p:stCondLst>
                                        </p:cTn>
                                        <p:tgtEl>
                                          <p:spTgt spid="107523">
                                            <p:txEl>
                                              <p:pRg st="3" end="3"/>
                                            </p:txEl>
                                          </p:spTgt>
                                        </p:tgtEl>
                                        <p:attrNameLst>
                                          <p:attrName>style.visibility</p:attrName>
                                        </p:attrNameLst>
                                      </p:cBhvr>
                                      <p:to>
                                        <p:strVal val="visible"/>
                                      </p:to>
                                    </p:set>
                                    <p:anim calcmode="lin" valueType="num">
                                      <p:cBhvr additive="base">
                                        <p:cTn id="21" dur="500" fill="hold"/>
                                        <p:tgtEl>
                                          <p:spTgt spid="1075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752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7523">
                                            <p:txEl>
                                              <p:pRg st="4" end="4"/>
                                            </p:txEl>
                                          </p:spTgt>
                                        </p:tgtEl>
                                        <p:attrNameLst>
                                          <p:attrName>style.visibility</p:attrName>
                                        </p:attrNameLst>
                                      </p:cBhvr>
                                      <p:to>
                                        <p:strVal val="visible"/>
                                      </p:to>
                                    </p:set>
                                    <p:anim calcmode="lin" valueType="num">
                                      <p:cBhvr additive="base">
                                        <p:cTn id="27" dur="500" fill="hold"/>
                                        <p:tgtEl>
                                          <p:spTgt spid="10752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752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4" end="4"/>
                                            </p:txEl>
                                          </p:spTgt>
                                        </p:tgtEl>
                                        <p:attrNameLst>
                                          <p:attrName>ppt_c</p:attrName>
                                        </p:attrNameLst>
                                      </p:cBhvr>
                                      <p:to>
                                        <a:schemeClr val="folHlink"/>
                                      </p:to>
                                    </p:animClr>
                                  </p:subTnLst>
                                </p:cTn>
                              </p:par>
                              <p:par>
                                <p:cTn id="29" presetID="2" presetClass="entr" presetSubtype="8" fill="hold" grpId="0" nodeType="withEffect">
                                  <p:stCondLst>
                                    <p:cond delay="0"/>
                                  </p:stCondLst>
                                  <p:childTnLst>
                                    <p:set>
                                      <p:cBhvr>
                                        <p:cTn id="30" dur="1" fill="hold">
                                          <p:stCondLst>
                                            <p:cond delay="0"/>
                                          </p:stCondLst>
                                        </p:cTn>
                                        <p:tgtEl>
                                          <p:spTgt spid="107523">
                                            <p:txEl>
                                              <p:pRg st="5" end="5"/>
                                            </p:txEl>
                                          </p:spTgt>
                                        </p:tgtEl>
                                        <p:attrNameLst>
                                          <p:attrName>style.visibility</p:attrName>
                                        </p:attrNameLst>
                                      </p:cBhvr>
                                      <p:to>
                                        <p:strVal val="visible"/>
                                      </p:to>
                                    </p:set>
                                    <p:anim calcmode="lin" valueType="num">
                                      <p:cBhvr additive="base">
                                        <p:cTn id="31" dur="500" fill="hold"/>
                                        <p:tgtEl>
                                          <p:spTgt spid="1075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7523">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5" end="5"/>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23">
                                            <p:txEl>
                                              <p:pRg st="6" end="6"/>
                                            </p:txEl>
                                          </p:spTgt>
                                        </p:tgtEl>
                                        <p:attrNameLst>
                                          <p:attrName>style.visibility</p:attrName>
                                        </p:attrNameLst>
                                      </p:cBhvr>
                                      <p:to>
                                        <p:strVal val="visible"/>
                                      </p:to>
                                    </p:set>
                                    <p:anim calcmode="lin" valueType="num">
                                      <p:cBhvr additive="base">
                                        <p:cTn id="37" dur="500" fill="hold"/>
                                        <p:tgtEl>
                                          <p:spTgt spid="1075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7523">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6" end="6"/>
                                            </p:txEl>
                                          </p:spTgt>
                                        </p:tgtEl>
                                        <p:attrNameLst>
                                          <p:attrName>ppt_c</p:attrName>
                                        </p:attrNameLst>
                                      </p:cBhvr>
                                      <p:to>
                                        <a:schemeClr val="folHlink"/>
                                      </p:to>
                                    </p:animClr>
                                  </p:subTnLst>
                                </p:cTn>
                              </p:par>
                              <p:par>
                                <p:cTn id="39" presetID="2" presetClass="entr" presetSubtype="8" fill="hold" grpId="0" nodeType="withEffect">
                                  <p:stCondLst>
                                    <p:cond delay="0"/>
                                  </p:stCondLst>
                                  <p:childTnLst>
                                    <p:set>
                                      <p:cBhvr>
                                        <p:cTn id="40" dur="1" fill="hold">
                                          <p:stCondLst>
                                            <p:cond delay="0"/>
                                          </p:stCondLst>
                                        </p:cTn>
                                        <p:tgtEl>
                                          <p:spTgt spid="107523">
                                            <p:txEl>
                                              <p:pRg st="7" end="7"/>
                                            </p:txEl>
                                          </p:spTgt>
                                        </p:tgtEl>
                                        <p:attrNameLst>
                                          <p:attrName>style.visibility</p:attrName>
                                        </p:attrNameLst>
                                      </p:cBhvr>
                                      <p:to>
                                        <p:strVal val="visible"/>
                                      </p:to>
                                    </p:set>
                                    <p:anim calcmode="lin" valueType="num">
                                      <p:cBhvr additive="base">
                                        <p:cTn id="41" dur="500" fill="hold"/>
                                        <p:tgtEl>
                                          <p:spTgt spid="10752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7523">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7" end="7"/>
                                            </p:txEl>
                                          </p:spTgt>
                                        </p:tgtEl>
                                        <p:attrNameLst>
                                          <p:attrName>ppt_c</p:attrName>
                                        </p:attrNameLst>
                                      </p:cBhvr>
                                      <p:to>
                                        <a:schemeClr val="folHlink"/>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7523">
                                            <p:txEl>
                                              <p:pRg st="8" end="8"/>
                                            </p:txEl>
                                          </p:spTgt>
                                        </p:tgtEl>
                                        <p:attrNameLst>
                                          <p:attrName>style.visibility</p:attrName>
                                        </p:attrNameLst>
                                      </p:cBhvr>
                                      <p:to>
                                        <p:strVal val="visible"/>
                                      </p:to>
                                    </p:set>
                                    <p:anim calcmode="lin" valueType="num">
                                      <p:cBhvr additive="base">
                                        <p:cTn id="47" dur="500" fill="hold"/>
                                        <p:tgtEl>
                                          <p:spTgt spid="107523">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7523">
                                            <p:txEl>
                                              <p:pRg st="8" end="8"/>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8" end="8"/>
                                            </p:txEl>
                                          </p:spTgt>
                                        </p:tgtEl>
                                        <p:attrNameLst>
                                          <p:attrName>ppt_c</p:attrName>
                                        </p:attrNameLst>
                                      </p:cBhvr>
                                      <p:to>
                                        <a:schemeClr val="folHlink"/>
                                      </p:to>
                                    </p:animClr>
                                  </p:subTnLst>
                                </p:cTn>
                              </p:par>
                              <p:par>
                                <p:cTn id="49" presetID="2" presetClass="entr" presetSubtype="8" fill="hold" grpId="0" nodeType="withEffect">
                                  <p:stCondLst>
                                    <p:cond delay="0"/>
                                  </p:stCondLst>
                                  <p:childTnLst>
                                    <p:set>
                                      <p:cBhvr>
                                        <p:cTn id="50" dur="1" fill="hold">
                                          <p:stCondLst>
                                            <p:cond delay="0"/>
                                          </p:stCondLst>
                                        </p:cTn>
                                        <p:tgtEl>
                                          <p:spTgt spid="107523">
                                            <p:txEl>
                                              <p:pRg st="9" end="9"/>
                                            </p:txEl>
                                          </p:spTgt>
                                        </p:tgtEl>
                                        <p:attrNameLst>
                                          <p:attrName>style.visibility</p:attrName>
                                        </p:attrNameLst>
                                      </p:cBhvr>
                                      <p:to>
                                        <p:strVal val="visible"/>
                                      </p:to>
                                    </p:set>
                                    <p:anim calcmode="lin" valueType="num">
                                      <p:cBhvr additive="base">
                                        <p:cTn id="51" dur="500" fill="hold"/>
                                        <p:tgtEl>
                                          <p:spTgt spid="107523">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07523">
                                            <p:txEl>
                                              <p:pRg st="9" end="9"/>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07523">
                                            <p:txEl>
                                              <p:pRg st="9" end="9"/>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Ekran Gösterisi (4:3)</PresentationFormat>
  <Paragraphs>100</Paragraphs>
  <Slides>9</Slides>
  <Notes>9</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1_Ofis Teması</vt:lpstr>
      <vt:lpstr>Bölüm 34 Döviz Kuru Rejimleri</vt:lpstr>
      <vt:lpstr>Bu bölümde</vt:lpstr>
      <vt:lpstr>Döviz Kuru Rejimleri</vt:lpstr>
      <vt:lpstr>Ayarlanabilir Sabit Kur ve Dolar Standardı</vt:lpstr>
      <vt:lpstr>Dolar standardı sonrası </vt:lpstr>
      <vt:lpstr>Sabit kur mu Dalgalı Kur mu?</vt:lpstr>
      <vt:lpstr>Avrupa Para Sistemi</vt:lpstr>
      <vt:lpstr>Avrupa Para Sistemi’nden (EMS) Avrupa Para Birliği’ne (EMU)</vt:lpstr>
      <vt:lpstr>Maastricht Kriterleri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34 Döviz Kuru Rejimleri</dc:title>
  <dc:creator>tegam2</dc:creator>
  <cp:lastModifiedBy>tegam2</cp:lastModifiedBy>
  <cp:revision>1</cp:revision>
  <dcterms:created xsi:type="dcterms:W3CDTF">2012-09-28T09:19:28Z</dcterms:created>
  <dcterms:modified xsi:type="dcterms:W3CDTF">2012-09-28T09:19:41Z</dcterms:modified>
</cp:coreProperties>
</file>