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heme/themeOverride4.xml" ContentType="application/vnd.openxmlformats-officedocument.themeOverrid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tegam1\Desktop\BEGG%20GUNCELLEME%20ICIN%20VERI\WB_LIFE%20EXP%20AT%20BIRTH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tegam1\Desktop\BEGG%20GUNCELLEME%20ICIN%20VERI\WB_LIFE%20EXP%20AT%20BIRTH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tegam1\Desktop\BEGG%20GUNCELLEME%20ICIN%20VERI\OKUR%20YAZARLIGA%20GORE%20NUFUS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al__ma_Sayfas_1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ulcin%20Yucel\Desktop\TR%20POP%20GROWTH.xls" TargetMode="External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lrMapOvr bg1="dk1" tx1="lt1" bg2="dk2" tx2="lt2" accent1="accent1" accent2="accent2" accent3="accent3" accent4="accent4" accent5="accent5" accent6="accent6" hlink="hlink" folHlink="folHlink"/>
  <c:chart>
    <c:plotArea>
      <c:layout/>
      <c:lineChart>
        <c:grouping val="standard"/>
        <c:ser>
          <c:idx val="0"/>
          <c:order val="0"/>
          <c:tx>
            <c:strRef>
              <c:f>Sayfa1!$A$30</c:f>
              <c:strCache>
                <c:ptCount val="1"/>
                <c:pt idx="0">
                  <c:v>HIC</c:v>
                </c:pt>
              </c:strCache>
            </c:strRef>
          </c:tx>
          <c:marker>
            <c:symbol val="none"/>
          </c:marker>
          <c:cat>
            <c:strRef>
              <c:f>Sayfa1!$B$29:$L$29</c:f>
              <c:strCach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strCache>
            </c:strRef>
          </c:cat>
          <c:val>
            <c:numRef>
              <c:f>Sayfa1!$B$30:$L$30</c:f>
              <c:numCache>
                <c:formatCode>0.0</c:formatCode>
                <c:ptCount val="11"/>
                <c:pt idx="0">
                  <c:v>77.608384745093588</c:v>
                </c:pt>
                <c:pt idx="1">
                  <c:v>77.887390436832348</c:v>
                </c:pt>
                <c:pt idx="2">
                  <c:v>78.035371775783304</c:v>
                </c:pt>
                <c:pt idx="3">
                  <c:v>78.19057784678678</c:v>
                </c:pt>
                <c:pt idx="4">
                  <c:v>78.576438945573472</c:v>
                </c:pt>
                <c:pt idx="5">
                  <c:v>78.667353207718847</c:v>
                </c:pt>
                <c:pt idx="6">
                  <c:v>78.990896755379225</c:v>
                </c:pt>
                <c:pt idx="7">
                  <c:v>79.205035262353718</c:v>
                </c:pt>
                <c:pt idx="8">
                  <c:v>79.36332014135003</c:v>
                </c:pt>
                <c:pt idx="9">
                  <c:v>79.565162820747872</c:v>
                </c:pt>
                <c:pt idx="10">
                  <c:v>79.762835652435058</c:v>
                </c:pt>
              </c:numCache>
            </c:numRef>
          </c:val>
        </c:ser>
        <c:ser>
          <c:idx val="1"/>
          <c:order val="1"/>
          <c:tx>
            <c:strRef>
              <c:f>Sayfa1!$A$31</c:f>
              <c:strCache>
                <c:ptCount val="1"/>
                <c:pt idx="0">
                  <c:v>LIC</c:v>
                </c:pt>
              </c:strCache>
            </c:strRef>
          </c:tx>
          <c:marker>
            <c:symbol val="none"/>
          </c:marker>
          <c:cat>
            <c:strRef>
              <c:f>Sayfa1!$B$29:$L$29</c:f>
              <c:strCach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strCache>
            </c:strRef>
          </c:cat>
          <c:val>
            <c:numRef>
              <c:f>Sayfa1!$B$31:$L$31</c:f>
              <c:numCache>
                <c:formatCode>0.0</c:formatCode>
                <c:ptCount val="11"/>
                <c:pt idx="0">
                  <c:v>54.682176633172581</c:v>
                </c:pt>
                <c:pt idx="1">
                  <c:v>55.047841836799947</c:v>
                </c:pt>
                <c:pt idx="2">
                  <c:v>55.437059695098945</c:v>
                </c:pt>
                <c:pt idx="3">
                  <c:v>55.852520159652194</c:v>
                </c:pt>
                <c:pt idx="4">
                  <c:v>56.279764342618783</c:v>
                </c:pt>
                <c:pt idx="5">
                  <c:v>56.713991958912395</c:v>
                </c:pt>
                <c:pt idx="6">
                  <c:v>57.149861060179951</c:v>
                </c:pt>
                <c:pt idx="7">
                  <c:v>57.58654046721368</c:v>
                </c:pt>
                <c:pt idx="8">
                  <c:v>58.018953110929566</c:v>
                </c:pt>
                <c:pt idx="9">
                  <c:v>58.440774932717474</c:v>
                </c:pt>
                <c:pt idx="10">
                  <c:v>58.844575724767296</c:v>
                </c:pt>
              </c:numCache>
            </c:numRef>
          </c:val>
        </c:ser>
        <c:ser>
          <c:idx val="2"/>
          <c:order val="2"/>
          <c:tx>
            <c:strRef>
              <c:f>Sayfa1!$A$32</c:f>
              <c:strCache>
                <c:ptCount val="1"/>
                <c:pt idx="0">
                  <c:v>MIC</c:v>
                </c:pt>
              </c:strCache>
            </c:strRef>
          </c:tx>
          <c:marker>
            <c:symbol val="none"/>
          </c:marker>
          <c:cat>
            <c:strRef>
              <c:f>Sayfa1!$B$29:$L$29</c:f>
              <c:strCach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strCache>
            </c:strRef>
          </c:cat>
          <c:val>
            <c:numRef>
              <c:f>Sayfa1!$B$32:$L$32</c:f>
              <c:numCache>
                <c:formatCode>0.0</c:formatCode>
                <c:ptCount val="11"/>
                <c:pt idx="0">
                  <c:v>66.563871941506378</c:v>
                </c:pt>
                <c:pt idx="1">
                  <c:v>66.79641306907132</c:v>
                </c:pt>
                <c:pt idx="2">
                  <c:v>67.008270474572001</c:v>
                </c:pt>
                <c:pt idx="3">
                  <c:v>67.228855960942127</c:v>
                </c:pt>
                <c:pt idx="4">
                  <c:v>67.474277170644058</c:v>
                </c:pt>
                <c:pt idx="5">
                  <c:v>67.705919009090621</c:v>
                </c:pt>
                <c:pt idx="6">
                  <c:v>67.983915679176334</c:v>
                </c:pt>
                <c:pt idx="7">
                  <c:v>68.258031137901014</c:v>
                </c:pt>
                <c:pt idx="8">
                  <c:v>68.506985675885673</c:v>
                </c:pt>
                <c:pt idx="9">
                  <c:v>68.811436153087158</c:v>
                </c:pt>
                <c:pt idx="10">
                  <c:v>69.079794784147396</c:v>
                </c:pt>
              </c:numCache>
            </c:numRef>
          </c:val>
        </c:ser>
        <c:marker val="1"/>
        <c:axId val="64299776"/>
        <c:axId val="64301312"/>
      </c:lineChart>
      <c:catAx>
        <c:axId val="64299776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 lang="en-US" sz="1200">
                <a:latin typeface="Arial" pitchFamily="34" charset="0"/>
                <a:cs typeface="Arial" pitchFamily="34" charset="0"/>
              </a:defRPr>
            </a:pPr>
            <a:endParaRPr lang="tr-TR"/>
          </a:p>
        </c:txPr>
        <c:crossAx val="64301312"/>
        <c:crosses val="autoZero"/>
        <c:auto val="1"/>
        <c:lblAlgn val="ctr"/>
        <c:lblOffset val="100"/>
      </c:catAx>
      <c:valAx>
        <c:axId val="64301312"/>
        <c:scaling>
          <c:orientation val="minMax"/>
        </c:scaling>
        <c:axPos val="l"/>
        <c:majorGridlines/>
        <c:numFmt formatCode="0.0" sourceLinked="1"/>
        <c:tickLblPos val="nextTo"/>
        <c:txPr>
          <a:bodyPr/>
          <a:lstStyle/>
          <a:p>
            <a:pPr>
              <a:defRPr lang="en-US" sz="1200">
                <a:latin typeface="Arial" pitchFamily="34" charset="0"/>
                <a:cs typeface="Arial" pitchFamily="34" charset="0"/>
              </a:defRPr>
            </a:pPr>
            <a:endParaRPr lang="tr-TR"/>
          </a:p>
        </c:txPr>
        <c:crossAx val="64299776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lang="en-US"/>
          </a:pPr>
          <a:endParaRPr lang="tr-TR"/>
        </a:p>
      </c:txPr>
    </c:legend>
    <c:plotVisOnly val="1"/>
    <c:dispBlanksAs val="gap"/>
  </c:chart>
  <c:txPr>
    <a:bodyPr/>
    <a:lstStyle/>
    <a:p>
      <a:pPr>
        <a:defRPr sz="900" baseline="0"/>
      </a:pPr>
      <a:endParaRPr lang="tr-TR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lrMapOvr bg1="dk1" tx1="lt1" bg2="dk2" tx2="lt2" accent1="accent1" accent2="accent2" accent3="accent3" accent4="accent4" accent5="accent5" accent6="accent6" hlink="hlink" folHlink="folHlink"/>
  <c:chart>
    <c:plotArea>
      <c:layout/>
      <c:lineChart>
        <c:grouping val="standard"/>
        <c:ser>
          <c:idx val="0"/>
          <c:order val="0"/>
          <c:tx>
            <c:strRef>
              <c:f>Sayfa2!$A$10</c:f>
              <c:strCache>
                <c:ptCount val="1"/>
                <c:pt idx="0">
                  <c:v>Germany</c:v>
                </c:pt>
              </c:strCache>
            </c:strRef>
          </c:tx>
          <c:marker>
            <c:symbol val="none"/>
          </c:marker>
          <c:cat>
            <c:strRef>
              <c:f>Sayfa2!$B$9:$L$9</c:f>
              <c:strCach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strCache>
            </c:strRef>
          </c:cat>
          <c:val>
            <c:numRef>
              <c:f>Sayfa2!$B$10:$L$10</c:f>
              <c:numCache>
                <c:formatCode>General</c:formatCode>
                <c:ptCount val="11"/>
                <c:pt idx="0">
                  <c:v>77.926829268293588</c:v>
                </c:pt>
                <c:pt idx="1">
                  <c:v>78.329268292682258</c:v>
                </c:pt>
                <c:pt idx="2">
                  <c:v>78.229268292682889</c:v>
                </c:pt>
                <c:pt idx="3">
                  <c:v>78.380487804878058</c:v>
                </c:pt>
                <c:pt idx="4">
                  <c:v>78.680487804877558</c:v>
                </c:pt>
                <c:pt idx="5">
                  <c:v>78.931707317073148</c:v>
                </c:pt>
                <c:pt idx="6">
                  <c:v>79.131707317072127</c:v>
                </c:pt>
                <c:pt idx="7">
                  <c:v>79.534146341463412</c:v>
                </c:pt>
                <c:pt idx="8">
                  <c:v>79.736585365853671</c:v>
                </c:pt>
                <c:pt idx="9">
                  <c:v>79.836585365853679</c:v>
                </c:pt>
                <c:pt idx="10">
                  <c:v>79.987804878048792</c:v>
                </c:pt>
              </c:numCache>
            </c:numRef>
          </c:val>
        </c:ser>
        <c:ser>
          <c:idx val="1"/>
          <c:order val="1"/>
          <c:tx>
            <c:strRef>
              <c:f>Sayfa2!$A$11</c:f>
              <c:strCache>
                <c:ptCount val="1"/>
                <c:pt idx="0">
                  <c:v>Japan</c:v>
                </c:pt>
              </c:strCache>
            </c:strRef>
          </c:tx>
          <c:marker>
            <c:symbol val="none"/>
          </c:marker>
          <c:cat>
            <c:strRef>
              <c:f>Sayfa2!$B$9:$L$9</c:f>
              <c:strCach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strCache>
            </c:strRef>
          </c:cat>
          <c:val>
            <c:numRef>
              <c:f>Sayfa2!$B$11:$L$11</c:f>
              <c:numCache>
                <c:formatCode>General</c:formatCode>
                <c:ptCount val="11"/>
                <c:pt idx="0">
                  <c:v>81.076097560975612</c:v>
                </c:pt>
                <c:pt idx="1">
                  <c:v>81.417073170731712</c:v>
                </c:pt>
                <c:pt idx="2">
                  <c:v>81.563414634146397</c:v>
                </c:pt>
                <c:pt idx="3">
                  <c:v>81.760000000000005</c:v>
                </c:pt>
                <c:pt idx="4">
                  <c:v>82.03024390243904</c:v>
                </c:pt>
                <c:pt idx="5">
                  <c:v>81.925121951219523</c:v>
                </c:pt>
                <c:pt idx="6">
                  <c:v>82.321951219512201</c:v>
                </c:pt>
                <c:pt idx="7">
                  <c:v>82.507073170731658</c:v>
                </c:pt>
                <c:pt idx="8">
                  <c:v>82.587560975609776</c:v>
                </c:pt>
                <c:pt idx="9">
                  <c:v>82.931463414634166</c:v>
                </c:pt>
                <c:pt idx="10">
                  <c:v>82.932682926829258</c:v>
                </c:pt>
              </c:numCache>
            </c:numRef>
          </c:val>
        </c:ser>
        <c:ser>
          <c:idx val="2"/>
          <c:order val="2"/>
          <c:tx>
            <c:strRef>
              <c:f>Sayfa2!$A$12</c:f>
              <c:strCache>
                <c:ptCount val="1"/>
                <c:pt idx="0">
                  <c:v>Mexico</c:v>
                </c:pt>
              </c:strCache>
            </c:strRef>
          </c:tx>
          <c:marker>
            <c:symbol val="none"/>
          </c:marker>
          <c:cat>
            <c:strRef>
              <c:f>Sayfa2!$B$9:$L$9</c:f>
              <c:strCach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strCache>
            </c:strRef>
          </c:cat>
          <c:val>
            <c:numRef>
              <c:f>Sayfa2!$B$12:$L$12</c:f>
              <c:numCache>
                <c:formatCode>General</c:formatCode>
                <c:ptCount val="11"/>
                <c:pt idx="0">
                  <c:v>74.274243902439039</c:v>
                </c:pt>
                <c:pt idx="1">
                  <c:v>74.52046341463415</c:v>
                </c:pt>
                <c:pt idx="2">
                  <c:v>74.762073170730886</c:v>
                </c:pt>
                <c:pt idx="3">
                  <c:v>75.004731707317077</c:v>
                </c:pt>
                <c:pt idx="4">
                  <c:v>75.25</c:v>
                </c:pt>
                <c:pt idx="5">
                  <c:v>75.498902439024349</c:v>
                </c:pt>
                <c:pt idx="6">
                  <c:v>75.749975609756106</c:v>
                </c:pt>
                <c:pt idx="7">
                  <c:v>75.99714634146342</c:v>
                </c:pt>
                <c:pt idx="8">
                  <c:v>76.236341463414618</c:v>
                </c:pt>
                <c:pt idx="9">
                  <c:v>76.465560975609762</c:v>
                </c:pt>
                <c:pt idx="10">
                  <c:v>76.683780487804029</c:v>
                </c:pt>
              </c:numCache>
            </c:numRef>
          </c:val>
        </c:ser>
        <c:ser>
          <c:idx val="3"/>
          <c:order val="3"/>
          <c:tx>
            <c:strRef>
              <c:f>Sayfa2!$A$13</c:f>
              <c:strCache>
                <c:ptCount val="1"/>
                <c:pt idx="0">
                  <c:v>Turkey</c:v>
                </c:pt>
              </c:strCache>
            </c:strRef>
          </c:tx>
          <c:marker>
            <c:symbol val="none"/>
          </c:marker>
          <c:cat>
            <c:strRef>
              <c:f>Sayfa2!$B$9:$L$9</c:f>
              <c:strCach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strCache>
            </c:strRef>
          </c:cat>
          <c:val>
            <c:numRef>
              <c:f>Sayfa2!$B$13:$L$13</c:f>
              <c:numCache>
                <c:formatCode>General</c:formatCode>
                <c:ptCount val="11"/>
                <c:pt idx="0">
                  <c:v>69.446878048780448</c:v>
                </c:pt>
                <c:pt idx="1">
                  <c:v>70.063999999999993</c:v>
                </c:pt>
                <c:pt idx="2">
                  <c:v>70.639146341463388</c:v>
                </c:pt>
                <c:pt idx="3">
                  <c:v>71.168317073170158</c:v>
                </c:pt>
                <c:pt idx="4">
                  <c:v>71.648048780487358</c:v>
                </c:pt>
                <c:pt idx="5">
                  <c:v>72.077853658536611</c:v>
                </c:pt>
                <c:pt idx="6">
                  <c:v>72.46273170731709</c:v>
                </c:pt>
                <c:pt idx="7">
                  <c:v>72.810658536583915</c:v>
                </c:pt>
                <c:pt idx="8">
                  <c:v>73.129634146341459</c:v>
                </c:pt>
                <c:pt idx="9">
                  <c:v>73.424634146341475</c:v>
                </c:pt>
                <c:pt idx="10">
                  <c:v>73.696658536583826</c:v>
                </c:pt>
              </c:numCache>
            </c:numRef>
          </c:val>
        </c:ser>
        <c:ser>
          <c:idx val="4"/>
          <c:order val="4"/>
          <c:tx>
            <c:strRef>
              <c:f>Sayfa2!$A$14</c:f>
              <c:strCache>
                <c:ptCount val="1"/>
                <c:pt idx="0">
                  <c:v>United Kingdom</c:v>
                </c:pt>
              </c:strCache>
            </c:strRef>
          </c:tx>
          <c:marker>
            <c:symbol val="none"/>
          </c:marker>
          <c:cat>
            <c:strRef>
              <c:f>Sayfa2!$B$9:$L$9</c:f>
              <c:strCach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strCache>
            </c:strRef>
          </c:cat>
          <c:val>
            <c:numRef>
              <c:f>Sayfa2!$B$14:$L$14</c:f>
              <c:numCache>
                <c:formatCode>General</c:formatCode>
                <c:ptCount val="11"/>
                <c:pt idx="0">
                  <c:v>77.741463414634197</c:v>
                </c:pt>
                <c:pt idx="1">
                  <c:v>77.992682926829218</c:v>
                </c:pt>
                <c:pt idx="2">
                  <c:v>78.143902439024359</c:v>
                </c:pt>
                <c:pt idx="3">
                  <c:v>78.44634146341464</c:v>
                </c:pt>
                <c:pt idx="4">
                  <c:v>78.746341463414609</c:v>
                </c:pt>
                <c:pt idx="5">
                  <c:v>79.048780487804848</c:v>
                </c:pt>
                <c:pt idx="6">
                  <c:v>79.248780487804879</c:v>
                </c:pt>
                <c:pt idx="7">
                  <c:v>79.448780487804882</c:v>
                </c:pt>
                <c:pt idx="8">
                  <c:v>79.600000000000009</c:v>
                </c:pt>
                <c:pt idx="9">
                  <c:v>80.051219512195132</c:v>
                </c:pt>
                <c:pt idx="10">
                  <c:v>80.402439024390247</c:v>
                </c:pt>
              </c:numCache>
            </c:numRef>
          </c:val>
        </c:ser>
        <c:ser>
          <c:idx val="5"/>
          <c:order val="5"/>
          <c:tx>
            <c:strRef>
              <c:f>Sayfa2!$A$15</c:f>
              <c:strCache>
                <c:ptCount val="1"/>
                <c:pt idx="0">
                  <c:v>United States</c:v>
                </c:pt>
              </c:strCache>
            </c:strRef>
          </c:tx>
          <c:marker>
            <c:symbol val="none"/>
          </c:marker>
          <c:cat>
            <c:strRef>
              <c:f>Sayfa2!$B$9:$L$9</c:f>
              <c:strCach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strCache>
            </c:strRef>
          </c:cat>
          <c:val>
            <c:numRef>
              <c:f>Sayfa2!$B$15:$L$15</c:f>
              <c:numCache>
                <c:formatCode>General</c:formatCode>
                <c:ptCount val="11"/>
                <c:pt idx="0">
                  <c:v>76.636585365853648</c:v>
                </c:pt>
                <c:pt idx="1">
                  <c:v>76.736585365853671</c:v>
                </c:pt>
                <c:pt idx="2">
                  <c:v>76.836585365853651</c:v>
                </c:pt>
                <c:pt idx="3">
                  <c:v>76.987804878048777</c:v>
                </c:pt>
                <c:pt idx="4">
                  <c:v>77.339024390243921</c:v>
                </c:pt>
                <c:pt idx="5">
                  <c:v>77.339024390243921</c:v>
                </c:pt>
                <c:pt idx="6">
                  <c:v>77.587804878048786</c:v>
                </c:pt>
                <c:pt idx="7">
                  <c:v>77.839024390243921</c:v>
                </c:pt>
                <c:pt idx="8">
                  <c:v>77.939024390244327</c:v>
                </c:pt>
                <c:pt idx="9">
                  <c:v>78.090243902439028</c:v>
                </c:pt>
                <c:pt idx="10">
                  <c:v>78.241463414634197</c:v>
                </c:pt>
              </c:numCache>
            </c:numRef>
          </c:val>
        </c:ser>
        <c:marker val="1"/>
        <c:axId val="64411136"/>
        <c:axId val="64412672"/>
      </c:lineChart>
      <c:catAx>
        <c:axId val="64411136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 lang="en-US" sz="1200">
                <a:latin typeface="Arial" pitchFamily="34" charset="0"/>
                <a:cs typeface="Arial" pitchFamily="34" charset="0"/>
              </a:defRPr>
            </a:pPr>
            <a:endParaRPr lang="tr-TR"/>
          </a:p>
        </c:txPr>
        <c:crossAx val="64412672"/>
        <c:crosses val="autoZero"/>
        <c:auto val="1"/>
        <c:lblAlgn val="ctr"/>
        <c:lblOffset val="100"/>
      </c:catAx>
      <c:valAx>
        <c:axId val="6441267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>
                <a:latin typeface="Arial" pitchFamily="34" charset="0"/>
                <a:cs typeface="Arial" pitchFamily="34" charset="0"/>
              </a:defRPr>
            </a:pPr>
            <a:endParaRPr lang="tr-TR"/>
          </a:p>
        </c:txPr>
        <c:crossAx val="64411136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lang="en-US"/>
          </a:pPr>
          <a:endParaRPr lang="tr-TR"/>
        </a:p>
      </c:txPr>
    </c:legend>
    <c:plotVisOnly val="1"/>
    <c:dispBlanksAs val="gap"/>
  </c:chart>
  <c:txPr>
    <a:bodyPr/>
    <a:lstStyle/>
    <a:p>
      <a:pPr>
        <a:defRPr sz="900" baseline="0"/>
      </a:pPr>
      <a:endParaRPr lang="tr-TR"/>
    </a:p>
  </c:txPr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lrMapOvr bg1="dk1" tx1="lt1" bg2="dk2" tx2="lt2" accent1="accent1" accent2="accent2" accent3="accent3" accent4="accent4" accent5="accent5" accent6="accent6" hlink="hlink" folHlink="folHlink"/>
  <c:chart>
    <c:plotArea>
      <c:layout/>
      <c:lineChart>
        <c:grouping val="standard"/>
        <c:ser>
          <c:idx val="0"/>
          <c:order val="0"/>
          <c:tx>
            <c:strRef>
              <c:f>Sayfa2!$B$3</c:f>
              <c:strCache>
                <c:ptCount val="1"/>
                <c:pt idx="0">
                  <c:v>Total</c:v>
                </c:pt>
              </c:strCache>
            </c:strRef>
          </c:tx>
          <c:marker>
            <c:symbol val="none"/>
          </c:marker>
          <c:cat>
            <c:numRef>
              <c:f>Sayfa2!$A$4:$A$8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Sayfa2!$B$4:$B$8</c:f>
              <c:numCache>
                <c:formatCode>0.0</c:formatCode>
                <c:ptCount val="5"/>
                <c:pt idx="0">
                  <c:v>8.1495151010680935</c:v>
                </c:pt>
                <c:pt idx="1">
                  <c:v>7.6742184216720899</c:v>
                </c:pt>
                <c:pt idx="2">
                  <c:v>7.1345314530365345</c:v>
                </c:pt>
                <c:pt idx="3">
                  <c:v>6.029539691297523</c:v>
                </c:pt>
                <c:pt idx="4">
                  <c:v>4.7300170995471964</c:v>
                </c:pt>
              </c:numCache>
            </c:numRef>
          </c:val>
        </c:ser>
        <c:ser>
          <c:idx val="1"/>
          <c:order val="1"/>
          <c:tx>
            <c:strRef>
              <c:f>Sayfa2!$C$3</c:f>
              <c:strCache>
                <c:ptCount val="1"/>
                <c:pt idx="0">
                  <c:v>Female</c:v>
                </c:pt>
              </c:strCache>
            </c:strRef>
          </c:tx>
          <c:marker>
            <c:symbol val="none"/>
          </c:marker>
          <c:cat>
            <c:numRef>
              <c:f>Sayfa2!$A$4:$A$8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Sayfa2!$C$4:$C$8</c:f>
              <c:numCache>
                <c:formatCode>0.0</c:formatCode>
                <c:ptCount val="5"/>
                <c:pt idx="0">
                  <c:v>12.920232071422896</c:v>
                </c:pt>
                <c:pt idx="1">
                  <c:v>12.295489087985874</c:v>
                </c:pt>
                <c:pt idx="2">
                  <c:v>11.500994580659132</c:v>
                </c:pt>
                <c:pt idx="3">
                  <c:v>9.8688109544911811</c:v>
                </c:pt>
                <c:pt idx="4">
                  <c:v>7.7897659608577623</c:v>
                </c:pt>
              </c:numCache>
            </c:numRef>
          </c:val>
        </c:ser>
        <c:ser>
          <c:idx val="2"/>
          <c:order val="2"/>
          <c:tx>
            <c:strRef>
              <c:f>Sayfa2!$D$3</c:f>
              <c:strCache>
                <c:ptCount val="1"/>
                <c:pt idx="0">
                  <c:v>Male</c:v>
                </c:pt>
              </c:strCache>
            </c:strRef>
          </c:tx>
          <c:marker>
            <c:symbol val="none"/>
          </c:marker>
          <c:cat>
            <c:numRef>
              <c:f>Sayfa2!$A$4:$A$8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Sayfa2!$D$4:$D$8</c:f>
              <c:numCache>
                <c:formatCode>0.0</c:formatCode>
                <c:ptCount val="5"/>
                <c:pt idx="0">
                  <c:v>3.37399555565622</c:v>
                </c:pt>
                <c:pt idx="1">
                  <c:v>3.0673516491642792</c:v>
                </c:pt>
                <c:pt idx="2">
                  <c:v>2.7915688393341767</c:v>
                </c:pt>
                <c:pt idx="3">
                  <c:v>2.2106142180874238</c:v>
                </c:pt>
                <c:pt idx="4">
                  <c:v>1.6556644665455929</c:v>
                </c:pt>
              </c:numCache>
            </c:numRef>
          </c:val>
        </c:ser>
        <c:marker val="1"/>
        <c:axId val="64507904"/>
        <c:axId val="64509440"/>
      </c:lineChart>
      <c:catAx>
        <c:axId val="64507904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lang="en-US" sz="1200">
                <a:latin typeface="Arial" pitchFamily="34" charset="0"/>
                <a:cs typeface="Arial" pitchFamily="34" charset="0"/>
              </a:defRPr>
            </a:pPr>
            <a:endParaRPr lang="tr-TR"/>
          </a:p>
        </c:txPr>
        <c:crossAx val="64509440"/>
        <c:crosses val="autoZero"/>
        <c:auto val="1"/>
        <c:lblAlgn val="ctr"/>
        <c:lblOffset val="100"/>
      </c:catAx>
      <c:valAx>
        <c:axId val="64509440"/>
        <c:scaling>
          <c:orientation val="minMax"/>
        </c:scaling>
        <c:axPos val="l"/>
        <c:majorGridlines/>
        <c:numFmt formatCode="0.0" sourceLinked="1"/>
        <c:tickLblPos val="nextTo"/>
        <c:txPr>
          <a:bodyPr/>
          <a:lstStyle/>
          <a:p>
            <a:pPr>
              <a:defRPr lang="en-US" sz="1200">
                <a:latin typeface="Arial" pitchFamily="34" charset="0"/>
                <a:cs typeface="Arial" pitchFamily="34" charset="0"/>
              </a:defRPr>
            </a:pPr>
            <a:endParaRPr lang="tr-TR"/>
          </a:p>
        </c:txPr>
        <c:crossAx val="6450790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tr-TR"/>
        </a:p>
      </c:txPr>
    </c:legend>
    <c:plotVisOnly val="1"/>
    <c:dispBlanksAs val="gap"/>
  </c:chart>
  <c:txPr>
    <a:bodyPr/>
    <a:lstStyle/>
    <a:p>
      <a:pPr>
        <a:defRPr sz="900" baseline="0"/>
      </a:pPr>
      <a:endParaRPr lang="tr-TR"/>
    </a:p>
  </c:txPr>
  <c:externalData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hart>
    <c:title>
      <c:tx>
        <c:rich>
          <a:bodyPr/>
          <a:lstStyle/>
          <a:p>
            <a:pPr>
              <a:defRPr/>
            </a:pPr>
            <a:r>
              <a:rPr lang="tr-TR"/>
              <a:t>Population growth</a:t>
            </a:r>
          </a:p>
        </c:rich>
      </c:tx>
      <c:layout>
        <c:manualLayout>
          <c:xMode val="edge"/>
          <c:yMode val="edge"/>
          <c:x val="0.15445022374814121"/>
          <c:y val="1.923081301584291E-2"/>
        </c:manualLayout>
      </c:layout>
    </c:title>
    <c:plotArea>
      <c:layout>
        <c:manualLayout>
          <c:layoutTarget val="inner"/>
          <c:xMode val="edge"/>
          <c:yMode val="edge"/>
          <c:x val="0.27200000000000002"/>
          <c:y val="0.21158690176322437"/>
          <c:w val="0.67200000000000093"/>
          <c:h val="0.5591939546599497"/>
        </c:manualLayout>
      </c:layout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1980-90</c:v>
                </c:pt>
              </c:strCache>
            </c:strRef>
          </c:tx>
          <c:cat>
            <c:strRef>
              <c:f>Sheet1!$B$1:$D$1</c:f>
              <c:strCache>
                <c:ptCount val="3"/>
                <c:pt idx="0">
                  <c:v>LIC*</c:v>
                </c:pt>
                <c:pt idx="1">
                  <c:v>MIC</c:v>
                </c:pt>
                <c:pt idx="2">
                  <c:v>HIC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4.3</c:v>
                </c:pt>
                <c:pt idx="1">
                  <c:v>2.8</c:v>
                </c:pt>
                <c:pt idx="2">
                  <c:v>1.2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1995-05</c:v>
                </c:pt>
              </c:strCache>
            </c:strRef>
          </c:tx>
          <c:cat>
            <c:strRef>
              <c:f>Sheet1!$B$1:$D$1</c:f>
              <c:strCache>
                <c:ptCount val="3"/>
                <c:pt idx="0">
                  <c:v>LIC*</c:v>
                </c:pt>
                <c:pt idx="1">
                  <c:v>MIC</c:v>
                </c:pt>
                <c:pt idx="2">
                  <c:v>HIC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2.6</c:v>
                </c:pt>
                <c:pt idx="1">
                  <c:v>1.5</c:v>
                </c:pt>
                <c:pt idx="2">
                  <c:v>0.70000000000000029</c:v>
                </c:pt>
              </c:numCache>
            </c:numRef>
          </c:val>
        </c:ser>
        <c:axId val="64329600"/>
        <c:axId val="64331136"/>
      </c:barChart>
      <c:catAx>
        <c:axId val="64329600"/>
        <c:scaling>
          <c:orientation val="minMax"/>
        </c:scaling>
        <c:axPos val="b"/>
        <c:numFmt formatCode="General" sourceLinked="1"/>
        <c:tickLblPos val="low"/>
        <c:txPr>
          <a:bodyPr rot="0" vert="horz"/>
          <a:lstStyle/>
          <a:p>
            <a:pPr>
              <a:defRPr/>
            </a:pPr>
            <a:endParaRPr lang="tr-TR"/>
          </a:p>
        </c:txPr>
        <c:crossAx val="64331136"/>
        <c:crosses val="autoZero"/>
        <c:lblAlgn val="ctr"/>
        <c:lblOffset val="100"/>
        <c:tickLblSkip val="1"/>
        <c:tickMarkSkip val="1"/>
      </c:catAx>
      <c:valAx>
        <c:axId val="64331136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 algn="ctr">
                  <a:defRPr sz="1201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tr-TR"/>
                  <a:t>% p.a.</a:t>
                </a:r>
              </a:p>
            </c:rich>
          </c:tx>
          <c:layout>
            <c:manualLayout>
              <c:xMode val="edge"/>
              <c:yMode val="edge"/>
              <c:x val="3.4031372710265045E-2"/>
              <c:y val="0.43269240742497567"/>
            </c:manualLayout>
          </c:layout>
        </c:title>
        <c:numFmt formatCode="General" sourceLinked="1"/>
        <c:tickLblPos val="nextTo"/>
        <c:txPr>
          <a:bodyPr rot="0" vert="horz"/>
          <a:lstStyle/>
          <a:p>
            <a:pPr>
              <a:defRPr/>
            </a:pPr>
            <a:endParaRPr lang="tr-TR"/>
          </a:p>
        </c:txPr>
        <c:crossAx val="643296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8062813949822859"/>
          <c:y val="0.89663472788792919"/>
          <c:w val="0.52446756165923081"/>
          <c:h val="6.4173038611137781E-2"/>
        </c:manualLayout>
      </c:layout>
    </c:legend>
    <c:plotVisOnly val="1"/>
    <c:dispBlanksAs val="gap"/>
  </c:chart>
  <c:txPr>
    <a:bodyPr/>
    <a:lstStyle/>
    <a:p>
      <a:pPr>
        <a:defRPr sz="1203" baseline="0"/>
      </a:pPr>
      <a:endParaRPr lang="tr-T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lrMapOvr bg1="dk1" tx1="lt1" bg2="dk2" tx2="lt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ser>
          <c:idx val="0"/>
          <c:order val="0"/>
          <c:tx>
            <c:strRef>
              <c:f>Sheet!$B$1</c:f>
              <c:strCache>
                <c:ptCount val="1"/>
                <c:pt idx="0">
                  <c:v>Pop. Growth</c:v>
                </c:pt>
              </c:strCache>
            </c:strRef>
          </c:tx>
          <c:marker>
            <c:symbol val="none"/>
          </c:marker>
          <c:cat>
            <c:strRef>
              <c:f>Sheet!$A$2:$A$21</c:f>
              <c:strCache>
                <c:ptCount val="20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</c:strCache>
            </c:strRef>
          </c:cat>
          <c:val>
            <c:numRef>
              <c:f>Sheet!$B$2:$B$21</c:f>
              <c:numCache>
                <c:formatCode>#,##0.00</c:formatCode>
                <c:ptCount val="20"/>
                <c:pt idx="0">
                  <c:v>1.6983134187583044</c:v>
                </c:pt>
                <c:pt idx="1">
                  <c:v>1.6781156926334799</c:v>
                </c:pt>
                <c:pt idx="2">
                  <c:v>1.65630069530103</c:v>
                </c:pt>
                <c:pt idx="3">
                  <c:v>1.63286603336027</c:v>
                </c:pt>
                <c:pt idx="4">
                  <c:v>1.6132394803243955</c:v>
                </c:pt>
                <c:pt idx="5">
                  <c:v>1.5940596163513001</c:v>
                </c:pt>
                <c:pt idx="6">
                  <c:v>1.56616141108194</c:v>
                </c:pt>
                <c:pt idx="7">
                  <c:v>1.5268344764914599</c:v>
                </c:pt>
                <c:pt idx="8">
                  <c:v>1.4807782618639</c:v>
                </c:pt>
                <c:pt idx="9">
                  <c:v>1.430986637675165</c:v>
                </c:pt>
                <c:pt idx="10">
                  <c:v>1.3866573738327959</c:v>
                </c:pt>
                <c:pt idx="11">
                  <c:v>1.3556590310307701</c:v>
                </c:pt>
                <c:pt idx="12">
                  <c:v>1.3423246040003498</c:v>
                </c:pt>
                <c:pt idx="13">
                  <c:v>1.3403435174515501</c:v>
                </c:pt>
                <c:pt idx="14">
                  <c:v>1.3415753646188144</c:v>
                </c:pt>
                <c:pt idx="15">
                  <c:v>1.33648009422933</c:v>
                </c:pt>
                <c:pt idx="16">
                  <c:v>1.3213351889940199</c:v>
                </c:pt>
                <c:pt idx="17">
                  <c:v>1.2922815893208239</c:v>
                </c:pt>
                <c:pt idx="18">
                  <c:v>1.2532974114998299</c:v>
                </c:pt>
                <c:pt idx="19">
                  <c:v>1.2122005897177901</c:v>
                </c:pt>
              </c:numCache>
            </c:numRef>
          </c:val>
        </c:ser>
        <c:marker val="1"/>
        <c:axId val="65228160"/>
        <c:axId val="65238144"/>
      </c:lineChart>
      <c:catAx>
        <c:axId val="6522816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/>
            </a:pPr>
            <a:endParaRPr lang="tr-TR"/>
          </a:p>
        </c:txPr>
        <c:crossAx val="65238144"/>
        <c:crosses val="autoZero"/>
        <c:auto val="1"/>
        <c:lblAlgn val="ctr"/>
        <c:lblOffset val="100"/>
      </c:catAx>
      <c:valAx>
        <c:axId val="65238144"/>
        <c:scaling>
          <c:orientation val="minMax"/>
        </c:scaling>
        <c:axPos val="l"/>
        <c:majorGridlines/>
        <c:numFmt formatCode="#,##0.00" sourceLinked="1"/>
        <c:tickLblPos val="nextTo"/>
        <c:txPr>
          <a:bodyPr/>
          <a:lstStyle/>
          <a:p>
            <a:pPr>
              <a:defRPr lang="en-US"/>
            </a:pPr>
            <a:endParaRPr lang="tr-TR"/>
          </a:p>
        </c:txPr>
        <c:crossAx val="65228160"/>
        <c:crosses val="autoZero"/>
        <c:crossBetween val="between"/>
      </c:valAx>
    </c:plotArea>
    <c:plotVisOnly val="1"/>
  </c:chart>
  <c:txPr>
    <a:bodyPr/>
    <a:lstStyle/>
    <a:p>
      <a:pPr>
        <a:defRPr sz="1500" baseline="0"/>
      </a:pPr>
      <a:endParaRPr lang="tr-TR"/>
    </a:p>
  </c:txPr>
  <c:externalData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551E8-3E4E-436C-AF78-41F5979DA21D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57452-368E-4032-9A4F-ADB28E1E66E8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6DB60-9A16-4C89-BF5B-EC8D897BA5F8}" type="slidenum">
              <a:rPr lang="en-GB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7821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40A84EEE-9451-4228-92A9-639CFBF69A11}" type="slidenum">
              <a:rPr lang="en-US" sz="1200">
                <a:solidFill>
                  <a:prstClr val="black"/>
                </a:solidFill>
                <a:latin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78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3BB03F-2A4B-4EF4-9E4E-9BCF93BD8F35}" type="slidenum">
              <a:rPr lang="en-GB">
                <a:solidFill>
                  <a:prstClr val="black"/>
                </a:solidFill>
              </a:rPr>
              <a:pPr/>
              <a:t>11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8742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496DCB10-30E4-4F59-8ACF-3C30D222C5A2}" type="slidenum">
              <a:rPr lang="en-US" sz="1200">
                <a:solidFill>
                  <a:prstClr val="black"/>
                </a:solidFill>
                <a:latin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87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pitchFamily="34" charset="0"/>
              </a:rPr>
              <a:t>See Section 36-2 in the main text.</a:t>
            </a:r>
          </a:p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2C9CAB-C46A-4656-87E2-8C8C45ECA10E}" type="slidenum">
              <a:rPr lang="en-GB">
                <a:solidFill>
                  <a:prstClr val="black"/>
                </a:solidFill>
              </a:rPr>
              <a:pPr/>
              <a:t>12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8845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D9519793-1753-4889-AE83-FD939282D0C6}" type="slidenum">
              <a:rPr lang="en-US" sz="1200">
                <a:solidFill>
                  <a:prstClr val="black"/>
                </a:solidFill>
                <a:latin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8845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pitchFamily="34" charset="0"/>
              </a:rPr>
              <a:t>These possible paths are explored in Sections 36-3 to 36-7 in the main text – and over the following sequence of slides.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230925-42C3-47CE-95B3-36BD8A0C0418}" type="slidenum">
              <a:rPr lang="en-GB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8947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BBA04E3-A386-47D5-BF1F-18A3C7754B88}" type="slidenum">
              <a:rPr lang="en-US" sz="1200">
                <a:solidFill>
                  <a:prstClr val="black"/>
                </a:solidFill>
                <a:latin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8947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pitchFamily="34" charset="0"/>
              </a:rPr>
              <a:t>See Section 36-3 in the main text.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0499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90500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D176C-AD90-471B-8FE4-94959196E5DB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09A359-13B1-49C3-BFAE-58B7C79DFAE8}" type="slidenum">
              <a:rPr lang="en-GB">
                <a:solidFill>
                  <a:prstClr val="black"/>
                </a:solidFill>
              </a:rPr>
              <a:pPr/>
              <a:t>15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9152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F07DF77F-E9A4-4BB3-9C4B-8A060CEA3EF4}" type="slidenum">
              <a:rPr lang="en-US" sz="1200">
                <a:solidFill>
                  <a:prstClr val="black"/>
                </a:solidFill>
                <a:latin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91524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5" name="Rectangle 307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pitchFamily="34" charset="0"/>
              </a:rPr>
              <a:t>See Section 36-4 in the main text.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6737D2-B784-4493-86D1-4C41C5462F2E}" type="slidenum">
              <a:rPr lang="en-GB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9254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FD5DEB2-8986-4FE0-B8C1-FE2B1FFC4049}" type="slidenum">
              <a:rPr lang="en-US" sz="1200">
                <a:solidFill>
                  <a:prstClr val="black"/>
                </a:solidFill>
                <a:latin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925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pitchFamily="34" charset="0"/>
              </a:rPr>
              <a:t>See Section 36-4 in the main text.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3571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93572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E0687E-259A-4BFD-A406-F09BE893A556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C3859C-979F-4B32-B317-9A85AEAC9B57}" type="slidenum">
              <a:rPr lang="en-GB">
                <a:solidFill>
                  <a:prstClr val="black"/>
                </a:solidFill>
              </a:rPr>
              <a:pPr/>
              <a:t>18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9459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9CB54110-B93C-455F-97CD-E2A22FBBA293}" type="slidenum">
              <a:rPr lang="en-US" sz="1200">
                <a:solidFill>
                  <a:prstClr val="black"/>
                </a:solidFill>
                <a:latin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9459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pitchFamily="34" charset="0"/>
              </a:rPr>
              <a:t>See Section 36-5 in the main text.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EC780A-1DCE-46CC-BE8C-7C448D19E5B9}" type="slidenum">
              <a:rPr lang="en-GB">
                <a:solidFill>
                  <a:prstClr val="black"/>
                </a:solidFill>
              </a:rPr>
              <a:pPr/>
              <a:t>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9561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B8E71541-072F-4EFD-8B2E-7D92A9B9513B}" type="slidenum">
              <a:rPr lang="en-US" sz="1200">
                <a:solidFill>
                  <a:prstClr val="black"/>
                </a:solidFill>
                <a:latin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956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pitchFamily="34" charset="0"/>
              </a:rPr>
              <a:t>See Section 36-5 in the main text.</a:t>
            </a:r>
          </a:p>
          <a:p>
            <a:pPr eaLnBrk="1" hangingPunct="1"/>
            <a:r>
              <a:rPr lang="en-GB" smtClean="0">
                <a:latin typeface="Arial" pitchFamily="34" charset="0"/>
              </a:rPr>
              <a:t>HIPC = Highly-Indebted Poor Countries.</a:t>
            </a:r>
          </a:p>
          <a:p>
            <a:pPr eaLnBrk="1" hangingPunct="1"/>
            <a:r>
              <a:rPr lang="en-GB" smtClean="0">
                <a:latin typeface="Arial" pitchFamily="34" charset="0"/>
              </a:rPr>
              <a:t>The IMF was reluctant to allow debt forgiveness because of moral hazard problems, and the early HIPC proposal required countries to demonstrate 6-years of commitment to structural adjustment policies to show their good intent.  Many commentators felt this was too stringent, and the conditionality was relaxed.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6643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96644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5D740B-415D-4C45-982C-3FAF0AA5DDA8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D937D7-E56C-438F-9E8F-51B69FC83AD0}" type="slidenum">
              <a:rPr lang="en-GB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7923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B7E4173C-A290-4FB7-B6A3-CC1290F740E6}" type="slidenum">
              <a:rPr lang="en-US" sz="1200">
                <a:solidFill>
                  <a:prstClr val="black"/>
                </a:solidFill>
                <a:latin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792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pitchFamily="34" charset="0"/>
              </a:rPr>
              <a:t>See the introduction to Chapter 36 in the main text.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B2D08D-09D0-4883-A6B7-E3DFFD4C1397}" type="slidenum">
              <a:rPr lang="en-GB">
                <a:solidFill>
                  <a:prstClr val="black"/>
                </a:solidFill>
              </a:rPr>
              <a:pPr/>
              <a:t>21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9766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1EB4EB5E-5D01-480D-8EB4-A61800CC84BA}" type="slidenum">
              <a:rPr lang="en-US" sz="1200">
                <a:solidFill>
                  <a:prstClr val="black"/>
                </a:solidFill>
                <a:latin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976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pitchFamily="34" charset="0"/>
              </a:rPr>
              <a:t>See Section 36-6 in the main text.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B38AC7-652C-4B26-B6C4-0CD8D4060FAE}" type="slidenum">
              <a:rPr lang="en-GB">
                <a:solidFill>
                  <a:prstClr val="black"/>
                </a:solidFill>
              </a:rPr>
              <a:pPr/>
              <a:t>22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9869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A2B95B24-FCDD-44F0-A54B-C895E06A874D}" type="slidenum">
              <a:rPr lang="en-US" sz="1200">
                <a:solidFill>
                  <a:prstClr val="black"/>
                </a:solidFill>
                <a:latin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986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pitchFamily="34" charset="0"/>
              </a:rPr>
              <a:t>See Section 36-7 in the main text.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9715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9971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EE3048-37D4-4D37-9DE8-D36B82D594B5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0739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500740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D70E4C-7638-4837-BA71-1A876624AC05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A629FC-ABE1-4CE3-98DE-AC84CE0627D9}" type="slidenum">
              <a:rPr lang="en-GB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8025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8A4C1DC6-9B6E-4AD4-B035-06DA86E87E66}" type="slidenum">
              <a:rPr lang="en-US" sz="1200">
                <a:solidFill>
                  <a:prstClr val="black"/>
                </a:solidFill>
                <a:latin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802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pitchFamily="34" charset="0"/>
              </a:rPr>
              <a:t>This is taken from  Section 1-1 of Chapter 1 in the main text.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C8C58D-CB45-4414-AAEB-484BF6D91E41}" type="slidenum">
              <a:rPr lang="en-GB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8128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3645843C-F9F4-42CE-A28A-5D0E179AE31A}" type="slidenum">
              <a:rPr lang="en-US" sz="1200">
                <a:solidFill>
                  <a:prstClr val="black"/>
                </a:solidFill>
                <a:latin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81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pitchFamily="34" charset="0"/>
              </a:rPr>
              <a:t>See Section 36-1 in the main text and Tables 36-1 and 36-2.</a:t>
            </a:r>
          </a:p>
          <a:p>
            <a:pPr eaLnBrk="1" hangingPunct="1"/>
            <a:r>
              <a:rPr lang="en-GB" smtClean="0">
                <a:latin typeface="Arial" pitchFamily="34" charset="0"/>
              </a:rPr>
              <a:t>Data presented here are from </a:t>
            </a:r>
            <a:r>
              <a:rPr lang="en-GB" i="1" smtClean="0">
                <a:latin typeface="Arial" pitchFamily="34" charset="0"/>
              </a:rPr>
              <a:t>World Development Report 20002001</a:t>
            </a:r>
            <a:endParaRPr lang="en-GB" smtClean="0">
              <a:latin typeface="Arial" pitchFamily="34" charset="0"/>
            </a:endParaRPr>
          </a:p>
          <a:p>
            <a:pPr eaLnBrk="1" hangingPunct="1"/>
            <a:r>
              <a:rPr lang="en-GB" smtClean="0">
                <a:latin typeface="Arial" pitchFamily="34" charset="0"/>
              </a:rPr>
              <a:t>LIC = low-income countries</a:t>
            </a:r>
          </a:p>
          <a:p>
            <a:pPr eaLnBrk="1" hangingPunct="1"/>
            <a:r>
              <a:rPr lang="en-GB" smtClean="0">
                <a:latin typeface="Arial" pitchFamily="34" charset="0"/>
              </a:rPr>
              <a:t>MIC = middle-income countries</a:t>
            </a:r>
          </a:p>
          <a:p>
            <a:pPr eaLnBrk="1" hangingPunct="1"/>
            <a:r>
              <a:rPr lang="en-GB" smtClean="0">
                <a:latin typeface="Arial" pitchFamily="34" charset="0"/>
              </a:rPr>
              <a:t>HIC = high-income countries.</a:t>
            </a:r>
          </a:p>
          <a:p>
            <a:pPr eaLnBrk="1" hangingPunct="1"/>
            <a:r>
              <a:rPr lang="en-GB" smtClean="0">
                <a:latin typeface="Arial" pitchFamily="34" charset="0"/>
              </a:rPr>
              <a:t>All on World Bank definitions.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2307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82308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745DB-4E62-4E6B-84B3-3E97130E7BBB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3331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83332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D91B66-A7A0-4ED8-AD25-5230517367ED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6BE4F7-6FDF-48BF-9BC9-0E7D600F44F6}" type="slidenum">
              <a:rPr lang="en-GB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8435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4A7E91FF-FEE8-4379-B0AE-0AB42051AD4D}" type="slidenum">
              <a:rPr lang="en-US" sz="1200">
                <a:solidFill>
                  <a:prstClr val="black"/>
                </a:solidFill>
                <a:latin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843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pitchFamily="34" charset="0"/>
              </a:rPr>
              <a:t>See Section 36-2 in the main text.</a:t>
            </a:r>
          </a:p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5379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85380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6A880-4E71-49FA-9F88-374833B1CD85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570F6B-959E-45CE-B26A-89F3E40EBBCC}" type="slidenum">
              <a:rPr lang="en-GB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8640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DD78464A-2C1C-4B25-B643-3A08DF89EB60}" type="slidenum">
              <a:rPr lang="en-US" sz="1200">
                <a:solidFill>
                  <a:prstClr val="black"/>
                </a:solidFill>
                <a:latin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864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pitchFamily="34" charset="0"/>
              </a:rPr>
              <a:t>See Section 36-2 in the main text.</a:t>
            </a:r>
          </a:p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FEA14-B784-4345-A5C3-1814F55F0F79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96AA3-99BA-426A-91EA-17192085E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526AD-B8A8-4221-8A75-D710B7198CE6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C1446-D38B-4E6B-B9E1-1C768DA0B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8DA23-AE31-4FFA-89AF-0BAA4B96EC8D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28C4-1529-4B3D-88E8-5480F9DD1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tr-TR" noProof="0" smtClean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190CA1-7FFA-4B79-A635-57550623C6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761413-9B25-4E57-B0C1-963B3FD96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2339975" y="6308725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49D9A-1125-4271-B407-2F2DC1CCB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A96FC-57F2-47CB-B9F5-CD9B346CCCDB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43142-5688-41E7-9D81-B2BF2BD91B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F0873-8ED3-481C-B131-E03385ADC37B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E69E9-4B44-442E-A615-2A19AFECF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3EF18-0820-41B2-ACDA-C0B4820455BF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7BBFF-3271-4B29-B4A9-7770AE54D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F2481-9E32-4C78-85C6-1428F0CA9314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8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3F021-E107-4B6B-81F4-1D642E5BBE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C11EA-A139-4EB1-A50C-075073B7EE1B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80E63-533A-4624-AC78-6FD63D560A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25230-93C3-464C-8352-0FA3521EA8A7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3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684EB-BE62-413F-A27E-638DA4659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FC5AC-E91B-43CF-AA62-94C83B87362A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6C061-177B-4481-B855-A19911DA2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61ABB-CA09-4E80-9BB5-E0E306DE4C4C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7270B-01C8-4B38-A5C4-C243E3202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 Yer Tutucusu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43" name="2 Metin Yer Tutucusu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E3649F5-CED9-4FD6-83E2-AE94B4F44BB3}" type="datetimeFigureOut">
              <a:rPr lang="tr-TR">
                <a:latin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28.09.2012</a:t>
            </a:fld>
            <a:endParaRPr lang="tr-TR">
              <a:latin typeface="Arial" pitchFamily="34" charset="0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latin typeface="Arial" pitchFamily="34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897050B-3419-4A95-A2E3-8370B6F8B14B}" type="slidenum">
              <a:rPr lang="en-US">
                <a:latin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28688" y="2143125"/>
            <a:ext cx="7772400" cy="1524000"/>
          </a:xfrm>
        </p:spPr>
        <p:txBody>
          <a:bodyPr/>
          <a:lstStyle/>
          <a:p>
            <a:pPr eaLnBrk="1" hangingPunct="1"/>
            <a:r>
              <a:rPr lang="tr-TR" sz="4000" smtClean="0"/>
              <a:t>Bölüm</a:t>
            </a:r>
            <a:r>
              <a:rPr lang="en-US" sz="4000" smtClean="0"/>
              <a:t> 36</a:t>
            </a:r>
            <a:br>
              <a:rPr lang="en-US" sz="4000" smtClean="0"/>
            </a:br>
            <a:r>
              <a:rPr lang="tr-TR" sz="4000" smtClean="0"/>
              <a:t>Gelişmekte Olan Ülkelerin Sorunları ve Türkiye</a:t>
            </a:r>
            <a:endParaRPr lang="en-US" sz="4000" smtClean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14500" y="3929063"/>
            <a:ext cx="6400800" cy="1752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sz="1400" smtClean="0">
                <a:solidFill>
                  <a:srgbClr val="FFC000"/>
                </a:solidFill>
              </a:rPr>
              <a:t>David Begg, Stanley Fischer and Rudiger Dornbusch, </a:t>
            </a:r>
            <a:r>
              <a:rPr lang="en-GB" sz="1400" i="1" smtClean="0">
                <a:solidFill>
                  <a:srgbClr val="FFC000"/>
                </a:solidFill>
              </a:rPr>
              <a:t>Economics</a:t>
            </a:r>
            <a:r>
              <a:rPr lang="en-GB" sz="1400" smtClean="0">
                <a:solidFill>
                  <a:srgbClr val="FFC000"/>
                </a:solidFill>
              </a:rPr>
              <a:t>, </a:t>
            </a:r>
          </a:p>
          <a:p>
            <a:pPr marL="0" indent="0" algn="ctr" eaLnBrk="1" hangingPunct="1">
              <a:buFontTx/>
              <a:buNone/>
            </a:pPr>
            <a:r>
              <a:rPr lang="en-GB" sz="1400" smtClean="0">
                <a:solidFill>
                  <a:srgbClr val="FFC000"/>
                </a:solidFill>
              </a:rPr>
              <a:t>9th Edition, McGraw-Hill, 2008</a:t>
            </a:r>
          </a:p>
          <a:p>
            <a:pPr marL="0" indent="0" algn="ctr" eaLnBrk="1" hangingPunct="1">
              <a:buFontTx/>
              <a:buNone/>
            </a:pPr>
            <a:r>
              <a:rPr lang="en-GB" sz="1400" smtClean="0">
                <a:solidFill>
                  <a:srgbClr val="FFC000"/>
                </a:solidFill>
              </a:rPr>
              <a:t>PowerPoint presentation by Alex Tackie and Damian Ward</a:t>
            </a:r>
            <a:endParaRPr lang="en-US" sz="140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2938" y="1643063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600" smtClean="0"/>
              <a:t>Altyapıya sosyal yatırım</a:t>
            </a:r>
            <a:endParaRPr lang="en-GB" sz="2600" smtClean="0"/>
          </a:p>
          <a:p>
            <a:pPr lvl="1" eaLnBrk="1" hangingPunct="1">
              <a:lnSpc>
                <a:spcPct val="90000"/>
              </a:lnSpc>
            </a:pPr>
            <a:r>
              <a:rPr lang="tr-TR" sz="2200" smtClean="0"/>
              <a:t>AGÜ’ler ölçek ekonomilerini sağlayamayabilirler:</a:t>
            </a:r>
            <a:endParaRPr lang="en-GB" sz="2200" smtClean="0"/>
          </a:p>
          <a:p>
            <a:pPr lvl="2" eaLnBrk="1" hangingPunct="1">
              <a:lnSpc>
                <a:spcPct val="90000"/>
              </a:lnSpc>
            </a:pPr>
            <a:r>
              <a:rPr lang="tr-TR" sz="1900" smtClean="0"/>
              <a:t>Enerji üretimi</a:t>
            </a:r>
            <a:endParaRPr lang="en-GB" sz="1900" smtClean="0"/>
          </a:p>
          <a:p>
            <a:pPr lvl="2" eaLnBrk="1" hangingPunct="1">
              <a:lnSpc>
                <a:spcPct val="90000"/>
              </a:lnSpc>
            </a:pPr>
            <a:r>
              <a:rPr lang="tr-TR" sz="1900" smtClean="0"/>
              <a:t>Yollar</a:t>
            </a:r>
            <a:endParaRPr lang="en-GB" sz="1900" smtClean="0"/>
          </a:p>
          <a:p>
            <a:pPr lvl="2" eaLnBrk="1" hangingPunct="1">
              <a:lnSpc>
                <a:spcPct val="90000"/>
              </a:lnSpc>
            </a:pPr>
            <a:r>
              <a:rPr lang="en-GB" sz="1900" smtClean="0"/>
              <a:t>Tele</a:t>
            </a:r>
            <a:r>
              <a:rPr lang="tr-TR" sz="1900" smtClean="0"/>
              <a:t>fon sistemleri</a:t>
            </a:r>
          </a:p>
          <a:p>
            <a:pPr lvl="2" eaLnBrk="1" hangingPunct="1">
              <a:lnSpc>
                <a:spcPct val="90000"/>
              </a:lnSpc>
            </a:pPr>
            <a:r>
              <a:rPr lang="tr-TR" sz="1900" smtClean="0"/>
              <a:t>Kentsel konut</a:t>
            </a:r>
            <a:endParaRPr lang="en-GB" sz="1900" smtClean="0"/>
          </a:p>
          <a:p>
            <a:pPr eaLnBrk="1" hangingPunct="1">
              <a:lnSpc>
                <a:spcPct val="90000"/>
              </a:lnSpc>
            </a:pPr>
            <a:r>
              <a:rPr lang="tr-TR" sz="2600" smtClean="0"/>
              <a:t>Gelenek ve ideoloji</a:t>
            </a:r>
            <a:endParaRPr lang="en-GB" sz="2600" smtClean="0"/>
          </a:p>
          <a:p>
            <a:pPr lvl="1" eaLnBrk="1" hangingPunct="1">
              <a:lnSpc>
                <a:spcPct val="90000"/>
              </a:lnSpc>
            </a:pPr>
            <a:r>
              <a:rPr lang="tr-TR" sz="2200" smtClean="0"/>
              <a:t>bazı durumlarda geleneksel davranış kalıpları kalkınmayı engeleyebilir</a:t>
            </a:r>
            <a:endParaRPr lang="en-GB" sz="2200" smtClean="0"/>
          </a:p>
          <a:p>
            <a:pPr lvl="1" eaLnBrk="1" hangingPunct="1">
              <a:lnSpc>
                <a:spcPct val="90000"/>
              </a:lnSpc>
            </a:pPr>
            <a:r>
              <a:rPr lang="tr-TR" sz="2200" smtClean="0"/>
              <a:t>Söz konusu iddia genellikle aşırıya kaçan bir iddiadır</a:t>
            </a:r>
            <a:endParaRPr lang="en-GB" sz="2200" smtClean="0"/>
          </a:p>
        </p:txBody>
      </p:sp>
      <p:sp>
        <p:nvSpPr>
          <p:cNvPr id="24371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90575" y="211138"/>
            <a:ext cx="8353425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tr-TR" sz="4000" smtClean="0"/>
              <a:t>AGÜ’lerin sorunları </a:t>
            </a:r>
            <a:r>
              <a:rPr lang="en-GB" sz="4000" smtClean="0"/>
              <a:t>(2)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bldLvl="3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88" y="1643063"/>
            <a:ext cx="7772400" cy="4114800"/>
          </a:xfrm>
        </p:spPr>
        <p:txBody>
          <a:bodyPr/>
          <a:lstStyle/>
          <a:p>
            <a:pPr eaLnBrk="1" hangingPunct="1"/>
            <a:r>
              <a:rPr lang="tr-TR" sz="2200" smtClean="0"/>
              <a:t>Beşeri sermaye</a:t>
            </a:r>
            <a:endParaRPr lang="en-GB" sz="2200" smtClean="0"/>
          </a:p>
          <a:p>
            <a:pPr lvl="1" eaLnBrk="1" hangingPunct="1"/>
            <a:r>
              <a:rPr lang="tr-TR" sz="1900" smtClean="0"/>
              <a:t>AGÜ’ler yatırım için gerekli kaynaklardan yoksundur:</a:t>
            </a:r>
            <a:endParaRPr lang="en-GB" sz="1900" smtClean="0"/>
          </a:p>
          <a:p>
            <a:pPr lvl="2" eaLnBrk="1" hangingPunct="1"/>
            <a:r>
              <a:rPr lang="tr-TR" sz="1700" smtClean="0"/>
              <a:t>sağlık</a:t>
            </a:r>
            <a:endParaRPr lang="en-GB" sz="1700" smtClean="0"/>
          </a:p>
          <a:p>
            <a:pPr lvl="2" eaLnBrk="1" hangingPunct="1"/>
            <a:r>
              <a:rPr lang="tr-TR" sz="1700" smtClean="0"/>
              <a:t>beslenme</a:t>
            </a:r>
            <a:endParaRPr lang="en-GB" sz="1700" smtClean="0"/>
          </a:p>
          <a:p>
            <a:pPr lvl="2" eaLnBrk="1" hangingPunct="1"/>
            <a:r>
              <a:rPr lang="tr-TR" sz="1700" smtClean="0"/>
              <a:t>eğitim</a:t>
            </a:r>
            <a:endParaRPr lang="en-GB" sz="1700" smtClean="0"/>
          </a:p>
          <a:p>
            <a:pPr lvl="2" eaLnBrk="1" hangingPunct="1"/>
            <a:r>
              <a:rPr lang="tr-TR" sz="1700" smtClean="0"/>
              <a:t>sınai eğitim</a:t>
            </a:r>
            <a:endParaRPr lang="en-GB" sz="1700" smtClean="0"/>
          </a:p>
          <a:p>
            <a:pPr lvl="1" eaLnBrk="1" hangingPunct="1"/>
            <a:r>
              <a:rPr lang="tr-TR" sz="1900" smtClean="0"/>
              <a:t>Dolayısıyla AGÜ’lerdeki emek, yüksek gelirli ülkelerde aynı teknolojiyi kullanan emekten daha az verimlidir.</a:t>
            </a:r>
            <a:endParaRPr lang="en-GB" sz="1900" smtClean="0"/>
          </a:p>
          <a:p>
            <a:pPr eaLnBrk="1" hangingPunct="1"/>
            <a:r>
              <a:rPr lang="tr-TR" sz="2200" smtClean="0"/>
              <a:t>Düşük üretkenliğe sahip tarım</a:t>
            </a:r>
            <a:endParaRPr lang="en-GB" sz="2200" smtClean="0"/>
          </a:p>
          <a:p>
            <a:pPr lvl="1" eaLnBrk="1" hangingPunct="1"/>
            <a:r>
              <a:rPr lang="tr-TR" sz="1900" smtClean="0"/>
              <a:t>Birçok AGÜ’de nüfusun büyük bölümü düşük üretkenliğin söz konusu olduğu tarımda istihdam edilmektedir</a:t>
            </a:r>
            <a:r>
              <a:rPr lang="en-GB" sz="1900" smtClean="0"/>
              <a:t>.</a:t>
            </a:r>
          </a:p>
        </p:txBody>
      </p:sp>
      <p:sp>
        <p:nvSpPr>
          <p:cNvPr id="24473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90575" y="198438"/>
            <a:ext cx="8353425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tr-TR" sz="4000" smtClean="0"/>
              <a:t>AGÜ’lerin</a:t>
            </a:r>
            <a:r>
              <a:rPr lang="tr-TR" smtClean="0"/>
              <a:t> sorunları</a:t>
            </a:r>
            <a:r>
              <a:rPr lang="en-GB" smtClean="0"/>
              <a:t>(3)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bldLvl="3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75" y="500063"/>
            <a:ext cx="7772400" cy="1143000"/>
          </a:xfrm>
        </p:spPr>
        <p:txBody>
          <a:bodyPr/>
          <a:lstStyle/>
          <a:p>
            <a:pPr eaLnBrk="1" hangingPunct="1"/>
            <a:r>
              <a:rPr lang="tr-TR" sz="4000" smtClean="0"/>
              <a:t>Kalkınma için izlenebilecek farklı yollar</a:t>
            </a:r>
            <a:r>
              <a:rPr lang="en-GB" sz="4000" smtClean="0"/>
              <a:t>?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88" y="1857375"/>
            <a:ext cx="7772400" cy="41148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tr-TR" smtClean="0"/>
              <a:t>İlksel ürün ticareti</a:t>
            </a:r>
            <a:endParaRPr lang="en-GB" smtClean="0"/>
          </a:p>
          <a:p>
            <a:pPr eaLnBrk="1" hangingPunct="1">
              <a:lnSpc>
                <a:spcPct val="140000"/>
              </a:lnSpc>
            </a:pPr>
            <a:r>
              <a:rPr lang="tr-TR" smtClean="0"/>
              <a:t>Sanayileşme</a:t>
            </a:r>
            <a:endParaRPr lang="en-GB" smtClean="0"/>
          </a:p>
          <a:p>
            <a:pPr eaLnBrk="1" hangingPunct="1">
              <a:lnSpc>
                <a:spcPct val="140000"/>
              </a:lnSpc>
            </a:pPr>
            <a:r>
              <a:rPr lang="tr-TR" smtClean="0"/>
              <a:t>Borçlanma</a:t>
            </a:r>
            <a:endParaRPr lang="en-GB" smtClean="0"/>
          </a:p>
          <a:p>
            <a:pPr eaLnBrk="1" hangingPunct="1">
              <a:lnSpc>
                <a:spcPct val="140000"/>
              </a:lnSpc>
            </a:pPr>
            <a:r>
              <a:rPr lang="tr-TR" smtClean="0"/>
              <a:t>Yapısal uyum</a:t>
            </a:r>
            <a:endParaRPr lang="en-GB" smtClean="0"/>
          </a:p>
          <a:p>
            <a:pPr eaLnBrk="1" hangingPunct="1">
              <a:lnSpc>
                <a:spcPct val="140000"/>
              </a:lnSpc>
            </a:pPr>
            <a:r>
              <a:rPr lang="tr-TR" smtClean="0"/>
              <a:t>Yardım</a:t>
            </a:r>
            <a:endParaRPr lang="en-GB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63550" y="357188"/>
            <a:ext cx="8680450" cy="990600"/>
          </a:xfrm>
        </p:spPr>
        <p:txBody>
          <a:bodyPr/>
          <a:lstStyle/>
          <a:p>
            <a:pPr eaLnBrk="1" hangingPunct="1"/>
            <a:r>
              <a:rPr lang="tr-TR" sz="4000" smtClean="0"/>
              <a:t>Kalkınma</a:t>
            </a:r>
            <a:r>
              <a:rPr lang="en-GB" sz="4000" smtClean="0"/>
              <a:t>:</a:t>
            </a:r>
            <a:br>
              <a:rPr lang="en-GB" sz="4000" smtClean="0"/>
            </a:br>
            <a:r>
              <a:rPr lang="tr-TR" sz="4000" smtClean="0"/>
              <a:t>İlksel ürün ticareti ile mi</a:t>
            </a:r>
            <a:r>
              <a:rPr lang="en-GB" sz="4000" smtClean="0"/>
              <a:t>?</a:t>
            </a:r>
          </a:p>
        </p:txBody>
      </p:sp>
      <p:sp>
        <p:nvSpPr>
          <p:cNvPr id="110595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2000250"/>
            <a:ext cx="8188325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400" smtClean="0"/>
              <a:t>İlksel ürünler, tarımsal ürünler ve madenleri kapsar</a:t>
            </a:r>
            <a:r>
              <a:rPr lang="en-GB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smtClean="0"/>
              <a:t>Karşılaştırmalı üstünlükler AGÜ’lerin ilksel ürünlerde uzmanlaşmalarını önerir</a:t>
            </a:r>
            <a:r>
              <a:rPr lang="en-GB" sz="2400" smtClean="0"/>
              <a:t>, </a:t>
            </a:r>
            <a:r>
              <a:rPr lang="tr-TR" sz="2400" smtClean="0"/>
              <a:t>ANCAK</a:t>
            </a:r>
            <a:r>
              <a:rPr lang="en-GB" sz="240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smtClean="0"/>
              <a:t>Tarihsel veriler dış ticaret hadlerinin ilksel ürünler aleyhine ve imalat sanayi ürünleri lehine değiştiğine işaret etmektedir.  </a:t>
            </a:r>
            <a:endParaRPr lang="en-GB" sz="2000" smtClean="0"/>
          </a:p>
          <a:p>
            <a:pPr lvl="1" eaLnBrk="1" hangingPunct="1">
              <a:lnSpc>
                <a:spcPct val="90000"/>
              </a:lnSpc>
            </a:pPr>
            <a:r>
              <a:rPr lang="tr-TR" sz="2000" smtClean="0"/>
              <a:t>İlksel ürünlerin fiyatları oynaklık göstermektedir.</a:t>
            </a:r>
            <a:endParaRPr lang="en-GB" sz="2000" smtClean="0"/>
          </a:p>
          <a:p>
            <a:pPr lvl="1" eaLnBrk="1" hangingPunct="1">
              <a:lnSpc>
                <a:spcPct val="90000"/>
              </a:lnSpc>
            </a:pPr>
            <a:r>
              <a:rPr lang="tr-TR" sz="2000" smtClean="0"/>
              <a:t>Az sayıda belli ihracat ürününe yoğunlaşma istikrarsızlaştırıcı etkiye yol açabilmektedir.</a:t>
            </a:r>
            <a:endParaRPr lang="en-GB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357188"/>
            <a:ext cx="7772400" cy="1143000"/>
          </a:xfrm>
        </p:spPr>
        <p:txBody>
          <a:bodyPr/>
          <a:lstStyle/>
          <a:p>
            <a:pPr eaLnBrk="1" hangingPunct="1"/>
            <a:r>
              <a:rPr lang="tr-TR" sz="4000" smtClean="0"/>
              <a:t>Emtia fiyatları</a:t>
            </a:r>
            <a:endParaRPr lang="en-US" sz="4000" smtClean="0"/>
          </a:p>
        </p:txBody>
      </p:sp>
      <p:pic>
        <p:nvPicPr>
          <p:cNvPr id="2478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1500188"/>
            <a:ext cx="5688013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7250" y="1857375"/>
            <a:ext cx="7772400" cy="4114800"/>
          </a:xfrm>
        </p:spPr>
        <p:txBody>
          <a:bodyPr/>
          <a:lstStyle/>
          <a:p>
            <a:pPr eaLnBrk="1" hangingPunct="1"/>
            <a:r>
              <a:rPr lang="tr-TR" sz="2800" smtClean="0"/>
              <a:t>İthal ikameci sanayileşme ithalatın yerli üretimle ikame edilmesine dayanan bir politikadır</a:t>
            </a:r>
            <a:endParaRPr lang="en-GB" sz="2400" smtClean="0"/>
          </a:p>
          <a:p>
            <a:pPr lvl="1" eaLnBrk="1" hangingPunct="1"/>
            <a:r>
              <a:rPr lang="tr-TR" sz="2400" smtClean="0"/>
              <a:t>Yüksek tarifeler veya ithalat kotaları ile sağlanan korumacılık altında</a:t>
            </a:r>
            <a:endParaRPr lang="en-GB" sz="2400" smtClean="0"/>
          </a:p>
          <a:p>
            <a:pPr lvl="1" eaLnBrk="1" hangingPunct="1"/>
            <a:r>
              <a:rPr lang="tr-TR" sz="2000" smtClean="0"/>
              <a:t>Kısa vadede kaynakların etkin olmayan kullanımına yol açabilir</a:t>
            </a:r>
            <a:endParaRPr lang="en-GB" sz="2000" smtClean="0"/>
          </a:p>
          <a:p>
            <a:pPr lvl="1" eaLnBrk="1" hangingPunct="1"/>
            <a:r>
              <a:rPr lang="tr-TR" sz="2000" smtClean="0"/>
              <a:t>Uzun vadede</a:t>
            </a:r>
            <a:r>
              <a:rPr lang="en-GB" sz="2000" smtClean="0"/>
              <a:t>, </a:t>
            </a:r>
            <a:r>
              <a:rPr lang="tr-TR" sz="2000" smtClean="0"/>
              <a:t>iç piyasa ölçek ekonomilerine izin verecek büyüklükte olmayabilir</a:t>
            </a:r>
            <a:endParaRPr lang="en-GB" sz="2000" smtClean="0"/>
          </a:p>
          <a:p>
            <a:pPr lvl="1" eaLnBrk="1" hangingPunct="1"/>
            <a:r>
              <a:rPr lang="tr-TR" sz="2000" smtClean="0"/>
              <a:t>iç piyasaya dönük bir sanayiyi getirebilir</a:t>
            </a:r>
            <a:endParaRPr lang="en-GB" sz="2000" smtClean="0"/>
          </a:p>
          <a:p>
            <a:pPr lvl="1" eaLnBrk="1" hangingPunct="1"/>
            <a:r>
              <a:rPr lang="tr-TR" sz="2000" smtClean="0"/>
              <a:t>ülkenin karşılaştırmalı üstünlüğe sahip olmadığı faaliyetleri teşvik edebilir. </a:t>
            </a:r>
            <a:endParaRPr lang="en-GB" sz="2000" smtClean="0"/>
          </a:p>
        </p:txBody>
      </p:sp>
      <p:sp>
        <p:nvSpPr>
          <p:cNvPr id="24883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357188"/>
            <a:ext cx="7875587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tr-TR" sz="4000" smtClean="0"/>
              <a:t>Kalkınma</a:t>
            </a:r>
            <a:r>
              <a:rPr lang="en-GB" sz="4000" smtClean="0"/>
              <a:t>: </a:t>
            </a:r>
            <a:br>
              <a:rPr lang="en-GB" sz="4000" smtClean="0"/>
            </a:br>
            <a:r>
              <a:rPr lang="tr-TR" sz="4000" smtClean="0"/>
              <a:t>ithal ikameci sanayileşme ile mi</a:t>
            </a:r>
            <a:r>
              <a:rPr lang="en-GB" sz="4000" smtClean="0"/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5813" y="1857375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600" smtClean="0"/>
              <a:t>İhracat-çekişli büyüme, ithal ikamesi yerine ihracat yoluyla çıktı ve gelir artışına dayalıdır.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smtClean="0"/>
              <a:t>Son 30 yılın en başarılı ekonomileri bu yolu izlemiştir:</a:t>
            </a:r>
            <a:endParaRPr lang="en-GB" sz="2600" smtClean="0"/>
          </a:p>
          <a:p>
            <a:pPr lvl="1" eaLnBrk="1" hangingPunct="1">
              <a:lnSpc>
                <a:spcPct val="90000"/>
              </a:lnSpc>
            </a:pPr>
            <a:r>
              <a:rPr lang="tr-TR" sz="2200" smtClean="0"/>
              <a:t>Özellikle Güneydoğu Asya ülkeleri</a:t>
            </a:r>
            <a:endParaRPr lang="en-GB" sz="2200" smtClean="0"/>
          </a:p>
          <a:p>
            <a:pPr eaLnBrk="1" hangingPunct="1">
              <a:lnSpc>
                <a:spcPct val="90000"/>
              </a:lnSpc>
            </a:pPr>
            <a:r>
              <a:rPr lang="tr-TR" sz="2600" smtClean="0"/>
              <a:t>Fakat diğer ülkelerin bu yolu izlemesi için, sanayileşmiş ülkelerin aşırı korumacılık uygulamayarak işbirliğine gitmelerine ihtiyaç vardır</a:t>
            </a:r>
            <a:r>
              <a:rPr lang="en-GB" sz="2600" smtClean="0"/>
              <a:t>.</a:t>
            </a:r>
          </a:p>
        </p:txBody>
      </p:sp>
      <p:sp>
        <p:nvSpPr>
          <p:cNvPr id="24985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357188"/>
            <a:ext cx="77724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tr-TR" sz="4000" smtClean="0"/>
              <a:t>Kalkınma</a:t>
            </a:r>
            <a:r>
              <a:rPr lang="en-GB" sz="4000" smtClean="0"/>
              <a:t>:</a:t>
            </a:r>
            <a:br>
              <a:rPr lang="en-GB" sz="4000" smtClean="0"/>
            </a:br>
            <a:r>
              <a:rPr lang="tr-TR" sz="4000" smtClean="0"/>
              <a:t>ihracat teşviği ile mi</a:t>
            </a:r>
            <a:r>
              <a:rPr lang="en-GB" sz="4000" smtClean="0"/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428625"/>
            <a:ext cx="7772400" cy="1143000"/>
          </a:xfrm>
        </p:spPr>
        <p:txBody>
          <a:bodyPr/>
          <a:lstStyle/>
          <a:p>
            <a:pPr eaLnBrk="1" hangingPunct="1"/>
            <a:r>
              <a:rPr lang="tr-TR" sz="4000" smtClean="0"/>
              <a:t>İhracat teşviği</a:t>
            </a:r>
            <a:endParaRPr lang="en-US" sz="4000" smtClean="0"/>
          </a:p>
        </p:txBody>
      </p:sp>
      <p:pic>
        <p:nvPicPr>
          <p:cNvPr id="25088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1928813"/>
            <a:ext cx="8501062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75" y="1714500"/>
            <a:ext cx="77724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tr-TR" sz="2600" smtClean="0"/>
              <a:t>Tarihsel olarak AGÜ’ler dünya piyasalarında borçlanan kesim olagelmişlerdir</a:t>
            </a:r>
            <a:endParaRPr lang="en-GB" sz="2600" smtClean="0"/>
          </a:p>
          <a:p>
            <a:pPr lvl="1" eaLnBrk="1" hangingPunct="1">
              <a:lnSpc>
                <a:spcPct val="120000"/>
              </a:lnSpc>
            </a:pPr>
            <a:r>
              <a:rPr lang="tr-TR" sz="2200" smtClean="0"/>
              <a:t>Fonlar, yerli yatırıma ilave sermaye malı ithalatı için kullanılmıştır</a:t>
            </a:r>
            <a:endParaRPr lang="en-GB" sz="2200" smtClean="0"/>
          </a:p>
          <a:p>
            <a:pPr lvl="1" eaLnBrk="1" hangingPunct="1">
              <a:lnSpc>
                <a:spcPct val="120000"/>
              </a:lnSpc>
            </a:pPr>
            <a:r>
              <a:rPr lang="tr-TR" sz="2200" smtClean="0"/>
              <a:t>Borçlanma, cari açığı finanse etmektedir</a:t>
            </a:r>
            <a:endParaRPr lang="en-GB" sz="2200" smtClean="0"/>
          </a:p>
          <a:p>
            <a:pPr eaLnBrk="1" hangingPunct="1">
              <a:lnSpc>
                <a:spcPct val="120000"/>
              </a:lnSpc>
            </a:pPr>
            <a:r>
              <a:rPr lang="en-GB" sz="2600" smtClean="0"/>
              <a:t>Bor</a:t>
            </a:r>
            <a:r>
              <a:rPr lang="tr-TR" sz="2600" smtClean="0"/>
              <a:t>çlanma</a:t>
            </a:r>
            <a:r>
              <a:rPr lang="en-GB" sz="2600" smtClean="0"/>
              <a:t> 1973/74</a:t>
            </a:r>
            <a:r>
              <a:rPr lang="tr-TR" sz="2600" smtClean="0"/>
              <a:t>’teki ilk </a:t>
            </a:r>
            <a:r>
              <a:rPr lang="en-GB" sz="2600" smtClean="0"/>
              <a:t>OPEC </a:t>
            </a:r>
            <a:r>
              <a:rPr lang="tr-TR" sz="2600" smtClean="0"/>
              <a:t>petrol şokundan sonra artmıştır</a:t>
            </a:r>
            <a:endParaRPr lang="en-GB" sz="2600" smtClean="0"/>
          </a:p>
          <a:p>
            <a:pPr lvl="1" eaLnBrk="1" hangingPunct="1">
              <a:lnSpc>
                <a:spcPct val="120000"/>
              </a:lnSpc>
            </a:pPr>
            <a:r>
              <a:rPr lang="tr-TR" sz="2200" smtClean="0"/>
              <a:t>Özellikle petrol ithalatçısı ülkeler borçlanmıştır</a:t>
            </a:r>
            <a:endParaRPr lang="en-GB" sz="2200" smtClean="0"/>
          </a:p>
        </p:txBody>
      </p:sp>
      <p:sp>
        <p:nvSpPr>
          <p:cNvPr id="25190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28688" y="428625"/>
            <a:ext cx="77724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tr-TR" sz="4000" smtClean="0"/>
              <a:t>Kalkınma</a:t>
            </a:r>
            <a:r>
              <a:rPr lang="en-GB" sz="4000" smtClean="0"/>
              <a:t>: </a:t>
            </a:r>
            <a:r>
              <a:rPr lang="tr-TR" sz="4000" smtClean="0"/>
              <a:t>borçlanmayla mı</a:t>
            </a:r>
            <a:r>
              <a:rPr lang="en-GB" sz="4000" smtClean="0"/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26"/>
          <p:cNvSpPr>
            <a:spLocks noGrp="1" noChangeArrowheads="1"/>
          </p:cNvSpPr>
          <p:nvPr>
            <p:ph type="body" idx="4294967295"/>
          </p:nvPr>
        </p:nvSpPr>
        <p:spPr>
          <a:xfrm>
            <a:off x="714375" y="1785938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400" smtClean="0"/>
              <a:t>Ülkeler IMF’den katı şartlarla borçlanmaya isteksiz olmuşlar</a:t>
            </a:r>
            <a:endParaRPr lang="en-GB" sz="2400" smtClean="0"/>
          </a:p>
          <a:p>
            <a:pPr eaLnBrk="1" hangingPunct="1">
              <a:lnSpc>
                <a:spcPct val="90000"/>
              </a:lnSpc>
            </a:pPr>
            <a:r>
              <a:rPr lang="tr-TR" sz="2400" smtClean="0"/>
              <a:t>Bu nedenle özel finans kuruluşlarından borçlanmışlardır</a:t>
            </a:r>
            <a:endParaRPr lang="en-GB" sz="2400" smtClean="0"/>
          </a:p>
          <a:p>
            <a:pPr lvl="1" eaLnBrk="1" hangingPunct="1">
              <a:lnSpc>
                <a:spcPct val="90000"/>
              </a:lnSpc>
            </a:pPr>
            <a:r>
              <a:rPr lang="tr-TR" sz="2000" smtClean="0"/>
              <a:t>Genellikle değişken faiz oranlarıyla</a:t>
            </a:r>
            <a:endParaRPr lang="en-GB" sz="2000" smtClean="0"/>
          </a:p>
          <a:p>
            <a:pPr eaLnBrk="1" hangingPunct="1">
              <a:lnSpc>
                <a:spcPct val="90000"/>
              </a:lnSpc>
            </a:pPr>
            <a:r>
              <a:rPr lang="tr-TR" sz="2400" smtClean="0"/>
              <a:t>1980’lerin başlarında yüksek reel faizler, birçok borçlu ülke için borçların geri ödenmesini zora sokmuştur</a:t>
            </a:r>
            <a:endParaRPr lang="en-GB" sz="2400" smtClean="0"/>
          </a:p>
          <a:p>
            <a:pPr eaLnBrk="1" hangingPunct="1">
              <a:lnSpc>
                <a:spcPct val="90000"/>
              </a:lnSpc>
            </a:pPr>
            <a:r>
              <a:rPr lang="tr-TR" sz="2400" smtClean="0"/>
              <a:t>1990’ların sonlarında “En Çok Borçlu Ülkeler (</a:t>
            </a:r>
            <a:r>
              <a:rPr lang="en-GB" sz="2400" smtClean="0"/>
              <a:t>the </a:t>
            </a:r>
            <a:r>
              <a:rPr lang="tr-TR" sz="2400" smtClean="0"/>
              <a:t>Heavily Indebted Poor Countries- </a:t>
            </a:r>
            <a:r>
              <a:rPr lang="en-GB" sz="2400" smtClean="0"/>
              <a:t>HIPC</a:t>
            </a:r>
            <a:r>
              <a:rPr lang="tr-TR" sz="2400" smtClean="0"/>
              <a:t>)</a:t>
            </a:r>
            <a:r>
              <a:rPr lang="en-GB" sz="2400" smtClean="0"/>
              <a:t> </a:t>
            </a:r>
            <a:r>
              <a:rPr lang="tr-TR" sz="2400" smtClean="0"/>
              <a:t>girişimi”, birçok AGÜ için sürdürülemez hale gelen borç yükü sorununu çözmeye çalışmıştır.</a:t>
            </a:r>
            <a:endParaRPr lang="en-GB" sz="2400" smtClean="0"/>
          </a:p>
        </p:txBody>
      </p:sp>
      <p:sp>
        <p:nvSpPr>
          <p:cNvPr id="252931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33375"/>
            <a:ext cx="8440737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tr-TR" sz="4000" smtClean="0"/>
              <a:t>Kalkınma</a:t>
            </a:r>
            <a:r>
              <a:rPr lang="en-GB" sz="4000" smtClean="0"/>
              <a:t>: </a:t>
            </a:r>
            <a:r>
              <a:rPr lang="tr-TR" sz="4000" smtClean="0"/>
              <a:t>borçlanmayla mı</a:t>
            </a:r>
            <a:r>
              <a:rPr lang="en-GB" sz="4000" smtClean="0"/>
              <a:t>? (2)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050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14313"/>
            <a:ext cx="8353425" cy="1143000"/>
          </a:xfrm>
        </p:spPr>
        <p:txBody>
          <a:bodyPr/>
          <a:lstStyle/>
          <a:p>
            <a:pPr eaLnBrk="1" hangingPunct="1"/>
            <a:r>
              <a:rPr lang="tr-TR" sz="4000" smtClean="0"/>
              <a:t>Bazı temel konular</a:t>
            </a:r>
            <a:endParaRPr lang="en-GB" sz="4000" smtClean="0"/>
          </a:p>
        </p:txBody>
      </p:sp>
      <p:sp>
        <p:nvSpPr>
          <p:cNvPr id="93187" name="Rectangle 2051"/>
          <p:cNvSpPr>
            <a:spLocks noGrp="1" noChangeArrowheads="1"/>
          </p:cNvSpPr>
          <p:nvPr>
            <p:ph type="body" idx="4294967295"/>
          </p:nvPr>
        </p:nvSpPr>
        <p:spPr>
          <a:xfrm>
            <a:off x="642938" y="142875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600" smtClean="0"/>
              <a:t>Azgelişmiş Ülkeler  (AGÜ’ler</a:t>
            </a:r>
            <a:r>
              <a:rPr lang="en-GB" sz="26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200" smtClean="0"/>
              <a:t>Düşük kişi başına gelir düzeyine sahip ülkeler</a:t>
            </a:r>
            <a:endParaRPr lang="en-GB" sz="2200" smtClean="0"/>
          </a:p>
          <a:p>
            <a:pPr eaLnBrk="1" hangingPunct="1">
              <a:lnSpc>
                <a:spcPct val="90000"/>
              </a:lnSpc>
            </a:pPr>
            <a:r>
              <a:rPr lang="tr-TR" sz="2600" smtClean="0"/>
              <a:t>AGÜ‘ler neden yoksul kaldı</a:t>
            </a:r>
            <a:r>
              <a:rPr lang="en-GB" sz="2600" smtClean="0"/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u="sng" smtClean="0"/>
              <a:t>Aşağıda belirtilenlerin potansiyel rolleri neler olabilir?</a:t>
            </a:r>
            <a:r>
              <a:rPr lang="en-GB" sz="260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200" smtClean="0"/>
              <a:t>karşılaştırmalı üstünlükler</a:t>
            </a:r>
            <a:endParaRPr lang="en-GB" sz="2200" smtClean="0"/>
          </a:p>
          <a:p>
            <a:pPr lvl="1" eaLnBrk="1" hangingPunct="1">
              <a:lnSpc>
                <a:spcPct val="90000"/>
              </a:lnSpc>
            </a:pPr>
            <a:r>
              <a:rPr lang="tr-TR" sz="2200" smtClean="0"/>
              <a:t>sanayileşme</a:t>
            </a:r>
            <a:endParaRPr lang="en-GB" sz="2200" smtClean="0"/>
          </a:p>
          <a:p>
            <a:pPr lvl="1" eaLnBrk="1" hangingPunct="1">
              <a:lnSpc>
                <a:spcPct val="90000"/>
              </a:lnSpc>
            </a:pPr>
            <a:r>
              <a:rPr lang="tr-TR" sz="2200" smtClean="0"/>
              <a:t>uluslararası borç</a:t>
            </a:r>
            <a:endParaRPr lang="en-GB" sz="2200" smtClean="0"/>
          </a:p>
          <a:p>
            <a:pPr lvl="1" eaLnBrk="1" hangingPunct="1">
              <a:lnSpc>
                <a:spcPct val="90000"/>
              </a:lnSpc>
            </a:pPr>
            <a:r>
              <a:rPr lang="tr-TR" sz="2200" smtClean="0"/>
              <a:t>yapısal uyum</a:t>
            </a:r>
            <a:endParaRPr lang="en-GB" sz="2200" smtClean="0"/>
          </a:p>
          <a:p>
            <a:pPr lvl="1" eaLnBrk="1" hangingPunct="1">
              <a:lnSpc>
                <a:spcPct val="90000"/>
              </a:lnSpc>
            </a:pPr>
            <a:r>
              <a:rPr lang="tr-TR" sz="2200" smtClean="0"/>
              <a:t>yardım</a:t>
            </a:r>
            <a:endParaRPr lang="en-GB" sz="22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76250"/>
            <a:ext cx="7772400" cy="1143000"/>
          </a:xfrm>
        </p:spPr>
        <p:txBody>
          <a:bodyPr/>
          <a:lstStyle/>
          <a:p>
            <a:pPr eaLnBrk="1" hangingPunct="1"/>
            <a:r>
              <a:rPr lang="tr-TR" sz="4000" smtClean="0"/>
              <a:t>Borç</a:t>
            </a:r>
            <a:endParaRPr lang="en-US" sz="4000" smtClean="0"/>
          </a:p>
        </p:txBody>
      </p:sp>
      <p:pic>
        <p:nvPicPr>
          <p:cNvPr id="25395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1714500"/>
            <a:ext cx="8639175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051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928813"/>
            <a:ext cx="8104187" cy="4114800"/>
          </a:xfrm>
        </p:spPr>
        <p:txBody>
          <a:bodyPr/>
          <a:lstStyle/>
          <a:p>
            <a:pPr eaLnBrk="1" hangingPunct="1"/>
            <a:r>
              <a:rPr lang="tr-TR" sz="2800" smtClean="0"/>
              <a:t>Yapısal Uyum Programları</a:t>
            </a:r>
            <a:endParaRPr lang="en-GB" sz="2800" smtClean="0"/>
          </a:p>
          <a:p>
            <a:pPr lvl="1" eaLnBrk="1" hangingPunct="1"/>
            <a:r>
              <a:rPr lang="tr-TR" sz="2400" smtClean="0"/>
              <a:t>Potansiyel çıktıyı etkinliği artırarak yükseltmeyi amaçlayan arz yönlü politikalar</a:t>
            </a:r>
            <a:r>
              <a:rPr lang="en-GB" sz="2400" smtClean="0"/>
              <a:t>:</a:t>
            </a:r>
          </a:p>
          <a:p>
            <a:pPr lvl="2" eaLnBrk="1" hangingPunct="1"/>
            <a:r>
              <a:rPr lang="tr-TR" sz="2000" smtClean="0"/>
              <a:t>Sanayiye hükümet sübvansiyonlarının azaltılması</a:t>
            </a:r>
            <a:endParaRPr lang="en-GB" sz="2000" smtClean="0"/>
          </a:p>
          <a:p>
            <a:pPr lvl="2" eaLnBrk="1" hangingPunct="1"/>
            <a:r>
              <a:rPr lang="tr-TR" sz="2000" smtClean="0"/>
              <a:t>Özelleştirme</a:t>
            </a:r>
            <a:endParaRPr lang="en-GB" sz="2000" smtClean="0"/>
          </a:p>
          <a:p>
            <a:pPr lvl="2" eaLnBrk="1" hangingPunct="1"/>
            <a:r>
              <a:rPr lang="tr-TR" sz="2000" smtClean="0"/>
              <a:t>Ticari serbestleşme</a:t>
            </a:r>
            <a:endParaRPr lang="en-GB" sz="2000" smtClean="0"/>
          </a:p>
          <a:p>
            <a:pPr lvl="2" eaLnBrk="1" hangingPunct="1"/>
            <a:r>
              <a:rPr lang="tr-TR" sz="2000" smtClean="0"/>
              <a:t>Fiyat reformları</a:t>
            </a:r>
            <a:endParaRPr lang="en-GB" sz="2000" smtClean="0"/>
          </a:p>
          <a:p>
            <a:pPr lvl="2" eaLnBrk="1" hangingPunct="1"/>
            <a:r>
              <a:rPr lang="tr-TR" sz="2000" smtClean="0"/>
              <a:t>Parasal ve mali disiplin</a:t>
            </a:r>
            <a:endParaRPr lang="en-GB" sz="2000" smtClean="0"/>
          </a:p>
        </p:txBody>
      </p:sp>
      <p:sp>
        <p:nvSpPr>
          <p:cNvPr id="254979" name="Rectangle 2052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428625"/>
            <a:ext cx="7772400" cy="1143000"/>
          </a:xfrm>
        </p:spPr>
        <p:txBody>
          <a:bodyPr/>
          <a:lstStyle/>
          <a:p>
            <a:pPr eaLnBrk="1" hangingPunct="1"/>
            <a:r>
              <a:rPr lang="tr-TR" sz="4000" smtClean="0"/>
              <a:t>Kalkınma</a:t>
            </a:r>
            <a:r>
              <a:rPr lang="en-GB" sz="4000" smtClean="0"/>
              <a:t>:</a:t>
            </a:r>
            <a:br>
              <a:rPr lang="en-GB" sz="4000" smtClean="0"/>
            </a:br>
            <a:r>
              <a:rPr lang="tr-TR" sz="4000" smtClean="0"/>
              <a:t>yapısal uyum yoluyla mı</a:t>
            </a:r>
            <a:r>
              <a:rPr lang="en-GB" sz="4000" smtClean="0"/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75" y="428625"/>
            <a:ext cx="7772400" cy="1143000"/>
          </a:xfrm>
        </p:spPr>
        <p:txBody>
          <a:bodyPr/>
          <a:lstStyle/>
          <a:p>
            <a:pPr eaLnBrk="1" hangingPunct="1"/>
            <a:r>
              <a:rPr lang="tr-TR" sz="4000" smtClean="0"/>
              <a:t>Kalkınma</a:t>
            </a:r>
            <a:r>
              <a:rPr lang="en-GB" sz="4000" smtClean="0"/>
              <a:t>: </a:t>
            </a:r>
            <a:r>
              <a:rPr lang="tr-TR" sz="4000" smtClean="0"/>
              <a:t>yardım yoluyla mı</a:t>
            </a:r>
            <a:r>
              <a:rPr lang="en-GB" sz="4000" smtClean="0"/>
              <a:t>?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2938" y="1785938"/>
            <a:ext cx="796131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3000" smtClean="0"/>
              <a:t>Yardım, zengin ülkelerden yoksul ülkelere bir transfer ödemesidir</a:t>
            </a:r>
            <a:r>
              <a:rPr lang="en-GB" sz="300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600" smtClean="0"/>
              <a:t>Birçok biçimde olabilir</a:t>
            </a:r>
            <a:r>
              <a:rPr lang="en-GB" sz="2600" smtClean="0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tr-TR" sz="2200" smtClean="0"/>
              <a:t>Sübvanse edilmiş borçlar</a:t>
            </a:r>
            <a:endParaRPr lang="en-GB" sz="2200" smtClean="0"/>
          </a:p>
          <a:p>
            <a:pPr lvl="2" eaLnBrk="1" hangingPunct="1">
              <a:lnSpc>
                <a:spcPct val="80000"/>
              </a:lnSpc>
            </a:pPr>
            <a:r>
              <a:rPr lang="tr-TR" sz="2200" smtClean="0"/>
              <a:t>Gıda ve makine yardımı</a:t>
            </a:r>
            <a:endParaRPr lang="en-GB" sz="2200" smtClean="0"/>
          </a:p>
          <a:p>
            <a:pPr lvl="2" eaLnBrk="1" hangingPunct="1">
              <a:lnSpc>
                <a:spcPct val="80000"/>
              </a:lnSpc>
            </a:pPr>
            <a:r>
              <a:rPr lang="tr-TR" sz="2200" smtClean="0"/>
              <a:t>Teknik yardım</a:t>
            </a:r>
            <a:endParaRPr lang="en-GB" sz="2200" smtClean="0"/>
          </a:p>
          <a:p>
            <a:pPr lvl="1" eaLnBrk="1" hangingPunct="1">
              <a:lnSpc>
                <a:spcPct val="80000"/>
              </a:lnSpc>
            </a:pPr>
            <a:r>
              <a:rPr lang="tr-TR" sz="2600" smtClean="0"/>
              <a:t>Eşitlik temelinde meşru görülebilir mi</a:t>
            </a:r>
            <a:r>
              <a:rPr lang="en-GB" sz="2600" smtClean="0"/>
              <a:t>?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600" smtClean="0"/>
              <a:t>Bağımlılık yaratabilir</a:t>
            </a:r>
            <a:endParaRPr lang="en-GB" sz="2600" smtClean="0"/>
          </a:p>
          <a:p>
            <a:pPr lvl="1" eaLnBrk="1" hangingPunct="1">
              <a:lnSpc>
                <a:spcPct val="80000"/>
              </a:lnSpc>
            </a:pPr>
            <a:r>
              <a:rPr lang="tr-TR" sz="2600" smtClean="0"/>
              <a:t>Ticaretin serbestleştirilmesi bir alternatif olabilir</a:t>
            </a:r>
            <a:endParaRPr lang="en-GB" sz="26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 bldLvl="3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500063"/>
            <a:ext cx="7772400" cy="1143000"/>
          </a:xfrm>
        </p:spPr>
        <p:txBody>
          <a:bodyPr/>
          <a:lstStyle/>
          <a:p>
            <a:pPr eaLnBrk="1" hangingPunct="1"/>
            <a:r>
              <a:rPr lang="tr-TR" sz="4000" smtClean="0"/>
              <a:t>Küreselleşme</a:t>
            </a:r>
            <a:endParaRPr lang="en-US" sz="4000" smtClean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928813"/>
            <a:ext cx="7772400" cy="4114800"/>
          </a:xfrm>
        </p:spPr>
        <p:txBody>
          <a:bodyPr/>
          <a:lstStyle/>
          <a:p>
            <a:pPr eaLnBrk="1" hangingPunct="1"/>
            <a:r>
              <a:rPr lang="tr-TR" smtClean="0"/>
              <a:t>ÇUŞ’lar, daha cazip yatırım koşulları sağlamak için AGÜ hükümetlerini birbirleriyle yarıştırmaktadır</a:t>
            </a:r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r>
              <a:rPr lang="tr-TR" smtClean="0"/>
              <a:t>Kürselleşme çevreyi tehdit etmektedir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5813" y="428625"/>
            <a:ext cx="7772400" cy="1143000"/>
          </a:xfrm>
        </p:spPr>
        <p:txBody>
          <a:bodyPr/>
          <a:lstStyle/>
          <a:p>
            <a:pPr eaLnBrk="1" hangingPunct="1"/>
            <a:r>
              <a:rPr lang="tr-TR" sz="4000" smtClean="0"/>
              <a:t>Gelir eşitsizliği artıyor mu</a:t>
            </a:r>
            <a:r>
              <a:rPr lang="en-GB" sz="4000" smtClean="0"/>
              <a:t>?</a:t>
            </a:r>
            <a:endParaRPr lang="en-US" sz="4000" smtClean="0"/>
          </a:p>
        </p:txBody>
      </p:sp>
      <p:pic>
        <p:nvPicPr>
          <p:cNvPr id="25805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1714500"/>
            <a:ext cx="8501062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5813" y="428625"/>
            <a:ext cx="7772400" cy="1143000"/>
          </a:xfrm>
        </p:spPr>
        <p:txBody>
          <a:bodyPr/>
          <a:lstStyle/>
          <a:p>
            <a:pPr eaLnBrk="1" hangingPunct="1"/>
            <a:r>
              <a:rPr lang="tr-TR" sz="4000" smtClean="0"/>
              <a:t>Dünya nufusu ve GSMH’sinin dağılımı</a:t>
            </a:r>
            <a:r>
              <a:rPr lang="en-GB" sz="4000" smtClean="0"/>
              <a:t> </a:t>
            </a:r>
            <a:r>
              <a:rPr lang="tr-TR" sz="4000" smtClean="0"/>
              <a:t>(</a:t>
            </a:r>
            <a:r>
              <a:rPr lang="en-GB" sz="4000" smtClean="0"/>
              <a:t>2006</a:t>
            </a:r>
            <a:r>
              <a:rPr lang="tr-TR" sz="4000" smtClean="0"/>
              <a:t>)</a:t>
            </a:r>
            <a:endParaRPr lang="en-GB" sz="4000" smtClean="0"/>
          </a:p>
        </p:txBody>
      </p:sp>
      <p:graphicFrame>
        <p:nvGraphicFramePr>
          <p:cNvPr id="145408" name="Object 0"/>
          <p:cNvGraphicFramePr>
            <a:graphicFrameLocks noChangeAspect="1"/>
          </p:cNvGraphicFramePr>
          <p:nvPr>
            <p:ph type="chart" idx="4294967295"/>
          </p:nvPr>
        </p:nvGraphicFramePr>
        <p:xfrm>
          <a:off x="395288" y="1989138"/>
          <a:ext cx="8270875" cy="4230687"/>
        </p:xfrm>
        <a:graphic>
          <a:graphicData uri="http://schemas.openxmlformats.org/presentationml/2006/ole">
            <p:oleObj spid="_x0000_s3074" name="Çizelge" r:id="rId4" imgW="7305745" imgH="3619620" progId="MSGraph.Chart.8">
              <p:embed followColorScheme="full"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08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08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08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45408" grpId="0" bld="category" 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75" y="285750"/>
            <a:ext cx="7772400" cy="1143000"/>
          </a:xfrm>
        </p:spPr>
        <p:txBody>
          <a:bodyPr/>
          <a:lstStyle/>
          <a:p>
            <a:pPr eaLnBrk="1" hangingPunct="1"/>
            <a:r>
              <a:rPr lang="tr-TR" sz="4000" smtClean="0"/>
              <a:t>Ülke Gruplarına Göre Refah Göstergeleri</a:t>
            </a:r>
            <a:endParaRPr lang="en-GB" sz="4000" smtClean="0"/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>
            <p:ph type="chart" idx="4294967295"/>
          </p:nvPr>
        </p:nvGraphicFramePr>
        <p:xfrm>
          <a:off x="4786313" y="1928813"/>
          <a:ext cx="3886200" cy="4105275"/>
        </p:xfrm>
        <a:graphic>
          <a:graphicData uri="http://schemas.openxmlformats.org/presentationml/2006/ole">
            <p:oleObj spid="_x0000_s4098" name="Chart" r:id="rId4" imgW="3829134" imgH="4048110" progId="MSGraph.Chart.8">
              <p:embed followColorScheme="full"/>
            </p:oleObj>
          </a:graphicData>
        </a:graphic>
      </p:graphicFrame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647700" y="1930400"/>
          <a:ext cx="3687763" cy="4070350"/>
        </p:xfrm>
        <a:graphic>
          <a:graphicData uri="http://schemas.openxmlformats.org/presentationml/2006/ole">
            <p:oleObj spid="_x0000_s4099" name="Chart" r:id="rId5" imgW="3695689" imgH="3914730" progId="MSGraph.Chart.8">
              <p:embed followColorScheme="full"/>
            </p:oleObj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3 Grafik"/>
          <p:cNvGraphicFramePr/>
          <p:nvPr/>
        </p:nvGraphicFramePr>
        <p:xfrm>
          <a:off x="285720" y="949911"/>
          <a:ext cx="4192276" cy="5548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2 Grafik"/>
          <p:cNvGraphicFramePr/>
          <p:nvPr/>
        </p:nvGraphicFramePr>
        <p:xfrm>
          <a:off x="4535786" y="950613"/>
          <a:ext cx="4355200" cy="5531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15988" y="217488"/>
            <a:ext cx="7213600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tr-TR" b="1" kern="0" dirty="0">
                <a:solidFill>
                  <a:srgbClr val="FFFFCC"/>
                </a:solidFill>
              </a:rPr>
              <a:t>Doğumda beklenen yaşam süresi (2000-2010)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15988" y="217488"/>
            <a:ext cx="7585075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1600" b="1" kern="0" dirty="0">
                <a:solidFill>
                  <a:srgbClr val="FFFFCC"/>
                </a:solidFill>
              </a:rPr>
              <a:t>Türkiye’de Okuma Yazma Bilmeme Oranı (%) (2007-2011)</a:t>
            </a:r>
          </a:p>
        </p:txBody>
      </p:sp>
      <p:graphicFrame>
        <p:nvGraphicFramePr>
          <p:cNvPr id="4" name="1 Grafik"/>
          <p:cNvGraphicFramePr/>
          <p:nvPr/>
        </p:nvGraphicFramePr>
        <p:xfrm>
          <a:off x="357158" y="860079"/>
          <a:ext cx="8651040" cy="571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90575" y="185738"/>
            <a:ext cx="8353425" cy="1143000"/>
          </a:xfrm>
        </p:spPr>
        <p:txBody>
          <a:bodyPr/>
          <a:lstStyle/>
          <a:p>
            <a:pPr eaLnBrk="1" hangingPunct="1"/>
            <a:r>
              <a:rPr lang="tr-TR" sz="4000" smtClean="0"/>
              <a:t>AGÜ’lerin sorunları</a:t>
            </a:r>
            <a:endParaRPr lang="en-GB" sz="4000" smtClean="0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29200" y="1268413"/>
            <a:ext cx="4114800" cy="4510087"/>
          </a:xfrm>
        </p:spPr>
        <p:txBody>
          <a:bodyPr/>
          <a:lstStyle/>
          <a:p>
            <a:pPr eaLnBrk="1" hangingPunct="1"/>
            <a:r>
              <a:rPr lang="tr-TR" sz="2200" smtClean="0"/>
              <a:t>Doğal kaynak kıtlığı</a:t>
            </a:r>
            <a:endParaRPr lang="en-GB" sz="2200" smtClean="0"/>
          </a:p>
          <a:p>
            <a:pPr lvl="1" eaLnBrk="1" hangingPunct="1"/>
            <a:r>
              <a:rPr lang="tr-TR" sz="1900" smtClean="0"/>
              <a:t>AGÜ’ler yetersiz doğal kaynağa sahiptir</a:t>
            </a:r>
            <a:endParaRPr lang="en-GB" sz="1900" smtClean="0"/>
          </a:p>
          <a:p>
            <a:pPr lvl="1" eaLnBrk="1" hangingPunct="1"/>
            <a:r>
              <a:rPr lang="tr-TR" sz="1900" smtClean="0"/>
              <a:t>Veya varolan kaynakları kullanmak için gereken araçlardan yoksundurlar</a:t>
            </a:r>
            <a:endParaRPr lang="en-GB" sz="1900" smtClean="0"/>
          </a:p>
          <a:p>
            <a:pPr eaLnBrk="1" hangingPunct="1"/>
            <a:r>
              <a:rPr lang="tr-TR" sz="2200" smtClean="0"/>
              <a:t>Sermaye</a:t>
            </a:r>
            <a:endParaRPr lang="en-GB" sz="2200" smtClean="0"/>
          </a:p>
          <a:p>
            <a:pPr lvl="1" eaLnBrk="1" hangingPunct="1"/>
            <a:r>
              <a:rPr lang="tr-TR" sz="1900" smtClean="0"/>
              <a:t>Yatırımlar için yerli sermaye kısıtı vardır</a:t>
            </a:r>
            <a:endParaRPr lang="en-GB" sz="1900" smtClean="0"/>
          </a:p>
          <a:p>
            <a:pPr lvl="1" eaLnBrk="1" hangingPunct="1"/>
            <a:r>
              <a:rPr lang="tr-TR" sz="1900" smtClean="0"/>
              <a:t>ÇUŞ’lar elde ettikleri kârı yatırıma yönlendirmek yerine yurtdışına transfer edebilirler.</a:t>
            </a:r>
            <a:endParaRPr lang="en-GB" sz="1900" smtClean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796925" y="1851025"/>
          <a:ext cx="3740150" cy="4044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build="p" bldLvl="2" autoUpdateAnimBg="0"/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 txBox="1">
            <a:spLocks noChangeArrowheads="1"/>
          </p:cNvSpPr>
          <p:nvPr/>
        </p:nvSpPr>
        <p:spPr bwMode="auto">
          <a:xfrm>
            <a:off x="468313" y="214313"/>
            <a:ext cx="8424862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4000" b="1">
                <a:solidFill>
                  <a:srgbClr val="FFFFCC"/>
                </a:solidFill>
              </a:rPr>
              <a:t>Türkiye’de yıllık nüfus artış hızı (%) (1992-2011)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395536" y="1556792"/>
          <a:ext cx="8208912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1 Slayt Numarası Yer Tutucusu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BF8D47-0E15-48AE-AD51-37ACB42A51B6}" type="slidenum">
              <a:rPr lang="en-US"/>
              <a:pPr/>
              <a:t>9</a:t>
            </a:fld>
            <a:endParaRPr lang="en-US"/>
          </a:p>
        </p:txBody>
      </p:sp>
      <p:pic>
        <p:nvPicPr>
          <p:cNvPr id="242691" name="Picture 2" descr="C:\Users\tegam1\Desktop\3987181774_05d823a516_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428750"/>
            <a:ext cx="8715375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2692" name="Rectangle 2"/>
          <p:cNvSpPr txBox="1">
            <a:spLocks noChangeArrowheads="1"/>
          </p:cNvSpPr>
          <p:nvPr/>
        </p:nvSpPr>
        <p:spPr bwMode="auto">
          <a:xfrm>
            <a:off x="468313" y="214313"/>
            <a:ext cx="8424862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4000" b="1">
                <a:solidFill>
                  <a:srgbClr val="FFFFCC"/>
                </a:solidFill>
              </a:rPr>
              <a:t>Türkiye’de Nüfus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Görünüş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Görünüş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Görünüş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Görünüş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881</Words>
  <Application>Microsoft Office PowerPoint</Application>
  <PresentationFormat>Ekran Gösterisi (4:3)</PresentationFormat>
  <Paragraphs>170</Paragraphs>
  <Slides>24</Slides>
  <Notes>23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2</vt:i4>
      </vt:variant>
      <vt:variant>
        <vt:lpstr>Slayt Başlıkları</vt:lpstr>
      </vt:variant>
      <vt:variant>
        <vt:i4>24</vt:i4>
      </vt:variant>
    </vt:vector>
  </HeadingPairs>
  <TitlesOfParts>
    <vt:vector size="27" baseType="lpstr">
      <vt:lpstr>1_Ofis Teması</vt:lpstr>
      <vt:lpstr>Microsoft Graph Grafiği</vt:lpstr>
      <vt:lpstr>Chart</vt:lpstr>
      <vt:lpstr>Bölüm 36 Gelişmekte Olan Ülkelerin Sorunları ve Türkiye</vt:lpstr>
      <vt:lpstr>Bazı temel konular</vt:lpstr>
      <vt:lpstr>Dünya nufusu ve GSMH’sinin dağılımı (2006)</vt:lpstr>
      <vt:lpstr>Ülke Gruplarına Göre Refah Göstergeleri</vt:lpstr>
      <vt:lpstr>Slayt 5</vt:lpstr>
      <vt:lpstr>Slayt 6</vt:lpstr>
      <vt:lpstr>AGÜ’lerin sorunları</vt:lpstr>
      <vt:lpstr>Slayt 8</vt:lpstr>
      <vt:lpstr>Slayt 9</vt:lpstr>
      <vt:lpstr>AGÜ’lerin sorunları (2)</vt:lpstr>
      <vt:lpstr>AGÜ’lerin sorunları(3)</vt:lpstr>
      <vt:lpstr>Kalkınma için izlenebilecek farklı yollar?</vt:lpstr>
      <vt:lpstr>Kalkınma: İlksel ürün ticareti ile mi?</vt:lpstr>
      <vt:lpstr>Emtia fiyatları</vt:lpstr>
      <vt:lpstr>Kalkınma:  ithal ikameci sanayileşme ile mi?</vt:lpstr>
      <vt:lpstr>Kalkınma: ihracat teşviği ile mi?</vt:lpstr>
      <vt:lpstr>İhracat teşviği</vt:lpstr>
      <vt:lpstr>Kalkınma: borçlanmayla mı?</vt:lpstr>
      <vt:lpstr>Kalkınma: borçlanmayla mı? (2)</vt:lpstr>
      <vt:lpstr>Borç</vt:lpstr>
      <vt:lpstr>Kalkınma: yapısal uyum yoluyla mı?</vt:lpstr>
      <vt:lpstr>Kalkınma: yardım yoluyla mı?</vt:lpstr>
      <vt:lpstr>Küreselleşme</vt:lpstr>
      <vt:lpstr>Gelir eşitsizliği artıyor mu?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36 Gelişmekte Olan Ülkelerin Sorunları ve Türkiye</dc:title>
  <dc:creator>tegam2</dc:creator>
  <cp:lastModifiedBy>tegam2</cp:lastModifiedBy>
  <cp:revision>1</cp:revision>
  <dcterms:created xsi:type="dcterms:W3CDTF">2012-09-28T09:21:12Z</dcterms:created>
  <dcterms:modified xsi:type="dcterms:W3CDTF">2012-09-28T09:21:28Z</dcterms:modified>
</cp:coreProperties>
</file>