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FB520-861B-495C-9661-BF5E4AB985D0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D4F28-4036-4042-8A58-2AB157CA6F4C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ACE1-E8C4-4CF2-87DB-A3ABA878B04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0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B7CD4-E789-4A4D-B7FC-AF74B4DCAC1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9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6-3 in the main text.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BC307-07F3-4DFD-9D61-7B385F3F8D6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1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6-1 in the main text.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DCD29-33FE-462B-BCC7-D904A77FD22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2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6-2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5550C-E223-4BFE-901A-F56984C83C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3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6-2 in the main text.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641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B79C7-55EB-43F1-8BAE-329863B3C4A6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0A487-9643-433C-AF1F-C9E9B521C44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5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6-2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EF43F-F71B-4275-BC3D-8CA8BC6EC78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43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Sections 6-5 in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732E7-5783-441B-B615-EDC0571B8CF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7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6-3 in the main text, and Figure 6-3.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6829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E0D02-0E00-43B0-BB6E-E9AF4EE8A107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9C43D-DC97-4C6A-B647-ACF3491C4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411413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00338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14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08612EE7-3B23-480C-B317-8BB2D4F5242F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EDA308A9-1588-4EF9-BE0D-F2422C8EFED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6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Arz kararları nasıl alınır?</a:t>
            </a:r>
            <a:endParaRPr lang="en-US" sz="40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Şirketler k</a:t>
            </a:r>
            <a:r>
              <a:rPr lang="en-US" sz="4000" b="1" smtClean="0">
                <a:cs typeface="Tahoma" pitchFamily="34" charset="0"/>
              </a:rPr>
              <a:t>â</a:t>
            </a:r>
            <a:r>
              <a:rPr lang="tr-TR" sz="4000" b="1" smtClean="0"/>
              <a:t>r maksimizasyonu ilkesine göre mi hareket ederler?</a:t>
            </a:r>
            <a:endParaRPr lang="en-GB" sz="4000" b="1" smtClean="0"/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>
          <a:xfrm>
            <a:off x="971550" y="1981200"/>
            <a:ext cx="748665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400" smtClean="0"/>
              <a:t>Büyük şirketler sahipleri tarafından idare edilmezler</a:t>
            </a:r>
            <a:endParaRPr lang="en-GB" sz="2400" smtClean="0"/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Mülkiyet ve idare değişik kişilerin ellerinde bulunur</a:t>
            </a:r>
            <a:endParaRPr lang="en-GB" sz="2000" smtClean="0"/>
          </a:p>
          <a:p>
            <a:pPr eaLnBrk="1" hangingPunct="1">
              <a:lnSpc>
                <a:spcPct val="110000"/>
              </a:lnSpc>
            </a:pPr>
            <a:r>
              <a:rPr lang="tr-TR" sz="2400" smtClean="0"/>
              <a:t>İdareciler farklı amaçlar gözetebilirler</a:t>
            </a:r>
            <a:endParaRPr lang="en-GB" sz="2400" smtClean="0"/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örneğin</a:t>
            </a:r>
            <a:r>
              <a:rPr lang="en-GB" sz="2000" smtClean="0"/>
              <a:t> </a:t>
            </a:r>
            <a:r>
              <a:rPr lang="tr-TR" sz="2000" smtClean="0"/>
              <a:t>ölçek</a:t>
            </a:r>
            <a:r>
              <a:rPr lang="en-GB" sz="2000" smtClean="0"/>
              <a:t>,</a:t>
            </a:r>
            <a:r>
              <a:rPr lang="tr-TR" sz="2000" smtClean="0"/>
              <a:t> büyüme</a:t>
            </a:r>
            <a:r>
              <a:rPr lang="en-GB" sz="2000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tr-TR" sz="2400" smtClean="0"/>
              <a:t>Ancak kârını maksimize etmeyen şirketler diğerleri tarafından satın alınmaya karşı korunmasız kalırlar </a:t>
            </a:r>
          </a:p>
          <a:p>
            <a:pPr eaLnBrk="1" hangingPunct="1">
              <a:lnSpc>
                <a:spcPct val="110000"/>
              </a:lnSpc>
            </a:pPr>
            <a:r>
              <a:rPr lang="tr-TR" sz="2400" smtClean="0"/>
              <a:t>Ya da idarecilere kârı maksimize edebilmeleri için teşvikler verilebilir.</a:t>
            </a:r>
            <a:endParaRPr lang="en-GB" sz="240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EB7168-E0AB-4A3C-87B3-E4374FDD487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Değişik firma biçimleri</a:t>
            </a:r>
            <a:endParaRPr lang="en-GB" sz="4000" b="1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571625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Tek Satıcı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Kârdan ve zarardan sorumlu olan bireylerden oluşur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Ortaklık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İki veya daha fazla kişiye aittir.</a:t>
            </a:r>
            <a:endParaRPr lang="en-GB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Sorumluluk sınırlıdır.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Şirket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Mülkiyet hisse sahiplerine aittir.</a:t>
            </a:r>
            <a:endParaRPr lang="en-GB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Üretim ve ticaret için yasal izne ve hakka sahiptir.</a:t>
            </a:r>
            <a:endParaRPr lang="en-GB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Sınırlı sorumluluk sözkonusudur.</a:t>
            </a:r>
            <a:endParaRPr lang="en-GB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Kamuya açık şirketlerin hisseleri borsalarda alınıp satılabilir.</a:t>
            </a:r>
            <a:endParaRPr lang="en-GB" sz="240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188273-34F9-4B3B-A0DC-2885CF10C53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Birkaç Anahtar Kavram</a:t>
            </a:r>
            <a:endParaRPr lang="en-GB" sz="4000" b="1" smtClean="0"/>
          </a:p>
        </p:txBody>
      </p:sp>
      <p:sp>
        <p:nvSpPr>
          <p:cNvPr id="9625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Gelirler</a:t>
            </a:r>
            <a:endParaRPr lang="en-GB" sz="2800" smtClean="0"/>
          </a:p>
          <a:p>
            <a:pPr lvl="1" eaLnBrk="1" hangingPunct="1"/>
            <a:r>
              <a:rPr lang="tr-TR" sz="2400" smtClean="0"/>
              <a:t>Belirli zaman diliminde şirketin sattığı ürün ve hizmetlerden kazanılan miktar</a:t>
            </a:r>
            <a:endParaRPr lang="en-GB" sz="2400" smtClean="0"/>
          </a:p>
          <a:p>
            <a:pPr eaLnBrk="1" hangingPunct="1"/>
            <a:r>
              <a:rPr lang="tr-TR" sz="2800" smtClean="0"/>
              <a:t>Maliyetler</a:t>
            </a:r>
            <a:endParaRPr lang="en-GB" sz="2800" smtClean="0"/>
          </a:p>
          <a:p>
            <a:pPr lvl="1" eaLnBrk="1" hangingPunct="1"/>
            <a:r>
              <a:rPr lang="tr-TR" sz="2400" smtClean="0"/>
              <a:t>Ürün ve hizmetleri üretirken harcanan miktar</a:t>
            </a:r>
            <a:endParaRPr lang="en-GB" sz="2400" smtClean="0"/>
          </a:p>
          <a:p>
            <a:pPr eaLnBrk="1" hangingPunct="1"/>
            <a:r>
              <a:rPr lang="tr-TR" sz="2800" smtClean="0"/>
              <a:t>Kâr</a:t>
            </a:r>
            <a:endParaRPr lang="en-GB" sz="2800" smtClean="0"/>
          </a:p>
          <a:p>
            <a:pPr lvl="1" eaLnBrk="1" hangingPunct="1"/>
            <a:r>
              <a:rPr lang="tr-TR" sz="2400" smtClean="0"/>
              <a:t>Gelirin maliyeti aşan kısmı</a:t>
            </a:r>
            <a:endParaRPr lang="en-GB" sz="240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FF53DE-FE60-492D-9A5B-C8B63B17CFA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Şirketin bilançosu</a:t>
            </a:r>
            <a:endParaRPr lang="en-GB" sz="4000" b="1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Varlıklar</a:t>
            </a:r>
            <a:endParaRPr lang="en-GB" sz="2800" smtClean="0"/>
          </a:p>
          <a:p>
            <a:pPr lvl="1" eaLnBrk="1" hangingPunct="1"/>
            <a:r>
              <a:rPr lang="tr-TR" sz="2400" smtClean="0"/>
              <a:t>Şirketin sahip olduğu tüm değerler</a:t>
            </a:r>
            <a:endParaRPr lang="en-GB" sz="2400" smtClean="0"/>
          </a:p>
          <a:p>
            <a:pPr eaLnBrk="1" hangingPunct="1"/>
            <a:r>
              <a:rPr lang="tr-TR" sz="2800" smtClean="0"/>
              <a:t>Yükümlülükler</a:t>
            </a:r>
            <a:endParaRPr lang="en-GB" sz="2800" smtClean="0"/>
          </a:p>
          <a:p>
            <a:pPr lvl="1" eaLnBrk="1" hangingPunct="1"/>
            <a:r>
              <a:rPr lang="tr-TR" sz="2400" smtClean="0"/>
              <a:t>Şirketin ödemekle yükümlü olduğu tüm borçlar</a:t>
            </a:r>
            <a:endParaRPr lang="en-GB" sz="2400" smtClean="0"/>
          </a:p>
          <a:p>
            <a:pPr eaLnBrk="1" hangingPunct="1"/>
            <a:r>
              <a:rPr lang="en-GB" sz="2800" smtClean="0"/>
              <a:t>B</a:t>
            </a:r>
            <a:r>
              <a:rPr lang="tr-TR" sz="2800" smtClean="0"/>
              <a:t>ilanço</a:t>
            </a:r>
            <a:endParaRPr lang="en-GB" sz="2800" smtClean="0"/>
          </a:p>
          <a:p>
            <a:pPr lvl="1" eaLnBrk="1" hangingPunct="1"/>
            <a:r>
              <a:rPr lang="tr-TR" sz="2400" smtClean="0"/>
              <a:t>Belirli bir zamanda şirketin varlıklarının ve yükümlülüklerinin listelendiği kayıt.</a:t>
            </a:r>
            <a:endParaRPr lang="en-GB" sz="240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A86783-5B37-4F44-8BB6-D4B9E6963D0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786812" cy="1131888"/>
          </a:xfrm>
        </p:spPr>
        <p:txBody>
          <a:bodyPr/>
          <a:lstStyle/>
          <a:p>
            <a:pPr eaLnBrk="1" hangingPunct="1"/>
            <a:r>
              <a:rPr lang="tr-TR" sz="4000" b="1" smtClean="0"/>
              <a:t>Uluslararası </a:t>
            </a:r>
            <a:r>
              <a:rPr lang="en-GB" sz="4000" b="1" smtClean="0"/>
              <a:t>Snark </a:t>
            </a:r>
            <a:r>
              <a:rPr lang="tr-TR" sz="4000" b="1" smtClean="0"/>
              <a:t>Şirketi Bilançosu</a:t>
            </a:r>
            <a:r>
              <a:rPr lang="en-GB" sz="4000" b="1" smtClean="0"/>
              <a:t/>
            </a:r>
            <a:br>
              <a:rPr lang="en-GB" sz="4000" b="1" smtClean="0"/>
            </a:br>
            <a:r>
              <a:rPr lang="en-GB" sz="4000" b="1" smtClean="0"/>
              <a:t>31 </a:t>
            </a:r>
            <a:r>
              <a:rPr lang="tr-TR" sz="4000" b="1" smtClean="0"/>
              <a:t>Aralık</a:t>
            </a:r>
            <a:r>
              <a:rPr lang="en-GB" sz="4000" b="1" smtClean="0"/>
              <a:t> 2004</a:t>
            </a:r>
            <a:endParaRPr lang="en-US" sz="4000" b="1" smtClean="0"/>
          </a:p>
        </p:txBody>
      </p:sp>
      <p:graphicFrame>
        <p:nvGraphicFramePr>
          <p:cNvPr id="99521" name="Group 193"/>
          <p:cNvGraphicFramePr>
            <a:graphicFrameLocks noGrp="1"/>
          </p:cNvGraphicFramePr>
          <p:nvPr>
            <p:ph idx="1"/>
          </p:nvPr>
        </p:nvGraphicFramePr>
        <p:xfrm>
          <a:off x="539750" y="1981200"/>
          <a:ext cx="7918450" cy="4502181"/>
        </p:xfrm>
        <a:graphic>
          <a:graphicData uri="http://schemas.openxmlformats.org/drawingml/2006/table">
            <a:tbl>
              <a:tblPr/>
              <a:tblGrid>
                <a:gridCol w="1979613"/>
                <a:gridCol w="1979612"/>
                <a:gridCol w="2641600"/>
                <a:gridCol w="1317625"/>
              </a:tblGrid>
              <a:tr h="5794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VARLIKLAR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YÜKÜMLÜLÜKLER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Nakit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Borçlar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Alacaklar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Mortgage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Stoklar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457200" marR="0" lvl="1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Banka kredisi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Fabrika binası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 Yükümlülükler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 Değer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E71B4F-C995-4B2B-913D-84138794D6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Maliyetler ve İktisatçı</a:t>
            </a:r>
            <a:endParaRPr lang="en-GB" sz="4000" b="1" smtClean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b="1" smtClean="0"/>
              <a:t>Muhasebe (faaliyet) Maliyetleri</a:t>
            </a:r>
            <a:endParaRPr lang="en-GB" sz="2400" b="1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Belirli dönem zarfında şirket tarafından yapılan harcamalar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tr-TR" sz="2400" b="1" smtClean="0"/>
              <a:t>Fırsat Maliyeti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Kaynakları (emek ve sermaye) en iyi alternatif alanlarda kullanmamış olmakla feda edilmiş olan parasal değer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İktisadi açıdan üretim maliyetleri yalnızca muhasebe maliyetlerinden ibaret değildir.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İktisatçılar maliyeti, fırsat maliyeti ile ölçerler.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Piyasanın insanların karar alma süreçlerini nasıl yönlendirdiğini anlamak için bir fırsat maliyeti muhasebe maliyetinden daha açıklayıcıdır.</a:t>
            </a:r>
            <a:endParaRPr lang="en-GB" sz="200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79426D-385D-4E68-AA41-9A2CD5530C2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Üretim kararının alınması</a:t>
            </a:r>
            <a:endParaRPr lang="en-GB" sz="4000" b="1" smtClean="0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/>
              <a:t>Firmalar bütün üretim düzeylerinde maliyetlerini minimize ederek kârlarını maksimize etmeye çalışırlar.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Kârlarının maksimize olduğu miktar kadar üretim yaparlar.</a:t>
            </a:r>
            <a:r>
              <a:rPr lang="tr-TR" sz="2400" b="1" smtClean="0"/>
              <a:t>  </a:t>
            </a:r>
          </a:p>
          <a:p>
            <a:pPr eaLnBrk="1" hangingPunct="1">
              <a:lnSpc>
                <a:spcPct val="80000"/>
              </a:lnSpc>
            </a:pPr>
            <a:endParaRPr lang="tr-TR" sz="2400" b="1" smtClean="0"/>
          </a:p>
          <a:p>
            <a:pPr eaLnBrk="1" hangingPunct="1">
              <a:lnSpc>
                <a:spcPct val="80000"/>
              </a:lnSpc>
            </a:pPr>
            <a:r>
              <a:rPr lang="en-GB" sz="2400" b="1" smtClean="0"/>
              <a:t>Mar</a:t>
            </a:r>
            <a:r>
              <a:rPr lang="tr-TR" sz="2400" b="1" smtClean="0"/>
              <a:t>j</a:t>
            </a:r>
            <a:r>
              <a:rPr lang="en-GB" sz="2400" b="1" smtClean="0"/>
              <a:t>inal</a:t>
            </a:r>
            <a:r>
              <a:rPr lang="tr-TR" sz="2400" b="1" smtClean="0"/>
              <a:t> maliyet</a:t>
            </a:r>
            <a:r>
              <a:rPr lang="en-GB" sz="2400" b="1" smtClean="0"/>
              <a:t> (MC)</a:t>
            </a:r>
            <a:r>
              <a:rPr lang="tr-TR" sz="2400" smtClean="0"/>
              <a:t> üretim 1 birim arttığında toplam maliyette ortaya çıkan artıştır.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b="1" smtClean="0"/>
              <a:t>Mar</a:t>
            </a:r>
            <a:r>
              <a:rPr lang="tr-TR" sz="2400" b="1" smtClean="0"/>
              <a:t>j</a:t>
            </a:r>
            <a:r>
              <a:rPr lang="en-GB" sz="2400" b="1" smtClean="0"/>
              <a:t>inal </a:t>
            </a:r>
            <a:r>
              <a:rPr lang="tr-TR" sz="2400" b="1" smtClean="0"/>
              <a:t>gelir </a:t>
            </a:r>
            <a:r>
              <a:rPr lang="en-GB" sz="2400" b="1" smtClean="0"/>
              <a:t>(MR)</a:t>
            </a:r>
            <a:r>
              <a:rPr lang="tr-TR" sz="2400" smtClean="0"/>
              <a:t> üretim 1 birim arttığında toplam gelirde ortaya çıkan artıştır.</a:t>
            </a:r>
            <a:endParaRPr lang="en-GB" sz="240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D1B7D0-4BF8-41AC-92BD-27530C42BAC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Kârın maksimize olduğu nokta</a:t>
            </a:r>
            <a:endParaRPr lang="en-GB" sz="4000" b="1" smtClean="0"/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84308B-C8BC-4FB2-9970-8829A6506B60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5435600"/>
            <a:ext cx="1524000" cy="0"/>
            <a:chOff x="816" y="3456"/>
            <a:chExt cx="960" cy="0"/>
          </a:xfrm>
        </p:grpSpPr>
        <p:sp>
          <p:nvSpPr>
            <p:cNvPr id="96286" name="Line 12"/>
            <p:cNvSpPr>
              <a:spLocks noChangeShapeType="1"/>
            </p:cNvSpPr>
            <p:nvPr/>
          </p:nvSpPr>
          <p:spPr bwMode="auto">
            <a:xfrm>
              <a:off x="816" y="3456"/>
              <a:ext cx="1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7" name="Line 13"/>
            <p:cNvSpPr>
              <a:spLocks noChangeShapeType="1"/>
            </p:cNvSpPr>
            <p:nvPr/>
          </p:nvSpPr>
          <p:spPr bwMode="auto">
            <a:xfrm>
              <a:off x="1008" y="345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8" name="Line 14"/>
            <p:cNvSpPr>
              <a:spLocks noChangeShapeType="1"/>
            </p:cNvSpPr>
            <p:nvPr/>
          </p:nvSpPr>
          <p:spPr bwMode="auto">
            <a:xfrm>
              <a:off x="1200" y="3456"/>
              <a:ext cx="1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9" name="Line 15"/>
            <p:cNvSpPr>
              <a:spLocks noChangeShapeType="1"/>
            </p:cNvSpPr>
            <p:nvPr/>
          </p:nvSpPr>
          <p:spPr bwMode="auto">
            <a:xfrm>
              <a:off x="1392" y="3456"/>
              <a:ext cx="1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90" name="Line 16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971800" y="5448300"/>
            <a:ext cx="1066800" cy="0"/>
            <a:chOff x="1872" y="3456"/>
            <a:chExt cx="672" cy="0"/>
          </a:xfrm>
        </p:grpSpPr>
        <p:sp>
          <p:nvSpPr>
            <p:cNvPr id="96282" name="Line 17"/>
            <p:cNvSpPr>
              <a:spLocks noChangeShapeType="1"/>
            </p:cNvSpPr>
            <p:nvPr/>
          </p:nvSpPr>
          <p:spPr bwMode="auto">
            <a:xfrm>
              <a:off x="1872" y="3456"/>
              <a:ext cx="1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3" name="Line 18"/>
            <p:cNvSpPr>
              <a:spLocks noChangeShapeType="1"/>
            </p:cNvSpPr>
            <p:nvPr/>
          </p:nvSpPr>
          <p:spPr bwMode="auto">
            <a:xfrm>
              <a:off x="2064" y="3456"/>
              <a:ext cx="1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4" name="Line 19"/>
            <p:cNvSpPr>
              <a:spLocks noChangeShapeType="1"/>
            </p:cNvSpPr>
            <p:nvPr/>
          </p:nvSpPr>
          <p:spPr bwMode="auto">
            <a:xfrm>
              <a:off x="2208" y="3456"/>
              <a:ext cx="1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6285" name="Line 20"/>
            <p:cNvSpPr>
              <a:spLocks noChangeShapeType="1"/>
            </p:cNvSpPr>
            <p:nvPr/>
          </p:nvSpPr>
          <p:spPr bwMode="auto">
            <a:xfrm>
              <a:off x="2352" y="3456"/>
              <a:ext cx="1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85800" y="2286000"/>
            <a:ext cx="3886200" cy="4130675"/>
            <a:chOff x="432" y="1440"/>
            <a:chExt cx="2448" cy="260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32" y="1440"/>
              <a:ext cx="2448" cy="2602"/>
              <a:chOff x="432" y="1440"/>
              <a:chExt cx="2448" cy="2602"/>
            </a:xfrm>
          </p:grpSpPr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432" y="1440"/>
                <a:ext cx="2448" cy="2602"/>
                <a:chOff x="432" y="1440"/>
                <a:chExt cx="2448" cy="2602"/>
              </a:xfrm>
            </p:grpSpPr>
            <p:sp>
              <p:nvSpPr>
                <p:cNvPr id="96272" name="Line 5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21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768" y="1488"/>
                  <a:ext cx="0" cy="20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4" name="Freeform 9"/>
                <p:cNvSpPr>
                  <a:spLocks/>
                </p:cNvSpPr>
                <p:nvPr/>
              </p:nvSpPr>
              <p:spPr bwMode="auto">
                <a:xfrm>
                  <a:off x="816" y="2016"/>
                  <a:ext cx="1920" cy="1096"/>
                </a:xfrm>
                <a:custGeom>
                  <a:avLst/>
                  <a:gdLst>
                    <a:gd name="T0" fmla="*/ 0 w 1920"/>
                    <a:gd name="T1" fmla="*/ 528 h 1096"/>
                    <a:gd name="T2" fmla="*/ 672 w 1920"/>
                    <a:gd name="T3" fmla="*/ 1008 h 1096"/>
                    <a:gd name="T4" fmla="*/ 1920 w 1920"/>
                    <a:gd name="T5" fmla="*/ 0 h 1096"/>
                    <a:gd name="T6" fmla="*/ 0 60000 65536"/>
                    <a:gd name="T7" fmla="*/ 0 60000 65536"/>
                    <a:gd name="T8" fmla="*/ 0 60000 65536"/>
                    <a:gd name="T9" fmla="*/ 0 w 1920"/>
                    <a:gd name="T10" fmla="*/ 0 h 1096"/>
                    <a:gd name="T11" fmla="*/ 1920 w 1920"/>
                    <a:gd name="T12" fmla="*/ 1096 h 10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0" h="1096">
                      <a:moveTo>
                        <a:pt x="0" y="528"/>
                      </a:moveTo>
                      <a:cubicBezTo>
                        <a:pt x="176" y="812"/>
                        <a:pt x="352" y="1096"/>
                        <a:pt x="672" y="1008"/>
                      </a:cubicBezTo>
                      <a:cubicBezTo>
                        <a:pt x="992" y="920"/>
                        <a:pt x="1456" y="460"/>
                        <a:pt x="1920" y="0"/>
                      </a:cubicBezTo>
                    </a:path>
                  </a:pathLst>
                </a:custGeom>
                <a:noFill/>
                <a:ln w="571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5" name="Line 10"/>
                <p:cNvSpPr>
                  <a:spLocks noChangeShapeType="1"/>
                </p:cNvSpPr>
                <p:nvPr/>
              </p:nvSpPr>
              <p:spPr bwMode="auto">
                <a:xfrm>
                  <a:off x="768" y="2112"/>
                  <a:ext cx="1776" cy="1248"/>
                </a:xfrm>
                <a:prstGeom prst="line">
                  <a:avLst/>
                </a:prstGeom>
                <a:noFill/>
                <a:ln w="571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6" name="Line 11"/>
                <p:cNvSpPr>
                  <a:spLocks noChangeShapeType="1"/>
                </p:cNvSpPr>
                <p:nvPr/>
              </p:nvSpPr>
              <p:spPr bwMode="auto">
                <a:xfrm>
                  <a:off x="1824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7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60" y="3600"/>
                  <a:ext cx="595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2000" i="1"/>
                    <a:t>Üretim</a:t>
                  </a:r>
                </a:p>
                <a:p>
                  <a:r>
                    <a:rPr lang="tr-TR" sz="2000" i="1"/>
                    <a:t>miktarı</a:t>
                  </a:r>
                  <a:endParaRPr lang="en-GB" sz="2000" i="1"/>
                </a:p>
              </p:txBody>
            </p:sp>
            <p:sp>
              <p:nvSpPr>
                <p:cNvPr id="9627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70" y="3529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/>
                    <a:t>Q</a:t>
                  </a:r>
                  <a:r>
                    <a:rPr lang="en-GB" b="1" baseline="-25000"/>
                    <a:t>1</a:t>
                  </a:r>
                  <a:endParaRPr lang="en-GB" b="1"/>
                </a:p>
              </p:txBody>
            </p:sp>
            <p:sp>
              <p:nvSpPr>
                <p:cNvPr id="9627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96" y="2521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/>
                    <a:t>E</a:t>
                  </a:r>
                </a:p>
              </p:txBody>
            </p:sp>
            <p:sp>
              <p:nvSpPr>
                <p:cNvPr id="96280" name="Oval 26"/>
                <p:cNvSpPr>
                  <a:spLocks noChangeArrowheads="1"/>
                </p:cNvSpPr>
                <p:nvPr/>
              </p:nvSpPr>
              <p:spPr bwMode="auto">
                <a:xfrm>
                  <a:off x="1776" y="2784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6281" name="Text Box 2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06" y="1666"/>
                  <a:ext cx="7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i="1"/>
                    <a:t>MC, MR</a:t>
                  </a:r>
                </a:p>
              </p:txBody>
            </p:sp>
          </p:grpSp>
          <p:sp>
            <p:nvSpPr>
              <p:cNvPr id="96271" name="Text Box 29"/>
              <p:cNvSpPr txBox="1">
                <a:spLocks noChangeArrowheads="1"/>
              </p:cNvSpPr>
              <p:nvPr/>
            </p:nvSpPr>
            <p:spPr bwMode="auto">
              <a:xfrm>
                <a:off x="2369" y="1801"/>
                <a:ext cx="4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b="1">
                    <a:solidFill>
                      <a:srgbClr val="FF6600"/>
                    </a:solidFill>
                  </a:rPr>
                  <a:t>MC</a:t>
                </a:r>
              </a:p>
            </p:txBody>
          </p:sp>
        </p:grpSp>
        <p:sp>
          <p:nvSpPr>
            <p:cNvPr id="96268" name="Text Box 30"/>
            <p:cNvSpPr txBox="1">
              <a:spLocks noChangeArrowheads="1"/>
            </p:cNvSpPr>
            <p:nvPr/>
          </p:nvSpPr>
          <p:spPr bwMode="auto">
            <a:xfrm>
              <a:off x="2342" y="2953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008000"/>
                  </a:solidFill>
                </a:rPr>
                <a:t>MR</a:t>
              </a:r>
            </a:p>
          </p:txBody>
        </p:sp>
        <p:sp>
          <p:nvSpPr>
            <p:cNvPr id="96269" name="Text Box 31"/>
            <p:cNvSpPr txBox="1">
              <a:spLocks noChangeArrowheads="1"/>
            </p:cNvSpPr>
            <p:nvPr/>
          </p:nvSpPr>
          <p:spPr bwMode="auto">
            <a:xfrm>
              <a:off x="614" y="34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5003800" y="1844675"/>
            <a:ext cx="3960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MR &gt; MC</a:t>
            </a:r>
            <a:r>
              <a:rPr lang="tr-TR" b="1"/>
              <a:t> iken</a:t>
            </a:r>
            <a:r>
              <a:rPr lang="en-GB" b="1"/>
              <a:t>, </a:t>
            </a:r>
            <a:r>
              <a:rPr lang="tr-TR" b="1"/>
              <a:t>üretimin artması kârı arttırır.</a:t>
            </a:r>
            <a:endParaRPr lang="en-GB" b="1"/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895850" y="2997200"/>
            <a:ext cx="3997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MR &lt; MC, </a:t>
            </a:r>
            <a:r>
              <a:rPr lang="tr-TR" b="1"/>
              <a:t>üretimin azaltılması kârı arttırır.</a:t>
            </a:r>
            <a:endParaRPr lang="en-GB" b="1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003800" y="4149725"/>
            <a:ext cx="3816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1"/>
              <a:t>Dolayısıyla en kârlı üretim noktası,</a:t>
            </a:r>
            <a:r>
              <a:rPr lang="en-GB" b="1"/>
              <a:t> MR = MC </a:t>
            </a:r>
            <a:r>
              <a:rPr lang="tr-TR" b="1"/>
              <a:t>olduğu </a:t>
            </a:r>
            <a:r>
              <a:rPr lang="en-GB" b="1"/>
              <a:t>Q</a:t>
            </a:r>
            <a:r>
              <a:rPr lang="en-GB" b="1" baseline="-25000"/>
              <a:t>1 </a:t>
            </a:r>
            <a:r>
              <a:rPr lang="tr-TR" b="1"/>
              <a:t>noktasıdır.</a:t>
            </a:r>
            <a:r>
              <a:rPr lang="tr-TR"/>
              <a:t> </a:t>
            </a:r>
            <a:endParaRPr lang="en-GB"/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4857750" y="5661025"/>
            <a:ext cx="4286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tr-TR" sz="1600" b="1"/>
              <a:t> Firma, bu noktada değişken maliyetlerini karşılayabiliyorsa, üretim yapar, yoksa yapmaz</a:t>
            </a:r>
            <a:endParaRPr lang="en-GB" sz="1600" b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4" grpId="0" autoUpdateAnimBg="0"/>
      <p:bldP spid="59425" grpId="0" autoUpdateAnimBg="0"/>
      <p:bldP spid="59426" grpId="0" autoUpdateAnimBg="0"/>
      <p:bldP spid="5942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Maliyetler, Gelirler ve Üretim Miktarı</a:t>
            </a:r>
            <a:endParaRPr lang="en-US" sz="4000" smtClean="0"/>
          </a:p>
        </p:txBody>
      </p:sp>
      <p:graphicFrame>
        <p:nvGraphicFramePr>
          <p:cNvPr id="101474" name="Group 98"/>
          <p:cNvGraphicFramePr>
            <a:graphicFrameLocks noGrp="1"/>
          </p:cNvGraphicFramePr>
          <p:nvPr>
            <p:ph idx="1"/>
          </p:nvPr>
        </p:nvGraphicFramePr>
        <p:xfrm>
          <a:off x="323850" y="1989138"/>
          <a:ext cx="8424863" cy="3724601"/>
        </p:xfrm>
        <a:graphic>
          <a:graphicData uri="http://schemas.openxmlformats.org/drawingml/2006/table">
            <a:tbl>
              <a:tblPr/>
              <a:tblGrid>
                <a:gridCol w="1355725"/>
                <a:gridCol w="1355725"/>
                <a:gridCol w="1608138"/>
                <a:gridCol w="1103312"/>
                <a:gridCol w="1355725"/>
                <a:gridCol w="1646238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Üretim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 maliyet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Marjinal maliyet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fiyat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 Gelir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Marjinal gelir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69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96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A3793-766B-4E5F-92C8-0F0638D38CE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Ekran Gösterisi (4:3)</PresentationFormat>
  <Paragraphs>171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1_Ofis Teması</vt:lpstr>
      <vt:lpstr>Bölüm 6 Arz kararları nasıl alınır?</vt:lpstr>
      <vt:lpstr>Değişik firma biçimleri</vt:lpstr>
      <vt:lpstr>Birkaç Anahtar Kavram</vt:lpstr>
      <vt:lpstr>Şirketin bilançosu</vt:lpstr>
      <vt:lpstr>Uluslararası Snark Şirketi Bilançosu 31 Aralık 2004</vt:lpstr>
      <vt:lpstr>Maliyetler ve İktisatçı</vt:lpstr>
      <vt:lpstr>Üretim kararının alınması</vt:lpstr>
      <vt:lpstr>Kârın maksimize olduğu nokta</vt:lpstr>
      <vt:lpstr>Maliyetler, Gelirler ve Üretim Miktarı</vt:lpstr>
      <vt:lpstr>Şirketler kâr maksimizasyonu ilkesine göre mi hareket ederler?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6 Arz kararları nasıl alınır?</dc:title>
  <dc:creator>tegam2</dc:creator>
  <cp:lastModifiedBy>tegam2</cp:lastModifiedBy>
  <cp:revision>1</cp:revision>
  <dcterms:created xsi:type="dcterms:W3CDTF">2012-09-28T09:04:18Z</dcterms:created>
  <dcterms:modified xsi:type="dcterms:W3CDTF">2012-09-28T09:04:51Z</dcterms:modified>
</cp:coreProperties>
</file>