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CADEBC-F845-4A08-8BCA-3A9746F5BD68}" type="datetimeFigureOut">
              <a:rPr lang="tr-TR" smtClean="0"/>
              <a:pPr/>
              <a:t>16.10.2012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95081D-700E-4303-9D31-8AA332F86036}"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7728E70F-2E3F-4FAD-B123-D1919EA48623}" type="slidenum">
              <a:rPr lang="en-US">
                <a:solidFill>
                  <a:prstClr val="black"/>
                </a:solidFill>
              </a:rPr>
              <a:pPr/>
              <a:t>1</a:t>
            </a:fld>
            <a:endParaRPr lang="en-US">
              <a:solidFill>
                <a:prstClr val="black"/>
              </a:solidFill>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7243FD1B-1BE5-4306-B512-E434BF57220E}" type="slidenum">
              <a:rPr lang="en-US">
                <a:solidFill>
                  <a:prstClr val="black"/>
                </a:solidFill>
              </a:rPr>
              <a:pPr/>
              <a:t>10</a:t>
            </a:fld>
            <a:endParaRPr lang="en-US">
              <a:solidFill>
                <a:prstClr val="black"/>
              </a:solidFill>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p:spPr>
        <p:txBody>
          <a:bodyPr/>
          <a:lstStyle/>
          <a:p>
            <a:r>
              <a:rPr lang="en-GB" smtClean="0"/>
              <a:t>See Section 8-4 in the main text.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92ADE1BE-0226-4669-9129-7677C9CC30E9}" type="slidenum">
              <a:rPr lang="en-US">
                <a:solidFill>
                  <a:prstClr val="black"/>
                </a:solidFill>
              </a:rPr>
              <a:pPr/>
              <a:t>11</a:t>
            </a:fld>
            <a:endParaRPr lang="en-US">
              <a:solidFill>
                <a:prstClr val="black"/>
              </a:solidFill>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p:spPr>
        <p:txBody>
          <a:bodyPr/>
          <a:lstStyle/>
          <a:p>
            <a:r>
              <a:rPr lang="en-GB" smtClean="0"/>
              <a:t>Notice of course, that if wages are not pushed up by the expansion of the industry,then the LRSS will be horizontal, and we return to the original price P</a:t>
            </a:r>
            <a:r>
              <a:rPr lang="en-GB" baseline="-25000" smtClean="0"/>
              <a:t>0</a:t>
            </a:r>
            <a:r>
              <a:rPr lang="en-GB" smtClean="0"/>
              <a:t>.</a:t>
            </a:r>
          </a:p>
          <a:p>
            <a:r>
              <a:rPr lang="en-GB" smtClean="0"/>
              <a:t>See Section 8-4 in the main text, and Figure 8-9.</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5F205208-B12E-45FF-B802-CF4BD69B5E96}" type="slidenum">
              <a:rPr lang="en-US">
                <a:solidFill>
                  <a:prstClr val="black"/>
                </a:solidFill>
              </a:rPr>
              <a:pPr/>
              <a:t>12</a:t>
            </a:fld>
            <a:endParaRPr lang="en-US">
              <a:solidFill>
                <a:prstClr val="black"/>
              </a:solidFill>
            </a:endParaRPr>
          </a:p>
        </p:txBody>
      </p:sp>
      <p:sp>
        <p:nvSpPr>
          <p:cNvPr id="297987" name="Rectangle 1026"/>
          <p:cNvSpPr>
            <a:spLocks noGrp="1" noRot="1" noChangeAspect="1" noChangeArrowheads="1" noTextEdit="1"/>
          </p:cNvSpPr>
          <p:nvPr>
            <p:ph type="sldImg"/>
          </p:nvPr>
        </p:nvSpPr>
        <p:spPr>
          <a:ln/>
        </p:spPr>
      </p:sp>
      <p:sp>
        <p:nvSpPr>
          <p:cNvPr id="297988" name="Rectangle 1027"/>
          <p:cNvSpPr>
            <a:spLocks noGrp="1" noChangeArrowheads="1"/>
          </p:cNvSpPr>
          <p:nvPr>
            <p:ph type="body" idx="1"/>
          </p:nvPr>
        </p:nvSpPr>
        <p:spPr>
          <a:noFill/>
          <a:ln/>
        </p:spPr>
        <p:txBody>
          <a:bodyPr/>
          <a:lstStyle/>
          <a:p>
            <a:r>
              <a:rPr lang="en-GB" smtClean="0"/>
              <a:t>See Section 8-6 in the main text.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1 Slayt Görüntüsü Yer Tutucusu"/>
          <p:cNvSpPr>
            <a:spLocks noGrp="1" noRot="1" noChangeAspect="1" noTextEdit="1"/>
          </p:cNvSpPr>
          <p:nvPr>
            <p:ph type="sldImg"/>
          </p:nvPr>
        </p:nvSpPr>
        <p:spPr>
          <a:ln/>
        </p:spPr>
      </p:sp>
      <p:sp>
        <p:nvSpPr>
          <p:cNvPr id="299011" name="2 Not Yer Tutucusu"/>
          <p:cNvSpPr>
            <a:spLocks noGrp="1"/>
          </p:cNvSpPr>
          <p:nvPr>
            <p:ph type="body" idx="1"/>
          </p:nvPr>
        </p:nvSpPr>
        <p:spPr>
          <a:noFill/>
          <a:ln/>
        </p:spPr>
        <p:txBody>
          <a:bodyPr/>
          <a:lstStyle/>
          <a:p>
            <a:endParaRPr lang="tr-TR" smtClean="0"/>
          </a:p>
        </p:txBody>
      </p:sp>
      <p:sp>
        <p:nvSpPr>
          <p:cNvPr id="299012" name="3 Slayt Numarası Yer Tutucusu"/>
          <p:cNvSpPr>
            <a:spLocks noGrp="1"/>
          </p:cNvSpPr>
          <p:nvPr>
            <p:ph type="sldNum" sz="quarter" idx="5"/>
          </p:nvPr>
        </p:nvSpPr>
        <p:spPr>
          <a:noFill/>
        </p:spPr>
        <p:txBody>
          <a:bodyPr/>
          <a:lstStyle/>
          <a:p>
            <a:fld id="{C456A0D2-E0B0-4824-9B6F-4B9A4789C987}" type="slidenum">
              <a:rPr lang="en-GB">
                <a:solidFill>
                  <a:prstClr val="black"/>
                </a:solidFill>
              </a:rPr>
              <a:pPr/>
              <a:t>13</a:t>
            </a:fld>
            <a:endParaRPr lang="en-GB">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A7F5E21D-FF5C-48A5-AC81-6450AB5D8041}" type="slidenum">
              <a:rPr lang="en-US">
                <a:solidFill>
                  <a:prstClr val="black"/>
                </a:solidFill>
              </a:rPr>
              <a:pPr/>
              <a:t>14</a:t>
            </a:fld>
            <a:endParaRPr lang="en-US">
              <a:solidFill>
                <a:prstClr val="black"/>
              </a:solidFill>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p:spPr>
        <p:txBody>
          <a:bodyPr/>
          <a:lstStyle/>
          <a:p>
            <a:r>
              <a:rPr lang="en-GB" smtClean="0"/>
              <a:t>See Section 8-6 in the main text, and Figure 8-12.</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24E722E6-FF5A-4E24-9DF6-17680F728418}" type="slidenum">
              <a:rPr lang="en-US">
                <a:solidFill>
                  <a:prstClr val="black"/>
                </a:solidFill>
              </a:rPr>
              <a:pPr/>
              <a:t>15</a:t>
            </a:fld>
            <a:endParaRPr lang="en-US">
              <a:solidFill>
                <a:prstClr val="black"/>
              </a:solidFill>
            </a:endParaRPr>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p:spPr>
        <p:txBody>
          <a:bodyPr/>
          <a:lstStyle/>
          <a:p>
            <a:r>
              <a:rPr lang="en-GB" smtClean="0"/>
              <a:t>See Section 8-8 in the main text, and Figure 8-13.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CD34BABA-C788-48F1-9AA3-46F65D674907}" type="slidenum">
              <a:rPr lang="en-US">
                <a:solidFill>
                  <a:prstClr val="black"/>
                </a:solidFill>
              </a:rPr>
              <a:pPr/>
              <a:t>16</a:t>
            </a:fld>
            <a:endParaRPr lang="en-US">
              <a:solidFill>
                <a:prstClr val="black"/>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p:spPr>
        <p:txBody>
          <a:bodyPr/>
          <a:lstStyle/>
          <a:p>
            <a:r>
              <a:rPr lang="en-GB" smtClean="0"/>
              <a:t>See Section 8-8 in the main text.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5CF8F806-77C5-4CBD-84EF-EE90809DBD7B}" type="slidenum">
              <a:rPr lang="en-US">
                <a:solidFill>
                  <a:prstClr val="black"/>
                </a:solidFill>
              </a:rPr>
              <a:pPr/>
              <a:t>17</a:t>
            </a:fld>
            <a:endParaRPr lang="en-US">
              <a:solidFill>
                <a:prstClr val="black"/>
              </a:solidFill>
            </a:endParaRPr>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p:spPr>
        <p:txBody>
          <a:bodyPr/>
          <a:lstStyle/>
          <a:p>
            <a:r>
              <a:rPr lang="en-GB" smtClean="0"/>
              <a:t>Note: we return to this topic in a later chapter.</a:t>
            </a:r>
          </a:p>
          <a:p>
            <a:r>
              <a:rPr lang="en-GB" smtClean="0"/>
              <a:t>See Section 8-8 in the main text, and Figure 8-14.</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3F6D32D1-669B-49E7-937A-E4D1845E2B6A}" type="slidenum">
              <a:rPr lang="en-US">
                <a:solidFill>
                  <a:prstClr val="black"/>
                </a:solidFill>
              </a:rPr>
              <a:pPr/>
              <a:t>18</a:t>
            </a:fld>
            <a:endParaRPr lang="en-US">
              <a:solidFill>
                <a:prstClr val="black"/>
              </a:solidFill>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p:spPr>
        <p:txBody>
          <a:bodyPr/>
          <a:lstStyle/>
          <a:p>
            <a:r>
              <a:rPr lang="en-GB" smtClean="0"/>
              <a:t>See Section 8-9 in the main text.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1 Slayt Görüntüsü Yer Tutucusu"/>
          <p:cNvSpPr>
            <a:spLocks noGrp="1" noRot="1" noChangeAspect="1" noTextEdit="1"/>
          </p:cNvSpPr>
          <p:nvPr>
            <p:ph type="sldImg"/>
          </p:nvPr>
        </p:nvSpPr>
        <p:spPr>
          <a:ln/>
        </p:spPr>
      </p:sp>
      <p:sp>
        <p:nvSpPr>
          <p:cNvPr id="305155" name="2 Not Yer Tutucusu"/>
          <p:cNvSpPr>
            <a:spLocks noGrp="1"/>
          </p:cNvSpPr>
          <p:nvPr>
            <p:ph type="body" idx="1"/>
          </p:nvPr>
        </p:nvSpPr>
        <p:spPr>
          <a:noFill/>
          <a:ln/>
        </p:spPr>
        <p:txBody>
          <a:bodyPr/>
          <a:lstStyle/>
          <a:p>
            <a:endParaRPr lang="tr-TR" smtClean="0"/>
          </a:p>
        </p:txBody>
      </p:sp>
      <p:sp>
        <p:nvSpPr>
          <p:cNvPr id="305156" name="3 Slayt Numarası Yer Tutucusu"/>
          <p:cNvSpPr>
            <a:spLocks noGrp="1"/>
          </p:cNvSpPr>
          <p:nvPr>
            <p:ph type="sldNum" sz="quarter" idx="5"/>
          </p:nvPr>
        </p:nvSpPr>
        <p:spPr>
          <a:noFill/>
        </p:spPr>
        <p:txBody>
          <a:bodyPr/>
          <a:lstStyle/>
          <a:p>
            <a:fld id="{53AEF95B-334D-4789-8522-93F6B54BF9C3}" type="slidenum">
              <a:rPr lang="en-GB">
                <a:solidFill>
                  <a:prstClr val="black"/>
                </a:solidFill>
              </a:rPr>
              <a:pPr/>
              <a:t>19</a:t>
            </a:fld>
            <a:endParaRPr lang="en-GB">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1558B6E6-2D6B-4A3B-89BB-91F82BEF8779}" type="slidenum">
              <a:rPr lang="en-US">
                <a:solidFill>
                  <a:prstClr val="black"/>
                </a:solidFill>
              </a:rPr>
              <a:pPr/>
              <a:t>2</a:t>
            </a:fld>
            <a:endParaRPr lang="en-US">
              <a:solidFill>
                <a:prstClr val="black"/>
              </a:solidFill>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r>
              <a:rPr lang="en-GB" smtClean="0"/>
              <a:t>See Section 8-1 in the main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993EDDF2-5ABD-460A-93EC-A574F8DE88FC}" type="slidenum">
              <a:rPr lang="en-US">
                <a:solidFill>
                  <a:prstClr val="black"/>
                </a:solidFill>
              </a:rPr>
              <a:pPr/>
              <a:t>3</a:t>
            </a:fld>
            <a:endParaRPr lang="en-US">
              <a:solidFill>
                <a:prstClr val="black"/>
              </a:solidFill>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r>
              <a:rPr lang="en-GB" smtClean="0"/>
              <a:t>See Section 8-1 in the main text, and Figure 8-2.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A32C08CE-BA3D-49CD-8FB4-FB2711ACB2E3}" type="slidenum">
              <a:rPr lang="en-US">
                <a:solidFill>
                  <a:prstClr val="black"/>
                </a:solidFill>
              </a:rPr>
              <a:pPr/>
              <a:t>4</a:t>
            </a:fld>
            <a:endParaRPr lang="en-US">
              <a:solidFill>
                <a:prstClr val="black"/>
              </a:solidFill>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r>
              <a:rPr lang="en-GB" smtClean="0"/>
              <a:t>See Section 8-1 in the main text, and Figure 8-2.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627E8D8A-61A0-492A-8C69-C8CE61647A37}" type="slidenum">
              <a:rPr lang="en-US">
                <a:solidFill>
                  <a:prstClr val="black"/>
                </a:solidFill>
              </a:rPr>
              <a:pPr/>
              <a:t>5</a:t>
            </a:fld>
            <a:endParaRPr lang="en-US">
              <a:solidFill>
                <a:prstClr val="black"/>
              </a:solidFill>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r>
              <a:rPr lang="en-GB" smtClean="0"/>
              <a:t>See Section 8-1 in the main text, and Figure 8-2.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16D48A98-BCE9-486C-9DBC-576CF114D92D}" type="slidenum">
              <a:rPr lang="en-US">
                <a:solidFill>
                  <a:prstClr val="black"/>
                </a:solidFill>
              </a:rPr>
              <a:pPr/>
              <a:t>6</a:t>
            </a:fld>
            <a:endParaRPr lang="en-US">
              <a:solidFill>
                <a:prstClr val="black"/>
              </a:solidFill>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r>
              <a:rPr lang="en-GB" smtClean="0"/>
              <a:t>See Section 8-3 in the main text.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B9515584-EAC7-4F26-B842-D5172B59AF26}" type="slidenum">
              <a:rPr lang="en-US">
                <a:solidFill>
                  <a:prstClr val="black"/>
                </a:solidFill>
              </a:rPr>
              <a:pPr/>
              <a:t>7</a:t>
            </a:fld>
            <a:endParaRPr lang="en-US">
              <a:solidFill>
                <a:prstClr val="black"/>
              </a:solidFill>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p:spPr>
        <p:txBody>
          <a:bodyPr/>
          <a:lstStyle/>
          <a:p>
            <a:r>
              <a:rPr lang="en-GB" smtClean="0"/>
              <a:t>See Section 8-3 in the main text.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4B459419-5B1A-4A15-9C25-28938BC11692}" type="slidenum">
              <a:rPr lang="en-US">
                <a:solidFill>
                  <a:prstClr val="black"/>
                </a:solidFill>
              </a:rPr>
              <a:pPr/>
              <a:t>8</a:t>
            </a:fld>
            <a:endParaRPr lang="en-US">
              <a:solidFill>
                <a:prstClr val="black"/>
              </a:solidFill>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p:spPr>
        <p:txBody>
          <a:bodyPr/>
          <a:lstStyle/>
          <a:p>
            <a:r>
              <a:rPr lang="en-GB" smtClean="0"/>
              <a:t>See Section 8-3 in the main text.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68C6A10F-591A-4CEF-934C-CEABE63020B6}" type="slidenum">
              <a:rPr lang="en-US">
                <a:solidFill>
                  <a:prstClr val="black"/>
                </a:solidFill>
              </a:rPr>
              <a:pPr/>
              <a:t>9</a:t>
            </a:fld>
            <a:endParaRPr lang="en-US">
              <a:solidFill>
                <a:prstClr val="black"/>
              </a:solidFill>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p:spPr>
        <p:txBody>
          <a:bodyPr/>
          <a:lstStyle/>
          <a:p>
            <a:r>
              <a:rPr lang="en-GB" smtClean="0"/>
              <a:t>See Section 8-3 in the main text.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51D8CB41-1BB6-4B0D-AE7F-C03545678C88}" type="datetimeFigureOut">
              <a:rPr lang="tr-TR"/>
              <a:pPr>
                <a:defRPr/>
              </a:pPr>
              <a:t>16.10.2012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043BE71A-ADE9-4D54-9820-85F2CD9C526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D5714E89-2B5B-4D51-8B5F-EE1CC4F92D75}" type="datetimeFigureOut">
              <a:rPr lang="tr-TR"/>
              <a:pPr>
                <a:defRPr/>
              </a:pPr>
              <a:t>16.10.2012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3FDA155A-7E56-40EB-8F7D-F1F4B79AF99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BC8A1CFD-7793-4748-A7E8-A56EC16DBEE5}" type="datetimeFigureOut">
              <a:rPr lang="tr-TR"/>
              <a:pPr>
                <a:defRPr/>
              </a:pPr>
              <a:t>16.10.2012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B0BE92D7-DD86-418C-B55F-CFEC0AA3E13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Başlık ve Graf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Grafik Yer Tutucusu"/>
          <p:cNvSpPr>
            <a:spLocks noGrp="1"/>
          </p:cNvSpPr>
          <p:nvPr>
            <p:ph type="chart" idx="1"/>
          </p:nvPr>
        </p:nvSpPr>
        <p:spPr>
          <a:xfrm>
            <a:off x="685800" y="1981200"/>
            <a:ext cx="7772400" cy="4114800"/>
          </a:xfrm>
        </p:spPr>
        <p:txBody>
          <a:bodyPr rtlCol="0">
            <a:normAutofit/>
          </a:bodyPr>
          <a:lstStyle/>
          <a:p>
            <a:pPr lvl="0"/>
            <a:endParaRPr lang="tr-TR" noProof="0"/>
          </a:p>
        </p:txBody>
      </p:sp>
      <p:sp>
        <p:nvSpPr>
          <p:cNvPr id="4" name="Rectangle 2052"/>
          <p:cNvSpPr>
            <a:spLocks noGrp="1" noChangeArrowheads="1"/>
          </p:cNvSpPr>
          <p:nvPr>
            <p:ph type="sldNum" sz="quarter" idx="10"/>
          </p:nvPr>
        </p:nvSpPr>
        <p:spPr/>
        <p:txBody>
          <a:bodyPr/>
          <a:lstStyle>
            <a:lvl1pPr>
              <a:defRPr/>
            </a:lvl1pPr>
          </a:lstStyle>
          <a:p>
            <a:pPr>
              <a:defRPr/>
            </a:pPr>
            <a:fld id="{1F1CCECA-0FE5-444C-95B1-3E92456232C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858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6482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2052"/>
          <p:cNvSpPr>
            <a:spLocks noGrp="1" noChangeArrowheads="1"/>
          </p:cNvSpPr>
          <p:nvPr>
            <p:ph type="sldNum" sz="quarter" idx="10"/>
          </p:nvPr>
        </p:nvSpPr>
        <p:spPr/>
        <p:txBody>
          <a:bodyPr/>
          <a:lstStyle>
            <a:lvl1pPr>
              <a:defRPr/>
            </a:lvl1pPr>
          </a:lstStyle>
          <a:p>
            <a:pPr>
              <a:defRPr/>
            </a:pPr>
            <a:fld id="{6659C43D-DC97-4C6A-B647-ACF3491C4B3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hart Placeholder 3"/>
          <p:cNvSpPr>
            <a:spLocks noGrp="1"/>
          </p:cNvSpPr>
          <p:nvPr>
            <p:ph type="chart" sz="half" idx="2"/>
          </p:nvPr>
        </p:nvSpPr>
        <p:spPr>
          <a:xfrm>
            <a:off x="4648200" y="1981200"/>
            <a:ext cx="3810000" cy="4114800"/>
          </a:xfrm>
        </p:spPr>
        <p:txBody>
          <a:bodyPr rtlCol="0">
            <a:normAutofit/>
          </a:bodyPr>
          <a:lstStyle/>
          <a:p>
            <a:pPr lvl="0"/>
            <a:endParaRPr lang="tr-TR" noProof="0"/>
          </a:p>
        </p:txBody>
      </p:sp>
      <p:sp>
        <p:nvSpPr>
          <p:cNvPr id="5" name="Slide Number Placeholder 4"/>
          <p:cNvSpPr>
            <a:spLocks noGrp="1"/>
          </p:cNvSpPr>
          <p:nvPr>
            <p:ph type="sldNum" sz="quarter" idx="10"/>
          </p:nvPr>
        </p:nvSpPr>
        <p:spPr>
          <a:xfrm>
            <a:off x="2411413" y="6308725"/>
            <a:ext cx="2286000" cy="381000"/>
          </a:xfrm>
        </p:spPr>
        <p:txBody>
          <a:bodyPr/>
          <a:lstStyle>
            <a:lvl1pPr>
              <a:defRPr/>
            </a:lvl1pPr>
          </a:lstStyle>
          <a:p>
            <a:pPr>
              <a:defRPr/>
            </a:pPr>
            <a:fld id="{3B7DCFC6-3F76-47C7-BE8B-45D05E5B424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able Placeholder 2"/>
          <p:cNvSpPr>
            <a:spLocks noGrp="1"/>
          </p:cNvSpPr>
          <p:nvPr>
            <p:ph type="tbl" idx="1"/>
          </p:nvPr>
        </p:nvSpPr>
        <p:spPr>
          <a:xfrm>
            <a:off x="685800" y="1981200"/>
            <a:ext cx="7772400" cy="4114800"/>
          </a:xfrm>
        </p:spPr>
        <p:txBody>
          <a:bodyPr rtlCol="0">
            <a:normAutofit/>
          </a:bodyPr>
          <a:lstStyle/>
          <a:p>
            <a:pPr lvl="0"/>
            <a:endParaRPr lang="tr-TR" noProof="0"/>
          </a:p>
        </p:txBody>
      </p:sp>
      <p:sp>
        <p:nvSpPr>
          <p:cNvPr id="4" name="Slide Number Placeholder 3"/>
          <p:cNvSpPr>
            <a:spLocks noGrp="1"/>
          </p:cNvSpPr>
          <p:nvPr>
            <p:ph type="sldNum" sz="quarter" idx="10"/>
          </p:nvPr>
        </p:nvSpPr>
        <p:spPr>
          <a:xfrm>
            <a:off x="2700338" y="6308725"/>
            <a:ext cx="2286000" cy="381000"/>
          </a:xfrm>
        </p:spPr>
        <p:txBody>
          <a:bodyPr/>
          <a:lstStyle>
            <a:lvl1pPr>
              <a:defRPr/>
            </a:lvl1pPr>
          </a:lstStyle>
          <a:p>
            <a:pPr>
              <a:defRPr/>
            </a:pPr>
            <a:fld id="{3053D47A-A3F1-40D7-99B0-BA92B7774FB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Chart Placeholder 2"/>
          <p:cNvSpPr>
            <a:spLocks noGrp="1"/>
          </p:cNvSpPr>
          <p:nvPr>
            <p:ph type="chart" sz="half" idx="1"/>
          </p:nvPr>
        </p:nvSpPr>
        <p:spPr>
          <a:xfrm>
            <a:off x="685800" y="1981200"/>
            <a:ext cx="3810000" cy="4114800"/>
          </a:xfrm>
        </p:spPr>
        <p:txBody>
          <a:bodyPr rtlCol="0">
            <a:normAutofit/>
          </a:bodyPr>
          <a:lstStyle/>
          <a:p>
            <a:pPr lvl="0"/>
            <a:endParaRPr lang="tr-TR" noProof="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Slide Number Placeholder 4"/>
          <p:cNvSpPr>
            <a:spLocks noGrp="1"/>
          </p:cNvSpPr>
          <p:nvPr>
            <p:ph type="sldNum" sz="quarter" idx="10"/>
          </p:nvPr>
        </p:nvSpPr>
        <p:spPr>
          <a:xfrm>
            <a:off x="2339975" y="6308725"/>
            <a:ext cx="2286000" cy="381000"/>
          </a:xfrm>
        </p:spPr>
        <p:txBody>
          <a:bodyPr/>
          <a:lstStyle>
            <a:lvl1pPr>
              <a:defRPr/>
            </a:lvl1pPr>
          </a:lstStyle>
          <a:p>
            <a:pPr>
              <a:defRPr/>
            </a:pPr>
            <a:fld id="{4D41A64E-D011-43D6-8C1C-635BD62C682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278E3B70-8867-40BA-8167-D33AD68D7D30}" type="datetimeFigureOut">
              <a:rPr lang="tr-TR"/>
              <a:pPr>
                <a:defRPr/>
              </a:pPr>
              <a:t>16.10.2012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D7E41B70-5BBE-482A-8B6E-94DA7E038B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26197A53-1448-438D-98A1-0B78207D3D3C}" type="datetimeFigureOut">
              <a:rPr lang="tr-TR"/>
              <a:pPr>
                <a:defRPr/>
              </a:pPr>
              <a:t>16.10.2012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1C73A54A-6340-47D9-A9EB-048E637B43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FC43ACB0-8E9A-4267-B300-9096A32101D9}" type="datetimeFigureOut">
              <a:rPr lang="tr-TR"/>
              <a:pPr>
                <a:defRPr/>
              </a:pPr>
              <a:t>16.10.2012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D99B741B-BE6D-4C51-BC2F-508123A431B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35CA1D25-7E7E-4F86-86DB-0274F2BC4985}" type="datetimeFigureOut">
              <a:rPr lang="tr-TR"/>
              <a:pPr>
                <a:defRPr/>
              </a:pPr>
              <a:t>16.10.2012</a:t>
            </a:fld>
            <a:endParaRPr lang="tr-TR"/>
          </a:p>
        </p:txBody>
      </p:sp>
      <p:sp>
        <p:nvSpPr>
          <p:cNvPr id="8" name="4 Altbilgi Yer Tutucusu"/>
          <p:cNvSpPr>
            <a:spLocks noGrp="1"/>
          </p:cNvSpPr>
          <p:nvPr>
            <p:ph type="ftr" sz="quarter" idx="11"/>
          </p:nvPr>
        </p:nvSpPr>
        <p:spPr/>
        <p:txBody>
          <a:bodyPr/>
          <a:lstStyle>
            <a:lvl1pPr>
              <a:defRPr/>
            </a:lvl1pPr>
          </a:lstStyle>
          <a:p>
            <a:pPr>
              <a:defRPr/>
            </a:pPr>
            <a:endParaRPr lang="tr-TR"/>
          </a:p>
        </p:txBody>
      </p:sp>
      <p:sp>
        <p:nvSpPr>
          <p:cNvPr id="9" name="5 Slayt Numarası Yer Tutucusu"/>
          <p:cNvSpPr>
            <a:spLocks noGrp="1"/>
          </p:cNvSpPr>
          <p:nvPr>
            <p:ph type="sldNum" sz="quarter" idx="12"/>
          </p:nvPr>
        </p:nvSpPr>
        <p:spPr/>
        <p:txBody>
          <a:bodyPr/>
          <a:lstStyle>
            <a:lvl1pPr>
              <a:defRPr/>
            </a:lvl1pPr>
          </a:lstStyle>
          <a:p>
            <a:pPr>
              <a:defRPr/>
            </a:pPr>
            <a:fld id="{7FA8B811-47BE-4D51-9E4A-DCFAF26216D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43F5D523-10A5-4EEB-86E1-AF0E8D214180}" type="datetimeFigureOut">
              <a:rPr lang="tr-TR"/>
              <a:pPr>
                <a:defRPr/>
              </a:pPr>
              <a:t>16.10.2012</a:t>
            </a:fld>
            <a:endParaRPr lang="tr-TR"/>
          </a:p>
        </p:txBody>
      </p:sp>
      <p:sp>
        <p:nvSpPr>
          <p:cNvPr id="4" name="4 Altbilgi Yer Tutucusu"/>
          <p:cNvSpPr>
            <a:spLocks noGrp="1"/>
          </p:cNvSpPr>
          <p:nvPr>
            <p:ph type="ftr" sz="quarter" idx="11"/>
          </p:nvPr>
        </p:nvSpPr>
        <p:spPr/>
        <p:txBody>
          <a:bodyPr/>
          <a:lstStyle>
            <a:lvl1pPr>
              <a:defRPr/>
            </a:lvl1pPr>
          </a:lstStyle>
          <a:p>
            <a:pPr>
              <a:defRPr/>
            </a:pPr>
            <a:endParaRPr lang="tr-TR"/>
          </a:p>
        </p:txBody>
      </p:sp>
      <p:sp>
        <p:nvSpPr>
          <p:cNvPr id="5" name="5 Slayt Numarası Yer Tutucusu"/>
          <p:cNvSpPr>
            <a:spLocks noGrp="1"/>
          </p:cNvSpPr>
          <p:nvPr>
            <p:ph type="sldNum" sz="quarter" idx="12"/>
          </p:nvPr>
        </p:nvSpPr>
        <p:spPr/>
        <p:txBody>
          <a:bodyPr/>
          <a:lstStyle>
            <a:lvl1pPr>
              <a:defRPr/>
            </a:lvl1pPr>
          </a:lstStyle>
          <a:p>
            <a:pPr>
              <a:defRPr/>
            </a:pPr>
            <a:fld id="{01B276BA-17C0-4EDA-B040-C5CB7A2412B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3A34545C-2864-4B72-8AB5-6C1CD525448E}" type="datetimeFigureOut">
              <a:rPr lang="tr-TR"/>
              <a:pPr>
                <a:defRPr/>
              </a:pPr>
              <a:t>16.10.2012</a:t>
            </a:fld>
            <a:endParaRPr lang="tr-TR"/>
          </a:p>
        </p:txBody>
      </p:sp>
      <p:sp>
        <p:nvSpPr>
          <p:cNvPr id="3" name="4 Altbilgi Yer Tutucusu"/>
          <p:cNvSpPr>
            <a:spLocks noGrp="1"/>
          </p:cNvSpPr>
          <p:nvPr>
            <p:ph type="ftr" sz="quarter" idx="11"/>
          </p:nvPr>
        </p:nvSpPr>
        <p:spPr/>
        <p:txBody>
          <a:bodyPr/>
          <a:lstStyle>
            <a:lvl1pPr>
              <a:defRPr/>
            </a:lvl1pPr>
          </a:lstStyle>
          <a:p>
            <a:pPr>
              <a:defRPr/>
            </a:pPr>
            <a:endParaRPr lang="tr-TR"/>
          </a:p>
        </p:txBody>
      </p:sp>
      <p:sp>
        <p:nvSpPr>
          <p:cNvPr id="4" name="5 Slayt Numarası Yer Tutucusu"/>
          <p:cNvSpPr>
            <a:spLocks noGrp="1"/>
          </p:cNvSpPr>
          <p:nvPr>
            <p:ph type="sldNum" sz="quarter" idx="12"/>
          </p:nvPr>
        </p:nvSpPr>
        <p:spPr/>
        <p:txBody>
          <a:bodyPr/>
          <a:lstStyle>
            <a:lvl1pPr>
              <a:defRPr/>
            </a:lvl1pPr>
          </a:lstStyle>
          <a:p>
            <a:pPr>
              <a:defRPr/>
            </a:pPr>
            <a:fld id="{1480BF24-14FF-4209-AF18-FEFCC7A2B9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1A8C36C-B296-497C-85BD-96C0240A8AA4}" type="datetimeFigureOut">
              <a:rPr lang="tr-TR"/>
              <a:pPr>
                <a:defRPr/>
              </a:pPr>
              <a:t>16.10.2012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D7438297-42A8-4943-8E70-B102FF92D28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0C198D25-5322-43BA-A46D-5A84A88D40BE}" type="datetimeFigureOut">
              <a:rPr lang="tr-TR"/>
              <a:pPr>
                <a:defRPr/>
              </a:pPr>
              <a:t>16.10.2012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AC1ED102-6F96-47AC-935C-778355579F2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146"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6147"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pPr fontAlgn="base">
              <a:spcBef>
                <a:spcPct val="0"/>
              </a:spcBef>
              <a:spcAft>
                <a:spcPct val="0"/>
              </a:spcAft>
              <a:defRPr/>
            </a:pPr>
            <a:fld id="{E2A6F7BE-5E84-47F1-A276-A3328EE3B5FB}" type="datetimeFigureOut">
              <a:rPr lang="tr-TR">
                <a:latin typeface="Tahoma" pitchFamily="34" charset="0"/>
              </a:rPr>
              <a:pPr fontAlgn="base">
                <a:spcBef>
                  <a:spcPct val="0"/>
                </a:spcBef>
                <a:spcAft>
                  <a:spcPct val="0"/>
                </a:spcAft>
                <a:defRPr/>
              </a:pPr>
              <a:t>16.10.2012</a:t>
            </a:fld>
            <a:endParaRPr lang="tr-TR">
              <a:latin typeface="Tahoma" pitchFamily="34" charset="0"/>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FFFFFF"/>
                </a:solidFill>
              </a:defRPr>
            </a:lvl1pPr>
          </a:lstStyle>
          <a:p>
            <a:pPr fontAlgn="base">
              <a:spcBef>
                <a:spcPct val="0"/>
              </a:spcBef>
              <a:spcAft>
                <a:spcPct val="0"/>
              </a:spcAft>
              <a:defRPr/>
            </a:pPr>
            <a:endParaRPr lang="tr-TR">
              <a:latin typeface="Tahoma" pitchFamily="34" charset="0"/>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defRPr>
            </a:lvl1pPr>
          </a:lstStyle>
          <a:p>
            <a:pPr fontAlgn="base">
              <a:spcBef>
                <a:spcPct val="0"/>
              </a:spcBef>
              <a:spcAft>
                <a:spcPct val="0"/>
              </a:spcAft>
              <a:defRPr/>
            </a:pPr>
            <a:fld id="{3B1430A7-C430-471B-848E-323F0CBBE805}" type="slidenum">
              <a:rPr lang="en-US">
                <a:latin typeface="Tahoma" pitchFamily="34" charset="0"/>
              </a:rPr>
              <a:pPr fontAlgn="base">
                <a:spcBef>
                  <a:spcPct val="0"/>
                </a:spcBef>
                <a:spcAft>
                  <a:spcPct val="0"/>
                </a:spcAft>
                <a:defRPr/>
              </a:pPr>
              <a:t>‹#›</a:t>
            </a:fld>
            <a:endParaRPr lang="en-US">
              <a:latin typeface="Tahoma"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itchFamily="34" charset="0"/>
        </a:defRPr>
      </a:lvl2pPr>
      <a:lvl3pPr algn="ctr" rtl="0" eaLnBrk="0" fontAlgn="base" hangingPunct="0">
        <a:spcBef>
          <a:spcPct val="0"/>
        </a:spcBef>
        <a:spcAft>
          <a:spcPct val="0"/>
        </a:spcAft>
        <a:defRPr sz="4400">
          <a:solidFill>
            <a:schemeClr val="tx1"/>
          </a:solidFill>
          <a:latin typeface="Verdana" pitchFamily="34" charset="0"/>
        </a:defRPr>
      </a:lvl3pPr>
      <a:lvl4pPr algn="ctr" rtl="0" eaLnBrk="0" fontAlgn="base" hangingPunct="0">
        <a:spcBef>
          <a:spcPct val="0"/>
        </a:spcBef>
        <a:spcAft>
          <a:spcPct val="0"/>
        </a:spcAft>
        <a:defRPr sz="4400">
          <a:solidFill>
            <a:schemeClr val="tx1"/>
          </a:solidFill>
          <a:latin typeface="Verdana" pitchFamily="34" charset="0"/>
        </a:defRPr>
      </a:lvl4pPr>
      <a:lvl5pPr algn="ctr" rtl="0" eaLnBrk="0" fontAlgn="base" hangingPunct="0">
        <a:spcBef>
          <a:spcPct val="0"/>
        </a:spcBef>
        <a:spcAft>
          <a:spcPct val="0"/>
        </a:spcAft>
        <a:defRPr sz="4400">
          <a:solidFill>
            <a:schemeClr val="tx1"/>
          </a:solidFill>
          <a:latin typeface="Verdana" pitchFamily="34" charset="0"/>
        </a:defRPr>
      </a:lvl5pPr>
      <a:lvl6pPr marL="457200" algn="ctr" rtl="0" fontAlgn="base">
        <a:spcBef>
          <a:spcPct val="0"/>
        </a:spcBef>
        <a:spcAft>
          <a:spcPct val="0"/>
        </a:spcAft>
        <a:defRPr sz="4400">
          <a:solidFill>
            <a:schemeClr val="tx1"/>
          </a:solidFill>
          <a:latin typeface="Verdana" pitchFamily="34" charset="0"/>
        </a:defRPr>
      </a:lvl6pPr>
      <a:lvl7pPr marL="914400" algn="ctr" rtl="0" fontAlgn="base">
        <a:spcBef>
          <a:spcPct val="0"/>
        </a:spcBef>
        <a:spcAft>
          <a:spcPct val="0"/>
        </a:spcAft>
        <a:defRPr sz="4400">
          <a:solidFill>
            <a:schemeClr val="tx1"/>
          </a:solidFill>
          <a:latin typeface="Verdana" pitchFamily="34" charset="0"/>
        </a:defRPr>
      </a:lvl7pPr>
      <a:lvl8pPr marL="1371600" algn="ctr" rtl="0" fontAlgn="base">
        <a:spcBef>
          <a:spcPct val="0"/>
        </a:spcBef>
        <a:spcAft>
          <a:spcPct val="0"/>
        </a:spcAft>
        <a:defRPr sz="4400">
          <a:solidFill>
            <a:schemeClr val="tx1"/>
          </a:solidFill>
          <a:latin typeface="Verdana" pitchFamily="34" charset="0"/>
        </a:defRPr>
      </a:lvl8pPr>
      <a:lvl9pPr marL="1828800" algn="ctr" rtl="0" fontAlgn="base">
        <a:spcBef>
          <a:spcPct val="0"/>
        </a:spcBef>
        <a:spcAft>
          <a:spcPct val="0"/>
        </a:spcAft>
        <a:defRPr sz="4400">
          <a:solidFill>
            <a:schemeClr val="tx1"/>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838200" y="2133600"/>
            <a:ext cx="7772400" cy="1524000"/>
          </a:xfrm>
        </p:spPr>
        <p:txBody>
          <a:bodyPr/>
          <a:lstStyle/>
          <a:p>
            <a:pPr eaLnBrk="1" hangingPunct="1"/>
            <a:r>
              <a:rPr lang="tr-TR" sz="4000" b="1" smtClean="0"/>
              <a:t>Bölüm</a:t>
            </a:r>
            <a:r>
              <a:rPr lang="en-US" sz="4000" b="1" smtClean="0"/>
              <a:t> 8</a:t>
            </a:r>
            <a:r>
              <a:rPr lang="en-US" sz="4000" smtClean="0"/>
              <a:t/>
            </a:r>
            <a:br>
              <a:rPr lang="en-US" sz="4000" smtClean="0"/>
            </a:br>
            <a:r>
              <a:rPr lang="tr-TR" sz="3200" b="1" smtClean="0"/>
              <a:t>Tam Rekabet</a:t>
            </a:r>
            <a:r>
              <a:rPr lang="en-US" sz="3200" b="1" smtClean="0"/>
              <a:t> </a:t>
            </a:r>
            <a:r>
              <a:rPr lang="tr-TR" sz="3200" b="1" smtClean="0"/>
              <a:t>ve Tekel (Monopol) Piyasaları</a:t>
            </a:r>
            <a:endParaRPr lang="en-US" sz="4000" smtClean="0"/>
          </a:p>
        </p:txBody>
      </p:sp>
      <p:sp>
        <p:nvSpPr>
          <p:cNvPr id="114691" name="Rectangle 3"/>
          <p:cNvSpPr>
            <a:spLocks noGrp="1" noChangeArrowheads="1"/>
          </p:cNvSpPr>
          <p:nvPr>
            <p:ph type="subTitle" idx="1"/>
          </p:nvPr>
        </p:nvSpPr>
        <p:spPr>
          <a:xfrm>
            <a:off x="1371600" y="4572000"/>
            <a:ext cx="6400800" cy="1752600"/>
          </a:xfrm>
        </p:spPr>
        <p:txBody>
          <a:bodyPr/>
          <a:lstStyle/>
          <a:p>
            <a:pPr eaLnBrk="1" hangingPunct="1"/>
            <a:r>
              <a:rPr lang="en-GB" sz="1400" smtClean="0">
                <a:solidFill>
                  <a:srgbClr val="FFC000"/>
                </a:solidFill>
              </a:rPr>
              <a:t>David Begg, Stanley Fischer and Rudiger Dornbusch, </a:t>
            </a:r>
            <a:r>
              <a:rPr lang="en-GB" sz="1400" i="1" smtClean="0">
                <a:solidFill>
                  <a:srgbClr val="FFC000"/>
                </a:solidFill>
              </a:rPr>
              <a:t>Economics</a:t>
            </a:r>
            <a:r>
              <a:rPr lang="en-GB" sz="1400" smtClean="0">
                <a:solidFill>
                  <a:srgbClr val="FFC000"/>
                </a:solidFill>
              </a:rPr>
              <a:t>, </a:t>
            </a:r>
          </a:p>
          <a:p>
            <a:pPr eaLnBrk="1" hangingPunct="1"/>
            <a:r>
              <a:rPr lang="en-GB" sz="1400" smtClean="0">
                <a:solidFill>
                  <a:srgbClr val="FFC000"/>
                </a:solidFill>
              </a:rPr>
              <a:t>8th Edition, McGraw-Hill, 2005</a:t>
            </a:r>
          </a:p>
          <a:p>
            <a:pPr eaLnBrk="1" hangingPunct="1"/>
            <a:r>
              <a:rPr lang="en-GB" sz="1400" smtClean="0">
                <a:solidFill>
                  <a:srgbClr val="FFC000"/>
                </a:solidFill>
              </a:rPr>
              <a:t>PowerPoint presentation by Alex Tackie and Damian Ward</a:t>
            </a:r>
            <a:endParaRPr lang="en-US" sz="1400" smtClean="0">
              <a:solidFill>
                <a:srgbClr val="FFC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85750" y="357188"/>
            <a:ext cx="8858250" cy="1395412"/>
          </a:xfrm>
        </p:spPr>
        <p:txBody>
          <a:bodyPr/>
          <a:lstStyle/>
          <a:p>
            <a:pPr eaLnBrk="1" hangingPunct="1"/>
            <a:r>
              <a:rPr lang="tr-TR" sz="4000" b="1" smtClean="0"/>
              <a:t>Kısa Dönemde Piyasa Talebindeki Artışa Verilen Cevap:</a:t>
            </a:r>
            <a:endParaRPr lang="en-GB" sz="4000" b="1" smtClean="0"/>
          </a:p>
        </p:txBody>
      </p:sp>
      <p:sp>
        <p:nvSpPr>
          <p:cNvPr id="123907" name="Slide Number Placeholder 4"/>
          <p:cNvSpPr>
            <a:spLocks noGrp="1"/>
          </p:cNvSpPr>
          <p:nvPr>
            <p:ph type="sldNum" sz="quarter" idx="10"/>
          </p:nvPr>
        </p:nvSpPr>
        <p:spPr bwMode="auto">
          <a:noFill/>
          <a:ln>
            <a:miter lim="800000"/>
            <a:headEnd/>
            <a:tailEnd/>
          </a:ln>
        </p:spPr>
        <p:txBody>
          <a:bodyPr/>
          <a:lstStyle/>
          <a:p>
            <a:fld id="{10654F12-9135-4EDA-81DE-D6E9454FCCDA}" type="slidenum">
              <a:rPr lang="en-US" smtClean="0"/>
              <a:pPr/>
              <a:t>10</a:t>
            </a:fld>
            <a:endParaRPr lang="en-US" smtClean="0"/>
          </a:p>
        </p:txBody>
      </p:sp>
      <p:sp>
        <p:nvSpPr>
          <p:cNvPr id="61458" name="Text Box 18"/>
          <p:cNvSpPr txBox="1">
            <a:spLocks noChangeArrowheads="1"/>
          </p:cNvSpPr>
          <p:nvPr/>
        </p:nvSpPr>
        <p:spPr bwMode="auto">
          <a:xfrm>
            <a:off x="4724400" y="1989138"/>
            <a:ext cx="4419600" cy="1006475"/>
          </a:xfrm>
          <a:prstGeom prst="rect">
            <a:avLst/>
          </a:prstGeom>
          <a:noFill/>
          <a:ln w="9525">
            <a:noFill/>
            <a:miter lim="800000"/>
            <a:headEnd/>
            <a:tailEnd/>
          </a:ln>
        </p:spPr>
        <p:txBody>
          <a:bodyPr>
            <a:spAutoFit/>
          </a:bodyPr>
          <a:lstStyle/>
          <a:p>
            <a:pPr fontAlgn="base">
              <a:spcBef>
                <a:spcPct val="0"/>
              </a:spcBef>
              <a:spcAft>
                <a:spcPct val="0"/>
              </a:spcAft>
            </a:pPr>
            <a:r>
              <a:rPr lang="tr-TR" sz="2000">
                <a:solidFill>
                  <a:prstClr val="white"/>
                </a:solidFill>
                <a:latin typeface="Tahoma" pitchFamily="34" charset="0"/>
              </a:rPr>
              <a:t>Tam rekabet altında piyasanın </a:t>
            </a:r>
            <a:r>
              <a:rPr lang="en-GB" sz="2000">
                <a:solidFill>
                  <a:prstClr val="white"/>
                </a:solidFill>
                <a:latin typeface="Tahoma" pitchFamily="34" charset="0"/>
              </a:rPr>
              <a:t>P</a:t>
            </a:r>
            <a:r>
              <a:rPr lang="en-GB" sz="2000" baseline="-25000">
                <a:solidFill>
                  <a:prstClr val="white"/>
                </a:solidFill>
                <a:latin typeface="Tahoma" pitchFamily="34" charset="0"/>
              </a:rPr>
              <a:t>0</a:t>
            </a:r>
            <a:r>
              <a:rPr lang="en-GB" sz="2000">
                <a:solidFill>
                  <a:prstClr val="white"/>
                </a:solidFill>
                <a:latin typeface="Tahoma" pitchFamily="34" charset="0"/>
              </a:rPr>
              <a:t>Q</a:t>
            </a:r>
            <a:r>
              <a:rPr lang="en-GB" sz="2000" baseline="-25000">
                <a:solidFill>
                  <a:prstClr val="white"/>
                </a:solidFill>
                <a:latin typeface="Tahoma" pitchFamily="34" charset="0"/>
              </a:rPr>
              <a:t>0</a:t>
            </a:r>
            <a:r>
              <a:rPr lang="tr-TR" sz="2000" baseline="-25000">
                <a:solidFill>
                  <a:prstClr val="white"/>
                </a:solidFill>
                <a:latin typeface="Tahoma" pitchFamily="34" charset="0"/>
              </a:rPr>
              <a:t> </a:t>
            </a:r>
            <a:r>
              <a:rPr lang="tr-TR" sz="2000">
                <a:solidFill>
                  <a:prstClr val="white"/>
                </a:solidFill>
                <a:latin typeface="Tahoma" pitchFamily="34" charset="0"/>
              </a:rPr>
              <a:t>noktasında dengede olduğunu varsayalım</a:t>
            </a:r>
            <a:r>
              <a:rPr lang="en-GB" sz="2000">
                <a:solidFill>
                  <a:prstClr val="white"/>
                </a:solidFill>
                <a:latin typeface="Tahoma" pitchFamily="34" charset="0"/>
              </a:rPr>
              <a:t>.</a:t>
            </a:r>
            <a:endParaRPr lang="en-GB" sz="2400">
              <a:solidFill>
                <a:prstClr val="white"/>
              </a:solidFill>
              <a:latin typeface="Tahoma" pitchFamily="34" charset="0"/>
            </a:endParaRPr>
          </a:p>
        </p:txBody>
      </p:sp>
      <p:sp>
        <p:nvSpPr>
          <p:cNvPr id="61459" name="Text Box 19"/>
          <p:cNvSpPr txBox="1">
            <a:spLocks noChangeArrowheads="1"/>
          </p:cNvSpPr>
          <p:nvPr/>
        </p:nvSpPr>
        <p:spPr bwMode="auto">
          <a:xfrm>
            <a:off x="4716463" y="3141663"/>
            <a:ext cx="3638550" cy="400050"/>
          </a:xfrm>
          <a:prstGeom prst="rect">
            <a:avLst/>
          </a:prstGeom>
          <a:noFill/>
          <a:ln w="9525">
            <a:noFill/>
            <a:miter lim="800000"/>
            <a:headEnd/>
            <a:tailEnd/>
          </a:ln>
        </p:spPr>
        <p:txBody>
          <a:bodyPr wrap="none">
            <a:spAutoFit/>
          </a:bodyPr>
          <a:lstStyle/>
          <a:p>
            <a:pPr fontAlgn="base">
              <a:spcBef>
                <a:spcPct val="0"/>
              </a:spcBef>
              <a:spcAft>
                <a:spcPct val="0"/>
              </a:spcAft>
            </a:pPr>
            <a:r>
              <a:rPr lang="tr-TR" sz="2000">
                <a:solidFill>
                  <a:prstClr val="white"/>
                </a:solidFill>
                <a:latin typeface="Tahoma" pitchFamily="34" charset="0"/>
              </a:rPr>
              <a:t>Piyasa talebi D’D’ ye kayarsa</a:t>
            </a:r>
            <a:r>
              <a:rPr lang="en-GB" sz="2000">
                <a:solidFill>
                  <a:prstClr val="white"/>
                </a:solidFill>
                <a:latin typeface="Tahoma" pitchFamily="34" charset="0"/>
              </a:rPr>
              <a:t>...</a:t>
            </a:r>
            <a:endParaRPr lang="en-GB" sz="2400">
              <a:solidFill>
                <a:prstClr val="white"/>
              </a:solidFill>
              <a:latin typeface="Tahoma" pitchFamily="34" charset="0"/>
            </a:endParaRPr>
          </a:p>
        </p:txBody>
      </p:sp>
      <p:sp>
        <p:nvSpPr>
          <p:cNvPr id="61480" name="Text Box 40"/>
          <p:cNvSpPr txBox="1">
            <a:spLocks noChangeArrowheads="1"/>
          </p:cNvSpPr>
          <p:nvPr/>
        </p:nvSpPr>
        <p:spPr bwMode="auto">
          <a:xfrm>
            <a:off x="4724400" y="3860800"/>
            <a:ext cx="4419600" cy="701675"/>
          </a:xfrm>
          <a:prstGeom prst="rect">
            <a:avLst/>
          </a:prstGeom>
          <a:noFill/>
          <a:ln w="9525">
            <a:noFill/>
            <a:miter lim="800000"/>
            <a:headEnd/>
            <a:tailEnd/>
          </a:ln>
        </p:spPr>
        <p:txBody>
          <a:bodyPr>
            <a:spAutoFit/>
          </a:bodyPr>
          <a:lstStyle/>
          <a:p>
            <a:pPr fontAlgn="base">
              <a:spcBef>
                <a:spcPct val="0"/>
              </a:spcBef>
              <a:spcAft>
                <a:spcPct val="0"/>
              </a:spcAft>
            </a:pPr>
            <a:r>
              <a:rPr lang="tr-TR" sz="2000">
                <a:solidFill>
                  <a:prstClr val="white"/>
                </a:solidFill>
                <a:latin typeface="Tahoma" pitchFamily="34" charset="0"/>
              </a:rPr>
              <a:t>Kısa dönemde yeni denge noktası </a:t>
            </a:r>
            <a:r>
              <a:rPr lang="en-GB" sz="2000">
                <a:solidFill>
                  <a:prstClr val="white"/>
                </a:solidFill>
                <a:latin typeface="Tahoma" pitchFamily="34" charset="0"/>
              </a:rPr>
              <a:t>P</a:t>
            </a:r>
            <a:r>
              <a:rPr lang="en-GB" sz="2000" baseline="-25000">
                <a:solidFill>
                  <a:prstClr val="white"/>
                </a:solidFill>
                <a:latin typeface="Tahoma" pitchFamily="34" charset="0"/>
              </a:rPr>
              <a:t>1</a:t>
            </a:r>
            <a:r>
              <a:rPr lang="en-GB" sz="2000">
                <a:solidFill>
                  <a:prstClr val="white"/>
                </a:solidFill>
                <a:latin typeface="Tahoma" pitchFamily="34" charset="0"/>
              </a:rPr>
              <a:t>Q</a:t>
            </a:r>
            <a:r>
              <a:rPr lang="en-GB" sz="2000" baseline="-25000">
                <a:solidFill>
                  <a:prstClr val="white"/>
                </a:solidFill>
                <a:latin typeface="Tahoma" pitchFamily="34" charset="0"/>
              </a:rPr>
              <a:t>1 </a:t>
            </a:r>
            <a:r>
              <a:rPr lang="tr-TR" sz="2000">
                <a:solidFill>
                  <a:prstClr val="white"/>
                </a:solidFill>
                <a:latin typeface="Tahoma" pitchFamily="34" charset="0"/>
              </a:rPr>
              <a:t>olur</a:t>
            </a:r>
            <a:r>
              <a:rPr lang="en-GB" sz="2000">
                <a:solidFill>
                  <a:prstClr val="white"/>
                </a:solidFill>
                <a:latin typeface="Tahoma" pitchFamily="34" charset="0"/>
              </a:rPr>
              <a:t>...</a:t>
            </a:r>
            <a:endParaRPr lang="en-GB" sz="2400">
              <a:solidFill>
                <a:prstClr val="white"/>
              </a:solidFill>
              <a:latin typeface="Tahoma" pitchFamily="34" charset="0"/>
            </a:endParaRPr>
          </a:p>
        </p:txBody>
      </p:sp>
      <p:sp>
        <p:nvSpPr>
          <p:cNvPr id="61481" name="Text Box 41"/>
          <p:cNvSpPr txBox="1">
            <a:spLocks noChangeArrowheads="1"/>
          </p:cNvSpPr>
          <p:nvPr/>
        </p:nvSpPr>
        <p:spPr bwMode="auto">
          <a:xfrm>
            <a:off x="4716463" y="4724400"/>
            <a:ext cx="4095750" cy="1006475"/>
          </a:xfrm>
          <a:prstGeom prst="rect">
            <a:avLst/>
          </a:prstGeom>
          <a:noFill/>
          <a:ln w="9525">
            <a:noFill/>
            <a:miter lim="800000"/>
            <a:headEnd/>
            <a:tailEnd/>
          </a:ln>
        </p:spPr>
        <p:txBody>
          <a:bodyPr>
            <a:spAutoFit/>
          </a:bodyPr>
          <a:lstStyle/>
          <a:p>
            <a:pPr fontAlgn="base">
              <a:spcBef>
                <a:spcPct val="0"/>
              </a:spcBef>
              <a:spcAft>
                <a:spcPct val="0"/>
              </a:spcAft>
            </a:pPr>
            <a:r>
              <a:rPr lang="en-GB" sz="2000">
                <a:solidFill>
                  <a:prstClr val="white"/>
                </a:solidFill>
                <a:latin typeface="Tahoma" pitchFamily="34" charset="0"/>
              </a:rPr>
              <a:t>– </a:t>
            </a:r>
            <a:r>
              <a:rPr lang="tr-TR" sz="2000">
                <a:solidFill>
                  <a:prstClr val="white"/>
                </a:solidFill>
                <a:latin typeface="Tahoma" pitchFamily="34" charset="0"/>
              </a:rPr>
              <a:t>tekil firmalar SMC eğrileri üzerinde genişleyerek bu duruma cevap verirler.</a:t>
            </a:r>
            <a:endParaRPr lang="en-GB" sz="2400">
              <a:solidFill>
                <a:prstClr val="white"/>
              </a:solidFill>
              <a:latin typeface="Tahoma" pitchFamily="34" charset="0"/>
            </a:endParaRPr>
          </a:p>
        </p:txBody>
      </p:sp>
      <p:grpSp>
        <p:nvGrpSpPr>
          <p:cNvPr id="2" name="Group 66"/>
          <p:cNvGrpSpPr>
            <a:grpSpLocks/>
          </p:cNvGrpSpPr>
          <p:nvPr/>
        </p:nvGrpSpPr>
        <p:grpSpPr bwMode="auto">
          <a:xfrm>
            <a:off x="493713" y="3236913"/>
            <a:ext cx="2298700" cy="2779712"/>
            <a:chOff x="311" y="2039"/>
            <a:chExt cx="1448" cy="1751"/>
          </a:xfrm>
        </p:grpSpPr>
        <p:sp>
          <p:nvSpPr>
            <p:cNvPr id="123937" name="Line 42"/>
            <p:cNvSpPr>
              <a:spLocks noChangeShapeType="1"/>
            </p:cNvSpPr>
            <p:nvPr/>
          </p:nvSpPr>
          <p:spPr bwMode="auto">
            <a:xfrm flipH="1">
              <a:off x="576" y="2160"/>
              <a:ext cx="1008"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3938" name="Line 43"/>
            <p:cNvSpPr>
              <a:spLocks noChangeShapeType="1"/>
            </p:cNvSpPr>
            <p:nvPr/>
          </p:nvSpPr>
          <p:spPr bwMode="auto">
            <a:xfrm>
              <a:off x="1584" y="2160"/>
              <a:ext cx="0" cy="1392"/>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3939" name="Text Box 59"/>
            <p:cNvSpPr txBox="1">
              <a:spLocks noChangeArrowheads="1"/>
            </p:cNvSpPr>
            <p:nvPr/>
          </p:nvSpPr>
          <p:spPr bwMode="auto">
            <a:xfrm>
              <a:off x="1478" y="3559"/>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r>
                <a:rPr lang="en-GB" b="1" baseline="-25000">
                  <a:solidFill>
                    <a:prstClr val="white"/>
                  </a:solidFill>
                  <a:latin typeface="Tahoma" pitchFamily="34" charset="0"/>
                </a:rPr>
                <a:t>1</a:t>
              </a:r>
              <a:endParaRPr lang="en-GB" sz="2400" b="1">
                <a:solidFill>
                  <a:prstClr val="white"/>
                </a:solidFill>
                <a:latin typeface="Tahoma" pitchFamily="34" charset="0"/>
              </a:endParaRPr>
            </a:p>
          </p:txBody>
        </p:sp>
        <p:sp>
          <p:nvSpPr>
            <p:cNvPr id="123940" name="Text Box 60"/>
            <p:cNvSpPr txBox="1">
              <a:spLocks noChangeArrowheads="1"/>
            </p:cNvSpPr>
            <p:nvPr/>
          </p:nvSpPr>
          <p:spPr bwMode="auto">
            <a:xfrm>
              <a:off x="311" y="2039"/>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r>
                <a:rPr lang="en-GB" b="1" baseline="-25000">
                  <a:solidFill>
                    <a:prstClr val="white"/>
                  </a:solidFill>
                  <a:latin typeface="Tahoma" pitchFamily="34" charset="0"/>
                </a:rPr>
                <a:t>1</a:t>
              </a:r>
              <a:endParaRPr lang="en-GB" sz="2400" b="1">
                <a:solidFill>
                  <a:prstClr val="white"/>
                </a:solidFill>
                <a:latin typeface="Tahoma" pitchFamily="34" charset="0"/>
              </a:endParaRPr>
            </a:p>
          </p:txBody>
        </p:sp>
      </p:grpSp>
      <p:grpSp>
        <p:nvGrpSpPr>
          <p:cNvPr id="3" name="Group 75"/>
          <p:cNvGrpSpPr>
            <a:grpSpLocks/>
          </p:cNvGrpSpPr>
          <p:nvPr/>
        </p:nvGrpSpPr>
        <p:grpSpPr bwMode="auto">
          <a:xfrm>
            <a:off x="493713" y="1981200"/>
            <a:ext cx="3925887" cy="4098925"/>
            <a:chOff x="311" y="1248"/>
            <a:chExt cx="2473" cy="2582"/>
          </a:xfrm>
        </p:grpSpPr>
        <p:grpSp>
          <p:nvGrpSpPr>
            <p:cNvPr id="4" name="Group 72"/>
            <p:cNvGrpSpPr>
              <a:grpSpLocks/>
            </p:cNvGrpSpPr>
            <p:nvPr/>
          </p:nvGrpSpPr>
          <p:grpSpPr bwMode="auto">
            <a:xfrm>
              <a:off x="311" y="1248"/>
              <a:ext cx="2473" cy="2582"/>
              <a:chOff x="311" y="1248"/>
              <a:chExt cx="2473" cy="2582"/>
            </a:xfrm>
          </p:grpSpPr>
          <p:grpSp>
            <p:nvGrpSpPr>
              <p:cNvPr id="5" name="Group 71"/>
              <p:cNvGrpSpPr>
                <a:grpSpLocks/>
              </p:cNvGrpSpPr>
              <p:nvPr/>
            </p:nvGrpSpPr>
            <p:grpSpPr bwMode="auto">
              <a:xfrm>
                <a:off x="311" y="1248"/>
                <a:ext cx="2473" cy="2582"/>
                <a:chOff x="311" y="1248"/>
                <a:chExt cx="2473" cy="2582"/>
              </a:xfrm>
            </p:grpSpPr>
            <p:sp>
              <p:nvSpPr>
                <p:cNvPr id="123925" name="Line 5"/>
                <p:cNvSpPr>
                  <a:spLocks noChangeShapeType="1"/>
                </p:cNvSpPr>
                <p:nvPr/>
              </p:nvSpPr>
              <p:spPr bwMode="auto">
                <a:xfrm>
                  <a:off x="576" y="3552"/>
                  <a:ext cx="2208"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3926" name="Line 6"/>
                <p:cNvSpPr>
                  <a:spLocks noChangeShapeType="1"/>
                </p:cNvSpPr>
                <p:nvPr/>
              </p:nvSpPr>
              <p:spPr bwMode="auto">
                <a:xfrm flipV="1">
                  <a:off x="576" y="1296"/>
                  <a:ext cx="0" cy="2256"/>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3927" name="Text Box 7"/>
                <p:cNvSpPr txBox="1">
                  <a:spLocks noChangeArrowheads="1"/>
                </p:cNvSpPr>
                <p:nvPr/>
              </p:nvSpPr>
              <p:spPr bwMode="auto">
                <a:xfrm>
                  <a:off x="2260" y="3599"/>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sz="2000" i="1">
                    <a:solidFill>
                      <a:prstClr val="white"/>
                    </a:solidFill>
                    <a:latin typeface="Tahoma" pitchFamily="34" charset="0"/>
                  </a:endParaRPr>
                </a:p>
              </p:txBody>
            </p:sp>
            <p:sp>
              <p:nvSpPr>
                <p:cNvPr id="123928" name="Text Box 8"/>
                <p:cNvSpPr txBox="1">
                  <a:spLocks noChangeArrowheads="1"/>
                </p:cNvSpPr>
                <p:nvPr/>
              </p:nvSpPr>
              <p:spPr bwMode="auto">
                <a:xfrm>
                  <a:off x="336" y="1248"/>
                  <a:ext cx="196" cy="231"/>
                </a:xfrm>
                <a:prstGeom prst="rect">
                  <a:avLst/>
                </a:prstGeom>
                <a:noFill/>
                <a:ln w="9525">
                  <a:noFill/>
                  <a:miter lim="800000"/>
                  <a:headEnd/>
                  <a:tailEnd/>
                </a:ln>
              </p:spPr>
              <p:txBody>
                <a:bodyPr wrap="none">
                  <a:spAutoFit/>
                </a:bodyPr>
                <a:lstStyle/>
                <a:p>
                  <a:pPr fontAlgn="base">
                    <a:spcBef>
                      <a:spcPct val="0"/>
                    </a:spcBef>
                    <a:spcAft>
                      <a:spcPct val="0"/>
                    </a:spcAft>
                  </a:pPr>
                  <a:r>
                    <a:rPr lang="en-GB">
                      <a:solidFill>
                        <a:prstClr val="white"/>
                      </a:solidFill>
                      <a:latin typeface="Tahoma" pitchFamily="34" charset="0"/>
                    </a:rPr>
                    <a:t>£</a:t>
                  </a:r>
                  <a:endParaRPr lang="en-GB" sz="2400">
                    <a:solidFill>
                      <a:prstClr val="white"/>
                    </a:solidFill>
                    <a:latin typeface="Tahoma" pitchFamily="34" charset="0"/>
                  </a:endParaRPr>
                </a:p>
              </p:txBody>
            </p:sp>
            <p:sp>
              <p:nvSpPr>
                <p:cNvPr id="123929" name="Line 9"/>
                <p:cNvSpPr>
                  <a:spLocks noChangeShapeType="1"/>
                </p:cNvSpPr>
                <p:nvPr/>
              </p:nvSpPr>
              <p:spPr bwMode="auto">
                <a:xfrm>
                  <a:off x="744" y="1632"/>
                  <a:ext cx="1104" cy="1680"/>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3930" name="Line 10"/>
                <p:cNvSpPr>
                  <a:spLocks noChangeShapeType="1"/>
                </p:cNvSpPr>
                <p:nvPr/>
              </p:nvSpPr>
              <p:spPr bwMode="auto">
                <a:xfrm flipV="1">
                  <a:off x="864" y="1584"/>
                  <a:ext cx="1056" cy="1728"/>
                </a:xfrm>
                <a:prstGeom prst="line">
                  <a:avLst/>
                </a:pr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3931" name="Text Box 11"/>
                <p:cNvSpPr txBox="1">
                  <a:spLocks noChangeArrowheads="1"/>
                </p:cNvSpPr>
                <p:nvPr/>
              </p:nvSpPr>
              <p:spPr bwMode="auto">
                <a:xfrm>
                  <a:off x="1809" y="3168"/>
                  <a:ext cx="263" cy="291"/>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srgbClr val="FFFF00"/>
                      </a:solidFill>
                      <a:latin typeface="Tahoma" pitchFamily="34" charset="0"/>
                    </a:rPr>
                    <a:t>D</a:t>
                  </a:r>
                </a:p>
              </p:txBody>
            </p:sp>
            <p:sp>
              <p:nvSpPr>
                <p:cNvPr id="123932" name="Text Box 12"/>
                <p:cNvSpPr txBox="1">
                  <a:spLocks noChangeArrowheads="1"/>
                </p:cNvSpPr>
                <p:nvPr/>
              </p:nvSpPr>
              <p:spPr bwMode="auto">
                <a:xfrm>
                  <a:off x="1910" y="1463"/>
                  <a:ext cx="50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SRSS</a:t>
                  </a:r>
                </a:p>
              </p:txBody>
            </p:sp>
            <p:sp>
              <p:nvSpPr>
                <p:cNvPr id="123933" name="Line 13"/>
                <p:cNvSpPr>
                  <a:spLocks noChangeShapeType="1"/>
                </p:cNvSpPr>
                <p:nvPr/>
              </p:nvSpPr>
              <p:spPr bwMode="auto">
                <a:xfrm>
                  <a:off x="1344" y="2544"/>
                  <a:ext cx="0" cy="100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3934" name="Line 14"/>
                <p:cNvSpPr>
                  <a:spLocks noChangeShapeType="1"/>
                </p:cNvSpPr>
                <p:nvPr/>
              </p:nvSpPr>
              <p:spPr bwMode="auto">
                <a:xfrm flipH="1">
                  <a:off x="576" y="2544"/>
                  <a:ext cx="768"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3935" name="Text Box 15"/>
                <p:cNvSpPr txBox="1">
                  <a:spLocks noChangeArrowheads="1"/>
                </p:cNvSpPr>
                <p:nvPr/>
              </p:nvSpPr>
              <p:spPr bwMode="auto">
                <a:xfrm>
                  <a:off x="1230" y="3566"/>
                  <a:ext cx="290" cy="233"/>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FF00"/>
                      </a:solidFill>
                      <a:latin typeface="Tahoma" pitchFamily="34" charset="0"/>
                    </a:rPr>
                    <a:t>Q</a:t>
                  </a:r>
                  <a:r>
                    <a:rPr lang="en-GB" b="1" baseline="-25000">
                      <a:solidFill>
                        <a:srgbClr val="FFFF00"/>
                      </a:solidFill>
                      <a:latin typeface="Tahoma" pitchFamily="34" charset="0"/>
                    </a:rPr>
                    <a:t>0</a:t>
                  </a:r>
                  <a:endParaRPr lang="en-GB" sz="2400" b="1">
                    <a:solidFill>
                      <a:srgbClr val="FFFF00"/>
                    </a:solidFill>
                    <a:latin typeface="Tahoma" pitchFamily="34" charset="0"/>
                  </a:endParaRPr>
                </a:p>
              </p:txBody>
            </p:sp>
            <p:sp>
              <p:nvSpPr>
                <p:cNvPr id="123936" name="Text Box 16"/>
                <p:cNvSpPr txBox="1">
                  <a:spLocks noChangeArrowheads="1"/>
                </p:cNvSpPr>
                <p:nvPr/>
              </p:nvSpPr>
              <p:spPr bwMode="auto">
                <a:xfrm>
                  <a:off x="311" y="2400"/>
                  <a:ext cx="274" cy="233"/>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FF00"/>
                      </a:solidFill>
                      <a:latin typeface="Tahoma" pitchFamily="34" charset="0"/>
                    </a:rPr>
                    <a:t>P</a:t>
                  </a:r>
                  <a:r>
                    <a:rPr lang="en-GB" b="1" baseline="-25000">
                      <a:solidFill>
                        <a:srgbClr val="FFFF00"/>
                      </a:solidFill>
                      <a:latin typeface="Tahoma" pitchFamily="34" charset="0"/>
                    </a:rPr>
                    <a:t>0</a:t>
                  </a:r>
                  <a:endParaRPr lang="en-GB" sz="2400" b="1">
                    <a:solidFill>
                      <a:srgbClr val="FFFF00"/>
                    </a:solidFill>
                    <a:latin typeface="Tahoma" pitchFamily="34" charset="0"/>
                  </a:endParaRPr>
                </a:p>
              </p:txBody>
            </p:sp>
          </p:grpSp>
          <p:sp>
            <p:nvSpPr>
              <p:cNvPr id="123924" name="Text Box 70"/>
              <p:cNvSpPr txBox="1">
                <a:spLocks noChangeArrowheads="1"/>
              </p:cNvSpPr>
              <p:nvPr/>
            </p:nvSpPr>
            <p:spPr bwMode="auto">
              <a:xfrm>
                <a:off x="720" y="1392"/>
                <a:ext cx="263" cy="291"/>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srgbClr val="FFFF00"/>
                    </a:solidFill>
                    <a:latin typeface="Tahoma" pitchFamily="34" charset="0"/>
                  </a:rPr>
                  <a:t>D</a:t>
                </a:r>
              </a:p>
            </p:txBody>
          </p:sp>
        </p:grpSp>
        <p:sp>
          <p:nvSpPr>
            <p:cNvPr id="123922" name="Oval 62"/>
            <p:cNvSpPr>
              <a:spLocks noChangeArrowheads="1"/>
            </p:cNvSpPr>
            <p:nvPr/>
          </p:nvSpPr>
          <p:spPr bwMode="auto">
            <a:xfrm>
              <a:off x="1288" y="2496"/>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grpSp>
        <p:nvGrpSpPr>
          <p:cNvPr id="6" name="Group 76"/>
          <p:cNvGrpSpPr>
            <a:grpSpLocks/>
          </p:cNvGrpSpPr>
          <p:nvPr/>
        </p:nvGrpSpPr>
        <p:grpSpPr bwMode="auto">
          <a:xfrm>
            <a:off x="1447800" y="2171700"/>
            <a:ext cx="2722563" cy="3163888"/>
            <a:chOff x="912" y="1368"/>
            <a:chExt cx="1715" cy="1993"/>
          </a:xfrm>
        </p:grpSpPr>
        <p:grpSp>
          <p:nvGrpSpPr>
            <p:cNvPr id="7" name="Group 73"/>
            <p:cNvGrpSpPr>
              <a:grpSpLocks/>
            </p:cNvGrpSpPr>
            <p:nvPr/>
          </p:nvGrpSpPr>
          <p:grpSpPr bwMode="auto">
            <a:xfrm>
              <a:off x="912" y="1368"/>
              <a:ext cx="1715" cy="1993"/>
              <a:chOff x="912" y="1368"/>
              <a:chExt cx="1715" cy="1993"/>
            </a:xfrm>
          </p:grpSpPr>
          <p:sp>
            <p:nvSpPr>
              <p:cNvPr id="123917" name="Line 20"/>
              <p:cNvSpPr>
                <a:spLocks noChangeShapeType="1"/>
              </p:cNvSpPr>
              <p:nvPr/>
            </p:nvSpPr>
            <p:spPr bwMode="auto">
              <a:xfrm>
                <a:off x="1200" y="1584"/>
                <a:ext cx="1152" cy="1680"/>
              </a:xfrm>
              <a:prstGeom prst="line">
                <a:avLst/>
              </a:prstGeom>
              <a:noFill/>
              <a:ln w="57150">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3918" name="Text Box 36"/>
              <p:cNvSpPr txBox="1">
                <a:spLocks noChangeArrowheads="1"/>
              </p:cNvSpPr>
              <p:nvPr/>
            </p:nvSpPr>
            <p:spPr bwMode="auto">
              <a:xfrm>
                <a:off x="2326" y="3073"/>
                <a:ext cx="301" cy="288"/>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srgbClr val="EEECE1"/>
                    </a:solidFill>
                    <a:latin typeface="Tahoma" pitchFamily="34" charset="0"/>
                  </a:rPr>
                  <a:t>D'</a:t>
                </a:r>
              </a:p>
            </p:txBody>
          </p:sp>
          <p:sp>
            <p:nvSpPr>
              <p:cNvPr id="123919" name="Text Box 37"/>
              <p:cNvSpPr txBox="1">
                <a:spLocks noChangeArrowheads="1"/>
              </p:cNvSpPr>
              <p:nvPr/>
            </p:nvSpPr>
            <p:spPr bwMode="auto">
              <a:xfrm>
                <a:off x="1192" y="1368"/>
                <a:ext cx="301" cy="288"/>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srgbClr val="EEECE1"/>
                    </a:solidFill>
                    <a:latin typeface="Tahoma" pitchFamily="34" charset="0"/>
                  </a:rPr>
                  <a:t>D'</a:t>
                </a:r>
              </a:p>
            </p:txBody>
          </p:sp>
          <p:sp>
            <p:nvSpPr>
              <p:cNvPr id="123920" name="Line 38"/>
              <p:cNvSpPr>
                <a:spLocks noChangeShapeType="1"/>
              </p:cNvSpPr>
              <p:nvPr/>
            </p:nvSpPr>
            <p:spPr bwMode="auto">
              <a:xfrm>
                <a:off x="912" y="1824"/>
                <a:ext cx="384" cy="0"/>
              </a:xfrm>
              <a:prstGeom prst="line">
                <a:avLst/>
              </a:prstGeom>
              <a:noFill/>
              <a:ln w="57150">
                <a:solidFill>
                  <a:schemeClr val="tx1"/>
                </a:solidFill>
                <a:round/>
                <a:headEnd/>
                <a:tailEnd type="triangle" w="sm" len="sm"/>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
          <p:nvSpPr>
            <p:cNvPr id="123916" name="Oval 63"/>
            <p:cNvSpPr>
              <a:spLocks noChangeArrowheads="1"/>
            </p:cNvSpPr>
            <p:nvPr/>
          </p:nvSpPr>
          <p:spPr bwMode="auto">
            <a:xfrm>
              <a:off x="1528" y="2114"/>
              <a:ext cx="96" cy="96"/>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61458"/>
                                        </p:tgtEl>
                                        <p:attrNameLst>
                                          <p:attrName>style.visibility</p:attrName>
                                        </p:attrNameLst>
                                      </p:cBhvr>
                                      <p:to>
                                        <p:strVal val="visible"/>
                                      </p:to>
                                    </p:set>
                                    <p:anim calcmode="lin" valueType="num">
                                      <p:cBhvr additive="base">
                                        <p:cTn id="15" dur="500" fill="hold"/>
                                        <p:tgtEl>
                                          <p:spTgt spid="61458"/>
                                        </p:tgtEl>
                                        <p:attrNameLst>
                                          <p:attrName>ppt_x</p:attrName>
                                        </p:attrNameLst>
                                      </p:cBhvr>
                                      <p:tavLst>
                                        <p:tav tm="0">
                                          <p:val>
                                            <p:strVal val="1+#ppt_w/2"/>
                                          </p:val>
                                        </p:tav>
                                        <p:tav tm="100000">
                                          <p:val>
                                            <p:strVal val="#ppt_x"/>
                                          </p:val>
                                        </p:tav>
                                      </p:tavLst>
                                    </p:anim>
                                    <p:anim calcmode="lin" valueType="num">
                                      <p:cBhvr additive="base">
                                        <p:cTn id="16" dur="500" fill="hold"/>
                                        <p:tgtEl>
                                          <p:spTgt spid="61458"/>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61459"/>
                                        </p:tgtEl>
                                        <p:attrNameLst>
                                          <p:attrName>style.visibility</p:attrName>
                                        </p:attrNameLst>
                                      </p:cBhvr>
                                      <p:to>
                                        <p:strVal val="visible"/>
                                      </p:to>
                                    </p:set>
                                    <p:anim calcmode="lin" valueType="num">
                                      <p:cBhvr additive="base">
                                        <p:cTn id="21" dur="500" fill="hold"/>
                                        <p:tgtEl>
                                          <p:spTgt spid="61459"/>
                                        </p:tgtEl>
                                        <p:attrNameLst>
                                          <p:attrName>ppt_x</p:attrName>
                                        </p:attrNameLst>
                                      </p:cBhvr>
                                      <p:tavLst>
                                        <p:tav tm="0">
                                          <p:val>
                                            <p:strVal val="0-#ppt_w/2"/>
                                          </p:val>
                                        </p:tav>
                                        <p:tav tm="100000">
                                          <p:val>
                                            <p:strVal val="#ppt_x"/>
                                          </p:val>
                                        </p:tav>
                                      </p:tavLst>
                                    </p:anim>
                                    <p:anim calcmode="lin" valueType="num">
                                      <p:cBhvr additive="base">
                                        <p:cTn id="22" dur="500" fill="hold"/>
                                        <p:tgtEl>
                                          <p:spTgt spid="61459"/>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 calcmode="lin" valueType="num">
                                      <p:cBhvr>
                                        <p:cTn id="35" dur="500" fill="hold"/>
                                        <p:tgtEl>
                                          <p:spTgt spid="2"/>
                                        </p:tgtEl>
                                        <p:attrNameLst>
                                          <p:attrName>ppt_x</p:attrName>
                                        </p:attrNameLst>
                                      </p:cBhvr>
                                      <p:tavLst>
                                        <p:tav tm="0">
                                          <p:val>
                                            <p:fltVal val="0.5"/>
                                          </p:val>
                                        </p:tav>
                                        <p:tav tm="100000">
                                          <p:val>
                                            <p:strVal val="#ppt_x"/>
                                          </p:val>
                                        </p:tav>
                                      </p:tavLst>
                                    </p:anim>
                                    <p:anim calcmode="lin" valueType="num">
                                      <p:cBhvr>
                                        <p:cTn id="36"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61480"/>
                                        </p:tgtEl>
                                        <p:attrNameLst>
                                          <p:attrName>style.visibility</p:attrName>
                                        </p:attrNameLst>
                                      </p:cBhvr>
                                      <p:to>
                                        <p:strVal val="visible"/>
                                      </p:to>
                                    </p:set>
                                    <p:anim calcmode="lin" valueType="num">
                                      <p:cBhvr additive="base">
                                        <p:cTn id="41" dur="500" fill="hold"/>
                                        <p:tgtEl>
                                          <p:spTgt spid="61480"/>
                                        </p:tgtEl>
                                        <p:attrNameLst>
                                          <p:attrName>ppt_x</p:attrName>
                                        </p:attrNameLst>
                                      </p:cBhvr>
                                      <p:tavLst>
                                        <p:tav tm="0">
                                          <p:val>
                                            <p:strVal val="1+#ppt_w/2"/>
                                          </p:val>
                                        </p:tav>
                                        <p:tav tm="100000">
                                          <p:val>
                                            <p:strVal val="#ppt_x"/>
                                          </p:val>
                                        </p:tav>
                                      </p:tavLst>
                                    </p:anim>
                                    <p:anim calcmode="lin" valueType="num">
                                      <p:cBhvr additive="base">
                                        <p:cTn id="42" dur="500" fill="hold"/>
                                        <p:tgtEl>
                                          <p:spTgt spid="61480"/>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61481"/>
                                        </p:tgtEl>
                                        <p:attrNameLst>
                                          <p:attrName>style.visibility</p:attrName>
                                        </p:attrNameLst>
                                      </p:cBhvr>
                                      <p:to>
                                        <p:strVal val="visible"/>
                                      </p:to>
                                    </p:set>
                                    <p:anim calcmode="lin" valueType="num">
                                      <p:cBhvr additive="base">
                                        <p:cTn id="47" dur="500" fill="hold"/>
                                        <p:tgtEl>
                                          <p:spTgt spid="61481"/>
                                        </p:tgtEl>
                                        <p:attrNameLst>
                                          <p:attrName>ppt_x</p:attrName>
                                        </p:attrNameLst>
                                      </p:cBhvr>
                                      <p:tavLst>
                                        <p:tav tm="0">
                                          <p:val>
                                            <p:strVal val="1+#ppt_w/2"/>
                                          </p:val>
                                        </p:tav>
                                        <p:tav tm="100000">
                                          <p:val>
                                            <p:strVal val="#ppt_x"/>
                                          </p:val>
                                        </p:tav>
                                      </p:tavLst>
                                    </p:anim>
                                    <p:anim calcmode="lin" valueType="num">
                                      <p:cBhvr additive="base">
                                        <p:cTn id="48" dur="500" fill="hold"/>
                                        <p:tgtEl>
                                          <p:spTgt spid="61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8" grpId="0" autoUpdateAnimBg="0"/>
      <p:bldP spid="61459" grpId="0" autoUpdateAnimBg="0"/>
      <p:bldP spid="61480" grpId="0" autoUpdateAnimBg="0"/>
      <p:bldP spid="6148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285750" y="609600"/>
            <a:ext cx="8858250" cy="1143000"/>
          </a:xfrm>
        </p:spPr>
        <p:txBody>
          <a:bodyPr/>
          <a:lstStyle/>
          <a:p>
            <a:pPr eaLnBrk="1" hangingPunct="1"/>
            <a:r>
              <a:rPr lang="tr-TR" sz="4000" b="1" smtClean="0"/>
              <a:t>Uzun Dönemde Piyasa Talebindeki Artışa Verilen Cevap:</a:t>
            </a:r>
            <a:endParaRPr lang="en-GB" sz="4000" b="1" smtClean="0"/>
          </a:p>
        </p:txBody>
      </p:sp>
      <p:sp>
        <p:nvSpPr>
          <p:cNvPr id="124931" name="Slide Number Placeholder 4"/>
          <p:cNvSpPr>
            <a:spLocks noGrp="1"/>
          </p:cNvSpPr>
          <p:nvPr>
            <p:ph type="sldNum" sz="quarter" idx="10"/>
          </p:nvPr>
        </p:nvSpPr>
        <p:spPr bwMode="auto">
          <a:noFill/>
          <a:ln>
            <a:miter lim="800000"/>
            <a:headEnd/>
            <a:tailEnd/>
          </a:ln>
        </p:spPr>
        <p:txBody>
          <a:bodyPr/>
          <a:lstStyle/>
          <a:p>
            <a:fld id="{074CB5B3-BF88-4412-B4F6-1AAEE5D15F4D}" type="slidenum">
              <a:rPr lang="en-US" smtClean="0"/>
              <a:pPr/>
              <a:t>11</a:t>
            </a:fld>
            <a:endParaRPr lang="en-US" smtClean="0"/>
          </a:p>
        </p:txBody>
      </p:sp>
      <p:sp>
        <p:nvSpPr>
          <p:cNvPr id="62467" name="Text Box 3"/>
          <p:cNvSpPr txBox="1">
            <a:spLocks noChangeArrowheads="1"/>
          </p:cNvSpPr>
          <p:nvPr/>
        </p:nvSpPr>
        <p:spPr bwMode="auto">
          <a:xfrm>
            <a:off x="5003800" y="2133600"/>
            <a:ext cx="3973513" cy="915988"/>
          </a:xfrm>
          <a:prstGeom prst="rect">
            <a:avLst/>
          </a:prstGeom>
          <a:noFill/>
          <a:ln w="9525">
            <a:noFill/>
            <a:miter lim="800000"/>
            <a:headEnd/>
            <a:tailEnd/>
          </a:ln>
        </p:spPr>
        <p:txBody>
          <a:bodyPr>
            <a:spAutoFit/>
          </a:bodyPr>
          <a:lstStyle/>
          <a:p>
            <a:pPr fontAlgn="base">
              <a:spcBef>
                <a:spcPct val="0"/>
              </a:spcBef>
              <a:spcAft>
                <a:spcPct val="0"/>
              </a:spcAft>
            </a:pPr>
            <a:r>
              <a:rPr lang="tr-TR">
                <a:solidFill>
                  <a:prstClr val="white"/>
                </a:solidFill>
                <a:latin typeface="Tahoma" pitchFamily="34" charset="0"/>
              </a:rPr>
              <a:t>Uzun dönemde, normal-üstü kâr nedeniyle piyasaya yeni firmalar girmeye başlar.</a:t>
            </a:r>
            <a:endParaRPr lang="en-GB">
              <a:solidFill>
                <a:prstClr val="white"/>
              </a:solidFill>
              <a:latin typeface="Tahoma" pitchFamily="34" charset="0"/>
            </a:endParaRPr>
          </a:p>
        </p:txBody>
      </p:sp>
      <p:sp>
        <p:nvSpPr>
          <p:cNvPr id="124933" name="Line 7"/>
          <p:cNvSpPr>
            <a:spLocks noChangeShapeType="1"/>
          </p:cNvSpPr>
          <p:nvPr/>
        </p:nvSpPr>
        <p:spPr bwMode="auto">
          <a:xfrm>
            <a:off x="1143000" y="5638800"/>
            <a:ext cx="3505200"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34" name="Line 8"/>
          <p:cNvSpPr>
            <a:spLocks noChangeShapeType="1"/>
          </p:cNvSpPr>
          <p:nvPr/>
        </p:nvSpPr>
        <p:spPr bwMode="auto">
          <a:xfrm flipV="1">
            <a:off x="1143000" y="2057400"/>
            <a:ext cx="0" cy="358140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35" name="Text Box 9"/>
          <p:cNvSpPr txBox="1">
            <a:spLocks noChangeArrowheads="1"/>
          </p:cNvSpPr>
          <p:nvPr/>
        </p:nvSpPr>
        <p:spPr bwMode="auto">
          <a:xfrm>
            <a:off x="3778250" y="5827713"/>
            <a:ext cx="603250" cy="366712"/>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i="1">
              <a:solidFill>
                <a:prstClr val="white"/>
              </a:solidFill>
              <a:latin typeface="Tahoma" pitchFamily="34" charset="0"/>
            </a:endParaRPr>
          </a:p>
        </p:txBody>
      </p:sp>
      <p:sp>
        <p:nvSpPr>
          <p:cNvPr id="124936" name="Text Box 10"/>
          <p:cNvSpPr txBox="1">
            <a:spLocks noChangeArrowheads="1"/>
          </p:cNvSpPr>
          <p:nvPr/>
        </p:nvSpPr>
        <p:spPr bwMode="auto">
          <a:xfrm>
            <a:off x="762000" y="2028825"/>
            <a:ext cx="325438" cy="396875"/>
          </a:xfrm>
          <a:prstGeom prst="rect">
            <a:avLst/>
          </a:prstGeom>
          <a:noFill/>
          <a:ln w="9525">
            <a:noFill/>
            <a:miter lim="800000"/>
            <a:headEnd/>
            <a:tailEnd/>
          </a:ln>
        </p:spPr>
        <p:txBody>
          <a:bodyPr wrap="none">
            <a:spAutoFit/>
          </a:bodyPr>
          <a:lstStyle/>
          <a:p>
            <a:pPr fontAlgn="base">
              <a:spcBef>
                <a:spcPct val="0"/>
              </a:spcBef>
              <a:spcAft>
                <a:spcPct val="0"/>
              </a:spcAft>
            </a:pPr>
            <a:r>
              <a:rPr lang="en-GB" sz="2000">
                <a:solidFill>
                  <a:prstClr val="white"/>
                </a:solidFill>
                <a:latin typeface="Tahoma" pitchFamily="34" charset="0"/>
              </a:rPr>
              <a:t>£</a:t>
            </a:r>
            <a:endParaRPr lang="en-GB" sz="2400">
              <a:solidFill>
                <a:prstClr val="white"/>
              </a:solidFill>
              <a:latin typeface="Tahoma" pitchFamily="34" charset="0"/>
            </a:endParaRPr>
          </a:p>
        </p:txBody>
      </p:sp>
      <p:sp>
        <p:nvSpPr>
          <p:cNvPr id="124937" name="Line 11"/>
          <p:cNvSpPr>
            <a:spLocks noChangeShapeType="1"/>
          </p:cNvSpPr>
          <p:nvPr/>
        </p:nvSpPr>
        <p:spPr bwMode="auto">
          <a:xfrm>
            <a:off x="1447800" y="2590800"/>
            <a:ext cx="1752600" cy="2667000"/>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38" name="Line 12"/>
          <p:cNvSpPr>
            <a:spLocks noChangeShapeType="1"/>
          </p:cNvSpPr>
          <p:nvPr/>
        </p:nvSpPr>
        <p:spPr bwMode="auto">
          <a:xfrm flipV="1">
            <a:off x="1600200" y="2514600"/>
            <a:ext cx="1676400" cy="2743200"/>
          </a:xfrm>
          <a:prstGeom prst="line">
            <a:avLst/>
          </a:pr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39" name="Text Box 13"/>
          <p:cNvSpPr txBox="1">
            <a:spLocks noChangeArrowheads="1"/>
          </p:cNvSpPr>
          <p:nvPr/>
        </p:nvSpPr>
        <p:spPr bwMode="auto">
          <a:xfrm>
            <a:off x="3260725" y="4916488"/>
            <a:ext cx="417513" cy="461962"/>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srgbClr val="FFFF00"/>
                </a:solidFill>
                <a:latin typeface="Tahoma" pitchFamily="34" charset="0"/>
              </a:rPr>
              <a:t>D</a:t>
            </a:r>
          </a:p>
        </p:txBody>
      </p:sp>
      <p:sp>
        <p:nvSpPr>
          <p:cNvPr id="124940" name="Text Box 14"/>
          <p:cNvSpPr txBox="1">
            <a:spLocks noChangeArrowheads="1"/>
          </p:cNvSpPr>
          <p:nvPr/>
        </p:nvSpPr>
        <p:spPr bwMode="auto">
          <a:xfrm>
            <a:off x="2819400" y="2193925"/>
            <a:ext cx="877888" cy="396875"/>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srgbClr val="FF99CC"/>
                </a:solidFill>
                <a:latin typeface="Tahoma" pitchFamily="34" charset="0"/>
              </a:rPr>
              <a:t>SRSS</a:t>
            </a:r>
            <a:endParaRPr lang="en-GB" sz="2400" b="1">
              <a:solidFill>
                <a:srgbClr val="FF99CC"/>
              </a:solidFill>
              <a:latin typeface="Tahoma" pitchFamily="34" charset="0"/>
            </a:endParaRPr>
          </a:p>
        </p:txBody>
      </p:sp>
      <p:sp>
        <p:nvSpPr>
          <p:cNvPr id="124941" name="Line 15"/>
          <p:cNvSpPr>
            <a:spLocks noChangeShapeType="1"/>
          </p:cNvSpPr>
          <p:nvPr/>
        </p:nvSpPr>
        <p:spPr bwMode="auto">
          <a:xfrm>
            <a:off x="2362200" y="4038600"/>
            <a:ext cx="0" cy="16002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42" name="Line 16"/>
          <p:cNvSpPr>
            <a:spLocks noChangeShapeType="1"/>
          </p:cNvSpPr>
          <p:nvPr/>
        </p:nvSpPr>
        <p:spPr bwMode="auto">
          <a:xfrm flipH="1">
            <a:off x="1143000" y="4038600"/>
            <a:ext cx="12192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43" name="Text Box 17"/>
          <p:cNvSpPr txBox="1">
            <a:spLocks noChangeArrowheads="1"/>
          </p:cNvSpPr>
          <p:nvPr/>
        </p:nvSpPr>
        <p:spPr bwMode="auto">
          <a:xfrm>
            <a:off x="2181225" y="5661025"/>
            <a:ext cx="446088" cy="366713"/>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r>
              <a:rPr lang="en-GB" b="1" baseline="-25000">
                <a:solidFill>
                  <a:prstClr val="white"/>
                </a:solidFill>
                <a:latin typeface="Tahoma" pitchFamily="34" charset="0"/>
              </a:rPr>
              <a:t>0</a:t>
            </a:r>
            <a:endParaRPr lang="en-GB" b="1">
              <a:solidFill>
                <a:prstClr val="white"/>
              </a:solidFill>
              <a:latin typeface="Tahoma" pitchFamily="34" charset="0"/>
            </a:endParaRPr>
          </a:p>
        </p:txBody>
      </p:sp>
      <p:sp>
        <p:nvSpPr>
          <p:cNvPr id="124944" name="Text Box 18"/>
          <p:cNvSpPr txBox="1">
            <a:spLocks noChangeArrowheads="1"/>
          </p:cNvSpPr>
          <p:nvPr/>
        </p:nvSpPr>
        <p:spPr bwMode="auto">
          <a:xfrm>
            <a:off x="708025" y="3922713"/>
            <a:ext cx="420688" cy="366712"/>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r>
              <a:rPr lang="en-GB" b="1" baseline="-25000">
                <a:solidFill>
                  <a:prstClr val="white"/>
                </a:solidFill>
                <a:latin typeface="Tahoma" pitchFamily="34" charset="0"/>
              </a:rPr>
              <a:t>0</a:t>
            </a:r>
            <a:endParaRPr lang="en-GB" b="1">
              <a:solidFill>
                <a:prstClr val="white"/>
              </a:solidFill>
              <a:latin typeface="Tahoma" pitchFamily="34" charset="0"/>
            </a:endParaRPr>
          </a:p>
        </p:txBody>
      </p:sp>
      <p:sp>
        <p:nvSpPr>
          <p:cNvPr id="124945" name="Text Box 19"/>
          <p:cNvSpPr txBox="1">
            <a:spLocks noChangeArrowheads="1"/>
          </p:cNvSpPr>
          <p:nvPr/>
        </p:nvSpPr>
        <p:spPr bwMode="auto">
          <a:xfrm>
            <a:off x="1431925" y="2249488"/>
            <a:ext cx="417513" cy="461962"/>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srgbClr val="FFFF00"/>
                </a:solidFill>
                <a:latin typeface="Tahoma" pitchFamily="34" charset="0"/>
              </a:rPr>
              <a:t>D</a:t>
            </a:r>
          </a:p>
        </p:txBody>
      </p:sp>
      <p:sp>
        <p:nvSpPr>
          <p:cNvPr id="124946" name="Line 21"/>
          <p:cNvSpPr>
            <a:spLocks noChangeShapeType="1"/>
          </p:cNvSpPr>
          <p:nvPr/>
        </p:nvSpPr>
        <p:spPr bwMode="auto">
          <a:xfrm>
            <a:off x="2133600" y="2514600"/>
            <a:ext cx="1828800" cy="2667000"/>
          </a:xfrm>
          <a:prstGeom prst="line">
            <a:avLst/>
          </a:prstGeom>
          <a:noFill/>
          <a:ln w="57150">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47" name="Text Box 22"/>
          <p:cNvSpPr txBox="1">
            <a:spLocks noChangeArrowheads="1"/>
          </p:cNvSpPr>
          <p:nvPr/>
        </p:nvSpPr>
        <p:spPr bwMode="auto">
          <a:xfrm>
            <a:off x="3921125" y="4913313"/>
            <a:ext cx="428625" cy="396875"/>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prstClr val="white"/>
                </a:solidFill>
                <a:latin typeface="Tahoma" pitchFamily="34" charset="0"/>
              </a:rPr>
              <a:t>D'</a:t>
            </a:r>
          </a:p>
        </p:txBody>
      </p:sp>
      <p:sp>
        <p:nvSpPr>
          <p:cNvPr id="124948" name="Text Box 23"/>
          <p:cNvSpPr txBox="1">
            <a:spLocks noChangeArrowheads="1"/>
          </p:cNvSpPr>
          <p:nvPr/>
        </p:nvSpPr>
        <p:spPr bwMode="auto">
          <a:xfrm>
            <a:off x="2082800" y="2193925"/>
            <a:ext cx="428625" cy="396875"/>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prstClr val="white"/>
                </a:solidFill>
                <a:latin typeface="Tahoma" pitchFamily="34" charset="0"/>
              </a:rPr>
              <a:t>D'</a:t>
            </a:r>
          </a:p>
        </p:txBody>
      </p:sp>
      <p:sp>
        <p:nvSpPr>
          <p:cNvPr id="124949" name="Line 24"/>
          <p:cNvSpPr>
            <a:spLocks noChangeShapeType="1"/>
          </p:cNvSpPr>
          <p:nvPr/>
        </p:nvSpPr>
        <p:spPr bwMode="auto">
          <a:xfrm>
            <a:off x="1727200" y="2895600"/>
            <a:ext cx="609600" cy="0"/>
          </a:xfrm>
          <a:prstGeom prst="line">
            <a:avLst/>
          </a:prstGeom>
          <a:noFill/>
          <a:ln w="57150">
            <a:solidFill>
              <a:schemeClr val="tx1"/>
            </a:solidFill>
            <a:round/>
            <a:headEnd/>
            <a:tailEnd type="triangle" w="sm" len="sm"/>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50" name="Line 28"/>
          <p:cNvSpPr>
            <a:spLocks noChangeShapeType="1"/>
          </p:cNvSpPr>
          <p:nvPr/>
        </p:nvSpPr>
        <p:spPr bwMode="auto">
          <a:xfrm flipH="1">
            <a:off x="1143000" y="3429000"/>
            <a:ext cx="16002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51" name="Line 29"/>
          <p:cNvSpPr>
            <a:spLocks noChangeShapeType="1"/>
          </p:cNvSpPr>
          <p:nvPr/>
        </p:nvSpPr>
        <p:spPr bwMode="auto">
          <a:xfrm>
            <a:off x="2743200" y="3429000"/>
            <a:ext cx="0" cy="22098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52" name="Text Box 30"/>
          <p:cNvSpPr txBox="1">
            <a:spLocks noChangeArrowheads="1"/>
          </p:cNvSpPr>
          <p:nvPr/>
        </p:nvSpPr>
        <p:spPr bwMode="auto">
          <a:xfrm>
            <a:off x="2574925" y="5675313"/>
            <a:ext cx="446088" cy="366712"/>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r>
              <a:rPr lang="en-GB" b="1" baseline="-25000">
                <a:solidFill>
                  <a:prstClr val="white"/>
                </a:solidFill>
                <a:latin typeface="Tahoma" pitchFamily="34" charset="0"/>
              </a:rPr>
              <a:t>1</a:t>
            </a:r>
            <a:endParaRPr lang="en-GB" b="1">
              <a:solidFill>
                <a:prstClr val="white"/>
              </a:solidFill>
              <a:latin typeface="Tahoma" pitchFamily="34" charset="0"/>
            </a:endParaRPr>
          </a:p>
        </p:txBody>
      </p:sp>
      <p:sp>
        <p:nvSpPr>
          <p:cNvPr id="124953" name="Text Box 31"/>
          <p:cNvSpPr txBox="1">
            <a:spLocks noChangeArrowheads="1"/>
          </p:cNvSpPr>
          <p:nvPr/>
        </p:nvSpPr>
        <p:spPr bwMode="auto">
          <a:xfrm>
            <a:off x="711200" y="3198813"/>
            <a:ext cx="420688" cy="366712"/>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r>
              <a:rPr lang="en-GB" b="1" baseline="-25000">
                <a:solidFill>
                  <a:prstClr val="white"/>
                </a:solidFill>
                <a:latin typeface="Tahoma" pitchFamily="34" charset="0"/>
              </a:rPr>
              <a:t>1</a:t>
            </a:r>
            <a:endParaRPr lang="en-GB" b="1">
              <a:solidFill>
                <a:prstClr val="white"/>
              </a:solidFill>
              <a:latin typeface="Tahoma" pitchFamily="34" charset="0"/>
            </a:endParaRPr>
          </a:p>
        </p:txBody>
      </p:sp>
      <p:sp>
        <p:nvSpPr>
          <p:cNvPr id="62496" name="Text Box 32"/>
          <p:cNvSpPr txBox="1">
            <a:spLocks noChangeArrowheads="1"/>
          </p:cNvSpPr>
          <p:nvPr/>
        </p:nvSpPr>
        <p:spPr bwMode="auto">
          <a:xfrm>
            <a:off x="5076825" y="3068638"/>
            <a:ext cx="3913188" cy="641350"/>
          </a:xfrm>
          <a:prstGeom prst="rect">
            <a:avLst/>
          </a:prstGeom>
          <a:noFill/>
          <a:ln w="9525">
            <a:noFill/>
            <a:miter lim="800000"/>
            <a:headEnd/>
            <a:tailEnd/>
          </a:ln>
        </p:spPr>
        <p:txBody>
          <a:bodyPr>
            <a:spAutoFit/>
          </a:bodyPr>
          <a:lstStyle/>
          <a:p>
            <a:pPr fontAlgn="base">
              <a:spcBef>
                <a:spcPct val="0"/>
              </a:spcBef>
              <a:spcAft>
                <a:spcPct val="0"/>
              </a:spcAft>
            </a:pPr>
            <a:r>
              <a:rPr lang="tr-TR">
                <a:solidFill>
                  <a:prstClr val="white"/>
                </a:solidFill>
                <a:latin typeface="Tahoma" pitchFamily="34" charset="0"/>
              </a:rPr>
              <a:t>ve firmalar sabit faktörlerini değiştirip daha fazla arzedebilir</a:t>
            </a:r>
            <a:endParaRPr lang="en-GB">
              <a:solidFill>
                <a:prstClr val="white"/>
              </a:solidFill>
              <a:latin typeface="Tahoma" pitchFamily="34" charset="0"/>
            </a:endParaRPr>
          </a:p>
        </p:txBody>
      </p:sp>
      <p:sp>
        <p:nvSpPr>
          <p:cNvPr id="62497" name="Text Box 33"/>
          <p:cNvSpPr txBox="1">
            <a:spLocks noChangeArrowheads="1"/>
          </p:cNvSpPr>
          <p:nvPr/>
        </p:nvSpPr>
        <p:spPr bwMode="auto">
          <a:xfrm>
            <a:off x="5003800" y="3860800"/>
            <a:ext cx="3790950" cy="915988"/>
          </a:xfrm>
          <a:prstGeom prst="rect">
            <a:avLst/>
          </a:prstGeom>
          <a:noFill/>
          <a:ln w="9525">
            <a:noFill/>
            <a:miter lim="800000"/>
            <a:headEnd/>
            <a:tailEnd/>
          </a:ln>
        </p:spPr>
        <p:txBody>
          <a:bodyPr>
            <a:spAutoFit/>
          </a:bodyPr>
          <a:lstStyle/>
          <a:p>
            <a:pPr fontAlgn="base">
              <a:spcBef>
                <a:spcPct val="0"/>
              </a:spcBef>
              <a:spcAft>
                <a:spcPct val="0"/>
              </a:spcAft>
            </a:pPr>
            <a:r>
              <a:rPr lang="tr-TR">
                <a:solidFill>
                  <a:prstClr val="white"/>
                </a:solidFill>
                <a:latin typeface="Tahoma" pitchFamily="34" charset="0"/>
              </a:rPr>
              <a:t>Eğer ücretler bu genişlemeden dolayı artıyorsa, uzun-dönem arz eğrisi pozitif eğimli olur.</a:t>
            </a:r>
            <a:endParaRPr lang="en-GB">
              <a:solidFill>
                <a:prstClr val="white"/>
              </a:solidFill>
              <a:latin typeface="Tahoma" pitchFamily="34" charset="0"/>
            </a:endParaRPr>
          </a:p>
        </p:txBody>
      </p:sp>
      <p:grpSp>
        <p:nvGrpSpPr>
          <p:cNvPr id="2" name="Group 50"/>
          <p:cNvGrpSpPr>
            <a:grpSpLocks/>
          </p:cNvGrpSpPr>
          <p:nvPr/>
        </p:nvGrpSpPr>
        <p:grpSpPr bwMode="auto">
          <a:xfrm>
            <a:off x="1295400" y="3581400"/>
            <a:ext cx="3378200" cy="762000"/>
            <a:chOff x="816" y="2256"/>
            <a:chExt cx="2128" cy="480"/>
          </a:xfrm>
        </p:grpSpPr>
        <p:sp>
          <p:nvSpPr>
            <p:cNvPr id="124968" name="Text Box 36"/>
            <p:cNvSpPr txBox="1">
              <a:spLocks noChangeArrowheads="1"/>
            </p:cNvSpPr>
            <p:nvPr/>
          </p:nvSpPr>
          <p:spPr bwMode="auto">
            <a:xfrm>
              <a:off x="2400" y="2359"/>
              <a:ext cx="544" cy="250"/>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srgbClr val="FF6600"/>
                  </a:solidFill>
                  <a:latin typeface="Tahoma" pitchFamily="34" charset="0"/>
                </a:rPr>
                <a:t>LRSS</a:t>
              </a:r>
            </a:p>
          </p:txBody>
        </p:sp>
        <p:sp>
          <p:nvSpPr>
            <p:cNvPr id="124969" name="Line 35"/>
            <p:cNvSpPr>
              <a:spLocks noChangeShapeType="1"/>
            </p:cNvSpPr>
            <p:nvPr/>
          </p:nvSpPr>
          <p:spPr bwMode="auto">
            <a:xfrm flipV="1">
              <a:off x="816" y="2256"/>
              <a:ext cx="1920" cy="480"/>
            </a:xfrm>
            <a:prstGeom prst="line">
              <a:avLst/>
            </a:prstGeom>
            <a:noFill/>
            <a:ln w="57150">
              <a:solidFill>
                <a:srgbClr val="FF66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
        <p:nvSpPr>
          <p:cNvPr id="124957" name="Oval 45"/>
          <p:cNvSpPr>
            <a:spLocks noChangeArrowheads="1"/>
          </p:cNvSpPr>
          <p:nvPr/>
        </p:nvSpPr>
        <p:spPr bwMode="auto">
          <a:xfrm>
            <a:off x="2286000" y="3962400"/>
            <a:ext cx="152400" cy="152400"/>
          </a:xfrm>
          <a:prstGeom prst="ellipse">
            <a:avLst/>
          </a:prstGeom>
          <a:solidFill>
            <a:srgbClr val="FF0000"/>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58" name="Oval 46"/>
          <p:cNvSpPr>
            <a:spLocks noChangeArrowheads="1"/>
          </p:cNvSpPr>
          <p:nvPr/>
        </p:nvSpPr>
        <p:spPr bwMode="auto">
          <a:xfrm>
            <a:off x="2667000" y="3343275"/>
            <a:ext cx="152400" cy="152400"/>
          </a:xfrm>
          <a:prstGeom prst="ellipse">
            <a:avLst/>
          </a:prstGeom>
          <a:solidFill>
            <a:schemeClr val="tx1"/>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nvGrpSpPr>
          <p:cNvPr id="3" name="Group 54"/>
          <p:cNvGrpSpPr>
            <a:grpSpLocks/>
          </p:cNvGrpSpPr>
          <p:nvPr/>
        </p:nvGrpSpPr>
        <p:grpSpPr bwMode="auto">
          <a:xfrm>
            <a:off x="684213" y="3644900"/>
            <a:ext cx="7378700" cy="2413000"/>
            <a:chOff x="445" y="2286"/>
            <a:chExt cx="4648" cy="1520"/>
          </a:xfrm>
        </p:grpSpPr>
        <p:grpSp>
          <p:nvGrpSpPr>
            <p:cNvPr id="4" name="Group 52"/>
            <p:cNvGrpSpPr>
              <a:grpSpLocks/>
            </p:cNvGrpSpPr>
            <p:nvPr/>
          </p:nvGrpSpPr>
          <p:grpSpPr bwMode="auto">
            <a:xfrm>
              <a:off x="445" y="2286"/>
              <a:ext cx="4648" cy="1520"/>
              <a:chOff x="445" y="2286"/>
              <a:chExt cx="4648" cy="1520"/>
            </a:xfrm>
          </p:grpSpPr>
          <p:sp>
            <p:nvSpPr>
              <p:cNvPr id="124962" name="Text Box 34"/>
              <p:cNvSpPr txBox="1">
                <a:spLocks noChangeArrowheads="1"/>
              </p:cNvSpPr>
              <p:nvPr/>
            </p:nvSpPr>
            <p:spPr bwMode="auto">
              <a:xfrm>
                <a:off x="3170" y="3211"/>
                <a:ext cx="1923" cy="446"/>
              </a:xfrm>
              <a:prstGeom prst="rect">
                <a:avLst/>
              </a:prstGeom>
              <a:noFill/>
              <a:ln w="9525">
                <a:noFill/>
                <a:miter lim="800000"/>
                <a:headEnd/>
                <a:tailEnd/>
              </a:ln>
            </p:spPr>
            <p:txBody>
              <a:bodyPr wrap="none">
                <a:spAutoFit/>
              </a:bodyPr>
              <a:lstStyle/>
              <a:p>
                <a:pPr fontAlgn="base">
                  <a:spcBef>
                    <a:spcPct val="0"/>
                  </a:spcBef>
                  <a:spcAft>
                    <a:spcPct val="0"/>
                  </a:spcAft>
                </a:pPr>
                <a:r>
                  <a:rPr lang="en-GB" sz="2000">
                    <a:solidFill>
                      <a:prstClr val="white"/>
                    </a:solidFill>
                    <a:latin typeface="Tahoma" pitchFamily="34" charset="0"/>
                  </a:rPr>
                  <a:t>– </a:t>
                </a:r>
                <a:r>
                  <a:rPr lang="tr-TR" sz="2000">
                    <a:solidFill>
                      <a:prstClr val="white"/>
                    </a:solidFill>
                    <a:latin typeface="Tahoma" pitchFamily="34" charset="0"/>
                  </a:rPr>
                  <a:t>sonunda piyasa </a:t>
                </a:r>
                <a:r>
                  <a:rPr lang="en-GB" sz="2000">
                    <a:solidFill>
                      <a:prstClr val="white"/>
                    </a:solidFill>
                    <a:latin typeface="Tahoma" pitchFamily="34" charset="0"/>
                  </a:rPr>
                  <a:t>P</a:t>
                </a:r>
                <a:r>
                  <a:rPr lang="en-GB" sz="2000" baseline="-25000">
                    <a:solidFill>
                      <a:prstClr val="white"/>
                    </a:solidFill>
                    <a:latin typeface="Tahoma" pitchFamily="34" charset="0"/>
                  </a:rPr>
                  <a:t>2</a:t>
                </a:r>
                <a:r>
                  <a:rPr lang="en-GB" sz="2000">
                    <a:solidFill>
                      <a:prstClr val="white"/>
                    </a:solidFill>
                    <a:latin typeface="Tahoma" pitchFamily="34" charset="0"/>
                  </a:rPr>
                  <a:t>Q</a:t>
                </a:r>
                <a:r>
                  <a:rPr lang="en-GB" sz="2000" baseline="-25000">
                    <a:solidFill>
                      <a:prstClr val="white"/>
                    </a:solidFill>
                    <a:latin typeface="Tahoma" pitchFamily="34" charset="0"/>
                  </a:rPr>
                  <a:t>2</a:t>
                </a:r>
                <a:r>
                  <a:rPr lang="tr-TR" sz="2000" baseline="-25000">
                    <a:solidFill>
                      <a:prstClr val="white"/>
                    </a:solidFill>
                    <a:latin typeface="Tahoma" pitchFamily="34" charset="0"/>
                  </a:rPr>
                  <a:t> </a:t>
                </a:r>
              </a:p>
              <a:p>
                <a:pPr fontAlgn="base">
                  <a:spcBef>
                    <a:spcPct val="0"/>
                  </a:spcBef>
                  <a:spcAft>
                    <a:spcPct val="0"/>
                  </a:spcAft>
                </a:pPr>
                <a:r>
                  <a:rPr lang="tr-TR" sz="2000">
                    <a:solidFill>
                      <a:prstClr val="white"/>
                    </a:solidFill>
                    <a:latin typeface="Tahoma" pitchFamily="34" charset="0"/>
                  </a:rPr>
                  <a:t>noktasında dengeye gelir</a:t>
                </a:r>
                <a:r>
                  <a:rPr lang="en-GB" sz="2000">
                    <a:solidFill>
                      <a:prstClr val="white"/>
                    </a:solidFill>
                    <a:latin typeface="Tahoma" pitchFamily="34" charset="0"/>
                  </a:rPr>
                  <a:t>.</a:t>
                </a:r>
              </a:p>
            </p:txBody>
          </p:sp>
          <p:grpSp>
            <p:nvGrpSpPr>
              <p:cNvPr id="5" name="Group 51"/>
              <p:cNvGrpSpPr>
                <a:grpSpLocks/>
              </p:cNvGrpSpPr>
              <p:nvPr/>
            </p:nvGrpSpPr>
            <p:grpSpPr bwMode="auto">
              <a:xfrm>
                <a:off x="445" y="2286"/>
                <a:ext cx="1698" cy="1520"/>
                <a:chOff x="445" y="2286"/>
                <a:chExt cx="1698" cy="1520"/>
              </a:xfrm>
            </p:grpSpPr>
            <p:sp>
              <p:nvSpPr>
                <p:cNvPr id="124964" name="Line 38"/>
                <p:cNvSpPr>
                  <a:spLocks noChangeShapeType="1"/>
                </p:cNvSpPr>
                <p:nvPr/>
              </p:nvSpPr>
              <p:spPr bwMode="auto">
                <a:xfrm>
                  <a:off x="1920" y="2448"/>
                  <a:ext cx="0" cy="1104"/>
                </a:xfrm>
                <a:prstGeom prst="line">
                  <a:avLst/>
                </a:prstGeom>
                <a:noFill/>
                <a:ln w="9525">
                  <a:solidFill>
                    <a:srgbClr val="FF66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65" name="Line 39"/>
                <p:cNvSpPr>
                  <a:spLocks noChangeShapeType="1"/>
                </p:cNvSpPr>
                <p:nvPr/>
              </p:nvSpPr>
              <p:spPr bwMode="auto">
                <a:xfrm flipH="1">
                  <a:off x="720" y="2448"/>
                  <a:ext cx="1200" cy="0"/>
                </a:xfrm>
                <a:prstGeom prst="line">
                  <a:avLst/>
                </a:prstGeom>
                <a:noFill/>
                <a:ln w="9525">
                  <a:solidFill>
                    <a:srgbClr val="FF66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4966" name="Text Box 40"/>
                <p:cNvSpPr txBox="1">
                  <a:spLocks noChangeArrowheads="1"/>
                </p:cNvSpPr>
                <p:nvPr/>
              </p:nvSpPr>
              <p:spPr bwMode="auto">
                <a:xfrm>
                  <a:off x="1862" y="3575"/>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6600"/>
                      </a:solidFill>
                      <a:latin typeface="Tahoma" pitchFamily="34" charset="0"/>
                    </a:rPr>
                    <a:t>Q</a:t>
                  </a:r>
                  <a:r>
                    <a:rPr lang="en-GB" b="1" baseline="-25000">
                      <a:solidFill>
                        <a:srgbClr val="FF6600"/>
                      </a:solidFill>
                      <a:latin typeface="Tahoma" pitchFamily="34" charset="0"/>
                    </a:rPr>
                    <a:t>2</a:t>
                  </a:r>
                  <a:endParaRPr lang="en-GB" b="1">
                    <a:solidFill>
                      <a:srgbClr val="FF6600"/>
                    </a:solidFill>
                    <a:latin typeface="Tahoma" pitchFamily="34" charset="0"/>
                  </a:endParaRPr>
                </a:p>
              </p:txBody>
            </p:sp>
            <p:sp>
              <p:nvSpPr>
                <p:cNvPr id="124967" name="Text Box 41"/>
                <p:cNvSpPr txBox="1">
                  <a:spLocks noChangeArrowheads="1"/>
                </p:cNvSpPr>
                <p:nvPr/>
              </p:nvSpPr>
              <p:spPr bwMode="auto">
                <a:xfrm>
                  <a:off x="445" y="2286"/>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6600"/>
                      </a:solidFill>
                      <a:latin typeface="Tahoma" pitchFamily="34" charset="0"/>
                    </a:rPr>
                    <a:t>P</a:t>
                  </a:r>
                  <a:r>
                    <a:rPr lang="en-GB" b="1" baseline="-25000">
                      <a:solidFill>
                        <a:srgbClr val="FF6600"/>
                      </a:solidFill>
                      <a:latin typeface="Tahoma" pitchFamily="34" charset="0"/>
                    </a:rPr>
                    <a:t>2</a:t>
                  </a:r>
                  <a:endParaRPr lang="en-GB" b="1">
                    <a:solidFill>
                      <a:srgbClr val="FF6600"/>
                    </a:solidFill>
                    <a:latin typeface="Tahoma" pitchFamily="34" charset="0"/>
                  </a:endParaRPr>
                </a:p>
              </p:txBody>
            </p:sp>
          </p:grpSp>
        </p:grpSp>
        <p:sp>
          <p:nvSpPr>
            <p:cNvPr id="124961" name="Oval 47"/>
            <p:cNvSpPr>
              <a:spLocks noChangeArrowheads="1"/>
            </p:cNvSpPr>
            <p:nvPr/>
          </p:nvSpPr>
          <p:spPr bwMode="auto">
            <a:xfrm>
              <a:off x="1884" y="2400"/>
              <a:ext cx="96" cy="96"/>
            </a:xfrm>
            <a:prstGeom prst="ellipse">
              <a:avLst/>
            </a:prstGeom>
            <a:solidFill>
              <a:srgbClr val="FF0000"/>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1+#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2496"/>
                                        </p:tgtEl>
                                        <p:attrNameLst>
                                          <p:attrName>style.visibility</p:attrName>
                                        </p:attrNameLst>
                                      </p:cBhvr>
                                      <p:to>
                                        <p:strVal val="visible"/>
                                      </p:to>
                                    </p:set>
                                    <p:anim calcmode="lin" valueType="num">
                                      <p:cBhvr additive="base">
                                        <p:cTn id="13" dur="500" fill="hold"/>
                                        <p:tgtEl>
                                          <p:spTgt spid="62496"/>
                                        </p:tgtEl>
                                        <p:attrNameLst>
                                          <p:attrName>ppt_x</p:attrName>
                                        </p:attrNameLst>
                                      </p:cBhvr>
                                      <p:tavLst>
                                        <p:tav tm="0">
                                          <p:val>
                                            <p:strVal val="1+#ppt_w/2"/>
                                          </p:val>
                                        </p:tav>
                                        <p:tav tm="100000">
                                          <p:val>
                                            <p:strVal val="#ppt_x"/>
                                          </p:val>
                                        </p:tav>
                                      </p:tavLst>
                                    </p:anim>
                                    <p:anim calcmode="lin" valueType="num">
                                      <p:cBhvr additive="base">
                                        <p:cTn id="14" dur="500" fill="hold"/>
                                        <p:tgtEl>
                                          <p:spTgt spid="6249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2497"/>
                                        </p:tgtEl>
                                        <p:attrNameLst>
                                          <p:attrName>style.visibility</p:attrName>
                                        </p:attrNameLst>
                                      </p:cBhvr>
                                      <p:to>
                                        <p:strVal val="visible"/>
                                      </p:to>
                                    </p:set>
                                    <p:anim calcmode="lin" valueType="num">
                                      <p:cBhvr additive="base">
                                        <p:cTn id="19" dur="500" fill="hold"/>
                                        <p:tgtEl>
                                          <p:spTgt spid="62497"/>
                                        </p:tgtEl>
                                        <p:attrNameLst>
                                          <p:attrName>ppt_x</p:attrName>
                                        </p:attrNameLst>
                                      </p:cBhvr>
                                      <p:tavLst>
                                        <p:tav tm="0">
                                          <p:val>
                                            <p:strVal val="1+#ppt_w/2"/>
                                          </p:val>
                                        </p:tav>
                                        <p:tav tm="100000">
                                          <p:val>
                                            <p:strVal val="#ppt_x"/>
                                          </p:val>
                                        </p:tav>
                                      </p:tavLst>
                                    </p:anim>
                                    <p:anim calcmode="lin" valueType="num">
                                      <p:cBhvr additive="base">
                                        <p:cTn id="20" dur="500" fill="hold"/>
                                        <p:tgtEl>
                                          <p:spTgt spid="624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5"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p:bldP spid="62496" grpId="0" autoUpdateAnimBg="0"/>
      <p:bldP spid="6249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tr-TR" sz="4000" b="1" smtClean="0"/>
              <a:t>Tekel</a:t>
            </a:r>
            <a:endParaRPr lang="en-GB" sz="4000" b="1" smtClean="0"/>
          </a:p>
        </p:txBody>
      </p:sp>
      <p:sp>
        <p:nvSpPr>
          <p:cNvPr id="63491" name="Rectangle 3"/>
          <p:cNvSpPr>
            <a:spLocks noGrp="1" noChangeArrowheads="1"/>
          </p:cNvSpPr>
          <p:nvPr>
            <p:ph idx="1"/>
          </p:nvPr>
        </p:nvSpPr>
        <p:spPr/>
        <p:txBody>
          <a:bodyPr/>
          <a:lstStyle/>
          <a:p>
            <a:pPr eaLnBrk="1" hangingPunct="1"/>
            <a:r>
              <a:rPr lang="tr-TR" sz="2400" smtClean="0"/>
              <a:t>Tekelci</a:t>
            </a:r>
            <a:r>
              <a:rPr lang="en-GB" sz="2400" smtClean="0"/>
              <a:t>:</a:t>
            </a:r>
            <a:endParaRPr lang="en-GB" sz="2800" smtClean="0"/>
          </a:p>
          <a:p>
            <a:pPr lvl="1" eaLnBrk="1" hangingPunct="1"/>
            <a:r>
              <a:rPr lang="tr-TR" sz="2400" smtClean="0"/>
              <a:t>Endüstriye mal arzeden tek üreticidir.</a:t>
            </a:r>
            <a:r>
              <a:rPr lang="en-GB" sz="2400" smtClean="0"/>
              <a:t> </a:t>
            </a:r>
            <a:endParaRPr lang="tr-TR" sz="2400" smtClean="0"/>
          </a:p>
          <a:p>
            <a:pPr lvl="1" eaLnBrk="1" hangingPunct="1"/>
            <a:r>
              <a:rPr lang="tr-TR" sz="2400" smtClean="0"/>
              <a:t>Ürettiği malı ikame edecek herhangi bir mal yoktur.</a:t>
            </a:r>
          </a:p>
          <a:p>
            <a:pPr lvl="1" eaLnBrk="1" hangingPunct="1"/>
            <a:r>
              <a:rPr lang="tr-TR" sz="2400" smtClean="0"/>
              <a:t>Piyasaya başka firmaların girişi </a:t>
            </a:r>
            <a:r>
              <a:rPr lang="tr-TR" sz="2400" b="1" smtClean="0"/>
              <a:t>doğal, yasal</a:t>
            </a:r>
            <a:r>
              <a:rPr lang="tr-TR" sz="2400" smtClean="0"/>
              <a:t> ya da</a:t>
            </a:r>
            <a:r>
              <a:rPr lang="tr-TR" sz="2400" b="1" smtClean="0"/>
              <a:t> maliyet avantajı</a:t>
            </a:r>
            <a:r>
              <a:rPr lang="tr-TR" sz="2400" smtClean="0"/>
              <a:t> gibi sebeplerden engellenmektedir.</a:t>
            </a:r>
            <a:endParaRPr lang="en-GB" sz="2400" smtClean="0"/>
          </a:p>
          <a:p>
            <a:pPr lvl="1" eaLnBrk="1" hangingPunct="1"/>
            <a:r>
              <a:rPr lang="tr-TR" sz="2400" smtClean="0"/>
              <a:t>Piyasadaki talebi tek başına kendisi karşılar.</a:t>
            </a:r>
            <a:endParaRPr lang="en-GB" sz="2400" smtClean="0"/>
          </a:p>
          <a:p>
            <a:pPr lvl="1" eaLnBrk="1" hangingPunct="1"/>
            <a:r>
              <a:rPr lang="tr-TR" sz="2400" smtClean="0"/>
              <a:t>Tam rekabetteki durumun aksine, MR herzaman AR’nin altındadır.</a:t>
            </a:r>
            <a:endParaRPr lang="en-GB" sz="2400" smtClean="0"/>
          </a:p>
        </p:txBody>
      </p:sp>
      <p:sp>
        <p:nvSpPr>
          <p:cNvPr id="125956" name="Slide Number Placeholder 3"/>
          <p:cNvSpPr>
            <a:spLocks noGrp="1"/>
          </p:cNvSpPr>
          <p:nvPr>
            <p:ph type="sldNum" sz="quarter" idx="12"/>
          </p:nvPr>
        </p:nvSpPr>
        <p:spPr bwMode="auto">
          <a:noFill/>
          <a:ln>
            <a:miter lim="800000"/>
            <a:headEnd/>
            <a:tailEnd/>
          </a:ln>
        </p:spPr>
        <p:txBody>
          <a:bodyPr/>
          <a:lstStyle/>
          <a:p>
            <a:fld id="{D1AF72C9-B71F-4C77-B615-ED1EE6BFD934}" type="slidenum">
              <a:rPr lang="en-US" smtClean="0"/>
              <a:pPr/>
              <a:t>12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3491">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3491">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3491">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491">
                                            <p:txEl>
                                              <p:pRg st="3" end="3"/>
                                            </p:txEl>
                                          </p:spTgt>
                                        </p:tgtEl>
                                        <p:attrNameLst>
                                          <p:attrName>style.visibility</p:attrName>
                                        </p:attrNameLst>
                                      </p:cBhvr>
                                      <p:to>
                                        <p:strVal val="visible"/>
                                      </p:to>
                                    </p:set>
                                    <p:anim calcmode="lin" valueType="num">
                                      <p:cBhvr additive="base">
                                        <p:cTn id="25" dur="500" fill="hold"/>
                                        <p:tgtEl>
                                          <p:spTgt spid="634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491">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3491">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91">
                                            <p:txEl>
                                              <p:pRg st="4" end="4"/>
                                            </p:txEl>
                                          </p:spTgt>
                                        </p:tgtEl>
                                        <p:attrNameLst>
                                          <p:attrName>style.visibility</p:attrName>
                                        </p:attrNameLst>
                                      </p:cBhvr>
                                      <p:to>
                                        <p:strVal val="visible"/>
                                      </p:to>
                                    </p:set>
                                    <p:anim calcmode="lin" valueType="num">
                                      <p:cBhvr additive="base">
                                        <p:cTn id="31" dur="500" fill="hold"/>
                                        <p:tgtEl>
                                          <p:spTgt spid="634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1">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3491">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3491">
                                            <p:txEl>
                                              <p:pRg st="5" end="5"/>
                                            </p:txEl>
                                          </p:spTgt>
                                        </p:tgtEl>
                                        <p:attrNameLst>
                                          <p:attrName>style.visibility</p:attrName>
                                        </p:attrNameLst>
                                      </p:cBhvr>
                                      <p:to>
                                        <p:strVal val="visible"/>
                                      </p:to>
                                    </p:set>
                                    <p:anim calcmode="lin" valueType="num">
                                      <p:cBhvr additive="base">
                                        <p:cTn id="37" dur="500" fill="hold"/>
                                        <p:tgtEl>
                                          <p:spTgt spid="634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3491">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3491">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3"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tr-TR" sz="4000" b="1" smtClean="0"/>
              <a:t>Tekel Çeşitleri</a:t>
            </a:r>
            <a:endParaRPr lang="en-US" sz="4000" b="1" smtClean="0"/>
          </a:p>
        </p:txBody>
      </p:sp>
      <p:sp>
        <p:nvSpPr>
          <p:cNvPr id="126979" name="Rectangle 3"/>
          <p:cNvSpPr>
            <a:spLocks noGrp="1" noChangeArrowheads="1"/>
          </p:cNvSpPr>
          <p:nvPr>
            <p:ph idx="1"/>
          </p:nvPr>
        </p:nvSpPr>
        <p:spPr/>
        <p:txBody>
          <a:bodyPr/>
          <a:lstStyle/>
          <a:p>
            <a:pPr eaLnBrk="1" hangingPunct="1">
              <a:lnSpc>
                <a:spcPct val="80000"/>
              </a:lnSpc>
            </a:pPr>
            <a:r>
              <a:rPr lang="tr-TR" sz="2400" smtClean="0"/>
              <a:t>Doğal Kaynak Tekeli:</a:t>
            </a:r>
          </a:p>
          <a:p>
            <a:pPr lvl="1" eaLnBrk="1" hangingPunct="1">
              <a:lnSpc>
                <a:spcPct val="80000"/>
              </a:lnSpc>
            </a:pPr>
            <a:r>
              <a:rPr lang="tr-TR" sz="2000" smtClean="0"/>
              <a:t>Üretimde kullanılan girdi tek firmanın kontrolu altında olabilir. Bu durumda üretim sadece bir firma tarafından yapılacağından, piyasa yapısı tekelci olur.</a:t>
            </a:r>
          </a:p>
          <a:p>
            <a:pPr lvl="1" eaLnBrk="1" hangingPunct="1">
              <a:lnSpc>
                <a:spcPct val="80000"/>
              </a:lnSpc>
            </a:pPr>
            <a:endParaRPr lang="tr-TR" sz="2000" smtClean="0"/>
          </a:p>
          <a:p>
            <a:pPr eaLnBrk="1" hangingPunct="1">
              <a:lnSpc>
                <a:spcPct val="80000"/>
              </a:lnSpc>
            </a:pPr>
            <a:r>
              <a:rPr lang="tr-TR" sz="2400" smtClean="0"/>
              <a:t>Yasal Tekel:</a:t>
            </a:r>
          </a:p>
          <a:p>
            <a:pPr lvl="1" eaLnBrk="1" hangingPunct="1">
              <a:lnSpc>
                <a:spcPct val="80000"/>
              </a:lnSpc>
            </a:pPr>
            <a:r>
              <a:rPr lang="tr-TR" sz="2000" smtClean="0"/>
              <a:t>Hükümet belirli bir malın üretimi için çeşitli sebeplerden dolayı sadece bir firmaya izin verebilir.</a:t>
            </a:r>
          </a:p>
          <a:p>
            <a:pPr lvl="1" eaLnBrk="1" hangingPunct="1">
              <a:lnSpc>
                <a:spcPct val="80000"/>
              </a:lnSpc>
            </a:pPr>
            <a:endParaRPr lang="tr-TR" sz="2000" smtClean="0"/>
          </a:p>
          <a:p>
            <a:pPr eaLnBrk="1" hangingPunct="1">
              <a:lnSpc>
                <a:spcPct val="80000"/>
              </a:lnSpc>
            </a:pPr>
            <a:r>
              <a:rPr lang="tr-TR" sz="2400" smtClean="0"/>
              <a:t>Doğal Tekel: </a:t>
            </a:r>
          </a:p>
          <a:p>
            <a:pPr lvl="1" eaLnBrk="1" hangingPunct="1">
              <a:lnSpc>
                <a:spcPct val="80000"/>
              </a:lnSpc>
            </a:pPr>
            <a:r>
              <a:rPr lang="tr-TR" sz="2000" smtClean="0"/>
              <a:t>Bir firma maliyet ve ölçek yapısıyla malı piyasaya diğer firmalarla beraber olduğundan daha ucuza üretebiliyorsa, o piyasada tek üretici olur. Bir başka deyişle, diğer firmalar bu maliyetlere üretim yapamayacaklarından piyasada tek üretici kalır. </a:t>
            </a:r>
            <a:endParaRPr lang="en-US" sz="2000" smtClean="0"/>
          </a:p>
        </p:txBody>
      </p:sp>
      <p:sp>
        <p:nvSpPr>
          <p:cNvPr id="126980" name="Slide Number Placeholder 3"/>
          <p:cNvSpPr>
            <a:spLocks noGrp="1"/>
          </p:cNvSpPr>
          <p:nvPr>
            <p:ph type="sldNum" sz="quarter" idx="12"/>
          </p:nvPr>
        </p:nvSpPr>
        <p:spPr bwMode="auto">
          <a:noFill/>
          <a:ln>
            <a:miter lim="800000"/>
            <a:headEnd/>
            <a:tailEnd/>
          </a:ln>
        </p:spPr>
        <p:txBody>
          <a:bodyPr/>
          <a:lstStyle/>
          <a:p>
            <a:fld id="{D688BD89-D834-4FDA-B64C-552676EAC9CF}" type="slidenum">
              <a:rPr lang="en-US" smtClean="0"/>
              <a:pPr/>
              <a:t>13</a:t>
            </a:fld>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26"/>
          <p:cNvSpPr>
            <a:spLocks noGrp="1" noChangeArrowheads="1"/>
          </p:cNvSpPr>
          <p:nvPr>
            <p:ph type="title"/>
          </p:nvPr>
        </p:nvSpPr>
        <p:spPr/>
        <p:txBody>
          <a:bodyPr/>
          <a:lstStyle/>
          <a:p>
            <a:pPr eaLnBrk="1" hangingPunct="1"/>
            <a:r>
              <a:rPr lang="tr-TR" sz="4000" b="1" smtClean="0"/>
              <a:t>Tekelci firma kârını nasıl maksimize eder?</a:t>
            </a:r>
            <a:endParaRPr lang="en-GB" sz="4000" b="1" smtClean="0"/>
          </a:p>
        </p:txBody>
      </p:sp>
      <p:sp>
        <p:nvSpPr>
          <p:cNvPr id="128003" name="Slide Number Placeholder 2"/>
          <p:cNvSpPr>
            <a:spLocks noGrp="1"/>
          </p:cNvSpPr>
          <p:nvPr>
            <p:ph type="sldNum" sz="quarter" idx="12"/>
          </p:nvPr>
        </p:nvSpPr>
        <p:spPr bwMode="auto">
          <a:noFill/>
          <a:ln>
            <a:miter lim="800000"/>
            <a:headEnd/>
            <a:tailEnd/>
          </a:ln>
        </p:spPr>
        <p:txBody>
          <a:bodyPr/>
          <a:lstStyle/>
          <a:p>
            <a:fld id="{AF24AF8E-68E2-447F-B8E8-036C90FAA629}" type="slidenum">
              <a:rPr lang="en-US" smtClean="0"/>
              <a:pPr/>
              <a:t>14</a:t>
            </a:fld>
            <a:endParaRPr lang="en-US" smtClean="0"/>
          </a:p>
        </p:txBody>
      </p:sp>
      <p:sp>
        <p:nvSpPr>
          <p:cNvPr id="64533" name="Text Box 1045"/>
          <p:cNvSpPr txBox="1">
            <a:spLocks noChangeArrowheads="1"/>
          </p:cNvSpPr>
          <p:nvPr/>
        </p:nvSpPr>
        <p:spPr bwMode="auto">
          <a:xfrm>
            <a:off x="5076825" y="1885950"/>
            <a:ext cx="4067175" cy="701675"/>
          </a:xfrm>
          <a:prstGeom prst="rect">
            <a:avLst/>
          </a:prstGeom>
          <a:noFill/>
          <a:ln w="9525">
            <a:noFill/>
            <a:miter lim="800000"/>
            <a:headEnd/>
            <a:tailEnd/>
          </a:ln>
        </p:spPr>
        <p:txBody>
          <a:bodyPr>
            <a:spAutoFit/>
          </a:bodyPr>
          <a:lstStyle/>
          <a:p>
            <a:pPr fontAlgn="base">
              <a:spcBef>
                <a:spcPct val="0"/>
              </a:spcBef>
              <a:spcAft>
                <a:spcPct val="0"/>
              </a:spcAft>
            </a:pPr>
            <a:r>
              <a:rPr lang="tr-TR" sz="2000">
                <a:solidFill>
                  <a:prstClr val="white"/>
                </a:solidFill>
                <a:latin typeface="Tahoma" pitchFamily="34" charset="0"/>
              </a:rPr>
              <a:t>Kâr,</a:t>
            </a:r>
            <a:r>
              <a:rPr lang="en-GB" sz="2000">
                <a:solidFill>
                  <a:prstClr val="white"/>
                </a:solidFill>
                <a:latin typeface="Tahoma" pitchFamily="34" charset="0"/>
              </a:rPr>
              <a:t> MC = MR </a:t>
            </a:r>
            <a:r>
              <a:rPr lang="tr-TR" sz="2000">
                <a:solidFill>
                  <a:prstClr val="white"/>
                </a:solidFill>
                <a:latin typeface="Tahoma" pitchFamily="34" charset="0"/>
              </a:rPr>
              <a:t>olduğu nokta olan</a:t>
            </a:r>
            <a:r>
              <a:rPr lang="en-GB" sz="2000">
                <a:solidFill>
                  <a:prstClr val="white"/>
                </a:solidFill>
                <a:latin typeface="Tahoma" pitchFamily="34" charset="0"/>
              </a:rPr>
              <a:t> Q</a:t>
            </a:r>
            <a:r>
              <a:rPr lang="en-GB" sz="2000" baseline="-25000">
                <a:solidFill>
                  <a:prstClr val="white"/>
                </a:solidFill>
                <a:latin typeface="Tahoma" pitchFamily="34" charset="0"/>
              </a:rPr>
              <a:t>1</a:t>
            </a:r>
            <a:r>
              <a:rPr lang="en-GB" sz="2000">
                <a:solidFill>
                  <a:prstClr val="white"/>
                </a:solidFill>
                <a:latin typeface="Tahoma" pitchFamily="34" charset="0"/>
              </a:rPr>
              <a:t>P</a:t>
            </a:r>
            <a:r>
              <a:rPr lang="en-GB" sz="2000" baseline="-25000">
                <a:solidFill>
                  <a:prstClr val="white"/>
                </a:solidFill>
                <a:latin typeface="Tahoma" pitchFamily="34" charset="0"/>
              </a:rPr>
              <a:t>1</a:t>
            </a:r>
            <a:r>
              <a:rPr lang="tr-TR" sz="2000" baseline="-25000">
                <a:solidFill>
                  <a:prstClr val="white"/>
                </a:solidFill>
                <a:latin typeface="Tahoma" pitchFamily="34" charset="0"/>
              </a:rPr>
              <a:t> </a:t>
            </a:r>
            <a:r>
              <a:rPr lang="tr-TR" sz="2000">
                <a:solidFill>
                  <a:prstClr val="white"/>
                </a:solidFill>
                <a:latin typeface="Tahoma" pitchFamily="34" charset="0"/>
              </a:rPr>
              <a:t>de maksimize olur</a:t>
            </a:r>
            <a:r>
              <a:rPr lang="en-GB" sz="2000">
                <a:solidFill>
                  <a:prstClr val="white"/>
                </a:solidFill>
                <a:latin typeface="Tahoma" pitchFamily="34" charset="0"/>
              </a:rPr>
              <a:t>.</a:t>
            </a:r>
          </a:p>
        </p:txBody>
      </p:sp>
      <p:sp>
        <p:nvSpPr>
          <p:cNvPr id="64534" name="Text Box 1046"/>
          <p:cNvSpPr txBox="1">
            <a:spLocks noChangeArrowheads="1"/>
          </p:cNvSpPr>
          <p:nvPr/>
        </p:nvSpPr>
        <p:spPr bwMode="auto">
          <a:xfrm>
            <a:off x="5394325" y="2557463"/>
            <a:ext cx="3749675" cy="1323975"/>
          </a:xfrm>
          <a:prstGeom prst="rect">
            <a:avLst/>
          </a:prstGeom>
          <a:noFill/>
          <a:ln w="9525">
            <a:noFill/>
            <a:miter lim="800000"/>
            <a:headEnd/>
            <a:tailEnd/>
          </a:ln>
        </p:spPr>
        <p:txBody>
          <a:bodyPr>
            <a:spAutoFit/>
          </a:bodyPr>
          <a:lstStyle/>
          <a:p>
            <a:pPr fontAlgn="base">
              <a:spcBef>
                <a:spcPct val="0"/>
              </a:spcBef>
              <a:spcAft>
                <a:spcPct val="0"/>
              </a:spcAft>
            </a:pPr>
            <a:r>
              <a:rPr lang="tr-TR" sz="2000">
                <a:solidFill>
                  <a:prstClr val="white"/>
                </a:solidFill>
                <a:latin typeface="Tahoma" pitchFamily="34" charset="0"/>
              </a:rPr>
              <a:t>Bu noktada, AR AC’den büyük olduğu için firma, fırsat maliyetinden fazla kazanır ve normal-üstü kâr elde eder.</a:t>
            </a:r>
            <a:endParaRPr lang="en-GB" sz="2000">
              <a:solidFill>
                <a:prstClr val="white"/>
              </a:solidFill>
              <a:latin typeface="Tahoma" pitchFamily="34" charset="0"/>
            </a:endParaRPr>
          </a:p>
        </p:txBody>
      </p:sp>
      <p:sp>
        <p:nvSpPr>
          <p:cNvPr id="64536" name="Text Box 1048"/>
          <p:cNvSpPr txBox="1">
            <a:spLocks noChangeArrowheads="1"/>
          </p:cNvSpPr>
          <p:nvPr/>
        </p:nvSpPr>
        <p:spPr bwMode="auto">
          <a:xfrm>
            <a:off x="5148263" y="4292600"/>
            <a:ext cx="3736975" cy="1323975"/>
          </a:xfrm>
          <a:prstGeom prst="rect">
            <a:avLst/>
          </a:prstGeom>
          <a:noFill/>
          <a:ln w="9525">
            <a:noFill/>
            <a:miter lim="800000"/>
            <a:headEnd/>
            <a:tailEnd/>
          </a:ln>
        </p:spPr>
        <p:txBody>
          <a:bodyPr>
            <a:spAutoFit/>
          </a:bodyPr>
          <a:lstStyle/>
          <a:p>
            <a:pPr fontAlgn="base">
              <a:spcBef>
                <a:spcPct val="0"/>
              </a:spcBef>
              <a:spcAft>
                <a:spcPct val="0"/>
              </a:spcAft>
            </a:pPr>
            <a:r>
              <a:rPr lang="tr-TR" sz="2000">
                <a:solidFill>
                  <a:prstClr val="white"/>
                </a:solidFill>
                <a:latin typeface="Tahoma" pitchFamily="34" charset="0"/>
              </a:rPr>
              <a:t>Normal-üstü kâr olsa da endüstriye giriş engellendiği için yeni firmalar piyasaya giremezler.</a:t>
            </a:r>
            <a:endParaRPr lang="en-GB" sz="2000">
              <a:solidFill>
                <a:prstClr val="white"/>
              </a:solidFill>
              <a:latin typeface="Tahoma" pitchFamily="34" charset="0"/>
            </a:endParaRPr>
          </a:p>
        </p:txBody>
      </p:sp>
      <p:grpSp>
        <p:nvGrpSpPr>
          <p:cNvPr id="2" name="Group 1075"/>
          <p:cNvGrpSpPr>
            <a:grpSpLocks/>
          </p:cNvGrpSpPr>
          <p:nvPr/>
        </p:nvGrpSpPr>
        <p:grpSpPr bwMode="auto">
          <a:xfrm>
            <a:off x="644525" y="2173288"/>
            <a:ext cx="4654550" cy="3905250"/>
            <a:chOff x="406" y="1369"/>
            <a:chExt cx="2932" cy="2460"/>
          </a:xfrm>
        </p:grpSpPr>
        <p:grpSp>
          <p:nvGrpSpPr>
            <p:cNvPr id="3" name="Group 1072"/>
            <p:cNvGrpSpPr>
              <a:grpSpLocks/>
            </p:cNvGrpSpPr>
            <p:nvPr/>
          </p:nvGrpSpPr>
          <p:grpSpPr bwMode="auto">
            <a:xfrm>
              <a:off x="406" y="1369"/>
              <a:ext cx="2932" cy="2460"/>
              <a:chOff x="406" y="1369"/>
              <a:chExt cx="2932" cy="2460"/>
            </a:xfrm>
          </p:grpSpPr>
          <p:grpSp>
            <p:nvGrpSpPr>
              <p:cNvPr id="4" name="Group 1067"/>
              <p:cNvGrpSpPr>
                <a:grpSpLocks/>
              </p:cNvGrpSpPr>
              <p:nvPr/>
            </p:nvGrpSpPr>
            <p:grpSpPr bwMode="auto">
              <a:xfrm>
                <a:off x="406" y="1369"/>
                <a:ext cx="2932" cy="2460"/>
                <a:chOff x="406" y="1369"/>
                <a:chExt cx="2932" cy="2460"/>
              </a:xfrm>
            </p:grpSpPr>
            <p:sp>
              <p:nvSpPr>
                <p:cNvPr id="128012" name="Text Box 1029"/>
                <p:cNvSpPr txBox="1">
                  <a:spLocks noChangeArrowheads="1"/>
                </p:cNvSpPr>
                <p:nvPr/>
              </p:nvSpPr>
              <p:spPr bwMode="auto">
                <a:xfrm>
                  <a:off x="2469" y="3598"/>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i="1">
                    <a:solidFill>
                      <a:prstClr val="white"/>
                    </a:solidFill>
                    <a:latin typeface="Tahoma" pitchFamily="34" charset="0"/>
                  </a:endParaRPr>
                </a:p>
              </p:txBody>
            </p:sp>
            <p:grpSp>
              <p:nvGrpSpPr>
                <p:cNvPr id="5" name="Group 1062"/>
                <p:cNvGrpSpPr>
                  <a:grpSpLocks/>
                </p:cNvGrpSpPr>
                <p:nvPr/>
              </p:nvGrpSpPr>
              <p:grpSpPr bwMode="auto">
                <a:xfrm>
                  <a:off x="406" y="1369"/>
                  <a:ext cx="2932" cy="2437"/>
                  <a:chOff x="406" y="1369"/>
                  <a:chExt cx="2932" cy="2437"/>
                </a:xfrm>
              </p:grpSpPr>
              <p:sp>
                <p:nvSpPr>
                  <p:cNvPr id="128014" name="Text Box 1050"/>
                  <p:cNvSpPr txBox="1">
                    <a:spLocks noChangeArrowheads="1"/>
                  </p:cNvSpPr>
                  <p:nvPr/>
                </p:nvSpPr>
                <p:spPr bwMode="auto">
                  <a:xfrm>
                    <a:off x="710" y="3271"/>
                    <a:ext cx="569" cy="194"/>
                  </a:xfrm>
                  <a:prstGeom prst="rect">
                    <a:avLst/>
                  </a:prstGeom>
                  <a:solidFill>
                    <a:srgbClr val="FFFF00"/>
                  </a:solidFill>
                  <a:ln w="9525">
                    <a:noFill/>
                    <a:miter lim="800000"/>
                    <a:headEnd/>
                    <a:tailEnd/>
                  </a:ln>
                </p:spPr>
                <p:txBody>
                  <a:bodyPr wrap="none">
                    <a:spAutoFit/>
                  </a:bodyPr>
                  <a:lstStyle/>
                  <a:p>
                    <a:pPr fontAlgn="base">
                      <a:spcBef>
                        <a:spcPct val="0"/>
                      </a:spcBef>
                      <a:spcAft>
                        <a:spcPct val="0"/>
                      </a:spcAft>
                    </a:pPr>
                    <a:r>
                      <a:rPr lang="en-GB" sz="1400" b="1">
                        <a:solidFill>
                          <a:srgbClr val="FF0000"/>
                        </a:solidFill>
                        <a:latin typeface="Tahoma" pitchFamily="34" charset="0"/>
                      </a:rPr>
                      <a:t>MC=MR</a:t>
                    </a:r>
                  </a:p>
                </p:txBody>
              </p:sp>
              <p:sp>
                <p:nvSpPr>
                  <p:cNvPr id="128015" name="Line 1051"/>
                  <p:cNvSpPr>
                    <a:spLocks noChangeShapeType="1"/>
                  </p:cNvSpPr>
                  <p:nvPr/>
                </p:nvSpPr>
                <p:spPr bwMode="auto">
                  <a:xfrm flipV="1">
                    <a:off x="1224" y="3128"/>
                    <a:ext cx="96" cy="144"/>
                  </a:xfrm>
                  <a:prstGeom prst="line">
                    <a:avLst/>
                  </a:prstGeom>
                  <a:noFill/>
                  <a:ln w="57150">
                    <a:solidFill>
                      <a:srgbClr val="FFFF00"/>
                    </a:solidFill>
                    <a:round/>
                    <a:headEnd/>
                    <a:tailEnd type="triangle" w="sm" len="sm"/>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nvGrpSpPr>
                  <p:cNvPr id="6" name="Group 1061"/>
                  <p:cNvGrpSpPr>
                    <a:grpSpLocks/>
                  </p:cNvGrpSpPr>
                  <p:nvPr/>
                </p:nvGrpSpPr>
                <p:grpSpPr bwMode="auto">
                  <a:xfrm>
                    <a:off x="406" y="1369"/>
                    <a:ext cx="2932" cy="2437"/>
                    <a:chOff x="406" y="1369"/>
                    <a:chExt cx="2932" cy="2437"/>
                  </a:xfrm>
                </p:grpSpPr>
                <p:sp>
                  <p:nvSpPr>
                    <p:cNvPr id="128018" name="Line 1035"/>
                    <p:cNvSpPr>
                      <a:spLocks noChangeShapeType="1"/>
                    </p:cNvSpPr>
                    <p:nvPr/>
                  </p:nvSpPr>
                  <p:spPr bwMode="auto">
                    <a:xfrm flipV="1">
                      <a:off x="1344" y="2448"/>
                      <a:ext cx="0" cy="1104"/>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8019" name="Line 1027"/>
                    <p:cNvSpPr>
                      <a:spLocks noChangeShapeType="1"/>
                    </p:cNvSpPr>
                    <p:nvPr/>
                  </p:nvSpPr>
                  <p:spPr bwMode="auto">
                    <a:xfrm>
                      <a:off x="672" y="3552"/>
                      <a:ext cx="2304"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8020" name="Line 1028"/>
                    <p:cNvSpPr>
                      <a:spLocks noChangeShapeType="1"/>
                    </p:cNvSpPr>
                    <p:nvPr/>
                  </p:nvSpPr>
                  <p:spPr bwMode="auto">
                    <a:xfrm flipV="1">
                      <a:off x="672" y="1440"/>
                      <a:ext cx="0" cy="2112"/>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8021" name="Text Box 1030"/>
                    <p:cNvSpPr txBox="1">
                      <a:spLocks noChangeArrowheads="1"/>
                    </p:cNvSpPr>
                    <p:nvPr/>
                  </p:nvSpPr>
                  <p:spPr bwMode="auto">
                    <a:xfrm>
                      <a:off x="422" y="1369"/>
                      <a:ext cx="223" cy="288"/>
                    </a:xfrm>
                    <a:prstGeom prst="rect">
                      <a:avLst/>
                    </a:prstGeom>
                    <a:noFill/>
                    <a:ln w="9525">
                      <a:noFill/>
                      <a:miter lim="800000"/>
                      <a:headEnd/>
                      <a:tailEnd/>
                    </a:ln>
                  </p:spPr>
                  <p:txBody>
                    <a:bodyPr wrap="none">
                      <a:spAutoFit/>
                    </a:bodyPr>
                    <a:lstStyle/>
                    <a:p>
                      <a:pPr fontAlgn="base">
                        <a:spcBef>
                          <a:spcPct val="0"/>
                        </a:spcBef>
                        <a:spcAft>
                          <a:spcPct val="0"/>
                        </a:spcAft>
                      </a:pPr>
                      <a:r>
                        <a:rPr lang="en-GB" sz="2400">
                          <a:solidFill>
                            <a:prstClr val="white"/>
                          </a:solidFill>
                          <a:latin typeface="Tahoma" pitchFamily="34" charset="0"/>
                        </a:rPr>
                        <a:t>£</a:t>
                      </a:r>
                    </a:p>
                  </p:txBody>
                </p:sp>
                <p:sp>
                  <p:nvSpPr>
                    <p:cNvPr id="128022" name="Line 1031"/>
                    <p:cNvSpPr>
                      <a:spLocks noChangeShapeType="1"/>
                    </p:cNvSpPr>
                    <p:nvPr/>
                  </p:nvSpPr>
                  <p:spPr bwMode="auto">
                    <a:xfrm>
                      <a:off x="672" y="1824"/>
                      <a:ext cx="1920" cy="1728"/>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8023" name="Freeform 1033"/>
                    <p:cNvSpPr>
                      <a:spLocks/>
                    </p:cNvSpPr>
                    <p:nvPr/>
                  </p:nvSpPr>
                  <p:spPr bwMode="auto">
                    <a:xfrm>
                      <a:off x="912" y="1920"/>
                      <a:ext cx="2304" cy="1008"/>
                    </a:xfrm>
                    <a:custGeom>
                      <a:avLst/>
                      <a:gdLst>
                        <a:gd name="T0" fmla="*/ 0 w 1776"/>
                        <a:gd name="T1" fmla="*/ 576 h 1008"/>
                        <a:gd name="T2" fmla="*/ 418237 w 1776"/>
                        <a:gd name="T3" fmla="*/ 912 h 1008"/>
                        <a:gd name="T4" fmla="*/ 1189841 w 1776"/>
                        <a:gd name="T5" fmla="*/ 0 h 1008"/>
                        <a:gd name="T6" fmla="*/ 0 60000 65536"/>
                        <a:gd name="T7" fmla="*/ 0 60000 65536"/>
                        <a:gd name="T8" fmla="*/ 0 60000 65536"/>
                        <a:gd name="T9" fmla="*/ 0 w 1776"/>
                        <a:gd name="T10" fmla="*/ 0 h 1008"/>
                        <a:gd name="T11" fmla="*/ 1776 w 1776"/>
                        <a:gd name="T12" fmla="*/ 1008 h 1008"/>
                      </a:gdLst>
                      <a:ahLst/>
                      <a:cxnLst>
                        <a:cxn ang="T6">
                          <a:pos x="T0" y="T1"/>
                        </a:cxn>
                        <a:cxn ang="T7">
                          <a:pos x="T2" y="T3"/>
                        </a:cxn>
                        <a:cxn ang="T8">
                          <a:pos x="T4" y="T5"/>
                        </a:cxn>
                      </a:cxnLst>
                      <a:rect l="T9" t="T10" r="T11" b="T12"/>
                      <a:pathLst>
                        <a:path w="1776" h="1008">
                          <a:moveTo>
                            <a:pt x="0" y="576"/>
                          </a:moveTo>
                          <a:cubicBezTo>
                            <a:pt x="164" y="792"/>
                            <a:pt x="328" y="1008"/>
                            <a:pt x="624" y="912"/>
                          </a:cubicBezTo>
                          <a:cubicBezTo>
                            <a:pt x="920" y="816"/>
                            <a:pt x="1348" y="408"/>
                            <a:pt x="1776"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8024" name="Freeform 1034"/>
                    <p:cNvSpPr>
                      <a:spLocks/>
                    </p:cNvSpPr>
                    <p:nvPr/>
                  </p:nvSpPr>
                  <p:spPr bwMode="auto">
                    <a:xfrm>
                      <a:off x="912" y="1584"/>
                      <a:ext cx="1632" cy="1632"/>
                    </a:xfrm>
                    <a:custGeom>
                      <a:avLst/>
                      <a:gdLst>
                        <a:gd name="T0" fmla="*/ 0 w 1632"/>
                        <a:gd name="T1" fmla="*/ 1632 h 1632"/>
                        <a:gd name="T2" fmla="*/ 672 w 1632"/>
                        <a:gd name="T3" fmla="*/ 1296 h 1632"/>
                        <a:gd name="T4" fmla="*/ 1632 w 1632"/>
                        <a:gd name="T5" fmla="*/ 0 h 1632"/>
                        <a:gd name="T6" fmla="*/ 0 60000 65536"/>
                        <a:gd name="T7" fmla="*/ 0 60000 65536"/>
                        <a:gd name="T8" fmla="*/ 0 60000 65536"/>
                        <a:gd name="T9" fmla="*/ 0 w 1632"/>
                        <a:gd name="T10" fmla="*/ 0 h 1632"/>
                        <a:gd name="T11" fmla="*/ 1632 w 1632"/>
                        <a:gd name="T12" fmla="*/ 1632 h 1632"/>
                      </a:gdLst>
                      <a:ahLst/>
                      <a:cxnLst>
                        <a:cxn ang="T6">
                          <a:pos x="T0" y="T1"/>
                        </a:cxn>
                        <a:cxn ang="T7">
                          <a:pos x="T2" y="T3"/>
                        </a:cxn>
                        <a:cxn ang="T8">
                          <a:pos x="T4" y="T5"/>
                        </a:cxn>
                      </a:cxnLst>
                      <a:rect l="T9" t="T10" r="T11" b="T12"/>
                      <a:pathLst>
                        <a:path w="1632" h="1632">
                          <a:moveTo>
                            <a:pt x="0" y="1632"/>
                          </a:moveTo>
                          <a:cubicBezTo>
                            <a:pt x="200" y="1600"/>
                            <a:pt x="400" y="1568"/>
                            <a:pt x="672" y="1296"/>
                          </a:cubicBezTo>
                          <a:cubicBezTo>
                            <a:pt x="944" y="1024"/>
                            <a:pt x="1288" y="512"/>
                            <a:pt x="1632"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8025" name="Line 1037"/>
                    <p:cNvSpPr>
                      <a:spLocks noChangeShapeType="1"/>
                    </p:cNvSpPr>
                    <p:nvPr/>
                  </p:nvSpPr>
                  <p:spPr bwMode="auto">
                    <a:xfrm flipH="1">
                      <a:off x="672" y="2448"/>
                      <a:ext cx="672"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8026" name="Text Box 1038"/>
                    <p:cNvSpPr txBox="1">
                      <a:spLocks noChangeArrowheads="1"/>
                    </p:cNvSpPr>
                    <p:nvPr/>
                  </p:nvSpPr>
                  <p:spPr bwMode="auto">
                    <a:xfrm>
                      <a:off x="406" y="2311"/>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r>
                        <a:rPr lang="en-GB" b="1" baseline="-25000">
                          <a:solidFill>
                            <a:prstClr val="white"/>
                          </a:solidFill>
                          <a:latin typeface="Tahoma" pitchFamily="34" charset="0"/>
                        </a:rPr>
                        <a:t>1</a:t>
                      </a:r>
                      <a:endParaRPr lang="en-GB" sz="2400" b="1">
                        <a:solidFill>
                          <a:prstClr val="white"/>
                        </a:solidFill>
                        <a:latin typeface="Tahoma" pitchFamily="34" charset="0"/>
                      </a:endParaRPr>
                    </a:p>
                  </p:txBody>
                </p:sp>
                <p:sp>
                  <p:nvSpPr>
                    <p:cNvPr id="128027" name="Text Box 1039"/>
                    <p:cNvSpPr txBox="1">
                      <a:spLocks noChangeArrowheads="1"/>
                    </p:cNvSpPr>
                    <p:nvPr/>
                  </p:nvSpPr>
                  <p:spPr bwMode="auto">
                    <a:xfrm>
                      <a:off x="1190" y="3575"/>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r>
                        <a:rPr lang="en-GB" b="1" baseline="-25000">
                          <a:solidFill>
                            <a:prstClr val="white"/>
                          </a:solidFill>
                          <a:latin typeface="Tahoma" pitchFamily="34" charset="0"/>
                        </a:rPr>
                        <a:t>1</a:t>
                      </a:r>
                      <a:endParaRPr lang="en-GB" sz="2400" b="1">
                        <a:solidFill>
                          <a:prstClr val="white"/>
                        </a:solidFill>
                        <a:latin typeface="Tahoma" pitchFamily="34" charset="0"/>
                      </a:endParaRPr>
                    </a:p>
                  </p:txBody>
                </p:sp>
                <p:sp>
                  <p:nvSpPr>
                    <p:cNvPr id="128028" name="Text Box 1040"/>
                    <p:cNvSpPr txBox="1">
                      <a:spLocks noChangeArrowheads="1"/>
                    </p:cNvSpPr>
                    <p:nvPr/>
                  </p:nvSpPr>
                  <p:spPr bwMode="auto">
                    <a:xfrm>
                      <a:off x="2544" y="1534"/>
                      <a:ext cx="34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MC</a:t>
                      </a:r>
                      <a:endParaRPr lang="en-GB" sz="2400" b="1">
                        <a:solidFill>
                          <a:srgbClr val="FF99CC"/>
                        </a:solidFill>
                        <a:latin typeface="Tahoma" pitchFamily="34" charset="0"/>
                      </a:endParaRPr>
                    </a:p>
                  </p:txBody>
                </p:sp>
                <p:sp>
                  <p:nvSpPr>
                    <p:cNvPr id="128029" name="Text Box 1041"/>
                    <p:cNvSpPr txBox="1">
                      <a:spLocks noChangeArrowheads="1"/>
                    </p:cNvSpPr>
                    <p:nvPr/>
                  </p:nvSpPr>
                  <p:spPr bwMode="auto">
                    <a:xfrm>
                      <a:off x="3014" y="2039"/>
                      <a:ext cx="324"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AC</a:t>
                      </a:r>
                      <a:endParaRPr lang="en-GB" sz="2400" b="1">
                        <a:solidFill>
                          <a:srgbClr val="FF99CC"/>
                        </a:solidFill>
                        <a:latin typeface="Tahoma" pitchFamily="34" charset="0"/>
                      </a:endParaRPr>
                    </a:p>
                  </p:txBody>
                </p:sp>
                <p:sp>
                  <p:nvSpPr>
                    <p:cNvPr id="128030" name="Text Box 1042"/>
                    <p:cNvSpPr txBox="1">
                      <a:spLocks noChangeArrowheads="1"/>
                    </p:cNvSpPr>
                    <p:nvPr/>
                  </p:nvSpPr>
                  <p:spPr bwMode="auto">
                    <a:xfrm>
                      <a:off x="2304" y="3136"/>
                      <a:ext cx="636" cy="233"/>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FF00"/>
                          </a:solidFill>
                          <a:latin typeface="Tahoma" pitchFamily="34" charset="0"/>
                        </a:rPr>
                        <a:t>D = AR</a:t>
                      </a:r>
                    </a:p>
                  </p:txBody>
                </p:sp>
                <p:sp>
                  <p:nvSpPr>
                    <p:cNvPr id="128031" name="Text Box 1043"/>
                    <p:cNvSpPr txBox="1">
                      <a:spLocks noChangeArrowheads="1"/>
                    </p:cNvSpPr>
                    <p:nvPr/>
                  </p:nvSpPr>
                  <p:spPr bwMode="auto">
                    <a:xfrm>
                      <a:off x="1555" y="3206"/>
                      <a:ext cx="365" cy="250"/>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srgbClr val="006600"/>
                          </a:solidFill>
                          <a:latin typeface="Tahoma" pitchFamily="34" charset="0"/>
                        </a:rPr>
                        <a:t>MR</a:t>
                      </a:r>
                    </a:p>
                  </p:txBody>
                </p:sp>
                <p:sp>
                  <p:nvSpPr>
                    <p:cNvPr id="128032" name="Line 1032"/>
                    <p:cNvSpPr>
                      <a:spLocks noChangeShapeType="1"/>
                    </p:cNvSpPr>
                    <p:nvPr/>
                  </p:nvSpPr>
                  <p:spPr bwMode="auto">
                    <a:xfrm>
                      <a:off x="672" y="1824"/>
                      <a:ext cx="960" cy="1728"/>
                    </a:xfrm>
                    <a:prstGeom prst="line">
                      <a:avLst/>
                    </a:prstGeom>
                    <a:noFill/>
                    <a:ln w="57150">
                      <a:solidFill>
                        <a:srgbClr val="0066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
                <p:nvSpPr>
                  <p:cNvPr id="128017" name="Oval 1049"/>
                  <p:cNvSpPr>
                    <a:spLocks noChangeArrowheads="1"/>
                  </p:cNvSpPr>
                  <p:nvPr/>
                </p:nvSpPr>
                <p:spPr bwMode="auto">
                  <a:xfrm>
                    <a:off x="1296" y="3024"/>
                    <a:ext cx="96" cy="96"/>
                  </a:xfrm>
                  <a:prstGeom prst="ellipse">
                    <a:avLst/>
                  </a:prstGeom>
                  <a:solidFill>
                    <a:srgbClr val="006600"/>
                  </a:solidFill>
                  <a:ln w="9525">
                    <a:solidFill>
                      <a:schemeClr val="tx2"/>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grpSp>
          <p:sp>
            <p:nvSpPr>
              <p:cNvPr id="128011" name="Oval 1071"/>
              <p:cNvSpPr>
                <a:spLocks noChangeArrowheads="1"/>
              </p:cNvSpPr>
              <p:nvPr/>
            </p:nvSpPr>
            <p:spPr bwMode="auto">
              <a:xfrm>
                <a:off x="1296" y="2784"/>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
          <p:nvSpPr>
            <p:cNvPr id="128009" name="Oval 1073"/>
            <p:cNvSpPr>
              <a:spLocks noChangeArrowheads="1"/>
            </p:cNvSpPr>
            <p:nvPr/>
          </p:nvSpPr>
          <p:spPr bwMode="auto">
            <a:xfrm>
              <a:off x="1296" y="2400"/>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4533"/>
                                        </p:tgtEl>
                                        <p:attrNameLst>
                                          <p:attrName>style.visibility</p:attrName>
                                        </p:attrNameLst>
                                      </p:cBhvr>
                                      <p:to>
                                        <p:strVal val="visible"/>
                                      </p:to>
                                    </p:set>
                                    <p:anim calcmode="lin" valueType="num">
                                      <p:cBhvr additive="base">
                                        <p:cTn id="12" dur="500" fill="hold"/>
                                        <p:tgtEl>
                                          <p:spTgt spid="64533"/>
                                        </p:tgtEl>
                                        <p:attrNameLst>
                                          <p:attrName>ppt_x</p:attrName>
                                        </p:attrNameLst>
                                      </p:cBhvr>
                                      <p:tavLst>
                                        <p:tav tm="0">
                                          <p:val>
                                            <p:strVal val="1+#ppt_w/2"/>
                                          </p:val>
                                        </p:tav>
                                        <p:tav tm="100000">
                                          <p:val>
                                            <p:strVal val="#ppt_x"/>
                                          </p:val>
                                        </p:tav>
                                      </p:tavLst>
                                    </p:anim>
                                    <p:anim calcmode="lin" valueType="num">
                                      <p:cBhvr additive="base">
                                        <p:cTn id="13" dur="500" fill="hold"/>
                                        <p:tgtEl>
                                          <p:spTgt spid="6453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4534"/>
                                        </p:tgtEl>
                                        <p:attrNameLst>
                                          <p:attrName>style.visibility</p:attrName>
                                        </p:attrNameLst>
                                      </p:cBhvr>
                                      <p:to>
                                        <p:strVal val="visible"/>
                                      </p:to>
                                    </p:set>
                                    <p:anim calcmode="lin" valueType="num">
                                      <p:cBhvr additive="base">
                                        <p:cTn id="18" dur="500" fill="hold"/>
                                        <p:tgtEl>
                                          <p:spTgt spid="64534"/>
                                        </p:tgtEl>
                                        <p:attrNameLst>
                                          <p:attrName>ppt_x</p:attrName>
                                        </p:attrNameLst>
                                      </p:cBhvr>
                                      <p:tavLst>
                                        <p:tav tm="0">
                                          <p:val>
                                            <p:strVal val="1+#ppt_w/2"/>
                                          </p:val>
                                        </p:tav>
                                        <p:tav tm="100000">
                                          <p:val>
                                            <p:strVal val="#ppt_x"/>
                                          </p:val>
                                        </p:tav>
                                      </p:tavLst>
                                    </p:anim>
                                    <p:anim calcmode="lin" valueType="num">
                                      <p:cBhvr additive="base">
                                        <p:cTn id="19" dur="500" fill="hold"/>
                                        <p:tgtEl>
                                          <p:spTgt spid="6453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64536"/>
                                        </p:tgtEl>
                                        <p:attrNameLst>
                                          <p:attrName>style.visibility</p:attrName>
                                        </p:attrNameLst>
                                      </p:cBhvr>
                                      <p:to>
                                        <p:strVal val="visible"/>
                                      </p:to>
                                    </p:set>
                                    <p:anim calcmode="lin" valueType="num">
                                      <p:cBhvr additive="base">
                                        <p:cTn id="24" dur="500" fill="hold"/>
                                        <p:tgtEl>
                                          <p:spTgt spid="64536"/>
                                        </p:tgtEl>
                                        <p:attrNameLst>
                                          <p:attrName>ppt_x</p:attrName>
                                        </p:attrNameLst>
                                      </p:cBhvr>
                                      <p:tavLst>
                                        <p:tav tm="0">
                                          <p:val>
                                            <p:strVal val="1+#ppt_w/2"/>
                                          </p:val>
                                        </p:tav>
                                        <p:tav tm="100000">
                                          <p:val>
                                            <p:strVal val="#ppt_x"/>
                                          </p:val>
                                        </p:tav>
                                      </p:tavLst>
                                    </p:anim>
                                    <p:anim calcmode="lin" valueType="num">
                                      <p:cBhvr additive="base">
                                        <p:cTn id="25" dur="500" fill="hold"/>
                                        <p:tgtEl>
                                          <p:spTgt spid="645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3" grpId="0" autoUpdateAnimBg="0"/>
      <p:bldP spid="64534" grpId="0" autoUpdateAnimBg="0"/>
      <p:bldP spid="6453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tr-TR" sz="4000" b="1" smtClean="0"/>
              <a:t>Tekel ve Tam Rekabet Karşılaştırması </a:t>
            </a:r>
            <a:r>
              <a:rPr lang="en-GB" sz="4000" b="1" smtClean="0"/>
              <a:t>(1)</a:t>
            </a:r>
          </a:p>
        </p:txBody>
      </p:sp>
      <p:sp>
        <p:nvSpPr>
          <p:cNvPr id="129027" name="Slide Number Placeholder 2"/>
          <p:cNvSpPr>
            <a:spLocks noGrp="1"/>
          </p:cNvSpPr>
          <p:nvPr>
            <p:ph type="sldNum" sz="quarter" idx="12"/>
          </p:nvPr>
        </p:nvSpPr>
        <p:spPr bwMode="auto">
          <a:noFill/>
          <a:ln>
            <a:miter lim="800000"/>
            <a:headEnd/>
            <a:tailEnd/>
          </a:ln>
        </p:spPr>
        <p:txBody>
          <a:bodyPr/>
          <a:lstStyle/>
          <a:p>
            <a:fld id="{904A3C7E-C746-4818-B827-95C4BB4C0359}" type="slidenum">
              <a:rPr lang="en-US" smtClean="0"/>
              <a:pPr/>
              <a:t>15</a:t>
            </a:fld>
            <a:endParaRPr lang="en-US" smtClean="0"/>
          </a:p>
        </p:txBody>
      </p:sp>
      <p:grpSp>
        <p:nvGrpSpPr>
          <p:cNvPr id="2" name="Group 39"/>
          <p:cNvGrpSpPr>
            <a:grpSpLocks/>
          </p:cNvGrpSpPr>
          <p:nvPr/>
        </p:nvGrpSpPr>
        <p:grpSpPr bwMode="auto">
          <a:xfrm>
            <a:off x="684213" y="2386013"/>
            <a:ext cx="7578725" cy="3756025"/>
            <a:chOff x="432" y="1488"/>
            <a:chExt cx="4774" cy="2366"/>
          </a:xfrm>
        </p:grpSpPr>
        <p:grpSp>
          <p:nvGrpSpPr>
            <p:cNvPr id="3" name="Group 38"/>
            <p:cNvGrpSpPr>
              <a:grpSpLocks/>
            </p:cNvGrpSpPr>
            <p:nvPr/>
          </p:nvGrpSpPr>
          <p:grpSpPr bwMode="auto">
            <a:xfrm>
              <a:off x="432" y="1488"/>
              <a:ext cx="2698" cy="2366"/>
              <a:chOff x="432" y="1488"/>
              <a:chExt cx="2698" cy="2366"/>
            </a:xfrm>
          </p:grpSpPr>
          <p:sp>
            <p:nvSpPr>
              <p:cNvPr id="129041" name="Line 3"/>
              <p:cNvSpPr>
                <a:spLocks noChangeShapeType="1"/>
              </p:cNvSpPr>
              <p:nvPr/>
            </p:nvSpPr>
            <p:spPr bwMode="auto">
              <a:xfrm>
                <a:off x="778" y="3504"/>
                <a:ext cx="2352"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9042" name="Line 4"/>
              <p:cNvSpPr>
                <a:spLocks noChangeShapeType="1"/>
              </p:cNvSpPr>
              <p:nvPr/>
            </p:nvSpPr>
            <p:spPr bwMode="auto">
              <a:xfrm flipV="1">
                <a:off x="778" y="1488"/>
                <a:ext cx="0" cy="2016"/>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9043" name="Line 5"/>
              <p:cNvSpPr>
                <a:spLocks noChangeShapeType="1"/>
              </p:cNvSpPr>
              <p:nvPr/>
            </p:nvSpPr>
            <p:spPr bwMode="auto">
              <a:xfrm>
                <a:off x="778" y="1824"/>
                <a:ext cx="2016" cy="1680"/>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9044" name="Line 6"/>
              <p:cNvSpPr>
                <a:spLocks noChangeShapeType="1"/>
              </p:cNvSpPr>
              <p:nvPr/>
            </p:nvSpPr>
            <p:spPr bwMode="auto">
              <a:xfrm>
                <a:off x="778" y="1824"/>
                <a:ext cx="1008" cy="1680"/>
              </a:xfrm>
              <a:prstGeom prst="line">
                <a:avLst/>
              </a:prstGeom>
              <a:noFill/>
              <a:ln w="57150">
                <a:solidFill>
                  <a:srgbClr val="0066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9045" name="Freeform 8"/>
              <p:cNvSpPr>
                <a:spLocks/>
              </p:cNvSpPr>
              <p:nvPr/>
            </p:nvSpPr>
            <p:spPr bwMode="auto">
              <a:xfrm rot="259212">
                <a:off x="1354" y="1632"/>
                <a:ext cx="1392" cy="1728"/>
              </a:xfrm>
              <a:custGeom>
                <a:avLst/>
                <a:gdLst>
                  <a:gd name="T0" fmla="*/ 0 w 1392"/>
                  <a:gd name="T1" fmla="*/ 1728 h 1728"/>
                  <a:gd name="T2" fmla="*/ 576 w 1392"/>
                  <a:gd name="T3" fmla="*/ 1296 h 1728"/>
                  <a:gd name="T4" fmla="*/ 1392 w 1392"/>
                  <a:gd name="T5" fmla="*/ 0 h 1728"/>
                  <a:gd name="T6" fmla="*/ 0 60000 65536"/>
                  <a:gd name="T7" fmla="*/ 0 60000 65536"/>
                  <a:gd name="T8" fmla="*/ 0 60000 65536"/>
                  <a:gd name="T9" fmla="*/ 0 w 1392"/>
                  <a:gd name="T10" fmla="*/ 0 h 1728"/>
                  <a:gd name="T11" fmla="*/ 1392 w 1392"/>
                  <a:gd name="T12" fmla="*/ 1728 h 1728"/>
                </a:gdLst>
                <a:ahLst/>
                <a:cxnLst>
                  <a:cxn ang="T6">
                    <a:pos x="T0" y="T1"/>
                  </a:cxn>
                  <a:cxn ang="T7">
                    <a:pos x="T2" y="T3"/>
                  </a:cxn>
                  <a:cxn ang="T8">
                    <a:pos x="T4" y="T5"/>
                  </a:cxn>
                </a:cxnLst>
                <a:rect l="T9" t="T10" r="T11" b="T12"/>
                <a:pathLst>
                  <a:path w="1392" h="1728">
                    <a:moveTo>
                      <a:pt x="0" y="1728"/>
                    </a:moveTo>
                    <a:cubicBezTo>
                      <a:pt x="172" y="1656"/>
                      <a:pt x="344" y="1584"/>
                      <a:pt x="576" y="1296"/>
                    </a:cubicBezTo>
                    <a:cubicBezTo>
                      <a:pt x="808" y="1008"/>
                      <a:pt x="1100" y="504"/>
                      <a:pt x="1392"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9046" name="Text Box 9"/>
              <p:cNvSpPr txBox="1">
                <a:spLocks noChangeArrowheads="1"/>
              </p:cNvSpPr>
              <p:nvPr/>
            </p:nvSpPr>
            <p:spPr bwMode="auto">
              <a:xfrm>
                <a:off x="2583" y="3623"/>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sz="2000" i="1">
                  <a:solidFill>
                    <a:prstClr val="white"/>
                  </a:solidFill>
                  <a:latin typeface="Tahoma" pitchFamily="34" charset="0"/>
                </a:endParaRPr>
              </a:p>
            </p:txBody>
          </p:sp>
          <p:sp>
            <p:nvSpPr>
              <p:cNvPr id="129047" name="Text Box 10"/>
              <p:cNvSpPr txBox="1">
                <a:spLocks noChangeArrowheads="1"/>
              </p:cNvSpPr>
              <p:nvPr/>
            </p:nvSpPr>
            <p:spPr bwMode="auto">
              <a:xfrm>
                <a:off x="2626" y="3168"/>
                <a:ext cx="263" cy="291"/>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srgbClr val="FFFF00"/>
                    </a:solidFill>
                    <a:latin typeface="Tahoma" pitchFamily="34" charset="0"/>
                  </a:rPr>
                  <a:t>D</a:t>
                </a:r>
              </a:p>
            </p:txBody>
          </p:sp>
          <p:sp>
            <p:nvSpPr>
              <p:cNvPr id="129048" name="Text Box 11"/>
              <p:cNvSpPr txBox="1">
                <a:spLocks noChangeArrowheads="1"/>
              </p:cNvSpPr>
              <p:nvPr/>
            </p:nvSpPr>
            <p:spPr bwMode="auto">
              <a:xfrm>
                <a:off x="1674" y="3198"/>
                <a:ext cx="34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006600"/>
                    </a:solidFill>
                    <a:latin typeface="Tahoma" pitchFamily="34" charset="0"/>
                  </a:rPr>
                  <a:t>MR</a:t>
                </a:r>
              </a:p>
            </p:txBody>
          </p:sp>
          <p:sp>
            <p:nvSpPr>
              <p:cNvPr id="129049" name="Text Box 12"/>
              <p:cNvSpPr txBox="1">
                <a:spLocks noChangeArrowheads="1"/>
              </p:cNvSpPr>
              <p:nvPr/>
            </p:nvSpPr>
            <p:spPr bwMode="auto">
              <a:xfrm>
                <a:off x="2231" y="1488"/>
                <a:ext cx="553" cy="250"/>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srgbClr val="FF99CC"/>
                    </a:solidFill>
                    <a:latin typeface="Tahoma" pitchFamily="34" charset="0"/>
                  </a:rPr>
                  <a:t>SRSS</a:t>
                </a:r>
              </a:p>
            </p:txBody>
          </p:sp>
          <p:sp>
            <p:nvSpPr>
              <p:cNvPr id="129050" name="Text Box 14"/>
              <p:cNvSpPr txBox="1">
                <a:spLocks noChangeArrowheads="1"/>
              </p:cNvSpPr>
              <p:nvPr/>
            </p:nvSpPr>
            <p:spPr bwMode="auto">
              <a:xfrm>
                <a:off x="432" y="1488"/>
                <a:ext cx="223" cy="288"/>
              </a:xfrm>
              <a:prstGeom prst="rect">
                <a:avLst/>
              </a:prstGeom>
              <a:noFill/>
              <a:ln w="9525">
                <a:noFill/>
                <a:miter lim="800000"/>
                <a:headEnd/>
                <a:tailEnd/>
              </a:ln>
            </p:spPr>
            <p:txBody>
              <a:bodyPr wrap="none">
                <a:spAutoFit/>
              </a:bodyPr>
              <a:lstStyle/>
              <a:p>
                <a:pPr fontAlgn="base">
                  <a:spcBef>
                    <a:spcPct val="0"/>
                  </a:spcBef>
                  <a:spcAft>
                    <a:spcPct val="0"/>
                  </a:spcAft>
                </a:pPr>
                <a:r>
                  <a:rPr lang="en-GB" sz="2400">
                    <a:solidFill>
                      <a:prstClr val="white"/>
                    </a:solidFill>
                    <a:latin typeface="Tahoma" pitchFamily="34" charset="0"/>
                  </a:rPr>
                  <a:t>£</a:t>
                </a:r>
              </a:p>
            </p:txBody>
          </p:sp>
          <p:sp>
            <p:nvSpPr>
              <p:cNvPr id="129051" name="Line 15"/>
              <p:cNvSpPr>
                <a:spLocks noChangeShapeType="1"/>
              </p:cNvSpPr>
              <p:nvPr/>
            </p:nvSpPr>
            <p:spPr bwMode="auto">
              <a:xfrm>
                <a:off x="1978" y="2832"/>
                <a:ext cx="0" cy="672"/>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9052" name="Text Box 16"/>
              <p:cNvSpPr txBox="1">
                <a:spLocks noChangeArrowheads="1"/>
              </p:cNvSpPr>
              <p:nvPr/>
            </p:nvSpPr>
            <p:spPr bwMode="auto">
              <a:xfrm>
                <a:off x="1880" y="3510"/>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r>
                  <a:rPr lang="en-GB" b="1" baseline="-25000">
                    <a:solidFill>
                      <a:prstClr val="white"/>
                    </a:solidFill>
                    <a:latin typeface="Tahoma" pitchFamily="34" charset="0"/>
                  </a:rPr>
                  <a:t>1</a:t>
                </a:r>
                <a:endParaRPr lang="en-GB" sz="2400" b="1">
                  <a:solidFill>
                    <a:prstClr val="white"/>
                  </a:solidFill>
                  <a:latin typeface="Tahoma" pitchFamily="34" charset="0"/>
                </a:endParaRPr>
              </a:p>
            </p:txBody>
          </p:sp>
          <p:sp>
            <p:nvSpPr>
              <p:cNvPr id="129053" name="Text Box 17"/>
              <p:cNvSpPr txBox="1">
                <a:spLocks noChangeArrowheads="1"/>
              </p:cNvSpPr>
              <p:nvPr/>
            </p:nvSpPr>
            <p:spPr bwMode="auto">
              <a:xfrm>
                <a:off x="480" y="2663"/>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r>
                  <a:rPr lang="en-GB" b="1" baseline="-25000">
                    <a:solidFill>
                      <a:prstClr val="white"/>
                    </a:solidFill>
                    <a:latin typeface="Tahoma" pitchFamily="34" charset="0"/>
                  </a:rPr>
                  <a:t>1</a:t>
                </a:r>
                <a:endParaRPr lang="en-GB" sz="2400" b="1">
                  <a:solidFill>
                    <a:prstClr val="white"/>
                  </a:solidFill>
                  <a:latin typeface="Tahoma" pitchFamily="34" charset="0"/>
                </a:endParaRPr>
              </a:p>
            </p:txBody>
          </p:sp>
          <p:sp>
            <p:nvSpPr>
              <p:cNvPr id="129054" name="Oval 18"/>
              <p:cNvSpPr>
                <a:spLocks noChangeArrowheads="1"/>
              </p:cNvSpPr>
              <p:nvPr/>
            </p:nvSpPr>
            <p:spPr bwMode="auto">
              <a:xfrm>
                <a:off x="1930" y="2784"/>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9055" name="Text Box 19"/>
              <p:cNvSpPr txBox="1">
                <a:spLocks noChangeArrowheads="1"/>
              </p:cNvSpPr>
              <p:nvPr/>
            </p:nvSpPr>
            <p:spPr bwMode="auto">
              <a:xfrm>
                <a:off x="1867" y="2542"/>
                <a:ext cx="22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A</a:t>
                </a:r>
                <a:endParaRPr lang="en-GB" sz="2400" b="1">
                  <a:solidFill>
                    <a:prstClr val="white"/>
                  </a:solidFill>
                  <a:latin typeface="Tahoma" pitchFamily="34" charset="0"/>
                </a:endParaRPr>
              </a:p>
            </p:txBody>
          </p:sp>
        </p:grpSp>
        <p:sp>
          <p:nvSpPr>
            <p:cNvPr id="129040" name="Text Box 22"/>
            <p:cNvSpPr txBox="1">
              <a:spLocks noChangeArrowheads="1"/>
            </p:cNvSpPr>
            <p:nvPr/>
          </p:nvSpPr>
          <p:spPr bwMode="auto">
            <a:xfrm>
              <a:off x="3312" y="1492"/>
              <a:ext cx="1894" cy="679"/>
            </a:xfrm>
            <a:prstGeom prst="rect">
              <a:avLst/>
            </a:prstGeom>
            <a:noFill/>
            <a:ln w="9525">
              <a:noFill/>
              <a:miter lim="800000"/>
              <a:headEnd/>
              <a:tailEnd/>
            </a:ln>
          </p:spPr>
          <p:txBody>
            <a:bodyPr wrap="none">
              <a:spAutoFit/>
            </a:bodyPr>
            <a:lstStyle/>
            <a:p>
              <a:pPr fontAlgn="base">
                <a:spcBef>
                  <a:spcPct val="0"/>
                </a:spcBef>
                <a:spcAft>
                  <a:spcPct val="0"/>
                </a:spcAft>
              </a:pPr>
              <a:r>
                <a:rPr lang="tr-TR" sz="2000">
                  <a:solidFill>
                    <a:prstClr val="white"/>
                  </a:solidFill>
                  <a:latin typeface="Tahoma" pitchFamily="34" charset="0"/>
                </a:rPr>
                <a:t>Rekabetçi denge noktası</a:t>
              </a:r>
            </a:p>
            <a:p>
              <a:pPr fontAlgn="base">
                <a:spcBef>
                  <a:spcPct val="0"/>
                </a:spcBef>
                <a:spcAft>
                  <a:spcPct val="0"/>
                </a:spcAft>
              </a:pPr>
              <a:r>
                <a:rPr lang="tr-TR" sz="2000">
                  <a:solidFill>
                    <a:prstClr val="white"/>
                  </a:solidFill>
                  <a:latin typeface="Tahoma" pitchFamily="34" charset="0"/>
                </a:rPr>
                <a:t> çıktının </a:t>
              </a:r>
              <a:r>
                <a:rPr lang="en-GB" sz="2400">
                  <a:solidFill>
                    <a:prstClr val="white"/>
                  </a:solidFill>
                  <a:latin typeface="Tahoma" pitchFamily="34" charset="0"/>
                </a:rPr>
                <a:t>Q</a:t>
              </a:r>
              <a:r>
                <a:rPr lang="tr-TR" sz="2400" baseline="-25000">
                  <a:solidFill>
                    <a:prstClr val="white"/>
                  </a:solidFill>
                  <a:latin typeface="Tahoma" pitchFamily="34" charset="0"/>
                </a:rPr>
                <a:t>1 </a:t>
              </a:r>
              <a:r>
                <a:rPr lang="tr-TR" sz="2000">
                  <a:solidFill>
                    <a:prstClr val="white"/>
                  </a:solidFill>
                  <a:latin typeface="Tahoma" pitchFamily="34" charset="0"/>
                </a:rPr>
                <a:t>ve fiyatın </a:t>
              </a:r>
              <a:r>
                <a:rPr lang="en-GB" sz="2400">
                  <a:solidFill>
                    <a:prstClr val="white"/>
                  </a:solidFill>
                  <a:latin typeface="Tahoma" pitchFamily="34" charset="0"/>
                </a:rPr>
                <a:t>P</a:t>
              </a:r>
              <a:r>
                <a:rPr lang="tr-TR" sz="2400" baseline="-25000">
                  <a:solidFill>
                    <a:prstClr val="white"/>
                  </a:solidFill>
                  <a:latin typeface="Tahoma" pitchFamily="34" charset="0"/>
                </a:rPr>
                <a:t>1</a:t>
              </a:r>
              <a:r>
                <a:rPr lang="tr-TR" sz="2000">
                  <a:solidFill>
                    <a:prstClr val="white"/>
                  </a:solidFill>
                  <a:latin typeface="Tahoma" pitchFamily="34" charset="0"/>
                </a:rPr>
                <a:t> </a:t>
              </a:r>
            </a:p>
            <a:p>
              <a:pPr fontAlgn="base">
                <a:spcBef>
                  <a:spcPct val="0"/>
                </a:spcBef>
                <a:spcAft>
                  <a:spcPct val="0"/>
                </a:spcAft>
              </a:pPr>
              <a:r>
                <a:rPr lang="tr-TR" sz="2000">
                  <a:solidFill>
                    <a:prstClr val="white"/>
                  </a:solidFill>
                  <a:latin typeface="Tahoma" pitchFamily="34" charset="0"/>
                </a:rPr>
                <a:t>olduğu A noktasıdır.</a:t>
              </a:r>
              <a:endParaRPr lang="en-GB" sz="2000">
                <a:solidFill>
                  <a:prstClr val="white"/>
                </a:solidFill>
                <a:latin typeface="Tahoma" pitchFamily="34" charset="0"/>
              </a:endParaRPr>
            </a:p>
          </p:txBody>
        </p:sp>
      </p:grpSp>
      <p:grpSp>
        <p:nvGrpSpPr>
          <p:cNvPr id="4" name="Group 35"/>
          <p:cNvGrpSpPr>
            <a:grpSpLocks/>
          </p:cNvGrpSpPr>
          <p:nvPr/>
        </p:nvGrpSpPr>
        <p:grpSpPr bwMode="auto">
          <a:xfrm>
            <a:off x="4343400" y="2362200"/>
            <a:ext cx="1082675" cy="1611313"/>
            <a:chOff x="2688" y="1488"/>
            <a:chExt cx="682" cy="1015"/>
          </a:xfrm>
        </p:grpSpPr>
        <p:sp>
          <p:nvSpPr>
            <p:cNvPr id="129037" name="Text Box 24"/>
            <p:cNvSpPr txBox="1">
              <a:spLocks noChangeArrowheads="1"/>
            </p:cNvSpPr>
            <p:nvPr/>
          </p:nvSpPr>
          <p:spPr bwMode="auto">
            <a:xfrm>
              <a:off x="3254" y="2212"/>
              <a:ext cx="116" cy="291"/>
            </a:xfrm>
            <a:prstGeom prst="rect">
              <a:avLst/>
            </a:prstGeom>
            <a:noFill/>
            <a:ln w="9525">
              <a:noFill/>
              <a:miter lim="800000"/>
              <a:headEnd/>
              <a:tailEnd/>
            </a:ln>
          </p:spPr>
          <p:txBody>
            <a:bodyPr wrap="none">
              <a:spAutoFit/>
            </a:bodyPr>
            <a:lstStyle/>
            <a:p>
              <a:pPr fontAlgn="base">
                <a:spcBef>
                  <a:spcPct val="0"/>
                </a:spcBef>
                <a:spcAft>
                  <a:spcPct val="0"/>
                </a:spcAft>
              </a:pPr>
              <a:endParaRPr lang="en-GB" sz="2400" b="1">
                <a:solidFill>
                  <a:prstClr val="white"/>
                </a:solidFill>
                <a:latin typeface="Tahoma" pitchFamily="34" charset="0"/>
              </a:endParaRPr>
            </a:p>
          </p:txBody>
        </p:sp>
        <p:sp>
          <p:nvSpPr>
            <p:cNvPr id="129038" name="Text Box 26"/>
            <p:cNvSpPr txBox="1">
              <a:spLocks noChangeArrowheads="1"/>
            </p:cNvSpPr>
            <p:nvPr/>
          </p:nvSpPr>
          <p:spPr bwMode="auto">
            <a:xfrm>
              <a:off x="2688" y="1488"/>
              <a:ext cx="52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=SMC</a:t>
              </a:r>
            </a:p>
          </p:txBody>
        </p:sp>
      </p:grpSp>
      <p:grpSp>
        <p:nvGrpSpPr>
          <p:cNvPr id="5" name="Group 40"/>
          <p:cNvGrpSpPr>
            <a:grpSpLocks/>
          </p:cNvGrpSpPr>
          <p:nvPr/>
        </p:nvGrpSpPr>
        <p:grpSpPr bwMode="auto">
          <a:xfrm>
            <a:off x="746125" y="3806825"/>
            <a:ext cx="8121650" cy="2132013"/>
            <a:chOff x="470" y="2398"/>
            <a:chExt cx="5116" cy="1343"/>
          </a:xfrm>
        </p:grpSpPr>
        <p:sp>
          <p:nvSpPr>
            <p:cNvPr id="129032" name="Line 29"/>
            <p:cNvSpPr>
              <a:spLocks noChangeShapeType="1"/>
            </p:cNvSpPr>
            <p:nvPr/>
          </p:nvSpPr>
          <p:spPr bwMode="auto">
            <a:xfrm flipV="1">
              <a:off x="1586" y="2496"/>
              <a:ext cx="0" cy="100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9033" name="Text Box 28"/>
            <p:cNvSpPr txBox="1">
              <a:spLocks noChangeArrowheads="1"/>
            </p:cNvSpPr>
            <p:nvPr/>
          </p:nvSpPr>
          <p:spPr bwMode="auto">
            <a:xfrm>
              <a:off x="3302" y="2884"/>
              <a:ext cx="2284" cy="640"/>
            </a:xfrm>
            <a:prstGeom prst="rect">
              <a:avLst/>
            </a:prstGeom>
            <a:noFill/>
            <a:ln w="9525">
              <a:noFill/>
              <a:miter lim="800000"/>
              <a:headEnd/>
              <a:tailEnd/>
            </a:ln>
          </p:spPr>
          <p:txBody>
            <a:bodyPr wrap="none">
              <a:spAutoFit/>
            </a:bodyPr>
            <a:lstStyle/>
            <a:p>
              <a:pPr fontAlgn="base">
                <a:spcBef>
                  <a:spcPct val="0"/>
                </a:spcBef>
                <a:spcAft>
                  <a:spcPct val="0"/>
                </a:spcAft>
              </a:pPr>
              <a:r>
                <a:rPr lang="tr-TR" sz="2000">
                  <a:solidFill>
                    <a:prstClr val="white"/>
                  </a:solidFill>
                  <a:latin typeface="Tahoma" pitchFamily="34" charset="0"/>
                </a:rPr>
                <a:t>Tekelci ise kârını kısa </a:t>
              </a:r>
            </a:p>
            <a:p>
              <a:pPr fontAlgn="base">
                <a:spcBef>
                  <a:spcPct val="0"/>
                </a:spcBef>
                <a:spcAft>
                  <a:spcPct val="0"/>
                </a:spcAft>
              </a:pPr>
              <a:r>
                <a:rPr lang="tr-TR" sz="2000">
                  <a:solidFill>
                    <a:prstClr val="white"/>
                  </a:solidFill>
                  <a:latin typeface="Tahoma" pitchFamily="34" charset="0"/>
                </a:rPr>
                <a:t>dönemde MR=SMC olan P</a:t>
              </a:r>
              <a:r>
                <a:rPr lang="tr-TR" sz="2000" baseline="-25000">
                  <a:solidFill>
                    <a:prstClr val="white"/>
                  </a:solidFill>
                  <a:latin typeface="Tahoma" pitchFamily="34" charset="0"/>
                </a:rPr>
                <a:t>2</a:t>
              </a:r>
              <a:r>
                <a:rPr lang="tr-TR" sz="2000">
                  <a:solidFill>
                    <a:prstClr val="white"/>
                  </a:solidFill>
                  <a:latin typeface="Tahoma" pitchFamily="34" charset="0"/>
                </a:rPr>
                <a:t>Q</a:t>
              </a:r>
              <a:r>
                <a:rPr lang="tr-TR" sz="2000" baseline="-25000">
                  <a:solidFill>
                    <a:prstClr val="white"/>
                  </a:solidFill>
                  <a:latin typeface="Tahoma" pitchFamily="34" charset="0"/>
                </a:rPr>
                <a:t>2 </a:t>
              </a:r>
              <a:r>
                <a:rPr lang="tr-TR" sz="2000">
                  <a:solidFill>
                    <a:prstClr val="white"/>
                  </a:solidFill>
                  <a:latin typeface="Tahoma" pitchFamily="34" charset="0"/>
                </a:rPr>
                <a:t> </a:t>
              </a:r>
            </a:p>
            <a:p>
              <a:pPr fontAlgn="base">
                <a:spcBef>
                  <a:spcPct val="0"/>
                </a:spcBef>
                <a:spcAft>
                  <a:spcPct val="0"/>
                </a:spcAft>
              </a:pPr>
              <a:r>
                <a:rPr lang="tr-TR" sz="2000">
                  <a:solidFill>
                    <a:prstClr val="white"/>
                  </a:solidFill>
                  <a:latin typeface="Tahoma" pitchFamily="34" charset="0"/>
                </a:rPr>
                <a:t>noktasında maksimize eder.</a:t>
              </a:r>
              <a:endParaRPr lang="en-GB" sz="2000">
                <a:solidFill>
                  <a:prstClr val="white"/>
                </a:solidFill>
                <a:latin typeface="Tahoma" pitchFamily="34" charset="0"/>
              </a:endParaRPr>
            </a:p>
          </p:txBody>
        </p:sp>
        <p:sp>
          <p:nvSpPr>
            <p:cNvPr id="129034" name="Line 30"/>
            <p:cNvSpPr>
              <a:spLocks noChangeShapeType="1"/>
            </p:cNvSpPr>
            <p:nvPr/>
          </p:nvSpPr>
          <p:spPr bwMode="auto">
            <a:xfrm flipH="1">
              <a:off x="768" y="2520"/>
              <a:ext cx="816"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9035" name="Text Box 31"/>
            <p:cNvSpPr txBox="1">
              <a:spLocks noChangeArrowheads="1"/>
            </p:cNvSpPr>
            <p:nvPr/>
          </p:nvSpPr>
          <p:spPr bwMode="auto">
            <a:xfrm>
              <a:off x="1478" y="3510"/>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r>
                <a:rPr lang="en-GB" b="1" baseline="-25000">
                  <a:solidFill>
                    <a:prstClr val="white"/>
                  </a:solidFill>
                  <a:latin typeface="Tahoma" pitchFamily="34" charset="0"/>
                </a:rPr>
                <a:t>2</a:t>
              </a:r>
              <a:endParaRPr lang="en-GB" sz="2400" b="1">
                <a:solidFill>
                  <a:prstClr val="white"/>
                </a:solidFill>
                <a:latin typeface="Tahoma" pitchFamily="34" charset="0"/>
              </a:endParaRPr>
            </a:p>
          </p:txBody>
        </p:sp>
        <p:sp>
          <p:nvSpPr>
            <p:cNvPr id="129036" name="Text Box 32"/>
            <p:cNvSpPr txBox="1">
              <a:spLocks noChangeArrowheads="1"/>
            </p:cNvSpPr>
            <p:nvPr/>
          </p:nvSpPr>
          <p:spPr bwMode="auto">
            <a:xfrm>
              <a:off x="470" y="2398"/>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r>
                <a:rPr lang="en-GB" b="1" baseline="-25000">
                  <a:solidFill>
                    <a:prstClr val="white"/>
                  </a:solidFill>
                  <a:latin typeface="Tahoma" pitchFamily="34" charset="0"/>
                </a:rPr>
                <a:t>2</a:t>
              </a:r>
              <a:endParaRPr lang="en-GB" sz="2400" b="1">
                <a:solidFill>
                  <a:prstClr val="white"/>
                </a:solidFill>
                <a:latin typeface="Tahoma" pitchFamily="34" charset="0"/>
              </a:endParaRPr>
            </a:p>
          </p:txBody>
        </p:sp>
      </p:grpSp>
      <p:sp>
        <p:nvSpPr>
          <p:cNvPr id="129031" name="Line 30"/>
          <p:cNvSpPr>
            <a:spLocks noChangeShapeType="1"/>
          </p:cNvSpPr>
          <p:nvPr/>
        </p:nvSpPr>
        <p:spPr bwMode="auto">
          <a:xfrm flipH="1">
            <a:off x="1258888" y="4508500"/>
            <a:ext cx="187325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a:xfrm>
            <a:off x="685800" y="228600"/>
            <a:ext cx="7772400" cy="1143000"/>
          </a:xfrm>
        </p:spPr>
        <p:txBody>
          <a:bodyPr/>
          <a:lstStyle/>
          <a:p>
            <a:pPr eaLnBrk="1" hangingPunct="1"/>
            <a:r>
              <a:rPr lang="tr-TR" sz="4000" b="1" smtClean="0"/>
              <a:t>Tekel ve Tam Rekabet</a:t>
            </a:r>
            <a:r>
              <a:rPr lang="en-GB" sz="4000" b="1" smtClean="0"/>
              <a:t> </a:t>
            </a:r>
            <a:r>
              <a:rPr lang="tr-TR" sz="4000" b="1" smtClean="0"/>
              <a:t>Karşılaştırması </a:t>
            </a:r>
            <a:r>
              <a:rPr lang="en-GB" sz="4000" b="1" smtClean="0"/>
              <a:t>(</a:t>
            </a:r>
            <a:r>
              <a:rPr lang="tr-TR" sz="4000" b="1" smtClean="0"/>
              <a:t>2</a:t>
            </a:r>
            <a:r>
              <a:rPr lang="en-GB" sz="4000" b="1" smtClean="0"/>
              <a:t>)</a:t>
            </a:r>
          </a:p>
        </p:txBody>
      </p:sp>
      <p:sp>
        <p:nvSpPr>
          <p:cNvPr id="67587" name="Rectangle 1027"/>
          <p:cNvSpPr>
            <a:spLocks noGrp="1" noChangeArrowheads="1"/>
          </p:cNvSpPr>
          <p:nvPr>
            <p:ph idx="1"/>
          </p:nvPr>
        </p:nvSpPr>
        <p:spPr>
          <a:xfrm>
            <a:off x="827088" y="1341438"/>
            <a:ext cx="7772400" cy="4576762"/>
          </a:xfrm>
        </p:spPr>
        <p:txBody>
          <a:bodyPr/>
          <a:lstStyle/>
          <a:p>
            <a:pPr eaLnBrk="1" hangingPunct="1">
              <a:lnSpc>
                <a:spcPct val="90000"/>
              </a:lnSpc>
            </a:pPr>
            <a:endParaRPr lang="tr-TR" sz="2000" dirty="0" smtClean="0"/>
          </a:p>
          <a:p>
            <a:pPr eaLnBrk="1" hangingPunct="1">
              <a:lnSpc>
                <a:spcPct val="90000"/>
              </a:lnSpc>
            </a:pPr>
            <a:r>
              <a:rPr lang="tr-TR" sz="2000" dirty="0" smtClean="0"/>
              <a:t>Tekeli tam rekabet piyasası ile karşılaştırdığımızda görüyoruz ki, tekel demek:</a:t>
            </a:r>
            <a:r>
              <a:rPr lang="en-GB" sz="2000" dirty="0" smtClean="0"/>
              <a:t>	</a:t>
            </a:r>
          </a:p>
          <a:p>
            <a:pPr lvl="1" eaLnBrk="1" hangingPunct="1">
              <a:lnSpc>
                <a:spcPct val="90000"/>
              </a:lnSpc>
            </a:pPr>
            <a:r>
              <a:rPr lang="tr-TR" sz="2000" dirty="0" smtClean="0"/>
              <a:t>Daha yüksek fiyat </a:t>
            </a:r>
            <a:endParaRPr lang="en-GB" sz="2000" dirty="0" smtClean="0"/>
          </a:p>
          <a:p>
            <a:pPr lvl="1" eaLnBrk="1" hangingPunct="1">
              <a:lnSpc>
                <a:spcPct val="90000"/>
              </a:lnSpc>
            </a:pPr>
            <a:r>
              <a:rPr lang="tr-TR" sz="2000" dirty="0" smtClean="0"/>
              <a:t>Daha düşük çıktı demektir </a:t>
            </a:r>
          </a:p>
          <a:p>
            <a:pPr lvl="1" eaLnBrk="1" hangingPunct="1">
              <a:lnSpc>
                <a:spcPct val="90000"/>
              </a:lnSpc>
            </a:pPr>
            <a:r>
              <a:rPr lang="tr-TR" sz="2000" dirty="0" smtClean="0"/>
              <a:t>Kaynak dağılımı ve gelir dağılımını bozucu etkileri vardır.</a:t>
            </a:r>
          </a:p>
          <a:p>
            <a:pPr eaLnBrk="1" hangingPunct="1">
              <a:lnSpc>
                <a:spcPct val="90000"/>
              </a:lnSpc>
            </a:pPr>
            <a:r>
              <a:rPr lang="tr-TR" sz="2000" dirty="0" smtClean="0"/>
              <a:t>Tüketiciler tekel dolayısıyla hep kaybederler mi?</a:t>
            </a:r>
          </a:p>
          <a:p>
            <a:pPr lvl="1" eaLnBrk="1" hangingPunct="1">
              <a:lnSpc>
                <a:spcPct val="90000"/>
              </a:lnSpc>
            </a:pPr>
            <a:r>
              <a:rPr lang="tr-TR" sz="2000" dirty="0" smtClean="0"/>
              <a:t>Öyle endüstriler vardır ki, o endüstride üretim yapmak ancak büyük ölçekte üretim yapmakla mümkündür.</a:t>
            </a:r>
            <a:endParaRPr lang="en-GB" sz="2000" dirty="0" smtClean="0"/>
          </a:p>
          <a:p>
            <a:pPr lvl="1" eaLnBrk="1" hangingPunct="1">
              <a:lnSpc>
                <a:spcPct val="90000"/>
              </a:lnSpc>
            </a:pPr>
            <a:r>
              <a:rPr lang="tr-TR" sz="2000" dirty="0" smtClean="0"/>
              <a:t>Tekelcinin ölçek ekonomileri yaratma şansı vardır. Dolayısıyla, üretim düzeyi arttıkça maliyetleri düşer. Tekel yerine daha küçük ölçekte üretim yapacak firmalar, ölçek ekonomilerinden faydalanamayacakları için, aynı ürünü tekelcinin üreteceğinden daha pahalıya mal edebilirler.</a:t>
            </a:r>
            <a:endParaRPr lang="en-GB" sz="2000" dirty="0" smtClean="0"/>
          </a:p>
        </p:txBody>
      </p:sp>
      <p:sp>
        <p:nvSpPr>
          <p:cNvPr id="130052" name="Slide Number Placeholder 3"/>
          <p:cNvSpPr>
            <a:spLocks noGrp="1"/>
          </p:cNvSpPr>
          <p:nvPr>
            <p:ph type="sldNum" sz="quarter" idx="12"/>
          </p:nvPr>
        </p:nvSpPr>
        <p:spPr bwMode="auto">
          <a:noFill/>
          <a:ln>
            <a:miter lim="800000"/>
            <a:headEnd/>
            <a:tailEnd/>
          </a:ln>
        </p:spPr>
        <p:txBody>
          <a:bodyPr/>
          <a:lstStyle/>
          <a:p>
            <a:fld id="{00B97E46-F5CF-4B48-92E3-35A0120FEC89}" type="slidenum">
              <a:rPr lang="en-US" smtClean="0"/>
              <a:pPr/>
              <a:t>16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 calcmode="lin" valueType="num">
                                      <p:cBhvr additive="base">
                                        <p:cTn id="7" dur="5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7587">
                                            <p:txEl>
                                              <p:pRg st="1" end="1"/>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anim calcmode="lin" valueType="num">
                                      <p:cBhvr additive="base">
                                        <p:cTn id="13" dur="500" fill="hold"/>
                                        <p:tgtEl>
                                          <p:spTgt spid="6758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7587">
                                            <p:txEl>
                                              <p:pRg st="2" end="2"/>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anim calcmode="lin" valueType="num">
                                      <p:cBhvr additive="base">
                                        <p:cTn id="19" dur="500" fill="hold"/>
                                        <p:tgtEl>
                                          <p:spTgt spid="6758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7587">
                                            <p:txEl>
                                              <p:pRg st="3" end="3"/>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7587">
                                            <p:txEl>
                                              <p:pRg st="4" end="4"/>
                                            </p:txEl>
                                          </p:spTgt>
                                        </p:tgtEl>
                                        <p:attrNameLst>
                                          <p:attrName>style.visibility</p:attrName>
                                        </p:attrNameLst>
                                      </p:cBhvr>
                                      <p:to>
                                        <p:strVal val="visible"/>
                                      </p:to>
                                    </p:set>
                                    <p:anim calcmode="lin" valueType="num">
                                      <p:cBhvr additive="base">
                                        <p:cTn id="25" dur="500" fill="hold"/>
                                        <p:tgtEl>
                                          <p:spTgt spid="6758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7587">
                                            <p:txEl>
                                              <p:pRg st="4" end="4"/>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587">
                                            <p:txEl>
                                              <p:pRg st="5" end="5"/>
                                            </p:txEl>
                                          </p:spTgt>
                                        </p:tgtEl>
                                        <p:attrNameLst>
                                          <p:attrName>style.visibility</p:attrName>
                                        </p:attrNameLst>
                                      </p:cBhvr>
                                      <p:to>
                                        <p:strVal val="visible"/>
                                      </p:to>
                                    </p:set>
                                    <p:anim calcmode="lin" valueType="num">
                                      <p:cBhvr additive="base">
                                        <p:cTn id="31" dur="500" fill="hold"/>
                                        <p:tgtEl>
                                          <p:spTgt spid="6758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7587">
                                            <p:txEl>
                                              <p:pRg st="5" end="5"/>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7587">
                                            <p:txEl>
                                              <p:pRg st="6" end="6"/>
                                            </p:txEl>
                                          </p:spTgt>
                                        </p:tgtEl>
                                        <p:attrNameLst>
                                          <p:attrName>style.visibility</p:attrName>
                                        </p:attrNameLst>
                                      </p:cBhvr>
                                      <p:to>
                                        <p:strVal val="visible"/>
                                      </p:to>
                                    </p:set>
                                    <p:anim calcmode="lin" valueType="num">
                                      <p:cBhvr additive="base">
                                        <p:cTn id="37" dur="500" fill="hold"/>
                                        <p:tgtEl>
                                          <p:spTgt spid="6758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7587">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7587">
                                            <p:txEl>
                                              <p:pRg st="6" end="6"/>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7587">
                                            <p:txEl>
                                              <p:pRg st="7" end="7"/>
                                            </p:txEl>
                                          </p:spTgt>
                                        </p:tgtEl>
                                        <p:attrNameLst>
                                          <p:attrName>style.visibility</p:attrName>
                                        </p:attrNameLst>
                                      </p:cBhvr>
                                      <p:to>
                                        <p:strVal val="visible"/>
                                      </p:to>
                                    </p:set>
                                    <p:anim calcmode="lin" valueType="num">
                                      <p:cBhvr additive="base">
                                        <p:cTn id="43" dur="500" fill="hold"/>
                                        <p:tgtEl>
                                          <p:spTgt spid="6758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7587">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7587">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p:txBody>
          <a:bodyPr/>
          <a:lstStyle/>
          <a:p>
            <a:pPr eaLnBrk="1" hangingPunct="1"/>
            <a:r>
              <a:rPr lang="tr-TR" sz="4000" b="1" smtClean="0"/>
              <a:t>Doğal Tekel</a:t>
            </a:r>
            <a:endParaRPr lang="en-GB" sz="4000" b="1" smtClean="0"/>
          </a:p>
        </p:txBody>
      </p:sp>
      <p:sp>
        <p:nvSpPr>
          <p:cNvPr id="69636" name="Rectangle 1028"/>
          <p:cNvSpPr>
            <a:spLocks noGrp="1" noChangeArrowheads="1"/>
          </p:cNvSpPr>
          <p:nvPr>
            <p:ph type="body" sz="half" idx="2"/>
          </p:nvPr>
        </p:nvSpPr>
        <p:spPr>
          <a:xfrm>
            <a:off x="5105400" y="1571625"/>
            <a:ext cx="3810000" cy="4881563"/>
          </a:xfrm>
        </p:spPr>
        <p:txBody>
          <a:bodyPr/>
          <a:lstStyle/>
          <a:p>
            <a:pPr eaLnBrk="1" hangingPunct="1">
              <a:lnSpc>
                <a:spcPct val="110000"/>
              </a:lnSpc>
            </a:pPr>
            <a:r>
              <a:rPr lang="tr-TR" sz="1800" smtClean="0"/>
              <a:t>Bu firma piyasa talebine göre önemli bir ölçek ekonomisinden faydalanır.</a:t>
            </a:r>
          </a:p>
          <a:p>
            <a:pPr eaLnBrk="1" hangingPunct="1">
              <a:lnSpc>
                <a:spcPct val="110000"/>
              </a:lnSpc>
            </a:pPr>
            <a:r>
              <a:rPr lang="en-GB" sz="1800" smtClean="0"/>
              <a:t>LAC </a:t>
            </a:r>
            <a:r>
              <a:rPr lang="tr-TR" sz="1800" smtClean="0"/>
              <a:t>piyasa talebinin sağında minimum noktasına ulaşıyor.</a:t>
            </a:r>
          </a:p>
          <a:p>
            <a:pPr eaLnBrk="1" hangingPunct="1">
              <a:lnSpc>
                <a:spcPct val="110000"/>
              </a:lnSpc>
            </a:pPr>
            <a:r>
              <a:rPr lang="tr-TR" sz="1800" smtClean="0"/>
              <a:t>En büyük firma herzaman maliyet konusunda avantajlıdır.</a:t>
            </a:r>
            <a:endParaRPr lang="en-GB" sz="1800" smtClean="0"/>
          </a:p>
          <a:p>
            <a:pPr eaLnBrk="1" hangingPunct="1">
              <a:lnSpc>
                <a:spcPct val="110000"/>
              </a:lnSpc>
            </a:pPr>
            <a:r>
              <a:rPr lang="tr-TR" sz="1800" smtClean="0"/>
              <a:t>Hiçbir firma bu maliyet yapısıyla rekabet edemeyeceğinden, firma tüm endüstriyi domine eder.</a:t>
            </a:r>
            <a:endParaRPr lang="en-GB" sz="1800" smtClean="0"/>
          </a:p>
          <a:p>
            <a:pPr eaLnBrk="1" hangingPunct="1">
              <a:lnSpc>
                <a:spcPct val="110000"/>
              </a:lnSpc>
            </a:pPr>
            <a:r>
              <a:rPr lang="tr-TR" sz="1800" smtClean="0"/>
              <a:t>Bu DOĞAL TEKELdir.</a:t>
            </a:r>
            <a:endParaRPr lang="en-GB" sz="1600" smtClean="0"/>
          </a:p>
        </p:txBody>
      </p:sp>
      <p:sp>
        <p:nvSpPr>
          <p:cNvPr id="131076" name="Slide Number Placeholder 4"/>
          <p:cNvSpPr>
            <a:spLocks noGrp="1"/>
          </p:cNvSpPr>
          <p:nvPr>
            <p:ph type="sldNum" sz="quarter" idx="10"/>
          </p:nvPr>
        </p:nvSpPr>
        <p:spPr bwMode="auto">
          <a:noFill/>
          <a:ln>
            <a:miter lim="800000"/>
            <a:headEnd/>
            <a:tailEnd/>
          </a:ln>
        </p:spPr>
        <p:txBody>
          <a:bodyPr/>
          <a:lstStyle/>
          <a:p>
            <a:fld id="{8E594E82-15BA-4937-8D19-F5AE80899225}" type="slidenum">
              <a:rPr lang="en-US" smtClean="0"/>
              <a:pPr/>
              <a:t>17</a:t>
            </a:fld>
            <a:endParaRPr lang="en-US" smtClean="0"/>
          </a:p>
        </p:txBody>
      </p:sp>
      <p:grpSp>
        <p:nvGrpSpPr>
          <p:cNvPr id="2" name="Group 1049"/>
          <p:cNvGrpSpPr>
            <a:grpSpLocks/>
          </p:cNvGrpSpPr>
          <p:nvPr/>
        </p:nvGrpSpPr>
        <p:grpSpPr bwMode="auto">
          <a:xfrm>
            <a:off x="647700" y="2359025"/>
            <a:ext cx="4381500" cy="3771900"/>
            <a:chOff x="408" y="1486"/>
            <a:chExt cx="2760" cy="2376"/>
          </a:xfrm>
        </p:grpSpPr>
        <p:sp>
          <p:nvSpPr>
            <p:cNvPr id="131078" name="Line 1029"/>
            <p:cNvSpPr>
              <a:spLocks noChangeShapeType="1"/>
            </p:cNvSpPr>
            <p:nvPr/>
          </p:nvSpPr>
          <p:spPr bwMode="auto">
            <a:xfrm>
              <a:off x="672" y="3600"/>
              <a:ext cx="2304"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1079" name="Line 1031"/>
            <p:cNvSpPr>
              <a:spLocks noChangeShapeType="1"/>
            </p:cNvSpPr>
            <p:nvPr/>
          </p:nvSpPr>
          <p:spPr bwMode="auto">
            <a:xfrm flipV="1">
              <a:off x="672" y="1536"/>
              <a:ext cx="0" cy="2064"/>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1080" name="Freeform 1035"/>
            <p:cNvSpPr>
              <a:spLocks/>
            </p:cNvSpPr>
            <p:nvPr/>
          </p:nvSpPr>
          <p:spPr bwMode="auto">
            <a:xfrm>
              <a:off x="768" y="2640"/>
              <a:ext cx="2064" cy="648"/>
            </a:xfrm>
            <a:custGeom>
              <a:avLst/>
              <a:gdLst>
                <a:gd name="T0" fmla="*/ 0 w 2064"/>
                <a:gd name="T1" fmla="*/ 0 h 648"/>
                <a:gd name="T2" fmla="*/ 1296 w 2064"/>
                <a:gd name="T3" fmla="*/ 576 h 648"/>
                <a:gd name="T4" fmla="*/ 2064 w 2064"/>
                <a:gd name="T5" fmla="*/ 432 h 648"/>
                <a:gd name="T6" fmla="*/ 0 60000 65536"/>
                <a:gd name="T7" fmla="*/ 0 60000 65536"/>
                <a:gd name="T8" fmla="*/ 0 60000 65536"/>
                <a:gd name="T9" fmla="*/ 0 w 2064"/>
                <a:gd name="T10" fmla="*/ 0 h 648"/>
                <a:gd name="T11" fmla="*/ 2064 w 2064"/>
                <a:gd name="T12" fmla="*/ 648 h 648"/>
              </a:gdLst>
              <a:ahLst/>
              <a:cxnLst>
                <a:cxn ang="T6">
                  <a:pos x="T0" y="T1"/>
                </a:cxn>
                <a:cxn ang="T7">
                  <a:pos x="T2" y="T3"/>
                </a:cxn>
                <a:cxn ang="T8">
                  <a:pos x="T4" y="T5"/>
                </a:cxn>
              </a:cxnLst>
              <a:rect l="T9" t="T10" r="T11" b="T12"/>
              <a:pathLst>
                <a:path w="2064" h="648">
                  <a:moveTo>
                    <a:pt x="0" y="0"/>
                  </a:moveTo>
                  <a:cubicBezTo>
                    <a:pt x="476" y="252"/>
                    <a:pt x="952" y="504"/>
                    <a:pt x="1296" y="576"/>
                  </a:cubicBezTo>
                  <a:cubicBezTo>
                    <a:pt x="1640" y="648"/>
                    <a:pt x="1852" y="540"/>
                    <a:pt x="2064" y="432"/>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1081" name="Freeform 1037"/>
            <p:cNvSpPr>
              <a:spLocks/>
            </p:cNvSpPr>
            <p:nvPr/>
          </p:nvSpPr>
          <p:spPr bwMode="auto">
            <a:xfrm>
              <a:off x="1104" y="2880"/>
              <a:ext cx="1728" cy="616"/>
            </a:xfrm>
            <a:custGeom>
              <a:avLst/>
              <a:gdLst>
                <a:gd name="T0" fmla="*/ 0 w 1968"/>
                <a:gd name="T1" fmla="*/ 2 h 808"/>
                <a:gd name="T2" fmla="*/ 36 w 1968"/>
                <a:gd name="T3" fmla="*/ 2 h 808"/>
                <a:gd name="T4" fmla="*/ 77 w 1968"/>
                <a:gd name="T5" fmla="*/ 0 h 808"/>
                <a:gd name="T6" fmla="*/ 0 60000 65536"/>
                <a:gd name="T7" fmla="*/ 0 60000 65536"/>
                <a:gd name="T8" fmla="*/ 0 60000 65536"/>
                <a:gd name="T9" fmla="*/ 0 w 1968"/>
                <a:gd name="T10" fmla="*/ 0 h 808"/>
                <a:gd name="T11" fmla="*/ 1968 w 1968"/>
                <a:gd name="T12" fmla="*/ 808 h 808"/>
              </a:gdLst>
              <a:ahLst/>
              <a:cxnLst>
                <a:cxn ang="T6">
                  <a:pos x="T0" y="T1"/>
                </a:cxn>
                <a:cxn ang="T7">
                  <a:pos x="T2" y="T3"/>
                </a:cxn>
                <a:cxn ang="T8">
                  <a:pos x="T4" y="T5"/>
                </a:cxn>
              </a:cxnLst>
              <a:rect l="T9" t="T10" r="T11" b="T12"/>
              <a:pathLst>
                <a:path w="1968" h="808">
                  <a:moveTo>
                    <a:pt x="0" y="528"/>
                  </a:moveTo>
                  <a:cubicBezTo>
                    <a:pt x="316" y="668"/>
                    <a:pt x="632" y="808"/>
                    <a:pt x="960" y="720"/>
                  </a:cubicBezTo>
                  <a:cubicBezTo>
                    <a:pt x="1288" y="632"/>
                    <a:pt x="1628" y="316"/>
                    <a:pt x="1968"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1082" name="Text Box 1038"/>
            <p:cNvSpPr txBox="1">
              <a:spLocks noChangeArrowheads="1"/>
            </p:cNvSpPr>
            <p:nvPr/>
          </p:nvSpPr>
          <p:spPr bwMode="auto">
            <a:xfrm>
              <a:off x="2692" y="2697"/>
              <a:ext cx="42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LMC</a:t>
              </a:r>
              <a:endParaRPr lang="en-GB" sz="2400" b="1">
                <a:solidFill>
                  <a:srgbClr val="FF99CC"/>
                </a:solidFill>
                <a:latin typeface="Tahoma" pitchFamily="34" charset="0"/>
              </a:endParaRPr>
            </a:p>
          </p:txBody>
        </p:sp>
        <p:sp>
          <p:nvSpPr>
            <p:cNvPr id="131083" name="Text Box 1039"/>
            <p:cNvSpPr txBox="1">
              <a:spLocks noChangeArrowheads="1"/>
            </p:cNvSpPr>
            <p:nvPr/>
          </p:nvSpPr>
          <p:spPr bwMode="auto">
            <a:xfrm>
              <a:off x="2756" y="3072"/>
              <a:ext cx="412"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LAC</a:t>
              </a:r>
              <a:endParaRPr lang="en-GB" sz="2400" b="1">
                <a:solidFill>
                  <a:srgbClr val="FF99CC"/>
                </a:solidFill>
                <a:latin typeface="Tahoma" pitchFamily="34" charset="0"/>
              </a:endParaRPr>
            </a:p>
          </p:txBody>
        </p:sp>
        <p:sp>
          <p:nvSpPr>
            <p:cNvPr id="131084" name="Text Box 1040"/>
            <p:cNvSpPr txBox="1">
              <a:spLocks noChangeArrowheads="1"/>
            </p:cNvSpPr>
            <p:nvPr/>
          </p:nvSpPr>
          <p:spPr bwMode="auto">
            <a:xfrm>
              <a:off x="2486" y="3367"/>
              <a:ext cx="239" cy="252"/>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srgbClr val="FFFF00"/>
                  </a:solidFill>
                  <a:latin typeface="Tahoma" pitchFamily="34" charset="0"/>
                </a:rPr>
                <a:t>D</a:t>
              </a:r>
            </a:p>
          </p:txBody>
        </p:sp>
        <p:sp>
          <p:nvSpPr>
            <p:cNvPr id="131085" name="Text Box 1041"/>
            <p:cNvSpPr txBox="1">
              <a:spLocks noChangeArrowheads="1"/>
            </p:cNvSpPr>
            <p:nvPr/>
          </p:nvSpPr>
          <p:spPr bwMode="auto">
            <a:xfrm>
              <a:off x="1574" y="3415"/>
              <a:ext cx="365" cy="250"/>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srgbClr val="006600"/>
                  </a:solidFill>
                  <a:latin typeface="Tahoma" pitchFamily="34" charset="0"/>
                </a:rPr>
                <a:t>MR</a:t>
              </a:r>
            </a:p>
          </p:txBody>
        </p:sp>
        <p:sp>
          <p:nvSpPr>
            <p:cNvPr id="131086" name="Line 1042"/>
            <p:cNvSpPr>
              <a:spLocks noChangeShapeType="1"/>
            </p:cNvSpPr>
            <p:nvPr/>
          </p:nvSpPr>
          <p:spPr bwMode="auto">
            <a:xfrm flipV="1">
              <a:off x="1488" y="2640"/>
              <a:ext cx="0" cy="960"/>
            </a:xfrm>
            <a:prstGeom prst="line">
              <a:avLst/>
            </a:prstGeom>
            <a:noFill/>
            <a:ln w="9525">
              <a:solidFill>
                <a:schemeClr val="tx1"/>
              </a:solidFill>
              <a:prstDash val="dash"/>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1087" name="Line 1043"/>
            <p:cNvSpPr>
              <a:spLocks noChangeShapeType="1"/>
            </p:cNvSpPr>
            <p:nvPr/>
          </p:nvSpPr>
          <p:spPr bwMode="auto">
            <a:xfrm flipH="1">
              <a:off x="672" y="2656"/>
              <a:ext cx="816" cy="0"/>
            </a:xfrm>
            <a:prstGeom prst="line">
              <a:avLst/>
            </a:prstGeom>
            <a:noFill/>
            <a:ln w="9525">
              <a:solidFill>
                <a:schemeClr val="tx1"/>
              </a:solidFill>
              <a:prstDash val="dash"/>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1088" name="Text Box 1044"/>
            <p:cNvSpPr txBox="1">
              <a:spLocks noChangeArrowheads="1"/>
            </p:cNvSpPr>
            <p:nvPr/>
          </p:nvSpPr>
          <p:spPr bwMode="auto">
            <a:xfrm>
              <a:off x="408" y="2519"/>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r>
                <a:rPr lang="en-GB" b="1" baseline="-25000">
                  <a:solidFill>
                    <a:prstClr val="white"/>
                  </a:solidFill>
                  <a:latin typeface="Tahoma" pitchFamily="34" charset="0"/>
                </a:rPr>
                <a:t>1</a:t>
              </a:r>
              <a:endParaRPr lang="en-GB" sz="2400" b="1">
                <a:solidFill>
                  <a:prstClr val="white"/>
                </a:solidFill>
                <a:latin typeface="Tahoma" pitchFamily="34" charset="0"/>
              </a:endParaRPr>
            </a:p>
          </p:txBody>
        </p:sp>
        <p:sp>
          <p:nvSpPr>
            <p:cNvPr id="131089" name="Text Box 1045"/>
            <p:cNvSpPr txBox="1">
              <a:spLocks noChangeArrowheads="1"/>
            </p:cNvSpPr>
            <p:nvPr/>
          </p:nvSpPr>
          <p:spPr bwMode="auto">
            <a:xfrm>
              <a:off x="430" y="1486"/>
              <a:ext cx="205" cy="250"/>
            </a:xfrm>
            <a:prstGeom prst="rect">
              <a:avLst/>
            </a:prstGeom>
            <a:noFill/>
            <a:ln w="9525">
              <a:noFill/>
              <a:miter lim="800000"/>
              <a:headEnd/>
              <a:tailEnd/>
            </a:ln>
          </p:spPr>
          <p:txBody>
            <a:bodyPr wrap="none">
              <a:spAutoFit/>
            </a:bodyPr>
            <a:lstStyle/>
            <a:p>
              <a:pPr fontAlgn="base">
                <a:spcBef>
                  <a:spcPct val="0"/>
                </a:spcBef>
                <a:spcAft>
                  <a:spcPct val="0"/>
                </a:spcAft>
              </a:pPr>
              <a:r>
                <a:rPr lang="en-GB" sz="2000">
                  <a:solidFill>
                    <a:prstClr val="white"/>
                  </a:solidFill>
                  <a:latin typeface="Tahoma" pitchFamily="34" charset="0"/>
                </a:rPr>
                <a:t>£</a:t>
              </a:r>
              <a:endParaRPr lang="en-GB" sz="2400">
                <a:solidFill>
                  <a:prstClr val="white"/>
                </a:solidFill>
                <a:latin typeface="Tahoma" pitchFamily="34" charset="0"/>
              </a:endParaRPr>
            </a:p>
          </p:txBody>
        </p:sp>
        <p:sp>
          <p:nvSpPr>
            <p:cNvPr id="131090" name="Text Box 1046"/>
            <p:cNvSpPr txBox="1">
              <a:spLocks noChangeArrowheads="1"/>
            </p:cNvSpPr>
            <p:nvPr/>
          </p:nvSpPr>
          <p:spPr bwMode="auto">
            <a:xfrm>
              <a:off x="1384" y="3591"/>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r>
                <a:rPr lang="en-GB" b="1" baseline="-25000">
                  <a:solidFill>
                    <a:prstClr val="white"/>
                  </a:solidFill>
                  <a:latin typeface="Tahoma" pitchFamily="34" charset="0"/>
                </a:rPr>
                <a:t>1</a:t>
              </a:r>
              <a:endParaRPr lang="en-GB" sz="2400" b="1">
                <a:solidFill>
                  <a:prstClr val="white"/>
                </a:solidFill>
                <a:latin typeface="Tahoma" pitchFamily="34" charset="0"/>
              </a:endParaRPr>
            </a:p>
          </p:txBody>
        </p:sp>
        <p:sp>
          <p:nvSpPr>
            <p:cNvPr id="131091" name="Text Box 1047"/>
            <p:cNvSpPr txBox="1">
              <a:spLocks noChangeArrowheads="1"/>
            </p:cNvSpPr>
            <p:nvPr/>
          </p:nvSpPr>
          <p:spPr bwMode="auto">
            <a:xfrm>
              <a:off x="2454" y="3631"/>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sz="2000" i="1">
                <a:solidFill>
                  <a:prstClr val="white"/>
                </a:solidFill>
                <a:latin typeface="Tahoma" pitchFamily="34" charset="0"/>
              </a:endParaRPr>
            </a:p>
          </p:txBody>
        </p:sp>
        <p:sp>
          <p:nvSpPr>
            <p:cNvPr id="131092" name="Line 1032"/>
            <p:cNvSpPr>
              <a:spLocks noChangeShapeType="1"/>
            </p:cNvSpPr>
            <p:nvPr/>
          </p:nvSpPr>
          <p:spPr bwMode="auto">
            <a:xfrm>
              <a:off x="672" y="1920"/>
              <a:ext cx="1872" cy="1680"/>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1093" name="Line 1033"/>
            <p:cNvSpPr>
              <a:spLocks noChangeShapeType="1"/>
            </p:cNvSpPr>
            <p:nvPr/>
          </p:nvSpPr>
          <p:spPr bwMode="auto">
            <a:xfrm>
              <a:off x="672" y="1920"/>
              <a:ext cx="912" cy="1680"/>
            </a:xfrm>
            <a:prstGeom prst="line">
              <a:avLst/>
            </a:prstGeom>
            <a:noFill/>
            <a:ln w="57150">
              <a:solidFill>
                <a:srgbClr val="0066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9636">
                                            <p:txEl>
                                              <p:pRg st="0" end="0"/>
                                            </p:txEl>
                                          </p:spTgt>
                                        </p:tgtEl>
                                        <p:attrNameLst>
                                          <p:attrName>style.visibility</p:attrName>
                                        </p:attrNameLst>
                                      </p:cBhvr>
                                      <p:to>
                                        <p:strVal val="visible"/>
                                      </p:to>
                                    </p:set>
                                    <p:anim calcmode="lin" valueType="num">
                                      <p:cBhvr additive="base">
                                        <p:cTn id="12" dur="500" fill="hold"/>
                                        <p:tgtEl>
                                          <p:spTgt spid="6963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69636">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6">
                                            <p:txEl>
                                              <p:pRg st="0" end="0"/>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9636">
                                            <p:txEl>
                                              <p:pRg st="1" end="1"/>
                                            </p:txEl>
                                          </p:spTgt>
                                        </p:tgtEl>
                                        <p:attrNameLst>
                                          <p:attrName>style.visibility</p:attrName>
                                        </p:attrNameLst>
                                      </p:cBhvr>
                                      <p:to>
                                        <p:strVal val="visible"/>
                                      </p:to>
                                    </p:set>
                                    <p:anim calcmode="lin" valueType="num">
                                      <p:cBhvr additive="base">
                                        <p:cTn id="18" dur="500" fill="hold"/>
                                        <p:tgtEl>
                                          <p:spTgt spid="69636">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69636">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6">
                                            <p:txEl>
                                              <p:pRg st="1" end="1"/>
                                            </p:txEl>
                                          </p:spTgt>
                                        </p:tgtEl>
                                        <p:attrNameLst>
                                          <p:attrName>ppt_c</p:attrName>
                                        </p:attrNameLst>
                                      </p:cBhvr>
                                      <p:to>
                                        <a:schemeClr val="folHlink"/>
                                      </p:to>
                                    </p:animClr>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69636">
                                            <p:txEl>
                                              <p:pRg st="2" end="2"/>
                                            </p:txEl>
                                          </p:spTgt>
                                        </p:tgtEl>
                                        <p:attrNameLst>
                                          <p:attrName>style.visibility</p:attrName>
                                        </p:attrNameLst>
                                      </p:cBhvr>
                                      <p:to>
                                        <p:strVal val="visible"/>
                                      </p:to>
                                    </p:set>
                                    <p:anim calcmode="lin" valueType="num">
                                      <p:cBhvr additive="base">
                                        <p:cTn id="24" dur="500" fill="hold"/>
                                        <p:tgtEl>
                                          <p:spTgt spid="69636">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9636">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6">
                                            <p:txEl>
                                              <p:pRg st="2" end="2"/>
                                            </p:txEl>
                                          </p:spTgt>
                                        </p:tgtEl>
                                        <p:attrNameLst>
                                          <p:attrName>ppt_c</p:attrName>
                                        </p:attrNameLst>
                                      </p:cBhvr>
                                      <p:to>
                                        <a:schemeClr val="folHlink"/>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69636">
                                            <p:txEl>
                                              <p:pRg st="3" end="3"/>
                                            </p:txEl>
                                          </p:spTgt>
                                        </p:tgtEl>
                                        <p:attrNameLst>
                                          <p:attrName>style.visibility</p:attrName>
                                        </p:attrNameLst>
                                      </p:cBhvr>
                                      <p:to>
                                        <p:strVal val="visible"/>
                                      </p:to>
                                    </p:set>
                                    <p:anim calcmode="lin" valueType="num">
                                      <p:cBhvr additive="base">
                                        <p:cTn id="30" dur="500" fill="hold"/>
                                        <p:tgtEl>
                                          <p:spTgt spid="69636">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69636">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6">
                                            <p:txEl>
                                              <p:pRg st="3" end="3"/>
                                            </p:txEl>
                                          </p:spTgt>
                                        </p:tgtEl>
                                        <p:attrNameLst>
                                          <p:attrName>ppt_c</p:attrName>
                                        </p:attrNameLst>
                                      </p:cBhvr>
                                      <p:to>
                                        <a:schemeClr val="folHlink"/>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69636">
                                            <p:txEl>
                                              <p:pRg st="4" end="4"/>
                                            </p:txEl>
                                          </p:spTgt>
                                        </p:tgtEl>
                                        <p:attrNameLst>
                                          <p:attrName>style.visibility</p:attrName>
                                        </p:attrNameLst>
                                      </p:cBhvr>
                                      <p:to>
                                        <p:strVal val="visible"/>
                                      </p:to>
                                    </p:set>
                                    <p:anim calcmode="lin" valueType="num">
                                      <p:cBhvr additive="base">
                                        <p:cTn id="36" dur="500" fill="hold"/>
                                        <p:tgtEl>
                                          <p:spTgt spid="69636">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69636">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6">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1026"/>
          <p:cNvSpPr>
            <a:spLocks noGrp="1" noChangeArrowheads="1"/>
          </p:cNvSpPr>
          <p:nvPr>
            <p:ph type="title"/>
          </p:nvPr>
        </p:nvSpPr>
        <p:spPr/>
        <p:txBody>
          <a:bodyPr/>
          <a:lstStyle/>
          <a:p>
            <a:pPr eaLnBrk="1" hangingPunct="1"/>
            <a:r>
              <a:rPr lang="tr-TR" sz="4000" b="1" smtClean="0"/>
              <a:t>Fiyat Farklılaştıran Tekel</a:t>
            </a:r>
            <a:endParaRPr lang="en-GB" sz="4000" b="1" smtClean="0"/>
          </a:p>
        </p:txBody>
      </p:sp>
      <p:sp>
        <p:nvSpPr>
          <p:cNvPr id="71683" name="Rectangle 1027"/>
          <p:cNvSpPr>
            <a:spLocks noGrp="1" noChangeArrowheads="1"/>
          </p:cNvSpPr>
          <p:nvPr>
            <p:ph idx="1"/>
          </p:nvPr>
        </p:nvSpPr>
        <p:spPr>
          <a:xfrm>
            <a:off x="685800" y="1676400"/>
            <a:ext cx="7772400" cy="4114800"/>
          </a:xfrm>
        </p:spPr>
        <p:txBody>
          <a:bodyPr/>
          <a:lstStyle/>
          <a:p>
            <a:pPr eaLnBrk="1" hangingPunct="1">
              <a:lnSpc>
                <a:spcPct val="80000"/>
              </a:lnSpc>
            </a:pPr>
            <a:r>
              <a:rPr lang="tr-TR" sz="2400" smtClean="0"/>
              <a:t>Tekelcinin,</a:t>
            </a:r>
          </a:p>
          <a:p>
            <a:pPr lvl="1" eaLnBrk="1" hangingPunct="1">
              <a:lnSpc>
                <a:spcPct val="80000"/>
              </a:lnSpc>
            </a:pPr>
            <a:r>
              <a:rPr lang="tr-TR" sz="2400" smtClean="0"/>
              <a:t>Talep esneklikleri birbirinden farklı iki farklı gruba mal satabildiğini varsayalım.</a:t>
            </a:r>
          </a:p>
          <a:p>
            <a:pPr lvl="2" eaLnBrk="1" hangingPunct="1">
              <a:lnSpc>
                <a:spcPct val="80000"/>
              </a:lnSpc>
            </a:pPr>
            <a:r>
              <a:rPr lang="tr-TR" smtClean="0"/>
              <a:t>Örneğin, aynı uçaktaki 1.Sınıf ve Ekonomik koltuklar. </a:t>
            </a:r>
            <a:r>
              <a:rPr lang="en-GB" smtClean="0"/>
              <a:t>T</a:t>
            </a:r>
            <a:r>
              <a:rPr lang="tr-TR" smtClean="0"/>
              <a:t>ekelci, işadamlarına turistlere sattığından daha yüksek fiyatta bilet satabilir ve kârını daha da arttırabilir.</a:t>
            </a:r>
            <a:endParaRPr lang="en-GB" smtClean="0"/>
          </a:p>
          <a:p>
            <a:pPr eaLnBrk="1" hangingPunct="1">
              <a:lnSpc>
                <a:spcPct val="80000"/>
              </a:lnSpc>
            </a:pPr>
            <a:r>
              <a:rPr lang="tr-TR" sz="2400" smtClean="0"/>
              <a:t>Fiyat farklılaştırma, alındıktan sonra bir daha alınıp satılması mümkün olmayan mallarda geçerli bir uygulamadır.</a:t>
            </a:r>
            <a:endParaRPr lang="en-GB" sz="2400" smtClean="0"/>
          </a:p>
          <a:p>
            <a:pPr lvl="1" eaLnBrk="1" hangingPunct="1">
              <a:lnSpc>
                <a:spcPct val="80000"/>
              </a:lnSpc>
            </a:pPr>
            <a:r>
              <a:rPr lang="tr-TR" sz="2400" smtClean="0"/>
              <a:t>Uluslararası dergiler her ülkede farklı fiyata satılır, ucuz ülkeden alıp pahalı ülkede satmak ulaştırma maliyetleri yüzünden olanaklı değildir.</a:t>
            </a:r>
            <a:endParaRPr lang="en-GB" sz="2400" smtClean="0"/>
          </a:p>
        </p:txBody>
      </p:sp>
      <p:sp>
        <p:nvSpPr>
          <p:cNvPr id="132100" name="Slide Number Placeholder 3"/>
          <p:cNvSpPr>
            <a:spLocks noGrp="1"/>
          </p:cNvSpPr>
          <p:nvPr>
            <p:ph type="sldNum" sz="quarter" idx="12"/>
          </p:nvPr>
        </p:nvSpPr>
        <p:spPr bwMode="auto">
          <a:noFill/>
          <a:ln>
            <a:miter lim="800000"/>
            <a:headEnd/>
            <a:tailEnd/>
          </a:ln>
        </p:spPr>
        <p:txBody>
          <a:bodyPr/>
          <a:lstStyle/>
          <a:p>
            <a:fld id="{27253C34-9041-4D10-B51F-B93581A0D92C}" type="slidenum">
              <a:rPr lang="en-US" smtClean="0"/>
              <a:pPr/>
              <a:t>18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1" end="1"/>
                                            </p:txEl>
                                          </p:spTgt>
                                        </p:tgtEl>
                                        <p:attrNameLst>
                                          <p:attrName>ppt_c</p:attrName>
                                        </p:attrNameLst>
                                      </p:cBhvr>
                                      <p:to>
                                        <a:schemeClr val="folHlink"/>
                                      </p:to>
                                    </p:animClr>
                                  </p:subTnLst>
                                </p:cTn>
                              </p:par>
                              <p:par>
                                <p:cTn id="15" presetID="2" presetClass="entr" presetSubtype="8" fill="hold" grpId="0" nodeType="with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2" end="2"/>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1683">
                                            <p:txEl>
                                              <p:pRg st="3" end="3"/>
                                            </p:txEl>
                                          </p:spTgt>
                                        </p:tgtEl>
                                        <p:attrNameLst>
                                          <p:attrName>style.visibility</p:attrName>
                                        </p:attrNameLst>
                                      </p:cBhvr>
                                      <p:to>
                                        <p:strVal val="visible"/>
                                      </p:to>
                                    </p:set>
                                    <p:anim calcmode="lin" valueType="num">
                                      <p:cBhvr additive="base">
                                        <p:cTn id="23"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1683">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3" end="3"/>
                                            </p:txEl>
                                          </p:spTgt>
                                        </p:tgtEl>
                                        <p:attrNameLst>
                                          <p:attrName>ppt_c</p:attrName>
                                        </p:attrNameLst>
                                      </p:cBhvr>
                                      <p:to>
                                        <a:schemeClr val="folHlink"/>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1683">
                                            <p:txEl>
                                              <p:pRg st="4" end="4"/>
                                            </p:txEl>
                                          </p:spTgt>
                                        </p:tgtEl>
                                        <p:attrNameLst>
                                          <p:attrName>style.visibility</p:attrName>
                                        </p:attrNameLst>
                                      </p:cBhvr>
                                      <p:to>
                                        <p:strVal val="visible"/>
                                      </p:to>
                                    </p:set>
                                    <p:anim calcmode="lin" valueType="num">
                                      <p:cBhvr additive="base">
                                        <p:cTn id="29"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168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tr-TR" sz="4000" b="1" smtClean="0"/>
              <a:t>Tam Rekabet ve Tekel (Özet)</a:t>
            </a:r>
            <a:endParaRPr lang="en-US" sz="4000" b="1" smtClean="0"/>
          </a:p>
        </p:txBody>
      </p:sp>
      <p:sp>
        <p:nvSpPr>
          <p:cNvPr id="133123" name="Rectangle 3"/>
          <p:cNvSpPr>
            <a:spLocks noGrp="1" noChangeArrowheads="1"/>
          </p:cNvSpPr>
          <p:nvPr>
            <p:ph idx="1"/>
          </p:nvPr>
        </p:nvSpPr>
        <p:spPr/>
        <p:txBody>
          <a:bodyPr/>
          <a:lstStyle/>
          <a:p>
            <a:pPr eaLnBrk="1" hangingPunct="1">
              <a:lnSpc>
                <a:spcPct val="80000"/>
              </a:lnSpc>
            </a:pPr>
            <a:r>
              <a:rPr lang="tr-TR" sz="1800" smtClean="0"/>
              <a:t>Firma Sayısı:</a:t>
            </a:r>
          </a:p>
          <a:p>
            <a:pPr lvl="1" eaLnBrk="1" hangingPunct="1">
              <a:lnSpc>
                <a:spcPct val="80000"/>
              </a:lnSpc>
            </a:pPr>
            <a:r>
              <a:rPr lang="tr-TR" sz="1600" smtClean="0"/>
              <a:t>Tekelci piyasada tek firma</a:t>
            </a:r>
          </a:p>
          <a:p>
            <a:pPr lvl="1" eaLnBrk="1" hangingPunct="1">
              <a:lnSpc>
                <a:spcPct val="80000"/>
              </a:lnSpc>
            </a:pPr>
            <a:r>
              <a:rPr lang="tr-TR" sz="1600" smtClean="0"/>
              <a:t>Tam rekabet piyasasından sayıda firma</a:t>
            </a:r>
          </a:p>
          <a:p>
            <a:pPr eaLnBrk="1" hangingPunct="1">
              <a:lnSpc>
                <a:spcPct val="80000"/>
              </a:lnSpc>
            </a:pPr>
            <a:r>
              <a:rPr lang="tr-TR" sz="1800" smtClean="0"/>
              <a:t>Talep:</a:t>
            </a:r>
          </a:p>
          <a:p>
            <a:pPr lvl="1" eaLnBrk="1" hangingPunct="1">
              <a:lnSpc>
                <a:spcPct val="80000"/>
              </a:lnSpc>
            </a:pPr>
            <a:r>
              <a:rPr lang="tr-TR" sz="1600" smtClean="0"/>
              <a:t>Tekelci negatif eğimli talep eğrisiyle karşı karşıyadır.</a:t>
            </a:r>
          </a:p>
          <a:p>
            <a:pPr lvl="1" eaLnBrk="1" hangingPunct="1">
              <a:lnSpc>
                <a:spcPct val="80000"/>
              </a:lnSpc>
            </a:pPr>
            <a:r>
              <a:rPr lang="tr-TR" sz="1600" smtClean="0"/>
              <a:t>Tam rekabetçi firma ise yatay eksene paralel talep eğrisiyle karşı karşıyadır.</a:t>
            </a:r>
          </a:p>
          <a:p>
            <a:pPr eaLnBrk="1" hangingPunct="1">
              <a:lnSpc>
                <a:spcPct val="80000"/>
              </a:lnSpc>
            </a:pPr>
            <a:r>
              <a:rPr lang="tr-TR" sz="1800" smtClean="0"/>
              <a:t>Fiyat:</a:t>
            </a:r>
          </a:p>
          <a:p>
            <a:pPr lvl="1" eaLnBrk="1" hangingPunct="1">
              <a:lnSpc>
                <a:spcPct val="80000"/>
              </a:lnSpc>
            </a:pPr>
            <a:r>
              <a:rPr lang="tr-TR" sz="1600" smtClean="0"/>
              <a:t>Tekelci, ürettiği ürünün fiyatını kendi belirler.</a:t>
            </a:r>
          </a:p>
          <a:p>
            <a:pPr lvl="1" eaLnBrk="1" hangingPunct="1">
              <a:lnSpc>
                <a:spcPct val="80000"/>
              </a:lnSpc>
            </a:pPr>
            <a:r>
              <a:rPr lang="tr-TR" sz="1600" smtClean="0"/>
              <a:t>Tam rekabetçi firma ise piyasada oluşan fiyatı veri olarak alır.</a:t>
            </a:r>
          </a:p>
          <a:p>
            <a:pPr eaLnBrk="1" hangingPunct="1">
              <a:lnSpc>
                <a:spcPct val="80000"/>
              </a:lnSpc>
            </a:pPr>
            <a:r>
              <a:rPr lang="tr-TR" sz="1800" smtClean="0"/>
              <a:t>Kâr:</a:t>
            </a:r>
          </a:p>
          <a:p>
            <a:pPr lvl="1" eaLnBrk="1" hangingPunct="1">
              <a:lnSpc>
                <a:spcPct val="80000"/>
              </a:lnSpc>
            </a:pPr>
            <a:r>
              <a:rPr lang="tr-TR" sz="1600" smtClean="0"/>
              <a:t>Tekelci, kârını MC=MR noktasında maksimize eder. Bu noktada      P&gt;MR=MC’dir. Dolayısıyla NORMAL-ÜSTÜ ekonomik kâr elde eder.</a:t>
            </a:r>
          </a:p>
          <a:p>
            <a:pPr lvl="1" eaLnBrk="1" hangingPunct="1">
              <a:lnSpc>
                <a:spcPct val="80000"/>
              </a:lnSpc>
            </a:pPr>
            <a:r>
              <a:rPr lang="tr-TR" sz="1600" smtClean="0"/>
              <a:t>Tam rekabetçi firma kârını MC=MR noktasında maksimize eder. Tüm firmalar aynı maliyet yapısındaysa, endüstri dengesi P=MC=MR noktasında oluşur. Firmalar 0 ekonomik kâr elde ederler. Bu miktara NORMAL KÂR denir. </a:t>
            </a:r>
          </a:p>
          <a:p>
            <a:pPr lvl="1" eaLnBrk="1" hangingPunct="1">
              <a:lnSpc>
                <a:spcPct val="80000"/>
              </a:lnSpc>
              <a:buFontTx/>
              <a:buNone/>
            </a:pPr>
            <a:endParaRPr lang="en-US" sz="1600" smtClean="0"/>
          </a:p>
        </p:txBody>
      </p:sp>
      <p:sp>
        <p:nvSpPr>
          <p:cNvPr id="133124" name="Slide Number Placeholder 3"/>
          <p:cNvSpPr>
            <a:spLocks noGrp="1"/>
          </p:cNvSpPr>
          <p:nvPr>
            <p:ph type="sldNum" sz="quarter" idx="12"/>
          </p:nvPr>
        </p:nvSpPr>
        <p:spPr bwMode="auto">
          <a:noFill/>
          <a:ln>
            <a:miter lim="800000"/>
            <a:headEnd/>
            <a:tailEnd/>
          </a:ln>
        </p:spPr>
        <p:txBody>
          <a:bodyPr/>
          <a:lstStyle/>
          <a:p>
            <a:fld id="{573DAA95-6B2D-4A0E-B2A1-D9696DADEA27}" type="slidenum">
              <a:rPr lang="en-US" smtClean="0"/>
              <a:pPr/>
              <a:t>19</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tr-TR" sz="4000" b="1" smtClean="0"/>
              <a:t>Tam Rekabet</a:t>
            </a:r>
            <a:endParaRPr lang="en-GB" sz="4000" b="1" smtClean="0"/>
          </a:p>
        </p:txBody>
      </p:sp>
      <p:sp>
        <p:nvSpPr>
          <p:cNvPr id="52227" name="Rectangle 3"/>
          <p:cNvSpPr>
            <a:spLocks noGrp="1" noChangeArrowheads="1"/>
          </p:cNvSpPr>
          <p:nvPr>
            <p:ph idx="1"/>
          </p:nvPr>
        </p:nvSpPr>
        <p:spPr>
          <a:xfrm>
            <a:off x="838200" y="2205038"/>
            <a:ext cx="7772400" cy="4348162"/>
          </a:xfrm>
        </p:spPr>
        <p:txBody>
          <a:bodyPr/>
          <a:lstStyle/>
          <a:p>
            <a:pPr marL="609600" indent="-609600" eaLnBrk="1" hangingPunct="1">
              <a:lnSpc>
                <a:spcPct val="90000"/>
              </a:lnSpc>
              <a:buFontTx/>
              <a:buAutoNum type="arabicPeriod"/>
            </a:pPr>
            <a:r>
              <a:rPr lang="tr-TR" sz="2400" smtClean="0"/>
              <a:t>Birçok alıcı ve satıcı</a:t>
            </a:r>
            <a:endParaRPr lang="en-GB" sz="2400" smtClean="0"/>
          </a:p>
          <a:p>
            <a:pPr marL="990600" lvl="1" indent="-533400" eaLnBrk="1" hangingPunct="1">
              <a:lnSpc>
                <a:spcPct val="90000"/>
              </a:lnSpc>
            </a:pPr>
            <a:r>
              <a:rPr lang="tr-TR" sz="2000" smtClean="0"/>
              <a:t>Öyle ki hiçbir birey verdiği karar sonucunda piyasada oluşan fiyatı etkileyemez.</a:t>
            </a:r>
          </a:p>
          <a:p>
            <a:pPr marL="990600" lvl="1" indent="-533400" eaLnBrk="1" hangingPunct="1">
              <a:lnSpc>
                <a:spcPct val="90000"/>
              </a:lnSpc>
            </a:pPr>
            <a:r>
              <a:rPr lang="tr-TR" sz="2000" smtClean="0"/>
              <a:t>Firmalar piyasada oluşan fiyatı veri olarak alıp kabul etmek zorundadır</a:t>
            </a:r>
            <a:endParaRPr lang="en-GB" sz="2000" smtClean="0"/>
          </a:p>
          <a:p>
            <a:pPr marL="609600" indent="-609600" eaLnBrk="1" hangingPunct="1">
              <a:lnSpc>
                <a:spcPct val="90000"/>
              </a:lnSpc>
              <a:buFontTx/>
              <a:buAutoNum type="arabicPeriod"/>
            </a:pPr>
            <a:r>
              <a:rPr lang="tr-TR" sz="2400" smtClean="0"/>
              <a:t>Değişik firmalar tarafından üretilen ürün aynıdır (homojen).</a:t>
            </a:r>
            <a:endParaRPr lang="en-GB" sz="2400" smtClean="0"/>
          </a:p>
          <a:p>
            <a:pPr marL="609600" indent="-609600" eaLnBrk="1" hangingPunct="1">
              <a:lnSpc>
                <a:spcPct val="90000"/>
              </a:lnSpc>
              <a:buFontTx/>
              <a:buAutoNum type="arabicPeriod"/>
            </a:pPr>
            <a:r>
              <a:rPr lang="tr-TR" sz="2400" smtClean="0"/>
              <a:t>Müşteriler tam bilgiye (perfect information) sahiptir.</a:t>
            </a:r>
          </a:p>
          <a:p>
            <a:pPr marL="990600" lvl="1" indent="-533400" eaLnBrk="1" hangingPunct="1">
              <a:lnSpc>
                <a:spcPct val="90000"/>
              </a:lnSpc>
            </a:pPr>
            <a:r>
              <a:rPr lang="tr-TR" sz="2000" smtClean="0"/>
              <a:t>Dolayısıyla, temsili firma yatay eksene paralel talep eğrisi ile karşı karşıyadırlar.</a:t>
            </a:r>
          </a:p>
          <a:p>
            <a:pPr marL="609600" indent="-609600" eaLnBrk="1" hangingPunct="1">
              <a:lnSpc>
                <a:spcPct val="90000"/>
              </a:lnSpc>
              <a:buFontTx/>
              <a:buAutoNum type="arabicPeriod"/>
            </a:pPr>
            <a:r>
              <a:rPr lang="tr-TR" sz="2400" smtClean="0"/>
              <a:t>Piyasaya firmaların girişi ve çıkışı serbesttir.</a:t>
            </a:r>
            <a:endParaRPr lang="en-GB" sz="2400" smtClean="0"/>
          </a:p>
        </p:txBody>
      </p:sp>
      <p:sp>
        <p:nvSpPr>
          <p:cNvPr id="115716" name="Slide Number Placeholder 3"/>
          <p:cNvSpPr>
            <a:spLocks noGrp="1"/>
          </p:cNvSpPr>
          <p:nvPr>
            <p:ph type="sldNum" sz="quarter" idx="12"/>
          </p:nvPr>
        </p:nvSpPr>
        <p:spPr bwMode="auto">
          <a:noFill/>
          <a:ln>
            <a:miter lim="800000"/>
            <a:headEnd/>
            <a:tailEnd/>
          </a:ln>
        </p:spPr>
        <p:txBody>
          <a:bodyPr/>
          <a:lstStyle/>
          <a:p>
            <a:fld id="{399F8700-34C5-4392-B8E5-1E44708521DE}" type="slidenum">
              <a:rPr lang="en-US" smtClean="0"/>
              <a:pPr/>
              <a:t>2</a:t>
            </a:fld>
            <a:endParaRPr lang="en-US" smtClean="0"/>
          </a:p>
        </p:txBody>
      </p:sp>
      <p:sp>
        <p:nvSpPr>
          <p:cNvPr id="52228" name="Text Box 4"/>
          <p:cNvSpPr txBox="1">
            <a:spLocks noChangeArrowheads="1"/>
          </p:cNvSpPr>
          <p:nvPr/>
        </p:nvSpPr>
        <p:spPr bwMode="auto">
          <a:xfrm>
            <a:off x="762000" y="1676400"/>
            <a:ext cx="5935663" cy="457200"/>
          </a:xfrm>
          <a:prstGeom prst="rect">
            <a:avLst/>
          </a:prstGeom>
          <a:noFill/>
          <a:ln w="9525">
            <a:noFill/>
            <a:miter lim="800000"/>
            <a:headEnd/>
            <a:tailEnd/>
          </a:ln>
        </p:spPr>
        <p:txBody>
          <a:bodyPr wrap="none">
            <a:spAutoFit/>
          </a:bodyPr>
          <a:lstStyle/>
          <a:p>
            <a:pPr fontAlgn="base">
              <a:spcBef>
                <a:spcPct val="0"/>
              </a:spcBef>
              <a:spcAft>
                <a:spcPct val="0"/>
              </a:spcAft>
            </a:pPr>
            <a:r>
              <a:rPr lang="tr-TR" sz="2400" b="1">
                <a:solidFill>
                  <a:srgbClr val="FFC000"/>
                </a:solidFill>
                <a:latin typeface="Tahoma" pitchFamily="34" charset="0"/>
              </a:rPr>
              <a:t>Tam rekabet piyasasının dört özelliği:</a:t>
            </a:r>
            <a:endParaRPr lang="en-GB" sz="2400" b="1">
              <a:solidFill>
                <a:srgbClr val="FFC0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0-#ppt_w/2"/>
                                          </p:val>
                                        </p:tav>
                                        <p:tav tm="100000">
                                          <p:val>
                                            <p:strVal val="#ppt_x"/>
                                          </p:val>
                                        </p:tav>
                                      </p:tavLst>
                                    </p:anim>
                                    <p:anim calcmode="lin" valueType="num">
                                      <p:cBhvr additive="base">
                                        <p:cTn id="8"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pRg st="0" end="0"/>
                                            </p:txEl>
                                          </p:spTgt>
                                        </p:tgtEl>
                                        <p:attrNameLst>
                                          <p:attrName>style.visibility</p:attrName>
                                        </p:attrNameLst>
                                      </p:cBhvr>
                                      <p:to>
                                        <p:strVal val="visible"/>
                                      </p:to>
                                    </p:set>
                                    <p:anim calcmode="lin" valueType="num">
                                      <p:cBhvr additive="base">
                                        <p:cTn id="13"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0" end="0"/>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7">
                                            <p:txEl>
                                              <p:pRg st="1" end="1"/>
                                            </p:txEl>
                                          </p:spTgt>
                                        </p:tgtEl>
                                        <p:attrNameLst>
                                          <p:attrName>style.visibility</p:attrName>
                                        </p:attrNameLst>
                                      </p:cBhvr>
                                      <p:to>
                                        <p:strVal val="visible"/>
                                      </p:to>
                                    </p:set>
                                    <p:anim calcmode="lin" valueType="num">
                                      <p:cBhvr additive="base">
                                        <p:cTn id="19" dur="500" fill="hold"/>
                                        <p:tgtEl>
                                          <p:spTgt spid="5222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7">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1" end="1"/>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227">
                                            <p:txEl>
                                              <p:pRg st="2" end="2"/>
                                            </p:txEl>
                                          </p:spTgt>
                                        </p:tgtEl>
                                        <p:attrNameLst>
                                          <p:attrName>style.visibility</p:attrName>
                                        </p:attrNameLst>
                                      </p:cBhvr>
                                      <p:to>
                                        <p:strVal val="visible"/>
                                      </p:to>
                                    </p:set>
                                    <p:anim calcmode="lin" valueType="num">
                                      <p:cBhvr additive="base">
                                        <p:cTn id="25" dur="500" fill="hold"/>
                                        <p:tgtEl>
                                          <p:spTgt spid="5222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2" end="2"/>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227">
                                            <p:txEl>
                                              <p:pRg st="3" end="3"/>
                                            </p:txEl>
                                          </p:spTgt>
                                        </p:tgtEl>
                                        <p:attrNameLst>
                                          <p:attrName>style.visibility</p:attrName>
                                        </p:attrNameLst>
                                      </p:cBhvr>
                                      <p:to>
                                        <p:strVal val="visible"/>
                                      </p:to>
                                    </p:set>
                                    <p:anim calcmode="lin" valueType="num">
                                      <p:cBhvr additive="base">
                                        <p:cTn id="31" dur="500" fill="hold"/>
                                        <p:tgtEl>
                                          <p:spTgt spid="5222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227">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3" end="3"/>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2227">
                                            <p:txEl>
                                              <p:pRg st="4" end="4"/>
                                            </p:txEl>
                                          </p:spTgt>
                                        </p:tgtEl>
                                        <p:attrNameLst>
                                          <p:attrName>style.visibility</p:attrName>
                                        </p:attrNameLst>
                                      </p:cBhvr>
                                      <p:to>
                                        <p:strVal val="visible"/>
                                      </p:to>
                                    </p:set>
                                    <p:anim calcmode="lin" valueType="num">
                                      <p:cBhvr additive="base">
                                        <p:cTn id="37" dur="500" fill="hold"/>
                                        <p:tgtEl>
                                          <p:spTgt spid="5222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2227">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4" end="4"/>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2227">
                                            <p:txEl>
                                              <p:pRg st="5" end="5"/>
                                            </p:txEl>
                                          </p:spTgt>
                                        </p:tgtEl>
                                        <p:attrNameLst>
                                          <p:attrName>style.visibility</p:attrName>
                                        </p:attrNameLst>
                                      </p:cBhvr>
                                      <p:to>
                                        <p:strVal val="visible"/>
                                      </p:to>
                                    </p:set>
                                    <p:anim calcmode="lin" valueType="num">
                                      <p:cBhvr additive="base">
                                        <p:cTn id="43" dur="500" fill="hold"/>
                                        <p:tgtEl>
                                          <p:spTgt spid="5222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2227">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5" end="5"/>
                                            </p:txEl>
                                          </p:spTgt>
                                        </p:tgtEl>
                                        <p:attrNameLst>
                                          <p:attrName>ppt_c</p:attrName>
                                        </p:attrNameLst>
                                      </p:cBhvr>
                                      <p:to>
                                        <a:schemeClr val="folHlink"/>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2227">
                                            <p:txEl>
                                              <p:pRg st="6" end="6"/>
                                            </p:txEl>
                                          </p:spTgt>
                                        </p:tgtEl>
                                        <p:attrNameLst>
                                          <p:attrName>style.visibility</p:attrName>
                                        </p:attrNameLst>
                                      </p:cBhvr>
                                      <p:to>
                                        <p:strVal val="visible"/>
                                      </p:to>
                                    </p:set>
                                    <p:anim calcmode="lin" valueType="num">
                                      <p:cBhvr additive="base">
                                        <p:cTn id="49" dur="500" fill="hold"/>
                                        <p:tgtEl>
                                          <p:spTgt spid="52227">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2227">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P spid="5222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p:txBody>
          <a:bodyPr/>
          <a:lstStyle/>
          <a:p>
            <a:pPr eaLnBrk="1" hangingPunct="1"/>
            <a:r>
              <a:rPr lang="tr-TR" sz="4000" b="1" smtClean="0"/>
              <a:t>TAM REKABET koşulları altında arz eğrisi (1)</a:t>
            </a:r>
            <a:endParaRPr lang="en-GB" sz="4000" b="1" smtClean="0"/>
          </a:p>
        </p:txBody>
      </p:sp>
      <p:sp>
        <p:nvSpPr>
          <p:cNvPr id="53252" name="Rectangle 1028"/>
          <p:cNvSpPr>
            <a:spLocks noGrp="1" noChangeArrowheads="1"/>
          </p:cNvSpPr>
          <p:nvPr>
            <p:ph type="body" sz="half" idx="2"/>
          </p:nvPr>
        </p:nvSpPr>
        <p:spPr>
          <a:xfrm>
            <a:off x="4953000" y="2286000"/>
            <a:ext cx="3810000" cy="4114800"/>
          </a:xfrm>
        </p:spPr>
        <p:txBody>
          <a:bodyPr/>
          <a:lstStyle/>
          <a:p>
            <a:pPr eaLnBrk="1" hangingPunct="1"/>
            <a:r>
              <a:rPr lang="tr-TR" sz="2000" smtClean="0"/>
              <a:t>Piyasada oluşan fiyat </a:t>
            </a:r>
            <a:r>
              <a:rPr lang="en-GB" sz="2000" smtClean="0"/>
              <a:t>P</a:t>
            </a:r>
            <a:r>
              <a:rPr lang="en-GB" sz="2000" baseline="-25000" smtClean="0"/>
              <a:t>3</a:t>
            </a:r>
            <a:r>
              <a:rPr lang="tr-TR" sz="2000" smtClean="0"/>
              <a:t>’ün üstündeyse</a:t>
            </a:r>
            <a:r>
              <a:rPr lang="en-GB" sz="2000" smtClean="0"/>
              <a:t>, </a:t>
            </a:r>
            <a:r>
              <a:rPr lang="tr-TR" sz="2000" smtClean="0"/>
              <a:t>firma kısa dönemde fırsat maliyetini aşan bir gelir elde ettiğinden NORMAL-ÜSTÜ kâr elde eder.</a:t>
            </a:r>
            <a:endParaRPr lang="en-GB" sz="2000" smtClean="0"/>
          </a:p>
          <a:p>
            <a:pPr eaLnBrk="1" hangingPunct="1"/>
            <a:r>
              <a:rPr lang="tr-TR" sz="2000" smtClean="0"/>
              <a:t>Fiyat </a:t>
            </a:r>
            <a:r>
              <a:rPr lang="en-GB" sz="2000" smtClean="0"/>
              <a:t>P</a:t>
            </a:r>
            <a:r>
              <a:rPr lang="en-GB" sz="2000" baseline="-25000" smtClean="0"/>
              <a:t>3</a:t>
            </a:r>
            <a:r>
              <a:rPr lang="tr-TR" sz="2000" smtClean="0"/>
              <a:t>’e eşit ise NORMAL KÂR elde eder.</a:t>
            </a:r>
            <a:endParaRPr lang="en-GB" sz="2400" smtClean="0"/>
          </a:p>
        </p:txBody>
      </p:sp>
      <p:sp>
        <p:nvSpPr>
          <p:cNvPr id="116740" name="Slide Number Placeholder 4"/>
          <p:cNvSpPr>
            <a:spLocks noGrp="1"/>
          </p:cNvSpPr>
          <p:nvPr>
            <p:ph type="sldNum" sz="quarter" idx="10"/>
          </p:nvPr>
        </p:nvSpPr>
        <p:spPr bwMode="auto">
          <a:noFill/>
          <a:ln>
            <a:miter lim="800000"/>
            <a:headEnd/>
            <a:tailEnd/>
          </a:ln>
        </p:spPr>
        <p:txBody>
          <a:bodyPr/>
          <a:lstStyle/>
          <a:p>
            <a:fld id="{06266F40-6344-4230-A7B3-B2DBE4237A3D}" type="slidenum">
              <a:rPr lang="en-US" smtClean="0"/>
              <a:pPr/>
              <a:t>3</a:t>
            </a:fld>
            <a:endParaRPr lang="en-US" smtClean="0"/>
          </a:p>
        </p:txBody>
      </p:sp>
      <p:grpSp>
        <p:nvGrpSpPr>
          <p:cNvPr id="2" name="Group 1064"/>
          <p:cNvGrpSpPr>
            <a:grpSpLocks/>
          </p:cNvGrpSpPr>
          <p:nvPr/>
        </p:nvGrpSpPr>
        <p:grpSpPr bwMode="auto">
          <a:xfrm>
            <a:off x="692150" y="1901825"/>
            <a:ext cx="4032250" cy="3965575"/>
            <a:chOff x="436" y="1198"/>
            <a:chExt cx="2540" cy="2498"/>
          </a:xfrm>
        </p:grpSpPr>
        <p:sp>
          <p:nvSpPr>
            <p:cNvPr id="116742" name="Text Box 1030"/>
            <p:cNvSpPr txBox="1">
              <a:spLocks noChangeArrowheads="1"/>
            </p:cNvSpPr>
            <p:nvPr/>
          </p:nvSpPr>
          <p:spPr bwMode="auto">
            <a:xfrm>
              <a:off x="436" y="2711"/>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P</a:t>
              </a:r>
              <a:r>
                <a:rPr lang="en-GB" b="1" baseline="-25000">
                  <a:solidFill>
                    <a:srgbClr val="FF99CC"/>
                  </a:solidFill>
                  <a:latin typeface="Tahoma" pitchFamily="34" charset="0"/>
                </a:rPr>
                <a:t>1</a:t>
              </a:r>
              <a:endParaRPr lang="en-GB" sz="2000" b="1">
                <a:solidFill>
                  <a:srgbClr val="FF99CC"/>
                </a:solidFill>
                <a:latin typeface="Tahoma" pitchFamily="34" charset="0"/>
              </a:endParaRPr>
            </a:p>
          </p:txBody>
        </p:sp>
        <p:sp>
          <p:nvSpPr>
            <p:cNvPr id="116743" name="Line 1031"/>
            <p:cNvSpPr>
              <a:spLocks noChangeShapeType="1"/>
            </p:cNvSpPr>
            <p:nvPr/>
          </p:nvSpPr>
          <p:spPr bwMode="auto">
            <a:xfrm>
              <a:off x="682" y="3417"/>
              <a:ext cx="2294"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6744" name="Line 1032"/>
            <p:cNvSpPr>
              <a:spLocks noChangeShapeType="1"/>
            </p:cNvSpPr>
            <p:nvPr/>
          </p:nvSpPr>
          <p:spPr bwMode="auto">
            <a:xfrm flipV="1">
              <a:off x="682" y="1257"/>
              <a:ext cx="0" cy="216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6745" name="Text Box 1034"/>
            <p:cNvSpPr txBox="1">
              <a:spLocks noChangeArrowheads="1"/>
            </p:cNvSpPr>
            <p:nvPr/>
          </p:nvSpPr>
          <p:spPr bwMode="auto">
            <a:xfrm>
              <a:off x="456" y="1198"/>
              <a:ext cx="205" cy="250"/>
            </a:xfrm>
            <a:prstGeom prst="rect">
              <a:avLst/>
            </a:prstGeom>
            <a:noFill/>
            <a:ln w="9525">
              <a:noFill/>
              <a:miter lim="800000"/>
              <a:headEnd/>
              <a:tailEnd/>
            </a:ln>
          </p:spPr>
          <p:txBody>
            <a:bodyPr wrap="none">
              <a:spAutoFit/>
            </a:bodyPr>
            <a:lstStyle/>
            <a:p>
              <a:pPr fontAlgn="base">
                <a:spcBef>
                  <a:spcPct val="0"/>
                </a:spcBef>
                <a:spcAft>
                  <a:spcPct val="0"/>
                </a:spcAft>
              </a:pPr>
              <a:r>
                <a:rPr lang="en-GB" sz="2000">
                  <a:solidFill>
                    <a:prstClr val="white"/>
                  </a:solidFill>
                  <a:latin typeface="Tahoma" pitchFamily="34" charset="0"/>
                </a:rPr>
                <a:t>£</a:t>
              </a:r>
            </a:p>
          </p:txBody>
        </p:sp>
        <p:sp>
          <p:nvSpPr>
            <p:cNvPr id="116746" name="Text Box 1035"/>
            <p:cNvSpPr txBox="1">
              <a:spLocks noChangeArrowheads="1"/>
            </p:cNvSpPr>
            <p:nvPr/>
          </p:nvSpPr>
          <p:spPr bwMode="auto">
            <a:xfrm>
              <a:off x="2464" y="3465"/>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i="1">
                <a:solidFill>
                  <a:prstClr val="white"/>
                </a:solidFill>
                <a:latin typeface="Tahoma" pitchFamily="34" charset="0"/>
              </a:endParaRPr>
            </a:p>
          </p:txBody>
        </p:sp>
        <p:sp>
          <p:nvSpPr>
            <p:cNvPr id="116747" name="Text Box 1037"/>
            <p:cNvSpPr txBox="1">
              <a:spLocks noChangeArrowheads="1"/>
            </p:cNvSpPr>
            <p:nvPr/>
          </p:nvSpPr>
          <p:spPr bwMode="auto">
            <a:xfrm>
              <a:off x="2392" y="2491"/>
              <a:ext cx="516"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SAVC</a:t>
              </a:r>
              <a:endParaRPr lang="en-GB" sz="2400" b="1">
                <a:solidFill>
                  <a:srgbClr val="FF99CC"/>
                </a:solidFill>
                <a:latin typeface="Tahoma" pitchFamily="34" charset="0"/>
              </a:endParaRPr>
            </a:p>
          </p:txBody>
        </p:sp>
        <p:sp>
          <p:nvSpPr>
            <p:cNvPr id="116748" name="Text Box 1038"/>
            <p:cNvSpPr txBox="1">
              <a:spLocks noChangeArrowheads="1"/>
            </p:cNvSpPr>
            <p:nvPr/>
          </p:nvSpPr>
          <p:spPr bwMode="auto">
            <a:xfrm>
              <a:off x="2396" y="1545"/>
              <a:ext cx="436"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SMC</a:t>
              </a:r>
              <a:endParaRPr lang="en-GB" sz="2400" b="1">
                <a:solidFill>
                  <a:srgbClr val="FF99CC"/>
                </a:solidFill>
                <a:latin typeface="Tahoma" pitchFamily="34" charset="0"/>
              </a:endParaRPr>
            </a:p>
          </p:txBody>
        </p:sp>
        <p:sp>
          <p:nvSpPr>
            <p:cNvPr id="116749" name="Text Box 1039"/>
            <p:cNvSpPr txBox="1">
              <a:spLocks noChangeArrowheads="1"/>
            </p:cNvSpPr>
            <p:nvPr/>
          </p:nvSpPr>
          <p:spPr bwMode="auto">
            <a:xfrm>
              <a:off x="1677" y="3404"/>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Q</a:t>
              </a:r>
              <a:r>
                <a:rPr lang="en-GB" b="1" baseline="-25000">
                  <a:solidFill>
                    <a:srgbClr val="FF99CC"/>
                  </a:solidFill>
                  <a:latin typeface="Tahoma" pitchFamily="34" charset="0"/>
                </a:rPr>
                <a:t>1</a:t>
              </a:r>
              <a:endParaRPr lang="en-GB" sz="2400" b="1">
                <a:solidFill>
                  <a:srgbClr val="FF99CC"/>
                </a:solidFill>
                <a:latin typeface="Tahoma" pitchFamily="34" charset="0"/>
              </a:endParaRPr>
            </a:p>
          </p:txBody>
        </p:sp>
        <p:sp>
          <p:nvSpPr>
            <p:cNvPr id="116750" name="Freeform 1040"/>
            <p:cNvSpPr>
              <a:spLocks/>
            </p:cNvSpPr>
            <p:nvPr/>
          </p:nvSpPr>
          <p:spPr bwMode="auto">
            <a:xfrm>
              <a:off x="748" y="1737"/>
              <a:ext cx="1737" cy="928"/>
            </a:xfrm>
            <a:custGeom>
              <a:avLst/>
              <a:gdLst>
                <a:gd name="T0" fmla="*/ 0 w 2064"/>
                <a:gd name="T1" fmla="*/ 0 h 928"/>
                <a:gd name="T2" fmla="*/ 17 w 2064"/>
                <a:gd name="T3" fmla="*/ 816 h 928"/>
                <a:gd name="T4" fmla="*/ 29 w 2064"/>
                <a:gd name="T5" fmla="*/ 672 h 928"/>
                <a:gd name="T6" fmla="*/ 0 60000 65536"/>
                <a:gd name="T7" fmla="*/ 0 60000 65536"/>
                <a:gd name="T8" fmla="*/ 0 60000 65536"/>
                <a:gd name="T9" fmla="*/ 0 w 2064"/>
                <a:gd name="T10" fmla="*/ 0 h 928"/>
                <a:gd name="T11" fmla="*/ 2064 w 2064"/>
                <a:gd name="T12" fmla="*/ 928 h 928"/>
              </a:gdLst>
              <a:ahLst/>
              <a:cxnLst>
                <a:cxn ang="T6">
                  <a:pos x="T0" y="T1"/>
                </a:cxn>
                <a:cxn ang="T7">
                  <a:pos x="T2" y="T3"/>
                </a:cxn>
                <a:cxn ang="T8">
                  <a:pos x="T4" y="T5"/>
                </a:cxn>
              </a:cxnLst>
              <a:rect l="T9" t="T10" r="T11" b="T12"/>
              <a:pathLst>
                <a:path w="2064" h="928">
                  <a:moveTo>
                    <a:pt x="0" y="0"/>
                  </a:moveTo>
                  <a:cubicBezTo>
                    <a:pt x="452" y="352"/>
                    <a:pt x="904" y="704"/>
                    <a:pt x="1248" y="816"/>
                  </a:cubicBezTo>
                  <a:cubicBezTo>
                    <a:pt x="1592" y="928"/>
                    <a:pt x="1828" y="800"/>
                    <a:pt x="2064" y="672"/>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6751" name="Freeform 1041"/>
            <p:cNvSpPr>
              <a:spLocks/>
            </p:cNvSpPr>
            <p:nvPr/>
          </p:nvSpPr>
          <p:spPr bwMode="auto">
            <a:xfrm>
              <a:off x="761" y="2505"/>
              <a:ext cx="1680" cy="360"/>
            </a:xfrm>
            <a:custGeom>
              <a:avLst/>
              <a:gdLst>
                <a:gd name="T0" fmla="*/ 0 w 2064"/>
                <a:gd name="T1" fmla="*/ 0 h 504"/>
                <a:gd name="T2" fmla="*/ 7 w 2064"/>
                <a:gd name="T3" fmla="*/ 1 h 504"/>
                <a:gd name="T4" fmla="*/ 12 w 2064"/>
                <a:gd name="T5" fmla="*/ 1 h 504"/>
                <a:gd name="T6" fmla="*/ 0 60000 65536"/>
                <a:gd name="T7" fmla="*/ 0 60000 65536"/>
                <a:gd name="T8" fmla="*/ 0 60000 65536"/>
                <a:gd name="T9" fmla="*/ 0 w 2064"/>
                <a:gd name="T10" fmla="*/ 0 h 504"/>
                <a:gd name="T11" fmla="*/ 2064 w 2064"/>
                <a:gd name="T12" fmla="*/ 504 h 504"/>
              </a:gdLst>
              <a:ahLst/>
              <a:cxnLst>
                <a:cxn ang="T6">
                  <a:pos x="T0" y="T1"/>
                </a:cxn>
                <a:cxn ang="T7">
                  <a:pos x="T2" y="T3"/>
                </a:cxn>
                <a:cxn ang="T8">
                  <a:pos x="T4" y="T5"/>
                </a:cxn>
              </a:cxnLst>
              <a:rect l="T9" t="T10" r="T11" b="T12"/>
              <a:pathLst>
                <a:path w="2064" h="504">
                  <a:moveTo>
                    <a:pt x="0" y="0"/>
                  </a:moveTo>
                  <a:cubicBezTo>
                    <a:pt x="404" y="228"/>
                    <a:pt x="808" y="456"/>
                    <a:pt x="1152" y="480"/>
                  </a:cubicBezTo>
                  <a:cubicBezTo>
                    <a:pt x="1496" y="504"/>
                    <a:pt x="1780" y="324"/>
                    <a:pt x="2064" y="144"/>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6752" name="Freeform 1042"/>
            <p:cNvSpPr>
              <a:spLocks/>
            </p:cNvSpPr>
            <p:nvPr/>
          </p:nvSpPr>
          <p:spPr bwMode="auto">
            <a:xfrm rot="-594457">
              <a:off x="1113" y="1872"/>
              <a:ext cx="1728" cy="1296"/>
            </a:xfrm>
            <a:custGeom>
              <a:avLst/>
              <a:gdLst>
                <a:gd name="T0" fmla="*/ 0 w 1680"/>
                <a:gd name="T1" fmla="*/ 1608 h 1272"/>
                <a:gd name="T2" fmla="*/ 777 w 1680"/>
                <a:gd name="T3" fmla="*/ 1763 h 1272"/>
                <a:gd name="T4" fmla="*/ 3395 w 1680"/>
                <a:gd name="T5" fmla="*/ 0 h 1272"/>
                <a:gd name="T6" fmla="*/ 0 60000 65536"/>
                <a:gd name="T7" fmla="*/ 0 60000 65536"/>
                <a:gd name="T8" fmla="*/ 0 60000 65536"/>
                <a:gd name="T9" fmla="*/ 0 w 1680"/>
                <a:gd name="T10" fmla="*/ 0 h 1272"/>
                <a:gd name="T11" fmla="*/ 1680 w 1680"/>
                <a:gd name="T12" fmla="*/ 1272 h 1272"/>
              </a:gdLst>
              <a:ahLst/>
              <a:cxnLst>
                <a:cxn ang="T6">
                  <a:pos x="T0" y="T1"/>
                </a:cxn>
                <a:cxn ang="T7">
                  <a:pos x="T2" y="T3"/>
                </a:cxn>
                <a:cxn ang="T8">
                  <a:pos x="T4" y="T5"/>
                </a:cxn>
              </a:cxnLst>
              <a:rect l="T9" t="T10" r="T11" b="T12"/>
              <a:pathLst>
                <a:path w="1680" h="1272">
                  <a:moveTo>
                    <a:pt x="0" y="1008"/>
                  </a:moveTo>
                  <a:cubicBezTo>
                    <a:pt x="52" y="1140"/>
                    <a:pt x="104" y="1272"/>
                    <a:pt x="384" y="1104"/>
                  </a:cubicBezTo>
                  <a:cubicBezTo>
                    <a:pt x="664" y="936"/>
                    <a:pt x="1172" y="468"/>
                    <a:pt x="1680"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6753" name="Text Box 1043"/>
            <p:cNvSpPr txBox="1">
              <a:spLocks noChangeArrowheads="1"/>
            </p:cNvSpPr>
            <p:nvPr/>
          </p:nvSpPr>
          <p:spPr bwMode="auto">
            <a:xfrm>
              <a:off x="2400" y="2216"/>
              <a:ext cx="50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SATC</a:t>
              </a:r>
              <a:endParaRPr lang="en-GB" sz="2000" b="1">
                <a:solidFill>
                  <a:srgbClr val="FF99CC"/>
                </a:solidFill>
                <a:latin typeface="Tahoma" pitchFamily="34" charset="0"/>
              </a:endParaRPr>
            </a:p>
          </p:txBody>
        </p:sp>
        <p:sp>
          <p:nvSpPr>
            <p:cNvPr id="116754" name="Text Box 1047"/>
            <p:cNvSpPr txBox="1">
              <a:spLocks noChangeArrowheads="1"/>
            </p:cNvSpPr>
            <p:nvPr/>
          </p:nvSpPr>
          <p:spPr bwMode="auto">
            <a:xfrm>
              <a:off x="436" y="2466"/>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P</a:t>
              </a:r>
              <a:r>
                <a:rPr lang="en-GB" b="1" baseline="-25000">
                  <a:solidFill>
                    <a:srgbClr val="FF99CC"/>
                  </a:solidFill>
                  <a:latin typeface="Tahoma" pitchFamily="34" charset="0"/>
                </a:rPr>
                <a:t>3</a:t>
              </a:r>
              <a:endParaRPr lang="en-GB" sz="2000" b="1">
                <a:solidFill>
                  <a:srgbClr val="FF99CC"/>
                </a:solidFill>
                <a:latin typeface="Tahoma" pitchFamily="34" charset="0"/>
              </a:endParaRPr>
            </a:p>
          </p:txBody>
        </p:sp>
        <p:sp>
          <p:nvSpPr>
            <p:cNvPr id="116755" name="Line 1053"/>
            <p:cNvSpPr>
              <a:spLocks noChangeShapeType="1"/>
            </p:cNvSpPr>
            <p:nvPr/>
          </p:nvSpPr>
          <p:spPr bwMode="auto">
            <a:xfrm>
              <a:off x="1812" y="2841"/>
              <a:ext cx="0" cy="576"/>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6756" name="Line 1054"/>
            <p:cNvSpPr>
              <a:spLocks noChangeShapeType="1"/>
            </p:cNvSpPr>
            <p:nvPr/>
          </p:nvSpPr>
          <p:spPr bwMode="auto">
            <a:xfrm>
              <a:off x="2026" y="2601"/>
              <a:ext cx="0" cy="816"/>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6757" name="Line 1056"/>
            <p:cNvSpPr>
              <a:spLocks noChangeShapeType="1"/>
            </p:cNvSpPr>
            <p:nvPr/>
          </p:nvSpPr>
          <p:spPr bwMode="auto">
            <a:xfrm flipH="1">
              <a:off x="682" y="2876"/>
              <a:ext cx="1104"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6758" name="Line 1057"/>
            <p:cNvSpPr>
              <a:spLocks noChangeShapeType="1"/>
            </p:cNvSpPr>
            <p:nvPr/>
          </p:nvSpPr>
          <p:spPr bwMode="auto">
            <a:xfrm flipH="1">
              <a:off x="682" y="2601"/>
              <a:ext cx="1344"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6759" name="Oval 1058"/>
            <p:cNvSpPr>
              <a:spLocks noChangeArrowheads="1"/>
            </p:cNvSpPr>
            <p:nvPr/>
          </p:nvSpPr>
          <p:spPr bwMode="auto">
            <a:xfrm>
              <a:off x="1978" y="2553"/>
              <a:ext cx="96" cy="96"/>
            </a:xfrm>
            <a:prstGeom prst="ellipse">
              <a:avLst/>
            </a:prstGeom>
            <a:solidFill>
              <a:srgbClr val="FF0000"/>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6760" name="Oval 1059"/>
            <p:cNvSpPr>
              <a:spLocks noChangeArrowheads="1"/>
            </p:cNvSpPr>
            <p:nvPr/>
          </p:nvSpPr>
          <p:spPr bwMode="auto">
            <a:xfrm>
              <a:off x="1738" y="2828"/>
              <a:ext cx="96" cy="96"/>
            </a:xfrm>
            <a:prstGeom prst="ellipse">
              <a:avLst/>
            </a:prstGeom>
            <a:solidFill>
              <a:srgbClr val="FF0000"/>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6761" name="Text Box 1060"/>
            <p:cNvSpPr txBox="1">
              <a:spLocks noChangeArrowheads="1"/>
            </p:cNvSpPr>
            <p:nvPr/>
          </p:nvSpPr>
          <p:spPr bwMode="auto">
            <a:xfrm>
              <a:off x="1776" y="2838"/>
              <a:ext cx="22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A</a:t>
              </a:r>
            </a:p>
          </p:txBody>
        </p:sp>
        <p:sp>
          <p:nvSpPr>
            <p:cNvPr id="116762" name="Text Box 1061"/>
            <p:cNvSpPr txBox="1">
              <a:spLocks noChangeArrowheads="1"/>
            </p:cNvSpPr>
            <p:nvPr/>
          </p:nvSpPr>
          <p:spPr bwMode="auto">
            <a:xfrm>
              <a:off x="1872" y="2344"/>
              <a:ext cx="22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C</a:t>
              </a:r>
            </a:p>
          </p:txBody>
        </p:sp>
        <p:sp>
          <p:nvSpPr>
            <p:cNvPr id="116763" name="Text Box 1062"/>
            <p:cNvSpPr txBox="1">
              <a:spLocks noChangeArrowheads="1"/>
            </p:cNvSpPr>
            <p:nvPr/>
          </p:nvSpPr>
          <p:spPr bwMode="auto">
            <a:xfrm>
              <a:off x="1915" y="3399"/>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Q</a:t>
              </a:r>
              <a:r>
                <a:rPr lang="en-GB" b="1" baseline="-25000">
                  <a:solidFill>
                    <a:srgbClr val="FF99CC"/>
                  </a:solidFill>
                  <a:latin typeface="Tahoma" pitchFamily="34" charset="0"/>
                </a:rPr>
                <a:t>3</a:t>
              </a:r>
              <a:endParaRPr lang="en-GB" sz="2400" b="1">
                <a:solidFill>
                  <a:srgbClr val="FF99CC"/>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 calcmode="lin" valueType="num">
                                      <p:cBhvr additive="base">
                                        <p:cTn id="7" dur="500" fill="hold"/>
                                        <p:tgtEl>
                                          <p:spTgt spid="5325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252">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2">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252">
                                            <p:txEl>
                                              <p:pRg st="1" end="1"/>
                                            </p:txEl>
                                          </p:spTgt>
                                        </p:tgtEl>
                                        <p:attrNameLst>
                                          <p:attrName>style.visibility</p:attrName>
                                        </p:attrNameLst>
                                      </p:cBhvr>
                                      <p:to>
                                        <p:strVal val="visible"/>
                                      </p:to>
                                    </p:set>
                                    <p:anim calcmode="lin" valueType="num">
                                      <p:cBhvr additive="base">
                                        <p:cTn id="13" dur="500" fill="hold"/>
                                        <p:tgtEl>
                                          <p:spTgt spid="5325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252">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2">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tr-TR" sz="4000" b="1" smtClean="0"/>
              <a:t>TAM REKABET koşulları altında arz eğrisi (</a:t>
            </a:r>
            <a:r>
              <a:rPr lang="en-GB" sz="4000" b="1" smtClean="0"/>
              <a:t>2)</a:t>
            </a:r>
          </a:p>
        </p:txBody>
      </p:sp>
      <p:sp>
        <p:nvSpPr>
          <p:cNvPr id="54275" name="Rectangle 3"/>
          <p:cNvSpPr>
            <a:spLocks noGrp="1" noChangeArrowheads="1"/>
          </p:cNvSpPr>
          <p:nvPr>
            <p:ph type="body" sz="half" idx="2"/>
          </p:nvPr>
        </p:nvSpPr>
        <p:spPr>
          <a:xfrm>
            <a:off x="4953000" y="1905000"/>
            <a:ext cx="3810000" cy="4114800"/>
          </a:xfrm>
        </p:spPr>
        <p:txBody>
          <a:bodyPr/>
          <a:lstStyle/>
          <a:p>
            <a:pPr eaLnBrk="1" hangingPunct="1">
              <a:lnSpc>
                <a:spcPct val="120000"/>
              </a:lnSpc>
            </a:pPr>
            <a:r>
              <a:rPr lang="tr-TR" sz="1800" smtClean="0"/>
              <a:t>Fiyat </a:t>
            </a:r>
            <a:r>
              <a:rPr lang="en-GB" sz="1800" smtClean="0"/>
              <a:t>P</a:t>
            </a:r>
            <a:r>
              <a:rPr lang="en-GB" sz="1800" baseline="-25000" smtClean="0"/>
              <a:t>1</a:t>
            </a:r>
            <a:r>
              <a:rPr lang="en-GB" sz="1800" smtClean="0"/>
              <a:t> and P</a:t>
            </a:r>
            <a:r>
              <a:rPr lang="en-GB" sz="1800" baseline="-25000" smtClean="0"/>
              <a:t>3</a:t>
            </a:r>
            <a:r>
              <a:rPr lang="tr-TR" sz="1800" smtClean="0"/>
              <a:t> aralığındaysa</a:t>
            </a:r>
            <a:r>
              <a:rPr lang="en-GB" sz="1800" smtClean="0"/>
              <a:t> (A </a:t>
            </a:r>
            <a:r>
              <a:rPr lang="tr-TR" sz="1800" smtClean="0"/>
              <a:t>ve</a:t>
            </a:r>
            <a:r>
              <a:rPr lang="en-GB" sz="1800" smtClean="0"/>
              <a:t> C), </a:t>
            </a:r>
            <a:r>
              <a:rPr lang="tr-TR" sz="1800" smtClean="0"/>
              <a:t>firma kısa-dönemli zarar etse de piyasada kalmayı sürdürür.</a:t>
            </a:r>
            <a:endParaRPr lang="en-GB" sz="1800" smtClean="0"/>
          </a:p>
          <a:p>
            <a:pPr eaLnBrk="1" hangingPunct="1">
              <a:lnSpc>
                <a:spcPct val="120000"/>
              </a:lnSpc>
            </a:pPr>
            <a:r>
              <a:rPr lang="tr-TR" sz="1800" smtClean="0"/>
              <a:t>Fiyat </a:t>
            </a:r>
            <a:r>
              <a:rPr lang="en-GB" sz="1800" smtClean="0"/>
              <a:t>P</a:t>
            </a:r>
            <a:r>
              <a:rPr lang="en-GB" sz="1800" baseline="-25000" smtClean="0"/>
              <a:t>1</a:t>
            </a:r>
            <a:r>
              <a:rPr lang="tr-TR" sz="1800" smtClean="0"/>
              <a:t>’in </a:t>
            </a:r>
            <a:r>
              <a:rPr lang="en-GB" sz="1800" smtClean="0"/>
              <a:t>(</a:t>
            </a:r>
            <a:r>
              <a:rPr lang="tr-TR" sz="1800" smtClean="0"/>
              <a:t>KAPATMA FİYATI</a:t>
            </a:r>
            <a:r>
              <a:rPr lang="en-GB" sz="1800" smtClean="0"/>
              <a:t>)</a:t>
            </a:r>
            <a:r>
              <a:rPr lang="tr-TR" sz="1800" smtClean="0"/>
              <a:t> altındaysa</a:t>
            </a:r>
            <a:r>
              <a:rPr lang="en-GB" sz="1800" smtClean="0"/>
              <a:t>, </a:t>
            </a:r>
            <a:r>
              <a:rPr lang="tr-TR" sz="1800" smtClean="0"/>
              <a:t>firma kısa-dönem değişken maliyetini bu fiyattan karşılayamadığı için üretimini durdurur.</a:t>
            </a:r>
            <a:endParaRPr lang="en-GB" sz="2000" smtClean="0"/>
          </a:p>
        </p:txBody>
      </p:sp>
      <p:sp>
        <p:nvSpPr>
          <p:cNvPr id="117764" name="Slide Number Placeholder 4"/>
          <p:cNvSpPr>
            <a:spLocks noGrp="1"/>
          </p:cNvSpPr>
          <p:nvPr>
            <p:ph type="sldNum" sz="quarter" idx="10"/>
          </p:nvPr>
        </p:nvSpPr>
        <p:spPr bwMode="auto">
          <a:noFill/>
          <a:ln>
            <a:miter lim="800000"/>
            <a:headEnd/>
            <a:tailEnd/>
          </a:ln>
        </p:spPr>
        <p:txBody>
          <a:bodyPr/>
          <a:lstStyle/>
          <a:p>
            <a:fld id="{3FFF520F-B0C6-40F9-ACB5-DEF488F76334}" type="slidenum">
              <a:rPr lang="en-US" smtClean="0"/>
              <a:pPr/>
              <a:t>4</a:t>
            </a:fld>
            <a:endParaRPr lang="en-US" smtClean="0"/>
          </a:p>
        </p:txBody>
      </p:sp>
      <p:grpSp>
        <p:nvGrpSpPr>
          <p:cNvPr id="2" name="Group 27"/>
          <p:cNvGrpSpPr>
            <a:grpSpLocks/>
          </p:cNvGrpSpPr>
          <p:nvPr/>
        </p:nvGrpSpPr>
        <p:grpSpPr bwMode="auto">
          <a:xfrm>
            <a:off x="692150" y="1901825"/>
            <a:ext cx="4032250" cy="3965575"/>
            <a:chOff x="436" y="1198"/>
            <a:chExt cx="2540" cy="2498"/>
          </a:xfrm>
        </p:grpSpPr>
        <p:sp>
          <p:nvSpPr>
            <p:cNvPr id="117766" name="Text Box 28"/>
            <p:cNvSpPr txBox="1">
              <a:spLocks noChangeArrowheads="1"/>
            </p:cNvSpPr>
            <p:nvPr/>
          </p:nvSpPr>
          <p:spPr bwMode="auto">
            <a:xfrm>
              <a:off x="436" y="2711"/>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P</a:t>
              </a:r>
              <a:r>
                <a:rPr lang="en-GB" b="1" baseline="-25000">
                  <a:solidFill>
                    <a:srgbClr val="FF99CC"/>
                  </a:solidFill>
                  <a:latin typeface="Tahoma" pitchFamily="34" charset="0"/>
                </a:rPr>
                <a:t>1</a:t>
              </a:r>
              <a:endParaRPr lang="en-GB" sz="2000" b="1">
                <a:solidFill>
                  <a:srgbClr val="FF99CC"/>
                </a:solidFill>
                <a:latin typeface="Tahoma" pitchFamily="34" charset="0"/>
              </a:endParaRPr>
            </a:p>
          </p:txBody>
        </p:sp>
        <p:sp>
          <p:nvSpPr>
            <p:cNvPr id="117767" name="Line 29"/>
            <p:cNvSpPr>
              <a:spLocks noChangeShapeType="1"/>
            </p:cNvSpPr>
            <p:nvPr/>
          </p:nvSpPr>
          <p:spPr bwMode="auto">
            <a:xfrm>
              <a:off x="682" y="3417"/>
              <a:ext cx="2294"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7768" name="Line 30"/>
            <p:cNvSpPr>
              <a:spLocks noChangeShapeType="1"/>
            </p:cNvSpPr>
            <p:nvPr/>
          </p:nvSpPr>
          <p:spPr bwMode="auto">
            <a:xfrm flipV="1">
              <a:off x="682" y="1257"/>
              <a:ext cx="0" cy="216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7769" name="Text Box 31"/>
            <p:cNvSpPr txBox="1">
              <a:spLocks noChangeArrowheads="1"/>
            </p:cNvSpPr>
            <p:nvPr/>
          </p:nvSpPr>
          <p:spPr bwMode="auto">
            <a:xfrm>
              <a:off x="456" y="1198"/>
              <a:ext cx="205" cy="250"/>
            </a:xfrm>
            <a:prstGeom prst="rect">
              <a:avLst/>
            </a:prstGeom>
            <a:noFill/>
            <a:ln w="9525">
              <a:noFill/>
              <a:miter lim="800000"/>
              <a:headEnd/>
              <a:tailEnd/>
            </a:ln>
          </p:spPr>
          <p:txBody>
            <a:bodyPr wrap="none">
              <a:spAutoFit/>
            </a:bodyPr>
            <a:lstStyle/>
            <a:p>
              <a:pPr fontAlgn="base">
                <a:spcBef>
                  <a:spcPct val="0"/>
                </a:spcBef>
                <a:spcAft>
                  <a:spcPct val="0"/>
                </a:spcAft>
              </a:pPr>
              <a:r>
                <a:rPr lang="en-GB" sz="2000">
                  <a:solidFill>
                    <a:prstClr val="white"/>
                  </a:solidFill>
                  <a:latin typeface="Tahoma" pitchFamily="34" charset="0"/>
                </a:rPr>
                <a:t>£</a:t>
              </a:r>
            </a:p>
          </p:txBody>
        </p:sp>
        <p:sp>
          <p:nvSpPr>
            <p:cNvPr id="117770" name="Text Box 32"/>
            <p:cNvSpPr txBox="1">
              <a:spLocks noChangeArrowheads="1"/>
            </p:cNvSpPr>
            <p:nvPr/>
          </p:nvSpPr>
          <p:spPr bwMode="auto">
            <a:xfrm>
              <a:off x="2464" y="3465"/>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i="1">
                <a:solidFill>
                  <a:prstClr val="white"/>
                </a:solidFill>
                <a:latin typeface="Tahoma" pitchFamily="34" charset="0"/>
              </a:endParaRPr>
            </a:p>
          </p:txBody>
        </p:sp>
        <p:sp>
          <p:nvSpPr>
            <p:cNvPr id="117771" name="Text Box 33"/>
            <p:cNvSpPr txBox="1">
              <a:spLocks noChangeArrowheads="1"/>
            </p:cNvSpPr>
            <p:nvPr/>
          </p:nvSpPr>
          <p:spPr bwMode="auto">
            <a:xfrm>
              <a:off x="2392" y="2491"/>
              <a:ext cx="516"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SAVC</a:t>
              </a:r>
              <a:endParaRPr lang="en-GB" sz="2400" b="1">
                <a:solidFill>
                  <a:srgbClr val="FF99CC"/>
                </a:solidFill>
                <a:latin typeface="Tahoma" pitchFamily="34" charset="0"/>
              </a:endParaRPr>
            </a:p>
          </p:txBody>
        </p:sp>
        <p:sp>
          <p:nvSpPr>
            <p:cNvPr id="117772" name="Text Box 34"/>
            <p:cNvSpPr txBox="1">
              <a:spLocks noChangeArrowheads="1"/>
            </p:cNvSpPr>
            <p:nvPr/>
          </p:nvSpPr>
          <p:spPr bwMode="auto">
            <a:xfrm>
              <a:off x="2396" y="1545"/>
              <a:ext cx="436"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SMC</a:t>
              </a:r>
              <a:endParaRPr lang="en-GB" sz="2400" b="1">
                <a:solidFill>
                  <a:srgbClr val="FF99CC"/>
                </a:solidFill>
                <a:latin typeface="Tahoma" pitchFamily="34" charset="0"/>
              </a:endParaRPr>
            </a:p>
          </p:txBody>
        </p:sp>
        <p:sp>
          <p:nvSpPr>
            <p:cNvPr id="117773" name="Text Box 35"/>
            <p:cNvSpPr txBox="1">
              <a:spLocks noChangeArrowheads="1"/>
            </p:cNvSpPr>
            <p:nvPr/>
          </p:nvSpPr>
          <p:spPr bwMode="auto">
            <a:xfrm>
              <a:off x="1677" y="3404"/>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Q</a:t>
              </a:r>
              <a:r>
                <a:rPr lang="en-GB" b="1" baseline="-25000">
                  <a:solidFill>
                    <a:srgbClr val="FF99CC"/>
                  </a:solidFill>
                  <a:latin typeface="Tahoma" pitchFamily="34" charset="0"/>
                </a:rPr>
                <a:t>1</a:t>
              </a:r>
              <a:endParaRPr lang="en-GB" sz="2400" b="1">
                <a:solidFill>
                  <a:srgbClr val="FF99CC"/>
                </a:solidFill>
                <a:latin typeface="Tahoma" pitchFamily="34" charset="0"/>
              </a:endParaRPr>
            </a:p>
          </p:txBody>
        </p:sp>
        <p:sp>
          <p:nvSpPr>
            <p:cNvPr id="117774" name="Freeform 36"/>
            <p:cNvSpPr>
              <a:spLocks/>
            </p:cNvSpPr>
            <p:nvPr/>
          </p:nvSpPr>
          <p:spPr bwMode="auto">
            <a:xfrm>
              <a:off x="748" y="1737"/>
              <a:ext cx="1737" cy="928"/>
            </a:xfrm>
            <a:custGeom>
              <a:avLst/>
              <a:gdLst>
                <a:gd name="T0" fmla="*/ 0 w 2064"/>
                <a:gd name="T1" fmla="*/ 0 h 928"/>
                <a:gd name="T2" fmla="*/ 17 w 2064"/>
                <a:gd name="T3" fmla="*/ 816 h 928"/>
                <a:gd name="T4" fmla="*/ 29 w 2064"/>
                <a:gd name="T5" fmla="*/ 672 h 928"/>
                <a:gd name="T6" fmla="*/ 0 60000 65536"/>
                <a:gd name="T7" fmla="*/ 0 60000 65536"/>
                <a:gd name="T8" fmla="*/ 0 60000 65536"/>
                <a:gd name="T9" fmla="*/ 0 w 2064"/>
                <a:gd name="T10" fmla="*/ 0 h 928"/>
                <a:gd name="T11" fmla="*/ 2064 w 2064"/>
                <a:gd name="T12" fmla="*/ 928 h 928"/>
              </a:gdLst>
              <a:ahLst/>
              <a:cxnLst>
                <a:cxn ang="T6">
                  <a:pos x="T0" y="T1"/>
                </a:cxn>
                <a:cxn ang="T7">
                  <a:pos x="T2" y="T3"/>
                </a:cxn>
                <a:cxn ang="T8">
                  <a:pos x="T4" y="T5"/>
                </a:cxn>
              </a:cxnLst>
              <a:rect l="T9" t="T10" r="T11" b="T12"/>
              <a:pathLst>
                <a:path w="2064" h="928">
                  <a:moveTo>
                    <a:pt x="0" y="0"/>
                  </a:moveTo>
                  <a:cubicBezTo>
                    <a:pt x="452" y="352"/>
                    <a:pt x="904" y="704"/>
                    <a:pt x="1248" y="816"/>
                  </a:cubicBezTo>
                  <a:cubicBezTo>
                    <a:pt x="1592" y="928"/>
                    <a:pt x="1828" y="800"/>
                    <a:pt x="2064" y="672"/>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7775" name="Freeform 37"/>
            <p:cNvSpPr>
              <a:spLocks/>
            </p:cNvSpPr>
            <p:nvPr/>
          </p:nvSpPr>
          <p:spPr bwMode="auto">
            <a:xfrm>
              <a:off x="761" y="2505"/>
              <a:ext cx="1680" cy="360"/>
            </a:xfrm>
            <a:custGeom>
              <a:avLst/>
              <a:gdLst>
                <a:gd name="T0" fmla="*/ 0 w 2064"/>
                <a:gd name="T1" fmla="*/ 0 h 504"/>
                <a:gd name="T2" fmla="*/ 7 w 2064"/>
                <a:gd name="T3" fmla="*/ 1 h 504"/>
                <a:gd name="T4" fmla="*/ 12 w 2064"/>
                <a:gd name="T5" fmla="*/ 1 h 504"/>
                <a:gd name="T6" fmla="*/ 0 60000 65536"/>
                <a:gd name="T7" fmla="*/ 0 60000 65536"/>
                <a:gd name="T8" fmla="*/ 0 60000 65536"/>
                <a:gd name="T9" fmla="*/ 0 w 2064"/>
                <a:gd name="T10" fmla="*/ 0 h 504"/>
                <a:gd name="T11" fmla="*/ 2064 w 2064"/>
                <a:gd name="T12" fmla="*/ 504 h 504"/>
              </a:gdLst>
              <a:ahLst/>
              <a:cxnLst>
                <a:cxn ang="T6">
                  <a:pos x="T0" y="T1"/>
                </a:cxn>
                <a:cxn ang="T7">
                  <a:pos x="T2" y="T3"/>
                </a:cxn>
                <a:cxn ang="T8">
                  <a:pos x="T4" y="T5"/>
                </a:cxn>
              </a:cxnLst>
              <a:rect l="T9" t="T10" r="T11" b="T12"/>
              <a:pathLst>
                <a:path w="2064" h="504">
                  <a:moveTo>
                    <a:pt x="0" y="0"/>
                  </a:moveTo>
                  <a:cubicBezTo>
                    <a:pt x="404" y="228"/>
                    <a:pt x="808" y="456"/>
                    <a:pt x="1152" y="480"/>
                  </a:cubicBezTo>
                  <a:cubicBezTo>
                    <a:pt x="1496" y="504"/>
                    <a:pt x="1780" y="324"/>
                    <a:pt x="2064" y="144"/>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7776" name="Freeform 38"/>
            <p:cNvSpPr>
              <a:spLocks/>
            </p:cNvSpPr>
            <p:nvPr/>
          </p:nvSpPr>
          <p:spPr bwMode="auto">
            <a:xfrm rot="-594457">
              <a:off x="1113" y="1872"/>
              <a:ext cx="1728" cy="1296"/>
            </a:xfrm>
            <a:custGeom>
              <a:avLst/>
              <a:gdLst>
                <a:gd name="T0" fmla="*/ 0 w 1680"/>
                <a:gd name="T1" fmla="*/ 1608 h 1272"/>
                <a:gd name="T2" fmla="*/ 777 w 1680"/>
                <a:gd name="T3" fmla="*/ 1763 h 1272"/>
                <a:gd name="T4" fmla="*/ 3395 w 1680"/>
                <a:gd name="T5" fmla="*/ 0 h 1272"/>
                <a:gd name="T6" fmla="*/ 0 60000 65536"/>
                <a:gd name="T7" fmla="*/ 0 60000 65536"/>
                <a:gd name="T8" fmla="*/ 0 60000 65536"/>
                <a:gd name="T9" fmla="*/ 0 w 1680"/>
                <a:gd name="T10" fmla="*/ 0 h 1272"/>
                <a:gd name="T11" fmla="*/ 1680 w 1680"/>
                <a:gd name="T12" fmla="*/ 1272 h 1272"/>
              </a:gdLst>
              <a:ahLst/>
              <a:cxnLst>
                <a:cxn ang="T6">
                  <a:pos x="T0" y="T1"/>
                </a:cxn>
                <a:cxn ang="T7">
                  <a:pos x="T2" y="T3"/>
                </a:cxn>
                <a:cxn ang="T8">
                  <a:pos x="T4" y="T5"/>
                </a:cxn>
              </a:cxnLst>
              <a:rect l="T9" t="T10" r="T11" b="T12"/>
              <a:pathLst>
                <a:path w="1680" h="1272">
                  <a:moveTo>
                    <a:pt x="0" y="1008"/>
                  </a:moveTo>
                  <a:cubicBezTo>
                    <a:pt x="52" y="1140"/>
                    <a:pt x="104" y="1272"/>
                    <a:pt x="384" y="1104"/>
                  </a:cubicBezTo>
                  <a:cubicBezTo>
                    <a:pt x="664" y="936"/>
                    <a:pt x="1172" y="468"/>
                    <a:pt x="1680"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7777" name="Text Box 39"/>
            <p:cNvSpPr txBox="1">
              <a:spLocks noChangeArrowheads="1"/>
            </p:cNvSpPr>
            <p:nvPr/>
          </p:nvSpPr>
          <p:spPr bwMode="auto">
            <a:xfrm>
              <a:off x="2400" y="2216"/>
              <a:ext cx="50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SATC</a:t>
              </a:r>
              <a:endParaRPr lang="en-GB" sz="2000" b="1">
                <a:solidFill>
                  <a:srgbClr val="FF99CC"/>
                </a:solidFill>
                <a:latin typeface="Tahoma" pitchFamily="34" charset="0"/>
              </a:endParaRPr>
            </a:p>
          </p:txBody>
        </p:sp>
        <p:sp>
          <p:nvSpPr>
            <p:cNvPr id="117778" name="Text Box 40"/>
            <p:cNvSpPr txBox="1">
              <a:spLocks noChangeArrowheads="1"/>
            </p:cNvSpPr>
            <p:nvPr/>
          </p:nvSpPr>
          <p:spPr bwMode="auto">
            <a:xfrm>
              <a:off x="436" y="2466"/>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P</a:t>
              </a:r>
              <a:r>
                <a:rPr lang="en-GB" b="1" baseline="-25000">
                  <a:solidFill>
                    <a:srgbClr val="FF99CC"/>
                  </a:solidFill>
                  <a:latin typeface="Tahoma" pitchFamily="34" charset="0"/>
                </a:rPr>
                <a:t>3</a:t>
              </a:r>
              <a:endParaRPr lang="en-GB" sz="2000" b="1">
                <a:solidFill>
                  <a:srgbClr val="FF99CC"/>
                </a:solidFill>
                <a:latin typeface="Tahoma" pitchFamily="34" charset="0"/>
              </a:endParaRPr>
            </a:p>
          </p:txBody>
        </p:sp>
        <p:sp>
          <p:nvSpPr>
            <p:cNvPr id="117779" name="Line 41"/>
            <p:cNvSpPr>
              <a:spLocks noChangeShapeType="1"/>
            </p:cNvSpPr>
            <p:nvPr/>
          </p:nvSpPr>
          <p:spPr bwMode="auto">
            <a:xfrm>
              <a:off x="1812" y="2841"/>
              <a:ext cx="0" cy="576"/>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7780" name="Line 42"/>
            <p:cNvSpPr>
              <a:spLocks noChangeShapeType="1"/>
            </p:cNvSpPr>
            <p:nvPr/>
          </p:nvSpPr>
          <p:spPr bwMode="auto">
            <a:xfrm>
              <a:off x="2026" y="2601"/>
              <a:ext cx="0" cy="816"/>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7781" name="Line 43"/>
            <p:cNvSpPr>
              <a:spLocks noChangeShapeType="1"/>
            </p:cNvSpPr>
            <p:nvPr/>
          </p:nvSpPr>
          <p:spPr bwMode="auto">
            <a:xfrm flipH="1">
              <a:off x="682" y="2876"/>
              <a:ext cx="1104"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7782" name="Line 44"/>
            <p:cNvSpPr>
              <a:spLocks noChangeShapeType="1"/>
            </p:cNvSpPr>
            <p:nvPr/>
          </p:nvSpPr>
          <p:spPr bwMode="auto">
            <a:xfrm flipH="1">
              <a:off x="682" y="2601"/>
              <a:ext cx="1344"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7783" name="Oval 45"/>
            <p:cNvSpPr>
              <a:spLocks noChangeArrowheads="1"/>
            </p:cNvSpPr>
            <p:nvPr/>
          </p:nvSpPr>
          <p:spPr bwMode="auto">
            <a:xfrm>
              <a:off x="1978" y="2553"/>
              <a:ext cx="96" cy="96"/>
            </a:xfrm>
            <a:prstGeom prst="ellipse">
              <a:avLst/>
            </a:prstGeom>
            <a:solidFill>
              <a:srgbClr val="FF0000"/>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7784" name="Oval 46"/>
            <p:cNvSpPr>
              <a:spLocks noChangeArrowheads="1"/>
            </p:cNvSpPr>
            <p:nvPr/>
          </p:nvSpPr>
          <p:spPr bwMode="auto">
            <a:xfrm>
              <a:off x="1738" y="2828"/>
              <a:ext cx="96" cy="96"/>
            </a:xfrm>
            <a:prstGeom prst="ellipse">
              <a:avLst/>
            </a:prstGeom>
            <a:solidFill>
              <a:srgbClr val="FF0000"/>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7785" name="Text Box 47"/>
            <p:cNvSpPr txBox="1">
              <a:spLocks noChangeArrowheads="1"/>
            </p:cNvSpPr>
            <p:nvPr/>
          </p:nvSpPr>
          <p:spPr bwMode="auto">
            <a:xfrm>
              <a:off x="1776" y="2838"/>
              <a:ext cx="22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A</a:t>
              </a:r>
            </a:p>
          </p:txBody>
        </p:sp>
        <p:sp>
          <p:nvSpPr>
            <p:cNvPr id="117786" name="Text Box 48"/>
            <p:cNvSpPr txBox="1">
              <a:spLocks noChangeArrowheads="1"/>
            </p:cNvSpPr>
            <p:nvPr/>
          </p:nvSpPr>
          <p:spPr bwMode="auto">
            <a:xfrm>
              <a:off x="1872" y="2344"/>
              <a:ext cx="22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C</a:t>
              </a:r>
            </a:p>
          </p:txBody>
        </p:sp>
        <p:sp>
          <p:nvSpPr>
            <p:cNvPr id="117787" name="Text Box 49"/>
            <p:cNvSpPr txBox="1">
              <a:spLocks noChangeArrowheads="1"/>
            </p:cNvSpPr>
            <p:nvPr/>
          </p:nvSpPr>
          <p:spPr bwMode="auto">
            <a:xfrm>
              <a:off x="1915" y="3399"/>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Q</a:t>
              </a:r>
              <a:r>
                <a:rPr lang="en-GB" b="1" baseline="-25000">
                  <a:solidFill>
                    <a:srgbClr val="FF99CC"/>
                  </a:solidFill>
                  <a:latin typeface="Tahoma" pitchFamily="34" charset="0"/>
                </a:rPr>
                <a:t>3</a:t>
              </a:r>
              <a:endParaRPr lang="en-GB" sz="2400" b="1">
                <a:solidFill>
                  <a:srgbClr val="FF99CC"/>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 calcmode="lin" valueType="num">
                                      <p:cBhvr additive="base">
                                        <p:cTn id="12" dur="500" fill="hold"/>
                                        <p:tgtEl>
                                          <p:spTgt spid="54275">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427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0" end="0"/>
                                            </p:txEl>
                                          </p:spTgt>
                                        </p:tgtEl>
                                        <p:attrNameLst>
                                          <p:attrName>ppt_c</p:attrName>
                                        </p:attrNameLst>
                                      </p:cBhvr>
                                      <p:to>
                                        <a:schemeClr val="folHlink"/>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4275">
                                            <p:txEl>
                                              <p:pRg st="1" end="1"/>
                                            </p:txEl>
                                          </p:spTgt>
                                        </p:tgtEl>
                                        <p:attrNameLst>
                                          <p:attrName>style.visibility</p:attrName>
                                        </p:attrNameLst>
                                      </p:cBhvr>
                                      <p:to>
                                        <p:strVal val="visible"/>
                                      </p:to>
                                    </p:set>
                                    <p:anim calcmode="lin" valueType="num">
                                      <p:cBhvr additive="base">
                                        <p:cTn id="18" dur="500" fill="hold"/>
                                        <p:tgtEl>
                                          <p:spTgt spid="54275">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54275">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4275">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tr-TR" sz="4000" b="1" smtClean="0"/>
              <a:t>TAM REKABET koşulları altında arz eğrisi (3</a:t>
            </a:r>
            <a:r>
              <a:rPr lang="en-GB" sz="4000" b="1" smtClean="0"/>
              <a:t>)</a:t>
            </a:r>
          </a:p>
        </p:txBody>
      </p:sp>
      <p:sp>
        <p:nvSpPr>
          <p:cNvPr id="55299" name="Rectangle 3"/>
          <p:cNvSpPr>
            <a:spLocks noGrp="1" noChangeArrowheads="1"/>
          </p:cNvSpPr>
          <p:nvPr>
            <p:ph type="body" sz="half" idx="2"/>
          </p:nvPr>
        </p:nvSpPr>
        <p:spPr>
          <a:xfrm>
            <a:off x="4724400" y="4005263"/>
            <a:ext cx="3810000" cy="2160587"/>
          </a:xfrm>
        </p:spPr>
        <p:txBody>
          <a:bodyPr/>
          <a:lstStyle/>
          <a:p>
            <a:pPr eaLnBrk="1" hangingPunct="1">
              <a:lnSpc>
                <a:spcPct val="110000"/>
              </a:lnSpc>
            </a:pPr>
            <a:endParaRPr lang="en-GB" sz="2000" smtClean="0"/>
          </a:p>
          <a:p>
            <a:pPr lvl="1" eaLnBrk="1" hangingPunct="1">
              <a:lnSpc>
                <a:spcPct val="110000"/>
              </a:lnSpc>
            </a:pPr>
            <a:r>
              <a:rPr lang="tr-TR" sz="2000" smtClean="0"/>
              <a:t>Ve firmanın herhangi bir fiyat düzeyinde ne kadar üretim yapmak istediğini gö</a:t>
            </a:r>
            <a:r>
              <a:rPr lang="en-GB" sz="2000" smtClean="0"/>
              <a:t>s</a:t>
            </a:r>
            <a:r>
              <a:rPr lang="tr-TR" sz="2000" smtClean="0"/>
              <a:t>terir.</a:t>
            </a:r>
            <a:endParaRPr lang="en-GB" sz="2000" smtClean="0"/>
          </a:p>
        </p:txBody>
      </p:sp>
      <p:sp>
        <p:nvSpPr>
          <p:cNvPr id="118788" name="Slide Number Placeholder 4"/>
          <p:cNvSpPr>
            <a:spLocks noGrp="1"/>
          </p:cNvSpPr>
          <p:nvPr>
            <p:ph type="sldNum" sz="quarter" idx="10"/>
          </p:nvPr>
        </p:nvSpPr>
        <p:spPr bwMode="auto">
          <a:noFill/>
          <a:ln>
            <a:miter lim="800000"/>
            <a:headEnd/>
            <a:tailEnd/>
          </a:ln>
        </p:spPr>
        <p:txBody>
          <a:bodyPr/>
          <a:lstStyle/>
          <a:p>
            <a:fld id="{C9AFB7EF-2239-4D20-8FDE-FB64BA043626}" type="slidenum">
              <a:rPr lang="en-US" smtClean="0"/>
              <a:pPr/>
              <a:t>5</a:t>
            </a:fld>
            <a:endParaRPr lang="en-US" smtClean="0"/>
          </a:p>
        </p:txBody>
      </p:sp>
      <p:grpSp>
        <p:nvGrpSpPr>
          <p:cNvPr id="2" name="Group 51"/>
          <p:cNvGrpSpPr>
            <a:grpSpLocks/>
          </p:cNvGrpSpPr>
          <p:nvPr/>
        </p:nvGrpSpPr>
        <p:grpSpPr bwMode="auto">
          <a:xfrm>
            <a:off x="692150" y="1901825"/>
            <a:ext cx="4032250" cy="3965575"/>
            <a:chOff x="436" y="1198"/>
            <a:chExt cx="2540" cy="2498"/>
          </a:xfrm>
        </p:grpSpPr>
        <p:sp>
          <p:nvSpPr>
            <p:cNvPr id="118792" name="Text Box 28"/>
            <p:cNvSpPr txBox="1">
              <a:spLocks noChangeArrowheads="1"/>
            </p:cNvSpPr>
            <p:nvPr/>
          </p:nvSpPr>
          <p:spPr bwMode="auto">
            <a:xfrm>
              <a:off x="436" y="2711"/>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P</a:t>
              </a:r>
              <a:r>
                <a:rPr lang="en-GB" b="1" baseline="-25000">
                  <a:solidFill>
                    <a:srgbClr val="FF99CC"/>
                  </a:solidFill>
                  <a:latin typeface="Tahoma" pitchFamily="34" charset="0"/>
                </a:rPr>
                <a:t>1</a:t>
              </a:r>
              <a:endParaRPr lang="en-GB" sz="2000" b="1">
                <a:solidFill>
                  <a:srgbClr val="FF99CC"/>
                </a:solidFill>
                <a:latin typeface="Tahoma" pitchFamily="34" charset="0"/>
              </a:endParaRPr>
            </a:p>
          </p:txBody>
        </p:sp>
        <p:sp>
          <p:nvSpPr>
            <p:cNvPr id="118793" name="Line 29"/>
            <p:cNvSpPr>
              <a:spLocks noChangeShapeType="1"/>
            </p:cNvSpPr>
            <p:nvPr/>
          </p:nvSpPr>
          <p:spPr bwMode="auto">
            <a:xfrm>
              <a:off x="682" y="3417"/>
              <a:ext cx="2294"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8794" name="Line 30"/>
            <p:cNvSpPr>
              <a:spLocks noChangeShapeType="1"/>
            </p:cNvSpPr>
            <p:nvPr/>
          </p:nvSpPr>
          <p:spPr bwMode="auto">
            <a:xfrm flipV="1">
              <a:off x="682" y="1257"/>
              <a:ext cx="0" cy="216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8795" name="Text Box 31"/>
            <p:cNvSpPr txBox="1">
              <a:spLocks noChangeArrowheads="1"/>
            </p:cNvSpPr>
            <p:nvPr/>
          </p:nvSpPr>
          <p:spPr bwMode="auto">
            <a:xfrm>
              <a:off x="456" y="1198"/>
              <a:ext cx="205" cy="250"/>
            </a:xfrm>
            <a:prstGeom prst="rect">
              <a:avLst/>
            </a:prstGeom>
            <a:noFill/>
            <a:ln w="9525">
              <a:noFill/>
              <a:miter lim="800000"/>
              <a:headEnd/>
              <a:tailEnd/>
            </a:ln>
          </p:spPr>
          <p:txBody>
            <a:bodyPr wrap="none">
              <a:spAutoFit/>
            </a:bodyPr>
            <a:lstStyle/>
            <a:p>
              <a:pPr fontAlgn="base">
                <a:spcBef>
                  <a:spcPct val="0"/>
                </a:spcBef>
                <a:spcAft>
                  <a:spcPct val="0"/>
                </a:spcAft>
              </a:pPr>
              <a:r>
                <a:rPr lang="en-GB" sz="2000">
                  <a:solidFill>
                    <a:prstClr val="white"/>
                  </a:solidFill>
                  <a:latin typeface="Tahoma" pitchFamily="34" charset="0"/>
                </a:rPr>
                <a:t>£</a:t>
              </a:r>
            </a:p>
          </p:txBody>
        </p:sp>
        <p:sp>
          <p:nvSpPr>
            <p:cNvPr id="118796" name="Text Box 32"/>
            <p:cNvSpPr txBox="1">
              <a:spLocks noChangeArrowheads="1"/>
            </p:cNvSpPr>
            <p:nvPr/>
          </p:nvSpPr>
          <p:spPr bwMode="auto">
            <a:xfrm>
              <a:off x="2464" y="3465"/>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i="1">
                <a:solidFill>
                  <a:prstClr val="white"/>
                </a:solidFill>
                <a:latin typeface="Tahoma" pitchFamily="34" charset="0"/>
              </a:endParaRPr>
            </a:p>
          </p:txBody>
        </p:sp>
        <p:sp>
          <p:nvSpPr>
            <p:cNvPr id="118797" name="Text Box 33"/>
            <p:cNvSpPr txBox="1">
              <a:spLocks noChangeArrowheads="1"/>
            </p:cNvSpPr>
            <p:nvPr/>
          </p:nvSpPr>
          <p:spPr bwMode="auto">
            <a:xfrm>
              <a:off x="2392" y="2491"/>
              <a:ext cx="516"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SAVC</a:t>
              </a:r>
              <a:endParaRPr lang="en-GB" sz="2400" b="1">
                <a:solidFill>
                  <a:srgbClr val="FF99CC"/>
                </a:solidFill>
                <a:latin typeface="Tahoma" pitchFamily="34" charset="0"/>
              </a:endParaRPr>
            </a:p>
          </p:txBody>
        </p:sp>
        <p:sp>
          <p:nvSpPr>
            <p:cNvPr id="118798" name="Text Box 34"/>
            <p:cNvSpPr txBox="1">
              <a:spLocks noChangeArrowheads="1"/>
            </p:cNvSpPr>
            <p:nvPr/>
          </p:nvSpPr>
          <p:spPr bwMode="auto">
            <a:xfrm>
              <a:off x="2396" y="1488"/>
              <a:ext cx="436"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SMC</a:t>
              </a:r>
              <a:endParaRPr lang="en-GB" sz="2400" b="1">
                <a:solidFill>
                  <a:srgbClr val="FF99CC"/>
                </a:solidFill>
                <a:latin typeface="Tahoma" pitchFamily="34" charset="0"/>
              </a:endParaRPr>
            </a:p>
          </p:txBody>
        </p:sp>
        <p:sp>
          <p:nvSpPr>
            <p:cNvPr id="118799" name="Text Box 35"/>
            <p:cNvSpPr txBox="1">
              <a:spLocks noChangeArrowheads="1"/>
            </p:cNvSpPr>
            <p:nvPr/>
          </p:nvSpPr>
          <p:spPr bwMode="auto">
            <a:xfrm>
              <a:off x="1677" y="3404"/>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Q</a:t>
              </a:r>
              <a:r>
                <a:rPr lang="en-GB" b="1" baseline="-25000">
                  <a:solidFill>
                    <a:srgbClr val="FF99CC"/>
                  </a:solidFill>
                  <a:latin typeface="Tahoma" pitchFamily="34" charset="0"/>
                </a:rPr>
                <a:t>1</a:t>
              </a:r>
              <a:endParaRPr lang="en-GB" sz="2400" b="1">
                <a:solidFill>
                  <a:srgbClr val="FF99CC"/>
                </a:solidFill>
                <a:latin typeface="Tahoma" pitchFamily="34" charset="0"/>
              </a:endParaRPr>
            </a:p>
          </p:txBody>
        </p:sp>
        <p:sp>
          <p:nvSpPr>
            <p:cNvPr id="118800" name="Freeform 36"/>
            <p:cNvSpPr>
              <a:spLocks/>
            </p:cNvSpPr>
            <p:nvPr/>
          </p:nvSpPr>
          <p:spPr bwMode="auto">
            <a:xfrm>
              <a:off x="748" y="1737"/>
              <a:ext cx="1737" cy="928"/>
            </a:xfrm>
            <a:custGeom>
              <a:avLst/>
              <a:gdLst>
                <a:gd name="T0" fmla="*/ 0 w 2064"/>
                <a:gd name="T1" fmla="*/ 0 h 928"/>
                <a:gd name="T2" fmla="*/ 17 w 2064"/>
                <a:gd name="T3" fmla="*/ 816 h 928"/>
                <a:gd name="T4" fmla="*/ 29 w 2064"/>
                <a:gd name="T5" fmla="*/ 672 h 928"/>
                <a:gd name="T6" fmla="*/ 0 60000 65536"/>
                <a:gd name="T7" fmla="*/ 0 60000 65536"/>
                <a:gd name="T8" fmla="*/ 0 60000 65536"/>
                <a:gd name="T9" fmla="*/ 0 w 2064"/>
                <a:gd name="T10" fmla="*/ 0 h 928"/>
                <a:gd name="T11" fmla="*/ 2064 w 2064"/>
                <a:gd name="T12" fmla="*/ 928 h 928"/>
              </a:gdLst>
              <a:ahLst/>
              <a:cxnLst>
                <a:cxn ang="T6">
                  <a:pos x="T0" y="T1"/>
                </a:cxn>
                <a:cxn ang="T7">
                  <a:pos x="T2" y="T3"/>
                </a:cxn>
                <a:cxn ang="T8">
                  <a:pos x="T4" y="T5"/>
                </a:cxn>
              </a:cxnLst>
              <a:rect l="T9" t="T10" r="T11" b="T12"/>
              <a:pathLst>
                <a:path w="2064" h="928">
                  <a:moveTo>
                    <a:pt x="0" y="0"/>
                  </a:moveTo>
                  <a:cubicBezTo>
                    <a:pt x="452" y="352"/>
                    <a:pt x="904" y="704"/>
                    <a:pt x="1248" y="816"/>
                  </a:cubicBezTo>
                  <a:cubicBezTo>
                    <a:pt x="1592" y="928"/>
                    <a:pt x="1828" y="800"/>
                    <a:pt x="2064" y="672"/>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8801" name="Freeform 37"/>
            <p:cNvSpPr>
              <a:spLocks/>
            </p:cNvSpPr>
            <p:nvPr/>
          </p:nvSpPr>
          <p:spPr bwMode="auto">
            <a:xfrm>
              <a:off x="761" y="2505"/>
              <a:ext cx="1680" cy="360"/>
            </a:xfrm>
            <a:custGeom>
              <a:avLst/>
              <a:gdLst>
                <a:gd name="T0" fmla="*/ 0 w 2064"/>
                <a:gd name="T1" fmla="*/ 0 h 504"/>
                <a:gd name="T2" fmla="*/ 7 w 2064"/>
                <a:gd name="T3" fmla="*/ 1 h 504"/>
                <a:gd name="T4" fmla="*/ 12 w 2064"/>
                <a:gd name="T5" fmla="*/ 1 h 504"/>
                <a:gd name="T6" fmla="*/ 0 60000 65536"/>
                <a:gd name="T7" fmla="*/ 0 60000 65536"/>
                <a:gd name="T8" fmla="*/ 0 60000 65536"/>
                <a:gd name="T9" fmla="*/ 0 w 2064"/>
                <a:gd name="T10" fmla="*/ 0 h 504"/>
                <a:gd name="T11" fmla="*/ 2064 w 2064"/>
                <a:gd name="T12" fmla="*/ 504 h 504"/>
              </a:gdLst>
              <a:ahLst/>
              <a:cxnLst>
                <a:cxn ang="T6">
                  <a:pos x="T0" y="T1"/>
                </a:cxn>
                <a:cxn ang="T7">
                  <a:pos x="T2" y="T3"/>
                </a:cxn>
                <a:cxn ang="T8">
                  <a:pos x="T4" y="T5"/>
                </a:cxn>
              </a:cxnLst>
              <a:rect l="T9" t="T10" r="T11" b="T12"/>
              <a:pathLst>
                <a:path w="2064" h="504">
                  <a:moveTo>
                    <a:pt x="0" y="0"/>
                  </a:moveTo>
                  <a:cubicBezTo>
                    <a:pt x="404" y="228"/>
                    <a:pt x="808" y="456"/>
                    <a:pt x="1152" y="480"/>
                  </a:cubicBezTo>
                  <a:cubicBezTo>
                    <a:pt x="1496" y="504"/>
                    <a:pt x="1780" y="324"/>
                    <a:pt x="2064" y="144"/>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8802" name="Freeform 38"/>
            <p:cNvSpPr>
              <a:spLocks/>
            </p:cNvSpPr>
            <p:nvPr/>
          </p:nvSpPr>
          <p:spPr bwMode="auto">
            <a:xfrm rot="-594457">
              <a:off x="1113" y="1872"/>
              <a:ext cx="1728" cy="1296"/>
            </a:xfrm>
            <a:custGeom>
              <a:avLst/>
              <a:gdLst>
                <a:gd name="T0" fmla="*/ 0 w 1680"/>
                <a:gd name="T1" fmla="*/ 1608 h 1272"/>
                <a:gd name="T2" fmla="*/ 777 w 1680"/>
                <a:gd name="T3" fmla="*/ 1763 h 1272"/>
                <a:gd name="T4" fmla="*/ 3395 w 1680"/>
                <a:gd name="T5" fmla="*/ 0 h 1272"/>
                <a:gd name="T6" fmla="*/ 0 60000 65536"/>
                <a:gd name="T7" fmla="*/ 0 60000 65536"/>
                <a:gd name="T8" fmla="*/ 0 60000 65536"/>
                <a:gd name="T9" fmla="*/ 0 w 1680"/>
                <a:gd name="T10" fmla="*/ 0 h 1272"/>
                <a:gd name="T11" fmla="*/ 1680 w 1680"/>
                <a:gd name="T12" fmla="*/ 1272 h 1272"/>
              </a:gdLst>
              <a:ahLst/>
              <a:cxnLst>
                <a:cxn ang="T6">
                  <a:pos x="T0" y="T1"/>
                </a:cxn>
                <a:cxn ang="T7">
                  <a:pos x="T2" y="T3"/>
                </a:cxn>
                <a:cxn ang="T8">
                  <a:pos x="T4" y="T5"/>
                </a:cxn>
              </a:cxnLst>
              <a:rect l="T9" t="T10" r="T11" b="T12"/>
              <a:pathLst>
                <a:path w="1680" h="1272">
                  <a:moveTo>
                    <a:pt x="0" y="1008"/>
                  </a:moveTo>
                  <a:cubicBezTo>
                    <a:pt x="52" y="1140"/>
                    <a:pt x="104" y="1272"/>
                    <a:pt x="384" y="1104"/>
                  </a:cubicBezTo>
                  <a:cubicBezTo>
                    <a:pt x="664" y="936"/>
                    <a:pt x="1172" y="468"/>
                    <a:pt x="1680"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8803" name="Text Box 39"/>
            <p:cNvSpPr txBox="1">
              <a:spLocks noChangeArrowheads="1"/>
            </p:cNvSpPr>
            <p:nvPr/>
          </p:nvSpPr>
          <p:spPr bwMode="auto">
            <a:xfrm>
              <a:off x="2400" y="2216"/>
              <a:ext cx="50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SATC</a:t>
              </a:r>
              <a:endParaRPr lang="en-GB" sz="2000" b="1">
                <a:solidFill>
                  <a:srgbClr val="FF99CC"/>
                </a:solidFill>
                <a:latin typeface="Tahoma" pitchFamily="34" charset="0"/>
              </a:endParaRPr>
            </a:p>
          </p:txBody>
        </p:sp>
        <p:sp>
          <p:nvSpPr>
            <p:cNvPr id="118804" name="Text Box 40"/>
            <p:cNvSpPr txBox="1">
              <a:spLocks noChangeArrowheads="1"/>
            </p:cNvSpPr>
            <p:nvPr/>
          </p:nvSpPr>
          <p:spPr bwMode="auto">
            <a:xfrm>
              <a:off x="436" y="2466"/>
              <a:ext cx="265"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P</a:t>
              </a:r>
              <a:r>
                <a:rPr lang="en-GB" b="1" baseline="-25000">
                  <a:solidFill>
                    <a:srgbClr val="FF99CC"/>
                  </a:solidFill>
                  <a:latin typeface="Tahoma" pitchFamily="34" charset="0"/>
                </a:rPr>
                <a:t>3</a:t>
              </a:r>
              <a:endParaRPr lang="en-GB" sz="2000" b="1">
                <a:solidFill>
                  <a:srgbClr val="FF99CC"/>
                </a:solidFill>
                <a:latin typeface="Tahoma" pitchFamily="34" charset="0"/>
              </a:endParaRPr>
            </a:p>
          </p:txBody>
        </p:sp>
        <p:sp>
          <p:nvSpPr>
            <p:cNvPr id="118805" name="Line 41"/>
            <p:cNvSpPr>
              <a:spLocks noChangeShapeType="1"/>
            </p:cNvSpPr>
            <p:nvPr/>
          </p:nvSpPr>
          <p:spPr bwMode="auto">
            <a:xfrm>
              <a:off x="1812" y="2841"/>
              <a:ext cx="0" cy="576"/>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8806" name="Line 42"/>
            <p:cNvSpPr>
              <a:spLocks noChangeShapeType="1"/>
            </p:cNvSpPr>
            <p:nvPr/>
          </p:nvSpPr>
          <p:spPr bwMode="auto">
            <a:xfrm>
              <a:off x="2026" y="2601"/>
              <a:ext cx="0" cy="816"/>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8807" name="Line 43"/>
            <p:cNvSpPr>
              <a:spLocks noChangeShapeType="1"/>
            </p:cNvSpPr>
            <p:nvPr/>
          </p:nvSpPr>
          <p:spPr bwMode="auto">
            <a:xfrm flipH="1">
              <a:off x="682" y="2876"/>
              <a:ext cx="1104"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8808" name="Line 44"/>
            <p:cNvSpPr>
              <a:spLocks noChangeShapeType="1"/>
            </p:cNvSpPr>
            <p:nvPr/>
          </p:nvSpPr>
          <p:spPr bwMode="auto">
            <a:xfrm flipH="1">
              <a:off x="682" y="2601"/>
              <a:ext cx="1344"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8809" name="Oval 45"/>
            <p:cNvSpPr>
              <a:spLocks noChangeArrowheads="1"/>
            </p:cNvSpPr>
            <p:nvPr/>
          </p:nvSpPr>
          <p:spPr bwMode="auto">
            <a:xfrm>
              <a:off x="1978" y="2553"/>
              <a:ext cx="96" cy="96"/>
            </a:xfrm>
            <a:prstGeom prst="ellipse">
              <a:avLst/>
            </a:prstGeom>
            <a:solidFill>
              <a:srgbClr val="FF0000"/>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8810" name="Oval 46"/>
            <p:cNvSpPr>
              <a:spLocks noChangeArrowheads="1"/>
            </p:cNvSpPr>
            <p:nvPr/>
          </p:nvSpPr>
          <p:spPr bwMode="auto">
            <a:xfrm>
              <a:off x="1738" y="2828"/>
              <a:ext cx="96" cy="96"/>
            </a:xfrm>
            <a:prstGeom prst="ellipse">
              <a:avLst/>
            </a:prstGeom>
            <a:solidFill>
              <a:srgbClr val="FF0000"/>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8811" name="Text Box 47"/>
            <p:cNvSpPr txBox="1">
              <a:spLocks noChangeArrowheads="1"/>
            </p:cNvSpPr>
            <p:nvPr/>
          </p:nvSpPr>
          <p:spPr bwMode="auto">
            <a:xfrm>
              <a:off x="1776" y="2838"/>
              <a:ext cx="22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A</a:t>
              </a:r>
            </a:p>
          </p:txBody>
        </p:sp>
        <p:sp>
          <p:nvSpPr>
            <p:cNvPr id="118812" name="Text Box 48"/>
            <p:cNvSpPr txBox="1">
              <a:spLocks noChangeArrowheads="1"/>
            </p:cNvSpPr>
            <p:nvPr/>
          </p:nvSpPr>
          <p:spPr bwMode="auto">
            <a:xfrm>
              <a:off x="1872" y="2344"/>
              <a:ext cx="22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C</a:t>
              </a:r>
            </a:p>
          </p:txBody>
        </p:sp>
        <p:sp>
          <p:nvSpPr>
            <p:cNvPr id="118813" name="Text Box 49"/>
            <p:cNvSpPr txBox="1">
              <a:spLocks noChangeArrowheads="1"/>
            </p:cNvSpPr>
            <p:nvPr/>
          </p:nvSpPr>
          <p:spPr bwMode="auto">
            <a:xfrm>
              <a:off x="1915" y="3399"/>
              <a:ext cx="281"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Q</a:t>
              </a:r>
              <a:r>
                <a:rPr lang="en-GB" b="1" baseline="-25000">
                  <a:solidFill>
                    <a:srgbClr val="FF99CC"/>
                  </a:solidFill>
                  <a:latin typeface="Tahoma" pitchFamily="34" charset="0"/>
                </a:rPr>
                <a:t>3</a:t>
              </a:r>
              <a:endParaRPr lang="en-GB" sz="2400" b="1">
                <a:solidFill>
                  <a:srgbClr val="FF99CC"/>
                </a:solidFill>
                <a:latin typeface="Tahoma" pitchFamily="34" charset="0"/>
              </a:endParaRPr>
            </a:p>
          </p:txBody>
        </p:sp>
      </p:grpSp>
      <p:sp>
        <p:nvSpPr>
          <p:cNvPr id="55346" name="Line 50"/>
          <p:cNvSpPr>
            <a:spLocks noChangeShapeType="1"/>
          </p:cNvSpPr>
          <p:nvPr/>
        </p:nvSpPr>
        <p:spPr bwMode="auto">
          <a:xfrm flipH="1">
            <a:off x="2843213" y="2708275"/>
            <a:ext cx="1512887" cy="1873250"/>
          </a:xfrm>
          <a:prstGeom prst="line">
            <a:avLst/>
          </a:prstGeom>
          <a:noFill/>
          <a:ln w="57150">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55348" name="Rectangle 52"/>
          <p:cNvSpPr>
            <a:spLocks noChangeArrowheads="1"/>
          </p:cNvSpPr>
          <p:nvPr/>
        </p:nvSpPr>
        <p:spPr bwMode="auto">
          <a:xfrm>
            <a:off x="4800600" y="2057400"/>
            <a:ext cx="3810000" cy="4114800"/>
          </a:xfrm>
          <a:prstGeom prst="rect">
            <a:avLst/>
          </a:prstGeom>
          <a:noFill/>
          <a:ln w="9525">
            <a:noFill/>
            <a:miter lim="800000"/>
            <a:headEnd/>
            <a:tailEnd/>
          </a:ln>
        </p:spPr>
        <p:txBody>
          <a:bodyPr/>
          <a:lstStyle/>
          <a:p>
            <a:pPr marL="342900" indent="-342900" fontAlgn="base">
              <a:lnSpc>
                <a:spcPct val="110000"/>
              </a:lnSpc>
              <a:spcBef>
                <a:spcPct val="20000"/>
              </a:spcBef>
              <a:spcAft>
                <a:spcPct val="0"/>
              </a:spcAft>
              <a:buFontTx/>
              <a:buChar char="•"/>
            </a:pPr>
            <a:r>
              <a:rPr lang="tr-TR" sz="2000">
                <a:solidFill>
                  <a:prstClr val="white"/>
                </a:solidFill>
                <a:latin typeface="Tahoma" pitchFamily="34" charset="0"/>
              </a:rPr>
              <a:t>Dolayısıyla SMC eğrisinin  SAVC eğrisi üzerinde kalan parçası firmanın KISA-DÖNEM ARZ EĞRİSİ’dir.</a:t>
            </a:r>
            <a:endParaRPr lang="en-GB" sz="2400">
              <a:solidFill>
                <a:prstClr val="white"/>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5348">
                                            <p:txEl>
                                              <p:pRg st="0" end="0"/>
                                            </p:txEl>
                                          </p:spTgt>
                                        </p:tgtEl>
                                        <p:attrNameLst>
                                          <p:attrName>style.visibility</p:attrName>
                                        </p:attrNameLst>
                                      </p:cBhvr>
                                      <p:to>
                                        <p:strVal val="visible"/>
                                      </p:to>
                                    </p:set>
                                    <p:anim calcmode="lin" valueType="num">
                                      <p:cBhvr additive="base">
                                        <p:cTn id="12" dur="500" fill="hold"/>
                                        <p:tgtEl>
                                          <p:spTgt spid="55348">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53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1" presetClass="entr" presetSubtype="0" fill="hold" grpId="0" nodeType="clickEffect">
                                  <p:stCondLst>
                                    <p:cond delay="0"/>
                                  </p:stCondLst>
                                  <p:childTnLst>
                                    <p:set>
                                      <p:cBhvr>
                                        <p:cTn id="17" dur="500">
                                          <p:stCondLst>
                                            <p:cond delay="0"/>
                                          </p:stCondLst>
                                        </p:cTn>
                                        <p:tgtEl>
                                          <p:spTgt spid="5534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55299">
                                            <p:txEl>
                                              <p:pRg st="1" end="1"/>
                                            </p:txEl>
                                          </p:spTgt>
                                        </p:tgtEl>
                                        <p:attrNameLst>
                                          <p:attrName>style.visibility</p:attrName>
                                        </p:attrNameLst>
                                      </p:cBhvr>
                                      <p:to>
                                        <p:strVal val="visible"/>
                                      </p:to>
                                    </p:set>
                                    <p:anim calcmode="lin" valueType="num">
                                      <p:cBhvr additive="base">
                                        <p:cTn id="22" dur="500" fill="hold"/>
                                        <p:tgtEl>
                                          <p:spTgt spid="55299">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52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bldLvl="2" autoUpdateAnimBg="0"/>
      <p:bldP spid="55346" grpId="0" animBg="1"/>
      <p:bldP spid="55348"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026"/>
          <p:cNvSpPr>
            <a:spLocks noGrp="1" noChangeArrowheads="1"/>
          </p:cNvSpPr>
          <p:nvPr>
            <p:ph type="title"/>
          </p:nvPr>
        </p:nvSpPr>
        <p:spPr>
          <a:xfrm>
            <a:off x="684213" y="549275"/>
            <a:ext cx="7772400" cy="1143000"/>
          </a:xfrm>
        </p:spPr>
        <p:txBody>
          <a:bodyPr/>
          <a:lstStyle/>
          <a:p>
            <a:pPr eaLnBrk="1" hangingPunct="1"/>
            <a:r>
              <a:rPr lang="tr-TR" sz="4000" b="1" smtClean="0"/>
              <a:t>Tam rekabet koşullarında Firma ve Endüstri Dengesi</a:t>
            </a:r>
            <a:br>
              <a:rPr lang="tr-TR" sz="4000" b="1" smtClean="0"/>
            </a:br>
            <a:r>
              <a:rPr lang="tr-TR" sz="2400" b="1" smtClean="0"/>
              <a:t>-KISA DÖNEM- (1)</a:t>
            </a:r>
            <a:endParaRPr lang="en-GB" sz="2800" b="1" smtClean="0"/>
          </a:p>
        </p:txBody>
      </p:sp>
      <p:sp>
        <p:nvSpPr>
          <p:cNvPr id="119811" name="Slide Number Placeholder 2"/>
          <p:cNvSpPr>
            <a:spLocks noGrp="1"/>
          </p:cNvSpPr>
          <p:nvPr>
            <p:ph type="sldNum" sz="quarter" idx="12"/>
          </p:nvPr>
        </p:nvSpPr>
        <p:spPr bwMode="auto">
          <a:noFill/>
          <a:ln>
            <a:miter lim="800000"/>
            <a:headEnd/>
            <a:tailEnd/>
          </a:ln>
        </p:spPr>
        <p:txBody>
          <a:bodyPr/>
          <a:lstStyle/>
          <a:p>
            <a:fld id="{0120114C-5E43-45AC-9752-1D5F1AE4A39F}" type="slidenum">
              <a:rPr lang="en-US" smtClean="0"/>
              <a:pPr/>
              <a:t>6</a:t>
            </a:fld>
            <a:endParaRPr lang="en-US" smtClean="0"/>
          </a:p>
        </p:txBody>
      </p:sp>
      <p:sp>
        <p:nvSpPr>
          <p:cNvPr id="56323" name="Text Box 1027"/>
          <p:cNvSpPr txBox="1">
            <a:spLocks noChangeArrowheads="1"/>
          </p:cNvSpPr>
          <p:nvPr/>
        </p:nvSpPr>
        <p:spPr bwMode="auto">
          <a:xfrm>
            <a:off x="5724525" y="1628775"/>
            <a:ext cx="1474788" cy="830263"/>
          </a:xfrm>
          <a:prstGeom prst="rect">
            <a:avLst/>
          </a:prstGeom>
          <a:noFill/>
          <a:ln w="9525">
            <a:noFill/>
            <a:miter lim="800000"/>
            <a:headEnd/>
            <a:tailEnd/>
          </a:ln>
        </p:spPr>
        <p:txBody>
          <a:bodyPr wrap="none">
            <a:spAutoFit/>
          </a:bodyPr>
          <a:lstStyle/>
          <a:p>
            <a:pPr fontAlgn="base">
              <a:spcBef>
                <a:spcPct val="0"/>
              </a:spcBef>
              <a:spcAft>
                <a:spcPct val="0"/>
              </a:spcAft>
            </a:pPr>
            <a:endParaRPr lang="tr-TR" sz="2400" b="1">
              <a:solidFill>
                <a:prstClr val="white"/>
              </a:solidFill>
              <a:latin typeface="Tahoma" pitchFamily="34" charset="0"/>
            </a:endParaRPr>
          </a:p>
          <a:p>
            <a:pPr fontAlgn="base">
              <a:spcBef>
                <a:spcPct val="0"/>
              </a:spcBef>
              <a:spcAft>
                <a:spcPct val="0"/>
              </a:spcAft>
            </a:pPr>
            <a:r>
              <a:rPr lang="tr-TR" sz="2400" b="1">
                <a:solidFill>
                  <a:prstClr val="white"/>
                </a:solidFill>
                <a:latin typeface="Tahoma" pitchFamily="34" charset="0"/>
              </a:rPr>
              <a:t>Endüstri</a:t>
            </a:r>
            <a:endParaRPr lang="en-GB" sz="2400" b="1">
              <a:solidFill>
                <a:prstClr val="white"/>
              </a:solidFill>
              <a:latin typeface="Tahoma" pitchFamily="34" charset="0"/>
            </a:endParaRPr>
          </a:p>
        </p:txBody>
      </p:sp>
      <p:grpSp>
        <p:nvGrpSpPr>
          <p:cNvPr id="2" name="Group 1044"/>
          <p:cNvGrpSpPr>
            <a:grpSpLocks/>
          </p:cNvGrpSpPr>
          <p:nvPr/>
        </p:nvGrpSpPr>
        <p:grpSpPr bwMode="auto">
          <a:xfrm>
            <a:off x="4572000" y="2130425"/>
            <a:ext cx="3625850" cy="3074988"/>
            <a:chOff x="2870" y="1463"/>
            <a:chExt cx="2284" cy="1937"/>
          </a:xfrm>
        </p:grpSpPr>
        <p:grpSp>
          <p:nvGrpSpPr>
            <p:cNvPr id="3" name="Group 1041"/>
            <p:cNvGrpSpPr>
              <a:grpSpLocks/>
            </p:cNvGrpSpPr>
            <p:nvPr/>
          </p:nvGrpSpPr>
          <p:grpSpPr bwMode="auto">
            <a:xfrm>
              <a:off x="2870" y="1463"/>
              <a:ext cx="2218" cy="1937"/>
              <a:chOff x="2870" y="1463"/>
              <a:chExt cx="2218" cy="1937"/>
            </a:xfrm>
          </p:grpSpPr>
          <p:sp>
            <p:nvSpPr>
              <p:cNvPr id="119840" name="Line 1035"/>
              <p:cNvSpPr>
                <a:spLocks noChangeShapeType="1"/>
              </p:cNvSpPr>
              <p:nvPr/>
            </p:nvSpPr>
            <p:spPr bwMode="auto">
              <a:xfrm>
                <a:off x="4176" y="2448"/>
                <a:ext cx="0" cy="672"/>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41" name="Line 1036"/>
              <p:cNvSpPr>
                <a:spLocks noChangeShapeType="1"/>
              </p:cNvSpPr>
              <p:nvPr/>
            </p:nvSpPr>
            <p:spPr bwMode="auto">
              <a:xfrm flipH="1">
                <a:off x="3168" y="2400"/>
                <a:ext cx="1008"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42" name="Line 1030"/>
              <p:cNvSpPr>
                <a:spLocks noChangeShapeType="1"/>
              </p:cNvSpPr>
              <p:nvPr/>
            </p:nvSpPr>
            <p:spPr bwMode="auto">
              <a:xfrm>
                <a:off x="3168" y="3120"/>
                <a:ext cx="1920"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43" name="Line 1031"/>
              <p:cNvSpPr>
                <a:spLocks noChangeShapeType="1"/>
              </p:cNvSpPr>
              <p:nvPr/>
            </p:nvSpPr>
            <p:spPr bwMode="auto">
              <a:xfrm flipV="1">
                <a:off x="3168" y="1536"/>
                <a:ext cx="0" cy="1584"/>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44" name="Freeform 1033"/>
              <p:cNvSpPr>
                <a:spLocks/>
              </p:cNvSpPr>
              <p:nvPr/>
            </p:nvSpPr>
            <p:spPr bwMode="auto">
              <a:xfrm>
                <a:off x="3600" y="1680"/>
                <a:ext cx="816" cy="1248"/>
              </a:xfrm>
              <a:custGeom>
                <a:avLst/>
                <a:gdLst>
                  <a:gd name="T0" fmla="*/ 0 w 816"/>
                  <a:gd name="T1" fmla="*/ 0 h 1248"/>
                  <a:gd name="T2" fmla="*/ 528 w 816"/>
                  <a:gd name="T3" fmla="*/ 672 h 1248"/>
                  <a:gd name="T4" fmla="*/ 816 w 816"/>
                  <a:gd name="T5" fmla="*/ 1248 h 1248"/>
                  <a:gd name="T6" fmla="*/ 0 60000 65536"/>
                  <a:gd name="T7" fmla="*/ 0 60000 65536"/>
                  <a:gd name="T8" fmla="*/ 0 60000 65536"/>
                  <a:gd name="T9" fmla="*/ 0 w 816"/>
                  <a:gd name="T10" fmla="*/ 0 h 1248"/>
                  <a:gd name="T11" fmla="*/ 816 w 816"/>
                  <a:gd name="T12" fmla="*/ 1248 h 1248"/>
                </a:gdLst>
                <a:ahLst/>
                <a:cxnLst>
                  <a:cxn ang="T6">
                    <a:pos x="T0" y="T1"/>
                  </a:cxn>
                  <a:cxn ang="T7">
                    <a:pos x="T2" y="T3"/>
                  </a:cxn>
                  <a:cxn ang="T8">
                    <a:pos x="T4" y="T5"/>
                  </a:cxn>
                </a:cxnLst>
                <a:rect l="T9" t="T10" r="T11" b="T12"/>
                <a:pathLst>
                  <a:path w="816" h="1248">
                    <a:moveTo>
                      <a:pt x="0" y="0"/>
                    </a:moveTo>
                    <a:cubicBezTo>
                      <a:pt x="196" y="232"/>
                      <a:pt x="392" y="464"/>
                      <a:pt x="528" y="672"/>
                    </a:cubicBezTo>
                    <a:cubicBezTo>
                      <a:pt x="664" y="880"/>
                      <a:pt x="740" y="1064"/>
                      <a:pt x="816" y="1248"/>
                    </a:cubicBezTo>
                  </a:path>
                </a:pathLst>
              </a:cu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45" name="Freeform 1034"/>
              <p:cNvSpPr>
                <a:spLocks/>
              </p:cNvSpPr>
              <p:nvPr/>
            </p:nvSpPr>
            <p:spPr bwMode="auto">
              <a:xfrm>
                <a:off x="3504" y="1632"/>
                <a:ext cx="1152" cy="1200"/>
              </a:xfrm>
              <a:custGeom>
                <a:avLst/>
                <a:gdLst>
                  <a:gd name="T0" fmla="*/ 0 w 1152"/>
                  <a:gd name="T1" fmla="*/ 1200 h 1200"/>
                  <a:gd name="T2" fmla="*/ 624 w 1152"/>
                  <a:gd name="T3" fmla="*/ 816 h 1200"/>
                  <a:gd name="T4" fmla="*/ 1152 w 1152"/>
                  <a:gd name="T5" fmla="*/ 0 h 1200"/>
                  <a:gd name="T6" fmla="*/ 0 60000 65536"/>
                  <a:gd name="T7" fmla="*/ 0 60000 65536"/>
                  <a:gd name="T8" fmla="*/ 0 60000 65536"/>
                  <a:gd name="T9" fmla="*/ 0 w 1152"/>
                  <a:gd name="T10" fmla="*/ 0 h 1200"/>
                  <a:gd name="T11" fmla="*/ 1152 w 1152"/>
                  <a:gd name="T12" fmla="*/ 1200 h 1200"/>
                </a:gdLst>
                <a:ahLst/>
                <a:cxnLst>
                  <a:cxn ang="T6">
                    <a:pos x="T0" y="T1"/>
                  </a:cxn>
                  <a:cxn ang="T7">
                    <a:pos x="T2" y="T3"/>
                  </a:cxn>
                  <a:cxn ang="T8">
                    <a:pos x="T4" y="T5"/>
                  </a:cxn>
                </a:cxnLst>
                <a:rect l="T9" t="T10" r="T11" b="T12"/>
                <a:pathLst>
                  <a:path w="1152" h="1200">
                    <a:moveTo>
                      <a:pt x="0" y="1200"/>
                    </a:moveTo>
                    <a:cubicBezTo>
                      <a:pt x="216" y="1108"/>
                      <a:pt x="432" y="1016"/>
                      <a:pt x="624" y="816"/>
                    </a:cubicBezTo>
                    <a:cubicBezTo>
                      <a:pt x="816" y="616"/>
                      <a:pt x="984" y="308"/>
                      <a:pt x="1152"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46" name="Text Box 1037"/>
              <p:cNvSpPr txBox="1">
                <a:spLocks noChangeArrowheads="1"/>
              </p:cNvSpPr>
              <p:nvPr/>
            </p:nvSpPr>
            <p:spPr bwMode="auto">
              <a:xfrm>
                <a:off x="4589" y="3169"/>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sz="2000" i="1">
                  <a:solidFill>
                    <a:prstClr val="white"/>
                  </a:solidFill>
                  <a:latin typeface="Tahoma" pitchFamily="34" charset="0"/>
                </a:endParaRPr>
              </a:p>
            </p:txBody>
          </p:sp>
          <p:sp>
            <p:nvSpPr>
              <p:cNvPr id="119847" name="Text Box 1038"/>
              <p:cNvSpPr txBox="1">
                <a:spLocks noChangeArrowheads="1"/>
              </p:cNvSpPr>
              <p:nvPr/>
            </p:nvSpPr>
            <p:spPr bwMode="auto">
              <a:xfrm>
                <a:off x="2870" y="1463"/>
                <a:ext cx="196" cy="231"/>
              </a:xfrm>
              <a:prstGeom prst="rect">
                <a:avLst/>
              </a:prstGeom>
              <a:noFill/>
              <a:ln w="9525">
                <a:noFill/>
                <a:miter lim="800000"/>
                <a:headEnd/>
                <a:tailEnd/>
              </a:ln>
            </p:spPr>
            <p:txBody>
              <a:bodyPr wrap="none">
                <a:spAutoFit/>
              </a:bodyPr>
              <a:lstStyle/>
              <a:p>
                <a:pPr fontAlgn="base">
                  <a:spcBef>
                    <a:spcPct val="0"/>
                  </a:spcBef>
                  <a:spcAft>
                    <a:spcPct val="0"/>
                  </a:spcAft>
                </a:pPr>
                <a:r>
                  <a:rPr lang="en-GB">
                    <a:solidFill>
                      <a:prstClr val="white"/>
                    </a:solidFill>
                    <a:latin typeface="Tahoma" pitchFamily="34" charset="0"/>
                  </a:rPr>
                  <a:t>£</a:t>
                </a:r>
                <a:endParaRPr lang="en-GB" sz="2400">
                  <a:solidFill>
                    <a:prstClr val="white"/>
                  </a:solidFill>
                  <a:latin typeface="Tahoma" pitchFamily="34" charset="0"/>
                </a:endParaRPr>
              </a:p>
            </p:txBody>
          </p:sp>
          <p:sp>
            <p:nvSpPr>
              <p:cNvPr id="119848" name="Text Box 1039"/>
              <p:cNvSpPr txBox="1">
                <a:spLocks noChangeArrowheads="1"/>
              </p:cNvSpPr>
              <p:nvPr/>
            </p:nvSpPr>
            <p:spPr bwMode="auto">
              <a:xfrm>
                <a:off x="4035" y="3169"/>
                <a:ext cx="22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endParaRPr lang="en-GB" sz="2400" b="1">
                  <a:solidFill>
                    <a:prstClr val="white"/>
                  </a:solidFill>
                  <a:latin typeface="Tahoma" pitchFamily="34" charset="0"/>
                </a:endParaRPr>
              </a:p>
            </p:txBody>
          </p:sp>
          <p:sp>
            <p:nvSpPr>
              <p:cNvPr id="119849" name="Text Box 1040"/>
              <p:cNvSpPr txBox="1">
                <a:spLocks noChangeArrowheads="1"/>
              </p:cNvSpPr>
              <p:nvPr/>
            </p:nvSpPr>
            <p:spPr bwMode="auto">
              <a:xfrm>
                <a:off x="2941" y="2292"/>
                <a:ext cx="212"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endParaRPr lang="en-GB" sz="2400" b="1">
                  <a:solidFill>
                    <a:prstClr val="white"/>
                  </a:solidFill>
                  <a:latin typeface="Tahoma" pitchFamily="34" charset="0"/>
                </a:endParaRPr>
              </a:p>
            </p:txBody>
          </p:sp>
        </p:grpSp>
        <p:sp>
          <p:nvSpPr>
            <p:cNvPr id="119838" name="Text Box 1042"/>
            <p:cNvSpPr txBox="1">
              <a:spLocks noChangeArrowheads="1"/>
            </p:cNvSpPr>
            <p:nvPr/>
          </p:nvSpPr>
          <p:spPr bwMode="auto">
            <a:xfrm>
              <a:off x="4646" y="1511"/>
              <a:ext cx="50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SRSS</a:t>
              </a:r>
              <a:endParaRPr lang="en-GB" sz="2000" b="1">
                <a:solidFill>
                  <a:srgbClr val="FF99CC"/>
                </a:solidFill>
                <a:latin typeface="Tahoma" pitchFamily="34" charset="0"/>
              </a:endParaRPr>
            </a:p>
          </p:txBody>
        </p:sp>
        <p:sp>
          <p:nvSpPr>
            <p:cNvPr id="119839" name="Text Box 1043"/>
            <p:cNvSpPr txBox="1">
              <a:spLocks noChangeArrowheads="1"/>
            </p:cNvSpPr>
            <p:nvPr/>
          </p:nvSpPr>
          <p:spPr bwMode="auto">
            <a:xfrm>
              <a:off x="4437" y="2776"/>
              <a:ext cx="226" cy="233"/>
            </a:xfrm>
            <a:prstGeom prst="rect">
              <a:avLst/>
            </a:prstGeom>
            <a:noFill/>
            <a:ln w="9525">
              <a:solidFill>
                <a:schemeClr val="accent1"/>
              </a:solidFill>
              <a:miter lim="800000"/>
              <a:headEnd/>
              <a:tailEnd/>
            </a:ln>
          </p:spPr>
          <p:txBody>
            <a:bodyPr wrap="none">
              <a:spAutoFit/>
            </a:bodyPr>
            <a:lstStyle/>
            <a:p>
              <a:pPr fontAlgn="base">
                <a:spcBef>
                  <a:spcPct val="0"/>
                </a:spcBef>
                <a:spcAft>
                  <a:spcPct val="0"/>
                </a:spcAft>
              </a:pPr>
              <a:r>
                <a:rPr lang="en-GB" b="1">
                  <a:solidFill>
                    <a:srgbClr val="FFFF00"/>
                  </a:solidFill>
                  <a:latin typeface="Tahoma" pitchFamily="34" charset="0"/>
                </a:rPr>
                <a:t>D</a:t>
              </a:r>
              <a:endParaRPr lang="en-GB" sz="2400" b="1">
                <a:solidFill>
                  <a:srgbClr val="FFFF00"/>
                </a:solidFill>
                <a:latin typeface="Tahoma" pitchFamily="34" charset="0"/>
              </a:endParaRPr>
            </a:p>
          </p:txBody>
        </p:sp>
      </p:grpSp>
      <p:sp>
        <p:nvSpPr>
          <p:cNvPr id="56324" name="Text Box 1028"/>
          <p:cNvSpPr txBox="1">
            <a:spLocks noChangeArrowheads="1"/>
          </p:cNvSpPr>
          <p:nvPr/>
        </p:nvSpPr>
        <p:spPr bwMode="auto">
          <a:xfrm>
            <a:off x="1835150" y="1628775"/>
            <a:ext cx="1068388" cy="830263"/>
          </a:xfrm>
          <a:prstGeom prst="rect">
            <a:avLst/>
          </a:prstGeom>
          <a:noFill/>
          <a:ln w="9525">
            <a:noFill/>
            <a:miter lim="800000"/>
            <a:headEnd/>
            <a:tailEnd/>
          </a:ln>
        </p:spPr>
        <p:txBody>
          <a:bodyPr wrap="none">
            <a:spAutoFit/>
          </a:bodyPr>
          <a:lstStyle/>
          <a:p>
            <a:pPr fontAlgn="base">
              <a:spcBef>
                <a:spcPct val="0"/>
              </a:spcBef>
              <a:spcAft>
                <a:spcPct val="0"/>
              </a:spcAft>
            </a:pPr>
            <a:endParaRPr lang="tr-TR" sz="2400" b="1">
              <a:solidFill>
                <a:prstClr val="white"/>
              </a:solidFill>
              <a:latin typeface="Tahoma" pitchFamily="34" charset="0"/>
            </a:endParaRPr>
          </a:p>
          <a:p>
            <a:pPr fontAlgn="base">
              <a:spcBef>
                <a:spcPct val="0"/>
              </a:spcBef>
              <a:spcAft>
                <a:spcPct val="0"/>
              </a:spcAft>
            </a:pPr>
            <a:r>
              <a:rPr lang="tr-TR" sz="2400" b="1">
                <a:solidFill>
                  <a:prstClr val="white"/>
                </a:solidFill>
                <a:latin typeface="Tahoma" pitchFamily="34" charset="0"/>
              </a:rPr>
              <a:t>Firma</a:t>
            </a:r>
            <a:endParaRPr lang="en-GB" sz="2400" b="1">
              <a:solidFill>
                <a:prstClr val="white"/>
              </a:solidFill>
              <a:latin typeface="Tahoma" pitchFamily="34" charset="0"/>
            </a:endParaRPr>
          </a:p>
        </p:txBody>
      </p:sp>
      <p:sp>
        <p:nvSpPr>
          <p:cNvPr id="56357" name="Text Box 1061"/>
          <p:cNvSpPr txBox="1">
            <a:spLocks noChangeArrowheads="1"/>
          </p:cNvSpPr>
          <p:nvPr/>
        </p:nvSpPr>
        <p:spPr bwMode="auto">
          <a:xfrm>
            <a:off x="792163" y="5068888"/>
            <a:ext cx="184150" cy="381000"/>
          </a:xfrm>
          <a:prstGeom prst="rect">
            <a:avLst/>
          </a:prstGeom>
          <a:noFill/>
          <a:ln w="9525">
            <a:noFill/>
            <a:miter lim="800000"/>
            <a:headEnd/>
            <a:tailEnd/>
          </a:ln>
        </p:spPr>
        <p:txBody>
          <a:bodyPr wrap="none">
            <a:spAutoFit/>
          </a:bodyPr>
          <a:lstStyle/>
          <a:p>
            <a:pPr fontAlgn="base">
              <a:spcBef>
                <a:spcPct val="0"/>
              </a:spcBef>
              <a:spcAft>
                <a:spcPct val="0"/>
              </a:spcAft>
            </a:pPr>
            <a:endParaRPr lang="en-GB" sz="1900" b="1">
              <a:solidFill>
                <a:prstClr val="white"/>
              </a:solidFill>
              <a:latin typeface="Tahoma" pitchFamily="34" charset="0"/>
            </a:endParaRPr>
          </a:p>
        </p:txBody>
      </p:sp>
      <p:sp>
        <p:nvSpPr>
          <p:cNvPr id="56360" name="Text Box 1064"/>
          <p:cNvSpPr txBox="1">
            <a:spLocks noChangeArrowheads="1"/>
          </p:cNvSpPr>
          <p:nvPr/>
        </p:nvSpPr>
        <p:spPr bwMode="auto">
          <a:xfrm>
            <a:off x="760413" y="5684838"/>
            <a:ext cx="250825" cy="381000"/>
          </a:xfrm>
          <a:prstGeom prst="rect">
            <a:avLst/>
          </a:prstGeom>
          <a:noFill/>
          <a:ln w="9525">
            <a:noFill/>
            <a:miter lim="800000"/>
            <a:headEnd/>
            <a:tailEnd/>
          </a:ln>
        </p:spPr>
        <p:txBody>
          <a:bodyPr wrap="none">
            <a:spAutoFit/>
          </a:bodyPr>
          <a:lstStyle/>
          <a:p>
            <a:pPr fontAlgn="base">
              <a:spcBef>
                <a:spcPct val="0"/>
              </a:spcBef>
              <a:spcAft>
                <a:spcPct val="0"/>
              </a:spcAft>
            </a:pPr>
            <a:r>
              <a:rPr lang="en-GB" sz="1900" b="1">
                <a:solidFill>
                  <a:prstClr val="white"/>
                </a:solidFill>
                <a:latin typeface="Tahoma" pitchFamily="34" charset="0"/>
              </a:rPr>
              <a:t> </a:t>
            </a:r>
            <a:endParaRPr lang="en-GB" sz="2000">
              <a:solidFill>
                <a:prstClr val="white"/>
              </a:solidFill>
              <a:latin typeface="Tahoma" pitchFamily="34" charset="0"/>
            </a:endParaRPr>
          </a:p>
        </p:txBody>
      </p:sp>
      <p:grpSp>
        <p:nvGrpSpPr>
          <p:cNvPr id="4" name="Group 1070"/>
          <p:cNvGrpSpPr>
            <a:grpSpLocks/>
          </p:cNvGrpSpPr>
          <p:nvPr/>
        </p:nvGrpSpPr>
        <p:grpSpPr bwMode="auto">
          <a:xfrm>
            <a:off x="827088" y="1989138"/>
            <a:ext cx="4379912" cy="3160712"/>
            <a:chOff x="514" y="1257"/>
            <a:chExt cx="2759" cy="1991"/>
          </a:xfrm>
        </p:grpSpPr>
        <p:grpSp>
          <p:nvGrpSpPr>
            <p:cNvPr id="5" name="Group 1068"/>
            <p:cNvGrpSpPr>
              <a:grpSpLocks/>
            </p:cNvGrpSpPr>
            <p:nvPr/>
          </p:nvGrpSpPr>
          <p:grpSpPr bwMode="auto">
            <a:xfrm>
              <a:off x="1002" y="2112"/>
              <a:ext cx="960" cy="480"/>
              <a:chOff x="1056" y="1488"/>
              <a:chExt cx="960" cy="480"/>
            </a:xfrm>
          </p:grpSpPr>
          <p:sp>
            <p:nvSpPr>
              <p:cNvPr id="119835" name="Arc 1066"/>
              <p:cNvSpPr>
                <a:spLocks/>
              </p:cNvSpPr>
              <p:nvPr/>
            </p:nvSpPr>
            <p:spPr bwMode="auto">
              <a:xfrm flipH="1" flipV="1">
                <a:off x="1056" y="1488"/>
                <a:ext cx="480"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36" name="Arc 1067"/>
              <p:cNvSpPr>
                <a:spLocks/>
              </p:cNvSpPr>
              <p:nvPr/>
            </p:nvSpPr>
            <p:spPr bwMode="auto">
              <a:xfrm flipV="1">
                <a:off x="1536" y="1488"/>
                <a:ext cx="480"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grpSp>
          <p:nvGrpSpPr>
            <p:cNvPr id="6" name="Group 1069"/>
            <p:cNvGrpSpPr>
              <a:grpSpLocks/>
            </p:cNvGrpSpPr>
            <p:nvPr/>
          </p:nvGrpSpPr>
          <p:grpSpPr bwMode="auto">
            <a:xfrm>
              <a:off x="514" y="1257"/>
              <a:ext cx="2759" cy="1991"/>
              <a:chOff x="514" y="1257"/>
              <a:chExt cx="2759" cy="1991"/>
            </a:xfrm>
          </p:grpSpPr>
          <p:sp>
            <p:nvSpPr>
              <p:cNvPr id="119822" name="Line 1057"/>
              <p:cNvSpPr>
                <a:spLocks noChangeShapeType="1"/>
              </p:cNvSpPr>
              <p:nvPr/>
            </p:nvSpPr>
            <p:spPr bwMode="auto">
              <a:xfrm>
                <a:off x="1668" y="2279"/>
                <a:ext cx="0" cy="72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23" name="Text Box 1055"/>
              <p:cNvSpPr txBox="1">
                <a:spLocks noChangeArrowheads="1"/>
              </p:cNvSpPr>
              <p:nvPr/>
            </p:nvSpPr>
            <p:spPr bwMode="auto">
              <a:xfrm>
                <a:off x="1932" y="1959"/>
                <a:ext cx="42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SAC</a:t>
                </a:r>
              </a:p>
            </p:txBody>
          </p:sp>
          <p:sp>
            <p:nvSpPr>
              <p:cNvPr id="119824" name="Line 1045"/>
              <p:cNvSpPr>
                <a:spLocks noChangeShapeType="1"/>
              </p:cNvSpPr>
              <p:nvPr/>
            </p:nvSpPr>
            <p:spPr bwMode="auto">
              <a:xfrm>
                <a:off x="730" y="2999"/>
                <a:ext cx="1968"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25" name="Line 1047"/>
              <p:cNvSpPr>
                <a:spLocks noChangeShapeType="1"/>
              </p:cNvSpPr>
              <p:nvPr/>
            </p:nvSpPr>
            <p:spPr bwMode="auto">
              <a:xfrm>
                <a:off x="730" y="2288"/>
                <a:ext cx="1920" cy="0"/>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26" name="Line 1048"/>
              <p:cNvSpPr>
                <a:spLocks noChangeShapeType="1"/>
              </p:cNvSpPr>
              <p:nvPr/>
            </p:nvSpPr>
            <p:spPr bwMode="auto">
              <a:xfrm>
                <a:off x="2650" y="2288"/>
                <a:ext cx="528" cy="0"/>
              </a:xfrm>
              <a:prstGeom prst="line">
                <a:avLst/>
              </a:prstGeom>
              <a:noFill/>
              <a:ln w="9525">
                <a:solidFill>
                  <a:schemeClr val="tx1"/>
                </a:solidFill>
                <a:prstDash val="dash"/>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27" name="Text Box 1049"/>
              <p:cNvSpPr txBox="1">
                <a:spLocks noChangeArrowheads="1"/>
              </p:cNvSpPr>
              <p:nvPr/>
            </p:nvSpPr>
            <p:spPr bwMode="auto">
              <a:xfrm>
                <a:off x="514" y="2203"/>
                <a:ext cx="212"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p>
            </p:txBody>
          </p:sp>
          <p:sp>
            <p:nvSpPr>
              <p:cNvPr id="119828" name="Text Box 1050"/>
              <p:cNvSpPr txBox="1">
                <a:spLocks noChangeArrowheads="1"/>
              </p:cNvSpPr>
              <p:nvPr/>
            </p:nvSpPr>
            <p:spPr bwMode="auto">
              <a:xfrm>
                <a:off x="516" y="1420"/>
                <a:ext cx="196" cy="231"/>
              </a:xfrm>
              <a:prstGeom prst="rect">
                <a:avLst/>
              </a:prstGeom>
              <a:noFill/>
              <a:ln w="9525">
                <a:noFill/>
                <a:miter lim="800000"/>
                <a:headEnd/>
                <a:tailEnd/>
              </a:ln>
            </p:spPr>
            <p:txBody>
              <a:bodyPr wrap="none">
                <a:spAutoFit/>
              </a:bodyPr>
              <a:lstStyle/>
              <a:p>
                <a:pPr fontAlgn="base">
                  <a:spcBef>
                    <a:spcPct val="0"/>
                  </a:spcBef>
                  <a:spcAft>
                    <a:spcPct val="0"/>
                  </a:spcAft>
                </a:pPr>
                <a:r>
                  <a:rPr lang="en-GB">
                    <a:solidFill>
                      <a:prstClr val="white"/>
                    </a:solidFill>
                    <a:latin typeface="Tahoma" pitchFamily="34" charset="0"/>
                  </a:rPr>
                  <a:t>£</a:t>
                </a:r>
              </a:p>
            </p:txBody>
          </p:sp>
          <p:sp>
            <p:nvSpPr>
              <p:cNvPr id="119829" name="Text Box 1051"/>
              <p:cNvSpPr txBox="1">
                <a:spLocks noChangeArrowheads="1"/>
              </p:cNvSpPr>
              <p:nvPr/>
            </p:nvSpPr>
            <p:spPr bwMode="auto">
              <a:xfrm>
                <a:off x="2217" y="3017"/>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i="1">
                  <a:solidFill>
                    <a:prstClr val="white"/>
                  </a:solidFill>
                  <a:latin typeface="Tahoma" pitchFamily="34" charset="0"/>
                </a:endParaRPr>
              </a:p>
            </p:txBody>
          </p:sp>
          <p:sp>
            <p:nvSpPr>
              <p:cNvPr id="119830" name="Freeform 1053"/>
              <p:cNvSpPr>
                <a:spLocks/>
              </p:cNvSpPr>
              <p:nvPr/>
            </p:nvSpPr>
            <p:spPr bwMode="auto">
              <a:xfrm rot="-180634">
                <a:off x="996" y="1464"/>
                <a:ext cx="1116" cy="1376"/>
              </a:xfrm>
              <a:custGeom>
                <a:avLst/>
                <a:gdLst>
                  <a:gd name="T0" fmla="*/ 0 w 1440"/>
                  <a:gd name="T1" fmla="*/ 1344 h 1376"/>
                  <a:gd name="T2" fmla="*/ 2 w 1440"/>
                  <a:gd name="T3" fmla="*/ 1152 h 1376"/>
                  <a:gd name="T4" fmla="*/ 2 w 1440"/>
                  <a:gd name="T5" fmla="*/ 0 h 1376"/>
                  <a:gd name="T6" fmla="*/ 0 60000 65536"/>
                  <a:gd name="T7" fmla="*/ 0 60000 65536"/>
                  <a:gd name="T8" fmla="*/ 0 60000 65536"/>
                  <a:gd name="T9" fmla="*/ 0 w 1440"/>
                  <a:gd name="T10" fmla="*/ 0 h 1376"/>
                  <a:gd name="T11" fmla="*/ 1440 w 1440"/>
                  <a:gd name="T12" fmla="*/ 1376 h 1376"/>
                </a:gdLst>
                <a:ahLst/>
                <a:cxnLst>
                  <a:cxn ang="T6">
                    <a:pos x="T0" y="T1"/>
                  </a:cxn>
                  <a:cxn ang="T7">
                    <a:pos x="T2" y="T3"/>
                  </a:cxn>
                  <a:cxn ang="T8">
                    <a:pos x="T4" y="T5"/>
                  </a:cxn>
                </a:cxnLst>
                <a:rect l="T9" t="T10" r="T11" b="T12"/>
                <a:pathLst>
                  <a:path w="1440" h="1376">
                    <a:moveTo>
                      <a:pt x="0" y="1344"/>
                    </a:moveTo>
                    <a:cubicBezTo>
                      <a:pt x="168" y="1360"/>
                      <a:pt x="336" y="1376"/>
                      <a:pt x="576" y="1152"/>
                    </a:cubicBezTo>
                    <a:cubicBezTo>
                      <a:pt x="816" y="928"/>
                      <a:pt x="1128" y="464"/>
                      <a:pt x="1440"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19831" name="Text Box 1054"/>
              <p:cNvSpPr txBox="1">
                <a:spLocks noChangeArrowheads="1"/>
              </p:cNvSpPr>
              <p:nvPr/>
            </p:nvSpPr>
            <p:spPr bwMode="auto">
              <a:xfrm>
                <a:off x="2016" y="1257"/>
                <a:ext cx="436"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SMC</a:t>
                </a:r>
              </a:p>
            </p:txBody>
          </p:sp>
          <p:sp>
            <p:nvSpPr>
              <p:cNvPr id="119832" name="Text Box 1056"/>
              <p:cNvSpPr txBox="1">
                <a:spLocks noChangeArrowheads="1"/>
              </p:cNvSpPr>
              <p:nvPr/>
            </p:nvSpPr>
            <p:spPr bwMode="auto">
              <a:xfrm>
                <a:off x="2078" y="2302"/>
                <a:ext cx="1195" cy="233"/>
              </a:xfrm>
              <a:prstGeom prst="rect">
                <a:avLst/>
              </a:prstGeom>
              <a:noFill/>
              <a:ln w="9525">
                <a:noFill/>
                <a:miter lim="800000"/>
                <a:headEnd/>
                <a:tailEnd/>
              </a:ln>
            </p:spPr>
            <p:txBody>
              <a:bodyPr wrap="none">
                <a:spAutoFit/>
              </a:bodyPr>
              <a:lstStyle/>
              <a:p>
                <a:pPr fontAlgn="base">
                  <a:spcBef>
                    <a:spcPct val="0"/>
                  </a:spcBef>
                  <a:spcAft>
                    <a:spcPct val="0"/>
                  </a:spcAft>
                </a:pPr>
                <a:r>
                  <a:rPr lang="tr-TR" b="1">
                    <a:solidFill>
                      <a:srgbClr val="FFFF00"/>
                    </a:solidFill>
                    <a:latin typeface="Tahoma" pitchFamily="34" charset="0"/>
                  </a:rPr>
                  <a:t>Talep</a:t>
                </a:r>
                <a:r>
                  <a:rPr lang="en-GB" b="1">
                    <a:solidFill>
                      <a:srgbClr val="006600"/>
                    </a:solidFill>
                    <a:latin typeface="Tahoma" pitchFamily="34" charset="0"/>
                  </a:rPr>
                  <a:t>=MR</a:t>
                </a:r>
                <a:r>
                  <a:rPr lang="en-GB" b="1">
                    <a:solidFill>
                      <a:srgbClr val="FFFF00"/>
                    </a:solidFill>
                    <a:latin typeface="Tahoma" pitchFamily="34" charset="0"/>
                  </a:rPr>
                  <a:t>=AR</a:t>
                </a:r>
              </a:p>
            </p:txBody>
          </p:sp>
          <p:sp>
            <p:nvSpPr>
              <p:cNvPr id="119833" name="Text Box 1059"/>
              <p:cNvSpPr txBox="1">
                <a:spLocks noChangeArrowheads="1"/>
              </p:cNvSpPr>
              <p:nvPr/>
            </p:nvSpPr>
            <p:spPr bwMode="auto">
              <a:xfrm>
                <a:off x="1554" y="2974"/>
                <a:ext cx="204"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p>
            </p:txBody>
          </p:sp>
          <p:sp>
            <p:nvSpPr>
              <p:cNvPr id="119834" name="Line 1046"/>
              <p:cNvSpPr>
                <a:spLocks noChangeShapeType="1"/>
              </p:cNvSpPr>
              <p:nvPr/>
            </p:nvSpPr>
            <p:spPr bwMode="auto">
              <a:xfrm flipV="1">
                <a:off x="730" y="1463"/>
                <a:ext cx="0" cy="1536"/>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grpSp>
      <p:sp>
        <p:nvSpPr>
          <p:cNvPr id="56368" name="Text Box 1072"/>
          <p:cNvSpPr txBox="1">
            <a:spLocks noChangeArrowheads="1"/>
          </p:cNvSpPr>
          <p:nvPr/>
        </p:nvSpPr>
        <p:spPr bwMode="auto">
          <a:xfrm>
            <a:off x="323850" y="5300663"/>
            <a:ext cx="7859713" cy="369887"/>
          </a:xfrm>
          <a:prstGeom prst="rect">
            <a:avLst/>
          </a:prstGeom>
          <a:noFill/>
          <a:ln w="9525">
            <a:noFill/>
            <a:miter lim="800000"/>
            <a:headEnd/>
            <a:tailEnd/>
          </a:ln>
        </p:spPr>
        <p:txBody>
          <a:bodyPr wrap="none">
            <a:spAutoFit/>
          </a:bodyPr>
          <a:lstStyle/>
          <a:p>
            <a:pPr fontAlgn="base">
              <a:spcBef>
                <a:spcPct val="0"/>
              </a:spcBef>
              <a:spcAft>
                <a:spcPct val="0"/>
              </a:spcAft>
            </a:pPr>
            <a:r>
              <a:rPr lang="tr-TR" b="1">
                <a:solidFill>
                  <a:prstClr val="white"/>
                </a:solidFill>
                <a:latin typeface="Tahoma" pitchFamily="34" charset="0"/>
              </a:rPr>
              <a:t>Piyasa fiyatı, endüstri çapında, arzla talebin kesiştiği yerde oluşur.</a:t>
            </a:r>
            <a:endParaRPr lang="en-GB" b="1">
              <a:solidFill>
                <a:prstClr val="white"/>
              </a:solidFill>
              <a:latin typeface="Tahoma" pitchFamily="34" charset="0"/>
            </a:endParaRPr>
          </a:p>
        </p:txBody>
      </p:sp>
      <p:sp>
        <p:nvSpPr>
          <p:cNvPr id="56369" name="Text Box 1073"/>
          <p:cNvSpPr txBox="1">
            <a:spLocks noChangeArrowheads="1"/>
          </p:cNvSpPr>
          <p:nvPr/>
        </p:nvSpPr>
        <p:spPr bwMode="auto">
          <a:xfrm>
            <a:off x="395288" y="5732463"/>
            <a:ext cx="7448550" cy="646112"/>
          </a:xfrm>
          <a:prstGeom prst="rect">
            <a:avLst/>
          </a:prstGeom>
          <a:noFill/>
          <a:ln w="9525">
            <a:noFill/>
            <a:miter lim="800000"/>
            <a:headEnd/>
            <a:tailEnd/>
          </a:ln>
        </p:spPr>
        <p:txBody>
          <a:bodyPr wrap="none">
            <a:spAutoFit/>
          </a:bodyPr>
          <a:lstStyle/>
          <a:p>
            <a:pPr fontAlgn="base">
              <a:spcBef>
                <a:spcPct val="0"/>
              </a:spcBef>
              <a:spcAft>
                <a:spcPct val="0"/>
              </a:spcAft>
            </a:pPr>
            <a:r>
              <a:rPr lang="en-GB">
                <a:solidFill>
                  <a:prstClr val="white"/>
                </a:solidFill>
                <a:latin typeface="Tahoma" pitchFamily="34" charset="0"/>
              </a:rPr>
              <a:t>– </a:t>
            </a:r>
            <a:r>
              <a:rPr lang="tr-TR">
                <a:solidFill>
                  <a:prstClr val="white"/>
                </a:solidFill>
                <a:latin typeface="Tahoma" pitchFamily="34" charset="0"/>
              </a:rPr>
              <a:t>endüstri arz eğrisi tekil firmaların arz eğrilerinin (yani SMC’lerin SAVC </a:t>
            </a:r>
          </a:p>
          <a:p>
            <a:pPr fontAlgn="base">
              <a:spcBef>
                <a:spcPct val="0"/>
              </a:spcBef>
              <a:spcAft>
                <a:spcPct val="0"/>
              </a:spcAft>
            </a:pPr>
            <a:r>
              <a:rPr lang="tr-TR">
                <a:solidFill>
                  <a:prstClr val="white"/>
                </a:solidFill>
                <a:latin typeface="Tahoma" pitchFamily="34" charset="0"/>
              </a:rPr>
              <a:t>üzerinde kalan kısımlarının) toplanmasıyla elde edilir.</a:t>
            </a:r>
            <a:endParaRPr lang="en-GB" b="1">
              <a:solidFill>
                <a:prstClr val="white"/>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ppt_x"/>
                                          </p:val>
                                        </p:tav>
                                        <p:tav tm="100000">
                                          <p:val>
                                            <p:strVal val="#ppt_x"/>
                                          </p:val>
                                        </p:tav>
                                      </p:tavLst>
                                    </p:anim>
                                    <p:anim calcmode="lin" valueType="num">
                                      <p:cBhvr additive="base">
                                        <p:cTn id="8" dur="500" fill="hold"/>
                                        <p:tgtEl>
                                          <p:spTgt spid="5632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56324"/>
                                        </p:tgtEl>
                                        <p:attrNameLst>
                                          <p:attrName>style.visibility</p:attrName>
                                        </p:attrNameLst>
                                      </p:cBhvr>
                                      <p:to>
                                        <p:strVal val="visible"/>
                                      </p:to>
                                    </p:set>
                                    <p:anim calcmode="lin" valueType="num">
                                      <p:cBhvr additive="base">
                                        <p:cTn id="19" dur="500" fill="hold"/>
                                        <p:tgtEl>
                                          <p:spTgt spid="56324"/>
                                        </p:tgtEl>
                                        <p:attrNameLst>
                                          <p:attrName>ppt_x</p:attrName>
                                        </p:attrNameLst>
                                      </p:cBhvr>
                                      <p:tavLst>
                                        <p:tav tm="0">
                                          <p:val>
                                            <p:strVal val="#ppt_x"/>
                                          </p:val>
                                        </p:tav>
                                        <p:tav tm="100000">
                                          <p:val>
                                            <p:strVal val="#ppt_x"/>
                                          </p:val>
                                        </p:tav>
                                      </p:tavLst>
                                    </p:anim>
                                    <p:anim calcmode="lin" valueType="num">
                                      <p:cBhvr additive="base">
                                        <p:cTn id="20" dur="500" fill="hold"/>
                                        <p:tgtEl>
                                          <p:spTgt spid="56324"/>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nodePh="1">
                                  <p:stCondLst>
                                    <p:cond delay="0"/>
                                  </p:stCondLst>
                                  <p:endCondLst>
                                    <p:cond evt="begin" delay="0">
                                      <p:tn val="29"/>
                                    </p:cond>
                                  </p:endCondLst>
                                  <p:childTnLst>
                                    <p:set>
                                      <p:cBhvr>
                                        <p:cTn id="30" dur="1" fill="hold">
                                          <p:stCondLst>
                                            <p:cond delay="0"/>
                                          </p:stCondLst>
                                        </p:cTn>
                                        <p:tgtEl>
                                          <p:spTgt spid="56357"/>
                                        </p:tgtEl>
                                        <p:attrNameLst>
                                          <p:attrName>style.visibility</p:attrName>
                                        </p:attrNameLst>
                                      </p:cBhvr>
                                      <p:to>
                                        <p:strVal val="visible"/>
                                      </p:to>
                                    </p:set>
                                    <p:anim calcmode="lin" valueType="num">
                                      <p:cBhvr additive="base">
                                        <p:cTn id="31" dur="500" fill="hold"/>
                                        <p:tgtEl>
                                          <p:spTgt spid="56357"/>
                                        </p:tgtEl>
                                        <p:attrNameLst>
                                          <p:attrName>ppt_x</p:attrName>
                                        </p:attrNameLst>
                                      </p:cBhvr>
                                      <p:tavLst>
                                        <p:tav tm="0">
                                          <p:val>
                                            <p:strVal val="0-#ppt_w/2"/>
                                          </p:val>
                                        </p:tav>
                                        <p:tav tm="100000">
                                          <p:val>
                                            <p:strVal val="#ppt_x"/>
                                          </p:val>
                                        </p:tav>
                                      </p:tavLst>
                                    </p:anim>
                                    <p:anim calcmode="lin" valueType="num">
                                      <p:cBhvr additive="base">
                                        <p:cTn id="32" dur="500" fill="hold"/>
                                        <p:tgtEl>
                                          <p:spTgt spid="56357"/>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57"/>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360"/>
                                        </p:tgtEl>
                                        <p:attrNameLst>
                                          <p:attrName>style.visibility</p:attrName>
                                        </p:attrNameLst>
                                      </p:cBhvr>
                                      <p:to>
                                        <p:strVal val="visible"/>
                                      </p:to>
                                    </p:set>
                                    <p:anim calcmode="lin" valueType="num">
                                      <p:cBhvr additive="base">
                                        <p:cTn id="37" dur="500" fill="hold"/>
                                        <p:tgtEl>
                                          <p:spTgt spid="56360"/>
                                        </p:tgtEl>
                                        <p:attrNameLst>
                                          <p:attrName>ppt_x</p:attrName>
                                        </p:attrNameLst>
                                      </p:cBhvr>
                                      <p:tavLst>
                                        <p:tav tm="0">
                                          <p:val>
                                            <p:strVal val="0-#ppt_w/2"/>
                                          </p:val>
                                        </p:tav>
                                        <p:tav tm="100000">
                                          <p:val>
                                            <p:strVal val="#ppt_x"/>
                                          </p:val>
                                        </p:tav>
                                      </p:tavLst>
                                    </p:anim>
                                    <p:anim calcmode="lin" valueType="num">
                                      <p:cBhvr additive="base">
                                        <p:cTn id="38" dur="500" fill="hold"/>
                                        <p:tgtEl>
                                          <p:spTgt spid="5636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368"/>
                                        </p:tgtEl>
                                        <p:attrNameLst>
                                          <p:attrName>style.visibility</p:attrName>
                                        </p:attrNameLst>
                                      </p:cBhvr>
                                      <p:to>
                                        <p:strVal val="visible"/>
                                      </p:to>
                                    </p:set>
                                    <p:anim calcmode="lin" valueType="num">
                                      <p:cBhvr additive="base">
                                        <p:cTn id="43" dur="500" fill="hold"/>
                                        <p:tgtEl>
                                          <p:spTgt spid="56368"/>
                                        </p:tgtEl>
                                        <p:attrNameLst>
                                          <p:attrName>ppt_x</p:attrName>
                                        </p:attrNameLst>
                                      </p:cBhvr>
                                      <p:tavLst>
                                        <p:tav tm="0">
                                          <p:val>
                                            <p:strVal val="0-#ppt_w/2"/>
                                          </p:val>
                                        </p:tav>
                                        <p:tav tm="100000">
                                          <p:val>
                                            <p:strVal val="#ppt_x"/>
                                          </p:val>
                                        </p:tav>
                                      </p:tavLst>
                                    </p:anim>
                                    <p:anim calcmode="lin" valueType="num">
                                      <p:cBhvr additive="base">
                                        <p:cTn id="44" dur="500" fill="hold"/>
                                        <p:tgtEl>
                                          <p:spTgt spid="5636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6369"/>
                                        </p:tgtEl>
                                        <p:attrNameLst>
                                          <p:attrName>style.visibility</p:attrName>
                                        </p:attrNameLst>
                                      </p:cBhvr>
                                      <p:to>
                                        <p:strVal val="visible"/>
                                      </p:to>
                                    </p:set>
                                    <p:anim calcmode="lin" valueType="num">
                                      <p:cBhvr additive="base">
                                        <p:cTn id="49" dur="500" fill="hold"/>
                                        <p:tgtEl>
                                          <p:spTgt spid="56369"/>
                                        </p:tgtEl>
                                        <p:attrNameLst>
                                          <p:attrName>ppt_x</p:attrName>
                                        </p:attrNameLst>
                                      </p:cBhvr>
                                      <p:tavLst>
                                        <p:tav tm="0">
                                          <p:val>
                                            <p:strVal val="0-#ppt_w/2"/>
                                          </p:val>
                                        </p:tav>
                                        <p:tav tm="100000">
                                          <p:val>
                                            <p:strVal val="#ppt_x"/>
                                          </p:val>
                                        </p:tav>
                                      </p:tavLst>
                                    </p:anim>
                                    <p:anim calcmode="lin" valueType="num">
                                      <p:cBhvr additive="base">
                                        <p:cTn id="50" dur="500" fill="hold"/>
                                        <p:tgtEl>
                                          <p:spTgt spid="563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56324" grpId="0" autoUpdateAnimBg="0"/>
      <p:bldP spid="56357" grpId="0" autoUpdateAnimBg="0"/>
      <p:bldP spid="56360" grpId="0" autoUpdateAnimBg="0"/>
      <p:bldP spid="56368" grpId="0" autoUpdateAnimBg="0"/>
      <p:bldP spid="5636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26"/>
          <p:cNvSpPr>
            <a:spLocks noGrp="1" noChangeArrowheads="1"/>
          </p:cNvSpPr>
          <p:nvPr>
            <p:ph type="title"/>
          </p:nvPr>
        </p:nvSpPr>
        <p:spPr>
          <a:xfrm>
            <a:off x="685800" y="381000"/>
            <a:ext cx="7772400" cy="1143000"/>
          </a:xfrm>
        </p:spPr>
        <p:txBody>
          <a:bodyPr/>
          <a:lstStyle/>
          <a:p>
            <a:pPr eaLnBrk="1" hangingPunct="1"/>
            <a:r>
              <a:rPr lang="tr-TR" sz="4000" b="1" smtClean="0"/>
              <a:t>Tam rekabet koşullarında Firma ve Endüstri Dengesi</a:t>
            </a:r>
            <a:br>
              <a:rPr lang="tr-TR" sz="4000" b="1" smtClean="0"/>
            </a:br>
            <a:r>
              <a:rPr lang="tr-TR" sz="2400" b="1" smtClean="0"/>
              <a:t> -KISA DÖNEM- (2)</a:t>
            </a:r>
            <a:endParaRPr lang="en-GB" sz="2400" b="1" smtClean="0"/>
          </a:p>
        </p:txBody>
      </p:sp>
      <p:sp>
        <p:nvSpPr>
          <p:cNvPr id="120835" name="Slide Number Placeholder 2"/>
          <p:cNvSpPr>
            <a:spLocks noGrp="1"/>
          </p:cNvSpPr>
          <p:nvPr>
            <p:ph type="sldNum" sz="quarter" idx="12"/>
          </p:nvPr>
        </p:nvSpPr>
        <p:spPr bwMode="auto">
          <a:noFill/>
          <a:ln>
            <a:miter lim="800000"/>
            <a:headEnd/>
            <a:tailEnd/>
          </a:ln>
        </p:spPr>
        <p:txBody>
          <a:bodyPr/>
          <a:lstStyle/>
          <a:p>
            <a:fld id="{5ECC2AFF-E118-4E7B-B1E4-A39B03668C1D}" type="slidenum">
              <a:rPr lang="en-US" smtClean="0"/>
              <a:pPr/>
              <a:t>7</a:t>
            </a:fld>
            <a:endParaRPr lang="en-US" smtClean="0"/>
          </a:p>
        </p:txBody>
      </p:sp>
      <p:sp>
        <p:nvSpPr>
          <p:cNvPr id="92163" name="Text Box 1027"/>
          <p:cNvSpPr txBox="1">
            <a:spLocks noChangeArrowheads="1"/>
          </p:cNvSpPr>
          <p:nvPr/>
        </p:nvSpPr>
        <p:spPr bwMode="auto">
          <a:xfrm>
            <a:off x="5724525" y="1773238"/>
            <a:ext cx="1468438" cy="461962"/>
          </a:xfrm>
          <a:prstGeom prst="rect">
            <a:avLst/>
          </a:prstGeom>
          <a:noFill/>
          <a:ln w="9525">
            <a:noFill/>
            <a:miter lim="800000"/>
            <a:headEnd/>
            <a:tailEnd/>
          </a:ln>
        </p:spPr>
        <p:txBody>
          <a:bodyPr wrap="none">
            <a:spAutoFit/>
          </a:bodyPr>
          <a:lstStyle/>
          <a:p>
            <a:pPr fontAlgn="base">
              <a:spcBef>
                <a:spcPct val="0"/>
              </a:spcBef>
              <a:spcAft>
                <a:spcPct val="0"/>
              </a:spcAft>
            </a:pPr>
            <a:r>
              <a:rPr lang="tr-TR" sz="2400" b="1">
                <a:solidFill>
                  <a:prstClr val="white"/>
                </a:solidFill>
                <a:latin typeface="Tahoma" pitchFamily="34" charset="0"/>
              </a:rPr>
              <a:t>Endüstri</a:t>
            </a:r>
            <a:endParaRPr lang="en-GB" sz="2400" b="1">
              <a:solidFill>
                <a:prstClr val="white"/>
              </a:solidFill>
              <a:latin typeface="Tahoma" pitchFamily="34" charset="0"/>
            </a:endParaRPr>
          </a:p>
        </p:txBody>
      </p:sp>
      <p:sp>
        <p:nvSpPr>
          <p:cNvPr id="92178" name="Text Box 1042"/>
          <p:cNvSpPr txBox="1">
            <a:spLocks noChangeArrowheads="1"/>
          </p:cNvSpPr>
          <p:nvPr/>
        </p:nvSpPr>
        <p:spPr bwMode="auto">
          <a:xfrm>
            <a:off x="1763713" y="1844675"/>
            <a:ext cx="1014412" cy="457200"/>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prstClr val="white"/>
                </a:solidFill>
                <a:latin typeface="Tahoma" pitchFamily="34" charset="0"/>
              </a:rPr>
              <a:t>Firm</a:t>
            </a:r>
            <a:r>
              <a:rPr lang="tr-TR" sz="2400" b="1">
                <a:solidFill>
                  <a:prstClr val="white"/>
                </a:solidFill>
                <a:latin typeface="Tahoma" pitchFamily="34" charset="0"/>
              </a:rPr>
              <a:t>a</a:t>
            </a:r>
            <a:endParaRPr lang="en-GB" sz="2400" b="1">
              <a:solidFill>
                <a:prstClr val="white"/>
              </a:solidFill>
              <a:latin typeface="Tahoma" pitchFamily="34" charset="0"/>
            </a:endParaRPr>
          </a:p>
        </p:txBody>
      </p:sp>
      <p:sp>
        <p:nvSpPr>
          <p:cNvPr id="92199" name="Text Box 1063"/>
          <p:cNvSpPr txBox="1">
            <a:spLocks noChangeArrowheads="1"/>
          </p:cNvSpPr>
          <p:nvPr/>
        </p:nvSpPr>
        <p:spPr bwMode="auto">
          <a:xfrm>
            <a:off x="746125" y="5300663"/>
            <a:ext cx="5310188" cy="396875"/>
          </a:xfrm>
          <a:prstGeom prst="rect">
            <a:avLst/>
          </a:prstGeom>
          <a:noFill/>
          <a:ln w="9525">
            <a:noFill/>
            <a:miter lim="800000"/>
            <a:headEnd/>
            <a:tailEnd/>
          </a:ln>
        </p:spPr>
        <p:txBody>
          <a:bodyPr wrap="none">
            <a:spAutoFit/>
          </a:bodyPr>
          <a:lstStyle/>
          <a:p>
            <a:pPr fontAlgn="base">
              <a:spcBef>
                <a:spcPct val="0"/>
              </a:spcBef>
              <a:spcAft>
                <a:spcPct val="0"/>
              </a:spcAft>
            </a:pPr>
            <a:r>
              <a:rPr lang="tr-TR" sz="2000" b="1">
                <a:solidFill>
                  <a:prstClr val="white"/>
                </a:solidFill>
                <a:latin typeface="Tahoma" pitchFamily="34" charset="0"/>
              </a:rPr>
              <a:t>Firma P fiyatını kabul etmek zorundadır.</a:t>
            </a:r>
            <a:endParaRPr lang="en-GB" sz="2000" b="1">
              <a:solidFill>
                <a:prstClr val="white"/>
              </a:solidFill>
              <a:latin typeface="Tahoma" pitchFamily="34" charset="0"/>
            </a:endParaRPr>
          </a:p>
        </p:txBody>
      </p:sp>
      <p:sp>
        <p:nvSpPr>
          <p:cNvPr id="92200" name="Text Box 1064"/>
          <p:cNvSpPr txBox="1">
            <a:spLocks noChangeArrowheads="1"/>
          </p:cNvSpPr>
          <p:nvPr/>
        </p:nvSpPr>
        <p:spPr bwMode="auto">
          <a:xfrm>
            <a:off x="468313" y="5734050"/>
            <a:ext cx="8747125" cy="701675"/>
          </a:xfrm>
          <a:prstGeom prst="rect">
            <a:avLst/>
          </a:prstGeom>
          <a:noFill/>
          <a:ln w="9525">
            <a:noFill/>
            <a:miter lim="800000"/>
            <a:headEnd/>
            <a:tailEnd/>
          </a:ln>
        </p:spPr>
        <p:txBody>
          <a:bodyPr wrap="none">
            <a:spAutoFit/>
          </a:bodyPr>
          <a:lstStyle/>
          <a:p>
            <a:pPr fontAlgn="base">
              <a:spcBef>
                <a:spcPct val="0"/>
              </a:spcBef>
              <a:spcAft>
                <a:spcPct val="0"/>
              </a:spcAft>
            </a:pPr>
            <a:r>
              <a:rPr lang="en-GB" sz="2000">
                <a:solidFill>
                  <a:prstClr val="white"/>
                </a:solidFill>
                <a:latin typeface="Tahoma" pitchFamily="34" charset="0"/>
              </a:rPr>
              <a:t>– </a:t>
            </a:r>
            <a:r>
              <a:rPr lang="tr-TR" sz="2000">
                <a:solidFill>
                  <a:prstClr val="white"/>
                </a:solidFill>
                <a:latin typeface="Tahoma" pitchFamily="34" charset="0"/>
              </a:rPr>
              <a:t>ve üretim miktarını (q) kârını maksimize edecek olan SMC=MR noktasında </a:t>
            </a:r>
          </a:p>
          <a:p>
            <a:pPr fontAlgn="base">
              <a:spcBef>
                <a:spcPct val="0"/>
              </a:spcBef>
              <a:spcAft>
                <a:spcPct val="0"/>
              </a:spcAft>
            </a:pPr>
            <a:r>
              <a:rPr lang="tr-TR" sz="2000">
                <a:solidFill>
                  <a:prstClr val="white"/>
                </a:solidFill>
                <a:latin typeface="Tahoma" pitchFamily="34" charset="0"/>
              </a:rPr>
              <a:t>belirler.</a:t>
            </a:r>
            <a:endParaRPr lang="en-GB" sz="2000">
              <a:solidFill>
                <a:prstClr val="white"/>
              </a:solidFill>
              <a:latin typeface="Tahoma" pitchFamily="34" charset="0"/>
            </a:endParaRPr>
          </a:p>
        </p:txBody>
      </p:sp>
      <p:grpSp>
        <p:nvGrpSpPr>
          <p:cNvPr id="2" name="Group 1067"/>
          <p:cNvGrpSpPr>
            <a:grpSpLocks/>
          </p:cNvGrpSpPr>
          <p:nvPr/>
        </p:nvGrpSpPr>
        <p:grpSpPr bwMode="auto">
          <a:xfrm>
            <a:off x="815975" y="1995488"/>
            <a:ext cx="4229100" cy="3160712"/>
            <a:chOff x="514" y="1257"/>
            <a:chExt cx="2664" cy="1991"/>
          </a:xfrm>
        </p:grpSpPr>
        <p:grpSp>
          <p:nvGrpSpPr>
            <p:cNvPr id="3" name="Group 1066"/>
            <p:cNvGrpSpPr>
              <a:grpSpLocks/>
            </p:cNvGrpSpPr>
            <p:nvPr/>
          </p:nvGrpSpPr>
          <p:grpSpPr bwMode="auto">
            <a:xfrm>
              <a:off x="514" y="1257"/>
              <a:ext cx="2664" cy="1991"/>
              <a:chOff x="514" y="1257"/>
              <a:chExt cx="2664" cy="1991"/>
            </a:xfrm>
          </p:grpSpPr>
          <p:sp>
            <p:nvSpPr>
              <p:cNvPr id="120859" name="Line 1050"/>
              <p:cNvSpPr>
                <a:spLocks noChangeShapeType="1"/>
              </p:cNvSpPr>
              <p:nvPr/>
            </p:nvSpPr>
            <p:spPr bwMode="auto">
              <a:xfrm>
                <a:off x="1668" y="2279"/>
                <a:ext cx="0" cy="72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0860" name="Text Box 1051"/>
              <p:cNvSpPr txBox="1">
                <a:spLocks noChangeArrowheads="1"/>
              </p:cNvSpPr>
              <p:nvPr/>
            </p:nvSpPr>
            <p:spPr bwMode="auto">
              <a:xfrm>
                <a:off x="2036" y="1847"/>
                <a:ext cx="42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SAC</a:t>
                </a:r>
              </a:p>
            </p:txBody>
          </p:sp>
          <p:sp>
            <p:nvSpPr>
              <p:cNvPr id="120861" name="Line 1052"/>
              <p:cNvSpPr>
                <a:spLocks noChangeShapeType="1"/>
              </p:cNvSpPr>
              <p:nvPr/>
            </p:nvSpPr>
            <p:spPr bwMode="auto">
              <a:xfrm>
                <a:off x="730" y="2999"/>
                <a:ext cx="1968"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0862" name="Line 1053"/>
              <p:cNvSpPr>
                <a:spLocks noChangeShapeType="1"/>
              </p:cNvSpPr>
              <p:nvPr/>
            </p:nvSpPr>
            <p:spPr bwMode="auto">
              <a:xfrm>
                <a:off x="730" y="2288"/>
                <a:ext cx="1920" cy="0"/>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0863" name="Line 1054"/>
              <p:cNvSpPr>
                <a:spLocks noChangeShapeType="1"/>
              </p:cNvSpPr>
              <p:nvPr/>
            </p:nvSpPr>
            <p:spPr bwMode="auto">
              <a:xfrm>
                <a:off x="2650" y="2288"/>
                <a:ext cx="528" cy="0"/>
              </a:xfrm>
              <a:prstGeom prst="line">
                <a:avLst/>
              </a:prstGeom>
              <a:noFill/>
              <a:ln w="9525">
                <a:solidFill>
                  <a:schemeClr val="tx1"/>
                </a:solidFill>
                <a:prstDash val="dash"/>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0864" name="Text Box 1055"/>
              <p:cNvSpPr txBox="1">
                <a:spLocks noChangeArrowheads="1"/>
              </p:cNvSpPr>
              <p:nvPr/>
            </p:nvSpPr>
            <p:spPr bwMode="auto">
              <a:xfrm>
                <a:off x="514" y="2203"/>
                <a:ext cx="212"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p>
            </p:txBody>
          </p:sp>
          <p:sp>
            <p:nvSpPr>
              <p:cNvPr id="120865" name="Text Box 1056"/>
              <p:cNvSpPr txBox="1">
                <a:spLocks noChangeArrowheads="1"/>
              </p:cNvSpPr>
              <p:nvPr/>
            </p:nvSpPr>
            <p:spPr bwMode="auto">
              <a:xfrm>
                <a:off x="516" y="1420"/>
                <a:ext cx="196" cy="231"/>
              </a:xfrm>
              <a:prstGeom prst="rect">
                <a:avLst/>
              </a:prstGeom>
              <a:noFill/>
              <a:ln w="9525">
                <a:noFill/>
                <a:miter lim="800000"/>
                <a:headEnd/>
                <a:tailEnd/>
              </a:ln>
            </p:spPr>
            <p:txBody>
              <a:bodyPr wrap="none">
                <a:spAutoFit/>
              </a:bodyPr>
              <a:lstStyle/>
              <a:p>
                <a:pPr fontAlgn="base">
                  <a:spcBef>
                    <a:spcPct val="0"/>
                  </a:spcBef>
                  <a:spcAft>
                    <a:spcPct val="0"/>
                  </a:spcAft>
                </a:pPr>
                <a:r>
                  <a:rPr lang="en-GB">
                    <a:solidFill>
                      <a:prstClr val="white"/>
                    </a:solidFill>
                    <a:latin typeface="Tahoma" pitchFamily="34" charset="0"/>
                  </a:rPr>
                  <a:t>£</a:t>
                </a:r>
              </a:p>
            </p:txBody>
          </p:sp>
          <p:sp>
            <p:nvSpPr>
              <p:cNvPr id="120866" name="Text Box 1057"/>
              <p:cNvSpPr txBox="1">
                <a:spLocks noChangeArrowheads="1"/>
              </p:cNvSpPr>
              <p:nvPr/>
            </p:nvSpPr>
            <p:spPr bwMode="auto">
              <a:xfrm>
                <a:off x="2217" y="3017"/>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i="1">
                  <a:solidFill>
                    <a:prstClr val="white"/>
                  </a:solidFill>
                  <a:latin typeface="Tahoma" pitchFamily="34" charset="0"/>
                </a:endParaRPr>
              </a:p>
            </p:txBody>
          </p:sp>
          <p:sp>
            <p:nvSpPr>
              <p:cNvPr id="120867" name="Freeform 1058"/>
              <p:cNvSpPr>
                <a:spLocks/>
              </p:cNvSpPr>
              <p:nvPr/>
            </p:nvSpPr>
            <p:spPr bwMode="auto">
              <a:xfrm rot="-180634">
                <a:off x="996" y="1464"/>
                <a:ext cx="1116" cy="1376"/>
              </a:xfrm>
              <a:custGeom>
                <a:avLst/>
                <a:gdLst>
                  <a:gd name="T0" fmla="*/ 0 w 1440"/>
                  <a:gd name="T1" fmla="*/ 1344 h 1376"/>
                  <a:gd name="T2" fmla="*/ 2 w 1440"/>
                  <a:gd name="T3" fmla="*/ 1152 h 1376"/>
                  <a:gd name="T4" fmla="*/ 2 w 1440"/>
                  <a:gd name="T5" fmla="*/ 0 h 1376"/>
                  <a:gd name="T6" fmla="*/ 0 60000 65536"/>
                  <a:gd name="T7" fmla="*/ 0 60000 65536"/>
                  <a:gd name="T8" fmla="*/ 0 60000 65536"/>
                  <a:gd name="T9" fmla="*/ 0 w 1440"/>
                  <a:gd name="T10" fmla="*/ 0 h 1376"/>
                  <a:gd name="T11" fmla="*/ 1440 w 1440"/>
                  <a:gd name="T12" fmla="*/ 1376 h 1376"/>
                </a:gdLst>
                <a:ahLst/>
                <a:cxnLst>
                  <a:cxn ang="T6">
                    <a:pos x="T0" y="T1"/>
                  </a:cxn>
                  <a:cxn ang="T7">
                    <a:pos x="T2" y="T3"/>
                  </a:cxn>
                  <a:cxn ang="T8">
                    <a:pos x="T4" y="T5"/>
                  </a:cxn>
                </a:cxnLst>
                <a:rect l="T9" t="T10" r="T11" b="T12"/>
                <a:pathLst>
                  <a:path w="1440" h="1376">
                    <a:moveTo>
                      <a:pt x="0" y="1344"/>
                    </a:moveTo>
                    <a:cubicBezTo>
                      <a:pt x="168" y="1360"/>
                      <a:pt x="336" y="1376"/>
                      <a:pt x="576" y="1152"/>
                    </a:cubicBezTo>
                    <a:cubicBezTo>
                      <a:pt x="816" y="928"/>
                      <a:pt x="1128" y="464"/>
                      <a:pt x="1440"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0868" name="Text Box 1059"/>
              <p:cNvSpPr txBox="1">
                <a:spLocks noChangeArrowheads="1"/>
              </p:cNvSpPr>
              <p:nvPr/>
            </p:nvSpPr>
            <p:spPr bwMode="auto">
              <a:xfrm>
                <a:off x="2016" y="1257"/>
                <a:ext cx="436"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SMC</a:t>
                </a:r>
              </a:p>
            </p:txBody>
          </p:sp>
          <p:sp>
            <p:nvSpPr>
              <p:cNvPr id="120869" name="Text Box 1060"/>
              <p:cNvSpPr txBox="1">
                <a:spLocks noChangeArrowheads="1"/>
              </p:cNvSpPr>
              <p:nvPr/>
            </p:nvSpPr>
            <p:spPr bwMode="auto">
              <a:xfrm>
                <a:off x="2078" y="2302"/>
                <a:ext cx="907" cy="233"/>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FF00"/>
                    </a:solidFill>
                    <a:latin typeface="Tahoma" pitchFamily="34" charset="0"/>
                  </a:rPr>
                  <a:t>D</a:t>
                </a:r>
                <a:r>
                  <a:rPr lang="en-GB" b="1">
                    <a:solidFill>
                      <a:srgbClr val="006600"/>
                    </a:solidFill>
                    <a:latin typeface="Tahoma" pitchFamily="34" charset="0"/>
                  </a:rPr>
                  <a:t>=MR</a:t>
                </a:r>
                <a:r>
                  <a:rPr lang="en-GB" b="1">
                    <a:solidFill>
                      <a:srgbClr val="FFFF00"/>
                    </a:solidFill>
                    <a:latin typeface="Tahoma" pitchFamily="34" charset="0"/>
                  </a:rPr>
                  <a:t>=AR</a:t>
                </a:r>
              </a:p>
            </p:txBody>
          </p:sp>
          <p:sp>
            <p:nvSpPr>
              <p:cNvPr id="120870" name="Text Box 1061"/>
              <p:cNvSpPr txBox="1">
                <a:spLocks noChangeArrowheads="1"/>
              </p:cNvSpPr>
              <p:nvPr/>
            </p:nvSpPr>
            <p:spPr bwMode="auto">
              <a:xfrm>
                <a:off x="1554" y="2974"/>
                <a:ext cx="204"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p>
            </p:txBody>
          </p:sp>
          <p:sp>
            <p:nvSpPr>
              <p:cNvPr id="120871" name="Line 1062"/>
              <p:cNvSpPr>
                <a:spLocks noChangeShapeType="1"/>
              </p:cNvSpPr>
              <p:nvPr/>
            </p:nvSpPr>
            <p:spPr bwMode="auto">
              <a:xfrm flipV="1">
                <a:off x="730" y="1463"/>
                <a:ext cx="0" cy="1536"/>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
          <p:nvSpPr>
            <p:cNvPr id="120858" name="Freeform 1065"/>
            <p:cNvSpPr>
              <a:spLocks/>
            </p:cNvSpPr>
            <p:nvPr/>
          </p:nvSpPr>
          <p:spPr bwMode="auto">
            <a:xfrm>
              <a:off x="1216" y="2041"/>
              <a:ext cx="1056" cy="599"/>
            </a:xfrm>
            <a:custGeom>
              <a:avLst/>
              <a:gdLst>
                <a:gd name="T0" fmla="*/ 0 w 1680"/>
                <a:gd name="T1" fmla="*/ 1 h 1056"/>
                <a:gd name="T2" fmla="*/ 1 w 1680"/>
                <a:gd name="T3" fmla="*/ 1 h 1056"/>
                <a:gd name="T4" fmla="*/ 1 w 1680"/>
                <a:gd name="T5" fmla="*/ 0 h 1056"/>
                <a:gd name="T6" fmla="*/ 0 60000 65536"/>
                <a:gd name="T7" fmla="*/ 0 60000 65536"/>
                <a:gd name="T8" fmla="*/ 0 60000 65536"/>
                <a:gd name="T9" fmla="*/ 0 w 1680"/>
                <a:gd name="T10" fmla="*/ 0 h 1056"/>
                <a:gd name="T11" fmla="*/ 1680 w 1680"/>
                <a:gd name="T12" fmla="*/ 1056 h 1056"/>
              </a:gdLst>
              <a:ahLst/>
              <a:cxnLst>
                <a:cxn ang="T6">
                  <a:pos x="T0" y="T1"/>
                </a:cxn>
                <a:cxn ang="T7">
                  <a:pos x="T2" y="T3"/>
                </a:cxn>
                <a:cxn ang="T8">
                  <a:pos x="T4" y="T5"/>
                </a:cxn>
              </a:cxnLst>
              <a:rect l="T9" t="T10" r="T11" b="T12"/>
              <a:pathLst>
                <a:path w="1680" h="1056">
                  <a:moveTo>
                    <a:pt x="0" y="576"/>
                  </a:moveTo>
                  <a:cubicBezTo>
                    <a:pt x="148" y="816"/>
                    <a:pt x="296" y="1056"/>
                    <a:pt x="576" y="960"/>
                  </a:cubicBezTo>
                  <a:cubicBezTo>
                    <a:pt x="856" y="864"/>
                    <a:pt x="1268" y="432"/>
                    <a:pt x="1680"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grpSp>
        <p:nvGrpSpPr>
          <p:cNvPr id="4" name="Group 1069"/>
          <p:cNvGrpSpPr>
            <a:grpSpLocks/>
          </p:cNvGrpSpPr>
          <p:nvPr/>
        </p:nvGrpSpPr>
        <p:grpSpPr bwMode="auto">
          <a:xfrm>
            <a:off x="4572000" y="2130425"/>
            <a:ext cx="3625850" cy="3074988"/>
            <a:chOff x="2880" y="1342"/>
            <a:chExt cx="2284" cy="1937"/>
          </a:xfrm>
        </p:grpSpPr>
        <p:grpSp>
          <p:nvGrpSpPr>
            <p:cNvPr id="5" name="Group 1028"/>
            <p:cNvGrpSpPr>
              <a:grpSpLocks/>
            </p:cNvGrpSpPr>
            <p:nvPr/>
          </p:nvGrpSpPr>
          <p:grpSpPr bwMode="auto">
            <a:xfrm>
              <a:off x="2880" y="1342"/>
              <a:ext cx="2284" cy="1937"/>
              <a:chOff x="2870" y="1463"/>
              <a:chExt cx="2284" cy="1937"/>
            </a:xfrm>
          </p:grpSpPr>
          <p:grpSp>
            <p:nvGrpSpPr>
              <p:cNvPr id="6" name="Group 1029"/>
              <p:cNvGrpSpPr>
                <a:grpSpLocks/>
              </p:cNvGrpSpPr>
              <p:nvPr/>
            </p:nvGrpSpPr>
            <p:grpSpPr bwMode="auto">
              <a:xfrm>
                <a:off x="2870" y="1463"/>
                <a:ext cx="2218" cy="1937"/>
                <a:chOff x="2870" y="1463"/>
                <a:chExt cx="2218" cy="1937"/>
              </a:xfrm>
            </p:grpSpPr>
            <p:sp>
              <p:nvSpPr>
                <p:cNvPr id="120847" name="Line 1030"/>
                <p:cNvSpPr>
                  <a:spLocks noChangeShapeType="1"/>
                </p:cNvSpPr>
                <p:nvPr/>
              </p:nvSpPr>
              <p:spPr bwMode="auto">
                <a:xfrm>
                  <a:off x="4176" y="2448"/>
                  <a:ext cx="0" cy="672"/>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0848" name="Line 1031"/>
                <p:cNvSpPr>
                  <a:spLocks noChangeShapeType="1"/>
                </p:cNvSpPr>
                <p:nvPr/>
              </p:nvSpPr>
              <p:spPr bwMode="auto">
                <a:xfrm flipH="1">
                  <a:off x="3168" y="2400"/>
                  <a:ext cx="1008"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0849" name="Line 1032"/>
                <p:cNvSpPr>
                  <a:spLocks noChangeShapeType="1"/>
                </p:cNvSpPr>
                <p:nvPr/>
              </p:nvSpPr>
              <p:spPr bwMode="auto">
                <a:xfrm>
                  <a:off x="3168" y="3120"/>
                  <a:ext cx="1920"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0850" name="Line 1033"/>
                <p:cNvSpPr>
                  <a:spLocks noChangeShapeType="1"/>
                </p:cNvSpPr>
                <p:nvPr/>
              </p:nvSpPr>
              <p:spPr bwMode="auto">
                <a:xfrm flipV="1">
                  <a:off x="3168" y="1536"/>
                  <a:ext cx="0" cy="1584"/>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0851" name="Freeform 1034"/>
                <p:cNvSpPr>
                  <a:spLocks/>
                </p:cNvSpPr>
                <p:nvPr/>
              </p:nvSpPr>
              <p:spPr bwMode="auto">
                <a:xfrm>
                  <a:off x="3600" y="1680"/>
                  <a:ext cx="816" cy="1248"/>
                </a:xfrm>
                <a:custGeom>
                  <a:avLst/>
                  <a:gdLst>
                    <a:gd name="T0" fmla="*/ 0 w 816"/>
                    <a:gd name="T1" fmla="*/ 0 h 1248"/>
                    <a:gd name="T2" fmla="*/ 528 w 816"/>
                    <a:gd name="T3" fmla="*/ 672 h 1248"/>
                    <a:gd name="T4" fmla="*/ 816 w 816"/>
                    <a:gd name="T5" fmla="*/ 1248 h 1248"/>
                    <a:gd name="T6" fmla="*/ 0 60000 65536"/>
                    <a:gd name="T7" fmla="*/ 0 60000 65536"/>
                    <a:gd name="T8" fmla="*/ 0 60000 65536"/>
                    <a:gd name="T9" fmla="*/ 0 w 816"/>
                    <a:gd name="T10" fmla="*/ 0 h 1248"/>
                    <a:gd name="T11" fmla="*/ 816 w 816"/>
                    <a:gd name="T12" fmla="*/ 1248 h 1248"/>
                  </a:gdLst>
                  <a:ahLst/>
                  <a:cxnLst>
                    <a:cxn ang="T6">
                      <a:pos x="T0" y="T1"/>
                    </a:cxn>
                    <a:cxn ang="T7">
                      <a:pos x="T2" y="T3"/>
                    </a:cxn>
                    <a:cxn ang="T8">
                      <a:pos x="T4" y="T5"/>
                    </a:cxn>
                  </a:cxnLst>
                  <a:rect l="T9" t="T10" r="T11" b="T12"/>
                  <a:pathLst>
                    <a:path w="816" h="1248">
                      <a:moveTo>
                        <a:pt x="0" y="0"/>
                      </a:moveTo>
                      <a:cubicBezTo>
                        <a:pt x="196" y="232"/>
                        <a:pt x="392" y="464"/>
                        <a:pt x="528" y="672"/>
                      </a:cubicBezTo>
                      <a:cubicBezTo>
                        <a:pt x="664" y="880"/>
                        <a:pt x="740" y="1064"/>
                        <a:pt x="816" y="1248"/>
                      </a:cubicBezTo>
                    </a:path>
                  </a:pathLst>
                </a:cu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0852" name="Freeform 1035"/>
                <p:cNvSpPr>
                  <a:spLocks/>
                </p:cNvSpPr>
                <p:nvPr/>
              </p:nvSpPr>
              <p:spPr bwMode="auto">
                <a:xfrm>
                  <a:off x="3504" y="1632"/>
                  <a:ext cx="1152" cy="1200"/>
                </a:xfrm>
                <a:custGeom>
                  <a:avLst/>
                  <a:gdLst>
                    <a:gd name="T0" fmla="*/ 0 w 1152"/>
                    <a:gd name="T1" fmla="*/ 1200 h 1200"/>
                    <a:gd name="T2" fmla="*/ 624 w 1152"/>
                    <a:gd name="T3" fmla="*/ 816 h 1200"/>
                    <a:gd name="T4" fmla="*/ 1152 w 1152"/>
                    <a:gd name="T5" fmla="*/ 0 h 1200"/>
                    <a:gd name="T6" fmla="*/ 0 60000 65536"/>
                    <a:gd name="T7" fmla="*/ 0 60000 65536"/>
                    <a:gd name="T8" fmla="*/ 0 60000 65536"/>
                    <a:gd name="T9" fmla="*/ 0 w 1152"/>
                    <a:gd name="T10" fmla="*/ 0 h 1200"/>
                    <a:gd name="T11" fmla="*/ 1152 w 1152"/>
                    <a:gd name="T12" fmla="*/ 1200 h 1200"/>
                  </a:gdLst>
                  <a:ahLst/>
                  <a:cxnLst>
                    <a:cxn ang="T6">
                      <a:pos x="T0" y="T1"/>
                    </a:cxn>
                    <a:cxn ang="T7">
                      <a:pos x="T2" y="T3"/>
                    </a:cxn>
                    <a:cxn ang="T8">
                      <a:pos x="T4" y="T5"/>
                    </a:cxn>
                  </a:cxnLst>
                  <a:rect l="T9" t="T10" r="T11" b="T12"/>
                  <a:pathLst>
                    <a:path w="1152" h="1200">
                      <a:moveTo>
                        <a:pt x="0" y="1200"/>
                      </a:moveTo>
                      <a:cubicBezTo>
                        <a:pt x="216" y="1108"/>
                        <a:pt x="432" y="1016"/>
                        <a:pt x="624" y="816"/>
                      </a:cubicBezTo>
                      <a:cubicBezTo>
                        <a:pt x="816" y="616"/>
                        <a:pt x="984" y="308"/>
                        <a:pt x="1152"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0853" name="Text Box 1036"/>
                <p:cNvSpPr txBox="1">
                  <a:spLocks noChangeArrowheads="1"/>
                </p:cNvSpPr>
                <p:nvPr/>
              </p:nvSpPr>
              <p:spPr bwMode="auto">
                <a:xfrm>
                  <a:off x="4589" y="3169"/>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sz="2000" i="1">
                    <a:solidFill>
                      <a:prstClr val="white"/>
                    </a:solidFill>
                    <a:latin typeface="Tahoma" pitchFamily="34" charset="0"/>
                  </a:endParaRPr>
                </a:p>
              </p:txBody>
            </p:sp>
            <p:sp>
              <p:nvSpPr>
                <p:cNvPr id="120854" name="Text Box 1037"/>
                <p:cNvSpPr txBox="1">
                  <a:spLocks noChangeArrowheads="1"/>
                </p:cNvSpPr>
                <p:nvPr/>
              </p:nvSpPr>
              <p:spPr bwMode="auto">
                <a:xfrm>
                  <a:off x="2870" y="1463"/>
                  <a:ext cx="196" cy="231"/>
                </a:xfrm>
                <a:prstGeom prst="rect">
                  <a:avLst/>
                </a:prstGeom>
                <a:noFill/>
                <a:ln w="9525">
                  <a:noFill/>
                  <a:miter lim="800000"/>
                  <a:headEnd/>
                  <a:tailEnd/>
                </a:ln>
              </p:spPr>
              <p:txBody>
                <a:bodyPr wrap="none">
                  <a:spAutoFit/>
                </a:bodyPr>
                <a:lstStyle/>
                <a:p>
                  <a:pPr fontAlgn="base">
                    <a:spcBef>
                      <a:spcPct val="0"/>
                    </a:spcBef>
                    <a:spcAft>
                      <a:spcPct val="0"/>
                    </a:spcAft>
                  </a:pPr>
                  <a:r>
                    <a:rPr lang="en-GB">
                      <a:solidFill>
                        <a:prstClr val="white"/>
                      </a:solidFill>
                      <a:latin typeface="Tahoma" pitchFamily="34" charset="0"/>
                    </a:rPr>
                    <a:t>£</a:t>
                  </a:r>
                  <a:endParaRPr lang="en-GB" sz="2400">
                    <a:solidFill>
                      <a:prstClr val="white"/>
                    </a:solidFill>
                    <a:latin typeface="Tahoma" pitchFamily="34" charset="0"/>
                  </a:endParaRPr>
                </a:p>
              </p:txBody>
            </p:sp>
            <p:sp>
              <p:nvSpPr>
                <p:cNvPr id="120855" name="Text Box 1038"/>
                <p:cNvSpPr txBox="1">
                  <a:spLocks noChangeArrowheads="1"/>
                </p:cNvSpPr>
                <p:nvPr/>
              </p:nvSpPr>
              <p:spPr bwMode="auto">
                <a:xfrm>
                  <a:off x="4035" y="3169"/>
                  <a:ext cx="22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endParaRPr lang="en-GB" sz="2400" b="1">
                    <a:solidFill>
                      <a:prstClr val="white"/>
                    </a:solidFill>
                    <a:latin typeface="Tahoma" pitchFamily="34" charset="0"/>
                  </a:endParaRPr>
                </a:p>
              </p:txBody>
            </p:sp>
            <p:sp>
              <p:nvSpPr>
                <p:cNvPr id="120856" name="Text Box 1039"/>
                <p:cNvSpPr txBox="1">
                  <a:spLocks noChangeArrowheads="1"/>
                </p:cNvSpPr>
                <p:nvPr/>
              </p:nvSpPr>
              <p:spPr bwMode="auto">
                <a:xfrm>
                  <a:off x="2941" y="2292"/>
                  <a:ext cx="212"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endParaRPr lang="en-GB" sz="2400" b="1">
                    <a:solidFill>
                      <a:prstClr val="white"/>
                    </a:solidFill>
                    <a:latin typeface="Tahoma" pitchFamily="34" charset="0"/>
                  </a:endParaRPr>
                </a:p>
              </p:txBody>
            </p:sp>
          </p:grpSp>
          <p:sp>
            <p:nvSpPr>
              <p:cNvPr id="120845" name="Text Box 1040"/>
              <p:cNvSpPr txBox="1">
                <a:spLocks noChangeArrowheads="1"/>
              </p:cNvSpPr>
              <p:nvPr/>
            </p:nvSpPr>
            <p:spPr bwMode="auto">
              <a:xfrm>
                <a:off x="4646" y="1511"/>
                <a:ext cx="50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SRSS</a:t>
                </a:r>
                <a:endParaRPr lang="en-GB" sz="2000" b="1">
                  <a:solidFill>
                    <a:srgbClr val="FF99CC"/>
                  </a:solidFill>
                  <a:latin typeface="Tahoma" pitchFamily="34" charset="0"/>
                </a:endParaRPr>
              </a:p>
            </p:txBody>
          </p:sp>
          <p:sp>
            <p:nvSpPr>
              <p:cNvPr id="120846" name="Text Box 1041"/>
              <p:cNvSpPr txBox="1">
                <a:spLocks noChangeArrowheads="1"/>
              </p:cNvSpPr>
              <p:nvPr/>
            </p:nvSpPr>
            <p:spPr bwMode="auto">
              <a:xfrm>
                <a:off x="4437" y="2776"/>
                <a:ext cx="226" cy="233"/>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FF00"/>
                    </a:solidFill>
                    <a:latin typeface="Tahoma" pitchFamily="34" charset="0"/>
                  </a:rPr>
                  <a:t>D</a:t>
                </a:r>
                <a:endParaRPr lang="en-GB" sz="2400" b="1">
                  <a:solidFill>
                    <a:srgbClr val="FFFF00"/>
                  </a:solidFill>
                  <a:latin typeface="Tahoma" pitchFamily="34" charset="0"/>
                </a:endParaRPr>
              </a:p>
            </p:txBody>
          </p:sp>
        </p:grpSp>
        <p:sp>
          <p:nvSpPr>
            <p:cNvPr id="120843" name="Oval 1068"/>
            <p:cNvSpPr>
              <a:spLocks noChangeArrowheads="1"/>
            </p:cNvSpPr>
            <p:nvPr/>
          </p:nvSpPr>
          <p:spPr bwMode="auto">
            <a:xfrm>
              <a:off x="4136" y="2232"/>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 calcmode="lin" valueType="num">
                                      <p:cBhvr additive="base">
                                        <p:cTn id="7" dur="500" fill="hold"/>
                                        <p:tgtEl>
                                          <p:spTgt spid="92163"/>
                                        </p:tgtEl>
                                        <p:attrNameLst>
                                          <p:attrName>ppt_x</p:attrName>
                                        </p:attrNameLst>
                                      </p:cBhvr>
                                      <p:tavLst>
                                        <p:tav tm="0">
                                          <p:val>
                                            <p:strVal val="#ppt_x"/>
                                          </p:val>
                                        </p:tav>
                                        <p:tav tm="100000">
                                          <p:val>
                                            <p:strVal val="#ppt_x"/>
                                          </p:val>
                                        </p:tav>
                                      </p:tavLst>
                                    </p:anim>
                                    <p:anim calcmode="lin" valueType="num">
                                      <p:cBhvr additive="base">
                                        <p:cTn id="8" dur="500" fill="hold"/>
                                        <p:tgtEl>
                                          <p:spTgt spid="9216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2178"/>
                                        </p:tgtEl>
                                        <p:attrNameLst>
                                          <p:attrName>style.visibility</p:attrName>
                                        </p:attrNameLst>
                                      </p:cBhvr>
                                      <p:to>
                                        <p:strVal val="visible"/>
                                      </p:to>
                                    </p:set>
                                    <p:anim calcmode="lin" valueType="num">
                                      <p:cBhvr additive="base">
                                        <p:cTn id="19" dur="500" fill="hold"/>
                                        <p:tgtEl>
                                          <p:spTgt spid="92178"/>
                                        </p:tgtEl>
                                        <p:attrNameLst>
                                          <p:attrName>ppt_x</p:attrName>
                                        </p:attrNameLst>
                                      </p:cBhvr>
                                      <p:tavLst>
                                        <p:tav tm="0">
                                          <p:val>
                                            <p:strVal val="#ppt_x"/>
                                          </p:val>
                                        </p:tav>
                                        <p:tav tm="100000">
                                          <p:val>
                                            <p:strVal val="#ppt_x"/>
                                          </p:val>
                                        </p:tav>
                                      </p:tavLst>
                                    </p:anim>
                                    <p:anim calcmode="lin" valueType="num">
                                      <p:cBhvr additive="base">
                                        <p:cTn id="20" dur="500" fill="hold"/>
                                        <p:tgtEl>
                                          <p:spTgt spid="92178"/>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199"/>
                                        </p:tgtEl>
                                        <p:attrNameLst>
                                          <p:attrName>style.visibility</p:attrName>
                                        </p:attrNameLst>
                                      </p:cBhvr>
                                      <p:to>
                                        <p:strVal val="visible"/>
                                      </p:to>
                                    </p:set>
                                    <p:anim calcmode="lin" valueType="num">
                                      <p:cBhvr additive="base">
                                        <p:cTn id="31" dur="500" fill="hold"/>
                                        <p:tgtEl>
                                          <p:spTgt spid="92199"/>
                                        </p:tgtEl>
                                        <p:attrNameLst>
                                          <p:attrName>ppt_x</p:attrName>
                                        </p:attrNameLst>
                                      </p:cBhvr>
                                      <p:tavLst>
                                        <p:tav tm="0">
                                          <p:val>
                                            <p:strVal val="0-#ppt_w/2"/>
                                          </p:val>
                                        </p:tav>
                                        <p:tav tm="100000">
                                          <p:val>
                                            <p:strVal val="#ppt_x"/>
                                          </p:val>
                                        </p:tav>
                                      </p:tavLst>
                                    </p:anim>
                                    <p:anim calcmode="lin" valueType="num">
                                      <p:cBhvr additive="base">
                                        <p:cTn id="32" dur="500" fill="hold"/>
                                        <p:tgtEl>
                                          <p:spTgt spid="9219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200"/>
                                        </p:tgtEl>
                                        <p:attrNameLst>
                                          <p:attrName>style.visibility</p:attrName>
                                        </p:attrNameLst>
                                      </p:cBhvr>
                                      <p:to>
                                        <p:strVal val="visible"/>
                                      </p:to>
                                    </p:set>
                                    <p:anim calcmode="lin" valueType="num">
                                      <p:cBhvr additive="base">
                                        <p:cTn id="37" dur="500" fill="hold"/>
                                        <p:tgtEl>
                                          <p:spTgt spid="92200"/>
                                        </p:tgtEl>
                                        <p:attrNameLst>
                                          <p:attrName>ppt_x</p:attrName>
                                        </p:attrNameLst>
                                      </p:cBhvr>
                                      <p:tavLst>
                                        <p:tav tm="0">
                                          <p:val>
                                            <p:strVal val="0-#ppt_w/2"/>
                                          </p:val>
                                        </p:tav>
                                        <p:tav tm="100000">
                                          <p:val>
                                            <p:strVal val="#ppt_x"/>
                                          </p:val>
                                        </p:tav>
                                      </p:tavLst>
                                    </p:anim>
                                    <p:anim calcmode="lin" valueType="num">
                                      <p:cBhvr additive="base">
                                        <p:cTn id="38" dur="500" fill="hold"/>
                                        <p:tgtEl>
                                          <p:spTgt spid="92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P spid="92178" grpId="0" autoUpdateAnimBg="0"/>
      <p:bldP spid="92199" grpId="0" autoUpdateAnimBg="0"/>
      <p:bldP spid="9220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title"/>
          </p:nvPr>
        </p:nvSpPr>
        <p:spPr>
          <a:xfrm>
            <a:off x="684213" y="476250"/>
            <a:ext cx="7772400" cy="1143000"/>
          </a:xfrm>
        </p:spPr>
        <p:txBody>
          <a:bodyPr/>
          <a:lstStyle/>
          <a:p>
            <a:pPr eaLnBrk="1" hangingPunct="1"/>
            <a:r>
              <a:rPr lang="tr-TR" sz="4000" b="1" smtClean="0"/>
              <a:t>Tam rekabet koşullarında Firma ve Endüstri Dengesi</a:t>
            </a:r>
            <a:br>
              <a:rPr lang="tr-TR" sz="4000" b="1" smtClean="0"/>
            </a:br>
            <a:r>
              <a:rPr lang="tr-TR" sz="2400" b="1" smtClean="0"/>
              <a:t> -KISA DÖNEM- (3)</a:t>
            </a:r>
            <a:endParaRPr lang="en-GB" sz="2400" b="1" smtClean="0"/>
          </a:p>
        </p:txBody>
      </p:sp>
      <p:sp>
        <p:nvSpPr>
          <p:cNvPr id="121859" name="Slide Number Placeholder 2"/>
          <p:cNvSpPr>
            <a:spLocks noGrp="1"/>
          </p:cNvSpPr>
          <p:nvPr>
            <p:ph type="sldNum" sz="quarter" idx="12"/>
          </p:nvPr>
        </p:nvSpPr>
        <p:spPr bwMode="auto">
          <a:noFill/>
          <a:ln>
            <a:miter lim="800000"/>
            <a:headEnd/>
            <a:tailEnd/>
          </a:ln>
        </p:spPr>
        <p:txBody>
          <a:bodyPr/>
          <a:lstStyle/>
          <a:p>
            <a:fld id="{D8A87772-3FDB-44C6-8055-B6A359D575BC}" type="slidenum">
              <a:rPr lang="en-US" smtClean="0"/>
              <a:pPr/>
              <a:t>8</a:t>
            </a:fld>
            <a:endParaRPr lang="en-US" smtClean="0"/>
          </a:p>
        </p:txBody>
      </p:sp>
      <p:sp>
        <p:nvSpPr>
          <p:cNvPr id="94210" name="Rectangle 2"/>
          <p:cNvSpPr>
            <a:spLocks noChangeArrowheads="1"/>
          </p:cNvSpPr>
          <p:nvPr/>
        </p:nvSpPr>
        <p:spPr bwMode="auto">
          <a:xfrm>
            <a:off x="1130300" y="3657600"/>
            <a:ext cx="1209675" cy="347663"/>
          </a:xfrm>
          <a:prstGeom prst="rect">
            <a:avLst/>
          </a:prstGeom>
          <a:gradFill rotWithShape="0">
            <a:gsLst>
              <a:gs pos="0">
                <a:schemeClr val="tx1"/>
              </a:gs>
              <a:gs pos="50000">
                <a:schemeClr val="tx1">
                  <a:gamma/>
                  <a:shade val="46275"/>
                  <a:invGamma/>
                </a:schemeClr>
              </a:gs>
              <a:gs pos="100000">
                <a:schemeClr val="tx1"/>
              </a:gs>
            </a:gsLst>
            <a:lin ang="5400000" scaled="1"/>
          </a:gradFill>
          <a:ln w="9525">
            <a:solidFill>
              <a:srgbClr val="D60093"/>
            </a:solidFill>
            <a:miter lim="800000"/>
            <a:headEnd/>
            <a:tailEnd/>
          </a:ln>
          <a:effectLst/>
        </p:spPr>
        <p:txBody>
          <a:bodyPr wrap="none" anchor="ctr"/>
          <a:lstStyle/>
          <a:p>
            <a:pPr fontAlgn="base">
              <a:spcBef>
                <a:spcPct val="0"/>
              </a:spcBef>
              <a:spcAft>
                <a:spcPct val="0"/>
              </a:spcAft>
              <a:defRPr/>
            </a:pPr>
            <a:endParaRPr lang="tr-TR" sz="2400">
              <a:solidFill>
                <a:prstClr val="white"/>
              </a:solidFill>
              <a:latin typeface="Tahoma" pitchFamily="34" charset="0"/>
            </a:endParaRPr>
          </a:p>
        </p:txBody>
      </p:sp>
      <p:sp>
        <p:nvSpPr>
          <p:cNvPr id="121861" name="Text Box 4"/>
          <p:cNvSpPr txBox="1">
            <a:spLocks noChangeArrowheads="1"/>
          </p:cNvSpPr>
          <p:nvPr/>
        </p:nvSpPr>
        <p:spPr bwMode="auto">
          <a:xfrm>
            <a:off x="5867400" y="1916113"/>
            <a:ext cx="1470025" cy="461962"/>
          </a:xfrm>
          <a:prstGeom prst="rect">
            <a:avLst/>
          </a:prstGeom>
          <a:noFill/>
          <a:ln w="9525">
            <a:noFill/>
            <a:miter lim="800000"/>
            <a:headEnd/>
            <a:tailEnd/>
          </a:ln>
        </p:spPr>
        <p:txBody>
          <a:bodyPr wrap="none">
            <a:spAutoFit/>
          </a:bodyPr>
          <a:lstStyle/>
          <a:p>
            <a:pPr fontAlgn="base">
              <a:spcBef>
                <a:spcPct val="0"/>
              </a:spcBef>
              <a:spcAft>
                <a:spcPct val="0"/>
              </a:spcAft>
            </a:pPr>
            <a:r>
              <a:rPr lang="tr-TR" sz="2400" b="1">
                <a:solidFill>
                  <a:prstClr val="white"/>
                </a:solidFill>
                <a:latin typeface="Tahoma" pitchFamily="34" charset="0"/>
              </a:rPr>
              <a:t>Endüstri</a:t>
            </a:r>
            <a:endParaRPr lang="en-GB" sz="2400" b="1">
              <a:solidFill>
                <a:prstClr val="white"/>
              </a:solidFill>
              <a:latin typeface="Tahoma" pitchFamily="34" charset="0"/>
            </a:endParaRPr>
          </a:p>
        </p:txBody>
      </p:sp>
      <p:grpSp>
        <p:nvGrpSpPr>
          <p:cNvPr id="2" name="Group 5"/>
          <p:cNvGrpSpPr>
            <a:grpSpLocks/>
          </p:cNvGrpSpPr>
          <p:nvPr/>
        </p:nvGrpSpPr>
        <p:grpSpPr bwMode="auto">
          <a:xfrm>
            <a:off x="4572000" y="2130425"/>
            <a:ext cx="3625850" cy="3074988"/>
            <a:chOff x="2870" y="1463"/>
            <a:chExt cx="2284" cy="1937"/>
          </a:xfrm>
        </p:grpSpPr>
        <p:grpSp>
          <p:nvGrpSpPr>
            <p:cNvPr id="3" name="Group 6"/>
            <p:cNvGrpSpPr>
              <a:grpSpLocks/>
            </p:cNvGrpSpPr>
            <p:nvPr/>
          </p:nvGrpSpPr>
          <p:grpSpPr bwMode="auto">
            <a:xfrm>
              <a:off x="2870" y="1463"/>
              <a:ext cx="2218" cy="1937"/>
              <a:chOff x="2870" y="1463"/>
              <a:chExt cx="2218" cy="1937"/>
            </a:xfrm>
          </p:grpSpPr>
          <p:sp>
            <p:nvSpPr>
              <p:cNvPr id="121890" name="Line 7"/>
              <p:cNvSpPr>
                <a:spLocks noChangeShapeType="1"/>
              </p:cNvSpPr>
              <p:nvPr/>
            </p:nvSpPr>
            <p:spPr bwMode="auto">
              <a:xfrm>
                <a:off x="4176" y="2448"/>
                <a:ext cx="0" cy="672"/>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91" name="Line 8"/>
              <p:cNvSpPr>
                <a:spLocks noChangeShapeType="1"/>
              </p:cNvSpPr>
              <p:nvPr/>
            </p:nvSpPr>
            <p:spPr bwMode="auto">
              <a:xfrm flipH="1">
                <a:off x="3168" y="2400"/>
                <a:ext cx="1008"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92" name="Line 9"/>
              <p:cNvSpPr>
                <a:spLocks noChangeShapeType="1"/>
              </p:cNvSpPr>
              <p:nvPr/>
            </p:nvSpPr>
            <p:spPr bwMode="auto">
              <a:xfrm>
                <a:off x="3168" y="3120"/>
                <a:ext cx="1920"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93" name="Line 10"/>
              <p:cNvSpPr>
                <a:spLocks noChangeShapeType="1"/>
              </p:cNvSpPr>
              <p:nvPr/>
            </p:nvSpPr>
            <p:spPr bwMode="auto">
              <a:xfrm flipV="1">
                <a:off x="3168" y="1536"/>
                <a:ext cx="0" cy="1584"/>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94" name="Freeform 11"/>
              <p:cNvSpPr>
                <a:spLocks/>
              </p:cNvSpPr>
              <p:nvPr/>
            </p:nvSpPr>
            <p:spPr bwMode="auto">
              <a:xfrm>
                <a:off x="3600" y="1680"/>
                <a:ext cx="816" cy="1248"/>
              </a:xfrm>
              <a:custGeom>
                <a:avLst/>
                <a:gdLst>
                  <a:gd name="T0" fmla="*/ 0 w 816"/>
                  <a:gd name="T1" fmla="*/ 0 h 1248"/>
                  <a:gd name="T2" fmla="*/ 528 w 816"/>
                  <a:gd name="T3" fmla="*/ 672 h 1248"/>
                  <a:gd name="T4" fmla="*/ 816 w 816"/>
                  <a:gd name="T5" fmla="*/ 1248 h 1248"/>
                  <a:gd name="T6" fmla="*/ 0 60000 65536"/>
                  <a:gd name="T7" fmla="*/ 0 60000 65536"/>
                  <a:gd name="T8" fmla="*/ 0 60000 65536"/>
                  <a:gd name="T9" fmla="*/ 0 w 816"/>
                  <a:gd name="T10" fmla="*/ 0 h 1248"/>
                  <a:gd name="T11" fmla="*/ 816 w 816"/>
                  <a:gd name="T12" fmla="*/ 1248 h 1248"/>
                </a:gdLst>
                <a:ahLst/>
                <a:cxnLst>
                  <a:cxn ang="T6">
                    <a:pos x="T0" y="T1"/>
                  </a:cxn>
                  <a:cxn ang="T7">
                    <a:pos x="T2" y="T3"/>
                  </a:cxn>
                  <a:cxn ang="T8">
                    <a:pos x="T4" y="T5"/>
                  </a:cxn>
                </a:cxnLst>
                <a:rect l="T9" t="T10" r="T11" b="T12"/>
                <a:pathLst>
                  <a:path w="816" h="1248">
                    <a:moveTo>
                      <a:pt x="0" y="0"/>
                    </a:moveTo>
                    <a:cubicBezTo>
                      <a:pt x="196" y="232"/>
                      <a:pt x="392" y="464"/>
                      <a:pt x="528" y="672"/>
                    </a:cubicBezTo>
                    <a:cubicBezTo>
                      <a:pt x="664" y="880"/>
                      <a:pt x="740" y="1064"/>
                      <a:pt x="816" y="1248"/>
                    </a:cubicBezTo>
                  </a:path>
                </a:pathLst>
              </a:cu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95" name="Freeform 12"/>
              <p:cNvSpPr>
                <a:spLocks/>
              </p:cNvSpPr>
              <p:nvPr/>
            </p:nvSpPr>
            <p:spPr bwMode="auto">
              <a:xfrm>
                <a:off x="3504" y="1632"/>
                <a:ext cx="1152" cy="1200"/>
              </a:xfrm>
              <a:custGeom>
                <a:avLst/>
                <a:gdLst>
                  <a:gd name="T0" fmla="*/ 0 w 1152"/>
                  <a:gd name="T1" fmla="*/ 1200 h 1200"/>
                  <a:gd name="T2" fmla="*/ 624 w 1152"/>
                  <a:gd name="T3" fmla="*/ 816 h 1200"/>
                  <a:gd name="T4" fmla="*/ 1152 w 1152"/>
                  <a:gd name="T5" fmla="*/ 0 h 1200"/>
                  <a:gd name="T6" fmla="*/ 0 60000 65536"/>
                  <a:gd name="T7" fmla="*/ 0 60000 65536"/>
                  <a:gd name="T8" fmla="*/ 0 60000 65536"/>
                  <a:gd name="T9" fmla="*/ 0 w 1152"/>
                  <a:gd name="T10" fmla="*/ 0 h 1200"/>
                  <a:gd name="T11" fmla="*/ 1152 w 1152"/>
                  <a:gd name="T12" fmla="*/ 1200 h 1200"/>
                </a:gdLst>
                <a:ahLst/>
                <a:cxnLst>
                  <a:cxn ang="T6">
                    <a:pos x="T0" y="T1"/>
                  </a:cxn>
                  <a:cxn ang="T7">
                    <a:pos x="T2" y="T3"/>
                  </a:cxn>
                  <a:cxn ang="T8">
                    <a:pos x="T4" y="T5"/>
                  </a:cxn>
                </a:cxnLst>
                <a:rect l="T9" t="T10" r="T11" b="T12"/>
                <a:pathLst>
                  <a:path w="1152" h="1200">
                    <a:moveTo>
                      <a:pt x="0" y="1200"/>
                    </a:moveTo>
                    <a:cubicBezTo>
                      <a:pt x="216" y="1108"/>
                      <a:pt x="432" y="1016"/>
                      <a:pt x="624" y="816"/>
                    </a:cubicBezTo>
                    <a:cubicBezTo>
                      <a:pt x="816" y="616"/>
                      <a:pt x="984" y="308"/>
                      <a:pt x="1152"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96" name="Text Box 13"/>
              <p:cNvSpPr txBox="1">
                <a:spLocks noChangeArrowheads="1"/>
              </p:cNvSpPr>
              <p:nvPr/>
            </p:nvSpPr>
            <p:spPr bwMode="auto">
              <a:xfrm>
                <a:off x="4589" y="3169"/>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sz="2000" i="1">
                  <a:solidFill>
                    <a:prstClr val="white"/>
                  </a:solidFill>
                  <a:latin typeface="Tahoma" pitchFamily="34" charset="0"/>
                </a:endParaRPr>
              </a:p>
            </p:txBody>
          </p:sp>
          <p:sp>
            <p:nvSpPr>
              <p:cNvPr id="121897" name="Text Box 14"/>
              <p:cNvSpPr txBox="1">
                <a:spLocks noChangeArrowheads="1"/>
              </p:cNvSpPr>
              <p:nvPr/>
            </p:nvSpPr>
            <p:spPr bwMode="auto">
              <a:xfrm>
                <a:off x="2870" y="1463"/>
                <a:ext cx="196" cy="231"/>
              </a:xfrm>
              <a:prstGeom prst="rect">
                <a:avLst/>
              </a:prstGeom>
              <a:noFill/>
              <a:ln w="9525">
                <a:noFill/>
                <a:miter lim="800000"/>
                <a:headEnd/>
                <a:tailEnd/>
              </a:ln>
            </p:spPr>
            <p:txBody>
              <a:bodyPr wrap="none">
                <a:spAutoFit/>
              </a:bodyPr>
              <a:lstStyle/>
              <a:p>
                <a:pPr fontAlgn="base">
                  <a:spcBef>
                    <a:spcPct val="0"/>
                  </a:spcBef>
                  <a:spcAft>
                    <a:spcPct val="0"/>
                  </a:spcAft>
                </a:pPr>
                <a:r>
                  <a:rPr lang="en-GB">
                    <a:solidFill>
                      <a:prstClr val="white"/>
                    </a:solidFill>
                    <a:latin typeface="Tahoma" pitchFamily="34" charset="0"/>
                  </a:rPr>
                  <a:t>£</a:t>
                </a:r>
                <a:endParaRPr lang="en-GB" sz="2400">
                  <a:solidFill>
                    <a:prstClr val="white"/>
                  </a:solidFill>
                  <a:latin typeface="Tahoma" pitchFamily="34" charset="0"/>
                </a:endParaRPr>
              </a:p>
            </p:txBody>
          </p:sp>
          <p:sp>
            <p:nvSpPr>
              <p:cNvPr id="121898" name="Text Box 15"/>
              <p:cNvSpPr txBox="1">
                <a:spLocks noChangeArrowheads="1"/>
              </p:cNvSpPr>
              <p:nvPr/>
            </p:nvSpPr>
            <p:spPr bwMode="auto">
              <a:xfrm>
                <a:off x="4035" y="3169"/>
                <a:ext cx="22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endParaRPr lang="en-GB" sz="2400" b="1">
                  <a:solidFill>
                    <a:prstClr val="white"/>
                  </a:solidFill>
                  <a:latin typeface="Tahoma" pitchFamily="34" charset="0"/>
                </a:endParaRPr>
              </a:p>
            </p:txBody>
          </p:sp>
          <p:sp>
            <p:nvSpPr>
              <p:cNvPr id="121899" name="Text Box 16"/>
              <p:cNvSpPr txBox="1">
                <a:spLocks noChangeArrowheads="1"/>
              </p:cNvSpPr>
              <p:nvPr/>
            </p:nvSpPr>
            <p:spPr bwMode="auto">
              <a:xfrm>
                <a:off x="2941" y="2292"/>
                <a:ext cx="212"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endParaRPr lang="en-GB" sz="2400" b="1">
                  <a:solidFill>
                    <a:prstClr val="white"/>
                  </a:solidFill>
                  <a:latin typeface="Tahoma" pitchFamily="34" charset="0"/>
                </a:endParaRPr>
              </a:p>
            </p:txBody>
          </p:sp>
        </p:grpSp>
        <p:sp>
          <p:nvSpPr>
            <p:cNvPr id="121888" name="Text Box 17"/>
            <p:cNvSpPr txBox="1">
              <a:spLocks noChangeArrowheads="1"/>
            </p:cNvSpPr>
            <p:nvPr/>
          </p:nvSpPr>
          <p:spPr bwMode="auto">
            <a:xfrm>
              <a:off x="4646" y="1511"/>
              <a:ext cx="50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SRSS</a:t>
              </a:r>
              <a:endParaRPr lang="en-GB" sz="2000" b="1">
                <a:solidFill>
                  <a:srgbClr val="FF99CC"/>
                </a:solidFill>
                <a:latin typeface="Tahoma" pitchFamily="34" charset="0"/>
              </a:endParaRPr>
            </a:p>
          </p:txBody>
        </p:sp>
        <p:sp>
          <p:nvSpPr>
            <p:cNvPr id="121889" name="Text Box 18"/>
            <p:cNvSpPr txBox="1">
              <a:spLocks noChangeArrowheads="1"/>
            </p:cNvSpPr>
            <p:nvPr/>
          </p:nvSpPr>
          <p:spPr bwMode="auto">
            <a:xfrm>
              <a:off x="4437" y="2776"/>
              <a:ext cx="226" cy="233"/>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FF00"/>
                  </a:solidFill>
                  <a:latin typeface="Tahoma" pitchFamily="34" charset="0"/>
                </a:rPr>
                <a:t>D</a:t>
              </a:r>
              <a:endParaRPr lang="en-GB" sz="2400" b="1">
                <a:solidFill>
                  <a:srgbClr val="FFFF00"/>
                </a:solidFill>
                <a:latin typeface="Tahoma" pitchFamily="34" charset="0"/>
              </a:endParaRPr>
            </a:p>
          </p:txBody>
        </p:sp>
      </p:grpSp>
      <p:sp>
        <p:nvSpPr>
          <p:cNvPr id="94227" name="Text Box 19"/>
          <p:cNvSpPr txBox="1">
            <a:spLocks noChangeArrowheads="1"/>
          </p:cNvSpPr>
          <p:nvPr/>
        </p:nvSpPr>
        <p:spPr bwMode="auto">
          <a:xfrm>
            <a:off x="974725" y="5100638"/>
            <a:ext cx="6800850" cy="400050"/>
          </a:xfrm>
          <a:prstGeom prst="rect">
            <a:avLst/>
          </a:prstGeom>
          <a:noFill/>
          <a:ln w="9525">
            <a:noFill/>
            <a:miter lim="800000"/>
            <a:headEnd/>
            <a:tailEnd/>
          </a:ln>
        </p:spPr>
        <p:txBody>
          <a:bodyPr wrap="none">
            <a:spAutoFit/>
          </a:bodyPr>
          <a:lstStyle/>
          <a:p>
            <a:pPr fontAlgn="base">
              <a:spcBef>
                <a:spcPct val="0"/>
              </a:spcBef>
              <a:spcAft>
                <a:spcPct val="0"/>
              </a:spcAft>
            </a:pPr>
            <a:r>
              <a:rPr lang="tr-TR" sz="2000">
                <a:solidFill>
                  <a:prstClr val="white"/>
                </a:solidFill>
                <a:latin typeface="Tahoma" pitchFamily="34" charset="0"/>
              </a:rPr>
              <a:t>Fiyat P düzeyindeyken firmanın kazandığı kâr taralı alandır.</a:t>
            </a:r>
            <a:endParaRPr lang="en-GB" sz="2000">
              <a:solidFill>
                <a:prstClr val="white"/>
              </a:solidFill>
              <a:latin typeface="Tahoma" pitchFamily="34" charset="0"/>
            </a:endParaRPr>
          </a:p>
        </p:txBody>
      </p:sp>
      <p:sp>
        <p:nvSpPr>
          <p:cNvPr id="94228" name="Text Box 20"/>
          <p:cNvSpPr txBox="1">
            <a:spLocks noChangeArrowheads="1"/>
          </p:cNvSpPr>
          <p:nvPr/>
        </p:nvSpPr>
        <p:spPr bwMode="auto">
          <a:xfrm>
            <a:off x="0" y="5373688"/>
            <a:ext cx="7781925" cy="400050"/>
          </a:xfrm>
          <a:prstGeom prst="rect">
            <a:avLst/>
          </a:prstGeom>
          <a:noFill/>
          <a:ln w="9525">
            <a:noFill/>
            <a:miter lim="800000"/>
            <a:headEnd/>
            <a:tailEnd/>
          </a:ln>
        </p:spPr>
        <p:txBody>
          <a:bodyPr wrap="none">
            <a:spAutoFit/>
          </a:bodyPr>
          <a:lstStyle/>
          <a:p>
            <a:pPr fontAlgn="base">
              <a:spcBef>
                <a:spcPct val="0"/>
              </a:spcBef>
              <a:spcAft>
                <a:spcPct val="0"/>
              </a:spcAft>
            </a:pPr>
            <a:r>
              <a:rPr lang="tr-TR" sz="2000">
                <a:solidFill>
                  <a:prstClr val="white"/>
                </a:solidFill>
                <a:latin typeface="Tahoma" pitchFamily="34" charset="0"/>
              </a:rPr>
              <a:t>Normal-üstü bu kâr endüstriye yeni firmaların girmesini teşvik eder.</a:t>
            </a:r>
            <a:endParaRPr lang="en-GB" sz="2000">
              <a:solidFill>
                <a:prstClr val="white"/>
              </a:solidFill>
              <a:latin typeface="Tahoma" pitchFamily="34" charset="0"/>
            </a:endParaRPr>
          </a:p>
        </p:txBody>
      </p:sp>
      <p:sp>
        <p:nvSpPr>
          <p:cNvPr id="94229" name="Text Box 21"/>
          <p:cNvSpPr txBox="1">
            <a:spLocks noChangeArrowheads="1"/>
          </p:cNvSpPr>
          <p:nvPr/>
        </p:nvSpPr>
        <p:spPr bwMode="auto">
          <a:xfrm>
            <a:off x="974725" y="5722938"/>
            <a:ext cx="7845425" cy="701675"/>
          </a:xfrm>
          <a:prstGeom prst="rect">
            <a:avLst/>
          </a:prstGeom>
          <a:noFill/>
          <a:ln w="9525">
            <a:noFill/>
            <a:miter lim="800000"/>
            <a:headEnd/>
            <a:tailEnd/>
          </a:ln>
        </p:spPr>
        <p:txBody>
          <a:bodyPr>
            <a:spAutoFit/>
          </a:bodyPr>
          <a:lstStyle/>
          <a:p>
            <a:pPr fontAlgn="base">
              <a:spcBef>
                <a:spcPct val="0"/>
              </a:spcBef>
              <a:spcAft>
                <a:spcPct val="0"/>
              </a:spcAft>
            </a:pPr>
            <a:r>
              <a:rPr lang="tr-TR" sz="2000">
                <a:solidFill>
                  <a:prstClr val="white"/>
                </a:solidFill>
                <a:latin typeface="Tahoma" pitchFamily="34" charset="0"/>
              </a:rPr>
              <a:t>Endüstride firma sayısı artarken endüstri arz eğrisi sağa doğru kayar ve piyasa fiyatı düşer.</a:t>
            </a:r>
            <a:endParaRPr lang="en-GB">
              <a:solidFill>
                <a:prstClr val="white"/>
              </a:solidFill>
              <a:latin typeface="Tahoma" pitchFamily="34" charset="0"/>
            </a:endParaRPr>
          </a:p>
        </p:txBody>
      </p:sp>
      <p:sp>
        <p:nvSpPr>
          <p:cNvPr id="121866" name="Freeform 22"/>
          <p:cNvSpPr>
            <a:spLocks/>
          </p:cNvSpPr>
          <p:nvPr/>
        </p:nvSpPr>
        <p:spPr bwMode="auto">
          <a:xfrm rot="-386238">
            <a:off x="5867400" y="2743200"/>
            <a:ext cx="1887538" cy="1600200"/>
          </a:xfrm>
          <a:custGeom>
            <a:avLst/>
            <a:gdLst>
              <a:gd name="T0" fmla="*/ 0 w 1248"/>
              <a:gd name="T1" fmla="*/ 2147483647 h 1200"/>
              <a:gd name="T2" fmla="*/ 2147483647 w 1248"/>
              <a:gd name="T3" fmla="*/ 2147483647 h 1200"/>
              <a:gd name="T4" fmla="*/ 2147483647 w 1248"/>
              <a:gd name="T5" fmla="*/ 0 h 1200"/>
              <a:gd name="T6" fmla="*/ 0 60000 65536"/>
              <a:gd name="T7" fmla="*/ 0 60000 65536"/>
              <a:gd name="T8" fmla="*/ 0 60000 65536"/>
              <a:gd name="T9" fmla="*/ 0 w 1248"/>
              <a:gd name="T10" fmla="*/ 0 h 1200"/>
              <a:gd name="T11" fmla="*/ 1248 w 1248"/>
              <a:gd name="T12" fmla="*/ 1200 h 1200"/>
            </a:gdLst>
            <a:ahLst/>
            <a:cxnLst>
              <a:cxn ang="T6">
                <a:pos x="T0" y="T1"/>
              </a:cxn>
              <a:cxn ang="T7">
                <a:pos x="T2" y="T3"/>
              </a:cxn>
              <a:cxn ang="T8">
                <a:pos x="T4" y="T5"/>
              </a:cxn>
            </a:cxnLst>
            <a:rect l="T9" t="T10" r="T11" b="T12"/>
            <a:pathLst>
              <a:path w="1248" h="1200">
                <a:moveTo>
                  <a:pt x="0" y="1200"/>
                </a:moveTo>
                <a:cubicBezTo>
                  <a:pt x="208" y="1132"/>
                  <a:pt x="416" y="1064"/>
                  <a:pt x="624" y="864"/>
                </a:cubicBezTo>
                <a:cubicBezTo>
                  <a:pt x="832" y="664"/>
                  <a:pt x="1040" y="332"/>
                  <a:pt x="1248" y="0"/>
                </a:cubicBezTo>
              </a:path>
            </a:pathLst>
          </a:custGeom>
          <a:noFill/>
          <a:ln w="57150">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67" name="Line 23"/>
          <p:cNvSpPr>
            <a:spLocks noChangeShapeType="1"/>
          </p:cNvSpPr>
          <p:nvPr/>
        </p:nvSpPr>
        <p:spPr bwMode="auto">
          <a:xfrm flipH="1">
            <a:off x="5029200" y="3941763"/>
            <a:ext cx="17526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68" name="Text Box 24"/>
          <p:cNvSpPr txBox="1">
            <a:spLocks noChangeArrowheads="1"/>
          </p:cNvSpPr>
          <p:nvPr/>
        </p:nvSpPr>
        <p:spPr bwMode="auto">
          <a:xfrm>
            <a:off x="7604125" y="2703513"/>
            <a:ext cx="890588" cy="366712"/>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EEECE1"/>
                </a:solidFill>
                <a:latin typeface="Tahoma" pitchFamily="34" charset="0"/>
              </a:rPr>
              <a:t>SRSS</a:t>
            </a:r>
            <a:r>
              <a:rPr lang="en-GB" b="1" baseline="-25000">
                <a:solidFill>
                  <a:srgbClr val="EEECE1"/>
                </a:solidFill>
                <a:latin typeface="Tahoma" pitchFamily="34" charset="0"/>
              </a:rPr>
              <a:t>1</a:t>
            </a:r>
            <a:endParaRPr lang="en-GB" b="1">
              <a:solidFill>
                <a:srgbClr val="EEECE1"/>
              </a:solidFill>
              <a:latin typeface="Tahoma" pitchFamily="34" charset="0"/>
            </a:endParaRPr>
          </a:p>
        </p:txBody>
      </p:sp>
      <p:sp>
        <p:nvSpPr>
          <p:cNvPr id="121869" name="Text Box 25"/>
          <p:cNvSpPr txBox="1">
            <a:spLocks noChangeArrowheads="1"/>
          </p:cNvSpPr>
          <p:nvPr/>
        </p:nvSpPr>
        <p:spPr bwMode="auto">
          <a:xfrm>
            <a:off x="4643438" y="3789363"/>
            <a:ext cx="420687" cy="366712"/>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EEECE1"/>
                </a:solidFill>
                <a:latin typeface="Tahoma" pitchFamily="34" charset="0"/>
              </a:rPr>
              <a:t>P</a:t>
            </a:r>
            <a:r>
              <a:rPr lang="en-GB" b="1" baseline="-25000">
                <a:solidFill>
                  <a:srgbClr val="EEECE1"/>
                </a:solidFill>
                <a:latin typeface="Tahoma" pitchFamily="34" charset="0"/>
              </a:rPr>
              <a:t>1</a:t>
            </a:r>
            <a:endParaRPr lang="en-GB" sz="2000" b="1">
              <a:solidFill>
                <a:srgbClr val="EEECE1"/>
              </a:solidFill>
              <a:latin typeface="Tahoma" pitchFamily="34" charset="0"/>
            </a:endParaRPr>
          </a:p>
        </p:txBody>
      </p:sp>
      <p:sp>
        <p:nvSpPr>
          <p:cNvPr id="121870" name="Text Box 27"/>
          <p:cNvSpPr txBox="1">
            <a:spLocks noChangeArrowheads="1"/>
          </p:cNvSpPr>
          <p:nvPr/>
        </p:nvSpPr>
        <p:spPr bwMode="auto">
          <a:xfrm>
            <a:off x="3143250" y="3062288"/>
            <a:ext cx="666750" cy="366712"/>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SAC</a:t>
            </a:r>
          </a:p>
        </p:txBody>
      </p:sp>
      <p:sp>
        <p:nvSpPr>
          <p:cNvPr id="121871" name="Text Box 29"/>
          <p:cNvSpPr txBox="1">
            <a:spLocks noChangeArrowheads="1"/>
          </p:cNvSpPr>
          <p:nvPr/>
        </p:nvSpPr>
        <p:spPr bwMode="auto">
          <a:xfrm>
            <a:off x="1403350" y="1989138"/>
            <a:ext cx="1014413" cy="457200"/>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prstClr val="white"/>
                </a:solidFill>
                <a:latin typeface="Tahoma" pitchFamily="34" charset="0"/>
              </a:rPr>
              <a:t>Firm</a:t>
            </a:r>
            <a:r>
              <a:rPr lang="tr-TR" sz="2400" b="1">
                <a:solidFill>
                  <a:prstClr val="white"/>
                </a:solidFill>
                <a:latin typeface="Tahoma" pitchFamily="34" charset="0"/>
              </a:rPr>
              <a:t>a</a:t>
            </a:r>
            <a:endParaRPr lang="en-GB" sz="2400" b="1">
              <a:solidFill>
                <a:prstClr val="white"/>
              </a:solidFill>
              <a:latin typeface="Tahoma" pitchFamily="34" charset="0"/>
            </a:endParaRPr>
          </a:p>
        </p:txBody>
      </p:sp>
      <p:sp>
        <p:nvSpPr>
          <p:cNvPr id="121872" name="Line 30"/>
          <p:cNvSpPr>
            <a:spLocks noChangeShapeType="1"/>
          </p:cNvSpPr>
          <p:nvPr/>
        </p:nvSpPr>
        <p:spPr bwMode="auto">
          <a:xfrm>
            <a:off x="1158875" y="4760913"/>
            <a:ext cx="3124200"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73" name="Line 31"/>
          <p:cNvSpPr>
            <a:spLocks noChangeShapeType="1"/>
          </p:cNvSpPr>
          <p:nvPr/>
        </p:nvSpPr>
        <p:spPr bwMode="auto">
          <a:xfrm>
            <a:off x="1158875" y="3632200"/>
            <a:ext cx="3048000" cy="0"/>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74" name="Line 32"/>
          <p:cNvSpPr>
            <a:spLocks noChangeShapeType="1"/>
          </p:cNvSpPr>
          <p:nvPr/>
        </p:nvSpPr>
        <p:spPr bwMode="auto">
          <a:xfrm>
            <a:off x="4206875" y="3632200"/>
            <a:ext cx="838200" cy="0"/>
          </a:xfrm>
          <a:prstGeom prst="line">
            <a:avLst/>
          </a:prstGeom>
          <a:noFill/>
          <a:ln w="9525">
            <a:solidFill>
              <a:schemeClr val="tx1"/>
            </a:solidFill>
            <a:prstDash val="dash"/>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75" name="Text Box 33"/>
          <p:cNvSpPr txBox="1">
            <a:spLocks noChangeArrowheads="1"/>
          </p:cNvSpPr>
          <p:nvPr/>
        </p:nvSpPr>
        <p:spPr bwMode="auto">
          <a:xfrm>
            <a:off x="844550" y="3471863"/>
            <a:ext cx="336550" cy="366712"/>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p>
        </p:txBody>
      </p:sp>
      <p:sp>
        <p:nvSpPr>
          <p:cNvPr id="121876" name="Text Box 34"/>
          <p:cNvSpPr txBox="1">
            <a:spLocks noChangeArrowheads="1"/>
          </p:cNvSpPr>
          <p:nvPr/>
        </p:nvSpPr>
        <p:spPr bwMode="auto">
          <a:xfrm>
            <a:off x="762000" y="2209800"/>
            <a:ext cx="311150" cy="366713"/>
          </a:xfrm>
          <a:prstGeom prst="rect">
            <a:avLst/>
          </a:prstGeom>
          <a:noFill/>
          <a:ln w="9525">
            <a:noFill/>
            <a:miter lim="800000"/>
            <a:headEnd/>
            <a:tailEnd/>
          </a:ln>
        </p:spPr>
        <p:txBody>
          <a:bodyPr wrap="none">
            <a:spAutoFit/>
          </a:bodyPr>
          <a:lstStyle/>
          <a:p>
            <a:pPr fontAlgn="base">
              <a:spcBef>
                <a:spcPct val="0"/>
              </a:spcBef>
              <a:spcAft>
                <a:spcPct val="0"/>
              </a:spcAft>
            </a:pPr>
            <a:r>
              <a:rPr lang="en-GB">
                <a:solidFill>
                  <a:prstClr val="white"/>
                </a:solidFill>
                <a:latin typeface="Tahoma" pitchFamily="34" charset="0"/>
              </a:rPr>
              <a:t>£</a:t>
            </a:r>
          </a:p>
        </p:txBody>
      </p:sp>
      <p:sp>
        <p:nvSpPr>
          <p:cNvPr id="121877" name="Text Box 35"/>
          <p:cNvSpPr txBox="1">
            <a:spLocks noChangeArrowheads="1"/>
          </p:cNvSpPr>
          <p:nvPr/>
        </p:nvSpPr>
        <p:spPr bwMode="auto">
          <a:xfrm>
            <a:off x="3490913" y="4846638"/>
            <a:ext cx="603250" cy="366712"/>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i="1">
              <a:solidFill>
                <a:prstClr val="white"/>
              </a:solidFill>
              <a:latin typeface="Tahoma" pitchFamily="34" charset="0"/>
            </a:endParaRPr>
          </a:p>
        </p:txBody>
      </p:sp>
      <p:sp>
        <p:nvSpPr>
          <p:cNvPr id="121878" name="Freeform 36"/>
          <p:cNvSpPr>
            <a:spLocks/>
          </p:cNvSpPr>
          <p:nvPr/>
        </p:nvSpPr>
        <p:spPr bwMode="auto">
          <a:xfrm>
            <a:off x="1524000" y="3276600"/>
            <a:ext cx="1676400" cy="950913"/>
          </a:xfrm>
          <a:custGeom>
            <a:avLst/>
            <a:gdLst>
              <a:gd name="T0" fmla="*/ 0 w 1680"/>
              <a:gd name="T1" fmla="*/ 2147483647 h 1056"/>
              <a:gd name="T2" fmla="*/ 2147483647 w 1680"/>
              <a:gd name="T3" fmla="*/ 2147483647 h 1056"/>
              <a:gd name="T4" fmla="*/ 2147483647 w 1680"/>
              <a:gd name="T5" fmla="*/ 0 h 1056"/>
              <a:gd name="T6" fmla="*/ 0 60000 65536"/>
              <a:gd name="T7" fmla="*/ 0 60000 65536"/>
              <a:gd name="T8" fmla="*/ 0 60000 65536"/>
              <a:gd name="T9" fmla="*/ 0 w 1680"/>
              <a:gd name="T10" fmla="*/ 0 h 1056"/>
              <a:gd name="T11" fmla="*/ 1680 w 1680"/>
              <a:gd name="T12" fmla="*/ 1056 h 1056"/>
            </a:gdLst>
            <a:ahLst/>
            <a:cxnLst>
              <a:cxn ang="T6">
                <a:pos x="T0" y="T1"/>
              </a:cxn>
              <a:cxn ang="T7">
                <a:pos x="T2" y="T3"/>
              </a:cxn>
              <a:cxn ang="T8">
                <a:pos x="T4" y="T5"/>
              </a:cxn>
            </a:cxnLst>
            <a:rect l="T9" t="T10" r="T11" b="T12"/>
            <a:pathLst>
              <a:path w="1680" h="1056">
                <a:moveTo>
                  <a:pt x="0" y="576"/>
                </a:moveTo>
                <a:cubicBezTo>
                  <a:pt x="148" y="816"/>
                  <a:pt x="296" y="1056"/>
                  <a:pt x="576" y="960"/>
                </a:cubicBezTo>
                <a:cubicBezTo>
                  <a:pt x="856" y="864"/>
                  <a:pt x="1268" y="432"/>
                  <a:pt x="1680"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79" name="Freeform 37"/>
          <p:cNvSpPr>
            <a:spLocks/>
          </p:cNvSpPr>
          <p:nvPr/>
        </p:nvSpPr>
        <p:spPr bwMode="auto">
          <a:xfrm rot="-180634">
            <a:off x="1308100" y="2579688"/>
            <a:ext cx="1660525" cy="1839912"/>
          </a:xfrm>
          <a:custGeom>
            <a:avLst/>
            <a:gdLst>
              <a:gd name="T0" fmla="*/ 0 w 1440"/>
              <a:gd name="T1" fmla="*/ 2147483647 h 1376"/>
              <a:gd name="T2" fmla="*/ 2147483647 w 1440"/>
              <a:gd name="T3" fmla="*/ 2147483647 h 1376"/>
              <a:gd name="T4" fmla="*/ 2147483647 w 1440"/>
              <a:gd name="T5" fmla="*/ 0 h 1376"/>
              <a:gd name="T6" fmla="*/ 0 60000 65536"/>
              <a:gd name="T7" fmla="*/ 0 60000 65536"/>
              <a:gd name="T8" fmla="*/ 0 60000 65536"/>
              <a:gd name="T9" fmla="*/ 0 w 1440"/>
              <a:gd name="T10" fmla="*/ 0 h 1376"/>
              <a:gd name="T11" fmla="*/ 1440 w 1440"/>
              <a:gd name="T12" fmla="*/ 1376 h 1376"/>
            </a:gdLst>
            <a:ahLst/>
            <a:cxnLst>
              <a:cxn ang="T6">
                <a:pos x="T0" y="T1"/>
              </a:cxn>
              <a:cxn ang="T7">
                <a:pos x="T2" y="T3"/>
              </a:cxn>
              <a:cxn ang="T8">
                <a:pos x="T4" y="T5"/>
              </a:cxn>
            </a:cxnLst>
            <a:rect l="T9" t="T10" r="T11" b="T12"/>
            <a:pathLst>
              <a:path w="1440" h="1376">
                <a:moveTo>
                  <a:pt x="0" y="1344"/>
                </a:moveTo>
                <a:cubicBezTo>
                  <a:pt x="168" y="1360"/>
                  <a:pt x="336" y="1376"/>
                  <a:pt x="576" y="1152"/>
                </a:cubicBezTo>
                <a:cubicBezTo>
                  <a:pt x="816" y="928"/>
                  <a:pt x="1128" y="464"/>
                  <a:pt x="1440"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80" name="Text Box 38"/>
          <p:cNvSpPr txBox="1">
            <a:spLocks noChangeArrowheads="1"/>
          </p:cNvSpPr>
          <p:nvPr/>
        </p:nvSpPr>
        <p:spPr bwMode="auto">
          <a:xfrm>
            <a:off x="2889250" y="2362200"/>
            <a:ext cx="692150" cy="366713"/>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SMC</a:t>
            </a:r>
          </a:p>
        </p:txBody>
      </p:sp>
      <p:sp>
        <p:nvSpPr>
          <p:cNvPr id="121881" name="Text Box 39"/>
          <p:cNvSpPr txBox="1">
            <a:spLocks noChangeArrowheads="1"/>
          </p:cNvSpPr>
          <p:nvPr/>
        </p:nvSpPr>
        <p:spPr bwMode="auto">
          <a:xfrm>
            <a:off x="2916238" y="3716338"/>
            <a:ext cx="1895475" cy="369887"/>
          </a:xfrm>
          <a:prstGeom prst="rect">
            <a:avLst/>
          </a:prstGeom>
          <a:noFill/>
          <a:ln w="9525">
            <a:noFill/>
            <a:miter lim="800000"/>
            <a:headEnd/>
            <a:tailEnd/>
          </a:ln>
        </p:spPr>
        <p:txBody>
          <a:bodyPr wrap="none">
            <a:spAutoFit/>
          </a:bodyPr>
          <a:lstStyle/>
          <a:p>
            <a:pPr fontAlgn="base">
              <a:spcBef>
                <a:spcPct val="0"/>
              </a:spcBef>
              <a:spcAft>
                <a:spcPct val="0"/>
              </a:spcAft>
            </a:pPr>
            <a:r>
              <a:rPr lang="tr-TR" b="1">
                <a:solidFill>
                  <a:srgbClr val="FFFF00"/>
                </a:solidFill>
                <a:latin typeface="Tahoma" pitchFamily="34" charset="0"/>
              </a:rPr>
              <a:t>Talep</a:t>
            </a:r>
            <a:r>
              <a:rPr lang="en-GB" b="1">
                <a:solidFill>
                  <a:srgbClr val="006600"/>
                </a:solidFill>
                <a:latin typeface="Tahoma" pitchFamily="34" charset="0"/>
              </a:rPr>
              <a:t>=MR</a:t>
            </a:r>
            <a:r>
              <a:rPr lang="en-GB" b="1">
                <a:solidFill>
                  <a:srgbClr val="FFFF00"/>
                </a:solidFill>
                <a:latin typeface="Tahoma" pitchFamily="34" charset="0"/>
              </a:rPr>
              <a:t>=AR</a:t>
            </a:r>
          </a:p>
        </p:txBody>
      </p:sp>
      <p:sp>
        <p:nvSpPr>
          <p:cNvPr id="121882" name="Line 40"/>
          <p:cNvSpPr>
            <a:spLocks noChangeShapeType="1"/>
          </p:cNvSpPr>
          <p:nvPr/>
        </p:nvSpPr>
        <p:spPr bwMode="auto">
          <a:xfrm>
            <a:off x="2327275" y="3617913"/>
            <a:ext cx="0" cy="1143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83" name="Text Box 41"/>
          <p:cNvSpPr txBox="1">
            <a:spLocks noChangeArrowheads="1"/>
          </p:cNvSpPr>
          <p:nvPr/>
        </p:nvSpPr>
        <p:spPr bwMode="auto">
          <a:xfrm>
            <a:off x="2178050" y="4724400"/>
            <a:ext cx="323850" cy="366713"/>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p>
        </p:txBody>
      </p:sp>
      <p:sp>
        <p:nvSpPr>
          <p:cNvPr id="121884" name="Line 42"/>
          <p:cNvSpPr>
            <a:spLocks noChangeShapeType="1"/>
          </p:cNvSpPr>
          <p:nvPr/>
        </p:nvSpPr>
        <p:spPr bwMode="auto">
          <a:xfrm flipV="1">
            <a:off x="1158875" y="2322513"/>
            <a:ext cx="0" cy="243840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85" name="Line 43"/>
          <p:cNvSpPr>
            <a:spLocks noChangeShapeType="1"/>
          </p:cNvSpPr>
          <p:nvPr/>
        </p:nvSpPr>
        <p:spPr bwMode="auto">
          <a:xfrm>
            <a:off x="6794500" y="3987800"/>
            <a:ext cx="0" cy="762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1886" name="Text Box 44"/>
          <p:cNvSpPr txBox="1">
            <a:spLocks noChangeArrowheads="1"/>
          </p:cNvSpPr>
          <p:nvPr/>
        </p:nvSpPr>
        <p:spPr bwMode="auto">
          <a:xfrm>
            <a:off x="6648450" y="4826000"/>
            <a:ext cx="446088" cy="366713"/>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EEECE1"/>
                </a:solidFill>
                <a:latin typeface="Tahoma" pitchFamily="34" charset="0"/>
              </a:rPr>
              <a:t>Q</a:t>
            </a:r>
            <a:r>
              <a:rPr lang="en-GB" b="1" baseline="-25000">
                <a:solidFill>
                  <a:srgbClr val="EEECE1"/>
                </a:solidFill>
                <a:latin typeface="Tahoma" pitchFamily="34" charset="0"/>
              </a:rPr>
              <a:t>1</a:t>
            </a:r>
            <a:endParaRPr lang="en-GB" b="1">
              <a:solidFill>
                <a:srgbClr val="EEECE1"/>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27"/>
                                        </p:tgtEl>
                                        <p:attrNameLst>
                                          <p:attrName>style.visibility</p:attrName>
                                        </p:attrNameLst>
                                      </p:cBhvr>
                                      <p:to>
                                        <p:strVal val="visible"/>
                                      </p:to>
                                    </p:set>
                                    <p:anim calcmode="lin" valueType="num">
                                      <p:cBhvr additive="base">
                                        <p:cTn id="7" dur="500" fill="hold"/>
                                        <p:tgtEl>
                                          <p:spTgt spid="94227"/>
                                        </p:tgtEl>
                                        <p:attrNameLst>
                                          <p:attrName>ppt_x</p:attrName>
                                        </p:attrNameLst>
                                      </p:cBhvr>
                                      <p:tavLst>
                                        <p:tav tm="0">
                                          <p:val>
                                            <p:strVal val="0-#ppt_w/2"/>
                                          </p:val>
                                        </p:tav>
                                        <p:tav tm="100000">
                                          <p:val>
                                            <p:strVal val="#ppt_x"/>
                                          </p:val>
                                        </p:tav>
                                      </p:tavLst>
                                    </p:anim>
                                    <p:anim calcmode="lin" valueType="num">
                                      <p:cBhvr additive="base">
                                        <p:cTn id="8" dur="500" fill="hold"/>
                                        <p:tgtEl>
                                          <p:spTgt spid="94227"/>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4227"/>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94210"/>
                                        </p:tgtEl>
                                        <p:attrNameLst>
                                          <p:attrName>style.visibility</p:attrName>
                                        </p:attrNameLst>
                                      </p:cBhvr>
                                      <p:to>
                                        <p:strVal val="visible"/>
                                      </p:to>
                                    </p:set>
                                    <p:anim calcmode="lin" valueType="num">
                                      <p:cBhvr>
                                        <p:cTn id="13" dur="500" fill="hold"/>
                                        <p:tgtEl>
                                          <p:spTgt spid="94210"/>
                                        </p:tgtEl>
                                        <p:attrNameLst>
                                          <p:attrName>ppt_w</p:attrName>
                                        </p:attrNameLst>
                                      </p:cBhvr>
                                      <p:tavLst>
                                        <p:tav tm="0">
                                          <p:val>
                                            <p:strVal val="4*#ppt_w"/>
                                          </p:val>
                                        </p:tav>
                                        <p:tav tm="100000">
                                          <p:val>
                                            <p:strVal val="#ppt_w"/>
                                          </p:val>
                                        </p:tav>
                                      </p:tavLst>
                                    </p:anim>
                                    <p:anim calcmode="lin" valueType="num">
                                      <p:cBhvr>
                                        <p:cTn id="14" dur="500" fill="hold"/>
                                        <p:tgtEl>
                                          <p:spTgt spid="94210"/>
                                        </p:tgtEl>
                                        <p:attrNameLst>
                                          <p:attrName>ppt_h</p:attrName>
                                        </p:attrNameLst>
                                      </p:cBhvr>
                                      <p:tavLst>
                                        <p:tav tm="0">
                                          <p:val>
                                            <p:strVal val="4*#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28"/>
                                        </p:tgtEl>
                                        <p:attrNameLst>
                                          <p:attrName>style.visibility</p:attrName>
                                        </p:attrNameLst>
                                      </p:cBhvr>
                                      <p:to>
                                        <p:strVal val="visible"/>
                                      </p:to>
                                    </p:set>
                                    <p:anim calcmode="lin" valueType="num">
                                      <p:cBhvr additive="base">
                                        <p:cTn id="19" dur="500" fill="hold"/>
                                        <p:tgtEl>
                                          <p:spTgt spid="94228"/>
                                        </p:tgtEl>
                                        <p:attrNameLst>
                                          <p:attrName>ppt_x</p:attrName>
                                        </p:attrNameLst>
                                      </p:cBhvr>
                                      <p:tavLst>
                                        <p:tav tm="0">
                                          <p:val>
                                            <p:strVal val="0-#ppt_w/2"/>
                                          </p:val>
                                        </p:tav>
                                        <p:tav tm="100000">
                                          <p:val>
                                            <p:strVal val="#ppt_x"/>
                                          </p:val>
                                        </p:tav>
                                      </p:tavLst>
                                    </p:anim>
                                    <p:anim calcmode="lin" valueType="num">
                                      <p:cBhvr additive="base">
                                        <p:cTn id="20" dur="500" fill="hold"/>
                                        <p:tgtEl>
                                          <p:spTgt spid="94228"/>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94228"/>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4229"/>
                                        </p:tgtEl>
                                        <p:attrNameLst>
                                          <p:attrName>style.visibility</p:attrName>
                                        </p:attrNameLst>
                                      </p:cBhvr>
                                      <p:to>
                                        <p:strVal val="visible"/>
                                      </p:to>
                                    </p:set>
                                    <p:anim calcmode="lin" valueType="num">
                                      <p:cBhvr additive="base">
                                        <p:cTn id="25" dur="500" fill="hold"/>
                                        <p:tgtEl>
                                          <p:spTgt spid="94229"/>
                                        </p:tgtEl>
                                        <p:attrNameLst>
                                          <p:attrName>ppt_x</p:attrName>
                                        </p:attrNameLst>
                                      </p:cBhvr>
                                      <p:tavLst>
                                        <p:tav tm="0">
                                          <p:val>
                                            <p:strVal val="0-#ppt_w/2"/>
                                          </p:val>
                                        </p:tav>
                                        <p:tav tm="100000">
                                          <p:val>
                                            <p:strVal val="#ppt_x"/>
                                          </p:val>
                                        </p:tav>
                                      </p:tavLst>
                                    </p:anim>
                                    <p:anim calcmode="lin" valueType="num">
                                      <p:cBhvr additive="base">
                                        <p:cTn id="26" dur="500" fill="hold"/>
                                        <p:tgtEl>
                                          <p:spTgt spid="94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nimBg="1"/>
      <p:bldP spid="94227" grpId="0" autoUpdateAnimBg="0"/>
      <p:bldP spid="94228" grpId="0" autoUpdateAnimBg="0"/>
      <p:bldP spid="9422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title"/>
          </p:nvPr>
        </p:nvSpPr>
        <p:spPr/>
        <p:txBody>
          <a:bodyPr/>
          <a:lstStyle/>
          <a:p>
            <a:pPr eaLnBrk="1" hangingPunct="1"/>
            <a:r>
              <a:rPr lang="tr-TR" sz="4000" b="1" smtClean="0"/>
              <a:t>Uzun Dönemde Denge</a:t>
            </a:r>
            <a:endParaRPr lang="en-GB" sz="4000" b="1" smtClean="0"/>
          </a:p>
        </p:txBody>
      </p:sp>
      <p:sp>
        <p:nvSpPr>
          <p:cNvPr id="122883" name="Slide Number Placeholder 2"/>
          <p:cNvSpPr>
            <a:spLocks noGrp="1"/>
          </p:cNvSpPr>
          <p:nvPr>
            <p:ph type="sldNum" sz="quarter" idx="12"/>
          </p:nvPr>
        </p:nvSpPr>
        <p:spPr bwMode="auto">
          <a:noFill/>
          <a:ln>
            <a:miter lim="800000"/>
            <a:headEnd/>
            <a:tailEnd/>
          </a:ln>
        </p:spPr>
        <p:txBody>
          <a:bodyPr/>
          <a:lstStyle/>
          <a:p>
            <a:fld id="{DF626115-14CD-402D-B2E7-4633AFAC60C4}" type="slidenum">
              <a:rPr lang="en-US" smtClean="0"/>
              <a:pPr/>
              <a:t>9</a:t>
            </a:fld>
            <a:endParaRPr lang="en-US" smtClean="0"/>
          </a:p>
        </p:txBody>
      </p:sp>
      <p:sp>
        <p:nvSpPr>
          <p:cNvPr id="122884" name="Text Box 4"/>
          <p:cNvSpPr txBox="1">
            <a:spLocks noChangeArrowheads="1"/>
          </p:cNvSpPr>
          <p:nvPr/>
        </p:nvSpPr>
        <p:spPr bwMode="auto">
          <a:xfrm>
            <a:off x="5562600" y="1600200"/>
            <a:ext cx="1743075" cy="457200"/>
          </a:xfrm>
          <a:prstGeom prst="rect">
            <a:avLst/>
          </a:prstGeom>
          <a:noFill/>
          <a:ln w="9525">
            <a:noFill/>
            <a:miter lim="800000"/>
            <a:headEnd/>
            <a:tailEnd/>
          </a:ln>
        </p:spPr>
        <p:txBody>
          <a:bodyPr wrap="none">
            <a:spAutoFit/>
          </a:bodyPr>
          <a:lstStyle/>
          <a:p>
            <a:pPr fontAlgn="base">
              <a:spcBef>
                <a:spcPct val="0"/>
              </a:spcBef>
              <a:spcAft>
                <a:spcPct val="0"/>
              </a:spcAft>
            </a:pPr>
            <a:r>
              <a:rPr lang="tr-TR" sz="2400" b="1">
                <a:solidFill>
                  <a:prstClr val="white"/>
                </a:solidFill>
                <a:latin typeface="Tahoma" pitchFamily="34" charset="0"/>
              </a:rPr>
              <a:t>ENDÜSTRİ</a:t>
            </a:r>
            <a:endParaRPr lang="en-GB" sz="2400" b="1">
              <a:solidFill>
                <a:prstClr val="white"/>
              </a:solidFill>
              <a:latin typeface="Tahoma" pitchFamily="34" charset="0"/>
            </a:endParaRPr>
          </a:p>
        </p:txBody>
      </p:sp>
      <p:sp>
        <p:nvSpPr>
          <p:cNvPr id="122885" name="Text Box 22"/>
          <p:cNvSpPr txBox="1">
            <a:spLocks noChangeArrowheads="1"/>
          </p:cNvSpPr>
          <p:nvPr/>
        </p:nvSpPr>
        <p:spPr bwMode="auto">
          <a:xfrm>
            <a:off x="1524000" y="1600200"/>
            <a:ext cx="1014413" cy="457200"/>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prstClr val="white"/>
                </a:solidFill>
                <a:latin typeface="Tahoma" pitchFamily="34" charset="0"/>
              </a:rPr>
              <a:t>Firm</a:t>
            </a:r>
            <a:r>
              <a:rPr lang="tr-TR" sz="2400" b="1">
                <a:solidFill>
                  <a:prstClr val="white"/>
                </a:solidFill>
                <a:latin typeface="Tahoma" pitchFamily="34" charset="0"/>
              </a:rPr>
              <a:t>a</a:t>
            </a:r>
            <a:endParaRPr lang="en-GB" sz="2400" b="1">
              <a:solidFill>
                <a:prstClr val="white"/>
              </a:solidFill>
              <a:latin typeface="Tahoma" pitchFamily="34" charset="0"/>
            </a:endParaRPr>
          </a:p>
        </p:txBody>
      </p:sp>
      <p:grpSp>
        <p:nvGrpSpPr>
          <p:cNvPr id="2" name="Group 59"/>
          <p:cNvGrpSpPr>
            <a:grpSpLocks/>
          </p:cNvGrpSpPr>
          <p:nvPr/>
        </p:nvGrpSpPr>
        <p:grpSpPr bwMode="auto">
          <a:xfrm>
            <a:off x="684213" y="1773238"/>
            <a:ext cx="4327525" cy="3024187"/>
            <a:chOff x="452" y="1111"/>
            <a:chExt cx="2726" cy="1905"/>
          </a:xfrm>
        </p:grpSpPr>
        <p:sp>
          <p:nvSpPr>
            <p:cNvPr id="122908" name="Line 26"/>
            <p:cNvSpPr>
              <a:spLocks noChangeShapeType="1"/>
            </p:cNvSpPr>
            <p:nvPr/>
          </p:nvSpPr>
          <p:spPr bwMode="auto">
            <a:xfrm>
              <a:off x="2650" y="2119"/>
              <a:ext cx="528" cy="0"/>
            </a:xfrm>
            <a:prstGeom prst="line">
              <a:avLst/>
            </a:prstGeom>
            <a:noFill/>
            <a:ln w="9525">
              <a:solidFill>
                <a:schemeClr val="tx1"/>
              </a:solidFill>
              <a:prstDash val="dash"/>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nvGrpSpPr>
            <p:cNvPr id="3" name="Group 58"/>
            <p:cNvGrpSpPr>
              <a:grpSpLocks/>
            </p:cNvGrpSpPr>
            <p:nvPr/>
          </p:nvGrpSpPr>
          <p:grpSpPr bwMode="auto">
            <a:xfrm>
              <a:off x="452" y="1111"/>
              <a:ext cx="2691" cy="1905"/>
              <a:chOff x="452" y="1111"/>
              <a:chExt cx="2691" cy="1905"/>
            </a:xfrm>
          </p:grpSpPr>
          <p:sp>
            <p:nvSpPr>
              <p:cNvPr id="122910" name="Text Box 20"/>
              <p:cNvSpPr txBox="1">
                <a:spLocks noChangeArrowheads="1"/>
              </p:cNvSpPr>
              <p:nvPr/>
            </p:nvSpPr>
            <p:spPr bwMode="auto">
              <a:xfrm>
                <a:off x="2496" y="1449"/>
                <a:ext cx="412"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LAC</a:t>
                </a:r>
              </a:p>
            </p:txBody>
          </p:sp>
          <p:sp>
            <p:nvSpPr>
              <p:cNvPr id="122911" name="Line 23"/>
              <p:cNvSpPr>
                <a:spLocks noChangeShapeType="1"/>
              </p:cNvSpPr>
              <p:nvPr/>
            </p:nvSpPr>
            <p:spPr bwMode="auto">
              <a:xfrm>
                <a:off x="730" y="2736"/>
                <a:ext cx="1968"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2912" name="Line 24"/>
              <p:cNvSpPr>
                <a:spLocks noChangeShapeType="1"/>
              </p:cNvSpPr>
              <p:nvPr/>
            </p:nvSpPr>
            <p:spPr bwMode="auto">
              <a:xfrm flipV="1">
                <a:off x="730" y="1403"/>
                <a:ext cx="0" cy="1333"/>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2913" name="Line 25"/>
              <p:cNvSpPr>
                <a:spLocks noChangeShapeType="1"/>
              </p:cNvSpPr>
              <p:nvPr/>
            </p:nvSpPr>
            <p:spPr bwMode="auto">
              <a:xfrm>
                <a:off x="730" y="2119"/>
                <a:ext cx="1920" cy="0"/>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2914" name="Text Box 27"/>
              <p:cNvSpPr txBox="1">
                <a:spLocks noChangeArrowheads="1"/>
              </p:cNvSpPr>
              <p:nvPr/>
            </p:nvSpPr>
            <p:spPr bwMode="auto">
              <a:xfrm>
                <a:off x="452" y="2016"/>
                <a:ext cx="26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endParaRPr lang="en-GB" sz="2400" b="1">
                  <a:solidFill>
                    <a:prstClr val="white"/>
                  </a:solidFill>
                  <a:latin typeface="Tahoma" pitchFamily="34" charset="0"/>
                </a:endParaRPr>
              </a:p>
            </p:txBody>
          </p:sp>
          <p:sp>
            <p:nvSpPr>
              <p:cNvPr id="122915" name="Text Box 28"/>
              <p:cNvSpPr txBox="1">
                <a:spLocks noChangeArrowheads="1"/>
              </p:cNvSpPr>
              <p:nvPr/>
            </p:nvSpPr>
            <p:spPr bwMode="auto">
              <a:xfrm>
                <a:off x="516" y="1339"/>
                <a:ext cx="196" cy="231"/>
              </a:xfrm>
              <a:prstGeom prst="rect">
                <a:avLst/>
              </a:prstGeom>
              <a:noFill/>
              <a:ln w="9525">
                <a:noFill/>
                <a:miter lim="800000"/>
                <a:headEnd/>
                <a:tailEnd/>
              </a:ln>
            </p:spPr>
            <p:txBody>
              <a:bodyPr wrap="none">
                <a:spAutoFit/>
              </a:bodyPr>
              <a:lstStyle/>
              <a:p>
                <a:pPr fontAlgn="base">
                  <a:spcBef>
                    <a:spcPct val="0"/>
                  </a:spcBef>
                  <a:spcAft>
                    <a:spcPct val="0"/>
                  </a:spcAft>
                </a:pPr>
                <a:r>
                  <a:rPr lang="en-GB">
                    <a:solidFill>
                      <a:prstClr val="white"/>
                    </a:solidFill>
                    <a:latin typeface="Tahoma" pitchFamily="34" charset="0"/>
                  </a:rPr>
                  <a:t>£</a:t>
                </a:r>
                <a:endParaRPr lang="en-GB" sz="2400">
                  <a:solidFill>
                    <a:prstClr val="white"/>
                  </a:solidFill>
                  <a:latin typeface="Tahoma" pitchFamily="34" charset="0"/>
                </a:endParaRPr>
              </a:p>
            </p:txBody>
          </p:sp>
          <p:sp>
            <p:nvSpPr>
              <p:cNvPr id="122916" name="Text Box 29"/>
              <p:cNvSpPr txBox="1">
                <a:spLocks noChangeArrowheads="1"/>
              </p:cNvSpPr>
              <p:nvPr/>
            </p:nvSpPr>
            <p:spPr bwMode="auto">
              <a:xfrm>
                <a:off x="2199" y="2785"/>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i="1">
                  <a:solidFill>
                    <a:prstClr val="white"/>
                  </a:solidFill>
                  <a:latin typeface="Tahoma" pitchFamily="34" charset="0"/>
                </a:endParaRPr>
              </a:p>
            </p:txBody>
          </p:sp>
          <p:sp>
            <p:nvSpPr>
              <p:cNvPr id="122917" name="Freeform 30"/>
              <p:cNvSpPr>
                <a:spLocks/>
              </p:cNvSpPr>
              <p:nvPr/>
            </p:nvSpPr>
            <p:spPr bwMode="auto">
              <a:xfrm>
                <a:off x="1125" y="1584"/>
                <a:ext cx="1419" cy="571"/>
              </a:xfrm>
              <a:custGeom>
                <a:avLst/>
                <a:gdLst>
                  <a:gd name="T0" fmla="*/ 0 w 1680"/>
                  <a:gd name="T1" fmla="*/ 1 h 1056"/>
                  <a:gd name="T2" fmla="*/ 8 w 1680"/>
                  <a:gd name="T3" fmla="*/ 1 h 1056"/>
                  <a:gd name="T4" fmla="*/ 25 w 1680"/>
                  <a:gd name="T5" fmla="*/ 0 h 1056"/>
                  <a:gd name="T6" fmla="*/ 0 60000 65536"/>
                  <a:gd name="T7" fmla="*/ 0 60000 65536"/>
                  <a:gd name="T8" fmla="*/ 0 60000 65536"/>
                  <a:gd name="T9" fmla="*/ 0 w 1680"/>
                  <a:gd name="T10" fmla="*/ 0 h 1056"/>
                  <a:gd name="T11" fmla="*/ 1680 w 1680"/>
                  <a:gd name="T12" fmla="*/ 1056 h 1056"/>
                </a:gdLst>
                <a:ahLst/>
                <a:cxnLst>
                  <a:cxn ang="T6">
                    <a:pos x="T0" y="T1"/>
                  </a:cxn>
                  <a:cxn ang="T7">
                    <a:pos x="T2" y="T3"/>
                  </a:cxn>
                  <a:cxn ang="T8">
                    <a:pos x="T4" y="T5"/>
                  </a:cxn>
                </a:cxnLst>
                <a:rect l="T9" t="T10" r="T11" b="T12"/>
                <a:pathLst>
                  <a:path w="1680" h="1056">
                    <a:moveTo>
                      <a:pt x="0" y="576"/>
                    </a:moveTo>
                    <a:cubicBezTo>
                      <a:pt x="148" y="816"/>
                      <a:pt x="296" y="1056"/>
                      <a:pt x="576" y="960"/>
                    </a:cubicBezTo>
                    <a:cubicBezTo>
                      <a:pt x="856" y="864"/>
                      <a:pt x="1268" y="432"/>
                      <a:pt x="1680"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2918" name="Freeform 31"/>
              <p:cNvSpPr>
                <a:spLocks/>
              </p:cNvSpPr>
              <p:nvPr/>
            </p:nvSpPr>
            <p:spPr bwMode="auto">
              <a:xfrm rot="-180634">
                <a:off x="964" y="1251"/>
                <a:ext cx="1295" cy="1060"/>
              </a:xfrm>
              <a:custGeom>
                <a:avLst/>
                <a:gdLst>
                  <a:gd name="T0" fmla="*/ 0 w 1440"/>
                  <a:gd name="T1" fmla="*/ 2 h 1376"/>
                  <a:gd name="T2" fmla="*/ 40 w 1440"/>
                  <a:gd name="T3" fmla="*/ 2 h 1376"/>
                  <a:gd name="T4" fmla="*/ 102 w 1440"/>
                  <a:gd name="T5" fmla="*/ 0 h 1376"/>
                  <a:gd name="T6" fmla="*/ 0 60000 65536"/>
                  <a:gd name="T7" fmla="*/ 0 60000 65536"/>
                  <a:gd name="T8" fmla="*/ 0 60000 65536"/>
                  <a:gd name="T9" fmla="*/ 0 w 1440"/>
                  <a:gd name="T10" fmla="*/ 0 h 1376"/>
                  <a:gd name="T11" fmla="*/ 1440 w 1440"/>
                  <a:gd name="T12" fmla="*/ 1376 h 1376"/>
                </a:gdLst>
                <a:ahLst/>
                <a:cxnLst>
                  <a:cxn ang="T6">
                    <a:pos x="T0" y="T1"/>
                  </a:cxn>
                  <a:cxn ang="T7">
                    <a:pos x="T2" y="T3"/>
                  </a:cxn>
                  <a:cxn ang="T8">
                    <a:pos x="T4" y="T5"/>
                  </a:cxn>
                </a:cxnLst>
                <a:rect l="T9" t="T10" r="T11" b="T12"/>
                <a:pathLst>
                  <a:path w="1440" h="1376">
                    <a:moveTo>
                      <a:pt x="0" y="1344"/>
                    </a:moveTo>
                    <a:cubicBezTo>
                      <a:pt x="168" y="1360"/>
                      <a:pt x="336" y="1376"/>
                      <a:pt x="576" y="1152"/>
                    </a:cubicBezTo>
                    <a:cubicBezTo>
                      <a:pt x="816" y="928"/>
                      <a:pt x="1128" y="464"/>
                      <a:pt x="1440"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2919" name="Text Box 32"/>
              <p:cNvSpPr txBox="1">
                <a:spLocks noChangeArrowheads="1"/>
              </p:cNvSpPr>
              <p:nvPr/>
            </p:nvSpPr>
            <p:spPr bwMode="auto">
              <a:xfrm>
                <a:off x="2218" y="1111"/>
                <a:ext cx="42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LMC</a:t>
                </a:r>
              </a:p>
            </p:txBody>
          </p:sp>
          <p:sp>
            <p:nvSpPr>
              <p:cNvPr id="122920" name="Text Box 33"/>
              <p:cNvSpPr txBox="1">
                <a:spLocks noChangeArrowheads="1"/>
              </p:cNvSpPr>
              <p:nvPr/>
            </p:nvSpPr>
            <p:spPr bwMode="auto">
              <a:xfrm>
                <a:off x="1948" y="2154"/>
                <a:ext cx="1195" cy="233"/>
              </a:xfrm>
              <a:prstGeom prst="rect">
                <a:avLst/>
              </a:prstGeom>
              <a:noFill/>
              <a:ln w="9525">
                <a:noFill/>
                <a:miter lim="800000"/>
                <a:headEnd/>
                <a:tailEnd/>
              </a:ln>
            </p:spPr>
            <p:txBody>
              <a:bodyPr wrap="none">
                <a:spAutoFit/>
              </a:bodyPr>
              <a:lstStyle/>
              <a:p>
                <a:pPr fontAlgn="base">
                  <a:spcBef>
                    <a:spcPct val="0"/>
                  </a:spcBef>
                  <a:spcAft>
                    <a:spcPct val="0"/>
                  </a:spcAft>
                </a:pPr>
                <a:r>
                  <a:rPr lang="tr-TR" b="1">
                    <a:solidFill>
                      <a:srgbClr val="FFFF00"/>
                    </a:solidFill>
                    <a:latin typeface="Tahoma" pitchFamily="34" charset="0"/>
                  </a:rPr>
                  <a:t>Talep</a:t>
                </a:r>
                <a:r>
                  <a:rPr lang="en-GB" b="1">
                    <a:solidFill>
                      <a:srgbClr val="FFFF00"/>
                    </a:solidFill>
                    <a:latin typeface="Tahoma" pitchFamily="34" charset="0"/>
                  </a:rPr>
                  <a:t>=MR=AR</a:t>
                </a:r>
              </a:p>
            </p:txBody>
          </p:sp>
          <p:sp>
            <p:nvSpPr>
              <p:cNvPr id="122921" name="Line 34"/>
              <p:cNvSpPr>
                <a:spLocks noChangeShapeType="1"/>
              </p:cNvSpPr>
              <p:nvPr/>
            </p:nvSpPr>
            <p:spPr bwMode="auto">
              <a:xfrm>
                <a:off x="1536" y="2112"/>
                <a:ext cx="0" cy="625"/>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2922" name="Text Box 35"/>
              <p:cNvSpPr txBox="1">
                <a:spLocks noChangeArrowheads="1"/>
              </p:cNvSpPr>
              <p:nvPr/>
            </p:nvSpPr>
            <p:spPr bwMode="auto">
              <a:xfrm>
                <a:off x="1416" y="2730"/>
                <a:ext cx="26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endParaRPr lang="en-GB" sz="2400" b="1">
                  <a:solidFill>
                    <a:prstClr val="white"/>
                  </a:solidFill>
                  <a:latin typeface="Tahoma" pitchFamily="34" charset="0"/>
                </a:endParaRPr>
              </a:p>
            </p:txBody>
          </p:sp>
        </p:grpSp>
      </p:grpSp>
      <p:sp>
        <p:nvSpPr>
          <p:cNvPr id="59444" name="Text Box 52"/>
          <p:cNvSpPr txBox="1">
            <a:spLocks noChangeArrowheads="1"/>
          </p:cNvSpPr>
          <p:nvPr/>
        </p:nvSpPr>
        <p:spPr bwMode="auto">
          <a:xfrm>
            <a:off x="746125" y="4756150"/>
            <a:ext cx="8397875" cy="915988"/>
          </a:xfrm>
          <a:prstGeom prst="rect">
            <a:avLst/>
          </a:prstGeom>
          <a:noFill/>
          <a:ln w="9525">
            <a:noFill/>
            <a:miter lim="800000"/>
            <a:headEnd/>
            <a:tailEnd/>
          </a:ln>
        </p:spPr>
        <p:txBody>
          <a:bodyPr>
            <a:spAutoFit/>
          </a:bodyPr>
          <a:lstStyle/>
          <a:p>
            <a:pPr fontAlgn="base">
              <a:spcBef>
                <a:spcPct val="0"/>
              </a:spcBef>
              <a:spcAft>
                <a:spcPct val="0"/>
              </a:spcAft>
            </a:pPr>
            <a:r>
              <a:rPr lang="tr-TR">
                <a:solidFill>
                  <a:prstClr val="white"/>
                </a:solidFill>
                <a:latin typeface="Tahoma" pitchFamily="34" charset="0"/>
              </a:rPr>
              <a:t>Firmalar, LAC eğrisinin minimumunda olan LMC=MR noktasında normal kâr elde ederler ve uzun-dönem dengesine yerleşir. Uzun-dönem endüstri arz eğrisi yatay eksene paraleldir.</a:t>
            </a:r>
            <a:endParaRPr lang="en-GB" sz="2400">
              <a:solidFill>
                <a:prstClr val="white"/>
              </a:solidFill>
              <a:latin typeface="Tahoma" pitchFamily="34" charset="0"/>
            </a:endParaRPr>
          </a:p>
        </p:txBody>
      </p:sp>
      <p:sp>
        <p:nvSpPr>
          <p:cNvPr id="59445" name="Text Box 53"/>
          <p:cNvSpPr txBox="1">
            <a:spLocks noChangeArrowheads="1"/>
          </p:cNvSpPr>
          <p:nvPr/>
        </p:nvSpPr>
        <p:spPr bwMode="auto">
          <a:xfrm>
            <a:off x="742950" y="5711825"/>
            <a:ext cx="8221663" cy="641350"/>
          </a:xfrm>
          <a:prstGeom prst="rect">
            <a:avLst/>
          </a:prstGeom>
          <a:noFill/>
          <a:ln w="9525">
            <a:noFill/>
            <a:miter lim="800000"/>
            <a:headEnd/>
            <a:tailEnd/>
          </a:ln>
        </p:spPr>
        <p:txBody>
          <a:bodyPr>
            <a:spAutoFit/>
          </a:bodyPr>
          <a:lstStyle/>
          <a:p>
            <a:pPr fontAlgn="base">
              <a:spcBef>
                <a:spcPct val="0"/>
              </a:spcBef>
              <a:spcAft>
                <a:spcPct val="0"/>
              </a:spcAft>
            </a:pPr>
            <a:r>
              <a:rPr lang="tr-TR">
                <a:solidFill>
                  <a:prstClr val="white"/>
                </a:solidFill>
                <a:latin typeface="Tahoma" pitchFamily="34" charset="0"/>
              </a:rPr>
              <a:t>Firma girişiyle endüstrinin büyümesi girdi fiyatlarını arttırıyorsa, uzun-dönem arz eğrisi yatay değil, pozitif eğimlidir.</a:t>
            </a:r>
            <a:endParaRPr lang="en-GB">
              <a:solidFill>
                <a:prstClr val="white"/>
              </a:solidFill>
              <a:latin typeface="Tahoma" pitchFamily="34" charset="0"/>
            </a:endParaRPr>
          </a:p>
        </p:txBody>
      </p:sp>
      <p:grpSp>
        <p:nvGrpSpPr>
          <p:cNvPr id="4" name="Group 57"/>
          <p:cNvGrpSpPr>
            <a:grpSpLocks/>
          </p:cNvGrpSpPr>
          <p:nvPr/>
        </p:nvGrpSpPr>
        <p:grpSpPr bwMode="auto">
          <a:xfrm>
            <a:off x="4573588" y="2133600"/>
            <a:ext cx="3548062" cy="2641600"/>
            <a:chOff x="2881" y="1344"/>
            <a:chExt cx="2235" cy="1664"/>
          </a:xfrm>
        </p:grpSpPr>
        <p:sp>
          <p:nvSpPr>
            <p:cNvPr id="122895" name="Text Box 17"/>
            <p:cNvSpPr txBox="1">
              <a:spLocks noChangeArrowheads="1"/>
            </p:cNvSpPr>
            <p:nvPr/>
          </p:nvSpPr>
          <p:spPr bwMode="auto">
            <a:xfrm>
              <a:off x="4608" y="1380"/>
              <a:ext cx="50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99CC"/>
                  </a:solidFill>
                  <a:latin typeface="Tahoma" pitchFamily="34" charset="0"/>
                </a:rPr>
                <a:t>SRSS</a:t>
              </a:r>
              <a:endParaRPr lang="en-GB" sz="2000" b="1">
                <a:solidFill>
                  <a:srgbClr val="FF99CC"/>
                </a:solidFill>
                <a:latin typeface="Tahoma" pitchFamily="34" charset="0"/>
              </a:endParaRPr>
            </a:p>
          </p:txBody>
        </p:sp>
        <p:sp>
          <p:nvSpPr>
            <p:cNvPr id="122896" name="Text Box 18"/>
            <p:cNvSpPr txBox="1">
              <a:spLocks noChangeArrowheads="1"/>
            </p:cNvSpPr>
            <p:nvPr/>
          </p:nvSpPr>
          <p:spPr bwMode="auto">
            <a:xfrm>
              <a:off x="4399" y="2404"/>
              <a:ext cx="263" cy="291"/>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srgbClr val="FFFF00"/>
                  </a:solidFill>
                  <a:latin typeface="Tahoma" pitchFamily="34" charset="0"/>
                </a:rPr>
                <a:t>D</a:t>
              </a:r>
            </a:p>
          </p:txBody>
        </p:sp>
        <p:grpSp>
          <p:nvGrpSpPr>
            <p:cNvPr id="5" name="Group 56"/>
            <p:cNvGrpSpPr>
              <a:grpSpLocks/>
            </p:cNvGrpSpPr>
            <p:nvPr/>
          </p:nvGrpSpPr>
          <p:grpSpPr bwMode="auto">
            <a:xfrm>
              <a:off x="2881" y="1344"/>
              <a:ext cx="2169" cy="1664"/>
              <a:chOff x="2881" y="1344"/>
              <a:chExt cx="2169" cy="1664"/>
            </a:xfrm>
          </p:grpSpPr>
          <p:sp>
            <p:nvSpPr>
              <p:cNvPr id="122898" name="Line 7"/>
              <p:cNvSpPr>
                <a:spLocks noChangeShapeType="1"/>
              </p:cNvSpPr>
              <p:nvPr/>
            </p:nvSpPr>
            <p:spPr bwMode="auto">
              <a:xfrm>
                <a:off x="4138" y="2167"/>
                <a:ext cx="0" cy="566"/>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2899" name="Line 8"/>
              <p:cNvSpPr>
                <a:spLocks noChangeShapeType="1"/>
              </p:cNvSpPr>
              <p:nvPr/>
            </p:nvSpPr>
            <p:spPr bwMode="auto">
              <a:xfrm flipH="1">
                <a:off x="3130" y="2126"/>
                <a:ext cx="1008"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2900" name="Line 9"/>
              <p:cNvSpPr>
                <a:spLocks noChangeShapeType="1"/>
              </p:cNvSpPr>
              <p:nvPr/>
            </p:nvSpPr>
            <p:spPr bwMode="auto">
              <a:xfrm>
                <a:off x="3130" y="2733"/>
                <a:ext cx="1920"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2901" name="Freeform 11"/>
              <p:cNvSpPr>
                <a:spLocks/>
              </p:cNvSpPr>
              <p:nvPr/>
            </p:nvSpPr>
            <p:spPr bwMode="auto">
              <a:xfrm>
                <a:off x="3562" y="1520"/>
                <a:ext cx="816" cy="1051"/>
              </a:xfrm>
              <a:custGeom>
                <a:avLst/>
                <a:gdLst>
                  <a:gd name="T0" fmla="*/ 0 w 816"/>
                  <a:gd name="T1" fmla="*/ 0 h 1248"/>
                  <a:gd name="T2" fmla="*/ 528 w 816"/>
                  <a:gd name="T3" fmla="*/ 9 h 1248"/>
                  <a:gd name="T4" fmla="*/ 816 w 816"/>
                  <a:gd name="T5" fmla="*/ 17 h 1248"/>
                  <a:gd name="T6" fmla="*/ 0 60000 65536"/>
                  <a:gd name="T7" fmla="*/ 0 60000 65536"/>
                  <a:gd name="T8" fmla="*/ 0 60000 65536"/>
                  <a:gd name="T9" fmla="*/ 0 w 816"/>
                  <a:gd name="T10" fmla="*/ 0 h 1248"/>
                  <a:gd name="T11" fmla="*/ 816 w 816"/>
                  <a:gd name="T12" fmla="*/ 1248 h 1248"/>
                </a:gdLst>
                <a:ahLst/>
                <a:cxnLst>
                  <a:cxn ang="T6">
                    <a:pos x="T0" y="T1"/>
                  </a:cxn>
                  <a:cxn ang="T7">
                    <a:pos x="T2" y="T3"/>
                  </a:cxn>
                  <a:cxn ang="T8">
                    <a:pos x="T4" y="T5"/>
                  </a:cxn>
                </a:cxnLst>
                <a:rect l="T9" t="T10" r="T11" b="T12"/>
                <a:pathLst>
                  <a:path w="816" h="1248">
                    <a:moveTo>
                      <a:pt x="0" y="0"/>
                    </a:moveTo>
                    <a:cubicBezTo>
                      <a:pt x="196" y="232"/>
                      <a:pt x="392" y="464"/>
                      <a:pt x="528" y="672"/>
                    </a:cubicBezTo>
                    <a:cubicBezTo>
                      <a:pt x="664" y="880"/>
                      <a:pt x="740" y="1064"/>
                      <a:pt x="816" y="1248"/>
                    </a:cubicBezTo>
                  </a:path>
                </a:pathLst>
              </a:cu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2902" name="Freeform 12"/>
              <p:cNvSpPr>
                <a:spLocks/>
              </p:cNvSpPr>
              <p:nvPr/>
            </p:nvSpPr>
            <p:spPr bwMode="auto">
              <a:xfrm>
                <a:off x="3466" y="1479"/>
                <a:ext cx="1152" cy="1012"/>
              </a:xfrm>
              <a:custGeom>
                <a:avLst/>
                <a:gdLst>
                  <a:gd name="T0" fmla="*/ 0 w 1152"/>
                  <a:gd name="T1" fmla="*/ 17 h 1200"/>
                  <a:gd name="T2" fmla="*/ 624 w 1152"/>
                  <a:gd name="T3" fmla="*/ 11 h 1200"/>
                  <a:gd name="T4" fmla="*/ 1152 w 1152"/>
                  <a:gd name="T5" fmla="*/ 0 h 1200"/>
                  <a:gd name="T6" fmla="*/ 0 60000 65536"/>
                  <a:gd name="T7" fmla="*/ 0 60000 65536"/>
                  <a:gd name="T8" fmla="*/ 0 60000 65536"/>
                  <a:gd name="T9" fmla="*/ 0 w 1152"/>
                  <a:gd name="T10" fmla="*/ 0 h 1200"/>
                  <a:gd name="T11" fmla="*/ 1152 w 1152"/>
                  <a:gd name="T12" fmla="*/ 1200 h 1200"/>
                </a:gdLst>
                <a:ahLst/>
                <a:cxnLst>
                  <a:cxn ang="T6">
                    <a:pos x="T0" y="T1"/>
                  </a:cxn>
                  <a:cxn ang="T7">
                    <a:pos x="T2" y="T3"/>
                  </a:cxn>
                  <a:cxn ang="T8">
                    <a:pos x="T4" y="T5"/>
                  </a:cxn>
                </a:cxnLst>
                <a:rect l="T9" t="T10" r="T11" b="T12"/>
                <a:pathLst>
                  <a:path w="1152" h="1200">
                    <a:moveTo>
                      <a:pt x="0" y="1200"/>
                    </a:moveTo>
                    <a:cubicBezTo>
                      <a:pt x="216" y="1108"/>
                      <a:pt x="432" y="1016"/>
                      <a:pt x="624" y="816"/>
                    </a:cubicBezTo>
                    <a:cubicBezTo>
                      <a:pt x="816" y="616"/>
                      <a:pt x="984" y="308"/>
                      <a:pt x="1152"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22903" name="Text Box 13"/>
              <p:cNvSpPr txBox="1">
                <a:spLocks noChangeArrowheads="1"/>
              </p:cNvSpPr>
              <p:nvPr/>
            </p:nvSpPr>
            <p:spPr bwMode="auto">
              <a:xfrm>
                <a:off x="4551" y="2777"/>
                <a:ext cx="380" cy="231"/>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sz="2000" i="1">
                  <a:solidFill>
                    <a:prstClr val="white"/>
                  </a:solidFill>
                  <a:latin typeface="Tahoma" pitchFamily="34" charset="0"/>
                </a:endParaRPr>
              </a:p>
            </p:txBody>
          </p:sp>
          <p:sp>
            <p:nvSpPr>
              <p:cNvPr id="122904" name="Text Box 14"/>
              <p:cNvSpPr txBox="1">
                <a:spLocks noChangeArrowheads="1"/>
              </p:cNvSpPr>
              <p:nvPr/>
            </p:nvSpPr>
            <p:spPr bwMode="auto">
              <a:xfrm>
                <a:off x="2900" y="1344"/>
                <a:ext cx="196" cy="231"/>
              </a:xfrm>
              <a:prstGeom prst="rect">
                <a:avLst/>
              </a:prstGeom>
              <a:noFill/>
              <a:ln w="9525">
                <a:noFill/>
                <a:miter lim="800000"/>
                <a:headEnd/>
                <a:tailEnd/>
              </a:ln>
            </p:spPr>
            <p:txBody>
              <a:bodyPr wrap="none">
                <a:spAutoFit/>
              </a:bodyPr>
              <a:lstStyle/>
              <a:p>
                <a:pPr fontAlgn="base">
                  <a:spcBef>
                    <a:spcPct val="0"/>
                  </a:spcBef>
                  <a:spcAft>
                    <a:spcPct val="0"/>
                  </a:spcAft>
                </a:pPr>
                <a:r>
                  <a:rPr lang="en-GB">
                    <a:solidFill>
                      <a:prstClr val="white"/>
                    </a:solidFill>
                    <a:latin typeface="Tahoma" pitchFamily="34" charset="0"/>
                  </a:rPr>
                  <a:t>£</a:t>
                </a:r>
                <a:endParaRPr lang="en-GB" sz="2400">
                  <a:solidFill>
                    <a:prstClr val="white"/>
                  </a:solidFill>
                  <a:latin typeface="Tahoma" pitchFamily="34" charset="0"/>
                </a:endParaRPr>
              </a:p>
            </p:txBody>
          </p:sp>
          <p:sp>
            <p:nvSpPr>
              <p:cNvPr id="122905" name="Text Box 15"/>
              <p:cNvSpPr txBox="1">
                <a:spLocks noChangeArrowheads="1"/>
              </p:cNvSpPr>
              <p:nvPr/>
            </p:nvSpPr>
            <p:spPr bwMode="auto">
              <a:xfrm>
                <a:off x="4037" y="2726"/>
                <a:ext cx="22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Q</a:t>
                </a:r>
                <a:endParaRPr lang="en-GB" sz="2400" b="1">
                  <a:solidFill>
                    <a:prstClr val="white"/>
                  </a:solidFill>
                  <a:latin typeface="Tahoma" pitchFamily="34" charset="0"/>
                </a:endParaRPr>
              </a:p>
            </p:txBody>
          </p:sp>
          <p:sp>
            <p:nvSpPr>
              <p:cNvPr id="122906" name="Text Box 16"/>
              <p:cNvSpPr txBox="1">
                <a:spLocks noChangeArrowheads="1"/>
              </p:cNvSpPr>
              <p:nvPr/>
            </p:nvSpPr>
            <p:spPr bwMode="auto">
              <a:xfrm>
                <a:off x="2881" y="1966"/>
                <a:ext cx="268"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prstClr val="white"/>
                    </a:solidFill>
                    <a:latin typeface="Tahoma" pitchFamily="34" charset="0"/>
                  </a:rPr>
                  <a:t>P*</a:t>
                </a:r>
                <a:endParaRPr lang="en-GB" sz="2400" b="1">
                  <a:solidFill>
                    <a:prstClr val="white"/>
                  </a:solidFill>
                  <a:latin typeface="Tahoma" pitchFamily="34" charset="0"/>
                </a:endParaRPr>
              </a:p>
            </p:txBody>
          </p:sp>
          <p:sp>
            <p:nvSpPr>
              <p:cNvPr id="122907" name="Line 10"/>
              <p:cNvSpPr>
                <a:spLocks noChangeShapeType="1"/>
              </p:cNvSpPr>
              <p:nvPr/>
            </p:nvSpPr>
            <p:spPr bwMode="auto">
              <a:xfrm flipV="1">
                <a:off x="3130" y="1398"/>
                <a:ext cx="0" cy="1335"/>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grpSp>
      <p:grpSp>
        <p:nvGrpSpPr>
          <p:cNvPr id="6" name="Group 62"/>
          <p:cNvGrpSpPr>
            <a:grpSpLocks/>
          </p:cNvGrpSpPr>
          <p:nvPr/>
        </p:nvGrpSpPr>
        <p:grpSpPr bwMode="auto">
          <a:xfrm>
            <a:off x="4965700" y="3006725"/>
            <a:ext cx="3355975" cy="447675"/>
            <a:chOff x="3128" y="1894"/>
            <a:chExt cx="2114" cy="282"/>
          </a:xfrm>
        </p:grpSpPr>
        <p:grpSp>
          <p:nvGrpSpPr>
            <p:cNvPr id="7" name="Group 60"/>
            <p:cNvGrpSpPr>
              <a:grpSpLocks/>
            </p:cNvGrpSpPr>
            <p:nvPr/>
          </p:nvGrpSpPr>
          <p:grpSpPr bwMode="auto">
            <a:xfrm>
              <a:off x="3128" y="1894"/>
              <a:ext cx="2114" cy="242"/>
              <a:chOff x="3128" y="1894"/>
              <a:chExt cx="2114" cy="242"/>
            </a:xfrm>
          </p:grpSpPr>
          <p:sp>
            <p:nvSpPr>
              <p:cNvPr id="122893" name="Text Box 51"/>
              <p:cNvSpPr txBox="1">
                <a:spLocks noChangeArrowheads="1"/>
              </p:cNvSpPr>
              <p:nvPr/>
            </p:nvSpPr>
            <p:spPr bwMode="auto">
              <a:xfrm>
                <a:off x="4742" y="1894"/>
                <a:ext cx="500" cy="231"/>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FF6600"/>
                    </a:solidFill>
                    <a:latin typeface="Tahoma" pitchFamily="34" charset="0"/>
                  </a:rPr>
                  <a:t>LRSS</a:t>
                </a:r>
              </a:p>
            </p:txBody>
          </p:sp>
          <p:sp>
            <p:nvSpPr>
              <p:cNvPr id="122894" name="Line 50"/>
              <p:cNvSpPr>
                <a:spLocks noChangeShapeType="1"/>
              </p:cNvSpPr>
              <p:nvPr/>
            </p:nvSpPr>
            <p:spPr bwMode="auto">
              <a:xfrm>
                <a:off x="3128" y="2136"/>
                <a:ext cx="1872" cy="0"/>
              </a:xfrm>
              <a:prstGeom prst="line">
                <a:avLst/>
              </a:prstGeom>
              <a:noFill/>
              <a:ln w="57150">
                <a:solidFill>
                  <a:srgbClr val="FF66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
          <p:nvSpPr>
            <p:cNvPr id="122892" name="Oval 61"/>
            <p:cNvSpPr>
              <a:spLocks noChangeArrowheads="1"/>
            </p:cNvSpPr>
            <p:nvPr/>
          </p:nvSpPr>
          <p:spPr bwMode="auto">
            <a:xfrm>
              <a:off x="4088" y="2080"/>
              <a:ext cx="96" cy="96"/>
            </a:xfrm>
            <a:prstGeom prst="ellipse">
              <a:avLst/>
            </a:prstGeom>
            <a:solidFill>
              <a:srgbClr val="FF0000"/>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444"/>
                                        </p:tgtEl>
                                        <p:attrNameLst>
                                          <p:attrName>style.visibility</p:attrName>
                                        </p:attrNameLst>
                                      </p:cBhvr>
                                      <p:to>
                                        <p:strVal val="visible"/>
                                      </p:to>
                                    </p:set>
                                    <p:anim calcmode="lin" valueType="num">
                                      <p:cBhvr additive="base">
                                        <p:cTn id="7" dur="500" fill="hold"/>
                                        <p:tgtEl>
                                          <p:spTgt spid="59444"/>
                                        </p:tgtEl>
                                        <p:attrNameLst>
                                          <p:attrName>ppt_x</p:attrName>
                                        </p:attrNameLst>
                                      </p:cBhvr>
                                      <p:tavLst>
                                        <p:tav tm="0">
                                          <p:val>
                                            <p:strVal val="0-#ppt_w/2"/>
                                          </p:val>
                                        </p:tav>
                                        <p:tav tm="100000">
                                          <p:val>
                                            <p:strVal val="#ppt_x"/>
                                          </p:val>
                                        </p:tav>
                                      </p:tavLst>
                                    </p:anim>
                                    <p:anim calcmode="lin" valueType="num">
                                      <p:cBhvr additive="base">
                                        <p:cTn id="8" dur="500" fill="hold"/>
                                        <p:tgtEl>
                                          <p:spTgt spid="59444"/>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9444"/>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445"/>
                                        </p:tgtEl>
                                        <p:attrNameLst>
                                          <p:attrName>style.visibility</p:attrName>
                                        </p:attrNameLst>
                                      </p:cBhvr>
                                      <p:to>
                                        <p:strVal val="visible"/>
                                      </p:to>
                                    </p:set>
                                    <p:anim calcmode="lin" valueType="num">
                                      <p:cBhvr additive="base">
                                        <p:cTn id="19" dur="500" fill="hold"/>
                                        <p:tgtEl>
                                          <p:spTgt spid="59445"/>
                                        </p:tgtEl>
                                        <p:attrNameLst>
                                          <p:attrName>ppt_x</p:attrName>
                                        </p:attrNameLst>
                                      </p:cBhvr>
                                      <p:tavLst>
                                        <p:tav tm="0">
                                          <p:val>
                                            <p:strVal val="0-#ppt_w/2"/>
                                          </p:val>
                                        </p:tav>
                                        <p:tav tm="100000">
                                          <p:val>
                                            <p:strVal val="#ppt_x"/>
                                          </p:val>
                                        </p:tav>
                                      </p:tavLst>
                                    </p:anim>
                                    <p:anim calcmode="lin" valueType="num">
                                      <p:cBhvr additive="base">
                                        <p:cTn id="20" dur="500" fill="hold"/>
                                        <p:tgtEl>
                                          <p:spTgt spid="59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44" grpId="0" autoUpdateAnimBg="0"/>
      <p:bldP spid="59445" grpId="0" autoUpdateAnimBg="0"/>
    </p:bldLst>
  </p:timing>
</p:sld>
</file>

<file path=ppt/theme/theme1.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1365</Words>
  <Application>Microsoft Office PowerPoint</Application>
  <PresentationFormat>Ekran Gösterisi (4:3)</PresentationFormat>
  <Paragraphs>318</Paragraphs>
  <Slides>19</Slides>
  <Notes>19</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1_Ofis Teması</vt:lpstr>
      <vt:lpstr>Bölüm 8 Tam Rekabet ve Tekel (Monopol) Piyasaları</vt:lpstr>
      <vt:lpstr>Tam Rekabet</vt:lpstr>
      <vt:lpstr>TAM REKABET koşulları altında arz eğrisi (1)</vt:lpstr>
      <vt:lpstr>TAM REKABET koşulları altında arz eğrisi (2)</vt:lpstr>
      <vt:lpstr>TAM REKABET koşulları altında arz eğrisi (3)</vt:lpstr>
      <vt:lpstr>Tam rekabet koşullarında Firma ve Endüstri Dengesi -KISA DÖNEM- (1)</vt:lpstr>
      <vt:lpstr>Tam rekabet koşullarında Firma ve Endüstri Dengesi  -KISA DÖNEM- (2)</vt:lpstr>
      <vt:lpstr>Tam rekabet koşullarında Firma ve Endüstri Dengesi  -KISA DÖNEM- (3)</vt:lpstr>
      <vt:lpstr>Uzun Dönemde Denge</vt:lpstr>
      <vt:lpstr>Kısa Dönemde Piyasa Talebindeki Artışa Verilen Cevap:</vt:lpstr>
      <vt:lpstr>Uzun Dönemde Piyasa Talebindeki Artışa Verilen Cevap:</vt:lpstr>
      <vt:lpstr>Tekel</vt:lpstr>
      <vt:lpstr>Tekel Çeşitleri</vt:lpstr>
      <vt:lpstr>Tekelci firma kârını nasıl maksimize eder?</vt:lpstr>
      <vt:lpstr>Tekel ve Tam Rekabet Karşılaştırması (1)</vt:lpstr>
      <vt:lpstr>Tekel ve Tam Rekabet Karşılaştırması (2)</vt:lpstr>
      <vt:lpstr>Doğal Tekel</vt:lpstr>
      <vt:lpstr>Fiyat Farklılaştıran Tekel</vt:lpstr>
      <vt:lpstr>Tam Rekabet ve Tekel (Özet)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8 Tam Rekabet ve Tekel (Monopol) Piyasaları</dc:title>
  <dc:creator>tegam2</dc:creator>
  <cp:lastModifiedBy>tegam2</cp:lastModifiedBy>
  <cp:revision>2</cp:revision>
  <dcterms:created xsi:type="dcterms:W3CDTF">2012-09-28T09:06:08Z</dcterms:created>
  <dcterms:modified xsi:type="dcterms:W3CDTF">2012-10-16T13:40:18Z</dcterms:modified>
</cp:coreProperties>
</file>