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doc" ContentType="application/msword"/>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0CC068-3DD4-468A-ADE1-B03D9AA0B98E}" type="datetimeFigureOut">
              <a:rPr lang="tr-TR" smtClean="0"/>
              <a:t>28.09.2012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8785E-BF6F-43D9-AE48-EBEF6D116630}"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E156DC5A-03E6-4A6C-91A5-A56BAA84D198}" type="slidenum">
              <a:rPr lang="en-US">
                <a:solidFill>
                  <a:prstClr val="black"/>
                </a:solidFill>
              </a:rPr>
              <a:pPr/>
              <a:t>1</a:t>
            </a:fld>
            <a:endParaRPr lang="en-US">
              <a:solidFill>
                <a:prstClr val="black"/>
              </a:solidFill>
            </a:endParaRPr>
          </a:p>
        </p:txBody>
      </p:sp>
      <p:sp>
        <p:nvSpPr>
          <p:cNvPr id="306179" name="Rectangle 2"/>
          <p:cNvSpPr>
            <a:spLocks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BA2AAC82-8BDC-4C9B-B824-768691BCE9B1}" type="slidenum">
              <a:rPr lang="en-US">
                <a:solidFill>
                  <a:prstClr val="black"/>
                </a:solidFill>
              </a:rPr>
              <a:pPr/>
              <a:t>10</a:t>
            </a:fld>
            <a:endParaRPr lang="en-US">
              <a:solidFill>
                <a:prstClr val="black"/>
              </a:solidFill>
            </a:endParaRPr>
          </a:p>
        </p:txBody>
      </p:sp>
      <p:sp>
        <p:nvSpPr>
          <p:cNvPr id="315395" name="Rectangle 2"/>
          <p:cNvSpPr>
            <a:spLocks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r>
              <a:rPr lang="en-GB" smtClean="0"/>
              <a:t>See Section 9-3.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FB5501D6-A956-4193-8D7E-A42EDBC74C75}" type="slidenum">
              <a:rPr lang="en-US">
                <a:solidFill>
                  <a:prstClr val="black"/>
                </a:solidFill>
              </a:rPr>
              <a:pPr/>
              <a:t>11</a:t>
            </a:fld>
            <a:endParaRPr lang="en-US">
              <a:solidFill>
                <a:prstClr val="black"/>
              </a:solidFill>
            </a:endParaRPr>
          </a:p>
        </p:txBody>
      </p:sp>
      <p:sp>
        <p:nvSpPr>
          <p:cNvPr id="316419" name="Rectangle 2"/>
          <p:cNvSpPr>
            <a:spLocks noChangeArrowheads="1" noTextEdit="1"/>
          </p:cNvSpPr>
          <p:nvPr>
            <p:ph type="sldImg"/>
          </p:nvPr>
        </p:nvSpPr>
        <p:spPr>
          <a:ln/>
        </p:spPr>
      </p:sp>
      <p:sp>
        <p:nvSpPr>
          <p:cNvPr id="316420" name="Rectangle 3"/>
          <p:cNvSpPr>
            <a:spLocks noGrp="1" noChangeArrowheads="1"/>
          </p:cNvSpPr>
          <p:nvPr>
            <p:ph type="body" idx="1"/>
          </p:nvPr>
        </p:nvSpPr>
        <p:spPr>
          <a:noFill/>
          <a:ln/>
        </p:spPr>
        <p:txBody>
          <a:bodyPr/>
          <a:lstStyle/>
          <a:p>
            <a:r>
              <a:rPr lang="en-GB" smtClean="0"/>
              <a:t>See Section 9-3.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5F75DA32-5E22-4F8E-9247-95A5B77ED0DD}" type="slidenum">
              <a:rPr lang="en-US">
                <a:solidFill>
                  <a:prstClr val="black"/>
                </a:solidFill>
              </a:rPr>
              <a:pPr/>
              <a:t>12</a:t>
            </a:fld>
            <a:endParaRPr lang="en-US">
              <a:solidFill>
                <a:prstClr val="black"/>
              </a:solidFill>
            </a:endParaRPr>
          </a:p>
        </p:txBody>
      </p:sp>
      <p:sp>
        <p:nvSpPr>
          <p:cNvPr id="317443" name="Rectangle 2"/>
          <p:cNvSpPr>
            <a:spLocks noChangeArrowheads="1" noTextEdit="1"/>
          </p:cNvSpPr>
          <p:nvPr>
            <p:ph type="sldImg"/>
          </p:nvPr>
        </p:nvSpPr>
        <p:spPr>
          <a:ln/>
        </p:spPr>
      </p:sp>
      <p:sp>
        <p:nvSpPr>
          <p:cNvPr id="317444" name="Rectangle 3"/>
          <p:cNvSpPr>
            <a:spLocks noGrp="1" noChangeArrowheads="1"/>
          </p:cNvSpPr>
          <p:nvPr>
            <p:ph type="body" idx="1"/>
          </p:nvPr>
        </p:nvSpPr>
        <p:spPr>
          <a:noFill/>
          <a:ln/>
        </p:spPr>
        <p:txBody>
          <a:bodyPr/>
          <a:lstStyle/>
          <a:p>
            <a:r>
              <a:rPr lang="en-GB" smtClean="0"/>
              <a:t>See Section 9-3.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8F9B8288-C59C-4351-A180-2A009DBDA3C0}" type="slidenum">
              <a:rPr lang="en-US">
                <a:solidFill>
                  <a:prstClr val="black"/>
                </a:solidFill>
              </a:rPr>
              <a:pPr/>
              <a:t>13</a:t>
            </a:fld>
            <a:endParaRPr lang="en-US">
              <a:solidFill>
                <a:prstClr val="black"/>
              </a:solidFill>
            </a:endParaRPr>
          </a:p>
        </p:txBody>
      </p:sp>
      <p:sp>
        <p:nvSpPr>
          <p:cNvPr id="318467" name="Rectangle 2"/>
          <p:cNvSpPr>
            <a:spLocks noChangeArrowheads="1" noTextEdit="1"/>
          </p:cNvSpPr>
          <p:nvPr>
            <p:ph type="sldImg"/>
          </p:nvPr>
        </p:nvSpPr>
        <p:spPr>
          <a:ln/>
        </p:spPr>
      </p:sp>
      <p:sp>
        <p:nvSpPr>
          <p:cNvPr id="318468" name="Rectangle 3"/>
          <p:cNvSpPr>
            <a:spLocks noGrp="1" noChangeArrowheads="1"/>
          </p:cNvSpPr>
          <p:nvPr>
            <p:ph type="body" idx="1"/>
          </p:nvPr>
        </p:nvSpPr>
        <p:spPr>
          <a:noFill/>
          <a:ln/>
        </p:spPr>
        <p:txBody>
          <a:bodyPr/>
          <a:lstStyle/>
          <a:p>
            <a:r>
              <a:rPr lang="en-GB" smtClean="0"/>
              <a:t>See Section 9-4 in the main text.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79C94DF9-9FA3-4966-BA7B-9DB5013EF0A7}" type="slidenum">
              <a:rPr lang="en-US">
                <a:solidFill>
                  <a:prstClr val="black"/>
                </a:solidFill>
              </a:rPr>
              <a:pPr/>
              <a:t>14</a:t>
            </a:fld>
            <a:endParaRPr lang="en-US">
              <a:solidFill>
                <a:prstClr val="black"/>
              </a:solidFill>
            </a:endParaRPr>
          </a:p>
        </p:txBody>
      </p:sp>
      <p:sp>
        <p:nvSpPr>
          <p:cNvPr id="319491" name="Rectangle 2"/>
          <p:cNvSpPr>
            <a:spLocks noChangeArrowheads="1" noTextEdit="1"/>
          </p:cNvSpPr>
          <p:nvPr>
            <p:ph type="sldImg"/>
          </p:nvPr>
        </p:nvSpPr>
        <p:spPr>
          <a:ln/>
        </p:spPr>
      </p:sp>
      <p:sp>
        <p:nvSpPr>
          <p:cNvPr id="319492" name="Rectangle 3"/>
          <p:cNvSpPr>
            <a:spLocks noGrp="1" noChangeArrowheads="1"/>
          </p:cNvSpPr>
          <p:nvPr>
            <p:ph type="body" idx="1"/>
          </p:nvPr>
        </p:nvSpPr>
        <p:spPr>
          <a:noFill/>
          <a:ln/>
        </p:spPr>
        <p:txBody>
          <a:bodyPr/>
          <a:lstStyle/>
          <a:p>
            <a:r>
              <a:rPr lang="en-GB" smtClean="0"/>
              <a:t>See Section 9-4 in the main text, and Figure 9-5.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46E431AD-DE52-42D5-B848-559D26F7DBCF}" type="slidenum">
              <a:rPr lang="en-US">
                <a:solidFill>
                  <a:prstClr val="black"/>
                </a:solidFill>
              </a:rPr>
              <a:pPr/>
              <a:t>15</a:t>
            </a:fld>
            <a:endParaRPr lang="en-US">
              <a:solidFill>
                <a:prstClr val="black"/>
              </a:solidFill>
            </a:endParaRPr>
          </a:p>
        </p:txBody>
      </p:sp>
      <p:sp>
        <p:nvSpPr>
          <p:cNvPr id="320515" name="Rectangle 2"/>
          <p:cNvSpPr>
            <a:spLocks noChangeArrowheads="1" noTextEdit="1"/>
          </p:cNvSpPr>
          <p:nvPr>
            <p:ph type="sldImg"/>
          </p:nvPr>
        </p:nvSpPr>
        <p:spPr>
          <a:ln/>
        </p:spPr>
      </p:sp>
      <p:sp>
        <p:nvSpPr>
          <p:cNvPr id="320516" name="Rectangle 3"/>
          <p:cNvSpPr>
            <a:spLocks noGrp="1" noChangeArrowheads="1"/>
          </p:cNvSpPr>
          <p:nvPr>
            <p:ph type="body" idx="1"/>
          </p:nvPr>
        </p:nvSpPr>
        <p:spPr>
          <a:noFill/>
          <a:ln/>
        </p:spPr>
        <p:txBody>
          <a:bodyPr/>
          <a:lstStyle/>
          <a:p>
            <a:r>
              <a:rPr lang="en-GB" smtClean="0"/>
              <a:t>See Section 9-4 in the main text.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24ACFE2D-3324-4460-83DF-8859C5DE949B}" type="slidenum">
              <a:rPr lang="en-US">
                <a:solidFill>
                  <a:prstClr val="black"/>
                </a:solidFill>
              </a:rPr>
              <a:pPr/>
              <a:t>16</a:t>
            </a:fld>
            <a:endParaRPr lang="en-US">
              <a:solidFill>
                <a:prstClr val="black"/>
              </a:solidFill>
            </a:endParaRPr>
          </a:p>
        </p:txBody>
      </p:sp>
      <p:sp>
        <p:nvSpPr>
          <p:cNvPr id="321539" name="Rectangle 1026"/>
          <p:cNvSpPr>
            <a:spLocks noChangeArrowheads="1" noTextEdit="1"/>
          </p:cNvSpPr>
          <p:nvPr>
            <p:ph type="sldImg"/>
          </p:nvPr>
        </p:nvSpPr>
        <p:spPr>
          <a:ln/>
        </p:spPr>
      </p:sp>
      <p:sp>
        <p:nvSpPr>
          <p:cNvPr id="321540" name="Rectangle 1027"/>
          <p:cNvSpPr>
            <a:spLocks noGrp="1" noChangeArrowheads="1"/>
          </p:cNvSpPr>
          <p:nvPr>
            <p:ph type="body" idx="1"/>
          </p:nvPr>
        </p:nvSpPr>
        <p:spPr>
          <a:noFill/>
          <a:ln/>
        </p:spPr>
        <p:txBody>
          <a:bodyPr/>
          <a:lstStyle/>
          <a:p>
            <a:r>
              <a:rPr lang="en-GB" smtClean="0"/>
              <a:t>See Section 9-4 in the main text.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9224D9DF-8AE9-44C4-B149-A37AABE575FC}" type="slidenum">
              <a:rPr lang="en-US">
                <a:solidFill>
                  <a:prstClr val="black"/>
                </a:solidFill>
              </a:rPr>
              <a:pPr/>
              <a:t>17</a:t>
            </a:fld>
            <a:endParaRPr lang="en-US">
              <a:solidFill>
                <a:prstClr val="black"/>
              </a:solidFill>
            </a:endParaRPr>
          </a:p>
        </p:txBody>
      </p:sp>
      <p:sp>
        <p:nvSpPr>
          <p:cNvPr id="322563" name="Rectangle 2"/>
          <p:cNvSpPr>
            <a:spLocks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r>
              <a:rPr lang="en-GB" smtClean="0"/>
              <a:t>See Section 9-7 in the main text.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5203CE42-0428-4F1A-805D-8EC90B094BE3}" type="slidenum">
              <a:rPr lang="en-US">
                <a:solidFill>
                  <a:prstClr val="black"/>
                </a:solidFill>
              </a:rPr>
              <a:pPr/>
              <a:t>18</a:t>
            </a:fld>
            <a:endParaRPr lang="en-US">
              <a:solidFill>
                <a:prstClr val="black"/>
              </a:solidFill>
            </a:endParaRPr>
          </a:p>
        </p:txBody>
      </p:sp>
      <p:sp>
        <p:nvSpPr>
          <p:cNvPr id="323587" name="Rectangle 2"/>
          <p:cNvSpPr>
            <a:spLocks noChangeArrowheads="1" noTextEdit="1"/>
          </p:cNvSpPr>
          <p:nvPr>
            <p:ph type="sldImg"/>
          </p:nvPr>
        </p:nvSpPr>
        <p:spPr>
          <a:ln/>
        </p:spPr>
      </p:sp>
      <p:sp>
        <p:nvSpPr>
          <p:cNvPr id="323588" name="Rectangle 3"/>
          <p:cNvSpPr>
            <a:spLocks noGrp="1" noChangeArrowheads="1"/>
          </p:cNvSpPr>
          <p:nvPr>
            <p:ph type="body" idx="1"/>
          </p:nvPr>
        </p:nvSpPr>
        <p:spPr>
          <a:noFill/>
          <a:ln/>
        </p:spPr>
        <p:txBody>
          <a:bodyPr/>
          <a:lstStyle/>
          <a:p>
            <a:r>
              <a:rPr lang="en-GB" smtClean="0"/>
              <a:t>See Section 9-8 in the main text.</a:t>
            </a:r>
          </a:p>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C649E814-EE86-4CFA-9482-228E5ACE724E}" type="slidenum">
              <a:rPr lang="en-US">
                <a:solidFill>
                  <a:prstClr val="black"/>
                </a:solidFill>
              </a:rPr>
              <a:pPr/>
              <a:t>19</a:t>
            </a:fld>
            <a:endParaRPr lang="en-US">
              <a:solidFill>
                <a:prstClr val="black"/>
              </a:solidFill>
            </a:endParaRPr>
          </a:p>
        </p:txBody>
      </p:sp>
      <p:sp>
        <p:nvSpPr>
          <p:cNvPr id="324611" name="Rectangle 2"/>
          <p:cNvSpPr>
            <a:spLocks noChangeArrowheads="1" noTextEdit="1"/>
          </p:cNvSpPr>
          <p:nvPr>
            <p:ph type="sldImg"/>
          </p:nvPr>
        </p:nvSpPr>
        <p:spPr>
          <a:ln/>
        </p:spPr>
      </p:sp>
      <p:sp>
        <p:nvSpPr>
          <p:cNvPr id="324612" name="Rectangle 3"/>
          <p:cNvSpPr>
            <a:spLocks noGrp="1" noChangeArrowheads="1"/>
          </p:cNvSpPr>
          <p:nvPr>
            <p:ph type="body" idx="1"/>
          </p:nvPr>
        </p:nvSpPr>
        <p:spPr>
          <a:noFill/>
          <a:ln/>
        </p:spPr>
        <p:txBody>
          <a:bodyPr/>
          <a:lstStyle/>
          <a:p>
            <a:r>
              <a:rPr lang="en-GB" smtClean="0"/>
              <a:t>See Section 9-8 in the main text.</a:t>
            </a:r>
          </a:p>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A5C3A802-784E-4C8A-B0F2-CCDED723849B}" type="slidenum">
              <a:rPr lang="en-US">
                <a:solidFill>
                  <a:prstClr val="black"/>
                </a:solidFill>
              </a:rPr>
              <a:pPr/>
              <a:t>2</a:t>
            </a:fld>
            <a:endParaRPr lang="en-US">
              <a:solidFill>
                <a:prstClr val="black"/>
              </a:solidFill>
            </a:endParaRPr>
          </a:p>
        </p:txBody>
      </p:sp>
      <p:sp>
        <p:nvSpPr>
          <p:cNvPr id="307203" name="Rectangle 1026"/>
          <p:cNvSpPr>
            <a:spLocks noChangeArrowheads="1" noTextEdit="1"/>
          </p:cNvSpPr>
          <p:nvPr>
            <p:ph type="sldImg"/>
          </p:nvPr>
        </p:nvSpPr>
        <p:spPr>
          <a:ln/>
        </p:spPr>
      </p:sp>
      <p:sp>
        <p:nvSpPr>
          <p:cNvPr id="307204" name="Rectangle 1027"/>
          <p:cNvSpPr>
            <a:spLocks noGrp="1" noChangeArrowheads="1"/>
          </p:cNvSpPr>
          <p:nvPr>
            <p:ph type="body" idx="1"/>
          </p:nvPr>
        </p:nvSpPr>
        <p:spPr>
          <a:noFill/>
          <a:ln/>
        </p:spPr>
        <p:txBody>
          <a:bodyPr/>
          <a:lstStyle/>
          <a:p>
            <a:r>
              <a:rPr lang="en-GB" smtClean="0"/>
              <a:t>See the introduction to Chapter 9 in the main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923CAF2B-0C9B-4A32-9DF6-492D0515E89A}" type="slidenum">
              <a:rPr lang="en-US">
                <a:solidFill>
                  <a:prstClr val="black"/>
                </a:solidFill>
              </a:rPr>
              <a:pPr/>
              <a:t>3</a:t>
            </a:fld>
            <a:endParaRPr lang="en-US">
              <a:solidFill>
                <a:prstClr val="black"/>
              </a:solidFill>
            </a:endParaRPr>
          </a:p>
        </p:txBody>
      </p:sp>
      <p:sp>
        <p:nvSpPr>
          <p:cNvPr id="308227" name="Rectangle 2"/>
          <p:cNvSpPr>
            <a:spLocks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r>
              <a:rPr lang="en-GB" smtClean="0"/>
              <a:t>See the introduction to Chapter 9 in the main text.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1B141BEB-EE9C-411E-A279-4DCD61104516}" type="slidenum">
              <a:rPr lang="en-US">
                <a:solidFill>
                  <a:prstClr val="black"/>
                </a:solidFill>
              </a:rPr>
              <a:pPr/>
              <a:t>4</a:t>
            </a:fld>
            <a:endParaRPr lang="en-US">
              <a:solidFill>
                <a:prstClr val="black"/>
              </a:solidFill>
            </a:endParaRPr>
          </a:p>
        </p:txBody>
      </p:sp>
      <p:sp>
        <p:nvSpPr>
          <p:cNvPr id="309251" name="Rectangle 2"/>
          <p:cNvSpPr>
            <a:spLocks noChangeArrowheads="1" noTextEdit="1"/>
          </p:cNvSpPr>
          <p:nvPr>
            <p:ph type="sldImg"/>
          </p:nvPr>
        </p:nvSpPr>
        <p:spPr>
          <a:ln/>
        </p:spPr>
      </p:sp>
      <p:sp>
        <p:nvSpPr>
          <p:cNvPr id="309252" name="Rectangle 3"/>
          <p:cNvSpPr>
            <a:spLocks noGrp="1" noChangeArrowheads="1"/>
          </p:cNvSpPr>
          <p:nvPr>
            <p:ph type="body" idx="1"/>
          </p:nvPr>
        </p:nvSpPr>
        <p:spPr>
          <a:noFill/>
          <a:ln/>
        </p:spPr>
        <p:txBody>
          <a:bodyPr/>
          <a:lstStyle/>
          <a:p>
            <a:r>
              <a:rPr lang="en-GB" smtClean="0"/>
              <a:t>See the introduction to Chapter 9 in the main text, and Table 9-1.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93DEFA0D-3374-4B1E-B69D-C32EAE974310}" type="slidenum">
              <a:rPr lang="en-US">
                <a:solidFill>
                  <a:prstClr val="black"/>
                </a:solidFill>
              </a:rPr>
              <a:pPr/>
              <a:t>5</a:t>
            </a:fld>
            <a:endParaRPr lang="en-US">
              <a:solidFill>
                <a:prstClr val="black"/>
              </a:solidFill>
            </a:endParaRPr>
          </a:p>
        </p:txBody>
      </p:sp>
      <p:sp>
        <p:nvSpPr>
          <p:cNvPr id="310275" name="Rectangle 2"/>
          <p:cNvSpPr>
            <a:spLocks noChangeArrowheads="1" noTextEdit="1"/>
          </p:cNvSpPr>
          <p:nvPr>
            <p:ph type="sldImg"/>
          </p:nvPr>
        </p:nvSpPr>
        <p:spPr>
          <a:ln/>
        </p:spPr>
      </p:sp>
      <p:sp>
        <p:nvSpPr>
          <p:cNvPr id="310276" name="Rectangle 3"/>
          <p:cNvSpPr>
            <a:spLocks noGrp="1" noChangeArrowheads="1"/>
          </p:cNvSpPr>
          <p:nvPr>
            <p:ph type="body" idx="1"/>
          </p:nvPr>
        </p:nvSpPr>
        <p:spPr>
          <a:noFill/>
          <a:ln/>
        </p:spPr>
        <p:txBody>
          <a:bodyPr/>
          <a:lstStyle/>
          <a:p>
            <a:r>
              <a:rPr lang="en-GB" smtClean="0"/>
              <a:t>The key issue with the diagram is to point out that a long-run average cost curve such as LAC</a:t>
            </a:r>
            <a:r>
              <a:rPr lang="en-GB" baseline="-25000" smtClean="0"/>
              <a:t>1</a:t>
            </a:r>
            <a:r>
              <a:rPr lang="en-GB" smtClean="0"/>
              <a:t> offers negligible economies of scale relative to market demand, and it is unlikely that any individual firm will be able to have much influence.  This is likely to end up as perfect competition.</a:t>
            </a:r>
          </a:p>
          <a:p>
            <a:r>
              <a:rPr lang="en-GB" smtClean="0"/>
              <a:t>In contrast, LAC</a:t>
            </a:r>
            <a:r>
              <a:rPr lang="en-GB" baseline="-25000" smtClean="0"/>
              <a:t>3</a:t>
            </a:r>
            <a:r>
              <a:rPr lang="en-GB" smtClean="0"/>
              <a:t> looks likely to be a natural monopoly, as the largest firm is always likely to dominate.</a:t>
            </a:r>
          </a:p>
          <a:p>
            <a:r>
              <a:rPr lang="en-GB" smtClean="0"/>
              <a:t>LAC</a:t>
            </a:r>
            <a:r>
              <a:rPr lang="en-GB" baseline="-25000" smtClean="0"/>
              <a:t>2</a:t>
            </a:r>
            <a:r>
              <a:rPr lang="en-GB" smtClean="0"/>
              <a:t> is an intermediate case, which will probably end up as an oligopoly.</a:t>
            </a:r>
          </a:p>
          <a:p>
            <a:endParaRPr lang="en-GB" smtClean="0"/>
          </a:p>
          <a:p>
            <a:r>
              <a:rPr lang="en-GB" smtClean="0"/>
              <a:t>See Section 9-1, and Figure 9-1.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B6CB7589-192A-4963-9BC7-955BCD6EB844}" type="slidenum">
              <a:rPr lang="en-US">
                <a:solidFill>
                  <a:prstClr val="black"/>
                </a:solidFill>
              </a:rPr>
              <a:pPr/>
              <a:t>6</a:t>
            </a:fld>
            <a:endParaRPr lang="en-US">
              <a:solidFill>
                <a:prstClr val="black"/>
              </a:solidFill>
            </a:endParaRPr>
          </a:p>
        </p:txBody>
      </p:sp>
      <p:sp>
        <p:nvSpPr>
          <p:cNvPr id="311299" name="Rectangle 2"/>
          <p:cNvSpPr>
            <a:spLocks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r>
              <a:rPr lang="en-GB" smtClean="0"/>
              <a:t>The key issue with the diagram is to point out that a long-run average cost curve such as LAC</a:t>
            </a:r>
            <a:r>
              <a:rPr lang="en-GB" baseline="-25000" smtClean="0"/>
              <a:t>1</a:t>
            </a:r>
            <a:r>
              <a:rPr lang="en-GB" smtClean="0"/>
              <a:t> offers negligible economies of scale relative to market demand, and it is unlikely that any individual firm will be able to have much influence.  This is likely to end up as perfect competition.</a:t>
            </a:r>
          </a:p>
          <a:p>
            <a:r>
              <a:rPr lang="en-GB" smtClean="0"/>
              <a:t>In contrast, LAC</a:t>
            </a:r>
            <a:r>
              <a:rPr lang="en-GB" baseline="-25000" smtClean="0"/>
              <a:t>3</a:t>
            </a:r>
            <a:r>
              <a:rPr lang="en-GB" smtClean="0"/>
              <a:t> looks likely to be a natural monopoly, as the largest firm is always likely to dominate.</a:t>
            </a:r>
          </a:p>
          <a:p>
            <a:r>
              <a:rPr lang="en-GB" smtClean="0"/>
              <a:t>LAC</a:t>
            </a:r>
            <a:r>
              <a:rPr lang="en-GB" baseline="-25000" smtClean="0"/>
              <a:t>2</a:t>
            </a:r>
            <a:r>
              <a:rPr lang="en-GB" smtClean="0"/>
              <a:t> is an intermediate case, which will probably end up as an oligopoly.</a:t>
            </a:r>
          </a:p>
          <a:p>
            <a:endParaRPr lang="en-GB" smtClean="0"/>
          </a:p>
          <a:p>
            <a:r>
              <a:rPr lang="en-GB" smtClean="0"/>
              <a:t>See Section 9-1, and Figure 9-1.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A57F7119-CF60-4A06-9206-88D31E26A057}" type="slidenum">
              <a:rPr lang="en-US">
                <a:solidFill>
                  <a:prstClr val="black"/>
                </a:solidFill>
              </a:rPr>
              <a:pPr/>
              <a:t>7</a:t>
            </a:fld>
            <a:endParaRPr lang="en-US">
              <a:solidFill>
                <a:prstClr val="black"/>
              </a:solidFill>
            </a:endParaRPr>
          </a:p>
        </p:txBody>
      </p:sp>
      <p:sp>
        <p:nvSpPr>
          <p:cNvPr id="312323" name="Rectangle 1026"/>
          <p:cNvSpPr>
            <a:spLocks noChangeArrowheads="1" noTextEdit="1"/>
          </p:cNvSpPr>
          <p:nvPr>
            <p:ph type="sldImg"/>
          </p:nvPr>
        </p:nvSpPr>
        <p:spPr>
          <a:ln/>
        </p:spPr>
      </p:sp>
      <p:sp>
        <p:nvSpPr>
          <p:cNvPr id="312324" name="Rectangle 1027"/>
          <p:cNvSpPr>
            <a:spLocks noGrp="1" noChangeArrowheads="1"/>
          </p:cNvSpPr>
          <p:nvPr>
            <p:ph type="body" idx="1"/>
          </p:nvPr>
        </p:nvSpPr>
        <p:spPr>
          <a:noFill/>
          <a:ln/>
        </p:spPr>
        <p:txBody>
          <a:bodyPr/>
          <a:lstStyle/>
          <a:p>
            <a:r>
              <a:rPr lang="en-GB" smtClean="0"/>
              <a:t>See Section 9-2.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66A5D422-24C6-499C-8A6F-E907EA4AC1BC}" type="slidenum">
              <a:rPr lang="en-US">
                <a:solidFill>
                  <a:prstClr val="black"/>
                </a:solidFill>
              </a:rPr>
              <a:pPr/>
              <a:t>8</a:t>
            </a:fld>
            <a:endParaRPr lang="en-US">
              <a:solidFill>
                <a:prstClr val="black"/>
              </a:solidFill>
            </a:endParaRPr>
          </a:p>
        </p:txBody>
      </p:sp>
      <p:sp>
        <p:nvSpPr>
          <p:cNvPr id="313347" name="Rectangle 2"/>
          <p:cNvSpPr>
            <a:spLocks noChangeArrowheads="1" noTextEdit="1"/>
          </p:cNvSpPr>
          <p:nvPr>
            <p:ph type="sldImg"/>
          </p:nvPr>
        </p:nvSpPr>
        <p:spPr>
          <a:ln/>
        </p:spPr>
      </p:sp>
      <p:sp>
        <p:nvSpPr>
          <p:cNvPr id="313348" name="Rectangle 3"/>
          <p:cNvSpPr>
            <a:spLocks noGrp="1" noChangeArrowheads="1"/>
          </p:cNvSpPr>
          <p:nvPr>
            <p:ph type="body" idx="1"/>
          </p:nvPr>
        </p:nvSpPr>
        <p:spPr>
          <a:noFill/>
          <a:ln/>
        </p:spPr>
        <p:txBody>
          <a:bodyPr/>
          <a:lstStyle/>
          <a:p>
            <a:r>
              <a:rPr lang="en-GB" smtClean="0"/>
              <a:t>See Section 9-2, and Figure 9-2.</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7F7C334D-A9A8-4CBF-B057-77A1FF94937E}" type="slidenum">
              <a:rPr lang="en-US">
                <a:solidFill>
                  <a:prstClr val="black"/>
                </a:solidFill>
              </a:rPr>
              <a:pPr/>
              <a:t>9</a:t>
            </a:fld>
            <a:endParaRPr lang="en-US">
              <a:solidFill>
                <a:prstClr val="black"/>
              </a:solidFill>
            </a:endParaRPr>
          </a:p>
        </p:txBody>
      </p:sp>
      <p:sp>
        <p:nvSpPr>
          <p:cNvPr id="314371" name="Rectangle 2"/>
          <p:cNvSpPr>
            <a:spLocks noChangeArrowheads="1" noTextEdit="1"/>
          </p:cNvSpPr>
          <p:nvPr>
            <p:ph type="sldImg"/>
          </p:nvPr>
        </p:nvSpPr>
        <p:spPr>
          <a:ln/>
        </p:spPr>
      </p:sp>
      <p:sp>
        <p:nvSpPr>
          <p:cNvPr id="314372" name="Rectangle 3"/>
          <p:cNvSpPr>
            <a:spLocks noGrp="1" noChangeArrowheads="1"/>
          </p:cNvSpPr>
          <p:nvPr>
            <p:ph type="body" idx="1"/>
          </p:nvPr>
        </p:nvSpPr>
        <p:spPr>
          <a:noFill/>
          <a:ln/>
        </p:spPr>
        <p:txBody>
          <a:bodyPr/>
          <a:lstStyle/>
          <a:p>
            <a:r>
              <a:rPr lang="en-GB" smtClean="0"/>
              <a:t>See Section 9-2, and Figure 9-2.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51D8CB41-1BB6-4B0D-AE7F-C03545678C88}"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043BE71A-ADE9-4D54-9820-85F2CD9C526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D5714E89-2B5B-4D51-8B5F-EE1CC4F92D75}"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3FDA155A-7E56-40EB-8F7D-F1F4B79AF99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BC8A1CFD-7793-4748-A7E8-A56EC16DBEE5}"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B0BE92D7-DD86-418C-B55F-CFEC0AA3E13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Başlık ve Graf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Grafik Yer Tutucusu"/>
          <p:cNvSpPr>
            <a:spLocks noGrp="1"/>
          </p:cNvSpPr>
          <p:nvPr>
            <p:ph type="chart" idx="1"/>
          </p:nvPr>
        </p:nvSpPr>
        <p:spPr>
          <a:xfrm>
            <a:off x="685800" y="1981200"/>
            <a:ext cx="7772400" cy="4114800"/>
          </a:xfrm>
        </p:spPr>
        <p:txBody>
          <a:bodyPr rtlCol="0">
            <a:normAutofit/>
          </a:bodyPr>
          <a:lstStyle/>
          <a:p>
            <a:pPr lvl="0"/>
            <a:endParaRPr lang="tr-TR" noProof="0"/>
          </a:p>
        </p:txBody>
      </p:sp>
      <p:sp>
        <p:nvSpPr>
          <p:cNvPr id="4" name="Rectangle 2052"/>
          <p:cNvSpPr>
            <a:spLocks noGrp="1" noChangeArrowheads="1"/>
          </p:cNvSpPr>
          <p:nvPr>
            <p:ph type="sldNum" sz="quarter" idx="10"/>
          </p:nvPr>
        </p:nvSpPr>
        <p:spPr/>
        <p:txBody>
          <a:bodyPr/>
          <a:lstStyle>
            <a:lvl1pPr>
              <a:defRPr/>
            </a:lvl1pPr>
          </a:lstStyle>
          <a:p>
            <a:pPr>
              <a:defRPr/>
            </a:pPr>
            <a:fld id="{1F1CCECA-0FE5-444C-95B1-3E92456232C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Başlık, İçerik ve Metin">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6858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6482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2052"/>
          <p:cNvSpPr>
            <a:spLocks noGrp="1" noChangeArrowheads="1"/>
          </p:cNvSpPr>
          <p:nvPr>
            <p:ph type="sldNum" sz="quarter" idx="10"/>
          </p:nvPr>
        </p:nvSpPr>
        <p:spPr/>
        <p:txBody>
          <a:bodyPr/>
          <a:lstStyle>
            <a:lvl1pPr>
              <a:defRPr/>
            </a:lvl1pPr>
          </a:lstStyle>
          <a:p>
            <a:pPr>
              <a:defRPr/>
            </a:pPr>
            <a:fld id="{6659C43D-DC97-4C6A-B647-ACF3491C4B3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hart Placeholder 3"/>
          <p:cNvSpPr>
            <a:spLocks noGrp="1"/>
          </p:cNvSpPr>
          <p:nvPr>
            <p:ph type="chart" sz="half" idx="2"/>
          </p:nvPr>
        </p:nvSpPr>
        <p:spPr>
          <a:xfrm>
            <a:off x="4648200" y="1981200"/>
            <a:ext cx="3810000" cy="4114800"/>
          </a:xfrm>
        </p:spPr>
        <p:txBody>
          <a:bodyPr rtlCol="0">
            <a:normAutofit/>
          </a:bodyPr>
          <a:lstStyle/>
          <a:p>
            <a:pPr lvl="0"/>
            <a:endParaRPr lang="tr-TR" noProof="0"/>
          </a:p>
        </p:txBody>
      </p:sp>
      <p:sp>
        <p:nvSpPr>
          <p:cNvPr id="5" name="Slide Number Placeholder 4"/>
          <p:cNvSpPr>
            <a:spLocks noGrp="1"/>
          </p:cNvSpPr>
          <p:nvPr>
            <p:ph type="sldNum" sz="quarter" idx="10"/>
          </p:nvPr>
        </p:nvSpPr>
        <p:spPr>
          <a:xfrm>
            <a:off x="2411413" y="6308725"/>
            <a:ext cx="2286000" cy="381000"/>
          </a:xfrm>
        </p:spPr>
        <p:txBody>
          <a:bodyPr/>
          <a:lstStyle>
            <a:lvl1pPr>
              <a:defRPr/>
            </a:lvl1pPr>
          </a:lstStyle>
          <a:p>
            <a:pPr>
              <a:defRPr/>
            </a:pPr>
            <a:fld id="{3B7DCFC6-3F76-47C7-BE8B-45D05E5B424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able Placeholder 2"/>
          <p:cNvSpPr>
            <a:spLocks noGrp="1"/>
          </p:cNvSpPr>
          <p:nvPr>
            <p:ph type="tbl" idx="1"/>
          </p:nvPr>
        </p:nvSpPr>
        <p:spPr>
          <a:xfrm>
            <a:off x="685800" y="1981200"/>
            <a:ext cx="7772400" cy="4114800"/>
          </a:xfrm>
        </p:spPr>
        <p:txBody>
          <a:bodyPr rtlCol="0">
            <a:normAutofit/>
          </a:bodyPr>
          <a:lstStyle/>
          <a:p>
            <a:pPr lvl="0"/>
            <a:endParaRPr lang="tr-TR" noProof="0"/>
          </a:p>
        </p:txBody>
      </p:sp>
      <p:sp>
        <p:nvSpPr>
          <p:cNvPr id="4" name="Slide Number Placeholder 3"/>
          <p:cNvSpPr>
            <a:spLocks noGrp="1"/>
          </p:cNvSpPr>
          <p:nvPr>
            <p:ph type="sldNum" sz="quarter" idx="10"/>
          </p:nvPr>
        </p:nvSpPr>
        <p:spPr>
          <a:xfrm>
            <a:off x="2700338" y="6308725"/>
            <a:ext cx="2286000" cy="381000"/>
          </a:xfrm>
        </p:spPr>
        <p:txBody>
          <a:bodyPr/>
          <a:lstStyle>
            <a:lvl1pPr>
              <a:defRPr/>
            </a:lvl1pPr>
          </a:lstStyle>
          <a:p>
            <a:pPr>
              <a:defRPr/>
            </a:pPr>
            <a:fld id="{3053D47A-A3F1-40D7-99B0-BA92B7774FB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sz="half" idx="1"/>
          </p:nvPr>
        </p:nvSpPr>
        <p:spPr>
          <a:xfrm>
            <a:off x="685800" y="1981200"/>
            <a:ext cx="3810000" cy="4114800"/>
          </a:xfrm>
        </p:spPr>
        <p:txBody>
          <a:bodyPr rtlCol="0">
            <a:normAutofit/>
          </a:bodyPr>
          <a:lstStyle/>
          <a:p>
            <a:pPr lvl="0"/>
            <a:endParaRPr lang="tr-TR"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Slide Number Placeholder 4"/>
          <p:cNvSpPr>
            <a:spLocks noGrp="1"/>
          </p:cNvSpPr>
          <p:nvPr>
            <p:ph type="sldNum" sz="quarter" idx="10"/>
          </p:nvPr>
        </p:nvSpPr>
        <p:spPr>
          <a:xfrm>
            <a:off x="2339975" y="6308725"/>
            <a:ext cx="2286000" cy="381000"/>
          </a:xfrm>
        </p:spPr>
        <p:txBody>
          <a:bodyPr/>
          <a:lstStyle>
            <a:lvl1pPr>
              <a:defRPr/>
            </a:lvl1pPr>
          </a:lstStyle>
          <a:p>
            <a:pPr>
              <a:defRPr/>
            </a:pPr>
            <a:fld id="{4D41A64E-D011-43D6-8C1C-635BD62C682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278E3B70-8867-40BA-8167-D33AD68D7D30}"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D7E41B70-5BBE-482A-8B6E-94DA7E038B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26197A53-1448-438D-98A1-0B78207D3D3C}"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1C73A54A-6340-47D9-A9EB-048E637B43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FC43ACB0-8E9A-4267-B300-9096A32101D9}"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D99B741B-BE6D-4C51-BC2F-508123A431B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35CA1D25-7E7E-4F86-86DB-0274F2BC4985}" type="datetimeFigureOut">
              <a:rPr lang="tr-TR"/>
              <a:pPr>
                <a:defRPr/>
              </a:pPr>
              <a:t>28.09.2012</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pPr>
              <a:defRPr/>
            </a:pPr>
            <a:fld id="{7FA8B811-47BE-4D51-9E4A-DCFAF26216D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43F5D523-10A5-4EEB-86E1-AF0E8D214180}" type="datetimeFigureOut">
              <a:rPr lang="tr-TR"/>
              <a:pPr>
                <a:defRPr/>
              </a:pPr>
              <a:t>28.09.2012</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pPr>
              <a:defRPr/>
            </a:pPr>
            <a:fld id="{01B276BA-17C0-4EDA-B040-C5CB7A2412B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3A34545C-2864-4B72-8AB5-6C1CD525448E}" type="datetimeFigureOut">
              <a:rPr lang="tr-TR"/>
              <a:pPr>
                <a:defRPr/>
              </a:pPr>
              <a:t>28.09.2012</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pPr>
              <a:defRPr/>
            </a:pPr>
            <a:fld id="{1480BF24-14FF-4209-AF18-FEFCC7A2B9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1A8C36C-B296-497C-85BD-96C0240A8AA4}"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D7438297-42A8-4943-8E70-B102FF92D28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0C198D25-5322-43BA-A46D-5A84A88D40BE}"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AC1ED102-6F96-47AC-935C-778355579F2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146"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6147"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pPr fontAlgn="base">
              <a:spcBef>
                <a:spcPct val="0"/>
              </a:spcBef>
              <a:spcAft>
                <a:spcPct val="0"/>
              </a:spcAft>
              <a:defRPr/>
            </a:pPr>
            <a:fld id="{E2A6F7BE-5E84-47F1-A276-A3328EE3B5FB}" type="datetimeFigureOut">
              <a:rPr lang="tr-TR">
                <a:latin typeface="Tahoma" pitchFamily="34" charset="0"/>
              </a:rPr>
              <a:pPr fontAlgn="base">
                <a:spcBef>
                  <a:spcPct val="0"/>
                </a:spcBef>
                <a:spcAft>
                  <a:spcPct val="0"/>
                </a:spcAft>
                <a:defRPr/>
              </a:pPr>
              <a:t>28.09.2012</a:t>
            </a:fld>
            <a:endParaRPr lang="tr-TR">
              <a:latin typeface="Tahoma" pitchFamily="34" charset="0"/>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FFFFFF"/>
                </a:solidFill>
              </a:defRPr>
            </a:lvl1pPr>
          </a:lstStyle>
          <a:p>
            <a:pPr fontAlgn="base">
              <a:spcBef>
                <a:spcPct val="0"/>
              </a:spcBef>
              <a:spcAft>
                <a:spcPct val="0"/>
              </a:spcAft>
              <a:defRPr/>
            </a:pPr>
            <a:endParaRPr lang="tr-TR">
              <a:latin typeface="Tahoma" pitchFamily="34" charset="0"/>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defRPr>
            </a:lvl1pPr>
          </a:lstStyle>
          <a:p>
            <a:pPr fontAlgn="base">
              <a:spcBef>
                <a:spcPct val="0"/>
              </a:spcBef>
              <a:spcAft>
                <a:spcPct val="0"/>
              </a:spcAft>
              <a:defRPr/>
            </a:pPr>
            <a:fld id="{3B1430A7-C430-471B-848E-323F0CBBE805}" type="slidenum">
              <a:rPr lang="en-US">
                <a:latin typeface="Tahoma" pitchFamily="34" charset="0"/>
              </a:rPr>
              <a:pPr fontAlgn="base">
                <a:spcBef>
                  <a:spcPct val="0"/>
                </a:spcBef>
                <a:spcAft>
                  <a:spcPct val="0"/>
                </a:spcAft>
                <a:defRPr/>
              </a:pPr>
              <a:t>‹#›</a:t>
            </a:fld>
            <a:endParaRPr lang="en-US">
              <a:latin typeface="Tahoma"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itchFamily="34" charset="0"/>
        </a:defRPr>
      </a:lvl2pPr>
      <a:lvl3pPr algn="ctr" rtl="0" eaLnBrk="0" fontAlgn="base" hangingPunct="0">
        <a:spcBef>
          <a:spcPct val="0"/>
        </a:spcBef>
        <a:spcAft>
          <a:spcPct val="0"/>
        </a:spcAft>
        <a:defRPr sz="4400">
          <a:solidFill>
            <a:schemeClr val="tx1"/>
          </a:solidFill>
          <a:latin typeface="Verdana" pitchFamily="34" charset="0"/>
        </a:defRPr>
      </a:lvl3pPr>
      <a:lvl4pPr algn="ctr" rtl="0" eaLnBrk="0" fontAlgn="base" hangingPunct="0">
        <a:spcBef>
          <a:spcPct val="0"/>
        </a:spcBef>
        <a:spcAft>
          <a:spcPct val="0"/>
        </a:spcAft>
        <a:defRPr sz="4400">
          <a:solidFill>
            <a:schemeClr val="tx1"/>
          </a:solidFill>
          <a:latin typeface="Verdana" pitchFamily="34" charset="0"/>
        </a:defRPr>
      </a:lvl4pPr>
      <a:lvl5pPr algn="ctr" rtl="0" eaLnBrk="0" fontAlgn="base" hangingPunct="0">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Microsoft_Office_Word_97_-_2003_Belgesi2.doc"/></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vmlDrawing" Target="../drawings/vmlDrawing1.vml"/><Relationship Id="rId4" Type="http://schemas.openxmlformats.org/officeDocument/2006/relationships/oleObject" Target="../embeddings/Microsoft_Office_Word_97_-_2003_Belgesi1.doc"/></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a:xfrm>
            <a:off x="838200" y="2133600"/>
            <a:ext cx="7772400" cy="1524000"/>
          </a:xfrm>
        </p:spPr>
        <p:txBody>
          <a:bodyPr/>
          <a:lstStyle/>
          <a:p>
            <a:pPr eaLnBrk="1" hangingPunct="1"/>
            <a:r>
              <a:rPr lang="tr-TR" sz="4000" b="1" smtClean="0"/>
              <a:t>Bölüm</a:t>
            </a:r>
            <a:r>
              <a:rPr lang="en-US" sz="4000" b="1" smtClean="0"/>
              <a:t> 9</a:t>
            </a:r>
            <a:r>
              <a:rPr lang="en-US" sz="4000" smtClean="0"/>
              <a:t/>
            </a:r>
            <a:br>
              <a:rPr lang="en-US" sz="4000" smtClean="0"/>
            </a:br>
            <a:r>
              <a:rPr lang="tr-TR" sz="4000" b="1" smtClean="0"/>
              <a:t>Piyasa Yapısı</a:t>
            </a:r>
            <a:r>
              <a:rPr lang="en-US" sz="4000" b="1" smtClean="0"/>
              <a:t> </a:t>
            </a:r>
            <a:r>
              <a:rPr lang="tr-TR" sz="4000" b="1" smtClean="0"/>
              <a:t>ve</a:t>
            </a:r>
            <a:r>
              <a:rPr lang="en-US" sz="4000" b="1" smtClean="0"/>
              <a:t> </a:t>
            </a:r>
            <a:r>
              <a:rPr lang="tr-TR" sz="4000" b="1" smtClean="0"/>
              <a:t>Eksik (Imperfect) Rekabet</a:t>
            </a:r>
            <a:endParaRPr lang="en-US" sz="4000" smtClean="0"/>
          </a:p>
        </p:txBody>
      </p:sp>
      <p:sp>
        <p:nvSpPr>
          <p:cNvPr id="134147" name="Rectangle 3"/>
          <p:cNvSpPr>
            <a:spLocks noGrp="1" noChangeArrowheads="1"/>
          </p:cNvSpPr>
          <p:nvPr>
            <p:ph type="subTitle" idx="1"/>
          </p:nvPr>
        </p:nvSpPr>
        <p:spPr>
          <a:xfrm>
            <a:off x="1371600" y="4572000"/>
            <a:ext cx="6400800" cy="1752600"/>
          </a:xfrm>
        </p:spPr>
        <p:txBody>
          <a:bodyPr/>
          <a:lstStyle/>
          <a:p>
            <a:pPr eaLnBrk="1" hangingPunct="1"/>
            <a:r>
              <a:rPr lang="en-GB" sz="1400" smtClean="0">
                <a:solidFill>
                  <a:srgbClr val="FFC000"/>
                </a:solidFill>
              </a:rPr>
              <a:t>David Begg, Stanley Fischer and Rudiger Dornbusch, </a:t>
            </a:r>
            <a:r>
              <a:rPr lang="en-GB" sz="1400" i="1" smtClean="0">
                <a:solidFill>
                  <a:srgbClr val="FFC000"/>
                </a:solidFill>
              </a:rPr>
              <a:t>Economics</a:t>
            </a:r>
            <a:r>
              <a:rPr lang="en-GB" sz="1400" smtClean="0">
                <a:solidFill>
                  <a:srgbClr val="FFC000"/>
                </a:solidFill>
              </a:rPr>
              <a:t>, </a:t>
            </a:r>
          </a:p>
          <a:p>
            <a:pPr eaLnBrk="1" hangingPunct="1"/>
            <a:r>
              <a:rPr lang="en-GB" sz="1400" smtClean="0">
                <a:solidFill>
                  <a:srgbClr val="FFC000"/>
                </a:solidFill>
              </a:rPr>
              <a:t>8th Edition, McGraw-Hill, 2005</a:t>
            </a:r>
          </a:p>
          <a:p>
            <a:pPr eaLnBrk="1" hangingPunct="1"/>
            <a:r>
              <a:rPr lang="en-GB" sz="1400" smtClean="0">
                <a:solidFill>
                  <a:srgbClr val="FFC000"/>
                </a:solidFill>
              </a:rPr>
              <a:t>PowerPoint presentation by Alex Tackie and Damian Ward</a:t>
            </a:r>
            <a:endParaRPr lang="en-US" sz="1400" smtClean="0">
              <a:solidFill>
                <a:srgbClr val="FFC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tr-TR" sz="4000" b="1" smtClean="0"/>
              <a:t>Oligopol Piyasası</a:t>
            </a:r>
            <a:endParaRPr lang="en-US" sz="4000" b="1" smtClean="0"/>
          </a:p>
        </p:txBody>
      </p:sp>
      <p:sp>
        <p:nvSpPr>
          <p:cNvPr id="59395" name="Rectangle 3"/>
          <p:cNvSpPr>
            <a:spLocks noGrp="1" noChangeArrowheads="1"/>
          </p:cNvSpPr>
          <p:nvPr>
            <p:ph idx="1"/>
          </p:nvPr>
        </p:nvSpPr>
        <p:spPr/>
        <p:txBody>
          <a:bodyPr/>
          <a:lstStyle/>
          <a:p>
            <a:pPr eaLnBrk="1" hangingPunct="1"/>
            <a:r>
              <a:rPr lang="tr-TR" sz="2800" smtClean="0"/>
              <a:t>Sadece birkaç üreticinin olduğu piyasa yapısını ifade eder.</a:t>
            </a:r>
            <a:r>
              <a:rPr lang="en-US" sz="2800" smtClean="0"/>
              <a:t>.</a:t>
            </a:r>
          </a:p>
          <a:p>
            <a:pPr eaLnBrk="1" hangingPunct="1"/>
            <a:r>
              <a:rPr lang="tr-TR" sz="2800" smtClean="0"/>
              <a:t>Oligopolistik endüstrinin özü, firmaların kendi kararlarının endüstrideki diğer rakiplerin kararlarını nasıl etkileyeceğini hesaba katması gerekliliğidir.</a:t>
            </a:r>
            <a:endParaRPr lang="en-US" sz="2800" smtClean="0"/>
          </a:p>
          <a:p>
            <a:pPr eaLnBrk="1" hangingPunct="1"/>
            <a:r>
              <a:rPr lang="tr-TR" sz="2800" smtClean="0"/>
              <a:t>Oligopol piyasa “anlaşmalı” ya da “işbirliği etmeme” yapısında olabilir.</a:t>
            </a:r>
            <a:endParaRPr lang="en-US" smtClean="0">
              <a:solidFill>
                <a:srgbClr val="FF99CC"/>
              </a:solidFill>
            </a:endParaRPr>
          </a:p>
        </p:txBody>
      </p:sp>
      <p:sp>
        <p:nvSpPr>
          <p:cNvPr id="142340" name="Slide Number Placeholder 3"/>
          <p:cNvSpPr>
            <a:spLocks noGrp="1"/>
          </p:cNvSpPr>
          <p:nvPr>
            <p:ph type="sldNum" sz="quarter" idx="12"/>
          </p:nvPr>
        </p:nvSpPr>
        <p:spPr bwMode="auto">
          <a:noFill/>
          <a:ln>
            <a:miter lim="800000"/>
            <a:headEnd/>
            <a:tailEnd/>
          </a:ln>
        </p:spPr>
        <p:txBody>
          <a:bodyPr/>
          <a:lstStyle/>
          <a:p>
            <a:fld id="{A6407D18-ABB2-46B8-B4B8-DCCBE5FA20DA}" type="slidenum">
              <a:rPr lang="en-US" smtClean="0"/>
              <a:pPr/>
              <a:t>10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939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939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9395">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tr-TR" sz="4000" b="1" smtClean="0"/>
              <a:t>Anlaşma ve Karteller</a:t>
            </a:r>
            <a:endParaRPr lang="en-US" sz="4000" b="1" smtClean="0"/>
          </a:p>
        </p:txBody>
      </p:sp>
      <p:sp>
        <p:nvSpPr>
          <p:cNvPr id="60419" name="Rectangle 3"/>
          <p:cNvSpPr>
            <a:spLocks noGrp="1" noChangeArrowheads="1"/>
          </p:cNvSpPr>
          <p:nvPr>
            <p:ph idx="1"/>
          </p:nvPr>
        </p:nvSpPr>
        <p:spPr>
          <a:xfrm>
            <a:off x="685800" y="1643063"/>
            <a:ext cx="7772400" cy="4071937"/>
          </a:xfrm>
        </p:spPr>
        <p:txBody>
          <a:bodyPr/>
          <a:lstStyle/>
          <a:p>
            <a:pPr eaLnBrk="1" hangingPunct="1"/>
            <a:r>
              <a:rPr lang="tr-TR" sz="2800" smtClean="0"/>
              <a:t>ANLAŞMA (Collusion)</a:t>
            </a:r>
            <a:endParaRPr lang="en-US" smtClean="0"/>
          </a:p>
          <a:p>
            <a:pPr lvl="1" eaLnBrk="1" hangingPunct="1"/>
            <a:r>
              <a:rPr lang="tr-TR" sz="2400" smtClean="0"/>
              <a:t>Firmaların, aralarındaki rekabeti sona erdirmek ya da sınırlandırmak için yaptıkları gizli ya da açık sözleşme.</a:t>
            </a:r>
          </a:p>
          <a:p>
            <a:pPr lvl="1" eaLnBrk="1" hangingPunct="1"/>
            <a:endParaRPr lang="en-US" smtClean="0"/>
          </a:p>
          <a:p>
            <a:pPr eaLnBrk="1" hangingPunct="1"/>
            <a:r>
              <a:rPr lang="tr-TR" sz="2800" smtClean="0"/>
              <a:t>KARTEL</a:t>
            </a:r>
            <a:endParaRPr lang="en-US" smtClean="0"/>
          </a:p>
          <a:p>
            <a:pPr lvl="1" eaLnBrk="1" hangingPunct="1"/>
            <a:r>
              <a:rPr lang="tr-TR" sz="2400" smtClean="0"/>
              <a:t>İse firmalar arasında bu tür anlaşmaların yasal olarak mümkün olabildiği duruma işaret eder.</a:t>
            </a:r>
            <a:endParaRPr lang="en-US" smtClean="0"/>
          </a:p>
          <a:p>
            <a:pPr lvl="2" eaLnBrk="1" hangingPunct="1"/>
            <a:r>
              <a:rPr lang="tr-TR" sz="2000" smtClean="0"/>
              <a:t>Örneğin:</a:t>
            </a:r>
            <a:r>
              <a:rPr lang="en-US" sz="2000" smtClean="0"/>
              <a:t> OPEC</a:t>
            </a:r>
            <a:endParaRPr lang="en-US" smtClean="0"/>
          </a:p>
        </p:txBody>
      </p:sp>
      <p:sp>
        <p:nvSpPr>
          <p:cNvPr id="143364" name="Slide Number Placeholder 3"/>
          <p:cNvSpPr>
            <a:spLocks noGrp="1"/>
          </p:cNvSpPr>
          <p:nvPr>
            <p:ph type="sldNum" sz="quarter" idx="12"/>
          </p:nvPr>
        </p:nvSpPr>
        <p:spPr bwMode="auto">
          <a:noFill/>
          <a:ln>
            <a:miter lim="800000"/>
            <a:headEnd/>
            <a:tailEnd/>
          </a:ln>
        </p:spPr>
        <p:txBody>
          <a:bodyPr/>
          <a:lstStyle/>
          <a:p>
            <a:fld id="{2981DC24-0BCD-4AD9-9F3E-881DADB5545D}" type="slidenum">
              <a:rPr lang="en-US" smtClean="0"/>
              <a:pPr/>
              <a:t>11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19">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19">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19">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anim calcmode="lin" valueType="num">
                                      <p:cBhvr additive="base">
                                        <p:cTn id="25"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419">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19">
                                            <p:txEl>
                                              <p:pRg st="4" end="4"/>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419">
                                            <p:txEl>
                                              <p:pRg st="5" end="5"/>
                                            </p:txEl>
                                          </p:spTgt>
                                        </p:tgtEl>
                                        <p:attrNameLst>
                                          <p:attrName>style.visibility</p:attrName>
                                        </p:attrNameLst>
                                      </p:cBhvr>
                                      <p:to>
                                        <p:strVal val="visible"/>
                                      </p:to>
                                    </p:set>
                                    <p:anim calcmode="lin" valueType="num">
                                      <p:cBhvr additive="base">
                                        <p:cTn id="31" dur="500" fill="hold"/>
                                        <p:tgtEl>
                                          <p:spTgt spid="6041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419">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19">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tr-TR" sz="4000" b="1" smtClean="0"/>
              <a:t>“Anlaşma” ne zaman zorlaşır?</a:t>
            </a:r>
            <a:endParaRPr lang="en-US" sz="4000" b="1" smtClean="0"/>
          </a:p>
        </p:txBody>
      </p:sp>
      <p:sp>
        <p:nvSpPr>
          <p:cNvPr id="61443" name="Rectangle 3"/>
          <p:cNvSpPr>
            <a:spLocks noGrp="1" noChangeArrowheads="1"/>
          </p:cNvSpPr>
          <p:nvPr>
            <p:ph idx="1"/>
          </p:nvPr>
        </p:nvSpPr>
        <p:spPr>
          <a:xfrm>
            <a:off x="990600" y="1981200"/>
            <a:ext cx="7467600" cy="3505200"/>
          </a:xfrm>
        </p:spPr>
        <p:txBody>
          <a:bodyPr/>
          <a:lstStyle/>
          <a:p>
            <a:pPr eaLnBrk="1" hangingPunct="1"/>
            <a:r>
              <a:rPr lang="tr-TR" sz="2800" smtClean="0"/>
              <a:t>Endüstrideki üretici sayısı fazlaysa</a:t>
            </a:r>
            <a:endParaRPr lang="en-US" sz="2800" smtClean="0"/>
          </a:p>
          <a:p>
            <a:pPr eaLnBrk="1" hangingPunct="1"/>
            <a:r>
              <a:rPr lang="tr-TR" sz="2800" smtClean="0"/>
              <a:t>Ürün standardize değilse</a:t>
            </a:r>
            <a:endParaRPr lang="en-US" sz="2800" smtClean="0"/>
          </a:p>
          <a:p>
            <a:pPr eaLnBrk="1" hangingPunct="1"/>
            <a:r>
              <a:rPr lang="tr-TR" sz="2800" smtClean="0"/>
              <a:t>Talep ve maliyet koşulları çok sık değişiyorsa</a:t>
            </a:r>
            <a:endParaRPr lang="en-US" sz="2800" smtClean="0"/>
          </a:p>
          <a:p>
            <a:pPr eaLnBrk="1" hangingPunct="1"/>
            <a:r>
              <a:rPr lang="tr-TR" sz="2800" smtClean="0"/>
              <a:t>Piyasaya giriş engeli yoksa</a:t>
            </a:r>
            <a:endParaRPr lang="en-US" sz="2800" smtClean="0"/>
          </a:p>
          <a:p>
            <a:pPr eaLnBrk="1" hangingPunct="1"/>
            <a:r>
              <a:rPr lang="tr-TR" sz="2800" smtClean="0"/>
              <a:t>Firmalar kapasite fazlasına sahipse</a:t>
            </a:r>
            <a:endParaRPr lang="en-US" smtClean="0"/>
          </a:p>
        </p:txBody>
      </p:sp>
      <p:sp>
        <p:nvSpPr>
          <p:cNvPr id="144388" name="Slide Number Placeholder 3"/>
          <p:cNvSpPr>
            <a:spLocks noGrp="1"/>
          </p:cNvSpPr>
          <p:nvPr>
            <p:ph type="sldNum" sz="quarter" idx="12"/>
          </p:nvPr>
        </p:nvSpPr>
        <p:spPr bwMode="auto">
          <a:noFill/>
          <a:ln>
            <a:miter lim="800000"/>
            <a:headEnd/>
            <a:tailEnd/>
          </a:ln>
        </p:spPr>
        <p:txBody>
          <a:bodyPr/>
          <a:lstStyle/>
          <a:p>
            <a:fld id="{ED5F930E-D58B-4EC0-83EF-A98DB6D9C0C1}" type="slidenum">
              <a:rPr lang="en-US" smtClean="0"/>
              <a:pPr/>
              <a:t>12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144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1443">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1443">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additive="base">
                                        <p:cTn id="25" dur="500" fill="hold"/>
                                        <p:tgtEl>
                                          <p:spTgt spid="614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4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1443">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43">
                                            <p:txEl>
                                              <p:pRg st="4" end="4"/>
                                            </p:txEl>
                                          </p:spTgt>
                                        </p:tgtEl>
                                        <p:attrNameLst>
                                          <p:attrName>style.visibility</p:attrName>
                                        </p:attrNameLst>
                                      </p:cBhvr>
                                      <p:to>
                                        <p:strVal val="visible"/>
                                      </p:to>
                                    </p:set>
                                    <p:anim calcmode="lin" valueType="num">
                                      <p:cBhvr additive="base">
                                        <p:cTn id="31" dur="500" fill="hold"/>
                                        <p:tgtEl>
                                          <p:spTgt spid="614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4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144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1026"/>
          <p:cNvSpPr>
            <a:spLocks noGrp="1" noChangeArrowheads="1"/>
          </p:cNvSpPr>
          <p:nvPr>
            <p:ph type="title"/>
          </p:nvPr>
        </p:nvSpPr>
        <p:spPr/>
        <p:txBody>
          <a:bodyPr/>
          <a:lstStyle/>
          <a:p>
            <a:pPr eaLnBrk="1" hangingPunct="1"/>
            <a:r>
              <a:rPr lang="tr-TR" sz="4000" b="1" smtClean="0"/>
              <a:t>Oyun Teorisi</a:t>
            </a:r>
            <a:r>
              <a:rPr lang="en-US" sz="4000" b="1" smtClean="0"/>
              <a:t>: </a:t>
            </a:r>
            <a:br>
              <a:rPr lang="en-US" sz="4000" b="1" smtClean="0"/>
            </a:br>
            <a:r>
              <a:rPr lang="tr-TR" sz="4000" b="1" smtClean="0"/>
              <a:t>Bazı anahtar kavramlar</a:t>
            </a:r>
            <a:endParaRPr lang="en-US" sz="4000" b="1" smtClean="0"/>
          </a:p>
        </p:txBody>
      </p:sp>
      <p:sp>
        <p:nvSpPr>
          <p:cNvPr id="66563" name="Rectangle 1027"/>
          <p:cNvSpPr>
            <a:spLocks noGrp="1" noChangeArrowheads="1"/>
          </p:cNvSpPr>
          <p:nvPr>
            <p:ph idx="1"/>
          </p:nvPr>
        </p:nvSpPr>
        <p:spPr/>
        <p:txBody>
          <a:bodyPr/>
          <a:lstStyle/>
          <a:p>
            <a:pPr eaLnBrk="1" hangingPunct="1">
              <a:lnSpc>
                <a:spcPct val="90000"/>
              </a:lnSpc>
            </a:pPr>
            <a:r>
              <a:rPr lang="tr-TR" sz="2400" smtClean="0"/>
              <a:t>Oyun (Game)</a:t>
            </a:r>
            <a:endParaRPr lang="en-US" sz="2400" smtClean="0"/>
          </a:p>
          <a:p>
            <a:pPr lvl="1" eaLnBrk="1" hangingPunct="1">
              <a:lnSpc>
                <a:spcPct val="90000"/>
              </a:lnSpc>
            </a:pPr>
            <a:r>
              <a:rPr lang="tr-TR" sz="2400" smtClean="0"/>
              <a:t>Kişinin bir davranışa karşılık verirken başkalarının o davranışa nasıl tepki vereceğini düşündüğü durum.</a:t>
            </a:r>
          </a:p>
          <a:p>
            <a:pPr lvl="1" eaLnBrk="1" hangingPunct="1">
              <a:lnSpc>
                <a:spcPct val="90000"/>
              </a:lnSpc>
            </a:pPr>
            <a:endParaRPr lang="en-US" sz="2400" smtClean="0"/>
          </a:p>
          <a:p>
            <a:pPr eaLnBrk="1" hangingPunct="1">
              <a:lnSpc>
                <a:spcPct val="90000"/>
              </a:lnSpc>
            </a:pPr>
            <a:r>
              <a:rPr lang="tr-TR" sz="2400" smtClean="0"/>
              <a:t>Strateji</a:t>
            </a:r>
            <a:endParaRPr lang="en-US" sz="2400" smtClean="0"/>
          </a:p>
          <a:p>
            <a:pPr lvl="1" eaLnBrk="1" hangingPunct="1">
              <a:lnSpc>
                <a:spcPct val="90000"/>
              </a:lnSpc>
            </a:pPr>
            <a:r>
              <a:rPr lang="tr-TR" sz="2400" smtClean="0"/>
              <a:t>Oyuncunun karşılaşacağı her davranışa karşı vereceği cevapları içeren oyun planı</a:t>
            </a:r>
            <a:r>
              <a:rPr lang="en-US" sz="2400" smtClean="0"/>
              <a:t>.</a:t>
            </a:r>
            <a:endParaRPr lang="tr-TR" sz="2400" smtClean="0"/>
          </a:p>
          <a:p>
            <a:pPr lvl="1" eaLnBrk="1" hangingPunct="1">
              <a:lnSpc>
                <a:spcPct val="90000"/>
              </a:lnSpc>
            </a:pPr>
            <a:endParaRPr lang="en-US" sz="2400" smtClean="0"/>
          </a:p>
          <a:p>
            <a:pPr eaLnBrk="1" hangingPunct="1">
              <a:lnSpc>
                <a:spcPct val="90000"/>
              </a:lnSpc>
            </a:pPr>
            <a:r>
              <a:rPr lang="tr-TR" sz="2400" smtClean="0"/>
              <a:t>Hakim, Baskın (</a:t>
            </a:r>
            <a:r>
              <a:rPr lang="en-US" sz="2400" smtClean="0"/>
              <a:t>Dominant</a:t>
            </a:r>
            <a:r>
              <a:rPr lang="tr-TR" sz="2400" smtClean="0"/>
              <a:t>)</a:t>
            </a:r>
            <a:r>
              <a:rPr lang="en-US" sz="2400" smtClean="0"/>
              <a:t> strate</a:t>
            </a:r>
            <a:r>
              <a:rPr lang="tr-TR" sz="2400" smtClean="0"/>
              <a:t>ji</a:t>
            </a:r>
            <a:endParaRPr lang="en-US" sz="2400" smtClean="0"/>
          </a:p>
          <a:p>
            <a:pPr lvl="1" eaLnBrk="1" hangingPunct="1">
              <a:lnSpc>
                <a:spcPct val="90000"/>
              </a:lnSpc>
            </a:pPr>
            <a:r>
              <a:rPr lang="tr-TR" sz="2400" smtClean="0"/>
              <a:t>Oyuncunun, karşıdaki oyuncu ne oynarsa oynasın değişmeden kalan en iyi (best) stratejisi.</a:t>
            </a:r>
            <a:endParaRPr lang="en-US" sz="2400" smtClean="0"/>
          </a:p>
        </p:txBody>
      </p:sp>
      <p:sp>
        <p:nvSpPr>
          <p:cNvPr id="145412" name="Slide Number Placeholder 3"/>
          <p:cNvSpPr>
            <a:spLocks noGrp="1"/>
          </p:cNvSpPr>
          <p:nvPr>
            <p:ph type="sldNum" sz="quarter" idx="12"/>
          </p:nvPr>
        </p:nvSpPr>
        <p:spPr bwMode="auto">
          <a:noFill/>
          <a:ln>
            <a:miter lim="800000"/>
            <a:headEnd/>
            <a:tailEnd/>
          </a:ln>
        </p:spPr>
        <p:txBody>
          <a:bodyPr/>
          <a:lstStyle/>
          <a:p>
            <a:fld id="{0126A576-35C7-4F99-8AAE-8E28C0E35F0A}" type="slidenum">
              <a:rPr lang="en-US" smtClean="0"/>
              <a:pPr/>
              <a:t>13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656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6563">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additive="base">
                                        <p:cTn id="19" dur="500" fill="hold"/>
                                        <p:tgtEl>
                                          <p:spTgt spid="665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6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6563">
                                            <p:txEl>
                                              <p:pRg st="3" end="3"/>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 calcmode="lin" valueType="num">
                                      <p:cBhvr additive="base">
                                        <p:cTn id="25" dur="500" fill="hold"/>
                                        <p:tgtEl>
                                          <p:spTgt spid="665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56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6563">
                                            <p:txEl>
                                              <p:pRg st="4" end="4"/>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pRg st="6" end="6"/>
                                            </p:txEl>
                                          </p:spTgt>
                                        </p:tgtEl>
                                        <p:attrNameLst>
                                          <p:attrName>style.visibility</p:attrName>
                                        </p:attrNameLst>
                                      </p:cBhvr>
                                      <p:to>
                                        <p:strVal val="visible"/>
                                      </p:to>
                                    </p:set>
                                    <p:anim calcmode="lin" valueType="num">
                                      <p:cBhvr additive="base">
                                        <p:cTn id="31" dur="500" fill="hold"/>
                                        <p:tgtEl>
                                          <p:spTgt spid="6656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563">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6563">
                                            <p:txEl>
                                              <p:pRg st="6" end="6"/>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63">
                                            <p:txEl>
                                              <p:pRg st="7" end="7"/>
                                            </p:txEl>
                                          </p:spTgt>
                                        </p:tgtEl>
                                        <p:attrNameLst>
                                          <p:attrName>style.visibility</p:attrName>
                                        </p:attrNameLst>
                                      </p:cBhvr>
                                      <p:to>
                                        <p:strVal val="visible"/>
                                      </p:to>
                                    </p:set>
                                    <p:anim calcmode="lin" valueType="num">
                                      <p:cBhvr additive="base">
                                        <p:cTn id="37" dur="500" fill="hold"/>
                                        <p:tgtEl>
                                          <p:spTgt spid="6656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6563">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6563">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50825" y="188913"/>
            <a:ext cx="8610600" cy="1143000"/>
          </a:xfrm>
        </p:spPr>
        <p:txBody>
          <a:bodyPr/>
          <a:lstStyle/>
          <a:p>
            <a:pPr eaLnBrk="1" hangingPunct="1"/>
            <a:r>
              <a:rPr lang="tr-TR" sz="4000" b="1" smtClean="0"/>
              <a:t>Mahkumlar Açmazı Oyunu (</a:t>
            </a:r>
            <a:r>
              <a:rPr lang="en-US" sz="4000" b="1" smtClean="0"/>
              <a:t>Prisoners’ Dilemma</a:t>
            </a:r>
            <a:r>
              <a:rPr lang="tr-TR" sz="4000" b="1" smtClean="0"/>
              <a:t>)</a:t>
            </a:r>
            <a:endParaRPr lang="en-US" sz="3200" b="1" smtClean="0"/>
          </a:p>
        </p:txBody>
      </p:sp>
      <p:sp>
        <p:nvSpPr>
          <p:cNvPr id="5124" name="Slide Number Placeholder 2"/>
          <p:cNvSpPr>
            <a:spLocks noGrp="1"/>
          </p:cNvSpPr>
          <p:nvPr>
            <p:ph type="sldNum" sz="quarter" idx="12"/>
          </p:nvPr>
        </p:nvSpPr>
        <p:spPr bwMode="auto">
          <a:noFill/>
          <a:ln>
            <a:miter lim="800000"/>
            <a:headEnd/>
            <a:tailEnd/>
          </a:ln>
        </p:spPr>
        <p:txBody>
          <a:bodyPr/>
          <a:lstStyle/>
          <a:p>
            <a:fld id="{5FD3EA36-4D8A-4922-AC65-AE6C43199C8B}" type="slidenum">
              <a:rPr lang="en-US" smtClean="0"/>
              <a:pPr/>
              <a:t>14</a:t>
            </a:fld>
            <a:endParaRPr lang="en-US" smtClean="0"/>
          </a:p>
        </p:txBody>
      </p:sp>
      <p:sp>
        <p:nvSpPr>
          <p:cNvPr id="5125" name="Text Box 3"/>
          <p:cNvSpPr txBox="1">
            <a:spLocks noChangeArrowheads="1"/>
          </p:cNvSpPr>
          <p:nvPr/>
        </p:nvSpPr>
        <p:spPr bwMode="auto">
          <a:xfrm>
            <a:off x="179388" y="1341438"/>
            <a:ext cx="8713787" cy="1570037"/>
          </a:xfrm>
          <a:prstGeom prst="rect">
            <a:avLst/>
          </a:prstGeom>
          <a:noFill/>
          <a:ln w="9525">
            <a:noFill/>
            <a:miter lim="800000"/>
            <a:headEnd/>
            <a:tailEnd/>
          </a:ln>
        </p:spPr>
        <p:txBody>
          <a:bodyPr>
            <a:spAutoFit/>
          </a:bodyPr>
          <a:lstStyle/>
          <a:p>
            <a:pPr fontAlgn="base">
              <a:spcBef>
                <a:spcPct val="0"/>
              </a:spcBef>
              <a:spcAft>
                <a:spcPct val="0"/>
              </a:spcAft>
            </a:pPr>
            <a:endParaRPr lang="tr-TR" sz="1600" b="1">
              <a:solidFill>
                <a:prstClr val="white"/>
              </a:solidFill>
              <a:latin typeface="Tahoma" pitchFamily="34" charset="0"/>
            </a:endParaRPr>
          </a:p>
          <a:p>
            <a:pPr fontAlgn="base">
              <a:spcBef>
                <a:spcPct val="0"/>
              </a:spcBef>
              <a:spcAft>
                <a:spcPct val="0"/>
              </a:spcAft>
            </a:pPr>
            <a:r>
              <a:rPr lang="tr-TR" sz="1600" b="1">
                <a:solidFill>
                  <a:prstClr val="white"/>
                </a:solidFill>
                <a:latin typeface="Tahoma" pitchFamily="34" charset="0"/>
              </a:rPr>
              <a:t>“çok” ya da “az” üretmek arasında karar vermesi gereken dupol piyasasındaki iki firmayı ele alalım</a:t>
            </a:r>
            <a:r>
              <a:rPr lang="en-US" sz="1600" b="1">
                <a:solidFill>
                  <a:prstClr val="white"/>
                </a:solidFill>
                <a:latin typeface="Tahoma" pitchFamily="34" charset="0"/>
              </a:rPr>
              <a:t>:</a:t>
            </a:r>
            <a:endParaRPr lang="tr-TR" sz="1600" b="1">
              <a:solidFill>
                <a:prstClr val="white"/>
              </a:solidFill>
              <a:latin typeface="Tahoma" pitchFamily="34" charset="0"/>
            </a:endParaRPr>
          </a:p>
          <a:p>
            <a:pPr fontAlgn="base">
              <a:spcBef>
                <a:spcPct val="0"/>
              </a:spcBef>
              <a:spcAft>
                <a:spcPct val="0"/>
              </a:spcAft>
            </a:pPr>
            <a:r>
              <a:rPr lang="tr-TR" sz="1600" b="1">
                <a:solidFill>
                  <a:prstClr val="white"/>
                </a:solidFill>
                <a:latin typeface="Tahoma" pitchFamily="34" charset="0"/>
              </a:rPr>
              <a:t>İki firma da az üretme konusunda anlaşabilseler daha çok kâr elde edebilirler, ancak iki firmanın da baskın stratejisi birbirlerinden bağımsız çok üretmek olduğundan, Nash dengesi (Çok, Çok), ve kârlar da (1,1) olacaktır.</a:t>
            </a:r>
            <a:endParaRPr lang="en-US" sz="1600" b="1">
              <a:solidFill>
                <a:prstClr val="white"/>
              </a:solidFill>
              <a:latin typeface="Tahoma" pitchFamily="34" charset="0"/>
            </a:endParaRPr>
          </a:p>
        </p:txBody>
      </p:sp>
      <p:graphicFrame>
        <p:nvGraphicFramePr>
          <p:cNvPr id="5122" name="Object 2"/>
          <p:cNvGraphicFramePr>
            <a:graphicFrameLocks noChangeAspect="1"/>
          </p:cNvGraphicFramePr>
          <p:nvPr/>
        </p:nvGraphicFramePr>
        <p:xfrm>
          <a:off x="1979613" y="3068638"/>
          <a:ext cx="5018087" cy="3382962"/>
        </p:xfrm>
        <a:graphic>
          <a:graphicData uri="http://schemas.openxmlformats.org/presentationml/2006/ole">
            <p:oleObj spid="_x0000_s4098" name="Document" r:id="rId4" imgW="8550253" imgH="5765995" progId="Word.Document.8">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tr-TR" sz="4000" b="1" smtClean="0"/>
              <a:t>Mahkumlar Açmazı</a:t>
            </a:r>
            <a:endParaRPr lang="en-US" sz="4000" b="1" smtClean="0"/>
          </a:p>
        </p:txBody>
      </p:sp>
      <p:sp>
        <p:nvSpPr>
          <p:cNvPr id="68611" name="Rectangle 3"/>
          <p:cNvSpPr>
            <a:spLocks noGrp="1" noChangeArrowheads="1"/>
          </p:cNvSpPr>
          <p:nvPr>
            <p:ph idx="1"/>
          </p:nvPr>
        </p:nvSpPr>
        <p:spPr>
          <a:xfrm>
            <a:off x="827088" y="1700213"/>
            <a:ext cx="7772400" cy="3657600"/>
          </a:xfrm>
        </p:spPr>
        <p:txBody>
          <a:bodyPr/>
          <a:lstStyle/>
          <a:p>
            <a:pPr eaLnBrk="1" hangingPunct="1">
              <a:lnSpc>
                <a:spcPct val="80000"/>
              </a:lnSpc>
            </a:pPr>
            <a:r>
              <a:rPr lang="tr-TR" sz="2400" smtClean="0"/>
              <a:t>Heriki firmanın da hakim stratejisi “çok” üretmektir.</a:t>
            </a:r>
            <a:endParaRPr lang="en-US" sz="2400" smtClean="0"/>
          </a:p>
          <a:p>
            <a:pPr eaLnBrk="1" hangingPunct="1">
              <a:lnSpc>
                <a:spcPct val="80000"/>
              </a:lnSpc>
            </a:pPr>
            <a:r>
              <a:rPr lang="tr-TR" sz="2400" smtClean="0"/>
              <a:t>Dolayısıyla herbiri 1 birim kâr elde eder.</a:t>
            </a:r>
            <a:endParaRPr lang="en-US" sz="2400" smtClean="0"/>
          </a:p>
          <a:p>
            <a:pPr eaLnBrk="1" hangingPunct="1">
              <a:lnSpc>
                <a:spcPct val="80000"/>
              </a:lnSpc>
            </a:pPr>
            <a:r>
              <a:rPr lang="tr-TR" sz="2400" smtClean="0"/>
              <a:t>Ancak “az” üretselerdi ikisi de daha çok kazanacaklardı.</a:t>
            </a:r>
            <a:endParaRPr lang="en-US" sz="2400" smtClean="0"/>
          </a:p>
          <a:p>
            <a:pPr lvl="1" eaLnBrk="1" hangingPunct="1">
              <a:lnSpc>
                <a:spcPct val="80000"/>
              </a:lnSpc>
            </a:pPr>
            <a:r>
              <a:rPr lang="tr-TR" sz="2000" smtClean="0"/>
              <a:t>Bu, ancak karşı tarafın da “az” üreteceğinden emin olunduğunda karşılaşılabilecek bir durumdur.</a:t>
            </a:r>
          </a:p>
          <a:p>
            <a:pPr lvl="1" eaLnBrk="1" hangingPunct="1">
              <a:lnSpc>
                <a:spcPct val="80000"/>
              </a:lnSpc>
            </a:pPr>
            <a:r>
              <a:rPr lang="tr-TR" sz="2000" smtClean="0"/>
              <a:t>Dolayısıyla “anlaşma” karşılıklı fayda sağlayabilir.</a:t>
            </a:r>
          </a:p>
          <a:p>
            <a:pPr lvl="1" eaLnBrk="1" hangingPunct="1">
              <a:lnSpc>
                <a:spcPct val="80000"/>
              </a:lnSpc>
            </a:pPr>
            <a:r>
              <a:rPr lang="tr-TR" sz="2000" smtClean="0"/>
              <a:t>Anlaşmanın uygulanabilmesi için, anlaşmadan sapma halinde devreye girecek bir cezalandırma sisteminin olması gerekir. </a:t>
            </a:r>
            <a:endParaRPr lang="en-US" sz="2000" smtClean="0"/>
          </a:p>
          <a:p>
            <a:pPr eaLnBrk="1" hangingPunct="1">
              <a:lnSpc>
                <a:spcPct val="80000"/>
              </a:lnSpc>
            </a:pPr>
            <a:r>
              <a:rPr lang="tr-TR" sz="2400" smtClean="0"/>
              <a:t>Bu cezalandırma olmadığı takdirde her iki firma için de bu anlaşmadan sapmak için yeterli sebep vardır.</a:t>
            </a:r>
          </a:p>
          <a:p>
            <a:pPr lvl="1" eaLnBrk="1" hangingPunct="1">
              <a:lnSpc>
                <a:spcPct val="80000"/>
              </a:lnSpc>
            </a:pPr>
            <a:endParaRPr lang="en-US" sz="2400" smtClean="0"/>
          </a:p>
        </p:txBody>
      </p:sp>
      <p:sp>
        <p:nvSpPr>
          <p:cNvPr id="146436" name="Slide Number Placeholder 3"/>
          <p:cNvSpPr>
            <a:spLocks noGrp="1"/>
          </p:cNvSpPr>
          <p:nvPr>
            <p:ph type="sldNum" sz="quarter" idx="12"/>
          </p:nvPr>
        </p:nvSpPr>
        <p:spPr bwMode="auto">
          <a:noFill/>
          <a:ln>
            <a:miter lim="800000"/>
            <a:headEnd/>
            <a:tailEnd/>
          </a:ln>
        </p:spPr>
        <p:txBody>
          <a:bodyPr/>
          <a:lstStyle/>
          <a:p>
            <a:fld id="{FF1BCF5C-0D2B-4CD1-BDF9-A372DD4DB4B2}" type="slidenum">
              <a:rPr lang="en-US" smtClean="0"/>
              <a:pPr/>
              <a:t>15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8611">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8611">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8611">
                                            <p:txEl>
                                              <p:pRg st="2" end="2"/>
                                            </p:txEl>
                                          </p:spTgt>
                                        </p:tgtEl>
                                        <p:attrNameLst>
                                          <p:attrName>ppt_c</p:attrName>
                                        </p:attrNameLst>
                                      </p:cBhvr>
                                      <p:to>
                                        <a:schemeClr val="folHlink"/>
                                      </p:to>
                                    </p:animClr>
                                  </p:subTnLst>
                                </p:cTn>
                              </p:par>
                              <p:par>
                                <p:cTn id="21" presetID="2" presetClass="entr" presetSubtype="8" fill="hold" grpId="0" nodeType="withEffect">
                                  <p:stCondLst>
                                    <p:cond delay="0"/>
                                  </p:stCondLst>
                                  <p:childTnLst>
                                    <p:set>
                                      <p:cBhvr>
                                        <p:cTn id="22" dur="1" fill="hold">
                                          <p:stCondLst>
                                            <p:cond delay="0"/>
                                          </p:stCondLst>
                                        </p:cTn>
                                        <p:tgtEl>
                                          <p:spTgt spid="68611">
                                            <p:txEl>
                                              <p:pRg st="3" end="3"/>
                                            </p:txEl>
                                          </p:spTgt>
                                        </p:tgtEl>
                                        <p:attrNameLst>
                                          <p:attrName>style.visibility</p:attrName>
                                        </p:attrNameLst>
                                      </p:cBhvr>
                                      <p:to>
                                        <p:strVal val="visible"/>
                                      </p:to>
                                    </p:set>
                                    <p:anim calcmode="lin" valueType="num">
                                      <p:cBhvr additive="base">
                                        <p:cTn id="23" dur="500" fill="hold"/>
                                        <p:tgtEl>
                                          <p:spTgt spid="6861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8611">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8611">
                                            <p:txEl>
                                              <p:pRg st="3" end="3"/>
                                            </p:txEl>
                                          </p:spTgt>
                                        </p:tgtEl>
                                        <p:attrNameLst>
                                          <p:attrName>ppt_c</p:attrName>
                                        </p:attrNameLst>
                                      </p:cBhvr>
                                      <p:to>
                                        <a:schemeClr val="folHlink"/>
                                      </p:to>
                                    </p:animClr>
                                  </p:subTnLst>
                                </p:cTn>
                              </p:par>
                              <p:par>
                                <p:cTn id="25" presetID="2" presetClass="entr" presetSubtype="8" fill="hold" grpId="0" nodeType="with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 calcmode="lin" valueType="num">
                                      <p:cBhvr additive="base">
                                        <p:cTn id="27"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8611">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8611">
                                            <p:txEl>
                                              <p:pRg st="4" end="4"/>
                                            </p:txEl>
                                          </p:spTgt>
                                        </p:tgtEl>
                                        <p:attrNameLst>
                                          <p:attrName>ppt_c</p:attrName>
                                        </p:attrNameLst>
                                      </p:cBhvr>
                                      <p:to>
                                        <a:schemeClr val="folHlink"/>
                                      </p:to>
                                    </p:animClr>
                                  </p:subTnLst>
                                </p:cTn>
                              </p:par>
                              <p:par>
                                <p:cTn id="29" presetID="2" presetClass="entr" presetSubtype="8" fill="hold" grpId="0" nodeType="withEffect">
                                  <p:stCondLst>
                                    <p:cond delay="0"/>
                                  </p:stCondLst>
                                  <p:childTnLst>
                                    <p:set>
                                      <p:cBhvr>
                                        <p:cTn id="30" dur="1" fill="hold">
                                          <p:stCondLst>
                                            <p:cond delay="0"/>
                                          </p:stCondLst>
                                        </p:cTn>
                                        <p:tgtEl>
                                          <p:spTgt spid="68611">
                                            <p:txEl>
                                              <p:pRg st="5" end="5"/>
                                            </p:txEl>
                                          </p:spTgt>
                                        </p:tgtEl>
                                        <p:attrNameLst>
                                          <p:attrName>style.visibility</p:attrName>
                                        </p:attrNameLst>
                                      </p:cBhvr>
                                      <p:to>
                                        <p:strVal val="visible"/>
                                      </p:to>
                                    </p:set>
                                    <p:anim calcmode="lin" valueType="num">
                                      <p:cBhvr additive="base">
                                        <p:cTn id="31" dur="500" fill="hold"/>
                                        <p:tgtEl>
                                          <p:spTgt spid="6861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611">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8611">
                                            <p:txEl>
                                              <p:pRg st="5" end="5"/>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8611">
                                            <p:txEl>
                                              <p:pRg st="6" end="6"/>
                                            </p:txEl>
                                          </p:spTgt>
                                        </p:tgtEl>
                                        <p:attrNameLst>
                                          <p:attrName>style.visibility</p:attrName>
                                        </p:attrNameLst>
                                      </p:cBhvr>
                                      <p:to>
                                        <p:strVal val="visible"/>
                                      </p:to>
                                    </p:set>
                                    <p:anim calcmode="lin" valueType="num">
                                      <p:cBhvr additive="base">
                                        <p:cTn id="37" dur="500" fill="hold"/>
                                        <p:tgtEl>
                                          <p:spTgt spid="6861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8611">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8611">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tr-TR" sz="4000" b="1" smtClean="0"/>
              <a:t>Anlaşma üzerine</a:t>
            </a:r>
            <a:endParaRPr lang="en-US" sz="4000" b="1" smtClean="0"/>
          </a:p>
        </p:txBody>
      </p:sp>
      <p:sp>
        <p:nvSpPr>
          <p:cNvPr id="69635" name="Rectangle 3"/>
          <p:cNvSpPr>
            <a:spLocks noGrp="1" noChangeArrowheads="1"/>
          </p:cNvSpPr>
          <p:nvPr>
            <p:ph idx="1"/>
          </p:nvPr>
        </p:nvSpPr>
        <p:spPr>
          <a:xfrm>
            <a:off x="685800" y="1828800"/>
            <a:ext cx="7772400" cy="4114800"/>
          </a:xfrm>
        </p:spPr>
        <p:txBody>
          <a:bodyPr/>
          <a:lstStyle/>
          <a:p>
            <a:pPr eaLnBrk="1" hangingPunct="1">
              <a:lnSpc>
                <a:spcPct val="90000"/>
              </a:lnSpc>
            </a:pPr>
            <a:r>
              <a:rPr lang="tr-TR" sz="2400" smtClean="0"/>
              <a:t>Sözünden dönme (cheating) olasılığı, anlaşmalar ya da inandırıcı tehditlerle azaltılabilir.</a:t>
            </a:r>
            <a:endParaRPr lang="en-US" sz="2400" smtClean="0"/>
          </a:p>
          <a:p>
            <a:pPr eaLnBrk="1" hangingPunct="1">
              <a:lnSpc>
                <a:spcPct val="90000"/>
              </a:lnSpc>
            </a:pPr>
            <a:r>
              <a:rPr lang="tr-TR" sz="2400" smtClean="0"/>
              <a:t>Söz Verme (Pre-commitment)</a:t>
            </a:r>
            <a:endParaRPr lang="en-US" sz="2400" smtClean="0"/>
          </a:p>
          <a:p>
            <a:pPr lvl="1" eaLnBrk="1" hangingPunct="1">
              <a:lnSpc>
                <a:spcPct val="90000"/>
              </a:lnSpc>
            </a:pPr>
            <a:r>
              <a:rPr lang="tr-TR" sz="2000" smtClean="0"/>
              <a:t>Gönüllü olarak gelecekteki hareket alanını daraltan düzenleme.</a:t>
            </a:r>
            <a:endParaRPr lang="en-US" sz="2400" smtClean="0"/>
          </a:p>
          <a:p>
            <a:pPr eaLnBrk="1" hangingPunct="1">
              <a:lnSpc>
                <a:spcPct val="90000"/>
              </a:lnSpc>
            </a:pPr>
            <a:r>
              <a:rPr lang="tr-TR" sz="2400" smtClean="0"/>
              <a:t>İnandırıcı Tehdit (</a:t>
            </a:r>
            <a:r>
              <a:rPr lang="en-US" sz="2400" smtClean="0"/>
              <a:t>Credible</a:t>
            </a:r>
            <a:r>
              <a:rPr lang="tr-TR" sz="2400" smtClean="0"/>
              <a:t> Threat)</a:t>
            </a:r>
            <a:endParaRPr lang="en-US" sz="2400" smtClean="0"/>
          </a:p>
          <a:p>
            <a:pPr lvl="1" eaLnBrk="1" hangingPunct="1">
              <a:lnSpc>
                <a:spcPct val="90000"/>
              </a:lnSpc>
            </a:pPr>
            <a:r>
              <a:rPr lang="tr-TR" sz="2000" smtClean="0"/>
              <a:t>Anlaşmanın bozulması halinde uygulanabilmesi optimal olacak kadar inandırıcı tehdit.</a:t>
            </a:r>
          </a:p>
          <a:p>
            <a:pPr lvl="1" eaLnBrk="1" hangingPunct="1">
              <a:lnSpc>
                <a:spcPct val="90000"/>
              </a:lnSpc>
            </a:pPr>
            <a:r>
              <a:rPr lang="tr-TR" sz="2000" smtClean="0"/>
              <a:t>Firmalar az üretmeye anlaşırlar, herhangi biri bu anlaşmadan cayıp öteki az üretirken kendisi çok üretirse, ihanete uğrayan taraf sonsuza kadar çok üreteceğini belirterek ihanet etmeye yelteneni tehdit eder. Nasıl?</a:t>
            </a:r>
            <a:endParaRPr lang="en-US" sz="2000" smtClean="0"/>
          </a:p>
        </p:txBody>
      </p:sp>
      <p:sp>
        <p:nvSpPr>
          <p:cNvPr id="147460" name="Slide Number Placeholder 3"/>
          <p:cNvSpPr>
            <a:spLocks noGrp="1"/>
          </p:cNvSpPr>
          <p:nvPr>
            <p:ph type="sldNum" sz="quarter" idx="12"/>
          </p:nvPr>
        </p:nvSpPr>
        <p:spPr bwMode="auto">
          <a:noFill/>
          <a:ln>
            <a:miter lim="800000"/>
            <a:headEnd/>
            <a:tailEnd/>
          </a:ln>
        </p:spPr>
        <p:txBody>
          <a:bodyPr/>
          <a:lstStyle/>
          <a:p>
            <a:fld id="{F758A1E0-CB3F-4C5F-A2E1-4BA91CEBD169}" type="slidenum">
              <a:rPr lang="en-US" smtClean="0"/>
              <a:pPr/>
              <a:t>16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additive="base">
                                        <p:cTn id="25" dur="5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635">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additive="base">
                                        <p:cTn id="31" dur="500" fill="hold"/>
                                        <p:tgtEl>
                                          <p:spTgt spid="696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9635">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 calcmode="lin" valueType="num">
                                      <p:cBhvr additive="base">
                                        <p:cTn id="37" dur="500" fill="hold"/>
                                        <p:tgtEl>
                                          <p:spTgt spid="696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9635">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68313" y="404813"/>
            <a:ext cx="8229600" cy="1143000"/>
          </a:xfrm>
        </p:spPr>
        <p:txBody>
          <a:bodyPr/>
          <a:lstStyle/>
          <a:p>
            <a:pPr eaLnBrk="1" hangingPunct="1"/>
            <a:r>
              <a:rPr lang="tr-TR" sz="4000" b="1" smtClean="0"/>
              <a:t>Stratejik Giriş Caydırma </a:t>
            </a:r>
            <a:br>
              <a:rPr lang="tr-TR" sz="4000" b="1" smtClean="0"/>
            </a:br>
            <a:r>
              <a:rPr lang="tr-TR" sz="4000" b="1" smtClean="0"/>
              <a:t>(St</a:t>
            </a:r>
            <a:r>
              <a:rPr lang="en-US" sz="4000" b="1" smtClean="0"/>
              <a:t>rategic entry deterrence</a:t>
            </a:r>
            <a:r>
              <a:rPr lang="tr-TR" sz="4000" b="1" smtClean="0"/>
              <a:t>)</a:t>
            </a:r>
            <a:endParaRPr lang="en-US" sz="4000" b="1" smtClean="0"/>
          </a:p>
        </p:txBody>
      </p:sp>
      <p:sp>
        <p:nvSpPr>
          <p:cNvPr id="71683" name="Rectangle 3"/>
          <p:cNvSpPr>
            <a:spLocks noGrp="1" noChangeArrowheads="1"/>
          </p:cNvSpPr>
          <p:nvPr>
            <p:ph idx="1"/>
          </p:nvPr>
        </p:nvSpPr>
        <p:spPr>
          <a:xfrm>
            <a:off x="685800" y="1981200"/>
            <a:ext cx="7772400" cy="4038600"/>
          </a:xfrm>
        </p:spPr>
        <p:txBody>
          <a:bodyPr/>
          <a:lstStyle/>
          <a:p>
            <a:pPr eaLnBrk="1" hangingPunct="1"/>
            <a:r>
              <a:rPr lang="tr-TR" sz="2000" smtClean="0"/>
              <a:t>Girişi engelleyen bazı düzenlemeler piyasadaki firmalarca bilinçli olarak yapılmış olabilir. Bunlar</a:t>
            </a:r>
            <a:r>
              <a:rPr lang="en-US" sz="2000" smtClean="0"/>
              <a:t>:</a:t>
            </a:r>
          </a:p>
          <a:p>
            <a:pPr lvl="1" eaLnBrk="1" hangingPunct="1"/>
            <a:r>
              <a:rPr lang="tr-TR" sz="2000" smtClean="0"/>
              <a:t>Yokedici fiyat tehdidi (</a:t>
            </a:r>
            <a:r>
              <a:rPr lang="en-US" sz="2000" smtClean="0"/>
              <a:t>threat of predatory pricing</a:t>
            </a:r>
            <a:r>
              <a:rPr lang="tr-TR" sz="2000" smtClean="0"/>
              <a:t>)</a:t>
            </a:r>
          </a:p>
          <a:p>
            <a:pPr lvl="2" eaLnBrk="1" hangingPunct="1"/>
            <a:r>
              <a:rPr lang="tr-TR" sz="2000" smtClean="0"/>
              <a:t>Örnek: Pepsi ve Coca-Cola</a:t>
            </a:r>
            <a:endParaRPr lang="en-US" sz="2000" smtClean="0"/>
          </a:p>
          <a:p>
            <a:pPr lvl="1" eaLnBrk="1" hangingPunct="1"/>
            <a:r>
              <a:rPr lang="tr-TR" sz="2000" smtClean="0"/>
              <a:t>Bilinçli atıl kapasite tutulması (</a:t>
            </a:r>
            <a:r>
              <a:rPr lang="en-US" sz="2000" smtClean="0"/>
              <a:t>spare capacity</a:t>
            </a:r>
            <a:r>
              <a:rPr lang="tr-TR" sz="2000" smtClean="0"/>
              <a:t>)</a:t>
            </a:r>
            <a:endParaRPr lang="en-US" sz="2000" smtClean="0"/>
          </a:p>
          <a:p>
            <a:pPr lvl="1" eaLnBrk="1" hangingPunct="1"/>
            <a:r>
              <a:rPr lang="tr-TR" sz="2000" smtClean="0"/>
              <a:t>Reklam ve AR&amp;GE</a:t>
            </a:r>
            <a:endParaRPr lang="en-US" sz="2000" smtClean="0"/>
          </a:p>
          <a:p>
            <a:pPr lvl="1" eaLnBrk="1" hangingPunct="1"/>
            <a:r>
              <a:rPr lang="tr-TR" sz="2000" smtClean="0"/>
              <a:t>Yeni ürün sürme tehdidi</a:t>
            </a:r>
            <a:endParaRPr lang="en-US" sz="2000" smtClean="0"/>
          </a:p>
          <a:p>
            <a:pPr eaLnBrk="1" hangingPunct="1"/>
            <a:r>
              <a:rPr lang="tr-TR" sz="2000" smtClean="0"/>
              <a:t>Potansiyel rakipleri gömülü maliyet (</a:t>
            </a:r>
            <a:r>
              <a:rPr lang="en-US" sz="2000" smtClean="0"/>
              <a:t>sunk costs</a:t>
            </a:r>
            <a:r>
              <a:rPr lang="tr-TR" sz="2000" smtClean="0"/>
              <a:t>) altına girmeye zorlayan hareketler….</a:t>
            </a:r>
            <a:endParaRPr lang="en-US" sz="2000" smtClean="0"/>
          </a:p>
        </p:txBody>
      </p:sp>
      <p:sp>
        <p:nvSpPr>
          <p:cNvPr id="148484" name="Slide Number Placeholder 3"/>
          <p:cNvSpPr>
            <a:spLocks noGrp="1"/>
          </p:cNvSpPr>
          <p:nvPr>
            <p:ph type="sldNum" sz="quarter" idx="12"/>
          </p:nvPr>
        </p:nvSpPr>
        <p:spPr bwMode="auto">
          <a:noFill/>
          <a:ln>
            <a:miter lim="800000"/>
            <a:headEnd/>
            <a:tailEnd/>
          </a:ln>
        </p:spPr>
        <p:txBody>
          <a:bodyPr/>
          <a:lstStyle/>
          <a:p>
            <a:fld id="{AC2FBDF8-31BA-4D44-9DFC-9C2A8E2A43D5}" type="slidenum">
              <a:rPr lang="en-US" smtClean="0"/>
              <a:pPr/>
              <a:t>17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1" end="1"/>
                                            </p:txEl>
                                          </p:spTgt>
                                        </p:tgtEl>
                                        <p:attrNameLst>
                                          <p:attrName>ppt_c</p:attrName>
                                        </p:attrNameLst>
                                      </p:cBhvr>
                                      <p:to>
                                        <a:schemeClr val="folHlink"/>
                                      </p:to>
                                    </p:animClr>
                                  </p:subTnLst>
                                </p:cTn>
                              </p:par>
                              <p:par>
                                <p:cTn id="15" presetID="2" presetClass="entr" presetSubtype="8" fill="hold" grpId="0" nodeType="with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2" end="2"/>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1683">
                                            <p:txEl>
                                              <p:pRg st="3" end="3"/>
                                            </p:txEl>
                                          </p:spTgt>
                                        </p:tgtEl>
                                        <p:attrNameLst>
                                          <p:attrName>style.visibility</p:attrName>
                                        </p:attrNameLst>
                                      </p:cBhvr>
                                      <p:to>
                                        <p:strVal val="visible"/>
                                      </p:to>
                                    </p:set>
                                    <p:anim calcmode="lin" valueType="num">
                                      <p:cBhvr additive="base">
                                        <p:cTn id="23"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68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3" end="3"/>
                                            </p:txEl>
                                          </p:spTgt>
                                        </p:tgtEl>
                                        <p:attrNameLst>
                                          <p:attrName>ppt_c</p:attrName>
                                        </p:attrNameLst>
                                      </p:cBhvr>
                                      <p:to>
                                        <a:schemeClr val="folHlink"/>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1683">
                                            <p:txEl>
                                              <p:pRg st="4" end="4"/>
                                            </p:txEl>
                                          </p:spTgt>
                                        </p:tgtEl>
                                        <p:attrNameLst>
                                          <p:attrName>style.visibility</p:attrName>
                                        </p:attrNameLst>
                                      </p:cBhvr>
                                      <p:to>
                                        <p:strVal val="visible"/>
                                      </p:to>
                                    </p:set>
                                    <p:anim calcmode="lin" valueType="num">
                                      <p:cBhvr additive="base">
                                        <p:cTn id="29"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168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4" end="4"/>
                                            </p:txEl>
                                          </p:spTgt>
                                        </p:tgtEl>
                                        <p:attrNameLst>
                                          <p:attrName>ppt_c</p:attrName>
                                        </p:attrNameLst>
                                      </p:cBhvr>
                                      <p:to>
                                        <a:schemeClr val="folHlink"/>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1683">
                                            <p:txEl>
                                              <p:pRg st="5" end="5"/>
                                            </p:txEl>
                                          </p:spTgt>
                                        </p:tgtEl>
                                        <p:attrNameLst>
                                          <p:attrName>style.visibility</p:attrName>
                                        </p:attrNameLst>
                                      </p:cBhvr>
                                      <p:to>
                                        <p:strVal val="visible"/>
                                      </p:to>
                                    </p:set>
                                    <p:anim calcmode="lin" valueType="num">
                                      <p:cBhvr additive="base">
                                        <p:cTn id="35" dur="500" fill="hold"/>
                                        <p:tgtEl>
                                          <p:spTgt spid="7168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1683">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5" end="5"/>
                                            </p:txEl>
                                          </p:spTgt>
                                        </p:tgtEl>
                                        <p:attrNameLst>
                                          <p:attrName>ppt_c</p:attrName>
                                        </p:attrNameLst>
                                      </p:cBhvr>
                                      <p:to>
                                        <a:schemeClr val="folHlink"/>
                                      </p:to>
                                    </p:animClr>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1683">
                                            <p:txEl>
                                              <p:pRg st="6" end="6"/>
                                            </p:txEl>
                                          </p:spTgt>
                                        </p:tgtEl>
                                        <p:attrNameLst>
                                          <p:attrName>style.visibility</p:attrName>
                                        </p:attrNameLst>
                                      </p:cBhvr>
                                      <p:to>
                                        <p:strVal val="visible"/>
                                      </p:to>
                                    </p:set>
                                    <p:anim calcmode="lin" valueType="num">
                                      <p:cBhvr additive="base">
                                        <p:cTn id="41" dur="500" fill="hold"/>
                                        <p:tgtEl>
                                          <p:spTgt spid="71683">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1683">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tr-TR" sz="4000" b="1" smtClean="0"/>
              <a:t>Özet</a:t>
            </a:r>
            <a:r>
              <a:rPr lang="en-GB" sz="4000" b="1" smtClean="0"/>
              <a:t>….</a:t>
            </a:r>
          </a:p>
        </p:txBody>
      </p:sp>
      <p:sp>
        <p:nvSpPr>
          <p:cNvPr id="149507" name="Rectangle 3"/>
          <p:cNvSpPr>
            <a:spLocks noGrp="1" noChangeArrowheads="1"/>
          </p:cNvSpPr>
          <p:nvPr>
            <p:ph idx="1"/>
          </p:nvPr>
        </p:nvSpPr>
        <p:spPr/>
        <p:txBody>
          <a:bodyPr/>
          <a:lstStyle/>
          <a:p>
            <a:pPr eaLnBrk="1" hangingPunct="1"/>
            <a:r>
              <a:rPr lang="tr-TR" sz="2800" smtClean="0"/>
              <a:t>Birbirine zıt tam rekabet ve tekel gerçek hayatta pek görülmeyen iki piyasa yapısıdır.</a:t>
            </a:r>
            <a:endParaRPr lang="en-GB" sz="2800" smtClean="0"/>
          </a:p>
          <a:p>
            <a:pPr eaLnBrk="1" hangingPunct="1"/>
            <a:r>
              <a:rPr lang="tr-TR" sz="2800" smtClean="0"/>
              <a:t>Günümüzde yaygın olan piyasa yapısı çoğunlukla EKSİK REKABET’tir.</a:t>
            </a:r>
            <a:endParaRPr lang="en-GB" sz="2800" smtClean="0"/>
          </a:p>
        </p:txBody>
      </p:sp>
      <p:sp>
        <p:nvSpPr>
          <p:cNvPr id="149508" name="Slide Number Placeholder 3"/>
          <p:cNvSpPr>
            <a:spLocks noGrp="1"/>
          </p:cNvSpPr>
          <p:nvPr>
            <p:ph type="sldNum" sz="quarter" idx="12"/>
          </p:nvPr>
        </p:nvSpPr>
        <p:spPr bwMode="auto">
          <a:noFill/>
          <a:ln>
            <a:miter lim="800000"/>
            <a:headEnd/>
            <a:tailEnd/>
          </a:ln>
        </p:spPr>
        <p:txBody>
          <a:bodyPr/>
          <a:lstStyle/>
          <a:p>
            <a:fld id="{9A14137D-2B99-4824-B613-2980D26F391E}" type="slidenum">
              <a:rPr lang="en-US" smtClean="0"/>
              <a:pPr/>
              <a:t>18</a:t>
            </a:fld>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4"/>
          <p:cNvSpPr>
            <a:spLocks noGrp="1" noChangeArrowheads="1"/>
          </p:cNvSpPr>
          <p:nvPr>
            <p:ph type="title"/>
          </p:nvPr>
        </p:nvSpPr>
        <p:spPr>
          <a:noFill/>
        </p:spPr>
        <p:txBody>
          <a:bodyPr/>
          <a:lstStyle/>
          <a:p>
            <a:pPr eaLnBrk="1" hangingPunct="1"/>
            <a:r>
              <a:rPr lang="tr-TR" sz="4000" b="1" smtClean="0"/>
              <a:t>Özet (Devam)</a:t>
            </a:r>
            <a:endParaRPr lang="en-GB" sz="4000" b="1" smtClean="0"/>
          </a:p>
        </p:txBody>
      </p:sp>
      <p:sp>
        <p:nvSpPr>
          <p:cNvPr id="150531" name="Rectangle 3"/>
          <p:cNvSpPr>
            <a:spLocks noGrp="1" noChangeArrowheads="1"/>
          </p:cNvSpPr>
          <p:nvPr>
            <p:ph idx="1"/>
          </p:nvPr>
        </p:nvSpPr>
        <p:spPr>
          <a:xfrm>
            <a:off x="684213" y="1773238"/>
            <a:ext cx="7772400" cy="3962400"/>
          </a:xfrm>
        </p:spPr>
        <p:txBody>
          <a:bodyPr/>
          <a:lstStyle/>
          <a:p>
            <a:pPr eaLnBrk="1" hangingPunct="1">
              <a:lnSpc>
                <a:spcPct val="80000"/>
              </a:lnSpc>
            </a:pPr>
            <a:r>
              <a:rPr lang="tr-TR" sz="2800" smtClean="0"/>
              <a:t>Piyasa yapısı ile firma davranışları birarada şekillenir.</a:t>
            </a:r>
          </a:p>
          <a:p>
            <a:pPr lvl="1" eaLnBrk="1" hangingPunct="1">
              <a:lnSpc>
                <a:spcPct val="80000"/>
              </a:lnSpc>
            </a:pPr>
            <a:r>
              <a:rPr lang="tr-TR" sz="2400" smtClean="0"/>
              <a:t>Örneğin, dünyadaki tek bor madenine sahip firma, doğal olarak tekel olacaktır.</a:t>
            </a:r>
            <a:endParaRPr lang="en-GB" sz="2400" smtClean="0"/>
          </a:p>
          <a:p>
            <a:pPr eaLnBrk="1" hangingPunct="1">
              <a:lnSpc>
                <a:spcPct val="80000"/>
              </a:lnSpc>
            </a:pPr>
            <a:r>
              <a:rPr lang="tr-TR" sz="2800" i="1" smtClean="0"/>
              <a:t>Potansiyel </a:t>
            </a:r>
            <a:r>
              <a:rPr lang="tr-TR" sz="2800" smtClean="0"/>
              <a:t>rekabet olasılığı, piyasadaki firmaların davranışlarını etkileyebilir.</a:t>
            </a:r>
          </a:p>
          <a:p>
            <a:pPr lvl="1" eaLnBrk="1" hangingPunct="1">
              <a:lnSpc>
                <a:spcPct val="80000"/>
              </a:lnSpc>
            </a:pPr>
            <a:r>
              <a:rPr lang="tr-TR" sz="2400" smtClean="0"/>
              <a:t>kâr miktarı yüksekse, endüstriye girişler olabilir, bunu önlemek için firmalar promosyon harcamalarına gidip girişi caydırabilir.</a:t>
            </a:r>
            <a:endParaRPr lang="en-GB" sz="2400" smtClean="0"/>
          </a:p>
          <a:p>
            <a:pPr eaLnBrk="1" hangingPunct="1">
              <a:lnSpc>
                <a:spcPct val="80000"/>
              </a:lnSpc>
            </a:pPr>
            <a:r>
              <a:rPr lang="tr-TR" sz="2800" smtClean="0"/>
              <a:t>İş alemindeki birçok davranış stratejik rekabet kavramıyla açıklanabilir.</a:t>
            </a:r>
            <a:endParaRPr lang="en-GB" smtClean="0"/>
          </a:p>
        </p:txBody>
      </p:sp>
      <p:sp>
        <p:nvSpPr>
          <p:cNvPr id="150532" name="Slide Number Placeholder 3"/>
          <p:cNvSpPr>
            <a:spLocks noGrp="1"/>
          </p:cNvSpPr>
          <p:nvPr>
            <p:ph type="sldNum" sz="quarter" idx="12"/>
          </p:nvPr>
        </p:nvSpPr>
        <p:spPr bwMode="auto">
          <a:noFill/>
          <a:ln>
            <a:miter lim="800000"/>
            <a:headEnd/>
            <a:tailEnd/>
          </a:ln>
        </p:spPr>
        <p:txBody>
          <a:bodyPr/>
          <a:lstStyle/>
          <a:p>
            <a:fld id="{118E31EE-C104-45E6-A2B1-D0608E8B1EDC}"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tr-TR" sz="2400" b="1" smtClean="0">
                <a:solidFill>
                  <a:srgbClr val="FFC000"/>
                </a:solidFill>
              </a:rPr>
              <a:t>Birçok piyasa, yapı itibariyle iki ayrı uç olan tekel ve tam rekabetin arasında yeralır.</a:t>
            </a:r>
            <a:endParaRPr lang="en-GB" sz="2400" b="1" smtClean="0">
              <a:solidFill>
                <a:srgbClr val="FFC000"/>
              </a:solidFill>
            </a:endParaRPr>
          </a:p>
        </p:txBody>
      </p:sp>
      <p:sp>
        <p:nvSpPr>
          <p:cNvPr id="52227" name="Rectangle 3"/>
          <p:cNvSpPr>
            <a:spLocks noGrp="1" noChangeArrowheads="1"/>
          </p:cNvSpPr>
          <p:nvPr>
            <p:ph idx="1"/>
          </p:nvPr>
        </p:nvSpPr>
        <p:spPr>
          <a:xfrm>
            <a:off x="714375" y="1928813"/>
            <a:ext cx="7772400" cy="2743200"/>
          </a:xfrm>
        </p:spPr>
        <p:txBody>
          <a:bodyPr/>
          <a:lstStyle/>
          <a:p>
            <a:pPr eaLnBrk="1" hangingPunct="1"/>
            <a:r>
              <a:rPr lang="tr-TR" sz="2800" smtClean="0"/>
              <a:t>Eksik rekabet altındaki bir</a:t>
            </a:r>
            <a:r>
              <a:rPr lang="en-GB" sz="2800" smtClean="0"/>
              <a:t> firm</a:t>
            </a:r>
            <a:r>
              <a:rPr lang="tr-TR" sz="2800" smtClean="0"/>
              <a:t>a</a:t>
            </a:r>
            <a:endParaRPr lang="en-GB" smtClean="0"/>
          </a:p>
          <a:p>
            <a:pPr lvl="1" eaLnBrk="1" hangingPunct="1"/>
            <a:r>
              <a:rPr lang="tr-TR" sz="2400" smtClean="0"/>
              <a:t>Kendi ürettiği mal üzerimde sınırlı bir tekel gücü olduğunu bilir, dolayısıyla</a:t>
            </a:r>
          </a:p>
          <a:p>
            <a:pPr lvl="1" eaLnBrk="1" hangingPunct="1"/>
            <a:r>
              <a:rPr lang="tr-TR" sz="2400" smtClean="0"/>
              <a:t>Negatif eğimli talep eğrisi ile karşı karşıyadır</a:t>
            </a:r>
            <a:endParaRPr lang="en-GB" sz="2400" smtClean="0"/>
          </a:p>
          <a:p>
            <a:pPr lvl="1" eaLnBrk="1" hangingPunct="1"/>
            <a:r>
              <a:rPr lang="tr-TR" sz="2400" smtClean="0"/>
              <a:t>Satacağı ürünün fiyatının, piyasada üretilen ve satılan ürün miktarına bağlı olduğunu bilir.</a:t>
            </a:r>
            <a:endParaRPr lang="en-GB" smtClean="0"/>
          </a:p>
        </p:txBody>
      </p:sp>
      <p:sp>
        <p:nvSpPr>
          <p:cNvPr id="135172" name="Slide Number Placeholder 3"/>
          <p:cNvSpPr>
            <a:spLocks noGrp="1"/>
          </p:cNvSpPr>
          <p:nvPr>
            <p:ph type="sldNum" sz="quarter" idx="12"/>
          </p:nvPr>
        </p:nvSpPr>
        <p:spPr bwMode="auto">
          <a:noFill/>
          <a:ln>
            <a:miter lim="800000"/>
            <a:headEnd/>
            <a:tailEnd/>
          </a:ln>
        </p:spPr>
        <p:txBody>
          <a:bodyPr/>
          <a:lstStyle/>
          <a:p>
            <a:fld id="{3155891C-0F24-495F-BDDD-8C7C2A5725F9}" type="slidenum">
              <a:rPr lang="en-US" smtClean="0"/>
              <a:pPr/>
              <a:t>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tr-TR" sz="4000" b="1" smtClean="0"/>
              <a:t>Eksik Rekabet Çeşitleri</a:t>
            </a:r>
            <a:endParaRPr lang="en-GB" sz="4000" b="1" smtClean="0"/>
          </a:p>
        </p:txBody>
      </p:sp>
      <p:sp>
        <p:nvSpPr>
          <p:cNvPr id="53251" name="Rectangle 3"/>
          <p:cNvSpPr>
            <a:spLocks noGrp="1" noChangeArrowheads="1"/>
          </p:cNvSpPr>
          <p:nvPr>
            <p:ph idx="1"/>
          </p:nvPr>
        </p:nvSpPr>
        <p:spPr>
          <a:xfrm>
            <a:off x="990600" y="1500188"/>
            <a:ext cx="7467600" cy="4595812"/>
          </a:xfrm>
        </p:spPr>
        <p:txBody>
          <a:bodyPr/>
          <a:lstStyle/>
          <a:p>
            <a:pPr eaLnBrk="1" hangingPunct="1"/>
            <a:r>
              <a:rPr lang="tr-TR" sz="2000" smtClean="0"/>
              <a:t>Oligopol</a:t>
            </a:r>
            <a:endParaRPr lang="en-GB" sz="2000" smtClean="0"/>
          </a:p>
          <a:p>
            <a:pPr lvl="1" eaLnBrk="1" hangingPunct="1"/>
            <a:r>
              <a:rPr lang="tr-TR" sz="2000" smtClean="0"/>
              <a:t>Birkaç üreticiden oluşan endüstriye verilen addır.</a:t>
            </a:r>
            <a:endParaRPr lang="en-GB" sz="2000" smtClean="0"/>
          </a:p>
          <a:p>
            <a:pPr lvl="1" eaLnBrk="1" hangingPunct="1"/>
            <a:r>
              <a:rPr lang="tr-TR" sz="2000" smtClean="0"/>
              <a:t>Firmalar bilir ki, mallarının fiyatı kendilerinin ve diğer rakiplerin kararlarına bağlıdır.</a:t>
            </a:r>
          </a:p>
          <a:p>
            <a:pPr lvl="1" eaLnBrk="1" hangingPunct="1"/>
            <a:endParaRPr lang="en-GB" sz="2000" smtClean="0"/>
          </a:p>
          <a:p>
            <a:pPr eaLnBrk="1" hangingPunct="1"/>
            <a:r>
              <a:rPr lang="tr-TR" sz="2000" smtClean="0"/>
              <a:t>Tekelci rekabetin (m</a:t>
            </a:r>
            <a:r>
              <a:rPr lang="en-GB" sz="2000" smtClean="0"/>
              <a:t>onopolistic competition</a:t>
            </a:r>
            <a:r>
              <a:rPr lang="tr-TR" sz="2000" smtClean="0"/>
              <a:t>) olduğu bir piyasada</a:t>
            </a:r>
            <a:endParaRPr lang="en-GB" sz="2000" smtClean="0"/>
          </a:p>
          <a:p>
            <a:pPr lvl="1" eaLnBrk="1" hangingPunct="1"/>
            <a:r>
              <a:rPr lang="tr-TR" sz="2000" smtClean="0"/>
              <a:t>Birbirinin ikamesi olabilecek mallar üreten birçok satıcı vardır.</a:t>
            </a:r>
            <a:endParaRPr lang="en-GB" sz="2000" smtClean="0"/>
          </a:p>
          <a:p>
            <a:pPr lvl="1" eaLnBrk="1" hangingPunct="1"/>
            <a:r>
              <a:rPr lang="tr-TR" sz="2000" smtClean="0"/>
              <a:t>Her firma ürettiği malın fiyatı üzerinde sınırlı bir etkiye sahiptir.</a:t>
            </a:r>
            <a:endParaRPr lang="en-GB" sz="2000" smtClean="0"/>
          </a:p>
        </p:txBody>
      </p:sp>
      <p:sp>
        <p:nvSpPr>
          <p:cNvPr id="136196" name="Slide Number Placeholder 3"/>
          <p:cNvSpPr>
            <a:spLocks noGrp="1"/>
          </p:cNvSpPr>
          <p:nvPr>
            <p:ph type="sldNum" sz="quarter" idx="12"/>
          </p:nvPr>
        </p:nvSpPr>
        <p:spPr bwMode="auto">
          <a:noFill/>
          <a:ln>
            <a:miter lim="800000"/>
            <a:headEnd/>
            <a:tailEnd/>
          </a:ln>
        </p:spPr>
        <p:txBody>
          <a:bodyPr/>
          <a:lstStyle/>
          <a:p>
            <a:fld id="{9B54F274-1A1C-4302-A6F0-61441EC4A24F}" type="slidenum">
              <a:rPr lang="en-US" smtClean="0"/>
              <a:pPr/>
              <a:t>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4" end="4"/>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5" end="5"/>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3251">
                                            <p:txEl>
                                              <p:pRg st="6" end="6"/>
                                            </p:txEl>
                                          </p:spTgt>
                                        </p:tgtEl>
                                        <p:attrNameLst>
                                          <p:attrName>style.visibility</p:attrName>
                                        </p:attrNameLst>
                                      </p:cBhvr>
                                      <p:to>
                                        <p:strVal val="visible"/>
                                      </p:to>
                                    </p:set>
                                    <p:anim calcmode="lin" valueType="num">
                                      <p:cBhvr additive="base">
                                        <p:cTn id="37"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3251">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3251">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4375" y="285750"/>
            <a:ext cx="7772400" cy="1571625"/>
          </a:xfrm>
        </p:spPr>
        <p:txBody>
          <a:bodyPr/>
          <a:lstStyle/>
          <a:p>
            <a:pPr eaLnBrk="1" hangingPunct="1"/>
            <a:r>
              <a:rPr lang="tr-TR" sz="4000" b="1" smtClean="0"/>
              <a:t>Piyasa Yapısı</a:t>
            </a:r>
            <a:endParaRPr lang="en-GB" sz="4000" b="1" smtClean="0"/>
          </a:p>
        </p:txBody>
      </p:sp>
      <p:graphicFrame>
        <p:nvGraphicFramePr>
          <p:cNvPr id="54275" name="Object 2"/>
          <p:cNvGraphicFramePr>
            <a:graphicFrameLocks noChangeAspect="1"/>
          </p:cNvGraphicFramePr>
          <p:nvPr>
            <p:ph type="tbl" idx="1"/>
          </p:nvPr>
        </p:nvGraphicFramePr>
        <p:xfrm>
          <a:off x="342900" y="1792288"/>
          <a:ext cx="8458200" cy="4324350"/>
        </p:xfrm>
        <a:graphic>
          <a:graphicData uri="http://schemas.openxmlformats.org/presentationml/2006/ole">
            <p:oleObj spid="_x0000_s3074" name="Document" r:id="rId4" imgW="8377889" imgH="4282987" progId="Word.Document.8">
              <p:embed/>
            </p:oleObj>
          </a:graphicData>
        </a:graphic>
      </p:graphicFrame>
      <p:sp>
        <p:nvSpPr>
          <p:cNvPr id="4100" name="Slide Number Placeholder 3"/>
          <p:cNvSpPr>
            <a:spLocks noGrp="1"/>
          </p:cNvSpPr>
          <p:nvPr>
            <p:ph type="sldNum" sz="quarter" idx="10"/>
          </p:nvPr>
        </p:nvSpPr>
        <p:spPr bwMode="auto">
          <a:noFill/>
          <a:ln>
            <a:miter lim="800000"/>
            <a:headEnd/>
            <a:tailEnd/>
          </a:ln>
        </p:spPr>
        <p:txBody>
          <a:bodyPr/>
          <a:lstStyle/>
          <a:p>
            <a:fld id="{EA5E8404-B99B-4189-A99F-75C24A60BCD1}" type="slidenum">
              <a:rPr lang="en-US" smtClean="0"/>
              <a:pPr/>
              <a:t>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85750" y="274638"/>
            <a:ext cx="8643938" cy="1143000"/>
          </a:xfrm>
        </p:spPr>
        <p:txBody>
          <a:bodyPr/>
          <a:lstStyle/>
          <a:p>
            <a:pPr eaLnBrk="1" hangingPunct="1"/>
            <a:r>
              <a:rPr lang="tr-TR" sz="4000" b="1" smtClean="0"/>
              <a:t>M</a:t>
            </a:r>
            <a:r>
              <a:rPr lang="en-GB" sz="4000" b="1" smtClean="0"/>
              <a:t>inimum </a:t>
            </a:r>
            <a:r>
              <a:rPr lang="tr-TR" sz="4000" b="1" smtClean="0"/>
              <a:t>Etkin Ölçek ve Piyasa Talebi (1)</a:t>
            </a:r>
            <a:endParaRPr lang="en-GB" sz="4000" b="1" smtClean="0"/>
          </a:p>
        </p:txBody>
      </p:sp>
      <p:sp>
        <p:nvSpPr>
          <p:cNvPr id="55299" name="Rectangle 3"/>
          <p:cNvSpPr>
            <a:spLocks noGrp="1" noChangeArrowheads="1"/>
          </p:cNvSpPr>
          <p:nvPr>
            <p:ph idx="1"/>
          </p:nvPr>
        </p:nvSpPr>
        <p:spPr>
          <a:xfrm>
            <a:off x="611188" y="1412875"/>
            <a:ext cx="7772400" cy="5095875"/>
          </a:xfrm>
        </p:spPr>
        <p:txBody>
          <a:bodyPr/>
          <a:lstStyle/>
          <a:p>
            <a:pPr eaLnBrk="1" hangingPunct="1"/>
            <a:r>
              <a:rPr lang="tr-TR" sz="2000" smtClean="0"/>
              <a:t>M</a:t>
            </a:r>
            <a:r>
              <a:rPr lang="en-GB" sz="2000" smtClean="0"/>
              <a:t>inimum </a:t>
            </a:r>
            <a:r>
              <a:rPr lang="tr-TR" sz="2000" smtClean="0"/>
              <a:t>Etkin ölçek </a:t>
            </a:r>
            <a:r>
              <a:rPr lang="en-GB" sz="2000" smtClean="0"/>
              <a:t>(</a:t>
            </a:r>
            <a:r>
              <a:rPr lang="tr-TR" sz="2000" smtClean="0"/>
              <a:t>MES</a:t>
            </a:r>
            <a:r>
              <a:rPr lang="en-GB" sz="2000" smtClean="0"/>
              <a:t>)</a:t>
            </a:r>
            <a:r>
              <a:rPr lang="tr-TR" sz="2000" smtClean="0"/>
              <a:t>,</a:t>
            </a:r>
            <a:r>
              <a:rPr lang="en-GB" sz="2000" smtClean="0"/>
              <a:t> </a:t>
            </a:r>
            <a:r>
              <a:rPr lang="tr-TR" sz="2000" smtClean="0"/>
              <a:t>firmanın uzun-dönem ortalama maliyet eğrisinin yükselmeye başladığı noktadaki üretim miktarıdır.</a:t>
            </a:r>
            <a:endParaRPr lang="en-GB" sz="2000" smtClean="0"/>
          </a:p>
          <a:p>
            <a:pPr eaLnBrk="1" hangingPunct="1"/>
            <a:r>
              <a:rPr lang="tr-TR" sz="2000" smtClean="0"/>
              <a:t>MES’in piyasa talebine göre büyüklüğünün piyasa yapısı üzerinde önemli etkileri vardır.</a:t>
            </a:r>
          </a:p>
          <a:p>
            <a:pPr lvl="1" eaLnBrk="1" hangingPunct="1"/>
            <a:r>
              <a:rPr lang="tr-TR" sz="1800" smtClean="0"/>
              <a:t>DD, endüstri talep eğrisiyken, firmaların ortalama maliyetleri LAC</a:t>
            </a:r>
            <a:r>
              <a:rPr lang="tr-TR" sz="1800" baseline="-25000" smtClean="0"/>
              <a:t>1 </a:t>
            </a:r>
            <a:r>
              <a:rPr lang="tr-TR" sz="1800" smtClean="0"/>
              <a:t>gibiyse, MES q</a:t>
            </a:r>
            <a:r>
              <a:rPr lang="tr-TR" sz="1800" baseline="-25000" smtClean="0"/>
              <a:t>1</a:t>
            </a:r>
            <a:r>
              <a:rPr lang="tr-TR" sz="1800" smtClean="0"/>
              <a:t>’de olur ve piyasada çok sayıda firma olabilir. </a:t>
            </a:r>
            <a:endParaRPr lang="en-GB" sz="1800" smtClean="0"/>
          </a:p>
        </p:txBody>
      </p:sp>
      <p:sp>
        <p:nvSpPr>
          <p:cNvPr id="137220" name="Slide Number Placeholder 3"/>
          <p:cNvSpPr>
            <a:spLocks noGrp="1"/>
          </p:cNvSpPr>
          <p:nvPr>
            <p:ph type="sldNum" sz="quarter" idx="12"/>
          </p:nvPr>
        </p:nvSpPr>
        <p:spPr bwMode="auto">
          <a:noFill/>
          <a:ln>
            <a:miter lim="800000"/>
            <a:headEnd/>
            <a:tailEnd/>
          </a:ln>
        </p:spPr>
        <p:txBody>
          <a:bodyPr/>
          <a:lstStyle/>
          <a:p>
            <a:fld id="{8C05FAAF-627F-4EB0-9BF6-8305C87B6DA2}" type="slidenum">
              <a:rPr lang="en-US" smtClean="0"/>
              <a:pPr/>
              <a:t>5</a:t>
            </a:fld>
            <a:endParaRPr lang="en-US" smtClean="0"/>
          </a:p>
        </p:txBody>
      </p:sp>
      <p:grpSp>
        <p:nvGrpSpPr>
          <p:cNvPr id="2" name="Group 25"/>
          <p:cNvGrpSpPr>
            <a:grpSpLocks/>
          </p:cNvGrpSpPr>
          <p:nvPr/>
        </p:nvGrpSpPr>
        <p:grpSpPr bwMode="auto">
          <a:xfrm>
            <a:off x="1431925" y="4149725"/>
            <a:ext cx="6035675" cy="2427288"/>
            <a:chOff x="902" y="2185"/>
            <a:chExt cx="3802" cy="1524"/>
          </a:xfrm>
        </p:grpSpPr>
        <p:grpSp>
          <p:nvGrpSpPr>
            <p:cNvPr id="3" name="Group 24"/>
            <p:cNvGrpSpPr>
              <a:grpSpLocks/>
            </p:cNvGrpSpPr>
            <p:nvPr/>
          </p:nvGrpSpPr>
          <p:grpSpPr bwMode="auto">
            <a:xfrm>
              <a:off x="902" y="2185"/>
              <a:ext cx="3802" cy="1524"/>
              <a:chOff x="902" y="2185"/>
              <a:chExt cx="3802" cy="1524"/>
            </a:xfrm>
          </p:grpSpPr>
          <p:sp>
            <p:nvSpPr>
              <p:cNvPr id="137229" name="Line 4"/>
              <p:cNvSpPr>
                <a:spLocks noChangeAspect="1" noChangeShapeType="1"/>
              </p:cNvSpPr>
              <p:nvPr/>
            </p:nvSpPr>
            <p:spPr bwMode="auto">
              <a:xfrm>
                <a:off x="1140" y="3433"/>
                <a:ext cx="3564"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7230" name="Line 5"/>
              <p:cNvSpPr>
                <a:spLocks noChangeAspect="1" noChangeShapeType="1"/>
              </p:cNvSpPr>
              <p:nvPr/>
            </p:nvSpPr>
            <p:spPr bwMode="auto">
              <a:xfrm flipV="1">
                <a:off x="1140" y="2242"/>
                <a:ext cx="0" cy="1191"/>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7231" name="Line 6"/>
              <p:cNvSpPr>
                <a:spLocks noChangeAspect="1" noChangeShapeType="1"/>
              </p:cNvSpPr>
              <p:nvPr/>
            </p:nvSpPr>
            <p:spPr bwMode="auto">
              <a:xfrm>
                <a:off x="3216" y="2208"/>
                <a:ext cx="653" cy="1153"/>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7232" name="Freeform 7"/>
              <p:cNvSpPr>
                <a:spLocks noChangeAspect="1"/>
              </p:cNvSpPr>
              <p:nvPr/>
            </p:nvSpPr>
            <p:spPr bwMode="auto">
              <a:xfrm>
                <a:off x="1294" y="2511"/>
                <a:ext cx="3150" cy="711"/>
              </a:xfrm>
              <a:custGeom>
                <a:avLst/>
                <a:gdLst>
                  <a:gd name="T0" fmla="*/ 0 w 3936"/>
                  <a:gd name="T1" fmla="*/ 0 h 888"/>
                  <a:gd name="T2" fmla="*/ 9 w 3936"/>
                  <a:gd name="T3" fmla="*/ 3 h 888"/>
                  <a:gd name="T4" fmla="*/ 15 w 3936"/>
                  <a:gd name="T5" fmla="*/ 2 h 888"/>
                  <a:gd name="T6" fmla="*/ 0 60000 65536"/>
                  <a:gd name="T7" fmla="*/ 0 60000 65536"/>
                  <a:gd name="T8" fmla="*/ 0 60000 65536"/>
                  <a:gd name="T9" fmla="*/ 0 w 3936"/>
                  <a:gd name="T10" fmla="*/ 0 h 888"/>
                  <a:gd name="T11" fmla="*/ 3936 w 3936"/>
                  <a:gd name="T12" fmla="*/ 888 h 888"/>
                </a:gdLst>
                <a:ahLst/>
                <a:cxnLst>
                  <a:cxn ang="T6">
                    <a:pos x="T0" y="T1"/>
                  </a:cxn>
                  <a:cxn ang="T7">
                    <a:pos x="T2" y="T3"/>
                  </a:cxn>
                  <a:cxn ang="T8">
                    <a:pos x="T4" y="T5"/>
                  </a:cxn>
                </a:cxnLst>
                <a:rect l="T9" t="T10" r="T11" b="T12"/>
                <a:pathLst>
                  <a:path w="3936" h="888">
                    <a:moveTo>
                      <a:pt x="0" y="0"/>
                    </a:moveTo>
                    <a:cubicBezTo>
                      <a:pt x="920" y="372"/>
                      <a:pt x="1840" y="744"/>
                      <a:pt x="2496" y="816"/>
                    </a:cubicBezTo>
                    <a:cubicBezTo>
                      <a:pt x="3152" y="888"/>
                      <a:pt x="3544" y="660"/>
                      <a:pt x="3936" y="432"/>
                    </a:cubicBezTo>
                  </a:path>
                </a:pathLst>
              </a:custGeom>
              <a:noFill/>
              <a:ln w="57150">
                <a:solidFill>
                  <a:schemeClr val="accent2"/>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7233" name="Freeform 8"/>
              <p:cNvSpPr>
                <a:spLocks noChangeAspect="1"/>
              </p:cNvSpPr>
              <p:nvPr/>
            </p:nvSpPr>
            <p:spPr bwMode="auto">
              <a:xfrm>
                <a:off x="1563" y="2357"/>
                <a:ext cx="1959" cy="909"/>
              </a:xfrm>
              <a:custGeom>
                <a:avLst/>
                <a:gdLst>
                  <a:gd name="T0" fmla="*/ 0 w 2448"/>
                  <a:gd name="T1" fmla="*/ 2 h 1136"/>
                  <a:gd name="T2" fmla="*/ 4 w 2448"/>
                  <a:gd name="T3" fmla="*/ 4 h 1136"/>
                  <a:gd name="T4" fmla="*/ 9 w 2448"/>
                  <a:gd name="T5" fmla="*/ 0 h 1136"/>
                  <a:gd name="T6" fmla="*/ 0 60000 65536"/>
                  <a:gd name="T7" fmla="*/ 0 60000 65536"/>
                  <a:gd name="T8" fmla="*/ 0 60000 65536"/>
                  <a:gd name="T9" fmla="*/ 0 w 2448"/>
                  <a:gd name="T10" fmla="*/ 0 h 1136"/>
                  <a:gd name="T11" fmla="*/ 2448 w 2448"/>
                  <a:gd name="T12" fmla="*/ 1136 h 1136"/>
                </a:gdLst>
                <a:ahLst/>
                <a:cxnLst>
                  <a:cxn ang="T6">
                    <a:pos x="T0" y="T1"/>
                  </a:cxn>
                  <a:cxn ang="T7">
                    <a:pos x="T2" y="T3"/>
                  </a:cxn>
                  <a:cxn ang="T8">
                    <a:pos x="T4" y="T5"/>
                  </a:cxn>
                </a:cxnLst>
                <a:rect l="T9" t="T10" r="T11" b="T12"/>
                <a:pathLst>
                  <a:path w="2448" h="1136">
                    <a:moveTo>
                      <a:pt x="0" y="480"/>
                    </a:moveTo>
                    <a:cubicBezTo>
                      <a:pt x="348" y="808"/>
                      <a:pt x="696" y="1136"/>
                      <a:pt x="1104" y="1056"/>
                    </a:cubicBezTo>
                    <a:cubicBezTo>
                      <a:pt x="1512" y="976"/>
                      <a:pt x="1980" y="488"/>
                      <a:pt x="2448"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7234" name="Freeform 9"/>
              <p:cNvSpPr>
                <a:spLocks noChangeAspect="1"/>
              </p:cNvSpPr>
              <p:nvPr/>
            </p:nvSpPr>
            <p:spPr bwMode="auto">
              <a:xfrm>
                <a:off x="1217" y="3279"/>
                <a:ext cx="192" cy="77"/>
              </a:xfrm>
              <a:custGeom>
                <a:avLst/>
                <a:gdLst>
                  <a:gd name="T0" fmla="*/ 0 w 240"/>
                  <a:gd name="T1" fmla="*/ 0 h 96"/>
                  <a:gd name="T2" fmla="*/ 2 w 240"/>
                  <a:gd name="T3" fmla="*/ 2 h 96"/>
                  <a:gd name="T4" fmla="*/ 2 w 240"/>
                  <a:gd name="T5" fmla="*/ 0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28" y="48"/>
                      <a:pt x="56" y="96"/>
                      <a:pt x="96" y="96"/>
                    </a:cubicBezTo>
                    <a:cubicBezTo>
                      <a:pt x="136" y="96"/>
                      <a:pt x="188" y="48"/>
                      <a:pt x="240" y="0"/>
                    </a:cubicBezTo>
                  </a:path>
                </a:pathLst>
              </a:custGeom>
              <a:noFill/>
              <a:ln w="28575">
                <a:solidFill>
                  <a:srgbClr val="C000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7235" name="Text Box 10"/>
              <p:cNvSpPr txBox="1">
                <a:spLocks noChangeAspect="1" noChangeArrowheads="1"/>
              </p:cNvSpPr>
              <p:nvPr/>
            </p:nvSpPr>
            <p:spPr bwMode="auto">
              <a:xfrm>
                <a:off x="3849" y="3176"/>
                <a:ext cx="263" cy="290"/>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FFFF00"/>
                    </a:solidFill>
                    <a:latin typeface="Tahoma" pitchFamily="34" charset="0"/>
                  </a:rPr>
                  <a:t>D</a:t>
                </a:r>
              </a:p>
            </p:txBody>
          </p:sp>
          <p:sp>
            <p:nvSpPr>
              <p:cNvPr id="137236" name="Text Box 11"/>
              <p:cNvSpPr txBox="1">
                <a:spLocks noChangeAspect="1" noChangeArrowheads="1"/>
              </p:cNvSpPr>
              <p:nvPr/>
            </p:nvSpPr>
            <p:spPr bwMode="auto">
              <a:xfrm>
                <a:off x="1390" y="3144"/>
                <a:ext cx="465" cy="230"/>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C00000"/>
                    </a:solidFill>
                    <a:latin typeface="Tahoma" pitchFamily="34" charset="0"/>
                  </a:rPr>
                  <a:t>LAC</a:t>
                </a:r>
                <a:r>
                  <a:rPr lang="en-GB" b="1" baseline="-25000">
                    <a:solidFill>
                      <a:srgbClr val="C00000"/>
                    </a:solidFill>
                    <a:latin typeface="Tahoma" pitchFamily="34" charset="0"/>
                  </a:rPr>
                  <a:t>1</a:t>
                </a:r>
                <a:endParaRPr lang="en-GB" b="1">
                  <a:solidFill>
                    <a:srgbClr val="C00000"/>
                  </a:solidFill>
                  <a:latin typeface="Tahoma" pitchFamily="34" charset="0"/>
                </a:endParaRPr>
              </a:p>
            </p:txBody>
          </p:sp>
          <p:sp>
            <p:nvSpPr>
              <p:cNvPr id="137237" name="Text Box 12"/>
              <p:cNvSpPr txBox="1">
                <a:spLocks noChangeAspect="1" noChangeArrowheads="1"/>
              </p:cNvSpPr>
              <p:nvPr/>
            </p:nvSpPr>
            <p:spPr bwMode="auto">
              <a:xfrm>
                <a:off x="3552" y="2253"/>
                <a:ext cx="504" cy="249"/>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FF99CC"/>
                    </a:solidFill>
                    <a:latin typeface="Tahoma" pitchFamily="34" charset="0"/>
                  </a:rPr>
                  <a:t>LAC</a:t>
                </a:r>
                <a:r>
                  <a:rPr lang="en-GB" sz="2000" b="1" baseline="-25000">
                    <a:solidFill>
                      <a:srgbClr val="FF99CC"/>
                    </a:solidFill>
                    <a:latin typeface="Tahoma" pitchFamily="34" charset="0"/>
                  </a:rPr>
                  <a:t>2</a:t>
                </a:r>
                <a:endParaRPr lang="en-GB" sz="2000" b="1">
                  <a:solidFill>
                    <a:srgbClr val="FF99CC"/>
                  </a:solidFill>
                  <a:latin typeface="Tahoma" pitchFamily="34" charset="0"/>
                </a:endParaRPr>
              </a:p>
            </p:txBody>
          </p:sp>
          <p:sp>
            <p:nvSpPr>
              <p:cNvPr id="137238" name="Text Box 13"/>
              <p:cNvSpPr txBox="1">
                <a:spLocks noChangeAspect="1" noChangeArrowheads="1"/>
              </p:cNvSpPr>
              <p:nvPr/>
            </p:nvSpPr>
            <p:spPr bwMode="auto">
              <a:xfrm>
                <a:off x="4013" y="2604"/>
                <a:ext cx="504" cy="249"/>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C0504D"/>
                    </a:solidFill>
                    <a:latin typeface="Tahoma" pitchFamily="34" charset="0"/>
                  </a:rPr>
                  <a:t>LAC</a:t>
                </a:r>
                <a:r>
                  <a:rPr lang="en-GB" sz="2000" b="1" baseline="-25000">
                    <a:solidFill>
                      <a:srgbClr val="C0504D"/>
                    </a:solidFill>
                    <a:latin typeface="Tahoma" pitchFamily="34" charset="0"/>
                  </a:rPr>
                  <a:t>3</a:t>
                </a:r>
                <a:endParaRPr lang="en-GB" sz="2000" b="1">
                  <a:solidFill>
                    <a:srgbClr val="C0504D"/>
                  </a:solidFill>
                  <a:latin typeface="Tahoma" pitchFamily="34" charset="0"/>
                </a:endParaRPr>
              </a:p>
            </p:txBody>
          </p:sp>
          <p:sp>
            <p:nvSpPr>
              <p:cNvPr id="137239" name="Text Box 14"/>
              <p:cNvSpPr txBox="1">
                <a:spLocks noChangeAspect="1" noChangeArrowheads="1"/>
              </p:cNvSpPr>
              <p:nvPr/>
            </p:nvSpPr>
            <p:spPr bwMode="auto">
              <a:xfrm>
                <a:off x="4176" y="3479"/>
                <a:ext cx="380" cy="230"/>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37240" name="Text Box 15"/>
              <p:cNvSpPr txBox="1">
                <a:spLocks noChangeAspect="1" noChangeArrowheads="1"/>
              </p:cNvSpPr>
              <p:nvPr/>
            </p:nvSpPr>
            <p:spPr bwMode="auto">
              <a:xfrm>
                <a:off x="902" y="2185"/>
                <a:ext cx="223" cy="287"/>
              </a:xfrm>
              <a:prstGeom prst="rect">
                <a:avLst/>
              </a:prstGeom>
              <a:noFill/>
              <a:ln w="9525">
                <a:noFill/>
                <a:miter lim="800000"/>
                <a:headEnd/>
                <a:tailEnd/>
              </a:ln>
            </p:spPr>
            <p:txBody>
              <a:bodyPr>
                <a:spAutoFit/>
              </a:bodyPr>
              <a:lstStyle/>
              <a:p>
                <a:pPr fontAlgn="base">
                  <a:spcBef>
                    <a:spcPct val="0"/>
                  </a:spcBef>
                  <a:spcAft>
                    <a:spcPct val="0"/>
                  </a:spcAft>
                </a:pPr>
                <a:r>
                  <a:rPr lang="en-GB" sz="2400">
                    <a:solidFill>
                      <a:prstClr val="white"/>
                    </a:solidFill>
                    <a:latin typeface="Tahoma" pitchFamily="34" charset="0"/>
                  </a:rPr>
                  <a:t>£</a:t>
                </a:r>
              </a:p>
            </p:txBody>
          </p:sp>
        </p:grpSp>
        <p:sp>
          <p:nvSpPr>
            <p:cNvPr id="137226" name="Line 21"/>
            <p:cNvSpPr>
              <a:spLocks noChangeShapeType="1"/>
            </p:cNvSpPr>
            <p:nvPr/>
          </p:nvSpPr>
          <p:spPr bwMode="auto">
            <a:xfrm>
              <a:off x="2352" y="3224"/>
              <a:ext cx="0" cy="192"/>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7227" name="Line 22"/>
            <p:cNvSpPr>
              <a:spLocks noChangeShapeType="1"/>
            </p:cNvSpPr>
            <p:nvPr/>
          </p:nvSpPr>
          <p:spPr bwMode="auto">
            <a:xfrm>
              <a:off x="3456" y="3160"/>
              <a:ext cx="0" cy="28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7228" name="Line 23"/>
            <p:cNvSpPr>
              <a:spLocks noChangeShapeType="1"/>
            </p:cNvSpPr>
            <p:nvPr/>
          </p:nvSpPr>
          <p:spPr bwMode="auto">
            <a:xfrm>
              <a:off x="1296" y="3360"/>
              <a:ext cx="0" cy="9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
        <p:nvSpPr>
          <p:cNvPr id="137222" name="Text Box 26"/>
          <p:cNvSpPr txBox="1">
            <a:spLocks noChangeArrowheads="1"/>
          </p:cNvSpPr>
          <p:nvPr/>
        </p:nvSpPr>
        <p:spPr bwMode="auto">
          <a:xfrm>
            <a:off x="1908175" y="6237288"/>
            <a:ext cx="374650" cy="336550"/>
          </a:xfrm>
          <a:prstGeom prst="rect">
            <a:avLst/>
          </a:prstGeom>
          <a:noFill/>
          <a:ln w="9525">
            <a:noFill/>
            <a:miter lim="800000"/>
            <a:headEnd/>
            <a:tailEnd/>
          </a:ln>
        </p:spPr>
        <p:txBody>
          <a:bodyPr wrap="none">
            <a:spAutoFit/>
          </a:bodyPr>
          <a:lstStyle/>
          <a:p>
            <a:pPr fontAlgn="base">
              <a:spcBef>
                <a:spcPct val="0"/>
              </a:spcBef>
              <a:spcAft>
                <a:spcPct val="0"/>
              </a:spcAft>
            </a:pPr>
            <a:r>
              <a:rPr lang="tr-TR" sz="1600">
                <a:solidFill>
                  <a:prstClr val="white"/>
                </a:solidFill>
                <a:latin typeface="Tahoma" pitchFamily="34" charset="0"/>
              </a:rPr>
              <a:t>q</a:t>
            </a:r>
            <a:r>
              <a:rPr lang="tr-TR" sz="1600" baseline="-25000">
                <a:solidFill>
                  <a:prstClr val="white"/>
                </a:solidFill>
                <a:latin typeface="Tahoma" pitchFamily="34" charset="0"/>
              </a:rPr>
              <a:t>1</a:t>
            </a:r>
            <a:endParaRPr lang="en-US" sz="1600">
              <a:solidFill>
                <a:prstClr val="white"/>
              </a:solidFill>
              <a:latin typeface="Tahoma" pitchFamily="34" charset="0"/>
            </a:endParaRPr>
          </a:p>
        </p:txBody>
      </p:sp>
      <p:sp>
        <p:nvSpPr>
          <p:cNvPr id="137223" name="Text Box 27"/>
          <p:cNvSpPr txBox="1">
            <a:spLocks noChangeArrowheads="1"/>
          </p:cNvSpPr>
          <p:nvPr/>
        </p:nvSpPr>
        <p:spPr bwMode="auto">
          <a:xfrm>
            <a:off x="3563938" y="6237288"/>
            <a:ext cx="374650" cy="336550"/>
          </a:xfrm>
          <a:prstGeom prst="rect">
            <a:avLst/>
          </a:prstGeom>
          <a:noFill/>
          <a:ln w="9525">
            <a:noFill/>
            <a:miter lim="800000"/>
            <a:headEnd/>
            <a:tailEnd/>
          </a:ln>
        </p:spPr>
        <p:txBody>
          <a:bodyPr wrap="none">
            <a:spAutoFit/>
          </a:bodyPr>
          <a:lstStyle/>
          <a:p>
            <a:pPr fontAlgn="base">
              <a:spcBef>
                <a:spcPct val="0"/>
              </a:spcBef>
              <a:spcAft>
                <a:spcPct val="0"/>
              </a:spcAft>
            </a:pPr>
            <a:r>
              <a:rPr lang="tr-TR" sz="1600">
                <a:solidFill>
                  <a:prstClr val="white"/>
                </a:solidFill>
                <a:latin typeface="Tahoma" pitchFamily="34" charset="0"/>
              </a:rPr>
              <a:t>q</a:t>
            </a:r>
            <a:r>
              <a:rPr lang="tr-TR" sz="1600" baseline="-25000">
                <a:solidFill>
                  <a:prstClr val="white"/>
                </a:solidFill>
                <a:latin typeface="Tahoma" pitchFamily="34" charset="0"/>
              </a:rPr>
              <a:t>2</a:t>
            </a:r>
            <a:endParaRPr lang="en-US" sz="1600">
              <a:solidFill>
                <a:prstClr val="white"/>
              </a:solidFill>
              <a:latin typeface="Tahoma" pitchFamily="34" charset="0"/>
            </a:endParaRPr>
          </a:p>
        </p:txBody>
      </p:sp>
      <p:sp>
        <p:nvSpPr>
          <p:cNvPr id="137224" name="Text Box 28"/>
          <p:cNvSpPr txBox="1">
            <a:spLocks noChangeArrowheads="1"/>
          </p:cNvSpPr>
          <p:nvPr/>
        </p:nvSpPr>
        <p:spPr bwMode="auto">
          <a:xfrm>
            <a:off x="5364163" y="6237288"/>
            <a:ext cx="374650" cy="336550"/>
          </a:xfrm>
          <a:prstGeom prst="rect">
            <a:avLst/>
          </a:prstGeom>
          <a:noFill/>
          <a:ln w="9525">
            <a:noFill/>
            <a:miter lim="800000"/>
            <a:headEnd/>
            <a:tailEnd/>
          </a:ln>
        </p:spPr>
        <p:txBody>
          <a:bodyPr wrap="none">
            <a:spAutoFit/>
          </a:bodyPr>
          <a:lstStyle/>
          <a:p>
            <a:pPr fontAlgn="base">
              <a:spcBef>
                <a:spcPct val="0"/>
              </a:spcBef>
              <a:spcAft>
                <a:spcPct val="0"/>
              </a:spcAft>
            </a:pPr>
            <a:r>
              <a:rPr lang="tr-TR" sz="1600">
                <a:solidFill>
                  <a:prstClr val="white"/>
                </a:solidFill>
                <a:latin typeface="Tahoma" pitchFamily="34" charset="0"/>
              </a:rPr>
              <a:t>q</a:t>
            </a:r>
            <a:r>
              <a:rPr lang="tr-TR" sz="1600" baseline="-25000">
                <a:solidFill>
                  <a:prstClr val="white"/>
                </a:solidFill>
                <a:latin typeface="Tahoma" pitchFamily="34" charset="0"/>
              </a:rPr>
              <a:t>3</a:t>
            </a:r>
            <a:endParaRPr lang="en-US" sz="1600">
              <a:solidFill>
                <a:prstClr val="white"/>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 calcmode="lin" valueType="num">
                                      <p:cBhvr additive="base">
                                        <p:cTn id="17" dur="500" fill="hold"/>
                                        <p:tgtEl>
                                          <p:spTgt spid="552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5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42875" y="274638"/>
            <a:ext cx="8786813" cy="1143000"/>
          </a:xfrm>
        </p:spPr>
        <p:txBody>
          <a:bodyPr/>
          <a:lstStyle/>
          <a:p>
            <a:pPr eaLnBrk="1" hangingPunct="1"/>
            <a:r>
              <a:rPr lang="tr-TR" sz="4000" b="1" smtClean="0"/>
              <a:t>M</a:t>
            </a:r>
            <a:r>
              <a:rPr lang="en-GB" sz="4000" b="1" smtClean="0"/>
              <a:t>inimum </a:t>
            </a:r>
            <a:r>
              <a:rPr lang="tr-TR" sz="4000" b="1" smtClean="0"/>
              <a:t>Etkin Ölçek ve Piyasa Talebi (2)</a:t>
            </a:r>
            <a:endParaRPr lang="en-GB" sz="4000" b="1" smtClean="0"/>
          </a:p>
        </p:txBody>
      </p:sp>
      <p:sp>
        <p:nvSpPr>
          <p:cNvPr id="145411" name="Rectangle 3"/>
          <p:cNvSpPr>
            <a:spLocks noGrp="1" noChangeArrowheads="1"/>
          </p:cNvSpPr>
          <p:nvPr>
            <p:ph idx="1"/>
          </p:nvPr>
        </p:nvSpPr>
        <p:spPr>
          <a:xfrm>
            <a:off x="609600" y="1828800"/>
            <a:ext cx="7772400" cy="4552950"/>
          </a:xfrm>
        </p:spPr>
        <p:txBody>
          <a:bodyPr/>
          <a:lstStyle/>
          <a:p>
            <a:pPr eaLnBrk="1" hangingPunct="1"/>
            <a:r>
              <a:rPr lang="tr-TR" sz="2000" smtClean="0"/>
              <a:t>Eğer, ortalama maliyet LAC</a:t>
            </a:r>
            <a:r>
              <a:rPr lang="tr-TR" sz="2000" baseline="-25000" smtClean="0"/>
              <a:t>3</a:t>
            </a:r>
            <a:r>
              <a:rPr lang="tr-TR" sz="2000" smtClean="0"/>
              <a:t> gibiyse, bu piyasa </a:t>
            </a:r>
            <a:r>
              <a:rPr lang="tr-TR" sz="2000" u="sng" smtClean="0"/>
              <a:t>doğal tekel</a:t>
            </a:r>
            <a:r>
              <a:rPr lang="tr-TR" sz="2000" smtClean="0"/>
              <a:t> olacaktır. Bir tek firma üretirken başka hiçbir firma piyasaya girip kâr elde edemez.</a:t>
            </a:r>
          </a:p>
          <a:p>
            <a:pPr eaLnBrk="1" hangingPunct="1"/>
            <a:r>
              <a:rPr lang="tr-TR" sz="2000" smtClean="0"/>
              <a:t>İki uç durumun arasında, eğer maliyet yapısı LAC</a:t>
            </a:r>
            <a:r>
              <a:rPr lang="tr-TR" sz="2000" baseline="-25000" smtClean="0"/>
              <a:t>2</a:t>
            </a:r>
            <a:r>
              <a:rPr lang="tr-TR" sz="2000" smtClean="0"/>
              <a:t> gibiyse, endüstri talebi, birden fazla firmanın üretim yapmasına olanak sağlayabilir. Bu durumda oluşan piyasa yapısına oligopol denir. </a:t>
            </a:r>
            <a:endParaRPr lang="en-GB" sz="2000" smtClean="0"/>
          </a:p>
        </p:txBody>
      </p:sp>
      <p:sp>
        <p:nvSpPr>
          <p:cNvPr id="138244" name="Slide Number Placeholder 3"/>
          <p:cNvSpPr>
            <a:spLocks noGrp="1"/>
          </p:cNvSpPr>
          <p:nvPr>
            <p:ph type="sldNum" sz="quarter" idx="12"/>
          </p:nvPr>
        </p:nvSpPr>
        <p:spPr bwMode="auto">
          <a:noFill/>
          <a:ln>
            <a:miter lim="800000"/>
            <a:headEnd/>
            <a:tailEnd/>
          </a:ln>
        </p:spPr>
        <p:txBody>
          <a:bodyPr/>
          <a:lstStyle/>
          <a:p>
            <a:fld id="{8CBB4BAE-39E7-4906-BBDD-66E3CA26606C}" type="slidenum">
              <a:rPr lang="en-US" smtClean="0"/>
              <a:pPr/>
              <a:t>6</a:t>
            </a:fld>
            <a:endParaRPr lang="en-US" smtClean="0"/>
          </a:p>
        </p:txBody>
      </p:sp>
      <p:grpSp>
        <p:nvGrpSpPr>
          <p:cNvPr id="2" name="Group 4"/>
          <p:cNvGrpSpPr>
            <a:grpSpLocks/>
          </p:cNvGrpSpPr>
          <p:nvPr/>
        </p:nvGrpSpPr>
        <p:grpSpPr bwMode="auto">
          <a:xfrm>
            <a:off x="1431925" y="4149725"/>
            <a:ext cx="6035675" cy="2427288"/>
            <a:chOff x="902" y="2185"/>
            <a:chExt cx="3802" cy="1524"/>
          </a:xfrm>
        </p:grpSpPr>
        <p:grpSp>
          <p:nvGrpSpPr>
            <p:cNvPr id="3" name="Group 5"/>
            <p:cNvGrpSpPr>
              <a:grpSpLocks/>
            </p:cNvGrpSpPr>
            <p:nvPr/>
          </p:nvGrpSpPr>
          <p:grpSpPr bwMode="auto">
            <a:xfrm>
              <a:off x="902" y="2185"/>
              <a:ext cx="3802" cy="1524"/>
              <a:chOff x="902" y="2185"/>
              <a:chExt cx="3802" cy="1524"/>
            </a:xfrm>
          </p:grpSpPr>
          <p:sp>
            <p:nvSpPr>
              <p:cNvPr id="138253" name="Line 6"/>
              <p:cNvSpPr>
                <a:spLocks noChangeAspect="1" noChangeShapeType="1"/>
              </p:cNvSpPr>
              <p:nvPr/>
            </p:nvSpPr>
            <p:spPr bwMode="auto">
              <a:xfrm>
                <a:off x="1140" y="3433"/>
                <a:ext cx="3564"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8254" name="Line 7"/>
              <p:cNvSpPr>
                <a:spLocks noChangeAspect="1" noChangeShapeType="1"/>
              </p:cNvSpPr>
              <p:nvPr/>
            </p:nvSpPr>
            <p:spPr bwMode="auto">
              <a:xfrm flipV="1">
                <a:off x="1140" y="2242"/>
                <a:ext cx="0" cy="1191"/>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8255" name="Line 8"/>
              <p:cNvSpPr>
                <a:spLocks noChangeAspect="1" noChangeShapeType="1"/>
              </p:cNvSpPr>
              <p:nvPr/>
            </p:nvSpPr>
            <p:spPr bwMode="auto">
              <a:xfrm>
                <a:off x="3216" y="2208"/>
                <a:ext cx="653" cy="1153"/>
              </a:xfrm>
              <a:prstGeom prst="line">
                <a:avLst/>
              </a:prstGeom>
              <a:noFill/>
              <a:ln w="5715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8256" name="Freeform 9"/>
              <p:cNvSpPr>
                <a:spLocks noChangeAspect="1"/>
              </p:cNvSpPr>
              <p:nvPr/>
            </p:nvSpPr>
            <p:spPr bwMode="auto">
              <a:xfrm>
                <a:off x="1294" y="2511"/>
                <a:ext cx="3150" cy="711"/>
              </a:xfrm>
              <a:custGeom>
                <a:avLst/>
                <a:gdLst>
                  <a:gd name="T0" fmla="*/ 0 w 3936"/>
                  <a:gd name="T1" fmla="*/ 0 h 888"/>
                  <a:gd name="T2" fmla="*/ 9 w 3936"/>
                  <a:gd name="T3" fmla="*/ 3 h 888"/>
                  <a:gd name="T4" fmla="*/ 15 w 3936"/>
                  <a:gd name="T5" fmla="*/ 2 h 888"/>
                  <a:gd name="T6" fmla="*/ 0 60000 65536"/>
                  <a:gd name="T7" fmla="*/ 0 60000 65536"/>
                  <a:gd name="T8" fmla="*/ 0 60000 65536"/>
                  <a:gd name="T9" fmla="*/ 0 w 3936"/>
                  <a:gd name="T10" fmla="*/ 0 h 888"/>
                  <a:gd name="T11" fmla="*/ 3936 w 3936"/>
                  <a:gd name="T12" fmla="*/ 888 h 888"/>
                </a:gdLst>
                <a:ahLst/>
                <a:cxnLst>
                  <a:cxn ang="T6">
                    <a:pos x="T0" y="T1"/>
                  </a:cxn>
                  <a:cxn ang="T7">
                    <a:pos x="T2" y="T3"/>
                  </a:cxn>
                  <a:cxn ang="T8">
                    <a:pos x="T4" y="T5"/>
                  </a:cxn>
                </a:cxnLst>
                <a:rect l="T9" t="T10" r="T11" b="T12"/>
                <a:pathLst>
                  <a:path w="3936" h="888">
                    <a:moveTo>
                      <a:pt x="0" y="0"/>
                    </a:moveTo>
                    <a:cubicBezTo>
                      <a:pt x="920" y="372"/>
                      <a:pt x="1840" y="744"/>
                      <a:pt x="2496" y="816"/>
                    </a:cubicBezTo>
                    <a:cubicBezTo>
                      <a:pt x="3152" y="888"/>
                      <a:pt x="3544" y="660"/>
                      <a:pt x="3936" y="432"/>
                    </a:cubicBezTo>
                  </a:path>
                </a:pathLst>
              </a:custGeom>
              <a:noFill/>
              <a:ln w="57150">
                <a:solidFill>
                  <a:schemeClr val="accent2"/>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8257" name="Freeform 10"/>
              <p:cNvSpPr>
                <a:spLocks noChangeAspect="1"/>
              </p:cNvSpPr>
              <p:nvPr/>
            </p:nvSpPr>
            <p:spPr bwMode="auto">
              <a:xfrm>
                <a:off x="1563" y="2357"/>
                <a:ext cx="1959" cy="909"/>
              </a:xfrm>
              <a:custGeom>
                <a:avLst/>
                <a:gdLst>
                  <a:gd name="T0" fmla="*/ 0 w 2448"/>
                  <a:gd name="T1" fmla="*/ 2 h 1136"/>
                  <a:gd name="T2" fmla="*/ 4 w 2448"/>
                  <a:gd name="T3" fmla="*/ 4 h 1136"/>
                  <a:gd name="T4" fmla="*/ 9 w 2448"/>
                  <a:gd name="T5" fmla="*/ 0 h 1136"/>
                  <a:gd name="T6" fmla="*/ 0 60000 65536"/>
                  <a:gd name="T7" fmla="*/ 0 60000 65536"/>
                  <a:gd name="T8" fmla="*/ 0 60000 65536"/>
                  <a:gd name="T9" fmla="*/ 0 w 2448"/>
                  <a:gd name="T10" fmla="*/ 0 h 1136"/>
                  <a:gd name="T11" fmla="*/ 2448 w 2448"/>
                  <a:gd name="T12" fmla="*/ 1136 h 1136"/>
                </a:gdLst>
                <a:ahLst/>
                <a:cxnLst>
                  <a:cxn ang="T6">
                    <a:pos x="T0" y="T1"/>
                  </a:cxn>
                  <a:cxn ang="T7">
                    <a:pos x="T2" y="T3"/>
                  </a:cxn>
                  <a:cxn ang="T8">
                    <a:pos x="T4" y="T5"/>
                  </a:cxn>
                </a:cxnLst>
                <a:rect l="T9" t="T10" r="T11" b="T12"/>
                <a:pathLst>
                  <a:path w="2448" h="1136">
                    <a:moveTo>
                      <a:pt x="0" y="480"/>
                    </a:moveTo>
                    <a:cubicBezTo>
                      <a:pt x="348" y="808"/>
                      <a:pt x="696" y="1136"/>
                      <a:pt x="1104" y="1056"/>
                    </a:cubicBezTo>
                    <a:cubicBezTo>
                      <a:pt x="1512" y="976"/>
                      <a:pt x="1980" y="488"/>
                      <a:pt x="2448"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8258" name="Freeform 11"/>
              <p:cNvSpPr>
                <a:spLocks noChangeAspect="1"/>
              </p:cNvSpPr>
              <p:nvPr/>
            </p:nvSpPr>
            <p:spPr bwMode="auto">
              <a:xfrm>
                <a:off x="1217" y="3279"/>
                <a:ext cx="192" cy="77"/>
              </a:xfrm>
              <a:custGeom>
                <a:avLst/>
                <a:gdLst>
                  <a:gd name="T0" fmla="*/ 0 w 240"/>
                  <a:gd name="T1" fmla="*/ 0 h 96"/>
                  <a:gd name="T2" fmla="*/ 2 w 240"/>
                  <a:gd name="T3" fmla="*/ 2 h 96"/>
                  <a:gd name="T4" fmla="*/ 2 w 240"/>
                  <a:gd name="T5" fmla="*/ 0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28" y="48"/>
                      <a:pt x="56" y="96"/>
                      <a:pt x="96" y="96"/>
                    </a:cubicBezTo>
                    <a:cubicBezTo>
                      <a:pt x="136" y="96"/>
                      <a:pt x="188" y="48"/>
                      <a:pt x="240" y="0"/>
                    </a:cubicBezTo>
                  </a:path>
                </a:pathLst>
              </a:custGeom>
              <a:noFill/>
              <a:ln w="28575">
                <a:solidFill>
                  <a:srgbClr val="C000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8259" name="Text Box 12"/>
              <p:cNvSpPr txBox="1">
                <a:spLocks noChangeAspect="1" noChangeArrowheads="1"/>
              </p:cNvSpPr>
              <p:nvPr/>
            </p:nvSpPr>
            <p:spPr bwMode="auto">
              <a:xfrm>
                <a:off x="3849" y="3176"/>
                <a:ext cx="263" cy="290"/>
              </a:xfrm>
              <a:prstGeom prst="rect">
                <a:avLst/>
              </a:prstGeom>
              <a:noFill/>
              <a:ln w="9525">
                <a:noFill/>
                <a:miter lim="800000"/>
                <a:headEnd/>
                <a:tailEnd/>
              </a:ln>
            </p:spPr>
            <p:txBody>
              <a:bodyPr wrap="none">
                <a:spAutoFit/>
              </a:bodyPr>
              <a:lstStyle/>
              <a:p>
                <a:pPr fontAlgn="base">
                  <a:spcBef>
                    <a:spcPct val="0"/>
                  </a:spcBef>
                  <a:spcAft>
                    <a:spcPct val="0"/>
                  </a:spcAft>
                </a:pPr>
                <a:r>
                  <a:rPr lang="en-GB" sz="2400" b="1">
                    <a:solidFill>
                      <a:srgbClr val="FFFF00"/>
                    </a:solidFill>
                    <a:latin typeface="Tahoma" pitchFamily="34" charset="0"/>
                  </a:rPr>
                  <a:t>D</a:t>
                </a:r>
              </a:p>
            </p:txBody>
          </p:sp>
          <p:sp>
            <p:nvSpPr>
              <p:cNvPr id="138260" name="Text Box 13"/>
              <p:cNvSpPr txBox="1">
                <a:spLocks noChangeAspect="1" noChangeArrowheads="1"/>
              </p:cNvSpPr>
              <p:nvPr/>
            </p:nvSpPr>
            <p:spPr bwMode="auto">
              <a:xfrm>
                <a:off x="1390" y="3144"/>
                <a:ext cx="465" cy="230"/>
              </a:xfrm>
              <a:prstGeom prst="rect">
                <a:avLst/>
              </a:prstGeom>
              <a:noFill/>
              <a:ln w="9525">
                <a:noFill/>
                <a:miter lim="800000"/>
                <a:headEnd/>
                <a:tailEnd/>
              </a:ln>
            </p:spPr>
            <p:txBody>
              <a:bodyPr wrap="none">
                <a:spAutoFit/>
              </a:bodyPr>
              <a:lstStyle/>
              <a:p>
                <a:pPr fontAlgn="base">
                  <a:spcBef>
                    <a:spcPct val="0"/>
                  </a:spcBef>
                  <a:spcAft>
                    <a:spcPct val="0"/>
                  </a:spcAft>
                </a:pPr>
                <a:r>
                  <a:rPr lang="en-GB" b="1">
                    <a:solidFill>
                      <a:srgbClr val="C00000"/>
                    </a:solidFill>
                    <a:latin typeface="Tahoma" pitchFamily="34" charset="0"/>
                  </a:rPr>
                  <a:t>LAC</a:t>
                </a:r>
                <a:r>
                  <a:rPr lang="en-GB" b="1" baseline="-25000">
                    <a:solidFill>
                      <a:srgbClr val="C00000"/>
                    </a:solidFill>
                    <a:latin typeface="Tahoma" pitchFamily="34" charset="0"/>
                  </a:rPr>
                  <a:t>1</a:t>
                </a:r>
                <a:endParaRPr lang="en-GB" b="1">
                  <a:solidFill>
                    <a:srgbClr val="C00000"/>
                  </a:solidFill>
                  <a:latin typeface="Tahoma" pitchFamily="34" charset="0"/>
                </a:endParaRPr>
              </a:p>
            </p:txBody>
          </p:sp>
          <p:sp>
            <p:nvSpPr>
              <p:cNvPr id="138261" name="Text Box 14"/>
              <p:cNvSpPr txBox="1">
                <a:spLocks noChangeAspect="1" noChangeArrowheads="1"/>
              </p:cNvSpPr>
              <p:nvPr/>
            </p:nvSpPr>
            <p:spPr bwMode="auto">
              <a:xfrm>
                <a:off x="3552" y="2253"/>
                <a:ext cx="504" cy="249"/>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FF99CC"/>
                    </a:solidFill>
                    <a:latin typeface="Tahoma" pitchFamily="34" charset="0"/>
                  </a:rPr>
                  <a:t>LAC</a:t>
                </a:r>
                <a:r>
                  <a:rPr lang="en-GB" sz="2000" b="1" baseline="-25000">
                    <a:solidFill>
                      <a:srgbClr val="FF99CC"/>
                    </a:solidFill>
                    <a:latin typeface="Tahoma" pitchFamily="34" charset="0"/>
                  </a:rPr>
                  <a:t>2</a:t>
                </a:r>
                <a:endParaRPr lang="en-GB" sz="2000" b="1">
                  <a:solidFill>
                    <a:srgbClr val="FF99CC"/>
                  </a:solidFill>
                  <a:latin typeface="Tahoma" pitchFamily="34" charset="0"/>
                </a:endParaRPr>
              </a:p>
            </p:txBody>
          </p:sp>
          <p:sp>
            <p:nvSpPr>
              <p:cNvPr id="138262" name="Text Box 15"/>
              <p:cNvSpPr txBox="1">
                <a:spLocks noChangeAspect="1" noChangeArrowheads="1"/>
              </p:cNvSpPr>
              <p:nvPr/>
            </p:nvSpPr>
            <p:spPr bwMode="auto">
              <a:xfrm>
                <a:off x="4013" y="2604"/>
                <a:ext cx="504" cy="249"/>
              </a:xfrm>
              <a:prstGeom prst="rect">
                <a:avLst/>
              </a:prstGeom>
              <a:noFill/>
              <a:ln w="9525">
                <a:noFill/>
                <a:miter lim="800000"/>
                <a:headEnd/>
                <a:tailEnd/>
              </a:ln>
            </p:spPr>
            <p:txBody>
              <a:bodyPr wrap="none">
                <a:spAutoFit/>
              </a:bodyPr>
              <a:lstStyle/>
              <a:p>
                <a:pPr fontAlgn="base">
                  <a:spcBef>
                    <a:spcPct val="0"/>
                  </a:spcBef>
                  <a:spcAft>
                    <a:spcPct val="0"/>
                  </a:spcAft>
                </a:pPr>
                <a:r>
                  <a:rPr lang="en-GB" sz="2000" b="1">
                    <a:solidFill>
                      <a:srgbClr val="C0504D"/>
                    </a:solidFill>
                    <a:latin typeface="Tahoma" pitchFamily="34" charset="0"/>
                  </a:rPr>
                  <a:t>LAC</a:t>
                </a:r>
                <a:r>
                  <a:rPr lang="en-GB" sz="2000" b="1" baseline="-25000">
                    <a:solidFill>
                      <a:srgbClr val="C0504D"/>
                    </a:solidFill>
                    <a:latin typeface="Tahoma" pitchFamily="34" charset="0"/>
                  </a:rPr>
                  <a:t>3</a:t>
                </a:r>
                <a:endParaRPr lang="en-GB" sz="2000" b="1">
                  <a:solidFill>
                    <a:srgbClr val="C0504D"/>
                  </a:solidFill>
                  <a:latin typeface="Tahoma" pitchFamily="34" charset="0"/>
                </a:endParaRPr>
              </a:p>
            </p:txBody>
          </p:sp>
          <p:sp>
            <p:nvSpPr>
              <p:cNvPr id="138263" name="Text Box 16"/>
              <p:cNvSpPr txBox="1">
                <a:spLocks noChangeAspect="1" noChangeArrowheads="1"/>
              </p:cNvSpPr>
              <p:nvPr/>
            </p:nvSpPr>
            <p:spPr bwMode="auto">
              <a:xfrm>
                <a:off x="4176" y="3479"/>
                <a:ext cx="380" cy="230"/>
              </a:xfrm>
              <a:prstGeom prst="rect">
                <a:avLst/>
              </a:prstGeom>
              <a:noFill/>
              <a:ln w="9525">
                <a:noFill/>
                <a:miter lim="800000"/>
                <a:headEnd/>
                <a:tailEnd/>
              </a:ln>
            </p:spPr>
            <p:txBody>
              <a:bodyPr wrap="none">
                <a:spAutoFit/>
              </a:bodyPr>
              <a:lstStyle/>
              <a:p>
                <a:pPr fontAlgn="base">
                  <a:spcBef>
                    <a:spcPct val="0"/>
                  </a:spcBef>
                  <a:spcAft>
                    <a:spcPct val="0"/>
                  </a:spcAft>
                </a:pPr>
                <a:r>
                  <a:rPr lang="tr-TR" i="1">
                    <a:solidFill>
                      <a:prstClr val="white"/>
                    </a:solidFill>
                    <a:latin typeface="Tahoma" pitchFamily="34" charset="0"/>
                  </a:rPr>
                  <a:t>çıktı</a:t>
                </a:r>
                <a:endParaRPr lang="en-GB" i="1">
                  <a:solidFill>
                    <a:prstClr val="white"/>
                  </a:solidFill>
                  <a:latin typeface="Tahoma" pitchFamily="34" charset="0"/>
                </a:endParaRPr>
              </a:p>
            </p:txBody>
          </p:sp>
          <p:sp>
            <p:nvSpPr>
              <p:cNvPr id="138264" name="Text Box 17"/>
              <p:cNvSpPr txBox="1">
                <a:spLocks noChangeAspect="1" noChangeArrowheads="1"/>
              </p:cNvSpPr>
              <p:nvPr/>
            </p:nvSpPr>
            <p:spPr bwMode="auto">
              <a:xfrm>
                <a:off x="902" y="2185"/>
                <a:ext cx="223" cy="287"/>
              </a:xfrm>
              <a:prstGeom prst="rect">
                <a:avLst/>
              </a:prstGeom>
              <a:noFill/>
              <a:ln w="9525">
                <a:noFill/>
                <a:miter lim="800000"/>
                <a:headEnd/>
                <a:tailEnd/>
              </a:ln>
            </p:spPr>
            <p:txBody>
              <a:bodyPr>
                <a:spAutoFit/>
              </a:bodyPr>
              <a:lstStyle/>
              <a:p>
                <a:pPr fontAlgn="base">
                  <a:spcBef>
                    <a:spcPct val="0"/>
                  </a:spcBef>
                  <a:spcAft>
                    <a:spcPct val="0"/>
                  </a:spcAft>
                </a:pPr>
                <a:r>
                  <a:rPr lang="en-GB" sz="2400">
                    <a:solidFill>
                      <a:prstClr val="white"/>
                    </a:solidFill>
                    <a:latin typeface="Tahoma" pitchFamily="34" charset="0"/>
                  </a:rPr>
                  <a:t>£</a:t>
                </a:r>
              </a:p>
            </p:txBody>
          </p:sp>
        </p:grpSp>
        <p:sp>
          <p:nvSpPr>
            <p:cNvPr id="138250" name="Line 18"/>
            <p:cNvSpPr>
              <a:spLocks noChangeShapeType="1"/>
            </p:cNvSpPr>
            <p:nvPr/>
          </p:nvSpPr>
          <p:spPr bwMode="auto">
            <a:xfrm>
              <a:off x="2352" y="3224"/>
              <a:ext cx="0" cy="192"/>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8251" name="Line 19"/>
            <p:cNvSpPr>
              <a:spLocks noChangeShapeType="1"/>
            </p:cNvSpPr>
            <p:nvPr/>
          </p:nvSpPr>
          <p:spPr bwMode="auto">
            <a:xfrm>
              <a:off x="3456" y="3160"/>
              <a:ext cx="0" cy="288"/>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38252" name="Line 20"/>
            <p:cNvSpPr>
              <a:spLocks noChangeShapeType="1"/>
            </p:cNvSpPr>
            <p:nvPr/>
          </p:nvSpPr>
          <p:spPr bwMode="auto">
            <a:xfrm>
              <a:off x="1296" y="3360"/>
              <a:ext cx="0" cy="9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grpSp>
      <p:sp>
        <p:nvSpPr>
          <p:cNvPr id="138246" name="Text Box 21"/>
          <p:cNvSpPr txBox="1">
            <a:spLocks noChangeArrowheads="1"/>
          </p:cNvSpPr>
          <p:nvPr/>
        </p:nvSpPr>
        <p:spPr bwMode="auto">
          <a:xfrm>
            <a:off x="1908175" y="6237288"/>
            <a:ext cx="374650" cy="336550"/>
          </a:xfrm>
          <a:prstGeom prst="rect">
            <a:avLst/>
          </a:prstGeom>
          <a:noFill/>
          <a:ln w="9525">
            <a:noFill/>
            <a:miter lim="800000"/>
            <a:headEnd/>
            <a:tailEnd/>
          </a:ln>
        </p:spPr>
        <p:txBody>
          <a:bodyPr wrap="none">
            <a:spAutoFit/>
          </a:bodyPr>
          <a:lstStyle/>
          <a:p>
            <a:pPr fontAlgn="base">
              <a:spcBef>
                <a:spcPct val="0"/>
              </a:spcBef>
              <a:spcAft>
                <a:spcPct val="0"/>
              </a:spcAft>
            </a:pPr>
            <a:r>
              <a:rPr lang="tr-TR" sz="1600">
                <a:solidFill>
                  <a:prstClr val="white"/>
                </a:solidFill>
                <a:latin typeface="Tahoma" pitchFamily="34" charset="0"/>
              </a:rPr>
              <a:t>q</a:t>
            </a:r>
            <a:r>
              <a:rPr lang="tr-TR" sz="1600" baseline="-25000">
                <a:solidFill>
                  <a:prstClr val="white"/>
                </a:solidFill>
                <a:latin typeface="Tahoma" pitchFamily="34" charset="0"/>
              </a:rPr>
              <a:t>1</a:t>
            </a:r>
            <a:endParaRPr lang="en-US" sz="1600">
              <a:solidFill>
                <a:prstClr val="white"/>
              </a:solidFill>
              <a:latin typeface="Tahoma" pitchFamily="34" charset="0"/>
            </a:endParaRPr>
          </a:p>
        </p:txBody>
      </p:sp>
      <p:sp>
        <p:nvSpPr>
          <p:cNvPr id="138247" name="Text Box 22"/>
          <p:cNvSpPr txBox="1">
            <a:spLocks noChangeArrowheads="1"/>
          </p:cNvSpPr>
          <p:nvPr/>
        </p:nvSpPr>
        <p:spPr bwMode="auto">
          <a:xfrm>
            <a:off x="3563938" y="6237288"/>
            <a:ext cx="374650" cy="336550"/>
          </a:xfrm>
          <a:prstGeom prst="rect">
            <a:avLst/>
          </a:prstGeom>
          <a:noFill/>
          <a:ln w="9525">
            <a:noFill/>
            <a:miter lim="800000"/>
            <a:headEnd/>
            <a:tailEnd/>
          </a:ln>
        </p:spPr>
        <p:txBody>
          <a:bodyPr wrap="none">
            <a:spAutoFit/>
          </a:bodyPr>
          <a:lstStyle/>
          <a:p>
            <a:pPr fontAlgn="base">
              <a:spcBef>
                <a:spcPct val="0"/>
              </a:spcBef>
              <a:spcAft>
                <a:spcPct val="0"/>
              </a:spcAft>
            </a:pPr>
            <a:r>
              <a:rPr lang="tr-TR" sz="1600">
                <a:solidFill>
                  <a:prstClr val="white"/>
                </a:solidFill>
                <a:latin typeface="Tahoma" pitchFamily="34" charset="0"/>
              </a:rPr>
              <a:t>q</a:t>
            </a:r>
            <a:r>
              <a:rPr lang="tr-TR" sz="1600" baseline="-25000">
                <a:solidFill>
                  <a:prstClr val="white"/>
                </a:solidFill>
                <a:latin typeface="Tahoma" pitchFamily="34" charset="0"/>
              </a:rPr>
              <a:t>2</a:t>
            </a:r>
            <a:endParaRPr lang="en-US" sz="1600">
              <a:solidFill>
                <a:prstClr val="white"/>
              </a:solidFill>
              <a:latin typeface="Tahoma" pitchFamily="34" charset="0"/>
            </a:endParaRPr>
          </a:p>
        </p:txBody>
      </p:sp>
      <p:sp>
        <p:nvSpPr>
          <p:cNvPr id="138248" name="Text Box 23"/>
          <p:cNvSpPr txBox="1">
            <a:spLocks noChangeArrowheads="1"/>
          </p:cNvSpPr>
          <p:nvPr/>
        </p:nvSpPr>
        <p:spPr bwMode="auto">
          <a:xfrm>
            <a:off x="5364163" y="6237288"/>
            <a:ext cx="374650" cy="336550"/>
          </a:xfrm>
          <a:prstGeom prst="rect">
            <a:avLst/>
          </a:prstGeom>
          <a:noFill/>
          <a:ln w="9525">
            <a:noFill/>
            <a:miter lim="800000"/>
            <a:headEnd/>
            <a:tailEnd/>
          </a:ln>
        </p:spPr>
        <p:txBody>
          <a:bodyPr wrap="none">
            <a:spAutoFit/>
          </a:bodyPr>
          <a:lstStyle/>
          <a:p>
            <a:pPr fontAlgn="base">
              <a:spcBef>
                <a:spcPct val="0"/>
              </a:spcBef>
              <a:spcAft>
                <a:spcPct val="0"/>
              </a:spcAft>
            </a:pPr>
            <a:r>
              <a:rPr lang="tr-TR" sz="1600">
                <a:solidFill>
                  <a:prstClr val="white"/>
                </a:solidFill>
                <a:latin typeface="Tahoma" pitchFamily="34" charset="0"/>
              </a:rPr>
              <a:t>q</a:t>
            </a:r>
            <a:r>
              <a:rPr lang="tr-TR" sz="1600" baseline="-25000">
                <a:solidFill>
                  <a:prstClr val="white"/>
                </a:solidFill>
                <a:latin typeface="Tahoma" pitchFamily="34" charset="0"/>
              </a:rPr>
              <a:t>3</a:t>
            </a:r>
            <a:endParaRPr lang="en-US" sz="1600">
              <a:solidFill>
                <a:prstClr val="white"/>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500" fill="hold"/>
                                        <p:tgtEl>
                                          <p:spTgt spid="145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1">
                                            <p:txEl>
                                              <p:pRg st="1" end="1"/>
                                            </p:txEl>
                                          </p:spTgt>
                                        </p:tgtEl>
                                        <p:attrNameLst>
                                          <p:attrName>style.visibility</p:attrName>
                                        </p:attrNameLst>
                                      </p:cBhvr>
                                      <p:to>
                                        <p:strVal val="visible"/>
                                      </p:to>
                                    </p:set>
                                    <p:anim calcmode="lin" valueType="num">
                                      <p:cBhvr additive="base">
                                        <p:cTn id="13" dur="500" fill="hold"/>
                                        <p:tgtEl>
                                          <p:spTgt spid="145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tr-TR" sz="4000" b="1" smtClean="0"/>
              <a:t>Tekelci Rekabet Piyasası</a:t>
            </a:r>
            <a:endParaRPr lang="en-US" sz="4000" b="1" smtClean="0"/>
          </a:p>
        </p:txBody>
      </p:sp>
      <p:sp>
        <p:nvSpPr>
          <p:cNvPr id="57347" name="Rectangle 3"/>
          <p:cNvSpPr>
            <a:spLocks noGrp="1" noChangeArrowheads="1"/>
          </p:cNvSpPr>
          <p:nvPr>
            <p:ph idx="1"/>
          </p:nvPr>
        </p:nvSpPr>
        <p:spPr/>
        <p:txBody>
          <a:bodyPr/>
          <a:lstStyle/>
          <a:p>
            <a:pPr eaLnBrk="1" hangingPunct="1"/>
            <a:r>
              <a:rPr lang="tr-TR" sz="2800" smtClean="0"/>
              <a:t>Özellikleri</a:t>
            </a:r>
            <a:r>
              <a:rPr lang="en-US" sz="2800" smtClean="0"/>
              <a:t>:</a:t>
            </a:r>
          </a:p>
          <a:p>
            <a:pPr lvl="1" eaLnBrk="1" hangingPunct="1"/>
            <a:r>
              <a:rPr lang="tr-TR" sz="2400" smtClean="0"/>
              <a:t>Piyasa için üreten birçok firma vardır.</a:t>
            </a:r>
            <a:endParaRPr lang="en-US" sz="2400" smtClean="0"/>
          </a:p>
          <a:p>
            <a:pPr lvl="1" eaLnBrk="1" hangingPunct="1"/>
            <a:r>
              <a:rPr lang="tr-TR" sz="2400" smtClean="0"/>
              <a:t>Piyasaya yeni firmaların girişi ve çıkışı serbesttir.</a:t>
            </a:r>
            <a:endParaRPr lang="en-US" sz="2400" smtClean="0"/>
          </a:p>
          <a:p>
            <a:pPr lvl="1" eaLnBrk="1" hangingPunct="1"/>
            <a:r>
              <a:rPr lang="tr-TR" sz="2400" smtClean="0"/>
              <a:t>Firmalar ürünlerini farklılaştırmaya çalışırlar (product </a:t>
            </a:r>
            <a:r>
              <a:rPr lang="en-US" sz="2400" smtClean="0"/>
              <a:t>differentiation</a:t>
            </a:r>
            <a:r>
              <a:rPr lang="tr-TR" sz="2400" smtClean="0"/>
              <a:t>)</a:t>
            </a:r>
            <a:endParaRPr lang="en-US" smtClean="0"/>
          </a:p>
          <a:p>
            <a:pPr lvl="2" eaLnBrk="1" hangingPunct="1"/>
            <a:r>
              <a:rPr lang="tr-TR" sz="2000" smtClean="0"/>
              <a:t>Dolayısıyla, firma negatif eğimli talep eğrisi ile karşı karşıyadır.</a:t>
            </a:r>
            <a:endParaRPr lang="en-US" smtClean="0"/>
          </a:p>
          <a:p>
            <a:pPr lvl="1" eaLnBrk="1" hangingPunct="1"/>
            <a:r>
              <a:rPr lang="tr-TR" sz="2400" smtClean="0"/>
              <a:t>Piyasaya giriş çıkışın serbest olması normal üstü kârın olmayacağı anlamına gelir.</a:t>
            </a:r>
            <a:r>
              <a:rPr lang="en-US" sz="2400" smtClean="0"/>
              <a:t>..</a:t>
            </a:r>
            <a:endParaRPr lang="en-US" smtClean="0"/>
          </a:p>
        </p:txBody>
      </p:sp>
      <p:sp>
        <p:nvSpPr>
          <p:cNvPr id="139268" name="Slide Number Placeholder 3"/>
          <p:cNvSpPr>
            <a:spLocks noGrp="1"/>
          </p:cNvSpPr>
          <p:nvPr>
            <p:ph type="sldNum" sz="quarter" idx="12"/>
          </p:nvPr>
        </p:nvSpPr>
        <p:spPr bwMode="auto">
          <a:noFill/>
          <a:ln>
            <a:miter lim="800000"/>
            <a:headEnd/>
            <a:tailEnd/>
          </a:ln>
        </p:spPr>
        <p:txBody>
          <a:bodyPr/>
          <a:lstStyle/>
          <a:p>
            <a:fld id="{83DA3945-B85D-45FE-83A9-AAA6558BFA5C}" type="slidenum">
              <a:rPr lang="en-US" smtClean="0"/>
              <a:pPr/>
              <a:t>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7">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7">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7">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500" fill="hold"/>
                                        <p:tgtEl>
                                          <p:spTgt spid="573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347">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7">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additive="base">
                                        <p:cTn id="31" dur="500" fill="hold"/>
                                        <p:tgtEl>
                                          <p:spTgt spid="573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7347">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7">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7347">
                                            <p:txEl>
                                              <p:pRg st="5" end="5"/>
                                            </p:txEl>
                                          </p:spTgt>
                                        </p:tgtEl>
                                        <p:attrNameLst>
                                          <p:attrName>style.visibility</p:attrName>
                                        </p:attrNameLst>
                                      </p:cBhvr>
                                      <p:to>
                                        <p:strVal val="visible"/>
                                      </p:to>
                                    </p:set>
                                    <p:anim calcmode="lin" valueType="num">
                                      <p:cBhvr additive="base">
                                        <p:cTn id="37" dur="500" fill="hold"/>
                                        <p:tgtEl>
                                          <p:spTgt spid="573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7347">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7347">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04800" y="285750"/>
            <a:ext cx="8610600" cy="1214438"/>
          </a:xfrm>
        </p:spPr>
        <p:txBody>
          <a:bodyPr/>
          <a:lstStyle/>
          <a:p>
            <a:pPr eaLnBrk="1" hangingPunct="1"/>
            <a:r>
              <a:rPr lang="tr-TR" sz="4000" b="1" smtClean="0"/>
              <a:t>Tekelci Rekabet Piyasası Dengesi</a:t>
            </a:r>
            <a:r>
              <a:rPr lang="en-US" sz="4000" b="1" smtClean="0"/>
              <a:t> (</a:t>
            </a:r>
            <a:r>
              <a:rPr lang="tr-TR" sz="4000" b="1" smtClean="0"/>
              <a:t>1</a:t>
            </a:r>
            <a:r>
              <a:rPr lang="en-US" sz="4000" b="1" smtClean="0"/>
              <a:t>)</a:t>
            </a:r>
          </a:p>
        </p:txBody>
      </p:sp>
      <p:sp>
        <p:nvSpPr>
          <p:cNvPr id="148483" name="Rectangle 3"/>
          <p:cNvSpPr>
            <a:spLocks noGrp="1" noChangeArrowheads="1"/>
          </p:cNvSpPr>
          <p:nvPr>
            <p:ph type="body" sz="half" idx="2"/>
          </p:nvPr>
        </p:nvSpPr>
        <p:spPr/>
        <p:txBody>
          <a:bodyPr/>
          <a:lstStyle/>
          <a:p>
            <a:pPr eaLnBrk="1" hangingPunct="1">
              <a:lnSpc>
                <a:spcPct val="130000"/>
              </a:lnSpc>
            </a:pPr>
            <a:r>
              <a:rPr lang="tr-TR" sz="1400" smtClean="0"/>
              <a:t>Kısa dönemde, “tekelci rekabetçi” firma DD talep doğrusu ile karşı karşıyadır. Firma MC=MR olan noktada, Q</a:t>
            </a:r>
            <a:r>
              <a:rPr lang="tr-TR" sz="1400" baseline="-25000" smtClean="0"/>
              <a:t>0</a:t>
            </a:r>
            <a:r>
              <a:rPr lang="tr-TR" sz="1400" smtClean="0"/>
              <a:t> kadar üretim yapar ve Q</a:t>
            </a:r>
            <a:r>
              <a:rPr lang="tr-TR" sz="1400" baseline="-25000" smtClean="0"/>
              <a:t>0</a:t>
            </a:r>
            <a:r>
              <a:rPr lang="tr-TR" sz="1400" smtClean="0"/>
              <a:t>*(P</a:t>
            </a:r>
            <a:r>
              <a:rPr lang="tr-TR" sz="1400" baseline="-25000" smtClean="0"/>
              <a:t>0</a:t>
            </a:r>
            <a:r>
              <a:rPr lang="tr-TR" sz="1400" smtClean="0"/>
              <a:t>-AC</a:t>
            </a:r>
            <a:r>
              <a:rPr lang="tr-TR" sz="1400" baseline="-25000" smtClean="0"/>
              <a:t>0</a:t>
            </a:r>
            <a:r>
              <a:rPr lang="tr-TR" sz="1400" smtClean="0"/>
              <a:t>) alanı kadar NORMAL-ÜSTÜ kâr elde eder.</a:t>
            </a:r>
          </a:p>
          <a:p>
            <a:pPr eaLnBrk="1" hangingPunct="1">
              <a:lnSpc>
                <a:spcPct val="130000"/>
              </a:lnSpc>
            </a:pPr>
            <a:r>
              <a:rPr lang="tr-TR" sz="1400" smtClean="0"/>
              <a:t>Normal-üstü kârın varlığı, piyasaya yeni firmaların girmesini teşvik eder ve tekil firmaların piyasadaki payları, dolayısıyla karşıladıkları talep miktarı düşer. </a:t>
            </a:r>
          </a:p>
          <a:p>
            <a:pPr eaLnBrk="1" hangingPunct="1">
              <a:lnSpc>
                <a:spcPct val="130000"/>
              </a:lnSpc>
            </a:pPr>
            <a:r>
              <a:rPr lang="tr-TR" sz="1400" smtClean="0"/>
              <a:t>Ve firmanın ürettiği mallara olan talep eğrisi DD’ a kayar.</a:t>
            </a:r>
          </a:p>
        </p:txBody>
      </p:sp>
      <p:sp>
        <p:nvSpPr>
          <p:cNvPr id="140292" name="Slide Number Placeholder 4"/>
          <p:cNvSpPr>
            <a:spLocks noGrp="1"/>
          </p:cNvSpPr>
          <p:nvPr>
            <p:ph type="sldNum" sz="quarter" idx="10"/>
          </p:nvPr>
        </p:nvSpPr>
        <p:spPr bwMode="auto">
          <a:noFill/>
          <a:ln>
            <a:miter lim="800000"/>
            <a:headEnd/>
            <a:tailEnd/>
          </a:ln>
        </p:spPr>
        <p:txBody>
          <a:bodyPr/>
          <a:lstStyle/>
          <a:p>
            <a:fld id="{579EF69C-8A3A-4471-8FB2-892D4BB7F798}" type="slidenum">
              <a:rPr lang="en-US" smtClean="0"/>
              <a:pPr/>
              <a:t>8</a:t>
            </a:fld>
            <a:endParaRPr lang="en-US" smtClean="0"/>
          </a:p>
        </p:txBody>
      </p:sp>
      <p:sp>
        <p:nvSpPr>
          <p:cNvPr id="140293" name="Line 4"/>
          <p:cNvSpPr>
            <a:spLocks noChangeShapeType="1"/>
          </p:cNvSpPr>
          <p:nvPr/>
        </p:nvSpPr>
        <p:spPr bwMode="auto">
          <a:xfrm>
            <a:off x="1295400" y="5715000"/>
            <a:ext cx="342900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0294" name="Line 5"/>
          <p:cNvSpPr>
            <a:spLocks noChangeShapeType="1"/>
          </p:cNvSpPr>
          <p:nvPr/>
        </p:nvSpPr>
        <p:spPr bwMode="auto">
          <a:xfrm flipV="1">
            <a:off x="1295400" y="2362200"/>
            <a:ext cx="0" cy="335280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0295" name="Line 6"/>
          <p:cNvSpPr>
            <a:spLocks noChangeShapeType="1"/>
          </p:cNvSpPr>
          <p:nvPr/>
        </p:nvSpPr>
        <p:spPr bwMode="auto">
          <a:xfrm>
            <a:off x="1979613" y="1989138"/>
            <a:ext cx="2667000" cy="2819400"/>
          </a:xfrm>
          <a:prstGeom prst="line">
            <a:avLst/>
          </a:prstGeom>
          <a:noFill/>
          <a:ln w="38100">
            <a:solidFill>
              <a:srgbClr val="FFFF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0296" name="Line 7"/>
          <p:cNvSpPr>
            <a:spLocks noChangeShapeType="1"/>
          </p:cNvSpPr>
          <p:nvPr/>
        </p:nvSpPr>
        <p:spPr bwMode="auto">
          <a:xfrm>
            <a:off x="1835150" y="2492375"/>
            <a:ext cx="1371600" cy="2819400"/>
          </a:xfrm>
          <a:prstGeom prst="line">
            <a:avLst/>
          </a:prstGeom>
          <a:noFill/>
          <a:ln w="28575">
            <a:solidFill>
              <a:srgbClr val="0080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0297" name="Freeform 8"/>
          <p:cNvSpPr>
            <a:spLocks/>
          </p:cNvSpPr>
          <p:nvPr/>
        </p:nvSpPr>
        <p:spPr bwMode="auto">
          <a:xfrm>
            <a:off x="1692275" y="2565400"/>
            <a:ext cx="2667000" cy="1460500"/>
          </a:xfrm>
          <a:custGeom>
            <a:avLst/>
            <a:gdLst>
              <a:gd name="T0" fmla="*/ 0 w 1680"/>
              <a:gd name="T1" fmla="*/ 0 h 920"/>
              <a:gd name="T2" fmla="*/ 2147483647 w 1680"/>
              <a:gd name="T3" fmla="*/ 2147483647 h 920"/>
              <a:gd name="T4" fmla="*/ 2147483647 w 1680"/>
              <a:gd name="T5" fmla="*/ 2147483647 h 920"/>
              <a:gd name="T6" fmla="*/ 0 60000 65536"/>
              <a:gd name="T7" fmla="*/ 0 60000 65536"/>
              <a:gd name="T8" fmla="*/ 0 60000 65536"/>
              <a:gd name="T9" fmla="*/ 0 w 1680"/>
              <a:gd name="T10" fmla="*/ 0 h 920"/>
              <a:gd name="T11" fmla="*/ 1680 w 1680"/>
              <a:gd name="T12" fmla="*/ 920 h 920"/>
            </a:gdLst>
            <a:ahLst/>
            <a:cxnLst>
              <a:cxn ang="T6">
                <a:pos x="T0" y="T1"/>
              </a:cxn>
              <a:cxn ang="T7">
                <a:pos x="T2" y="T3"/>
              </a:cxn>
              <a:cxn ang="T8">
                <a:pos x="T4" y="T5"/>
              </a:cxn>
            </a:cxnLst>
            <a:rect l="T9" t="T10" r="T11" b="T12"/>
            <a:pathLst>
              <a:path w="1680" h="920">
                <a:moveTo>
                  <a:pt x="0" y="0"/>
                </a:moveTo>
                <a:cubicBezTo>
                  <a:pt x="220" y="452"/>
                  <a:pt x="440" y="904"/>
                  <a:pt x="720" y="912"/>
                </a:cubicBezTo>
                <a:cubicBezTo>
                  <a:pt x="1000" y="920"/>
                  <a:pt x="1340" y="484"/>
                  <a:pt x="1680" y="48"/>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0298" name="Line 9"/>
          <p:cNvSpPr>
            <a:spLocks noChangeShapeType="1"/>
          </p:cNvSpPr>
          <p:nvPr/>
        </p:nvSpPr>
        <p:spPr bwMode="auto">
          <a:xfrm>
            <a:off x="2627313" y="2636838"/>
            <a:ext cx="0" cy="3125787"/>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0299" name="Freeform 10"/>
          <p:cNvSpPr>
            <a:spLocks/>
          </p:cNvSpPr>
          <p:nvPr/>
        </p:nvSpPr>
        <p:spPr bwMode="auto">
          <a:xfrm>
            <a:off x="1600200" y="2438400"/>
            <a:ext cx="2133600" cy="2832100"/>
          </a:xfrm>
          <a:custGeom>
            <a:avLst/>
            <a:gdLst>
              <a:gd name="T0" fmla="*/ 0 w 1344"/>
              <a:gd name="T1" fmla="*/ 2147483647 h 1784"/>
              <a:gd name="T2" fmla="*/ 2147483647 w 1344"/>
              <a:gd name="T3" fmla="*/ 2147483647 h 1784"/>
              <a:gd name="T4" fmla="*/ 2147483647 w 1344"/>
              <a:gd name="T5" fmla="*/ 0 h 1784"/>
              <a:gd name="T6" fmla="*/ 0 60000 65536"/>
              <a:gd name="T7" fmla="*/ 0 60000 65536"/>
              <a:gd name="T8" fmla="*/ 0 60000 65536"/>
              <a:gd name="T9" fmla="*/ 0 w 1344"/>
              <a:gd name="T10" fmla="*/ 0 h 1784"/>
              <a:gd name="T11" fmla="*/ 1344 w 1344"/>
              <a:gd name="T12" fmla="*/ 1784 h 1784"/>
            </a:gdLst>
            <a:ahLst/>
            <a:cxnLst>
              <a:cxn ang="T6">
                <a:pos x="T0" y="T1"/>
              </a:cxn>
              <a:cxn ang="T7">
                <a:pos x="T2" y="T3"/>
              </a:cxn>
              <a:cxn ang="T8">
                <a:pos x="T4" y="T5"/>
              </a:cxn>
            </a:cxnLst>
            <a:rect l="T9" t="T10" r="T11" b="T12"/>
            <a:pathLst>
              <a:path w="1344" h="1784">
                <a:moveTo>
                  <a:pt x="0" y="1776"/>
                </a:moveTo>
                <a:cubicBezTo>
                  <a:pt x="80" y="1780"/>
                  <a:pt x="160" y="1784"/>
                  <a:pt x="384" y="1488"/>
                </a:cubicBezTo>
                <a:cubicBezTo>
                  <a:pt x="608" y="1192"/>
                  <a:pt x="976" y="596"/>
                  <a:pt x="1344"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0300" name="Line 11"/>
          <p:cNvSpPr>
            <a:spLocks noChangeShapeType="1"/>
          </p:cNvSpPr>
          <p:nvPr/>
        </p:nvSpPr>
        <p:spPr bwMode="auto">
          <a:xfrm flipH="1">
            <a:off x="1331913" y="3933825"/>
            <a:ext cx="1274762"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0301" name="Text Box 14"/>
          <p:cNvSpPr txBox="1">
            <a:spLocks noChangeArrowheads="1"/>
          </p:cNvSpPr>
          <p:nvPr/>
        </p:nvSpPr>
        <p:spPr bwMode="auto">
          <a:xfrm>
            <a:off x="3627438" y="5927725"/>
            <a:ext cx="704850" cy="396875"/>
          </a:xfrm>
          <a:prstGeom prst="rect">
            <a:avLst/>
          </a:prstGeom>
          <a:noFill/>
          <a:ln w="9525">
            <a:noFill/>
            <a:miter lim="800000"/>
            <a:headEnd/>
            <a:tailEnd/>
          </a:ln>
        </p:spPr>
        <p:txBody>
          <a:bodyPr wrap="none">
            <a:spAutoFit/>
          </a:bodyPr>
          <a:lstStyle/>
          <a:p>
            <a:pPr fontAlgn="base">
              <a:spcBef>
                <a:spcPct val="0"/>
              </a:spcBef>
              <a:spcAft>
                <a:spcPct val="0"/>
              </a:spcAft>
            </a:pPr>
            <a:r>
              <a:rPr lang="tr-TR" sz="2000" i="1">
                <a:solidFill>
                  <a:prstClr val="white"/>
                </a:solidFill>
                <a:latin typeface="Tahoma" pitchFamily="34" charset="0"/>
              </a:rPr>
              <a:t>Çıktı</a:t>
            </a:r>
            <a:endParaRPr lang="en-US" sz="2000" i="1">
              <a:solidFill>
                <a:prstClr val="white"/>
              </a:solidFill>
              <a:latin typeface="Tahoma" pitchFamily="34" charset="0"/>
            </a:endParaRPr>
          </a:p>
        </p:txBody>
      </p:sp>
      <p:sp>
        <p:nvSpPr>
          <p:cNvPr id="140302" name="Text Box 16"/>
          <p:cNvSpPr txBox="1">
            <a:spLocks noChangeArrowheads="1"/>
          </p:cNvSpPr>
          <p:nvPr/>
        </p:nvSpPr>
        <p:spPr bwMode="auto">
          <a:xfrm>
            <a:off x="4284663" y="4870450"/>
            <a:ext cx="533400" cy="369888"/>
          </a:xfrm>
          <a:prstGeom prst="rect">
            <a:avLst/>
          </a:prstGeom>
          <a:noFill/>
          <a:ln w="9525">
            <a:noFill/>
            <a:miter lim="800000"/>
            <a:headEnd/>
            <a:tailEnd/>
          </a:ln>
        </p:spPr>
        <p:txBody>
          <a:bodyPr wrap="none">
            <a:spAutoFit/>
          </a:bodyPr>
          <a:lstStyle/>
          <a:p>
            <a:pPr fontAlgn="base">
              <a:spcBef>
                <a:spcPct val="0"/>
              </a:spcBef>
              <a:spcAft>
                <a:spcPct val="0"/>
              </a:spcAft>
            </a:pPr>
            <a:r>
              <a:rPr lang="tr-TR" b="1">
                <a:solidFill>
                  <a:srgbClr val="FFFF00"/>
                </a:solidFill>
                <a:latin typeface="Tahoma" pitchFamily="34" charset="0"/>
              </a:rPr>
              <a:t>D</a:t>
            </a:r>
            <a:r>
              <a:rPr lang="en-US" b="1">
                <a:solidFill>
                  <a:srgbClr val="FFFF00"/>
                </a:solidFill>
                <a:latin typeface="Tahoma" pitchFamily="34" charset="0"/>
              </a:rPr>
              <a:t>D</a:t>
            </a:r>
          </a:p>
        </p:txBody>
      </p:sp>
      <p:sp>
        <p:nvSpPr>
          <p:cNvPr id="140303" name="Text Box 17"/>
          <p:cNvSpPr txBox="1">
            <a:spLocks noChangeArrowheads="1"/>
          </p:cNvSpPr>
          <p:nvPr/>
        </p:nvSpPr>
        <p:spPr bwMode="auto">
          <a:xfrm>
            <a:off x="3203575" y="5086350"/>
            <a:ext cx="5397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b="1">
                <a:solidFill>
                  <a:srgbClr val="008000"/>
                </a:solidFill>
                <a:latin typeface="Tahoma" pitchFamily="34" charset="0"/>
              </a:rPr>
              <a:t>MR</a:t>
            </a:r>
          </a:p>
        </p:txBody>
      </p:sp>
      <p:sp>
        <p:nvSpPr>
          <p:cNvPr id="140304" name="Text Box 18"/>
          <p:cNvSpPr txBox="1">
            <a:spLocks noChangeArrowheads="1"/>
          </p:cNvSpPr>
          <p:nvPr/>
        </p:nvSpPr>
        <p:spPr bwMode="auto">
          <a:xfrm>
            <a:off x="4067175" y="2781300"/>
            <a:ext cx="625475" cy="457200"/>
          </a:xfrm>
          <a:prstGeom prst="rect">
            <a:avLst/>
          </a:prstGeom>
          <a:noFill/>
          <a:ln w="9525">
            <a:noFill/>
            <a:miter lim="800000"/>
            <a:headEnd/>
            <a:tailEnd/>
          </a:ln>
        </p:spPr>
        <p:txBody>
          <a:bodyPr wrap="none">
            <a:spAutoFit/>
          </a:bodyPr>
          <a:lstStyle/>
          <a:p>
            <a:pPr fontAlgn="base">
              <a:spcBef>
                <a:spcPct val="0"/>
              </a:spcBef>
              <a:spcAft>
                <a:spcPct val="0"/>
              </a:spcAft>
            </a:pPr>
            <a:r>
              <a:rPr lang="en-US" sz="2400" b="1">
                <a:solidFill>
                  <a:srgbClr val="FF99CC"/>
                </a:solidFill>
                <a:latin typeface="Tahoma" pitchFamily="34" charset="0"/>
              </a:rPr>
              <a:t>AC</a:t>
            </a:r>
          </a:p>
        </p:txBody>
      </p:sp>
      <p:sp>
        <p:nvSpPr>
          <p:cNvPr id="140305" name="Text Box 19"/>
          <p:cNvSpPr txBox="1">
            <a:spLocks noChangeArrowheads="1"/>
          </p:cNvSpPr>
          <p:nvPr/>
        </p:nvSpPr>
        <p:spPr bwMode="auto">
          <a:xfrm>
            <a:off x="3717925" y="1944688"/>
            <a:ext cx="658813" cy="457200"/>
          </a:xfrm>
          <a:prstGeom prst="rect">
            <a:avLst/>
          </a:prstGeom>
          <a:noFill/>
          <a:ln w="9525">
            <a:noFill/>
            <a:miter lim="800000"/>
            <a:headEnd/>
            <a:tailEnd/>
          </a:ln>
        </p:spPr>
        <p:txBody>
          <a:bodyPr wrap="none">
            <a:spAutoFit/>
          </a:bodyPr>
          <a:lstStyle/>
          <a:p>
            <a:pPr fontAlgn="base">
              <a:spcBef>
                <a:spcPct val="0"/>
              </a:spcBef>
              <a:spcAft>
                <a:spcPct val="0"/>
              </a:spcAft>
            </a:pPr>
            <a:r>
              <a:rPr lang="en-US" sz="2400" b="1">
                <a:solidFill>
                  <a:srgbClr val="FF99CC"/>
                </a:solidFill>
                <a:latin typeface="Tahoma" pitchFamily="34" charset="0"/>
              </a:rPr>
              <a:t>MC</a:t>
            </a:r>
          </a:p>
        </p:txBody>
      </p:sp>
      <p:sp>
        <p:nvSpPr>
          <p:cNvPr id="140306" name="Line 22"/>
          <p:cNvSpPr>
            <a:spLocks noChangeShapeType="1"/>
          </p:cNvSpPr>
          <p:nvPr/>
        </p:nvSpPr>
        <p:spPr bwMode="auto">
          <a:xfrm flipH="1">
            <a:off x="1258888" y="2636838"/>
            <a:ext cx="1347787"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0307" name="Text Box 23"/>
          <p:cNvSpPr txBox="1">
            <a:spLocks noChangeArrowheads="1"/>
          </p:cNvSpPr>
          <p:nvPr/>
        </p:nvSpPr>
        <p:spPr bwMode="auto">
          <a:xfrm>
            <a:off x="684213" y="3789363"/>
            <a:ext cx="539750" cy="366712"/>
          </a:xfrm>
          <a:prstGeom prst="rect">
            <a:avLst/>
          </a:prstGeom>
          <a:noFill/>
          <a:ln w="9525">
            <a:noFill/>
            <a:miter lim="800000"/>
            <a:headEnd/>
            <a:tailEnd/>
          </a:ln>
        </p:spPr>
        <p:txBody>
          <a:bodyPr wrap="none">
            <a:spAutoFit/>
          </a:bodyPr>
          <a:lstStyle/>
          <a:p>
            <a:pPr fontAlgn="base">
              <a:spcBef>
                <a:spcPct val="0"/>
              </a:spcBef>
              <a:spcAft>
                <a:spcPct val="0"/>
              </a:spcAft>
            </a:pPr>
            <a:r>
              <a:rPr lang="tr-TR">
                <a:solidFill>
                  <a:prstClr val="white"/>
                </a:solidFill>
                <a:latin typeface="Tahoma" pitchFamily="34" charset="0"/>
              </a:rPr>
              <a:t>AC</a:t>
            </a:r>
            <a:r>
              <a:rPr lang="tr-TR" baseline="-25000">
                <a:solidFill>
                  <a:prstClr val="white"/>
                </a:solidFill>
                <a:latin typeface="Tahoma" pitchFamily="34" charset="0"/>
              </a:rPr>
              <a:t>0</a:t>
            </a:r>
            <a:endParaRPr lang="en-US">
              <a:solidFill>
                <a:prstClr val="white"/>
              </a:solidFill>
              <a:latin typeface="Tahoma" pitchFamily="34" charset="0"/>
            </a:endParaRPr>
          </a:p>
        </p:txBody>
      </p:sp>
      <p:sp>
        <p:nvSpPr>
          <p:cNvPr id="140308" name="Text Box 24"/>
          <p:cNvSpPr txBox="1">
            <a:spLocks noChangeArrowheads="1"/>
          </p:cNvSpPr>
          <p:nvPr/>
        </p:nvSpPr>
        <p:spPr bwMode="auto">
          <a:xfrm>
            <a:off x="2411413" y="5734050"/>
            <a:ext cx="428625" cy="366713"/>
          </a:xfrm>
          <a:prstGeom prst="rect">
            <a:avLst/>
          </a:prstGeom>
          <a:noFill/>
          <a:ln w="9525">
            <a:noFill/>
            <a:miter lim="800000"/>
            <a:headEnd/>
            <a:tailEnd/>
          </a:ln>
        </p:spPr>
        <p:txBody>
          <a:bodyPr wrap="none">
            <a:spAutoFit/>
          </a:bodyPr>
          <a:lstStyle/>
          <a:p>
            <a:pPr fontAlgn="base">
              <a:spcBef>
                <a:spcPct val="0"/>
              </a:spcBef>
              <a:spcAft>
                <a:spcPct val="0"/>
              </a:spcAft>
            </a:pPr>
            <a:r>
              <a:rPr lang="tr-TR">
                <a:solidFill>
                  <a:prstClr val="white"/>
                </a:solidFill>
                <a:latin typeface="Tahoma" pitchFamily="34" charset="0"/>
              </a:rPr>
              <a:t>Q</a:t>
            </a:r>
            <a:r>
              <a:rPr lang="tr-TR" baseline="-25000">
                <a:solidFill>
                  <a:prstClr val="white"/>
                </a:solidFill>
                <a:latin typeface="Tahoma" pitchFamily="34" charset="0"/>
              </a:rPr>
              <a:t>0</a:t>
            </a:r>
            <a:endParaRPr lang="en-US">
              <a:solidFill>
                <a:prstClr val="white"/>
              </a:solidFill>
              <a:latin typeface="Tahoma" pitchFamily="34" charset="0"/>
            </a:endParaRPr>
          </a:p>
        </p:txBody>
      </p:sp>
      <p:sp>
        <p:nvSpPr>
          <p:cNvPr id="140309" name="Text Box 25"/>
          <p:cNvSpPr txBox="1">
            <a:spLocks noChangeArrowheads="1"/>
          </p:cNvSpPr>
          <p:nvPr/>
        </p:nvSpPr>
        <p:spPr bwMode="auto">
          <a:xfrm>
            <a:off x="827088" y="2492375"/>
            <a:ext cx="392112" cy="366713"/>
          </a:xfrm>
          <a:prstGeom prst="rect">
            <a:avLst/>
          </a:prstGeom>
          <a:noFill/>
          <a:ln w="9525">
            <a:noFill/>
            <a:miter lim="800000"/>
            <a:headEnd/>
            <a:tailEnd/>
          </a:ln>
        </p:spPr>
        <p:txBody>
          <a:bodyPr wrap="none">
            <a:spAutoFit/>
          </a:bodyPr>
          <a:lstStyle/>
          <a:p>
            <a:pPr fontAlgn="base">
              <a:spcBef>
                <a:spcPct val="0"/>
              </a:spcBef>
              <a:spcAft>
                <a:spcPct val="0"/>
              </a:spcAft>
            </a:pPr>
            <a:r>
              <a:rPr lang="tr-TR">
                <a:solidFill>
                  <a:prstClr val="white"/>
                </a:solidFill>
                <a:latin typeface="Tahoma" pitchFamily="34" charset="0"/>
              </a:rPr>
              <a:t>P</a:t>
            </a:r>
            <a:r>
              <a:rPr lang="tr-TR" baseline="-25000">
                <a:solidFill>
                  <a:prstClr val="white"/>
                </a:solidFill>
                <a:latin typeface="Tahoma" pitchFamily="34" charset="0"/>
              </a:rPr>
              <a:t>0</a:t>
            </a:r>
            <a:endParaRPr lang="en-US">
              <a:solidFill>
                <a:prstClr val="white"/>
              </a:solidFill>
              <a:latin typeface="Tahoma" pitchFamily="34" charset="0"/>
            </a:endParaRPr>
          </a:p>
        </p:txBody>
      </p:sp>
      <p:sp>
        <p:nvSpPr>
          <p:cNvPr id="140310" name="Text Box 29"/>
          <p:cNvSpPr txBox="1">
            <a:spLocks noChangeArrowheads="1"/>
          </p:cNvSpPr>
          <p:nvPr/>
        </p:nvSpPr>
        <p:spPr bwMode="auto">
          <a:xfrm>
            <a:off x="3924300" y="5157788"/>
            <a:ext cx="577850" cy="366712"/>
          </a:xfrm>
          <a:prstGeom prst="rect">
            <a:avLst/>
          </a:prstGeom>
          <a:noFill/>
          <a:ln w="9525">
            <a:noFill/>
            <a:miter lim="800000"/>
            <a:headEnd/>
            <a:tailEnd/>
          </a:ln>
        </p:spPr>
        <p:txBody>
          <a:bodyPr wrap="none">
            <a:spAutoFit/>
          </a:bodyPr>
          <a:lstStyle/>
          <a:p>
            <a:pPr fontAlgn="base">
              <a:spcBef>
                <a:spcPct val="0"/>
              </a:spcBef>
              <a:spcAft>
                <a:spcPct val="0"/>
              </a:spcAft>
            </a:pPr>
            <a:r>
              <a:rPr lang="tr-TR" b="1">
                <a:solidFill>
                  <a:srgbClr val="C0504D"/>
                </a:solidFill>
                <a:latin typeface="Tahoma" pitchFamily="34" charset="0"/>
              </a:rPr>
              <a:t>DD’</a:t>
            </a:r>
            <a:endParaRPr lang="en-US" b="1">
              <a:solidFill>
                <a:srgbClr val="C0504D"/>
              </a:solidFill>
              <a:latin typeface="Tahoma" pitchFamily="34" charset="0"/>
            </a:endParaRPr>
          </a:p>
        </p:txBody>
      </p:sp>
      <p:sp>
        <p:nvSpPr>
          <p:cNvPr id="148514" name="Line 34"/>
          <p:cNvSpPr>
            <a:spLocks noChangeShapeType="1"/>
          </p:cNvSpPr>
          <p:nvPr/>
        </p:nvSpPr>
        <p:spPr bwMode="auto">
          <a:xfrm flipH="1">
            <a:off x="3563938" y="4365625"/>
            <a:ext cx="503237" cy="431800"/>
          </a:xfrm>
          <a:prstGeom prst="line">
            <a:avLst/>
          </a:prstGeom>
          <a:noFill/>
          <a:ln w="9525">
            <a:solidFill>
              <a:schemeClr val="tx1"/>
            </a:solidFill>
            <a:round/>
            <a:headEnd/>
            <a:tailEnd type="triangle" w="med" len="med"/>
          </a:ln>
        </p:spPr>
        <p:txBody>
          <a:bodyPr/>
          <a:lstStyle/>
          <a:p>
            <a:pPr fontAlgn="base">
              <a:spcBef>
                <a:spcPct val="0"/>
              </a:spcBef>
              <a:spcAft>
                <a:spcPct val="0"/>
              </a:spcAft>
            </a:pPr>
            <a:endParaRPr lang="tr-TR" sz="2400">
              <a:solidFill>
                <a:prstClr val="white"/>
              </a:solidFill>
              <a:latin typeface="Tahoma" pitchFamily="34" charset="0"/>
            </a:endParaRPr>
          </a:p>
        </p:txBody>
      </p:sp>
      <p:sp>
        <p:nvSpPr>
          <p:cNvPr id="148515" name="Line 35"/>
          <p:cNvSpPr>
            <a:spLocks noChangeShapeType="1"/>
          </p:cNvSpPr>
          <p:nvPr/>
        </p:nvSpPr>
        <p:spPr bwMode="auto">
          <a:xfrm>
            <a:off x="1692275" y="3068638"/>
            <a:ext cx="2232025" cy="2376487"/>
          </a:xfrm>
          <a:prstGeom prst="line">
            <a:avLst/>
          </a:prstGeom>
          <a:noFill/>
          <a:ln w="38100">
            <a:solidFill>
              <a:schemeClr val="tx1"/>
            </a:solidFill>
            <a:round/>
            <a:headEnd/>
            <a:tailEnd/>
          </a:ln>
        </p:spPr>
        <p:txBody>
          <a:bodyPr/>
          <a:lstStyle/>
          <a:p>
            <a:pPr fontAlgn="base">
              <a:spcBef>
                <a:spcPct val="0"/>
              </a:spcBef>
              <a:spcAft>
                <a:spcPct val="0"/>
              </a:spcAft>
            </a:pPr>
            <a:endParaRPr lang="tr-TR" sz="2400">
              <a:solidFill>
                <a:prstClr val="white"/>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5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148514" grpId="0" animBg="1"/>
      <p:bldP spid="14851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04800" y="357188"/>
            <a:ext cx="8610600" cy="1071562"/>
          </a:xfrm>
        </p:spPr>
        <p:txBody>
          <a:bodyPr/>
          <a:lstStyle/>
          <a:p>
            <a:pPr eaLnBrk="1" hangingPunct="1"/>
            <a:r>
              <a:rPr lang="tr-TR" sz="4000" b="1" smtClean="0"/>
              <a:t>Tekelci Rekabet Piyasası Dengesi</a:t>
            </a:r>
            <a:r>
              <a:rPr lang="en-US" sz="4000" b="1" smtClean="0"/>
              <a:t> (</a:t>
            </a:r>
            <a:r>
              <a:rPr lang="tr-TR" sz="4000" b="1" smtClean="0"/>
              <a:t>2</a:t>
            </a:r>
            <a:r>
              <a:rPr lang="en-US" sz="4000" b="1" smtClean="0"/>
              <a:t>)</a:t>
            </a:r>
          </a:p>
        </p:txBody>
      </p:sp>
      <p:sp>
        <p:nvSpPr>
          <p:cNvPr id="58372" name="Rectangle 4"/>
          <p:cNvSpPr>
            <a:spLocks noGrp="1" noChangeArrowheads="1"/>
          </p:cNvSpPr>
          <p:nvPr>
            <p:ph type="body" sz="half" idx="2"/>
          </p:nvPr>
        </p:nvSpPr>
        <p:spPr/>
        <p:txBody>
          <a:bodyPr/>
          <a:lstStyle/>
          <a:p>
            <a:pPr eaLnBrk="1" hangingPunct="1">
              <a:lnSpc>
                <a:spcPct val="130000"/>
              </a:lnSpc>
            </a:pPr>
            <a:r>
              <a:rPr lang="tr-TR" sz="1800" smtClean="0"/>
              <a:t>Bu normal-üstü kâr ortadan kalkana kadar, yani piyasa fiyatı ortalama maliyetlere eşitlenene kadar, piyasaya giriş olur.</a:t>
            </a:r>
          </a:p>
          <a:p>
            <a:pPr eaLnBrk="1" hangingPunct="1">
              <a:lnSpc>
                <a:spcPct val="130000"/>
              </a:lnSpc>
            </a:pPr>
            <a:r>
              <a:rPr lang="tr-TR" sz="1800" smtClean="0"/>
              <a:t>Firma F’de dengeye gelir. Bu noktada firma NORMAL kâr elde etmektedir.</a:t>
            </a:r>
          </a:p>
        </p:txBody>
      </p:sp>
      <p:sp>
        <p:nvSpPr>
          <p:cNvPr id="141316" name="Slide Number Placeholder 4"/>
          <p:cNvSpPr>
            <a:spLocks noGrp="1"/>
          </p:cNvSpPr>
          <p:nvPr>
            <p:ph type="sldNum" sz="quarter" idx="10"/>
          </p:nvPr>
        </p:nvSpPr>
        <p:spPr bwMode="auto">
          <a:noFill/>
          <a:ln>
            <a:miter lim="800000"/>
            <a:headEnd/>
            <a:tailEnd/>
          </a:ln>
        </p:spPr>
        <p:txBody>
          <a:bodyPr/>
          <a:lstStyle/>
          <a:p>
            <a:fld id="{021F35A0-3E07-440C-857F-C783F962126E}" type="slidenum">
              <a:rPr lang="en-US" smtClean="0"/>
              <a:pPr/>
              <a:t>9</a:t>
            </a:fld>
            <a:endParaRPr lang="en-US" smtClean="0"/>
          </a:p>
        </p:txBody>
      </p:sp>
      <p:sp>
        <p:nvSpPr>
          <p:cNvPr id="141317" name="Line 5"/>
          <p:cNvSpPr>
            <a:spLocks noChangeShapeType="1"/>
          </p:cNvSpPr>
          <p:nvPr/>
        </p:nvSpPr>
        <p:spPr bwMode="auto">
          <a:xfrm>
            <a:off x="1295400" y="5715000"/>
            <a:ext cx="3429000" cy="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1318" name="Line 6"/>
          <p:cNvSpPr>
            <a:spLocks noChangeShapeType="1"/>
          </p:cNvSpPr>
          <p:nvPr/>
        </p:nvSpPr>
        <p:spPr bwMode="auto">
          <a:xfrm flipV="1">
            <a:off x="1295400" y="2362200"/>
            <a:ext cx="0" cy="3352800"/>
          </a:xfrm>
          <a:prstGeom prst="line">
            <a:avLst/>
          </a:prstGeom>
          <a:noFill/>
          <a:ln w="38100">
            <a:solidFill>
              <a:schemeClr val="tx1"/>
            </a:solidFill>
            <a:round/>
            <a:headEnd/>
            <a:tailEnd type="triangle" w="med" len="me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1319" name="Line 7"/>
          <p:cNvSpPr>
            <a:spLocks noChangeShapeType="1"/>
          </p:cNvSpPr>
          <p:nvPr/>
        </p:nvSpPr>
        <p:spPr bwMode="auto">
          <a:xfrm>
            <a:off x="1295400" y="2895600"/>
            <a:ext cx="2667000" cy="2819400"/>
          </a:xfrm>
          <a:prstGeom prst="line">
            <a:avLst/>
          </a:prstGeom>
          <a:noFill/>
          <a:ln w="57150">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1320" name="Line 8"/>
          <p:cNvSpPr>
            <a:spLocks noChangeShapeType="1"/>
          </p:cNvSpPr>
          <p:nvPr/>
        </p:nvSpPr>
        <p:spPr bwMode="auto">
          <a:xfrm>
            <a:off x="1295400" y="2895600"/>
            <a:ext cx="1371600" cy="2819400"/>
          </a:xfrm>
          <a:prstGeom prst="line">
            <a:avLst/>
          </a:prstGeom>
          <a:noFill/>
          <a:ln w="57150">
            <a:solidFill>
              <a:srgbClr val="FF0000"/>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1321" name="Freeform 9"/>
          <p:cNvSpPr>
            <a:spLocks/>
          </p:cNvSpPr>
          <p:nvPr/>
        </p:nvSpPr>
        <p:spPr bwMode="auto">
          <a:xfrm>
            <a:off x="1524000" y="2667000"/>
            <a:ext cx="2667000" cy="1460500"/>
          </a:xfrm>
          <a:custGeom>
            <a:avLst/>
            <a:gdLst>
              <a:gd name="T0" fmla="*/ 0 w 1680"/>
              <a:gd name="T1" fmla="*/ 0 h 920"/>
              <a:gd name="T2" fmla="*/ 2147483647 w 1680"/>
              <a:gd name="T3" fmla="*/ 2147483647 h 920"/>
              <a:gd name="T4" fmla="*/ 2147483647 w 1680"/>
              <a:gd name="T5" fmla="*/ 2147483647 h 920"/>
              <a:gd name="T6" fmla="*/ 0 60000 65536"/>
              <a:gd name="T7" fmla="*/ 0 60000 65536"/>
              <a:gd name="T8" fmla="*/ 0 60000 65536"/>
              <a:gd name="T9" fmla="*/ 0 w 1680"/>
              <a:gd name="T10" fmla="*/ 0 h 920"/>
              <a:gd name="T11" fmla="*/ 1680 w 1680"/>
              <a:gd name="T12" fmla="*/ 920 h 920"/>
            </a:gdLst>
            <a:ahLst/>
            <a:cxnLst>
              <a:cxn ang="T6">
                <a:pos x="T0" y="T1"/>
              </a:cxn>
              <a:cxn ang="T7">
                <a:pos x="T2" y="T3"/>
              </a:cxn>
              <a:cxn ang="T8">
                <a:pos x="T4" y="T5"/>
              </a:cxn>
            </a:cxnLst>
            <a:rect l="T9" t="T10" r="T11" b="T12"/>
            <a:pathLst>
              <a:path w="1680" h="920">
                <a:moveTo>
                  <a:pt x="0" y="0"/>
                </a:moveTo>
                <a:cubicBezTo>
                  <a:pt x="220" y="452"/>
                  <a:pt x="440" y="904"/>
                  <a:pt x="720" y="912"/>
                </a:cubicBezTo>
                <a:cubicBezTo>
                  <a:pt x="1000" y="920"/>
                  <a:pt x="1340" y="484"/>
                  <a:pt x="1680" y="48"/>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1322" name="Line 10"/>
          <p:cNvSpPr>
            <a:spLocks noChangeShapeType="1"/>
          </p:cNvSpPr>
          <p:nvPr/>
        </p:nvSpPr>
        <p:spPr bwMode="auto">
          <a:xfrm>
            <a:off x="2209800" y="3886200"/>
            <a:ext cx="0" cy="18288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1323" name="Freeform 11"/>
          <p:cNvSpPr>
            <a:spLocks/>
          </p:cNvSpPr>
          <p:nvPr/>
        </p:nvSpPr>
        <p:spPr bwMode="auto">
          <a:xfrm>
            <a:off x="1600200" y="2438400"/>
            <a:ext cx="2133600" cy="2832100"/>
          </a:xfrm>
          <a:custGeom>
            <a:avLst/>
            <a:gdLst>
              <a:gd name="T0" fmla="*/ 0 w 1344"/>
              <a:gd name="T1" fmla="*/ 2147483647 h 1784"/>
              <a:gd name="T2" fmla="*/ 2147483647 w 1344"/>
              <a:gd name="T3" fmla="*/ 2147483647 h 1784"/>
              <a:gd name="T4" fmla="*/ 2147483647 w 1344"/>
              <a:gd name="T5" fmla="*/ 0 h 1784"/>
              <a:gd name="T6" fmla="*/ 0 60000 65536"/>
              <a:gd name="T7" fmla="*/ 0 60000 65536"/>
              <a:gd name="T8" fmla="*/ 0 60000 65536"/>
              <a:gd name="T9" fmla="*/ 0 w 1344"/>
              <a:gd name="T10" fmla="*/ 0 h 1784"/>
              <a:gd name="T11" fmla="*/ 1344 w 1344"/>
              <a:gd name="T12" fmla="*/ 1784 h 1784"/>
            </a:gdLst>
            <a:ahLst/>
            <a:cxnLst>
              <a:cxn ang="T6">
                <a:pos x="T0" y="T1"/>
              </a:cxn>
              <a:cxn ang="T7">
                <a:pos x="T2" y="T3"/>
              </a:cxn>
              <a:cxn ang="T8">
                <a:pos x="T4" y="T5"/>
              </a:cxn>
            </a:cxnLst>
            <a:rect l="T9" t="T10" r="T11" b="T12"/>
            <a:pathLst>
              <a:path w="1344" h="1784">
                <a:moveTo>
                  <a:pt x="0" y="1776"/>
                </a:moveTo>
                <a:cubicBezTo>
                  <a:pt x="80" y="1780"/>
                  <a:pt x="160" y="1784"/>
                  <a:pt x="384" y="1488"/>
                </a:cubicBezTo>
                <a:cubicBezTo>
                  <a:pt x="608" y="1192"/>
                  <a:pt x="976" y="596"/>
                  <a:pt x="1344" y="0"/>
                </a:cubicBezTo>
              </a:path>
            </a:pathLst>
          </a:custGeom>
          <a:noFill/>
          <a:ln w="57150">
            <a:solidFill>
              <a:srgbClr val="FF99CC"/>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1324" name="Line 12"/>
          <p:cNvSpPr>
            <a:spLocks noChangeShapeType="1"/>
          </p:cNvSpPr>
          <p:nvPr/>
        </p:nvSpPr>
        <p:spPr bwMode="auto">
          <a:xfrm flipH="1">
            <a:off x="1295400" y="3886200"/>
            <a:ext cx="9144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1325" name="Text Box 13"/>
          <p:cNvSpPr txBox="1">
            <a:spLocks noChangeArrowheads="1"/>
          </p:cNvSpPr>
          <p:nvPr/>
        </p:nvSpPr>
        <p:spPr bwMode="auto">
          <a:xfrm>
            <a:off x="361950" y="3743325"/>
            <a:ext cx="968375" cy="366713"/>
          </a:xfrm>
          <a:prstGeom prst="rect">
            <a:avLst/>
          </a:prstGeom>
          <a:noFill/>
          <a:ln w="9525">
            <a:noFill/>
            <a:miter lim="800000"/>
            <a:headEnd/>
            <a:tailEnd/>
          </a:ln>
        </p:spPr>
        <p:txBody>
          <a:bodyPr wrap="none">
            <a:spAutoFit/>
          </a:bodyPr>
          <a:lstStyle/>
          <a:p>
            <a:pPr fontAlgn="base">
              <a:spcBef>
                <a:spcPct val="0"/>
              </a:spcBef>
              <a:spcAft>
                <a:spcPct val="0"/>
              </a:spcAft>
            </a:pPr>
            <a:r>
              <a:rPr lang="en-US" b="1">
                <a:solidFill>
                  <a:prstClr val="white"/>
                </a:solidFill>
                <a:latin typeface="Tahoma" pitchFamily="34" charset="0"/>
              </a:rPr>
              <a:t>P</a:t>
            </a:r>
            <a:r>
              <a:rPr lang="en-US" b="1" baseline="-25000">
                <a:solidFill>
                  <a:prstClr val="white"/>
                </a:solidFill>
                <a:latin typeface="Tahoma" pitchFamily="34" charset="0"/>
              </a:rPr>
              <a:t>1</a:t>
            </a:r>
            <a:r>
              <a:rPr lang="en-US" b="1">
                <a:solidFill>
                  <a:prstClr val="white"/>
                </a:solidFill>
                <a:latin typeface="Tahoma" pitchFamily="34" charset="0"/>
              </a:rPr>
              <a:t>=AC</a:t>
            </a:r>
            <a:r>
              <a:rPr lang="en-US" b="1" baseline="-25000">
                <a:solidFill>
                  <a:prstClr val="white"/>
                </a:solidFill>
                <a:latin typeface="Tahoma" pitchFamily="34" charset="0"/>
              </a:rPr>
              <a:t>1</a:t>
            </a:r>
            <a:endParaRPr lang="en-US" b="1">
              <a:solidFill>
                <a:prstClr val="white"/>
              </a:solidFill>
              <a:latin typeface="Tahoma" pitchFamily="34" charset="0"/>
            </a:endParaRPr>
          </a:p>
        </p:txBody>
      </p:sp>
      <p:sp>
        <p:nvSpPr>
          <p:cNvPr id="141326" name="Text Box 14"/>
          <p:cNvSpPr txBox="1">
            <a:spLocks noChangeArrowheads="1"/>
          </p:cNvSpPr>
          <p:nvPr/>
        </p:nvSpPr>
        <p:spPr bwMode="auto">
          <a:xfrm>
            <a:off x="746125" y="2173288"/>
            <a:ext cx="354013" cy="457200"/>
          </a:xfrm>
          <a:prstGeom prst="rect">
            <a:avLst/>
          </a:prstGeom>
          <a:noFill/>
          <a:ln w="9525">
            <a:noFill/>
            <a:miter lim="800000"/>
            <a:headEnd/>
            <a:tailEnd/>
          </a:ln>
        </p:spPr>
        <p:txBody>
          <a:bodyPr wrap="none">
            <a:spAutoFit/>
          </a:bodyPr>
          <a:lstStyle/>
          <a:p>
            <a:pPr fontAlgn="base">
              <a:spcBef>
                <a:spcPct val="0"/>
              </a:spcBef>
              <a:spcAft>
                <a:spcPct val="0"/>
              </a:spcAft>
            </a:pPr>
            <a:r>
              <a:rPr lang="en-US" sz="2400">
                <a:solidFill>
                  <a:prstClr val="white"/>
                </a:solidFill>
                <a:latin typeface="Tahoma" pitchFamily="34" charset="0"/>
              </a:rPr>
              <a:t>£</a:t>
            </a:r>
          </a:p>
        </p:txBody>
      </p:sp>
      <p:sp>
        <p:nvSpPr>
          <p:cNvPr id="141327" name="Text Box 15"/>
          <p:cNvSpPr txBox="1">
            <a:spLocks noChangeArrowheads="1"/>
          </p:cNvSpPr>
          <p:nvPr/>
        </p:nvSpPr>
        <p:spPr bwMode="auto">
          <a:xfrm>
            <a:off x="3627438" y="5927725"/>
            <a:ext cx="704850" cy="396875"/>
          </a:xfrm>
          <a:prstGeom prst="rect">
            <a:avLst/>
          </a:prstGeom>
          <a:noFill/>
          <a:ln w="9525">
            <a:noFill/>
            <a:miter lim="800000"/>
            <a:headEnd/>
            <a:tailEnd/>
          </a:ln>
        </p:spPr>
        <p:txBody>
          <a:bodyPr wrap="none">
            <a:spAutoFit/>
          </a:bodyPr>
          <a:lstStyle/>
          <a:p>
            <a:pPr fontAlgn="base">
              <a:spcBef>
                <a:spcPct val="0"/>
              </a:spcBef>
              <a:spcAft>
                <a:spcPct val="0"/>
              </a:spcAft>
            </a:pPr>
            <a:r>
              <a:rPr lang="tr-TR" sz="2000" i="1">
                <a:solidFill>
                  <a:prstClr val="white"/>
                </a:solidFill>
                <a:latin typeface="Tahoma" pitchFamily="34" charset="0"/>
              </a:rPr>
              <a:t>Çıktı</a:t>
            </a:r>
            <a:endParaRPr lang="en-US" sz="2000" i="1">
              <a:solidFill>
                <a:prstClr val="white"/>
              </a:solidFill>
              <a:latin typeface="Tahoma" pitchFamily="34" charset="0"/>
            </a:endParaRPr>
          </a:p>
        </p:txBody>
      </p:sp>
      <p:sp>
        <p:nvSpPr>
          <p:cNvPr id="141328" name="Text Box 16"/>
          <p:cNvSpPr txBox="1">
            <a:spLocks noChangeArrowheads="1"/>
          </p:cNvSpPr>
          <p:nvPr/>
        </p:nvSpPr>
        <p:spPr bwMode="auto">
          <a:xfrm>
            <a:off x="1889125" y="5754688"/>
            <a:ext cx="533400" cy="457200"/>
          </a:xfrm>
          <a:prstGeom prst="rect">
            <a:avLst/>
          </a:prstGeom>
          <a:noFill/>
          <a:ln w="9525">
            <a:noFill/>
            <a:miter lim="800000"/>
            <a:headEnd/>
            <a:tailEnd/>
          </a:ln>
        </p:spPr>
        <p:txBody>
          <a:bodyPr wrap="none">
            <a:spAutoFit/>
          </a:bodyPr>
          <a:lstStyle/>
          <a:p>
            <a:pPr fontAlgn="base">
              <a:spcBef>
                <a:spcPct val="0"/>
              </a:spcBef>
              <a:spcAft>
                <a:spcPct val="0"/>
              </a:spcAft>
            </a:pPr>
            <a:r>
              <a:rPr lang="en-US" sz="2400" b="1">
                <a:solidFill>
                  <a:prstClr val="white"/>
                </a:solidFill>
                <a:latin typeface="Tahoma" pitchFamily="34" charset="0"/>
              </a:rPr>
              <a:t>Q</a:t>
            </a:r>
            <a:r>
              <a:rPr lang="en-US" sz="2400" b="1" baseline="-25000">
                <a:solidFill>
                  <a:prstClr val="white"/>
                </a:solidFill>
                <a:latin typeface="Tahoma" pitchFamily="34" charset="0"/>
              </a:rPr>
              <a:t>1</a:t>
            </a:r>
            <a:endParaRPr lang="en-US" sz="2400" b="1">
              <a:solidFill>
                <a:prstClr val="white"/>
              </a:solidFill>
              <a:latin typeface="Tahoma" pitchFamily="34" charset="0"/>
            </a:endParaRPr>
          </a:p>
        </p:txBody>
      </p:sp>
      <p:sp>
        <p:nvSpPr>
          <p:cNvPr id="141329" name="Text Box 17"/>
          <p:cNvSpPr txBox="1">
            <a:spLocks noChangeArrowheads="1"/>
          </p:cNvSpPr>
          <p:nvPr/>
        </p:nvSpPr>
        <p:spPr bwMode="auto">
          <a:xfrm>
            <a:off x="3870325" y="5068888"/>
            <a:ext cx="709613" cy="457200"/>
          </a:xfrm>
          <a:prstGeom prst="rect">
            <a:avLst/>
          </a:prstGeom>
          <a:noFill/>
          <a:ln w="9525">
            <a:noFill/>
            <a:miter lim="800000"/>
            <a:headEnd/>
            <a:tailEnd/>
          </a:ln>
        </p:spPr>
        <p:txBody>
          <a:bodyPr wrap="none">
            <a:spAutoFit/>
          </a:bodyPr>
          <a:lstStyle/>
          <a:p>
            <a:pPr fontAlgn="base">
              <a:spcBef>
                <a:spcPct val="0"/>
              </a:spcBef>
              <a:spcAft>
                <a:spcPct val="0"/>
              </a:spcAft>
            </a:pPr>
            <a:r>
              <a:rPr lang="tr-TR" sz="2400" b="1">
                <a:solidFill>
                  <a:srgbClr val="C0504D"/>
                </a:solidFill>
                <a:latin typeface="Tahoma" pitchFamily="34" charset="0"/>
              </a:rPr>
              <a:t>DD’</a:t>
            </a:r>
            <a:endParaRPr lang="en-US" sz="2400" b="1">
              <a:solidFill>
                <a:srgbClr val="C0504D"/>
              </a:solidFill>
              <a:latin typeface="Tahoma" pitchFamily="34" charset="0"/>
            </a:endParaRPr>
          </a:p>
        </p:txBody>
      </p:sp>
      <p:sp>
        <p:nvSpPr>
          <p:cNvPr id="141330" name="Text Box 18"/>
          <p:cNvSpPr txBox="1">
            <a:spLocks noChangeArrowheads="1"/>
          </p:cNvSpPr>
          <p:nvPr/>
        </p:nvSpPr>
        <p:spPr bwMode="auto">
          <a:xfrm>
            <a:off x="2651125" y="5221288"/>
            <a:ext cx="742950" cy="457200"/>
          </a:xfrm>
          <a:prstGeom prst="rect">
            <a:avLst/>
          </a:prstGeom>
          <a:noFill/>
          <a:ln w="9525">
            <a:noFill/>
            <a:miter lim="800000"/>
            <a:headEnd/>
            <a:tailEnd/>
          </a:ln>
        </p:spPr>
        <p:txBody>
          <a:bodyPr wrap="none">
            <a:spAutoFit/>
          </a:bodyPr>
          <a:lstStyle/>
          <a:p>
            <a:pPr fontAlgn="base">
              <a:spcBef>
                <a:spcPct val="0"/>
              </a:spcBef>
              <a:spcAft>
                <a:spcPct val="0"/>
              </a:spcAft>
            </a:pPr>
            <a:r>
              <a:rPr lang="en-US" sz="2400" b="1">
                <a:solidFill>
                  <a:srgbClr val="C0504D"/>
                </a:solidFill>
                <a:latin typeface="Tahoma" pitchFamily="34" charset="0"/>
              </a:rPr>
              <a:t>MR</a:t>
            </a:r>
            <a:r>
              <a:rPr lang="tr-TR" sz="2400" b="1">
                <a:solidFill>
                  <a:srgbClr val="C0504D"/>
                </a:solidFill>
                <a:latin typeface="Tahoma" pitchFamily="34" charset="0"/>
              </a:rPr>
              <a:t>’</a:t>
            </a:r>
            <a:endParaRPr lang="en-US" sz="2400" b="1">
              <a:solidFill>
                <a:srgbClr val="C0504D"/>
              </a:solidFill>
              <a:latin typeface="Tahoma" pitchFamily="34" charset="0"/>
            </a:endParaRPr>
          </a:p>
        </p:txBody>
      </p:sp>
      <p:sp>
        <p:nvSpPr>
          <p:cNvPr id="141331" name="Text Box 19"/>
          <p:cNvSpPr txBox="1">
            <a:spLocks noChangeArrowheads="1"/>
          </p:cNvSpPr>
          <p:nvPr/>
        </p:nvSpPr>
        <p:spPr bwMode="auto">
          <a:xfrm>
            <a:off x="4098925" y="2782888"/>
            <a:ext cx="625475" cy="457200"/>
          </a:xfrm>
          <a:prstGeom prst="rect">
            <a:avLst/>
          </a:prstGeom>
          <a:noFill/>
          <a:ln w="9525">
            <a:noFill/>
            <a:miter lim="800000"/>
            <a:headEnd/>
            <a:tailEnd/>
          </a:ln>
        </p:spPr>
        <p:txBody>
          <a:bodyPr wrap="none">
            <a:spAutoFit/>
          </a:bodyPr>
          <a:lstStyle/>
          <a:p>
            <a:pPr fontAlgn="base">
              <a:spcBef>
                <a:spcPct val="0"/>
              </a:spcBef>
              <a:spcAft>
                <a:spcPct val="0"/>
              </a:spcAft>
            </a:pPr>
            <a:r>
              <a:rPr lang="en-US" sz="2400" b="1">
                <a:solidFill>
                  <a:srgbClr val="FF99CC"/>
                </a:solidFill>
                <a:latin typeface="Tahoma" pitchFamily="34" charset="0"/>
              </a:rPr>
              <a:t>AC</a:t>
            </a:r>
          </a:p>
        </p:txBody>
      </p:sp>
      <p:sp>
        <p:nvSpPr>
          <p:cNvPr id="141332" name="Text Box 20"/>
          <p:cNvSpPr txBox="1">
            <a:spLocks noChangeArrowheads="1"/>
          </p:cNvSpPr>
          <p:nvPr/>
        </p:nvSpPr>
        <p:spPr bwMode="auto">
          <a:xfrm>
            <a:off x="3717925" y="1944688"/>
            <a:ext cx="658813" cy="457200"/>
          </a:xfrm>
          <a:prstGeom prst="rect">
            <a:avLst/>
          </a:prstGeom>
          <a:noFill/>
          <a:ln w="9525">
            <a:noFill/>
            <a:miter lim="800000"/>
            <a:headEnd/>
            <a:tailEnd/>
          </a:ln>
        </p:spPr>
        <p:txBody>
          <a:bodyPr wrap="none">
            <a:spAutoFit/>
          </a:bodyPr>
          <a:lstStyle/>
          <a:p>
            <a:pPr fontAlgn="base">
              <a:spcBef>
                <a:spcPct val="0"/>
              </a:spcBef>
              <a:spcAft>
                <a:spcPct val="0"/>
              </a:spcAft>
            </a:pPr>
            <a:r>
              <a:rPr lang="en-US" sz="2400" b="1">
                <a:solidFill>
                  <a:srgbClr val="FF99CC"/>
                </a:solidFill>
                <a:latin typeface="Tahoma" pitchFamily="34" charset="0"/>
              </a:rPr>
              <a:t>MC</a:t>
            </a:r>
          </a:p>
        </p:txBody>
      </p:sp>
      <p:sp>
        <p:nvSpPr>
          <p:cNvPr id="141333" name="Oval 21"/>
          <p:cNvSpPr>
            <a:spLocks noChangeArrowheads="1"/>
          </p:cNvSpPr>
          <p:nvPr/>
        </p:nvSpPr>
        <p:spPr bwMode="auto">
          <a:xfrm>
            <a:off x="2168525" y="3810000"/>
            <a:ext cx="152400" cy="152400"/>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tr-TR" sz="2400">
              <a:solidFill>
                <a:prstClr val="white"/>
              </a:solidFill>
              <a:latin typeface="Tahoma" pitchFamily="34" charset="0"/>
            </a:endParaRPr>
          </a:p>
        </p:txBody>
      </p:sp>
      <p:sp>
        <p:nvSpPr>
          <p:cNvPr id="141334" name="Text Box 22"/>
          <p:cNvSpPr txBox="1">
            <a:spLocks noChangeArrowheads="1"/>
          </p:cNvSpPr>
          <p:nvPr/>
        </p:nvSpPr>
        <p:spPr bwMode="auto">
          <a:xfrm>
            <a:off x="2249488" y="3419475"/>
            <a:ext cx="369887" cy="457200"/>
          </a:xfrm>
          <a:prstGeom prst="rect">
            <a:avLst/>
          </a:prstGeom>
          <a:noFill/>
          <a:ln w="9525">
            <a:noFill/>
            <a:miter lim="800000"/>
            <a:headEnd/>
            <a:tailEnd/>
          </a:ln>
        </p:spPr>
        <p:txBody>
          <a:bodyPr wrap="none">
            <a:spAutoFit/>
          </a:bodyPr>
          <a:lstStyle/>
          <a:p>
            <a:pPr fontAlgn="base">
              <a:spcBef>
                <a:spcPct val="0"/>
              </a:spcBef>
              <a:spcAft>
                <a:spcPct val="0"/>
              </a:spcAft>
            </a:pPr>
            <a:r>
              <a:rPr lang="en-US" sz="2400" b="1" i="1">
                <a:solidFill>
                  <a:prstClr val="white"/>
                </a:solidFill>
                <a:latin typeface="Tahoma" pitchFamily="34" charset="0"/>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anim calcmode="lin" valueType="num">
                                      <p:cBhvr additive="base">
                                        <p:cTn id="7" dur="500" fill="hold"/>
                                        <p:tgtEl>
                                          <p:spTgt spid="5837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8372">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8372">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372">
                                            <p:txEl>
                                              <p:pRg st="1" end="1"/>
                                            </p:txEl>
                                          </p:spTgt>
                                        </p:tgtEl>
                                        <p:attrNameLst>
                                          <p:attrName>style.visibility</p:attrName>
                                        </p:attrNameLst>
                                      </p:cBhvr>
                                      <p:to>
                                        <p:strVal val="visible"/>
                                      </p:to>
                                    </p:set>
                                    <p:anim calcmode="lin" valueType="num">
                                      <p:cBhvr additive="base">
                                        <p:cTn id="13" dur="500" fill="hold"/>
                                        <p:tgtEl>
                                          <p:spTgt spid="5837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372">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8372">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autoUpdateAnimBg="0"/>
    </p:bldLst>
  </p:timing>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1390</Words>
  <Application>Microsoft Office PowerPoint</Application>
  <PresentationFormat>Ekran Gösterisi (4:3)</PresentationFormat>
  <Paragraphs>200</Paragraphs>
  <Slides>19</Slides>
  <Notes>19</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19</vt:i4>
      </vt:variant>
    </vt:vector>
  </HeadingPairs>
  <TitlesOfParts>
    <vt:vector size="22" baseType="lpstr">
      <vt:lpstr>1_Ofis Teması</vt:lpstr>
      <vt:lpstr>Microsoft Office Word 97 - 2003 Belgesi</vt:lpstr>
      <vt:lpstr>Microsoft Office Word 97 - 2003 Document</vt:lpstr>
      <vt:lpstr>Bölüm 9 Piyasa Yapısı ve Eksik (Imperfect) Rekabet</vt:lpstr>
      <vt:lpstr>Birçok piyasa, yapı itibariyle iki ayrı uç olan tekel ve tam rekabetin arasında yeralır.</vt:lpstr>
      <vt:lpstr>Eksik Rekabet Çeşitleri</vt:lpstr>
      <vt:lpstr>Piyasa Yapısı</vt:lpstr>
      <vt:lpstr>Minimum Etkin Ölçek ve Piyasa Talebi (1)</vt:lpstr>
      <vt:lpstr>Minimum Etkin Ölçek ve Piyasa Talebi (2)</vt:lpstr>
      <vt:lpstr>Tekelci Rekabet Piyasası</vt:lpstr>
      <vt:lpstr>Tekelci Rekabet Piyasası Dengesi (1)</vt:lpstr>
      <vt:lpstr>Tekelci Rekabet Piyasası Dengesi (2)</vt:lpstr>
      <vt:lpstr>Oligopol Piyasası</vt:lpstr>
      <vt:lpstr>Anlaşma ve Karteller</vt:lpstr>
      <vt:lpstr>“Anlaşma” ne zaman zorlaşır?</vt:lpstr>
      <vt:lpstr>Oyun Teorisi:  Bazı anahtar kavramlar</vt:lpstr>
      <vt:lpstr>Mahkumlar Açmazı Oyunu (Prisoners’ Dilemma)</vt:lpstr>
      <vt:lpstr>Mahkumlar Açmazı</vt:lpstr>
      <vt:lpstr>Anlaşma üzerine</vt:lpstr>
      <vt:lpstr>Stratejik Giriş Caydırma  (Strategic entry deterrence)</vt:lpstr>
      <vt:lpstr>Özet….</vt:lpstr>
      <vt:lpstr>Özet (Devam)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9 Piyasa Yapısı ve Eksik (Imperfect) Rekabet</dc:title>
  <dc:creator>tegam2</dc:creator>
  <cp:lastModifiedBy>tegam2</cp:lastModifiedBy>
  <cp:revision>1</cp:revision>
  <dcterms:created xsi:type="dcterms:W3CDTF">2012-09-28T09:06:58Z</dcterms:created>
  <dcterms:modified xsi:type="dcterms:W3CDTF">2012-09-28T09:07:13Z</dcterms:modified>
</cp:coreProperties>
</file>