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85" r:id="rId3"/>
    <p:sldId id="286" r:id="rId4"/>
    <p:sldId id="259" r:id="rId5"/>
    <p:sldId id="287" r:id="rId6"/>
    <p:sldId id="288" r:id="rId7"/>
    <p:sldId id="260" r:id="rId8"/>
    <p:sldId id="289" r:id="rId9"/>
    <p:sldId id="290" r:id="rId10"/>
    <p:sldId id="291" r:id="rId11"/>
    <p:sldId id="293" r:id="rId12"/>
    <p:sldId id="292" r:id="rId13"/>
    <p:sldId id="295" r:id="rId14"/>
    <p:sldId id="294" r:id="rId15"/>
    <p:sldId id="296" r:id="rId16"/>
    <p:sldId id="297" r:id="rId17"/>
    <p:sldId id="298" r:id="rId18"/>
    <p:sldId id="299" r:id="rId19"/>
    <p:sldId id="300" r:id="rId20"/>
    <p:sldId id="301" r:id="rId21"/>
    <p:sldId id="303" r:id="rId22"/>
    <p:sldId id="304" r:id="rId23"/>
    <p:sldId id="305" r:id="rId24"/>
    <p:sldId id="263" r:id="rId25"/>
    <p:sldId id="306" r:id="rId26"/>
    <p:sldId id="307" r:id="rId27"/>
    <p:sldId id="308" r:id="rId28"/>
    <p:sldId id="309" r:id="rId29"/>
    <p:sldId id="310" r:id="rId30"/>
    <p:sldId id="279" r:id="rId31"/>
  </p:sldIdLst>
  <p:sldSz cx="9144000" cy="5143500" type="screen16x9"/>
  <p:notesSz cx="6858000" cy="9144000"/>
  <p:embeddedFontLst>
    <p:embeddedFont>
      <p:font typeface="Barlow" pitchFamily="2" charset="0"/>
      <p:regular r:id="rId33"/>
      <p:bold r:id="rId34"/>
      <p:italic r:id="rId35"/>
      <p:boldItalic r:id="rId36"/>
    </p:embeddedFont>
    <p:embeddedFont>
      <p:font typeface="Barlow Light" pitchFamily="2" charset="0"/>
      <p:regular r:id="rId37"/>
      <p:bold r:id="rId38"/>
      <p:italic r:id="rId39"/>
      <p:boldItalic r:id="rId40"/>
    </p:embeddedFont>
    <p:embeddedFont>
      <p:font typeface="Miriam Libre" pitchFamily="2" charset="-79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7BE1F1-05D2-40B7-A2D1-C06CF69C0C19}">
  <a:tblStyle styleId="{2A7BE1F1-05D2-40B7-A2D1-C06CF69C0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6"/>
    <p:restoredTop sz="94818"/>
  </p:normalViewPr>
  <p:slideViewPr>
    <p:cSldViewPr snapToGrid="0" snapToObjects="1">
      <p:cViewPr varScale="1">
        <p:scale>
          <a:sx n="144" d="100"/>
          <a:sy n="144" d="100"/>
        </p:scale>
        <p:origin x="2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77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560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487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275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928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519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872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023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60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1841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092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077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263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678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950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98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Google Shape;223;p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IEEE 802.11ay </a:t>
            </a:r>
            <a:r>
              <a:rPr lang="en" sz="4000" dirty="0"/>
              <a:t>Next Generation </a:t>
            </a:r>
            <a:br>
              <a:rPr lang="en" sz="4000" dirty="0"/>
            </a:br>
            <a:r>
              <a:rPr lang="en" sz="4000" dirty="0"/>
              <a:t>60 GHz Communication for 100 Gb/s </a:t>
            </a:r>
            <a:r>
              <a:rPr lang="en" sz="4000" dirty="0" err="1"/>
              <a:t>WiFi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1253071"/>
            <a:ext cx="5662246" cy="3364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Only recognized by EDMG STAs</a:t>
            </a:r>
          </a:p>
          <a:p>
            <a:r>
              <a:rPr lang="en-US" sz="1600" dirty="0"/>
              <a:t>EDMG-Header-A field carries information to interpret EDMG packets (bandwidth, modulation, coding scheme, spatial streaming).</a:t>
            </a:r>
          </a:p>
          <a:p>
            <a:r>
              <a:rPr lang="en-US" sz="1600" dirty="0"/>
              <a:t>EDMG-STF and EDMG-CEF enable stations to estimate various signal parameters and  the channel when channel bounding or MIMO utilized.</a:t>
            </a:r>
          </a:p>
          <a:p>
            <a:r>
              <a:rPr lang="en-US" sz="1600" dirty="0"/>
              <a:t>EDMG-Header-B is only included in MU-MIMO packets.</a:t>
            </a:r>
          </a:p>
          <a:p>
            <a:endParaRPr lang="en-US" sz="2000" dirty="0"/>
          </a:p>
          <a:p>
            <a:endParaRPr lang="en-US" sz="1600"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18DC7C76-1F34-7646-83AA-92B2AF803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48046"/>
            <a:ext cx="6006905" cy="1301223"/>
          </a:xfrm>
          <a:prstGeom prst="rect">
            <a:avLst/>
          </a:prstGeom>
        </p:spPr>
      </p:pic>
      <p:sp>
        <p:nvSpPr>
          <p:cNvPr id="9" name="Google Shape;261;p16">
            <a:extLst>
              <a:ext uri="{FF2B5EF4-FFF2-40B4-BE49-F238E27FC236}">
                <a16:creationId xmlns:a16="http://schemas.microsoft.com/office/drawing/2014/main" id="{19F16891-D377-E34E-9717-5FE967DCA4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26197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EDMG </a:t>
            </a:r>
            <a:r>
              <a:rPr lang="tr-TR" dirty="0" err="1"/>
              <a:t>Portion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8639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CB33D519-F29B-534E-9A74-908F659834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Unvan 2">
            <a:extLst>
              <a:ext uri="{FF2B5EF4-FFF2-40B4-BE49-F238E27FC236}">
                <a16:creationId xmlns:a16="http://schemas.microsoft.com/office/drawing/2014/main" id="{953C72BB-D1D3-7346-8463-AD66E68C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Field Format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C91352E-AEC3-E94A-AB72-3D744F398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45028"/>
            <a:ext cx="5521570" cy="3505267"/>
          </a:xfrm>
        </p:spPr>
        <p:txBody>
          <a:bodyPr/>
          <a:lstStyle/>
          <a:p>
            <a:r>
              <a:rPr lang="en-US" sz="1800" dirty="0"/>
              <a:t>The data field consists of the payload data and possible padding (0s).</a:t>
            </a:r>
          </a:p>
          <a:p>
            <a:r>
              <a:rPr lang="en-US" sz="1800" dirty="0"/>
              <a:t>SC block size consists of 512 x N</a:t>
            </a:r>
            <a:r>
              <a:rPr lang="en-US" sz="1800" baseline="-25000" dirty="0"/>
              <a:t>CB </a:t>
            </a:r>
            <a:r>
              <a:rPr lang="en-US" sz="1800" dirty="0"/>
              <a:t>symbols, N</a:t>
            </a:r>
            <a:r>
              <a:rPr lang="en-US" sz="1800" baseline="-25000" dirty="0"/>
              <a:t>CB </a:t>
            </a:r>
            <a:r>
              <a:rPr lang="en-US" sz="1800" dirty="0"/>
              <a:t>is the number of utilized 2.16 GHz channels.</a:t>
            </a:r>
          </a:p>
          <a:p>
            <a:r>
              <a:rPr lang="en-US" sz="1800" dirty="0"/>
              <a:t>The control mode allow low SNR operation prior to beamforming (MCS 0).</a:t>
            </a:r>
          </a:p>
          <a:p>
            <a:r>
              <a:rPr lang="en-US" sz="1800" dirty="0"/>
              <a:t>Other MCS are based on BPSK, QPSK, 16 and 64 QAM modulations and LDPC codes with different rates</a:t>
            </a:r>
          </a:p>
          <a:p>
            <a:r>
              <a:rPr lang="en-US" sz="1800" dirty="0"/>
              <a:t>The achievable data rate for each MCS index depends on the number of spatial streams.</a:t>
            </a:r>
          </a:p>
        </p:txBody>
      </p:sp>
    </p:spTree>
    <p:extLst>
      <p:ext uri="{BB962C8B-B14F-4D97-AF65-F5344CB8AC3E}">
        <p14:creationId xmlns:p14="http://schemas.microsoft.com/office/powerpoint/2010/main" val="1951543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9" name="Google Shape;261;p16">
            <a:extLst>
              <a:ext uri="{FF2B5EF4-FFF2-40B4-BE49-F238E27FC236}">
                <a16:creationId xmlns:a16="http://schemas.microsoft.com/office/drawing/2014/main" id="{19F16891-D377-E34E-9717-5FE967DCA43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3876"/>
            <a:ext cx="5138738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Training </a:t>
            </a:r>
            <a:r>
              <a:rPr lang="tr-TR" dirty="0" err="1"/>
              <a:t>Field</a:t>
            </a:r>
            <a:r>
              <a:rPr lang="tr-TR" dirty="0"/>
              <a:t> Format</a:t>
            </a:r>
            <a:endParaRPr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CFA074D-B5D9-3D46-8F25-6FE455DA8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119" y="433876"/>
            <a:ext cx="4218881" cy="4275797"/>
          </a:xfrm>
          <a:prstGeom prst="rect">
            <a:avLst/>
          </a:prstGeom>
        </p:spPr>
      </p:pic>
      <p:sp>
        <p:nvSpPr>
          <p:cNvPr id="12" name="Metin Yer Tutucusu 3">
            <a:extLst>
              <a:ext uri="{FF2B5EF4-FFF2-40B4-BE49-F238E27FC236}">
                <a16:creationId xmlns:a16="http://schemas.microsoft.com/office/drawing/2014/main" id="{3C91352E-AEC3-E94A-AB72-3D744F3980D9}"/>
              </a:ext>
            </a:extLst>
          </p:cNvPr>
          <p:cNvSpPr>
            <a:spLocks noGrp="1"/>
          </p:cNvSpPr>
          <p:nvPr/>
        </p:nvSpPr>
        <p:spPr>
          <a:xfrm>
            <a:off x="0" y="1409948"/>
            <a:ext cx="4360985" cy="3733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sz="1800" dirty="0"/>
              <a:t>TRN field allows to transmit and receive beamforming training.</a:t>
            </a:r>
          </a:p>
          <a:p>
            <a:r>
              <a:rPr lang="en-US" sz="1800" dirty="0"/>
              <a:t>BRP (Beam Refinement Protocol)  is a process to be able to improve its antenna configuration for transmission and reception.</a:t>
            </a:r>
          </a:p>
          <a:p>
            <a:r>
              <a:rPr lang="en-US" sz="1800" dirty="0"/>
              <a:t>TRN field redesigned in 802.11ay to increase efficiency and make it configurable.</a:t>
            </a:r>
          </a:p>
          <a:p>
            <a:pPr marL="7620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01129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9" name="Google Shape;261;p16">
            <a:extLst>
              <a:ext uri="{FF2B5EF4-FFF2-40B4-BE49-F238E27FC236}">
                <a16:creationId xmlns:a16="http://schemas.microsoft.com/office/drawing/2014/main" id="{19F16891-D377-E34E-9717-5FE967DCA4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696" y="179012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Training </a:t>
            </a:r>
            <a:r>
              <a:rPr lang="tr-TR" dirty="0" err="1"/>
              <a:t>Field</a:t>
            </a:r>
            <a:r>
              <a:rPr lang="tr-TR" dirty="0"/>
              <a:t> Format</a:t>
            </a:r>
            <a:endParaRPr dirty="0"/>
          </a:p>
        </p:txBody>
      </p:sp>
      <p:sp>
        <p:nvSpPr>
          <p:cNvPr id="12" name="Metin Yer Tutucusu 3">
            <a:extLst>
              <a:ext uri="{FF2B5EF4-FFF2-40B4-BE49-F238E27FC236}">
                <a16:creationId xmlns:a16="http://schemas.microsoft.com/office/drawing/2014/main" id="{3C91352E-AEC3-E94A-AB72-3D744F3980D9}"/>
              </a:ext>
            </a:extLst>
          </p:cNvPr>
          <p:cNvSpPr>
            <a:spLocks noGrp="1"/>
          </p:cNvSpPr>
          <p:nvPr/>
        </p:nvSpPr>
        <p:spPr>
          <a:xfrm>
            <a:off x="0" y="881667"/>
            <a:ext cx="5838092" cy="3733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sz="1800" dirty="0"/>
              <a:t>In a BRP procedure, all TRN subfields are transmitted with the same antenna weight vector (AWV) as the data field.</a:t>
            </a:r>
          </a:p>
          <a:p>
            <a:r>
              <a:rPr lang="en-US" sz="1800" dirty="0"/>
              <a:t>AWV is vector of weights describing the excitation for each element of an antenna array. </a:t>
            </a:r>
          </a:p>
          <a:p>
            <a:r>
              <a:rPr lang="en-US" sz="1800" dirty="0"/>
              <a:t>This configuration allows receiver to switch AWVs when receiving different TRN subfields and determine an improved antenna configuration setting.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BEBA4C1-1B65-6242-881C-1927BFBDA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6" y="3788033"/>
            <a:ext cx="4945380" cy="132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37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9" name="Google Shape;261;p16">
            <a:extLst>
              <a:ext uri="{FF2B5EF4-FFF2-40B4-BE49-F238E27FC236}">
                <a16:creationId xmlns:a16="http://schemas.microsoft.com/office/drawing/2014/main" id="{19F16891-D377-E34E-9717-5FE967DCA4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696" y="179012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Training </a:t>
            </a:r>
            <a:r>
              <a:rPr lang="tr-TR" dirty="0" err="1"/>
              <a:t>Field</a:t>
            </a:r>
            <a:r>
              <a:rPr lang="tr-TR" dirty="0"/>
              <a:t> Format</a:t>
            </a:r>
            <a:endParaRPr dirty="0"/>
          </a:p>
        </p:txBody>
      </p:sp>
      <p:sp>
        <p:nvSpPr>
          <p:cNvPr id="12" name="Metin Yer Tutucusu 3">
            <a:extLst>
              <a:ext uri="{FF2B5EF4-FFF2-40B4-BE49-F238E27FC236}">
                <a16:creationId xmlns:a16="http://schemas.microsoft.com/office/drawing/2014/main" id="{3C91352E-AEC3-E94A-AB72-3D744F3980D9}"/>
              </a:ext>
            </a:extLst>
          </p:cNvPr>
          <p:cNvSpPr>
            <a:spLocks noGrp="1"/>
          </p:cNvSpPr>
          <p:nvPr/>
        </p:nvSpPr>
        <p:spPr>
          <a:xfrm>
            <a:off x="0" y="881667"/>
            <a:ext cx="6217920" cy="3733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sz="1700" dirty="0"/>
              <a:t>In a BRP procedure, transmitter uses different AWVs in the transmission of the TRN field while the receiver uses same AWV.</a:t>
            </a:r>
          </a:p>
          <a:p>
            <a:r>
              <a:rPr lang="en-US" sz="1700" dirty="0"/>
              <a:t>Three parameters define the format of a TRN-Unit used for transmit beamforming training.</a:t>
            </a:r>
          </a:p>
          <a:p>
            <a:r>
              <a:rPr lang="en-US" sz="1700" dirty="0"/>
              <a:t>EDMG TRN-Unit P, EDMG TRN-Unit M, EDMG TRN-Unit N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66E611DB-E7AB-B34F-96FF-C1A95A3FF9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6" r="1396"/>
          <a:stretch/>
        </p:blipFill>
        <p:spPr>
          <a:xfrm>
            <a:off x="196947" y="3029364"/>
            <a:ext cx="5824025" cy="210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15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9" name="Google Shape;261;p16">
            <a:extLst>
              <a:ext uri="{FF2B5EF4-FFF2-40B4-BE49-F238E27FC236}">
                <a16:creationId xmlns:a16="http://schemas.microsoft.com/office/drawing/2014/main" id="{19F16891-D377-E34E-9717-5FE967DCA4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696" y="179012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Training </a:t>
            </a:r>
            <a:r>
              <a:rPr lang="tr-TR" dirty="0" err="1"/>
              <a:t>Field</a:t>
            </a:r>
            <a:r>
              <a:rPr lang="tr-TR" dirty="0"/>
              <a:t> Format</a:t>
            </a:r>
            <a:endParaRPr dirty="0"/>
          </a:p>
        </p:txBody>
      </p:sp>
      <p:sp>
        <p:nvSpPr>
          <p:cNvPr id="12" name="Metin Yer Tutucusu 3">
            <a:extLst>
              <a:ext uri="{FF2B5EF4-FFF2-40B4-BE49-F238E27FC236}">
                <a16:creationId xmlns:a16="http://schemas.microsoft.com/office/drawing/2014/main" id="{3C91352E-AEC3-E94A-AB72-3D744F3980D9}"/>
              </a:ext>
            </a:extLst>
          </p:cNvPr>
          <p:cNvSpPr>
            <a:spLocks noGrp="1"/>
          </p:cNvSpPr>
          <p:nvPr/>
        </p:nvSpPr>
        <p:spPr>
          <a:xfrm>
            <a:off x="89452" y="881667"/>
            <a:ext cx="5784574" cy="3998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sz="1500" dirty="0"/>
              <a:t>P transmits the TRN subfields at the same AWV in which the receiver uses this info to synchronize and estimate the channel</a:t>
            </a:r>
            <a:r>
              <a:rPr lang="tr-TR" sz="1500" dirty="0"/>
              <a:t> </a:t>
            </a:r>
          </a:p>
          <a:p>
            <a:r>
              <a:rPr lang="en-US" sz="1500" dirty="0"/>
              <a:t>M  enhances the robustness of the beamforming training process (may be transmitted with the same AWV over and over again)</a:t>
            </a:r>
            <a:r>
              <a:rPr lang="tr-TR" sz="1500" dirty="0"/>
              <a:t> </a:t>
            </a:r>
          </a:p>
          <a:p>
            <a:r>
              <a:rPr lang="en-US" sz="1500" dirty="0"/>
              <a:t>N is the number of sequential TRN subfields with the same AWV</a:t>
            </a:r>
            <a:endParaRPr lang="tr-TR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66E611DB-E7AB-B34F-96FF-C1A95A3FF9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6" r="1396"/>
          <a:stretch/>
        </p:blipFill>
        <p:spPr>
          <a:xfrm>
            <a:off x="196947" y="3029364"/>
            <a:ext cx="5824025" cy="210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15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12281" y="2380519"/>
            <a:ext cx="419648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IEEE 802.11AY</a:t>
            </a:r>
            <a:br>
              <a:rPr lang="tr-TR" dirty="0"/>
            </a:br>
            <a:r>
              <a:rPr lang="tr-TR" dirty="0"/>
              <a:t>MEDIUM ACCESS </a:t>
            </a:r>
            <a:br>
              <a:rPr lang="tr-TR" dirty="0"/>
            </a:br>
            <a:r>
              <a:rPr lang="tr-TR" dirty="0"/>
              <a:t>CONTROL LAYER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5848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4FE41B4B-FBEE-AF46-B509-EEDAE52807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Unvan 2">
            <a:extLst>
              <a:ext uri="{FF2B5EF4-FFF2-40B4-BE49-F238E27FC236}">
                <a16:creationId xmlns:a16="http://schemas.microsoft.com/office/drawing/2014/main" id="{4C74DE5A-46B9-A348-81D1-CEBAE757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Beacon Interval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CF959DB-3956-F148-873D-B004D3EA1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5394960" cy="3180900"/>
          </a:xfrm>
        </p:spPr>
        <p:txBody>
          <a:bodyPr/>
          <a:lstStyle/>
          <a:p>
            <a:r>
              <a:rPr lang="en-US" dirty="0"/>
              <a:t>Two main access periods: </a:t>
            </a:r>
          </a:p>
          <a:p>
            <a:pPr lvl="1"/>
            <a:r>
              <a:rPr lang="en-US" dirty="0"/>
              <a:t>beacon header interval (BHI) </a:t>
            </a:r>
          </a:p>
          <a:p>
            <a:pPr lvl="1"/>
            <a:r>
              <a:rPr lang="en-US" dirty="0"/>
              <a:t>data transmission interval (DTI)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71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7B52FA9A-488A-1442-908D-99FAAD0F0E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Unvan 2">
            <a:extLst>
              <a:ext uri="{FF2B5EF4-FFF2-40B4-BE49-F238E27FC236}">
                <a16:creationId xmlns:a16="http://schemas.microsoft.com/office/drawing/2014/main" id="{622341D5-B9CC-7547-A049-CA5A6EF0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Beacon Header Interval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2DFD0F1-C54C-F649-BCE4-8BFE46B7F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45029"/>
            <a:ext cx="5521569" cy="3180900"/>
          </a:xfrm>
        </p:spPr>
        <p:txBody>
          <a:bodyPr/>
          <a:lstStyle/>
          <a:p>
            <a:r>
              <a:rPr lang="en-US" sz="2000" dirty="0"/>
              <a:t>Beacon transmission interval (BTI)</a:t>
            </a:r>
          </a:p>
          <a:p>
            <a:r>
              <a:rPr lang="en-US" sz="2000" dirty="0"/>
              <a:t>Association beamforming training (ABFT)</a:t>
            </a:r>
          </a:p>
          <a:p>
            <a:r>
              <a:rPr lang="en-US" sz="2000" dirty="0"/>
              <a:t>Announcement transmission interval (ATI)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BC96E7F-E9A2-FF42-8B33-2461F4971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2" y="2731040"/>
            <a:ext cx="5864957" cy="241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97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7B52FA9A-488A-1442-908D-99FAAD0F0E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Unvan 2">
            <a:extLst>
              <a:ext uri="{FF2B5EF4-FFF2-40B4-BE49-F238E27FC236}">
                <a16:creationId xmlns:a16="http://schemas.microsoft.com/office/drawing/2014/main" id="{622341D5-B9CC-7547-A049-CA5A6EF0C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64945"/>
            <a:ext cx="5138700" cy="857400"/>
          </a:xfrm>
        </p:spPr>
        <p:txBody>
          <a:bodyPr/>
          <a:lstStyle/>
          <a:p>
            <a:r>
              <a:rPr lang="en-US" dirty="0"/>
              <a:t>Multiple Channel Access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2DFD0F1-C54C-F649-BCE4-8BFE46B7F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122778"/>
            <a:ext cx="5521569" cy="3899388"/>
          </a:xfrm>
        </p:spPr>
        <p:txBody>
          <a:bodyPr/>
          <a:lstStyle/>
          <a:p>
            <a:r>
              <a:rPr lang="en-US" dirty="0"/>
              <a:t>To facilitate the coexistence of EDMG STAs with DMG STAs, the channel width of the primary channel is 2.16 GHz.</a:t>
            </a:r>
          </a:p>
          <a:p>
            <a:r>
              <a:rPr lang="en-US" dirty="0"/>
              <a:t>To enable the coexistence of DMG and EDMG STAs, network announcement and management frames need to be transmitted through primary channel.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1F258D85-A4D6-0B46-BF7D-7452DA56C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7021" y="439500"/>
            <a:ext cx="2782613" cy="4264200"/>
          </a:xfrm>
        </p:spPr>
        <p:txBody>
          <a:bodyPr/>
          <a:lstStyle/>
          <a:p>
            <a:r>
              <a:rPr lang="en-US" sz="2400" b="1" dirty="0"/>
              <a:t>BLG433E</a:t>
            </a:r>
          </a:p>
          <a:p>
            <a:r>
              <a:rPr lang="en-US" sz="2000" dirty="0"/>
              <a:t>Computer</a:t>
            </a:r>
          </a:p>
          <a:p>
            <a:r>
              <a:rPr lang="en-US" sz="2000" dirty="0"/>
              <a:t>Communications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2018-2019 Fall Term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Prof. Dr. </a:t>
            </a:r>
            <a:r>
              <a:rPr lang="en-US" dirty="0" err="1"/>
              <a:t>Sema</a:t>
            </a:r>
            <a:r>
              <a:rPr lang="en-US" dirty="0"/>
              <a:t> </a:t>
            </a:r>
            <a:r>
              <a:rPr lang="en-US" dirty="0" err="1"/>
              <a:t>Oktuğ</a:t>
            </a:r>
            <a:endParaRPr lang="en-US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0C3F569D-C1C3-5D45-A7A9-2948001417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10" name="Google Shape;255;p15">
            <a:extLst>
              <a:ext uri="{FF2B5EF4-FFF2-40B4-BE49-F238E27FC236}">
                <a16:creationId xmlns:a16="http://schemas.microsoft.com/office/drawing/2014/main" id="{2393EFF5-CBFF-C447-858E-A9EF6EF65BF9}"/>
              </a:ext>
            </a:extLst>
          </p:cNvPr>
          <p:cNvSpPr txBox="1">
            <a:spLocks/>
          </p:cNvSpPr>
          <p:nvPr/>
        </p:nvSpPr>
        <p:spPr>
          <a:xfrm>
            <a:off x="2006162" y="2620727"/>
            <a:ext cx="3653230" cy="100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tr-TR" dirty="0">
                <a:solidFill>
                  <a:srgbClr val="A5B0FE"/>
                </a:solidFill>
              </a:rPr>
              <a:t>Muhammed Burak </a:t>
            </a:r>
            <a:r>
              <a:rPr lang="tr-TR" dirty="0" err="1">
                <a:solidFill>
                  <a:srgbClr val="A5B0FE"/>
                </a:solidFill>
              </a:rPr>
              <a:t>Buğrul</a:t>
            </a:r>
            <a:endParaRPr lang="tr-TR" dirty="0">
              <a:solidFill>
                <a:srgbClr val="A5B0FE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tr-TR" sz="1800" dirty="0" err="1"/>
              <a:t>bugrul@itu.edu.tr</a:t>
            </a:r>
            <a:endParaRPr lang="tr-TR" sz="1800" b="1" dirty="0"/>
          </a:p>
        </p:txBody>
      </p:sp>
      <p:sp>
        <p:nvSpPr>
          <p:cNvPr id="13" name="Google Shape;255;p15">
            <a:extLst>
              <a:ext uri="{FF2B5EF4-FFF2-40B4-BE49-F238E27FC236}">
                <a16:creationId xmlns:a16="http://schemas.microsoft.com/office/drawing/2014/main" id="{C239DE7C-0EF0-BA45-9CE6-44D79E9BACAE}"/>
              </a:ext>
            </a:extLst>
          </p:cNvPr>
          <p:cNvSpPr txBox="1">
            <a:spLocks/>
          </p:cNvSpPr>
          <p:nvPr/>
        </p:nvSpPr>
        <p:spPr>
          <a:xfrm>
            <a:off x="2006162" y="260020"/>
            <a:ext cx="3653230" cy="100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tr-TR" dirty="0">
                <a:solidFill>
                  <a:srgbClr val="A5B0FE"/>
                </a:solidFill>
              </a:rPr>
              <a:t>Kadir Emre Oto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tr-TR" sz="1800" dirty="0" err="1"/>
              <a:t>otok@itu.edu.tr</a:t>
            </a:r>
            <a:endParaRPr lang="tr-TR" sz="1800" dirty="0"/>
          </a:p>
        </p:txBody>
      </p:sp>
      <p:sp>
        <p:nvSpPr>
          <p:cNvPr id="15" name="Google Shape;255;p15">
            <a:extLst>
              <a:ext uri="{FF2B5EF4-FFF2-40B4-BE49-F238E27FC236}">
                <a16:creationId xmlns:a16="http://schemas.microsoft.com/office/drawing/2014/main" id="{D5D73AFD-B3FC-5244-9FFC-533CE437876A}"/>
              </a:ext>
            </a:extLst>
          </p:cNvPr>
          <p:cNvSpPr txBox="1">
            <a:spLocks/>
          </p:cNvSpPr>
          <p:nvPr/>
        </p:nvSpPr>
        <p:spPr>
          <a:xfrm>
            <a:off x="2006162" y="3802456"/>
            <a:ext cx="3653230" cy="100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tr-TR" dirty="0">
                <a:solidFill>
                  <a:srgbClr val="A5B0FE"/>
                </a:solidFill>
              </a:rPr>
              <a:t>Mustafa Efekan Pekel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tr-TR" sz="1800" dirty="0" err="1"/>
              <a:t>pekelm@itu.edu.tr</a:t>
            </a:r>
            <a:endParaRPr lang="tr-TR" sz="1800" b="1" dirty="0"/>
          </a:p>
        </p:txBody>
      </p:sp>
      <p:sp>
        <p:nvSpPr>
          <p:cNvPr id="17" name="Google Shape;255;p15">
            <a:extLst>
              <a:ext uri="{FF2B5EF4-FFF2-40B4-BE49-F238E27FC236}">
                <a16:creationId xmlns:a16="http://schemas.microsoft.com/office/drawing/2014/main" id="{80F9C68E-74AE-EF4D-9595-825FF4DA8927}"/>
              </a:ext>
            </a:extLst>
          </p:cNvPr>
          <p:cNvSpPr txBox="1">
            <a:spLocks/>
          </p:cNvSpPr>
          <p:nvPr/>
        </p:nvSpPr>
        <p:spPr>
          <a:xfrm>
            <a:off x="2006162" y="1436036"/>
            <a:ext cx="3653230" cy="100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tr-TR" dirty="0">
                <a:solidFill>
                  <a:srgbClr val="A5B0FE"/>
                </a:solidFill>
              </a:rPr>
              <a:t>Korel </a:t>
            </a:r>
            <a:r>
              <a:rPr lang="tr-TR" dirty="0" err="1">
                <a:solidFill>
                  <a:srgbClr val="A5B0FE"/>
                </a:solidFill>
              </a:rPr>
              <a:t>Chairoula</a:t>
            </a:r>
            <a:endParaRPr lang="tr-TR" dirty="0">
              <a:solidFill>
                <a:srgbClr val="A5B0FE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tr-TR" sz="1800" dirty="0" err="1"/>
              <a:t>chairoulak@itu.edu.tr</a:t>
            </a:r>
            <a:endParaRPr lang="tr-TR" sz="1800" b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EF19A8A-0A6C-7C43-928A-94E70446E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33" y="260020"/>
            <a:ext cx="1080000" cy="108000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94F6999-23C0-B844-B099-68B49C6A9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33" y="1436036"/>
            <a:ext cx="1080000" cy="1080000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136E21B6-FB27-BF4D-93E1-E3EA606A3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33" y="2620727"/>
            <a:ext cx="1080000" cy="1080000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774BD2C2-1497-F148-9147-B786C8EE5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533" y="380245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30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1AB444F6-375B-424B-8A2F-63D7E06CF6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Unvan 2">
            <a:extLst>
              <a:ext uri="{FF2B5EF4-FFF2-40B4-BE49-F238E27FC236}">
                <a16:creationId xmlns:a16="http://schemas.microsoft.com/office/drawing/2014/main" id="{188580D6-B006-1B48-B8A7-C7B60CA2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32" y="488501"/>
            <a:ext cx="5138700" cy="857400"/>
          </a:xfrm>
        </p:spPr>
        <p:txBody>
          <a:bodyPr/>
          <a:lstStyle/>
          <a:p>
            <a:r>
              <a:rPr lang="en-US" dirty="0"/>
              <a:t>Multiple Channel Access Through Scheduling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1C3F9F3-01D5-FA42-B9B8-DDCBA622D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32" y="1526410"/>
            <a:ext cx="5396433" cy="281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24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DFEEC733-BA04-B649-B5B3-6D94895401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3" name="Unvan 2">
            <a:extLst>
              <a:ext uri="{FF2B5EF4-FFF2-40B4-BE49-F238E27FC236}">
                <a16:creationId xmlns:a16="http://schemas.microsoft.com/office/drawing/2014/main" id="{32C140F3-65C4-1A47-A0EE-5F441239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Channel Access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F47AB09-7CF5-BC4C-BE28-931929F0F9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perform a MIMO transmission, </a:t>
            </a:r>
            <a:r>
              <a:rPr lang="en-US"/>
              <a:t>transmitter must obtain </a:t>
            </a:r>
            <a:r>
              <a:rPr lang="en-US" dirty="0"/>
              <a:t>TXOP. </a:t>
            </a:r>
          </a:p>
          <a:p>
            <a:r>
              <a:rPr lang="en-US" dirty="0"/>
              <a:t>To this end, EDMG STAs that support MIMO maintain physical and virtual carrier sensing and perform the </a:t>
            </a:r>
            <a:r>
              <a:rPr lang="en-US" dirty="0" err="1"/>
              <a:t>backoff</a:t>
            </a:r>
            <a:r>
              <a:rPr lang="en-US" dirty="0"/>
              <a:t> procedure.</a:t>
            </a:r>
          </a:p>
        </p:txBody>
      </p:sp>
    </p:spTree>
    <p:extLst>
      <p:ext uri="{BB962C8B-B14F-4D97-AF65-F5344CB8AC3E}">
        <p14:creationId xmlns:p14="http://schemas.microsoft.com/office/powerpoint/2010/main" val="4088979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12281" y="2380519"/>
            <a:ext cx="419648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IEEE 802.11AY</a:t>
            </a:r>
            <a:br>
              <a:rPr lang="tr-TR" dirty="0"/>
            </a:br>
            <a:r>
              <a:rPr lang="tr-TR" dirty="0"/>
              <a:t>BEAMFORMING CONTROL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3857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DFEEC733-BA04-B649-B5B3-6D94895401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3" name="Unvan 2">
            <a:extLst>
              <a:ext uri="{FF2B5EF4-FFF2-40B4-BE49-F238E27FC236}">
                <a16:creationId xmlns:a16="http://schemas.microsoft.com/office/drawing/2014/main" id="{32C140F3-65C4-1A47-A0EE-5F441239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8673"/>
            <a:ext cx="5138700" cy="857400"/>
          </a:xfrm>
        </p:spPr>
        <p:txBody>
          <a:bodyPr/>
          <a:lstStyle/>
          <a:p>
            <a:r>
              <a:rPr lang="en-US" dirty="0"/>
              <a:t>BF Training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F47AB09-7CF5-BC4C-BE28-931929F0F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81429"/>
            <a:ext cx="5493434" cy="3180900"/>
          </a:xfrm>
        </p:spPr>
        <p:txBody>
          <a:bodyPr/>
          <a:lstStyle/>
          <a:p>
            <a:r>
              <a:rPr lang="en-US" sz="2000" dirty="0"/>
              <a:t>Beamforming training is used to determine the appropriate transmit and receive antenna configurations for a pair of stations through two sub-phases.</a:t>
            </a:r>
          </a:p>
          <a:p>
            <a:r>
              <a:rPr lang="en-US" sz="2000" dirty="0"/>
              <a:t>IEEE 802.11ay includes several new beamforming training protocols, including SU-MIMO/MU-MIMO beamforming training, BRP transmit sector sweep and beamforming for asymmetric links.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2392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199" y="164950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SU-MIMO Beamforming</a:t>
            </a:r>
            <a:endParaRPr dirty="0"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DBFC40B-A3F0-3546-ABB9-21722C831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058" y="935805"/>
            <a:ext cx="5634112" cy="3155100"/>
          </a:xfrm>
        </p:spPr>
        <p:txBody>
          <a:bodyPr/>
          <a:lstStyle/>
          <a:p>
            <a:r>
              <a:rPr lang="en-US" dirty="0"/>
              <a:t>SU-MIMO BF protocol consists of two consecutive phases: SISO phase and MIMO phase.</a:t>
            </a:r>
          </a:p>
          <a:p>
            <a:r>
              <a:rPr lang="en-US" dirty="0"/>
              <a:t>SISO Phase: In this phase, both STAs collect the necessary feedback for possible candidate sectors.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7DE329C-9884-484B-8D4C-9C54F48C6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68" y="2756570"/>
            <a:ext cx="5754761" cy="210519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199" y="164950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SU-MIMO Beamforming</a:t>
            </a:r>
            <a:endParaRPr dirty="0"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DBFC40B-A3F0-3546-ABB9-21722C831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058" y="935805"/>
            <a:ext cx="5634112" cy="3155100"/>
          </a:xfrm>
        </p:spPr>
        <p:txBody>
          <a:bodyPr/>
          <a:lstStyle/>
          <a:p>
            <a:r>
              <a:rPr lang="en-US" dirty="0"/>
              <a:t>MIMO Phase enables the simultaneous training of transmit and receive sectors for each DMG antenna.</a:t>
            </a:r>
          </a:p>
          <a:p>
            <a:r>
              <a:rPr lang="en-US" dirty="0"/>
              <a:t>Four mandatory sub-phases:</a:t>
            </a:r>
          </a:p>
          <a:p>
            <a:pPr marL="114300" indent="0">
              <a:buNone/>
            </a:pPr>
            <a:r>
              <a:rPr lang="en-US" dirty="0"/>
              <a:t>SU-MIMO BF Setup, SU-MIMO BF training (SMBT), responder SMBT,  SU-MIMO BF feedback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7F89CF7-C8B8-A143-90C8-082A8F726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4" y="3015767"/>
            <a:ext cx="5950870" cy="212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34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199" y="164950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MU-MIMO Beamforming</a:t>
            </a:r>
            <a:endParaRPr dirty="0"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DBFC40B-A3F0-3546-ABB9-21722C831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058" y="935805"/>
            <a:ext cx="5634112" cy="3155100"/>
          </a:xfrm>
        </p:spPr>
        <p:txBody>
          <a:bodyPr/>
          <a:lstStyle/>
          <a:p>
            <a:r>
              <a:rPr lang="en-US" dirty="0"/>
              <a:t>MU-MIMO BF enables an initiator and a group of responders to determine appropriate antenna configurations for simultaneous transmission of multiple data streams with minimum inter-stream interference.</a:t>
            </a:r>
          </a:p>
          <a:p>
            <a:r>
              <a:rPr lang="en-US" dirty="0"/>
              <a:t>802.11ay only supports downlink MU-MIMO transmission.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76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6" name="Google Shape;300;p20">
            <a:extLst>
              <a:ext uri="{FF2B5EF4-FFF2-40B4-BE49-F238E27FC236}">
                <a16:creationId xmlns:a16="http://schemas.microsoft.com/office/drawing/2014/main" id="{7A76CF36-FA63-A14B-BA14-4F97EE368408}"/>
              </a:ext>
            </a:extLst>
          </p:cNvPr>
          <p:cNvSpPr txBox="1">
            <a:spLocks/>
          </p:cNvSpPr>
          <p:nvPr/>
        </p:nvSpPr>
        <p:spPr>
          <a:xfrm>
            <a:off x="2002581" y="618741"/>
            <a:ext cx="513873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tr-TR" dirty="0">
                <a:solidFill>
                  <a:schemeClr val="bg1"/>
                </a:solidFill>
              </a:rPr>
              <a:t>MU-MIMO </a:t>
            </a:r>
            <a:r>
              <a:rPr lang="tr-TR" dirty="0" err="1">
                <a:solidFill>
                  <a:schemeClr val="bg1"/>
                </a:solidFill>
              </a:rPr>
              <a:t>Beamforming</a:t>
            </a:r>
            <a:endParaRPr lang="tr-TR" dirty="0">
              <a:solidFill>
                <a:schemeClr val="bg1"/>
              </a:solidFill>
            </a:endParaRPr>
          </a:p>
          <a:p>
            <a:pPr algn="ctr"/>
            <a:r>
              <a:rPr lang="tr-TR" dirty="0">
                <a:solidFill>
                  <a:schemeClr val="bg1"/>
                </a:solidFill>
              </a:rPr>
              <a:t>SISO </a:t>
            </a:r>
            <a:r>
              <a:rPr lang="tr-TR" dirty="0" err="1">
                <a:solidFill>
                  <a:schemeClr val="bg1"/>
                </a:solidFill>
              </a:rPr>
              <a:t>Phase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DAB23AA-B5C5-7D43-B231-A1D596937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50" y="1718619"/>
            <a:ext cx="74676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29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6" name="Google Shape;300;p20">
            <a:extLst>
              <a:ext uri="{FF2B5EF4-FFF2-40B4-BE49-F238E27FC236}">
                <a16:creationId xmlns:a16="http://schemas.microsoft.com/office/drawing/2014/main" id="{7A76CF36-FA63-A14B-BA14-4F97EE368408}"/>
              </a:ext>
            </a:extLst>
          </p:cNvPr>
          <p:cNvSpPr txBox="1">
            <a:spLocks/>
          </p:cNvSpPr>
          <p:nvPr/>
        </p:nvSpPr>
        <p:spPr>
          <a:xfrm>
            <a:off x="2002581" y="618741"/>
            <a:ext cx="513873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tr-TR" dirty="0">
                <a:solidFill>
                  <a:schemeClr val="bg1"/>
                </a:solidFill>
              </a:rPr>
              <a:t>MU-MIMO </a:t>
            </a:r>
            <a:r>
              <a:rPr lang="tr-TR" dirty="0" err="1">
                <a:solidFill>
                  <a:schemeClr val="bg1"/>
                </a:solidFill>
              </a:rPr>
              <a:t>Beamforming</a:t>
            </a:r>
            <a:endParaRPr lang="tr-TR" dirty="0">
              <a:solidFill>
                <a:schemeClr val="bg1"/>
              </a:solidFill>
            </a:endParaRPr>
          </a:p>
          <a:p>
            <a:pPr algn="ctr"/>
            <a:r>
              <a:rPr lang="tr-TR" dirty="0">
                <a:solidFill>
                  <a:schemeClr val="bg1"/>
                </a:solidFill>
              </a:rPr>
              <a:t>MIMO </a:t>
            </a:r>
            <a:r>
              <a:rPr lang="tr-TR" dirty="0" err="1">
                <a:solidFill>
                  <a:schemeClr val="bg1"/>
                </a:solidFill>
              </a:rPr>
              <a:t>Phase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E8389D3-5774-9144-B3A0-8613CDF53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04" y="1475991"/>
            <a:ext cx="7963291" cy="313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06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300" y="1830387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Design and experimental analysis of MIMO policies under different </a:t>
            </a:r>
            <a:r>
              <a:rPr lang="en" dirty="0" err="1"/>
              <a:t>LoS</a:t>
            </a:r>
            <a:r>
              <a:rPr lang="en" dirty="0"/>
              <a:t> and non-</a:t>
            </a:r>
            <a:r>
              <a:rPr lang="en" dirty="0" err="1"/>
              <a:t>LoS</a:t>
            </a:r>
            <a:r>
              <a:rPr lang="en" dirty="0"/>
              <a:t> conditions, different antenna directivities and with single-polarized or dual-polarized transmissions.</a:t>
            </a:r>
            <a:endParaRPr dirty="0"/>
          </a:p>
        </p:txBody>
      </p:sp>
      <p:sp>
        <p:nvSpPr>
          <p:cNvPr id="309" name="Google Shape;309;p21"/>
          <p:cNvSpPr txBox="1">
            <a:spLocks noGrp="1"/>
          </p:cNvSpPr>
          <p:nvPr>
            <p:ph type="body" idx="2"/>
          </p:nvPr>
        </p:nvSpPr>
        <p:spPr>
          <a:xfrm>
            <a:off x="2198450" y="1830387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Design and implementation of adaptive dual-polarized arrays .</a:t>
            </a:r>
            <a:endParaRPr dirty="0"/>
          </a:p>
        </p:txBody>
      </p:sp>
      <p:sp>
        <p:nvSpPr>
          <p:cNvPr id="310" name="Google Shape;310;p21"/>
          <p:cNvSpPr txBox="1">
            <a:spLocks noGrp="1"/>
          </p:cNvSpPr>
          <p:nvPr>
            <p:ph type="body" idx="3"/>
          </p:nvPr>
        </p:nvSpPr>
        <p:spPr>
          <a:xfrm>
            <a:off x="3939600" y="1830387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Design of low-power and low-complexity MIMO architectures for </a:t>
            </a:r>
            <a:r>
              <a:rPr lang="en-US" dirty="0" err="1"/>
              <a:t>milimeter</a:t>
            </a:r>
            <a:r>
              <a:rPr lang="en-US" dirty="0"/>
              <a:t>-wave that allow for flexible analog and digital beamforming and digital beamforming and advanced signal processing techniques.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8" name="Google Shape;309;p21">
            <a:extLst>
              <a:ext uri="{FF2B5EF4-FFF2-40B4-BE49-F238E27FC236}">
                <a16:creationId xmlns:a16="http://schemas.microsoft.com/office/drawing/2014/main" id="{8BB13F54-0B6D-F644-B194-71372F7A049A}"/>
              </a:ext>
            </a:extLst>
          </p:cNvPr>
          <p:cNvSpPr txBox="1">
            <a:spLocks/>
          </p:cNvSpPr>
          <p:nvPr/>
        </p:nvSpPr>
        <p:spPr>
          <a:xfrm>
            <a:off x="457300" y="1354855"/>
            <a:ext cx="5138600" cy="565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dirty="0"/>
              <a:t>IEEE 802.11ay advances provide opportunities for new research topics:</a:t>
            </a:r>
          </a:p>
        </p:txBody>
      </p:sp>
    </p:spTree>
    <p:extLst>
      <p:ext uri="{BB962C8B-B14F-4D97-AF65-F5344CB8AC3E}">
        <p14:creationId xmlns:p14="http://schemas.microsoft.com/office/powerpoint/2010/main" val="428621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D346FBA3-C5E1-E443-9808-7AA20585D3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Unvan 2">
            <a:extLst>
              <a:ext uri="{FF2B5EF4-FFF2-40B4-BE49-F238E27FC236}">
                <a16:creationId xmlns:a16="http://schemas.microsoft.com/office/drawing/2014/main" id="{A392BAA8-D333-8A4B-9608-96063FD7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9DA17EC-1E41-1140-9871-3695818CA1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2000" dirty="0"/>
              <a:t>IEEE 802.11ay Task Group has defined new PHY and MAC specifications that enable 100 Gb/s communications due to enabling multi-Gb/s wireless local communications and reliability requirements of new applications such as AR/VR.</a:t>
            </a:r>
          </a:p>
          <a:p>
            <a:pPr marL="76200" indent="0">
              <a:buNone/>
            </a:pPr>
            <a:r>
              <a:rPr lang="en-US" sz="2000" dirty="0"/>
              <a:t>In this paper presentation, we are describing main design elements of IEEE 802.11ay. </a:t>
            </a:r>
          </a:p>
        </p:txBody>
      </p:sp>
    </p:spTree>
    <p:extLst>
      <p:ext uri="{BB962C8B-B14F-4D97-AF65-F5344CB8AC3E}">
        <p14:creationId xmlns:p14="http://schemas.microsoft.com/office/powerpoint/2010/main" val="1464681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ctrTitle" idx="4294967295"/>
          </p:nvPr>
        </p:nvSpPr>
        <p:spPr>
          <a:xfrm>
            <a:off x="671732" y="1991875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486" name="Google Shape;486;p3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While wireless technologies evolving, new applications and usage growth demand greater throughput and reliability with lower latencies. </a:t>
            </a:r>
          </a:p>
          <a:p>
            <a:r>
              <a:rPr lang="en-US" sz="1600" dirty="0"/>
              <a:t>IEEE 802.11ay Task Group was formed in 2015 in order to define PHY and MAC amendments that enable Wi-Fi devices to achieve 100 Gb/s using 60 GHz band. </a:t>
            </a:r>
          </a:p>
          <a:p>
            <a:r>
              <a:rPr lang="en-US" sz="1600" dirty="0"/>
              <a:t>DMG (Directional Multi-Gigabit) and EDMG (Enhanced Directional Multi-Gigabit) stations refer to devices that can support features of 802.11 and 802.11ay standards, respectively.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1600"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Channel Bounding and Aggregation</a:t>
            </a:r>
            <a:endParaRPr dirty="0"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242034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IEEE 802.11ad only allows for single (2.16 GHz) channel transmission. 802.11ay includes mechanisms for channel bounding and aggregation. </a:t>
            </a:r>
          </a:p>
          <a:p>
            <a:r>
              <a:rPr lang="en-US" sz="1600" dirty="0"/>
              <a:t>In channel bounding, a single waveform covers at least two 2.16 GHz channels, whereas channel aggregation has a separate waveform for each channel.</a:t>
            </a:r>
          </a:p>
          <a:p>
            <a:r>
              <a:rPr lang="en-US" sz="1600" dirty="0"/>
              <a:t>IEEE 802.11ay mandates that EDMG STAs must support operation in 2.16 GHz channels. Channel aggregation of two channels and bonding of there or four 2.16 GHz channels optional.</a:t>
            </a:r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979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Directional MIMO Communication</a:t>
            </a:r>
            <a:endParaRPr dirty="0"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242034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To achieve both beamforming and multiplexing gain, 802.11ay defines new mechanisms to enable MIMO operation including Single-User MIMO (SU-MIMO) and Multi-User MIMO (MU-MIMO).</a:t>
            </a:r>
          </a:p>
          <a:p>
            <a:r>
              <a:rPr lang="en-US" sz="1600" dirty="0"/>
              <a:t>802.11ay also supports stations with dual-polarized antenna arrays. It allows for diversity gains and multiplexing in line-of-sight environments.</a:t>
            </a:r>
          </a:p>
          <a:p>
            <a:r>
              <a:rPr lang="en-US" sz="1600" dirty="0"/>
              <a:t>MIMO link supports is determined by different factors including the environment, the directivity of the antenna used and on whether antenna polarization is exploited.</a:t>
            </a:r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92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12281" y="2155436"/>
            <a:ext cx="419648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IEEE 802.11AY</a:t>
            </a:r>
            <a:br>
              <a:rPr lang="tr-TR" dirty="0"/>
            </a:br>
            <a:r>
              <a:rPr lang="tr-TR" dirty="0"/>
              <a:t>PHYSICAL LAYER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EDMG Packet Format</a:t>
            </a:r>
            <a:endParaRPr dirty="0"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296202" y="1742549"/>
            <a:ext cx="5460695" cy="2143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A single packet format is defined for the three EDMG PHY modes: SC (single carrier), OFDM (orthogonal frequency division multiplexing) and control.</a:t>
            </a:r>
          </a:p>
          <a:p>
            <a:r>
              <a:rPr lang="en-US" sz="1600" dirty="0"/>
              <a:t>Not all fields are transmitted in EDMG packet. Some are used for single channel or channel bonding, SISO or MIMO transmission or beamforming training/ tracking.</a:t>
            </a:r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07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662246" cy="3364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Non-EDMG portion allows backward compatibility.</a:t>
            </a:r>
          </a:p>
          <a:p>
            <a:r>
              <a:rPr lang="en-US" sz="1600" dirty="0"/>
              <a:t>L-STF &amp; L-CEF for packet detection, carrier frequency earning and timing</a:t>
            </a:r>
          </a:p>
          <a:p>
            <a:r>
              <a:rPr lang="en-US" sz="1600" dirty="0"/>
              <a:t>L-Header field is the same as the header field of 802.11ad packet, however some of its bits redefined.</a:t>
            </a:r>
          </a:p>
          <a:p>
            <a:endParaRPr lang="en-US" sz="2000" dirty="0"/>
          </a:p>
          <a:p>
            <a:endParaRPr lang="en-US" sz="1600"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18DC7C76-1F34-7646-83AA-92B2AF803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07366"/>
            <a:ext cx="6006905" cy="1301223"/>
          </a:xfrm>
          <a:prstGeom prst="rect">
            <a:avLst/>
          </a:prstGeom>
        </p:spPr>
      </p:pic>
      <p:sp>
        <p:nvSpPr>
          <p:cNvPr id="9" name="Google Shape;261;p16">
            <a:extLst>
              <a:ext uri="{FF2B5EF4-FFF2-40B4-BE49-F238E27FC236}">
                <a16:creationId xmlns:a16="http://schemas.microsoft.com/office/drawing/2014/main" id="{19F16891-D377-E34E-9717-5FE967DCA4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N</a:t>
            </a:r>
            <a:r>
              <a:rPr lang="en" dirty="0"/>
              <a:t>on-EDMG Portion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8254619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1209</Words>
  <Application>Microsoft Macintosh PowerPoint</Application>
  <PresentationFormat>Ekran Gösterisi (16:9)</PresentationFormat>
  <Paragraphs>146</Paragraphs>
  <Slides>30</Slides>
  <Notes>21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6" baseType="lpstr">
      <vt:lpstr>Barlow Light</vt:lpstr>
      <vt:lpstr>Calibri</vt:lpstr>
      <vt:lpstr>Barlow</vt:lpstr>
      <vt:lpstr>Arial</vt:lpstr>
      <vt:lpstr>Miriam Libre</vt:lpstr>
      <vt:lpstr>Roderigo template</vt:lpstr>
      <vt:lpstr>IEEE 802.11ay Next Generation  60 GHz Communication for 100 Gb/s WiFi</vt:lpstr>
      <vt:lpstr>PowerPoint Sunusu</vt:lpstr>
      <vt:lpstr>ABSTRACT</vt:lpstr>
      <vt:lpstr>INTRODUCTION</vt:lpstr>
      <vt:lpstr>Channel Bounding and Aggregation</vt:lpstr>
      <vt:lpstr>Directional MIMO Communication</vt:lpstr>
      <vt:lpstr>IEEE 802.11AY PHYSICAL LAYER</vt:lpstr>
      <vt:lpstr>EDMG Packet Format</vt:lpstr>
      <vt:lpstr>Non-EDMG Portion</vt:lpstr>
      <vt:lpstr>EDMG Portion</vt:lpstr>
      <vt:lpstr>Data Field Format</vt:lpstr>
      <vt:lpstr>Training Field Format</vt:lpstr>
      <vt:lpstr>Training Field Format</vt:lpstr>
      <vt:lpstr>Training Field Format</vt:lpstr>
      <vt:lpstr>Training Field Format</vt:lpstr>
      <vt:lpstr>IEEE 802.11AY MEDIUM ACCESS  CONTROL LAYER</vt:lpstr>
      <vt:lpstr>Beacon Interval</vt:lpstr>
      <vt:lpstr>Beacon Header Interval</vt:lpstr>
      <vt:lpstr>Multiple Channel Access</vt:lpstr>
      <vt:lpstr>Multiple Channel Access Through Scheduling</vt:lpstr>
      <vt:lpstr>MIMO Channel Access</vt:lpstr>
      <vt:lpstr>IEEE 802.11AY BEAMFORMING CONTROL</vt:lpstr>
      <vt:lpstr>BF Training</vt:lpstr>
      <vt:lpstr>SU-MIMO Beamforming</vt:lpstr>
      <vt:lpstr>SU-MIMO Beamforming</vt:lpstr>
      <vt:lpstr>MU-MIMO Beamforming</vt:lpstr>
      <vt:lpstr>PowerPoint Sunusu</vt:lpstr>
      <vt:lpstr>PowerPoint Sunusu</vt:lpstr>
      <vt:lpstr>CONCLUSION</vt:lpstr>
      <vt:lpstr>THANKS!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802.11ay Next Generation  60 GHz Communication for 100 GB/s WiFİ</dc:title>
  <cp:lastModifiedBy>Microsoft Office Kullanıcısı</cp:lastModifiedBy>
  <cp:revision>50</cp:revision>
  <cp:lastPrinted>2018-12-27T22:28:29Z</cp:lastPrinted>
  <dcterms:modified xsi:type="dcterms:W3CDTF">2018-12-28T14:46:26Z</dcterms:modified>
</cp:coreProperties>
</file>