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56844-59C4-49B7-8AC9-2A3A8A31109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F272-7CEF-44D1-88E0-EFF63DC5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253D1D-AD58-4682-9F2D-17888DDF273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16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4CD5F1-359A-4518-9236-CA5642B1FC4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17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97392E-5CEF-4723-ADBB-4DF0744A50C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01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C69C42-A5AC-4451-B6AD-73B41637608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64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5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6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3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6DFC-FE91-4094-877D-E631D3733D6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9548-4C2D-4600-808E-83C6543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smtClean="0"/>
              <a:t>Additional Slides from </a:t>
            </a:r>
            <a:r>
              <a:rPr lang="tr-TR" smtClean="0"/>
              <a:t/>
            </a:r>
            <a:br>
              <a:rPr lang="tr-TR" smtClean="0"/>
            </a:br>
            <a:r>
              <a:rPr lang="tr-TR" i="1" smtClean="0"/>
              <a:t>Computer Networks </a:t>
            </a:r>
            <a:br>
              <a:rPr lang="tr-TR" i="1" smtClean="0"/>
            </a:br>
            <a:r>
              <a:rPr lang="tr-TR" sz="4000" smtClean="0"/>
              <a:t>by Tanenbaum and Wetheral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 (3)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A set of IP address assignments</a:t>
            </a: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4" y="2551113"/>
            <a:ext cx="8575675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 (4)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Aggregation of IP prefixes</a:t>
            </a: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4" y="1543050"/>
            <a:ext cx="71532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 (5)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Longest matching prefix routing at the New York router.</a:t>
            </a:r>
          </a:p>
        </p:txBody>
      </p:sp>
      <p:pic>
        <p:nvPicPr>
          <p:cNvPr id="962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266950"/>
            <a:ext cx="84201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0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 (6)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IP address formats</a:t>
            </a: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6364"/>
            <a:ext cx="80772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6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 (7)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Special IP addresses</a:t>
            </a:r>
          </a:p>
        </p:txBody>
      </p:sp>
      <p:pic>
        <p:nvPicPr>
          <p:cNvPr id="983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024064"/>
            <a:ext cx="84010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0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en-US" smtClean="0"/>
              <a:t>The IP Version 4 Protocol (1)</a:t>
            </a:r>
            <a:endParaRPr lang="en-US" alt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The IPv4 (Internet Protocol) header.</a:t>
            </a: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1303339"/>
            <a:ext cx="78327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5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en-US" smtClean="0"/>
              <a:t>The IP Version 4 Protocol (2)</a:t>
            </a:r>
            <a:endParaRPr lang="en-US" altLang="en-U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Some of the IP options.</a:t>
            </a: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4" y="2054225"/>
            <a:ext cx="8491537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1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 (1)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051426"/>
            <a:ext cx="8856662" cy="5873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An IP prefix.</a:t>
            </a:r>
            <a:endParaRPr lang="tr-TR" altLang="en-US" smtClean="0"/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9" y="2674939"/>
            <a:ext cx="80486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2301875" y="1439864"/>
            <a:ext cx="718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/>
              <a:t>IP addresses are written in dotted decimal notation like 128.208.2.51</a:t>
            </a:r>
          </a:p>
        </p:txBody>
      </p:sp>
    </p:spTree>
    <p:extLst>
      <p:ext uri="{BB962C8B-B14F-4D97-AF65-F5344CB8AC3E}">
        <p14:creationId xmlns:p14="http://schemas.microsoft.com/office/powerpoint/2010/main" val="16051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6042026"/>
            <a:ext cx="9144000" cy="5111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IP address formats.</a:t>
            </a:r>
          </a:p>
        </p:txBody>
      </p:sp>
      <p:pic>
        <p:nvPicPr>
          <p:cNvPr id="89092" name="Picture 4" descr="5-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268414"/>
            <a:ext cx="7521575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763838" y="5176839"/>
            <a:ext cx="3930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/>
              <a:t>A: 128 networks with 16 million hosts</a:t>
            </a:r>
          </a:p>
          <a:p>
            <a:pPr eaLnBrk="1" hangingPunct="1"/>
            <a:r>
              <a:rPr lang="tr-TR" altLang="en-US"/>
              <a:t>B: 16384 networks with 64K hosts</a:t>
            </a:r>
          </a:p>
          <a:p>
            <a:pPr eaLnBrk="1" hangingPunct="1"/>
            <a:r>
              <a:rPr lang="tr-TR" altLang="en-US"/>
              <a:t>C: 2 million networks with 256 hosts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68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Subnets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2538" y="1630364"/>
            <a:ext cx="8145462" cy="4922837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tr-TR" altLang="en-US" smtClean="0"/>
              <a:t>Hard to put all hosts on a single network.</a:t>
            </a:r>
          </a:p>
          <a:p>
            <a:pPr eaLnBrk="1" hangingPunct="1">
              <a:buFontTx/>
              <a:buChar char="-"/>
            </a:pPr>
            <a:r>
              <a:rPr lang="tr-TR" altLang="en-US" smtClean="0"/>
              <a:t>Soln: Split a network into smaller parts (</a:t>
            </a:r>
            <a:r>
              <a:rPr lang="tr-TR" altLang="en-US" i="1" smtClean="0"/>
              <a:t>subnets</a:t>
            </a:r>
            <a:r>
              <a:rPr lang="tr-TR" altLang="en-US" smtClean="0"/>
              <a:t>) for internal use which still acts like a single network to the outside world</a:t>
            </a:r>
          </a:p>
          <a:p>
            <a:pPr eaLnBrk="1" hangingPunct="1">
              <a:buFontTx/>
              <a:buChar char="-"/>
            </a:pPr>
            <a:r>
              <a:rPr lang="tr-TR" altLang="en-US" smtClean="0"/>
              <a:t>Subnetting is not visible outside the network. </a:t>
            </a:r>
          </a:p>
          <a:p>
            <a:pPr algn="ctr"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80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Subnets </a:t>
            </a:r>
            <a:endParaRPr lang="en-GB" alt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8229600" cy="4525962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tr-TR" altLang="en-US" smtClean="0"/>
              <a:t>Host number in the IP packet is partitioned into (subnet+host)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91140" name="Picture 4" descr="5-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492376"/>
            <a:ext cx="84867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351089" y="4437063"/>
            <a:ext cx="7812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tr-TR" altLang="en-US" sz="3200"/>
              <a:t>Ex: </a:t>
            </a:r>
            <a:r>
              <a:rPr lang="en-US" altLang="en-US" sz="3200"/>
              <a:t>A class B network subnetted </a:t>
            </a:r>
            <a:endParaRPr lang="tr-TR" altLang="en-US" sz="3200"/>
          </a:p>
          <a:p>
            <a:pPr algn="ctr" eaLnBrk="1" hangingPunct="1">
              <a:spcBef>
                <a:spcPct val="20000"/>
              </a:spcBef>
            </a:pPr>
            <a:r>
              <a:rPr lang="en-US" altLang="en-US" sz="3200"/>
              <a:t>into 64 subnets</a:t>
            </a:r>
            <a:r>
              <a:rPr lang="tr-TR" altLang="en-US" sz="3200"/>
              <a:t>. 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6780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 (2)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r>
              <a:rPr lang="en-US" altLang="en-US" smtClean="0"/>
              <a:t>Splitting an IP prefix into separate networks with subnetting.</a:t>
            </a:r>
            <a:endParaRPr lang="tr-TR" altLang="en-US" smtClean="0"/>
          </a:p>
          <a:p>
            <a:pPr algn="ctr" eaLnBrk="1" hangingPunct="1">
              <a:buFontTx/>
              <a:buNone/>
            </a:pPr>
            <a:r>
              <a:rPr lang="tr-TR" altLang="en-US" smtClean="0"/>
              <a:t>Outside the network, subnetting is not visible.</a:t>
            </a:r>
            <a:endParaRPr lang="en-US" altLang="en-US" smtClean="0"/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624014"/>
            <a:ext cx="8115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CIDR- Classless InterDomain Routing</a:t>
            </a:r>
          </a:p>
        </p:txBody>
      </p:sp>
      <p:sp>
        <p:nvSpPr>
          <p:cNvPr id="93187" name="TextBox 3"/>
          <p:cNvSpPr txBox="1">
            <a:spLocks noChangeArrowheads="1"/>
          </p:cNvSpPr>
          <p:nvPr/>
        </p:nvSpPr>
        <p:spPr bwMode="auto">
          <a:xfrm>
            <a:off x="2316163" y="1965325"/>
            <a:ext cx="730091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tr-TR" altLang="en-US"/>
              <a:t>Aim is to reduce the size of the routing tables.</a:t>
            </a:r>
          </a:p>
          <a:p>
            <a:pPr eaLnBrk="1" hangingPunct="1">
              <a:buFontTx/>
              <a:buChar char="-"/>
            </a:pPr>
            <a:r>
              <a:rPr lang="tr-TR" altLang="en-US"/>
              <a:t>Default entry is possible for outgoing link. However, a university router must have an entry for each of its subnets.</a:t>
            </a:r>
          </a:p>
          <a:p>
            <a:pPr eaLnBrk="1" hangingPunct="1">
              <a:buFontTx/>
              <a:buChar char="-"/>
            </a:pPr>
            <a:r>
              <a:rPr lang="tr-TR" altLang="en-US"/>
              <a:t>The problem is worse for ISPs.</a:t>
            </a:r>
          </a:p>
          <a:p>
            <a:pPr eaLnBrk="1" hangingPunct="1">
              <a:buFontTx/>
              <a:buChar char="-"/>
            </a:pPr>
            <a:r>
              <a:rPr lang="tr-TR" altLang="en-US"/>
              <a:t>To reduce the size of the routing tables we can apply the same insight like subnetting.</a:t>
            </a:r>
          </a:p>
          <a:p>
            <a:pPr eaLnBrk="1" hangingPunct="1">
              <a:buFontTx/>
              <a:buChar char="-"/>
            </a:pPr>
            <a:r>
              <a:rPr lang="tr-TR" altLang="en-US"/>
              <a:t>We combine the addresses with the same prefixes into a single prefix, called route aggregation.</a:t>
            </a:r>
          </a:p>
          <a:p>
            <a:pPr eaLnBrk="1" hangingPunct="1">
              <a:buFontTx/>
              <a:buChar char="-"/>
            </a:pPr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528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306</Words>
  <Application>Microsoft Office PowerPoint</Application>
  <PresentationFormat>Widescreen</PresentationFormat>
  <Paragraphs>43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Additional Slides from  Computer Networks  by Tanenbaum and Wetheral</vt:lpstr>
      <vt:lpstr>The IP Version 4 Protocol (1)</vt:lpstr>
      <vt:lpstr>The IP Version 4 Protocol (2)</vt:lpstr>
      <vt:lpstr>IP Addresses (1)</vt:lpstr>
      <vt:lpstr>IP Addresses</vt:lpstr>
      <vt:lpstr>Subnets</vt:lpstr>
      <vt:lpstr>Subnets </vt:lpstr>
      <vt:lpstr>IP Addresses (2)</vt:lpstr>
      <vt:lpstr>CIDR- Classless InterDomain Routing</vt:lpstr>
      <vt:lpstr>IP Addresses (3)</vt:lpstr>
      <vt:lpstr>IP Addresses (4)</vt:lpstr>
      <vt:lpstr>IP Addresses (5)</vt:lpstr>
      <vt:lpstr>IP Addresses (6)</vt:lpstr>
      <vt:lpstr>IP Addresses (7)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Sema Oktug</dc:creator>
  <cp:lastModifiedBy>Sema Oktug</cp:lastModifiedBy>
  <cp:revision>2</cp:revision>
  <dcterms:created xsi:type="dcterms:W3CDTF">2018-12-07T07:19:11Z</dcterms:created>
  <dcterms:modified xsi:type="dcterms:W3CDTF">2018-12-07T07:25:09Z</dcterms:modified>
</cp:coreProperties>
</file>