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66" r:id="rId4"/>
    <p:sldId id="259" r:id="rId5"/>
    <p:sldId id="261" r:id="rId6"/>
    <p:sldId id="260" r:id="rId7"/>
    <p:sldId id="262" r:id="rId8"/>
    <p:sldId id="264" r:id="rId9"/>
    <p:sldId id="265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0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0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0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9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9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99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49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99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AB3FA-7260-4A56-A241-F410C17DBB36}" type="datetimeFigureOut">
              <a:rPr lang="tr-TR" smtClean="0"/>
              <a:t>14.02.2017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43792-F562-4A72-B079-8CF18CD107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19082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1E0CA-08FA-3343-AF72-4090B1E769CC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539C8-F41E-6B49-8799-24EAD90A9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134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0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0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0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9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9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99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49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99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150A4-AB98-2C44-B97A-E2348B6FF2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40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150A4-AB98-2C44-B97A-E2348B6FF2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40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150" indent="0" algn="ctr">
              <a:buNone/>
            </a:lvl2pPr>
            <a:lvl3pPr marL="914300" indent="0" algn="ctr">
              <a:buNone/>
            </a:lvl3pPr>
            <a:lvl4pPr marL="1371450" indent="0" algn="ctr">
              <a:buNone/>
            </a:lvl4pPr>
            <a:lvl5pPr marL="1828599" indent="0" algn="ctr">
              <a:buNone/>
            </a:lvl5pPr>
            <a:lvl6pPr marL="2285749" indent="0" algn="ctr">
              <a:buNone/>
            </a:lvl6pPr>
            <a:lvl7pPr marL="2742899" indent="0" algn="ctr">
              <a:buNone/>
            </a:lvl7pPr>
            <a:lvl8pPr marL="3200049" indent="0" algn="ctr">
              <a:buNone/>
            </a:lvl8pPr>
            <a:lvl9pPr marL="365719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1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D4E301E-3247-425F-9892-D3E4757D6180}" type="datetime1">
              <a:rPr lang="en-US" smtClean="0"/>
              <a:t>2/14/2017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9" y="6355081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1"/>
            <a:ext cx="1219200" cy="365760"/>
          </a:xfrm>
        </p:spPr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B602-CD8B-4732-B707-7757FF3F5DD2}" type="datetime1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27E2-B567-46B0-8A88-89D4AB8284A2}" type="datetime1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8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3E1D-E1F5-4E91-9753-C13952C8E207}" type="datetime1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1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1"/>
            <a:ext cx="2286000" cy="365760"/>
          </a:xfrm>
        </p:spPr>
        <p:txBody>
          <a:bodyPr/>
          <a:lstStyle/>
          <a:p>
            <a:fld id="{1934CD4E-D958-4970-9711-C0F62261FB5D}" type="datetime1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9" y="6355081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1"/>
            <a:ext cx="1520952" cy="365760"/>
          </a:xfrm>
        </p:spPr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1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59876-F348-4BB8-98E9-A3CEE94412C7}" type="datetime1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1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1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3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1295400"/>
            <a:ext cx="4041775" cy="685800"/>
          </a:xfrm>
          <a:noFill/>
          <a:ln>
            <a:noFill/>
          </a:ln>
        </p:spPr>
        <p:txBody>
          <a:bodyPr lIns="9143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4783-33E1-42C2-AAAD-E1855888B740}" type="datetime1">
              <a:rPr lang="en-US" smtClean="0"/>
              <a:t>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1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8E6-3840-413E-A690-2FF0F0CE67E3}" type="datetime1">
              <a:rPr lang="en-US" smtClean="0"/>
              <a:t>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6BDF-D16A-4AEF-A74D-9308A124E454}" type="datetime1">
              <a:rPr lang="en-US" smtClean="0"/>
              <a:t>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1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C55E-015B-427A-9FB4-12C39A683F68}" type="datetime1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1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29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E926-6673-41D4-84D8-F66B218EF6BA}" type="datetime1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lIns="91430" tIns="45715" rIns="91430" bIns="45715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 lIns="91430" tIns="45715" rIns="91430" bIns="45715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1"/>
            <a:ext cx="2289048" cy="365760"/>
          </a:xfrm>
          <a:prstGeom prst="rect">
            <a:avLst/>
          </a:prstGeom>
        </p:spPr>
        <p:txBody>
          <a:bodyPr vert="horz" lIns="91430" tIns="45715" rIns="91430" bIns="45715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6BEADCC-3D4B-4F78-9B2C-992DF0E32B88}" type="datetime1">
              <a:rPr lang="en-US" smtClean="0"/>
              <a:t>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9" y="6356351"/>
            <a:ext cx="3505200" cy="365760"/>
          </a:xfrm>
          <a:prstGeom prst="rect">
            <a:avLst/>
          </a:prstGeom>
        </p:spPr>
        <p:txBody>
          <a:bodyPr vert="horz" lIns="91430" tIns="45715" rIns="91430" bIns="45715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1"/>
            <a:ext cx="1981200" cy="365760"/>
          </a:xfrm>
          <a:prstGeom prst="rect">
            <a:avLst/>
          </a:prstGeom>
        </p:spPr>
        <p:txBody>
          <a:bodyPr vert="horz" lIns="91430" tIns="45715" rIns="91430" bIns="45715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290" indent="-27429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580" indent="-27429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870" indent="-228575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160" indent="-228575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50" indent="-228575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740" indent="-18286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599" indent="-18286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459" indent="-18286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319" indent="-18286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9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turkmenogluc@itu.edu.tr" TargetMode="External"/><Relationship Id="rId2" Type="http://schemas.openxmlformats.org/officeDocument/2006/relationships/hyperlink" Target="mailto:ibilgen@itu.edu.t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8643" y="2677258"/>
            <a:ext cx="7644516" cy="17248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NUMERICAL METHODS</a:t>
            </a:r>
            <a:r>
              <a:rPr lang="tr-TR" dirty="0"/>
              <a:t> </a:t>
            </a:r>
            <a:r>
              <a:rPr lang="tr-TR" dirty="0" smtClean="0"/>
              <a:t>in 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r-TR" dirty="0" smtClean="0"/>
              <a:t>BLG</a:t>
            </a:r>
            <a:r>
              <a:rPr lang="en-US" dirty="0" smtClean="0"/>
              <a:t> </a:t>
            </a:r>
            <a:r>
              <a:rPr lang="tr-TR" dirty="0" smtClean="0"/>
              <a:t>202</a:t>
            </a:r>
            <a:r>
              <a:rPr lang="en-US" dirty="0" smtClean="0"/>
              <a:t>E</a:t>
            </a:r>
            <a:br>
              <a:rPr lang="en-US" dirty="0" smtClean="0"/>
            </a:br>
            <a:r>
              <a:rPr lang="tr-TR" dirty="0" smtClean="0"/>
              <a:t>Spring</a:t>
            </a:r>
            <a:r>
              <a:rPr lang="en-US" dirty="0" smtClean="0"/>
              <a:t> Term</a:t>
            </a:r>
            <a:br>
              <a:rPr lang="en-US" dirty="0" smtClean="0"/>
            </a:br>
            <a:r>
              <a:rPr lang="en-US" dirty="0" smtClean="0"/>
              <a:t>201</a:t>
            </a:r>
            <a:r>
              <a:rPr lang="tr-TR" dirty="0"/>
              <a:t>6</a:t>
            </a:r>
            <a:r>
              <a:rPr lang="en-US" dirty="0" smtClean="0"/>
              <a:t>-201</a:t>
            </a:r>
            <a:r>
              <a:rPr lang="tr-TR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16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22002"/>
            <a:ext cx="8042276" cy="942754"/>
          </a:xfrm>
        </p:spPr>
        <p:txBody>
          <a:bodyPr/>
          <a:lstStyle/>
          <a:p>
            <a:r>
              <a:rPr lang="en-US" dirty="0" smtClean="0"/>
              <a:t>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1126" y="1219199"/>
            <a:ext cx="9032875" cy="5085521"/>
          </a:xfrm>
        </p:spPr>
        <p:txBody>
          <a:bodyPr>
            <a:normAutofit/>
          </a:bodyPr>
          <a:lstStyle/>
          <a:p>
            <a:r>
              <a:rPr lang="en-US" dirty="0" smtClean="0"/>
              <a:t>By this week, you should install MATLAB </a:t>
            </a:r>
            <a:r>
              <a:rPr lang="tr-TR" dirty="0" smtClean="0"/>
              <a:t>–</a:t>
            </a:r>
            <a:r>
              <a:rPr lang="tr-TR" dirty="0" err="1" smtClean="0"/>
              <a:t>Octave</a:t>
            </a:r>
            <a:r>
              <a:rPr lang="tr-TR" dirty="0" smtClean="0"/>
              <a:t> </a:t>
            </a:r>
            <a:r>
              <a:rPr lang="en-US" dirty="0" smtClean="0"/>
              <a:t>(if you have not done so) to your personal computer</a:t>
            </a:r>
          </a:p>
          <a:p>
            <a:endParaRPr lang="en-US" dirty="0" smtClean="0"/>
          </a:p>
          <a:p>
            <a:r>
              <a:rPr lang="en-US" dirty="0" smtClean="0"/>
              <a:t>Get a hold of the textbook, Read Chapter 1 and 2.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>
                <a:solidFill>
                  <a:srgbClr val="FF0000"/>
                </a:solidFill>
              </a:rPr>
              <a:t>ALWAYS READ THE CORRESPONDING CHAPTERS OF THE BOOK.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smtClean="0"/>
              <a:t>Your HW1 will be posted soon. Start working on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18" y="-563569"/>
            <a:ext cx="8042276" cy="1336956"/>
          </a:xfrm>
        </p:spPr>
        <p:txBody>
          <a:bodyPr/>
          <a:lstStyle/>
          <a:p>
            <a:r>
              <a:rPr lang="en-US" dirty="0" smtClean="0"/>
              <a:t>General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52128"/>
            <a:ext cx="9144000" cy="51523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Class Time:</a:t>
            </a:r>
            <a:r>
              <a:rPr lang="en-US" dirty="0" smtClean="0"/>
              <a:t> Tuesday, </a:t>
            </a:r>
            <a:r>
              <a:rPr lang="tr-TR" dirty="0" smtClean="0"/>
              <a:t>09</a:t>
            </a:r>
            <a:r>
              <a:rPr lang="en-US" dirty="0" smtClean="0"/>
              <a:t>:30-1</a:t>
            </a:r>
            <a:r>
              <a:rPr lang="tr-TR" dirty="0" smtClean="0"/>
              <a:t>2</a:t>
            </a:r>
            <a:r>
              <a:rPr lang="en-US" dirty="0" smtClean="0"/>
              <a:t>:20</a:t>
            </a:r>
          </a:p>
          <a:p>
            <a:r>
              <a:rPr lang="en-US" b="1" dirty="0" smtClean="0"/>
              <a:t>Instructor (</a:t>
            </a:r>
            <a:r>
              <a:rPr lang="en-US" b="1" dirty="0"/>
              <a:t>CRN </a:t>
            </a:r>
            <a:r>
              <a:rPr lang="tr-TR" b="1" dirty="0"/>
              <a:t>21998</a:t>
            </a:r>
            <a:r>
              <a:rPr lang="en-US" b="1" dirty="0" smtClean="0"/>
              <a:t>):</a:t>
            </a:r>
            <a:r>
              <a:rPr lang="en-US" dirty="0" smtClean="0"/>
              <a:t> </a:t>
            </a:r>
            <a:r>
              <a:rPr lang="en-US" dirty="0"/>
              <a:t>Assist. Prof. Dr. </a:t>
            </a:r>
            <a:r>
              <a:rPr lang="tr-TR" dirty="0"/>
              <a:t>Yusuf </a:t>
            </a:r>
            <a:r>
              <a:rPr lang="tr-TR" dirty="0" smtClean="0"/>
              <a:t>YASLAN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	Class </a:t>
            </a:r>
            <a:r>
              <a:rPr lang="tr-TR" dirty="0" err="1" smtClean="0"/>
              <a:t>location</a:t>
            </a:r>
            <a:r>
              <a:rPr lang="tr-TR" dirty="0" smtClean="0"/>
              <a:t>: EEB-5102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Office: EEB- </a:t>
            </a:r>
            <a:r>
              <a:rPr lang="tr-TR" dirty="0" smtClean="0"/>
              <a:t>2216</a:t>
            </a:r>
            <a:endParaRPr lang="en-US" dirty="0" smtClean="0"/>
          </a:p>
          <a:p>
            <a:pPr marL="349211" lvl="1" indent="0">
              <a:buNone/>
            </a:pPr>
            <a:r>
              <a:rPr lang="en-US" sz="2400" dirty="0"/>
              <a:t>        Email: </a:t>
            </a:r>
            <a:r>
              <a:rPr lang="tr-TR" sz="2400" dirty="0" smtClean="0"/>
              <a:t>yyaslan@itu.edu.tr</a:t>
            </a:r>
            <a:endParaRPr lang="en-US" sz="2400" dirty="0"/>
          </a:p>
          <a:p>
            <a:pPr marL="349211" lvl="1" indent="0">
              <a:buNone/>
            </a:pPr>
            <a:r>
              <a:rPr lang="en-US" sz="2400" dirty="0"/>
              <a:t>Office </a:t>
            </a:r>
            <a:r>
              <a:rPr lang="en-US" sz="2400" dirty="0" smtClean="0"/>
              <a:t>Hour:</a:t>
            </a:r>
            <a:r>
              <a:rPr lang="tr-TR" sz="2400" dirty="0" smtClean="0"/>
              <a:t> </a:t>
            </a:r>
            <a:r>
              <a:rPr lang="tr-TR" sz="2400" dirty="0" err="1" smtClean="0"/>
              <a:t>Monday</a:t>
            </a:r>
            <a:r>
              <a:rPr lang="tr-TR" sz="2400" dirty="0" smtClean="0"/>
              <a:t> 13:00 -13:30</a:t>
            </a:r>
            <a:endParaRPr lang="en-US" sz="2400" dirty="0"/>
          </a:p>
          <a:p>
            <a:pPr marL="349211" lvl="1" indent="0">
              <a:buNone/>
            </a:pPr>
            <a:r>
              <a:rPr lang="en-US" sz="2400" dirty="0"/>
              <a:t> </a:t>
            </a:r>
            <a:endParaRPr lang="en-US" dirty="0"/>
          </a:p>
          <a:p>
            <a:r>
              <a:rPr lang="en-US" b="1" dirty="0"/>
              <a:t>Instructor (CRN </a:t>
            </a:r>
            <a:r>
              <a:rPr lang="tr-TR" b="1" dirty="0"/>
              <a:t>21993</a:t>
            </a:r>
            <a:r>
              <a:rPr lang="en-US" b="1" dirty="0" smtClean="0"/>
              <a:t>):</a:t>
            </a:r>
            <a:r>
              <a:rPr lang="en-US" dirty="0" smtClean="0"/>
              <a:t> </a:t>
            </a:r>
            <a:r>
              <a:rPr lang="en-US" dirty="0"/>
              <a:t>Dr. </a:t>
            </a:r>
            <a:r>
              <a:rPr lang="tr-TR" dirty="0" smtClean="0"/>
              <a:t>Şerif BAHTİYAR</a:t>
            </a:r>
          </a:p>
          <a:p>
            <a:pPr marL="0" indent="0">
              <a:buNone/>
            </a:pPr>
            <a:r>
              <a:rPr lang="tr-TR" dirty="0"/>
              <a:t>	Class </a:t>
            </a:r>
            <a:r>
              <a:rPr lang="tr-TR" dirty="0" err="1"/>
              <a:t>location</a:t>
            </a:r>
            <a:r>
              <a:rPr lang="tr-TR" dirty="0"/>
              <a:t>: </a:t>
            </a:r>
            <a:r>
              <a:rPr lang="tr-TR" dirty="0" smtClean="0"/>
              <a:t>EEB-5302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Office: EEB- </a:t>
            </a:r>
            <a:r>
              <a:rPr lang="tr-TR" dirty="0" smtClean="0"/>
              <a:t>5308</a:t>
            </a:r>
            <a:endParaRPr lang="en-US" dirty="0"/>
          </a:p>
          <a:p>
            <a:pPr marL="349211" lvl="1" indent="0">
              <a:buNone/>
            </a:pPr>
            <a:r>
              <a:rPr lang="en-US" sz="2400" dirty="0"/>
              <a:t>        Email: </a:t>
            </a:r>
            <a:r>
              <a:rPr lang="tr-TR" sz="2400" dirty="0" smtClean="0"/>
              <a:t>bahtiyars@itu.edu.tr</a:t>
            </a:r>
            <a:endParaRPr lang="tr-TR" sz="2400" dirty="0"/>
          </a:p>
          <a:p>
            <a:pPr marL="349211" lvl="1" indent="0">
              <a:buNone/>
            </a:pPr>
            <a:r>
              <a:rPr lang="en-US" sz="2400" dirty="0"/>
              <a:t>Office Hour: Tuesday </a:t>
            </a:r>
            <a:r>
              <a:rPr lang="tr-TR" sz="2400" dirty="0" smtClean="0"/>
              <a:t>13</a:t>
            </a:r>
            <a:r>
              <a:rPr lang="en-US" sz="2400" dirty="0" smtClean="0"/>
              <a:t>:00-1</a:t>
            </a:r>
            <a:r>
              <a:rPr lang="tr-TR" sz="2400" dirty="0" smtClean="0"/>
              <a:t>4</a:t>
            </a:r>
            <a:r>
              <a:rPr lang="en-US" sz="2400" dirty="0" smtClean="0"/>
              <a:t>:00</a:t>
            </a:r>
            <a:endParaRPr lang="en-US" sz="2400" dirty="0"/>
          </a:p>
          <a:p>
            <a:pPr marL="349211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39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9275" y="-22003"/>
            <a:ext cx="8042276" cy="1336956"/>
          </a:xfrm>
        </p:spPr>
        <p:txBody>
          <a:bodyPr/>
          <a:lstStyle/>
          <a:p>
            <a:r>
              <a:rPr lang="en-US" dirty="0" smtClean="0"/>
              <a:t>General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49275" y="1613159"/>
            <a:ext cx="8042276" cy="4343400"/>
          </a:xfrm>
        </p:spPr>
        <p:txBody>
          <a:bodyPr>
            <a:noAutofit/>
          </a:bodyPr>
          <a:lstStyle/>
          <a:p>
            <a:r>
              <a:rPr lang="en-US" b="1" u="sng" dirty="0" smtClean="0"/>
              <a:t>Course Assistants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tr-TR" dirty="0" smtClean="0"/>
              <a:t>İsmail Bilgen: </a:t>
            </a:r>
            <a:r>
              <a:rPr lang="tr-TR" dirty="0" smtClean="0">
                <a:hlinkClick r:id="rId2"/>
              </a:rPr>
              <a:t>ibilgen@itu.edu.tr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Cumali Türkmenoğlu: </a:t>
            </a:r>
            <a:r>
              <a:rPr lang="tr-TR" dirty="0" smtClean="0">
                <a:hlinkClick r:id="rId3"/>
              </a:rPr>
              <a:t>turkmenogluc@itu.edu.tr</a:t>
            </a:r>
            <a:endParaRPr lang="tr-TR" dirty="0" smtClean="0"/>
          </a:p>
          <a:p>
            <a:pPr marL="0" indent="0">
              <a:buNone/>
            </a:pPr>
            <a:r>
              <a:rPr lang="tr-TR" smtClean="0"/>
              <a:t>Abdullah Cihan Ak: </a:t>
            </a:r>
            <a:endParaRPr lang="tr-TR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77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9275" y="-22003"/>
            <a:ext cx="8042276" cy="1336956"/>
          </a:xfrm>
        </p:spPr>
        <p:txBody>
          <a:bodyPr/>
          <a:lstStyle/>
          <a:p>
            <a:r>
              <a:rPr lang="en-US" dirty="0" smtClean="0"/>
              <a:t>General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49275" y="1613159"/>
            <a:ext cx="8042276" cy="4343400"/>
          </a:xfrm>
        </p:spPr>
        <p:txBody>
          <a:bodyPr>
            <a:noAutofit/>
          </a:bodyPr>
          <a:lstStyle/>
          <a:p>
            <a:r>
              <a:rPr lang="en-US" b="1" u="sng" dirty="0" smtClean="0"/>
              <a:t>Prerequisites:</a:t>
            </a:r>
          </a:p>
          <a:p>
            <a:endParaRPr lang="en-US" dirty="0"/>
          </a:p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	-</a:t>
            </a:r>
            <a:r>
              <a:rPr lang="tr-TR" dirty="0" smtClean="0"/>
              <a:t> </a:t>
            </a:r>
            <a:r>
              <a:rPr lang="en-US" dirty="0" smtClean="0"/>
              <a:t>Basic </a:t>
            </a:r>
            <a:r>
              <a:rPr lang="en-US" dirty="0"/>
              <a:t>Linear </a:t>
            </a:r>
            <a:r>
              <a:rPr lang="en-US" dirty="0" smtClean="0"/>
              <a:t>Algebra </a:t>
            </a:r>
            <a:r>
              <a:rPr lang="en-US" dirty="0"/>
              <a:t>Knowledge.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	-</a:t>
            </a:r>
            <a:r>
              <a:rPr lang="tr-TR" dirty="0" smtClean="0"/>
              <a:t> </a:t>
            </a:r>
            <a:r>
              <a:rPr lang="en-US" dirty="0" smtClean="0"/>
              <a:t>Basic </a:t>
            </a:r>
            <a:r>
              <a:rPr lang="en-US" dirty="0"/>
              <a:t>Calculus </a:t>
            </a:r>
            <a:r>
              <a:rPr lang="en-US" dirty="0" smtClean="0"/>
              <a:t>Knowledge</a:t>
            </a:r>
            <a:r>
              <a:rPr lang="en-US" dirty="0"/>
              <a:t>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	-</a:t>
            </a:r>
            <a:r>
              <a:rPr lang="tr-TR" dirty="0" smtClean="0"/>
              <a:t> </a:t>
            </a:r>
            <a:r>
              <a:rPr lang="en-US" dirty="0" smtClean="0"/>
              <a:t>Basic </a:t>
            </a:r>
            <a:r>
              <a:rPr lang="en-US" dirty="0"/>
              <a:t>Programming Skills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9275" y="-22003"/>
            <a:ext cx="8042276" cy="1336956"/>
          </a:xfrm>
        </p:spPr>
        <p:txBody>
          <a:bodyPr/>
          <a:lstStyle/>
          <a:p>
            <a:r>
              <a:rPr lang="en-US" dirty="0" smtClean="0"/>
              <a:t>General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u="sng" dirty="0"/>
              <a:t>Textbook:</a:t>
            </a:r>
            <a:r>
              <a:rPr lang="en-US" b="1" dirty="0"/>
              <a:t>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A First Course on Numerical Methods, Uri M. </a:t>
            </a:r>
            <a:r>
              <a:rPr lang="en-US" dirty="0" err="1"/>
              <a:t>Ascher</a:t>
            </a:r>
            <a:r>
              <a:rPr lang="en-US" dirty="0"/>
              <a:t> and Chen Greif,  SIAM 2011.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Software tool: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MATLAB</a:t>
            </a:r>
            <a:r>
              <a:rPr lang="tr-TR" dirty="0"/>
              <a:t> </a:t>
            </a:r>
            <a:r>
              <a:rPr lang="tr-TR" dirty="0" smtClean="0"/>
              <a:t>- </a:t>
            </a:r>
            <a:r>
              <a:rPr lang="tr-TR" dirty="0" err="1" smtClean="0"/>
              <a:t>Octave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3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9307" y="1219200"/>
            <a:ext cx="8884694" cy="4937760"/>
          </a:xfrm>
        </p:spPr>
        <p:txBody>
          <a:bodyPr>
            <a:normAutofit/>
          </a:bodyPr>
          <a:lstStyle/>
          <a:p>
            <a:r>
              <a:rPr lang="en-US" b="1" u="sng" dirty="0"/>
              <a:t>Additional Sources:</a:t>
            </a:r>
            <a:endParaRPr lang="en-US" dirty="0"/>
          </a:p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-</a:t>
            </a:r>
            <a:r>
              <a:rPr lang="tr-TR" dirty="0" smtClean="0"/>
              <a:t> </a:t>
            </a:r>
            <a:r>
              <a:rPr lang="en-US" dirty="0" smtClean="0"/>
              <a:t>Numerical </a:t>
            </a:r>
            <a:r>
              <a:rPr lang="en-US" dirty="0"/>
              <a:t>Mathematics and Computing, </a:t>
            </a:r>
            <a:r>
              <a:rPr lang="en-US" dirty="0" smtClean="0"/>
              <a:t>7th </a:t>
            </a:r>
            <a:r>
              <a:rPr lang="en-US" dirty="0"/>
              <a:t>Edition, by Ward Cheney and David Kincaid, Thomson Brooks &amp; Cole, </a:t>
            </a:r>
            <a:r>
              <a:rPr lang="en-US" dirty="0" smtClean="0"/>
              <a:t>2013.</a:t>
            </a:r>
            <a:endParaRPr lang="en-US" dirty="0"/>
          </a:p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-</a:t>
            </a:r>
            <a:r>
              <a:rPr lang="tr-TR" dirty="0" smtClean="0"/>
              <a:t> </a:t>
            </a:r>
            <a:r>
              <a:rPr lang="en-US" dirty="0" smtClean="0"/>
              <a:t>Numerical </a:t>
            </a:r>
            <a:r>
              <a:rPr lang="en-US" dirty="0"/>
              <a:t>Computing with MATLAB, </a:t>
            </a:r>
            <a:r>
              <a:rPr lang="en-US" dirty="0" err="1"/>
              <a:t>Mathworks</a:t>
            </a:r>
            <a:r>
              <a:rPr lang="en-US" dirty="0"/>
              <a:t>, Cleve </a:t>
            </a:r>
            <a:r>
              <a:rPr lang="en-US" dirty="0" err="1"/>
              <a:t>Moler</a:t>
            </a:r>
            <a:r>
              <a:rPr lang="en-US" dirty="0"/>
              <a:t>, </a:t>
            </a:r>
            <a:r>
              <a:rPr lang="en-US" dirty="0" smtClean="0"/>
              <a:t>2004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-</a:t>
            </a:r>
            <a:r>
              <a:rPr lang="tr-TR" dirty="0" smtClean="0"/>
              <a:t> </a:t>
            </a:r>
            <a:r>
              <a:rPr lang="en-US" dirty="0" smtClean="0"/>
              <a:t>An </a:t>
            </a:r>
            <a:r>
              <a:rPr lang="en-US" dirty="0"/>
              <a:t>Introduction to Programming and Numerical Methods in MATLAB; S.R. Otto and J.P. Denier, Springer, 2005.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	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Course </a:t>
            </a:r>
            <a:r>
              <a:rPr lang="en-US" dirty="0"/>
              <a:t>Slides. </a:t>
            </a:r>
          </a:p>
        </p:txBody>
      </p:sp>
    </p:spTree>
    <p:extLst>
      <p:ext uri="{BB962C8B-B14F-4D97-AF65-F5344CB8AC3E}">
        <p14:creationId xmlns:p14="http://schemas.microsoft.com/office/powerpoint/2010/main" val="104617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9275" y="-22003"/>
            <a:ext cx="8042276" cy="1336956"/>
          </a:xfrm>
        </p:spPr>
        <p:txBody>
          <a:bodyPr/>
          <a:lstStyle/>
          <a:p>
            <a:r>
              <a:rPr lang="en-US" dirty="0" smtClean="0"/>
              <a:t>General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199"/>
            <a:ext cx="8229600" cy="5085521"/>
          </a:xfrm>
        </p:spPr>
        <p:txBody>
          <a:bodyPr>
            <a:normAutofit/>
          </a:bodyPr>
          <a:lstStyle/>
          <a:p>
            <a:r>
              <a:rPr lang="en-US" b="1" u="sng" dirty="0"/>
              <a:t>Grading Policy: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4 </a:t>
            </a:r>
            <a:r>
              <a:rPr lang="en-US" dirty="0" err="1" smtClean="0"/>
              <a:t>Homeworks</a:t>
            </a:r>
            <a:r>
              <a:rPr lang="tr-TR" dirty="0" smtClean="0"/>
              <a:t> (</a:t>
            </a:r>
            <a:r>
              <a:rPr lang="tr-TR" dirty="0" err="1" smtClean="0"/>
              <a:t>HWs</a:t>
            </a:r>
            <a:r>
              <a:rPr lang="tr-TR" dirty="0" smtClean="0"/>
              <a:t>)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4 </a:t>
            </a:r>
            <a:r>
              <a:rPr lang="en-US" dirty="0"/>
              <a:t>x </a:t>
            </a:r>
            <a:r>
              <a:rPr lang="tr-TR" dirty="0" smtClean="0"/>
              <a:t>5</a:t>
            </a:r>
            <a:r>
              <a:rPr lang="en-US" dirty="0" smtClean="0"/>
              <a:t>=</a:t>
            </a:r>
            <a:r>
              <a:rPr lang="tr-TR" dirty="0" smtClean="0"/>
              <a:t>2</a:t>
            </a:r>
            <a:r>
              <a:rPr lang="en-US" dirty="0" smtClean="0"/>
              <a:t>0 %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	Midterm</a:t>
            </a:r>
            <a:r>
              <a:rPr lang="tr-TR" dirty="0" smtClean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tr-TR" dirty="0" smtClean="0"/>
              <a:t>35</a:t>
            </a:r>
            <a:r>
              <a:rPr lang="en-US" dirty="0" smtClean="0"/>
              <a:t> %</a:t>
            </a:r>
          </a:p>
          <a:p>
            <a:pPr marL="0" indent="0">
              <a:buNone/>
            </a:pPr>
            <a:r>
              <a:rPr lang="en-US" dirty="0" smtClean="0"/>
              <a:t>	Final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smtClean="0"/>
              <a:t>4</a:t>
            </a:r>
            <a:r>
              <a:rPr lang="tr-TR" dirty="0" smtClean="0"/>
              <a:t>5</a:t>
            </a:r>
            <a:r>
              <a:rPr lang="en-US" dirty="0" smtClean="0"/>
              <a:t>%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Final </a:t>
            </a:r>
            <a:r>
              <a:rPr lang="en-US" dirty="0">
                <a:solidFill>
                  <a:srgbClr val="0000FF"/>
                </a:solidFill>
              </a:rPr>
              <a:t>Exam Condition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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sym typeface="Wingdings"/>
              </a:rPr>
              <a:t>	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(M</a:t>
            </a:r>
            <a:r>
              <a:rPr lang="tr-TR" dirty="0" err="1" smtClean="0">
                <a:solidFill>
                  <a:srgbClr val="FF0000"/>
                </a:solidFill>
                <a:sym typeface="Wingdings"/>
              </a:rPr>
              <a:t>idterm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 + (First 3 HWs)) &gt; 30/100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b="1" u="sng" dirty="0" smtClean="0"/>
              <a:t>Cheating attempts: </a:t>
            </a:r>
            <a:r>
              <a:rPr lang="en-US" dirty="0" smtClean="0"/>
              <a:t>Disciplinary action will be taken.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9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1457"/>
            <a:ext cx="8229600" cy="775855"/>
          </a:xfrm>
        </p:spPr>
        <p:txBody>
          <a:bodyPr/>
          <a:lstStyle/>
          <a:p>
            <a:r>
              <a:rPr lang="tr-TR" dirty="0" err="1" smtClean="0"/>
              <a:t>Syllabus</a:t>
            </a:r>
            <a:endParaRPr lang="tr-T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85378777"/>
              </p:ext>
            </p:extLst>
          </p:nvPr>
        </p:nvGraphicFramePr>
        <p:xfrm>
          <a:off x="122830" y="910573"/>
          <a:ext cx="8911988" cy="5875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tr-TR" sz="1800" dirty="0" err="1" smtClean="0"/>
                        <a:t>Week</a:t>
                      </a:r>
                      <a:endParaRPr lang="tr-T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Content</a:t>
                      </a:r>
                      <a:endParaRPr lang="tr-T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92"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07.02.2017</a:t>
                      </a:r>
                      <a:endParaRPr lang="tr-T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err="1" smtClean="0"/>
                        <a:t>Introduction</a:t>
                      </a:r>
                      <a:r>
                        <a:rPr lang="tr-TR" sz="1800" dirty="0" smtClean="0"/>
                        <a:t>: </a:t>
                      </a:r>
                      <a:r>
                        <a:rPr lang="tr-TR" sz="1800" dirty="0" err="1" smtClean="0"/>
                        <a:t>Error</a:t>
                      </a:r>
                      <a:r>
                        <a:rPr lang="tr-TR" sz="1800" dirty="0" smtClean="0"/>
                        <a:t> Analysis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14.02.2017</a:t>
                      </a:r>
                      <a:endParaRPr lang="tr-T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err="1" smtClean="0"/>
                        <a:t>Number</a:t>
                      </a:r>
                      <a:r>
                        <a:rPr lang="tr-TR" sz="1800" dirty="0" smtClean="0"/>
                        <a:t> </a:t>
                      </a:r>
                      <a:r>
                        <a:rPr lang="tr-TR" sz="1800" dirty="0" err="1" smtClean="0"/>
                        <a:t>Representation</a:t>
                      </a:r>
                      <a:r>
                        <a:rPr lang="tr-TR" sz="1800" dirty="0" smtClean="0"/>
                        <a:t> - </a:t>
                      </a:r>
                      <a:r>
                        <a:rPr lang="tr-TR" sz="1800" dirty="0" err="1" smtClean="0"/>
                        <a:t>Recitation</a:t>
                      </a:r>
                      <a:endParaRPr lang="tr-TR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21.02.2017</a:t>
                      </a:r>
                      <a:endParaRPr lang="tr-T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err="1" smtClean="0"/>
                        <a:t>Non-Linear</a:t>
                      </a:r>
                      <a:r>
                        <a:rPr lang="tr-TR" sz="1800" baseline="0" dirty="0" smtClean="0"/>
                        <a:t> </a:t>
                      </a:r>
                      <a:r>
                        <a:rPr lang="tr-TR" sz="1800" baseline="0" dirty="0" err="1" smtClean="0"/>
                        <a:t>Equations</a:t>
                      </a:r>
                      <a:r>
                        <a:rPr lang="tr-TR" sz="1800" baseline="0" dirty="0" smtClean="0"/>
                        <a:t> I</a:t>
                      </a:r>
                      <a:endParaRPr lang="tr-TR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28.02.2017</a:t>
                      </a:r>
                      <a:endParaRPr lang="tr-T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err="1" smtClean="0"/>
                        <a:t>Non-Linear</a:t>
                      </a:r>
                      <a:r>
                        <a:rPr lang="tr-TR" sz="1800" baseline="0" dirty="0" smtClean="0"/>
                        <a:t> </a:t>
                      </a:r>
                      <a:r>
                        <a:rPr lang="tr-TR" sz="1800" baseline="0" dirty="0" err="1" smtClean="0"/>
                        <a:t>Equations</a:t>
                      </a:r>
                      <a:r>
                        <a:rPr lang="tr-TR" sz="1800" baseline="0" dirty="0" smtClean="0"/>
                        <a:t> II – </a:t>
                      </a:r>
                      <a:r>
                        <a:rPr lang="tr-TR" sz="1800" baseline="0" dirty="0" err="1" smtClean="0"/>
                        <a:t>Recitation</a:t>
                      </a:r>
                      <a:r>
                        <a:rPr lang="tr-TR" sz="1800" baseline="0" dirty="0" smtClean="0"/>
                        <a:t> – HW1</a:t>
                      </a:r>
                      <a:endParaRPr lang="tr-TR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tr-TR" sz="1800" b="0" dirty="0" smtClean="0"/>
                        <a:t>07.03.2017</a:t>
                      </a:r>
                      <a:endParaRPr lang="tr-TR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Linear Systems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14.03.2017</a:t>
                      </a:r>
                      <a:endParaRPr lang="tr-T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err="1" smtClean="0"/>
                        <a:t>Eigenvalue</a:t>
                      </a:r>
                      <a:r>
                        <a:rPr lang="tr-TR" sz="1800" dirty="0" smtClean="0"/>
                        <a:t> </a:t>
                      </a:r>
                      <a:r>
                        <a:rPr lang="tr-TR" sz="1800" dirty="0" err="1" smtClean="0"/>
                        <a:t>Problems</a:t>
                      </a:r>
                      <a:endParaRPr lang="tr-TR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21.03.2017</a:t>
                      </a:r>
                      <a:endParaRPr lang="tr-T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SVD </a:t>
                      </a:r>
                      <a:r>
                        <a:rPr lang="tr-TR" sz="1800" baseline="0" dirty="0" smtClean="0"/>
                        <a:t>– HW2- </a:t>
                      </a:r>
                      <a:r>
                        <a:rPr lang="tr-TR" sz="1800" baseline="0" smtClean="0"/>
                        <a:t>Recitation</a:t>
                      </a:r>
                      <a:endParaRPr lang="tr-TR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28.03.2017</a:t>
                      </a:r>
                      <a:endParaRPr lang="tr-T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noProof="0" dirty="0" smtClean="0"/>
                        <a:t>Spring</a:t>
                      </a:r>
                      <a:r>
                        <a:rPr lang="tr-TR" sz="1800" baseline="0" noProof="0" dirty="0" smtClean="0"/>
                        <a:t> Break </a:t>
                      </a:r>
                      <a:endParaRPr lang="tr-TR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04.04.2017</a:t>
                      </a:r>
                      <a:endParaRPr lang="tr-T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err="1" smtClean="0"/>
                        <a:t>Polynomial</a:t>
                      </a:r>
                      <a:r>
                        <a:rPr lang="tr-TR" sz="1800" baseline="0" dirty="0" smtClean="0"/>
                        <a:t> </a:t>
                      </a:r>
                      <a:r>
                        <a:rPr lang="tr-TR" sz="1800" dirty="0" err="1" smtClean="0"/>
                        <a:t>Interpolation</a:t>
                      </a:r>
                      <a:r>
                        <a:rPr lang="tr-TR" sz="1800" dirty="0" smtClean="0"/>
                        <a:t> I - </a:t>
                      </a:r>
                      <a:r>
                        <a:rPr lang="tr-TR" dirty="0" err="1" smtClean="0"/>
                        <a:t>Recitation</a:t>
                      </a:r>
                      <a:endParaRPr lang="tr-T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11.04.2017</a:t>
                      </a:r>
                      <a:endParaRPr lang="tr-T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noProof="0" dirty="0" err="1" smtClean="0"/>
                        <a:t>Midterm</a:t>
                      </a:r>
                      <a:endParaRPr lang="en-US" sz="1800" noProof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18.04.2017</a:t>
                      </a:r>
                      <a:endParaRPr lang="tr-T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 smtClean="0"/>
                        <a:t> </a:t>
                      </a:r>
                      <a:r>
                        <a:rPr lang="tr-TR" sz="1800" baseline="0" dirty="0" err="1" smtClean="0"/>
                        <a:t>Interpolation</a:t>
                      </a:r>
                      <a:r>
                        <a:rPr lang="tr-TR" sz="1800" baseline="0" dirty="0" smtClean="0"/>
                        <a:t> II – HW3</a:t>
                      </a:r>
                      <a:endParaRPr lang="en-US" sz="1800" noProof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25.04.2017</a:t>
                      </a:r>
                      <a:endParaRPr lang="tr-T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err="1" smtClean="0"/>
                        <a:t>Differentiation</a:t>
                      </a:r>
                      <a:r>
                        <a:rPr lang="tr-TR" sz="1800" dirty="0" smtClean="0"/>
                        <a:t> 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02.05.2017</a:t>
                      </a:r>
                      <a:endParaRPr lang="tr-T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err="1" smtClean="0"/>
                        <a:t>Differentiation</a:t>
                      </a:r>
                      <a:r>
                        <a:rPr lang="tr-TR" sz="1800" dirty="0" smtClean="0"/>
                        <a:t> II –</a:t>
                      </a:r>
                      <a:r>
                        <a:rPr lang="tr-TR" sz="1800" baseline="0" dirty="0" smtClean="0"/>
                        <a:t> </a:t>
                      </a:r>
                      <a:r>
                        <a:rPr lang="tr-TR" dirty="0" err="1" smtClean="0"/>
                        <a:t>Recitation</a:t>
                      </a:r>
                      <a:r>
                        <a:rPr lang="tr-TR" smtClean="0"/>
                        <a:t> </a:t>
                      </a:r>
                      <a:r>
                        <a:rPr lang="tr-TR" sz="1800" baseline="0" smtClean="0"/>
                        <a:t>– HW4</a:t>
                      </a:r>
                      <a:endParaRPr lang="tr-TR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09.05.2017</a:t>
                      </a:r>
                      <a:endParaRPr lang="tr-T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/>
                        <a:t>Integration 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16.05.2017</a:t>
                      </a:r>
                      <a:endParaRPr lang="tr-T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/>
                        <a:t>Integration 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74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22002"/>
            <a:ext cx="8042276" cy="942754"/>
          </a:xfrm>
        </p:spPr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219199"/>
            <a:ext cx="9144001" cy="50855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Knowledge of the fundamental algorithms in numerical mathematics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Ability to choose the appropriate numerical method for problems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Ability to interpret numerical results, be aware of sources of numerical errors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Ability to implement numerical algorithms efficiently in MATLAB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You should learn by DOING it yourself (assignments)</a:t>
            </a:r>
          </a:p>
          <a:p>
            <a:pPr>
              <a:spcAft>
                <a:spcPts val="600"/>
              </a:spcAft>
            </a:pPr>
            <a:endParaRPr lang="en-US" sz="2400" dirty="0" smtClean="0"/>
          </a:p>
          <a:p>
            <a:pPr>
              <a:spcAft>
                <a:spcPts val="600"/>
              </a:spcAft>
            </a:pPr>
            <a:r>
              <a:rPr lang="en-US" sz="2400" dirty="0" smtClean="0"/>
              <a:t>Note: In this course: typically no emphasis on proofs or Hardware related issues (e.g. Parallel implementations </a:t>
            </a:r>
            <a:r>
              <a:rPr lang="en-US" sz="2400" dirty="0" err="1" smtClean="0"/>
              <a:t>etc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825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1258</TotalTime>
  <Words>320</Words>
  <Application>Microsoft Office PowerPoint</Application>
  <PresentationFormat>On-screen Show (4:3)</PresentationFormat>
  <Paragraphs>102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Bookman Old Style</vt:lpstr>
      <vt:lpstr>Calibri</vt:lpstr>
      <vt:lpstr>Gill Sans MT</vt:lpstr>
      <vt:lpstr>Wingdings</vt:lpstr>
      <vt:lpstr>Wingdings 3</vt:lpstr>
      <vt:lpstr>Origin</vt:lpstr>
      <vt:lpstr>NUMERICAL METHODS in CE BLG 202E Spring Term 2016-2017</vt:lpstr>
      <vt:lpstr>General Info</vt:lpstr>
      <vt:lpstr>General Info</vt:lpstr>
      <vt:lpstr>General Info</vt:lpstr>
      <vt:lpstr>General Info</vt:lpstr>
      <vt:lpstr>General Info</vt:lpstr>
      <vt:lpstr>General Info</vt:lpstr>
      <vt:lpstr>Syllabus</vt:lpstr>
      <vt:lpstr>Goals</vt:lpstr>
      <vt:lpstr>Preparation</vt:lpstr>
    </vt:vector>
  </TitlesOfParts>
  <Company>ITU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METHODS MAT 202E Fall Term 2012-2013</dc:title>
  <dc:creator>Berk Canberk</dc:creator>
  <cp:lastModifiedBy>itu</cp:lastModifiedBy>
  <cp:revision>125</cp:revision>
  <dcterms:created xsi:type="dcterms:W3CDTF">2012-09-21T10:30:37Z</dcterms:created>
  <dcterms:modified xsi:type="dcterms:W3CDTF">2017-02-14T09:00:23Z</dcterms:modified>
</cp:coreProperties>
</file>