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42"/>
  </p:notesMasterIdLst>
  <p:handoutMasterIdLst>
    <p:handoutMasterId r:id="rId43"/>
  </p:handoutMasterIdLst>
  <p:sldIdLst>
    <p:sldId id="430" r:id="rId2"/>
    <p:sldId id="390" r:id="rId3"/>
    <p:sldId id="486" r:id="rId4"/>
    <p:sldId id="436" r:id="rId5"/>
    <p:sldId id="495" r:id="rId6"/>
    <p:sldId id="440" r:id="rId7"/>
    <p:sldId id="496" r:id="rId8"/>
    <p:sldId id="441" r:id="rId9"/>
    <p:sldId id="442" r:id="rId10"/>
    <p:sldId id="443" r:id="rId11"/>
    <p:sldId id="444" r:id="rId12"/>
    <p:sldId id="477" r:id="rId13"/>
    <p:sldId id="445" r:id="rId14"/>
    <p:sldId id="446" r:id="rId15"/>
    <p:sldId id="447" r:id="rId16"/>
    <p:sldId id="449" r:id="rId17"/>
    <p:sldId id="450" r:id="rId18"/>
    <p:sldId id="451" r:id="rId19"/>
    <p:sldId id="455" r:id="rId20"/>
    <p:sldId id="456" r:id="rId21"/>
    <p:sldId id="457" r:id="rId22"/>
    <p:sldId id="459" r:id="rId23"/>
    <p:sldId id="497" r:id="rId24"/>
    <p:sldId id="498" r:id="rId25"/>
    <p:sldId id="501" r:id="rId26"/>
    <p:sldId id="461" r:id="rId27"/>
    <p:sldId id="462" r:id="rId28"/>
    <p:sldId id="464" r:id="rId29"/>
    <p:sldId id="465" r:id="rId30"/>
    <p:sldId id="466" r:id="rId31"/>
    <p:sldId id="502" r:id="rId32"/>
    <p:sldId id="468" r:id="rId33"/>
    <p:sldId id="500" r:id="rId34"/>
    <p:sldId id="469" r:id="rId35"/>
    <p:sldId id="470" r:id="rId36"/>
    <p:sldId id="471" r:id="rId37"/>
    <p:sldId id="472" r:id="rId38"/>
    <p:sldId id="473" r:id="rId39"/>
    <p:sldId id="474" r:id="rId40"/>
    <p:sldId id="475" r:id="rId41"/>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CE1"/>
    <a:srgbClr val="000000"/>
    <a:srgbClr val="FF3300"/>
    <a:srgbClr val="4F81BD"/>
    <a:srgbClr val="D0D8E8"/>
    <a:srgbClr val="33CC33"/>
    <a:srgbClr val="66FF99"/>
    <a:srgbClr val="FF99CC"/>
    <a:srgbClr val="777777"/>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06" autoAdjust="0"/>
    <p:restoredTop sz="96433" autoAdjust="0"/>
  </p:normalViewPr>
  <p:slideViewPr>
    <p:cSldViewPr>
      <p:cViewPr>
        <p:scale>
          <a:sx n="110" d="100"/>
          <a:sy n="110" d="100"/>
        </p:scale>
        <p:origin x="1986" y="246"/>
      </p:cViewPr>
      <p:guideLst>
        <p:guide orient="horz" pos="2160"/>
        <p:guide pos="2880"/>
      </p:guideLst>
    </p:cSldViewPr>
  </p:slideViewPr>
  <p:outlineViewPr>
    <p:cViewPr>
      <p:scale>
        <a:sx n="33" d="100"/>
        <a:sy n="33" d="100"/>
      </p:scale>
      <p:origin x="0" y="-36852"/>
    </p:cViewPr>
  </p:outlineViewPr>
  <p:notesTextViewPr>
    <p:cViewPr>
      <p:scale>
        <a:sx n="100" d="100"/>
        <a:sy n="100" d="100"/>
      </p:scale>
      <p:origin x="0" y="0"/>
    </p:cViewPr>
  </p:notesTextViewPr>
  <p:sorterViewPr>
    <p:cViewPr varScale="1">
      <p:scale>
        <a:sx n="1" d="1"/>
        <a:sy n="1" d="1"/>
      </p:scale>
      <p:origin x="0" y="-10932"/>
    </p:cViewPr>
  </p:sorterViewPr>
  <p:notesViewPr>
    <p:cSldViewPr>
      <p:cViewPr varScale="1">
        <p:scale>
          <a:sx n="88" d="100"/>
          <a:sy n="88" d="100"/>
        </p:scale>
        <p:origin x="287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59.wmf"/><Relationship Id="rId1" Type="http://schemas.openxmlformats.org/officeDocument/2006/relationships/image" Target="../media/image6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36.wmf"/><Relationship Id="rId4"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a:latin typeface="Arial Tur" charset="-94"/>
              </a:defRPr>
            </a:lvl1pPr>
          </a:lstStyle>
          <a:p>
            <a:pPr>
              <a:defRPr/>
            </a:pPr>
            <a:endParaRPr lang="tr-TR"/>
          </a:p>
        </p:txBody>
      </p:sp>
      <p:sp>
        <p:nvSpPr>
          <p:cNvPr id="40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a:latin typeface="Arial Tur" charset="-94"/>
              </a:defRPr>
            </a:lvl1pPr>
          </a:lstStyle>
          <a:p>
            <a:pPr>
              <a:defRPr/>
            </a:pPr>
            <a:endParaRPr lang="tr-TR"/>
          </a:p>
        </p:txBody>
      </p:sp>
      <p:sp>
        <p:nvSpPr>
          <p:cNvPr id="41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atin typeface="Arial Tur" charset="-94"/>
              </a:defRPr>
            </a:lvl1pPr>
          </a:lstStyle>
          <a:p>
            <a:pPr>
              <a:defRPr/>
            </a:pPr>
            <a:endParaRPr lang="tr-TR"/>
          </a:p>
        </p:txBody>
      </p:sp>
      <p:sp>
        <p:nvSpPr>
          <p:cNvPr id="41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vl1pPr>
          </a:lstStyle>
          <a:p>
            <a:pPr>
              <a:defRPr/>
            </a:pPr>
            <a:fld id="{1A6AD399-3EAC-441B-BA10-8075A1187ED1}" type="slidenum">
              <a:rPr lang="tr-TR"/>
              <a:pPr>
                <a:defRPr/>
              </a:pPr>
              <a:t>‹#›</a:t>
            </a:fld>
            <a:endParaRPr lang="tr-TR">
              <a:latin typeface="Arial Tur" charset="-94"/>
            </a:endParaRPr>
          </a:p>
        </p:txBody>
      </p:sp>
    </p:spTree>
    <p:extLst>
      <p:ext uri="{BB962C8B-B14F-4D97-AF65-F5344CB8AC3E}">
        <p14:creationId xmlns:p14="http://schemas.microsoft.com/office/powerpoint/2010/main" val="69481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a:latin typeface="Arial Tur" charset="-94"/>
              </a:defRPr>
            </a:lvl1pPr>
          </a:lstStyle>
          <a:p>
            <a:pPr>
              <a:defRPr/>
            </a:pPr>
            <a:endParaRPr lang="tr-TR"/>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a:latin typeface="Arial Tur" charset="-94"/>
              </a:defRPr>
            </a:lvl1pPr>
          </a:lstStyle>
          <a:p>
            <a:pPr>
              <a:defRPr/>
            </a:pPr>
            <a:endParaRPr lang="tr-TR"/>
          </a:p>
        </p:txBody>
      </p:sp>
      <p:sp>
        <p:nvSpPr>
          <p:cNvPr id="45060" name="Rectangle 4"/>
          <p:cNvSpPr>
            <a:spLocks noGrp="1" noRot="1" noChangeAspect="1"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tr-TR" noProof="0" smtClean="0"/>
              <a:t>Ana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atin typeface="Arial Tur" charset="-94"/>
              </a:defRPr>
            </a:lvl1pPr>
          </a:lstStyle>
          <a:p>
            <a:pPr>
              <a:defRPr/>
            </a:pPr>
            <a:endParaRPr lang="tr-T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vl1pPr>
          </a:lstStyle>
          <a:p>
            <a:pPr>
              <a:defRPr/>
            </a:pPr>
            <a:fld id="{00DDDAD0-3984-40CB-A4F9-19D1E1D12574}" type="slidenum">
              <a:rPr lang="tr-TR"/>
              <a:pPr>
                <a:defRPr/>
              </a:pPr>
              <a:t>‹#›</a:t>
            </a:fld>
            <a:endParaRPr lang="tr-TR">
              <a:latin typeface="Arial Tur" charset="-94"/>
            </a:endParaRPr>
          </a:p>
        </p:txBody>
      </p:sp>
    </p:spTree>
    <p:extLst>
      <p:ext uri="{BB962C8B-B14F-4D97-AF65-F5344CB8AC3E}">
        <p14:creationId xmlns:p14="http://schemas.microsoft.com/office/powerpoint/2010/main" val="16096146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A1F06-4700-46A6-A321-D7E7F095FCE7}" type="slidenum">
              <a:rPr lang="en-US" altLang="en-US"/>
              <a:pPr/>
              <a:t>1</a:t>
            </a:fld>
            <a:endParaRPr lang="en-US" alt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36271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8D8A3A-A58C-412B-941F-0C75B8C2ECE4}" type="slidenum">
              <a:rPr lang="en-US" altLang="zh-TW">
                <a:solidFill>
                  <a:srgbClr val="000000"/>
                </a:solidFill>
              </a:rPr>
              <a:pPr/>
              <a:t>11</a:t>
            </a:fld>
            <a:endParaRPr lang="en-US" altLang="zh-TW">
              <a:solidFill>
                <a:srgbClr val="000000"/>
              </a:solidFill>
            </a:endParaRPr>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55586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69A553-3130-4A8B-842F-208F1EE4675A}" type="slidenum">
              <a:rPr lang="en-US" altLang="zh-TW">
                <a:solidFill>
                  <a:srgbClr val="000000"/>
                </a:solidFill>
              </a:rPr>
              <a:pPr/>
              <a:t>13</a:t>
            </a:fld>
            <a:endParaRPr lang="en-US" altLang="zh-TW">
              <a:solidFill>
                <a:srgbClr val="000000"/>
              </a:solidFill>
            </a:endParaRPr>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30155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03A1D3-63F7-4047-8E1D-57EFFC7C5B06}" type="slidenum">
              <a:rPr lang="en-US" altLang="zh-TW">
                <a:solidFill>
                  <a:srgbClr val="000000"/>
                </a:solidFill>
              </a:rPr>
              <a:pPr/>
              <a:t>14</a:t>
            </a:fld>
            <a:endParaRPr lang="en-US" altLang="zh-TW">
              <a:solidFill>
                <a:srgbClr val="000000"/>
              </a:solidFill>
            </a:endParaRPr>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74374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4CE192-1379-4167-A2BD-346FD1CA9044}" type="slidenum">
              <a:rPr lang="en-US" altLang="zh-TW">
                <a:solidFill>
                  <a:srgbClr val="000000"/>
                </a:solidFill>
              </a:rPr>
              <a:pPr/>
              <a:t>15</a:t>
            </a:fld>
            <a:endParaRPr lang="en-US" altLang="zh-TW">
              <a:solidFill>
                <a:srgbClr val="000000"/>
              </a:solidFill>
            </a:endParaRPr>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19710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CC1F3D-3500-4DE9-9FFA-C3563009AD3E}" type="slidenum">
              <a:rPr lang="en-US" altLang="zh-TW">
                <a:solidFill>
                  <a:srgbClr val="000000"/>
                </a:solidFill>
              </a:rPr>
              <a:pPr/>
              <a:t>16</a:t>
            </a:fld>
            <a:endParaRPr lang="en-US" altLang="zh-TW">
              <a:solidFill>
                <a:srgbClr val="000000"/>
              </a:solidFill>
            </a:endParaRPr>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03351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6A7B98-38FA-42C6-9BB3-3296DFCE5629}" type="slidenum">
              <a:rPr lang="en-US" altLang="zh-TW">
                <a:solidFill>
                  <a:srgbClr val="000000"/>
                </a:solidFill>
              </a:rPr>
              <a:pPr/>
              <a:t>17</a:t>
            </a:fld>
            <a:endParaRPr lang="en-US" altLang="zh-TW">
              <a:solidFill>
                <a:srgbClr val="000000"/>
              </a:solidFill>
            </a:endParaRPr>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579385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DA8D3E-D470-4744-BBAA-B23C73E8AD15}" type="slidenum">
              <a:rPr lang="en-US" altLang="zh-TW">
                <a:solidFill>
                  <a:srgbClr val="000000"/>
                </a:solidFill>
              </a:rPr>
              <a:pPr/>
              <a:t>18</a:t>
            </a:fld>
            <a:endParaRPr lang="en-US" altLang="zh-TW">
              <a:solidFill>
                <a:srgbClr val="000000"/>
              </a:solidFill>
            </a:endParaRPr>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19283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D151FA-1091-4F05-80B8-7A23DFEBDC54}" type="slidenum">
              <a:rPr lang="en-US" altLang="zh-TW">
                <a:solidFill>
                  <a:srgbClr val="000000"/>
                </a:solidFill>
              </a:rPr>
              <a:pPr/>
              <a:t>19</a:t>
            </a:fld>
            <a:endParaRPr lang="en-US" altLang="zh-TW">
              <a:solidFill>
                <a:srgbClr val="000000"/>
              </a:solidFill>
            </a:endParaRPr>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85962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510A76-82B5-4663-BDC2-3E7ABCFC9AF2}" type="slidenum">
              <a:rPr lang="en-US" altLang="zh-TW">
                <a:solidFill>
                  <a:srgbClr val="000000"/>
                </a:solidFill>
              </a:rPr>
              <a:pPr/>
              <a:t>20</a:t>
            </a:fld>
            <a:endParaRPr lang="en-US" altLang="zh-TW">
              <a:solidFill>
                <a:srgbClr val="000000"/>
              </a:solidFill>
            </a:endParaRPr>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72981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2638D9-978A-4AF6-9132-947E2615B599}" type="slidenum">
              <a:rPr lang="en-US" altLang="zh-TW">
                <a:solidFill>
                  <a:srgbClr val="000000"/>
                </a:solidFill>
              </a:rPr>
              <a:pPr/>
              <a:t>21</a:t>
            </a:fld>
            <a:endParaRPr lang="en-US" altLang="zh-TW">
              <a:solidFill>
                <a:srgbClr val="000000"/>
              </a:solidFill>
            </a:endParaRPr>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20730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59C3A50B-42F8-4323-B4AA-E880FD1BECC2}" type="slidenum">
              <a:rPr lang="en-US" altLang="en-US" sz="1200"/>
              <a:pPr eaLnBrk="1" hangingPunct="1"/>
              <a:t>3</a:t>
            </a:fld>
            <a:endParaRPr lang="en-US" altLang="en-US"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247400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3F9F25-24BA-4813-8EBF-7A868E173BD1}" type="slidenum">
              <a:rPr lang="en-US" altLang="zh-TW">
                <a:solidFill>
                  <a:srgbClr val="000000"/>
                </a:solidFill>
              </a:rPr>
              <a:pPr/>
              <a:t>22</a:t>
            </a:fld>
            <a:endParaRPr lang="en-US" altLang="zh-TW">
              <a:solidFill>
                <a:srgbClr val="000000"/>
              </a:solidFill>
            </a:endParaRPr>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33461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02F5B6B-DE93-4CE4-9B6D-33EE4C4387B2}" type="slidenum">
              <a:rPr lang="en-US" altLang="en-US"/>
              <a:pPr>
                <a:spcBef>
                  <a:spcPct val="0"/>
                </a:spcBef>
              </a:pPr>
              <a:t>23</a:t>
            </a:fld>
            <a:endParaRPr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824431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AC62E1B-BDAA-4BD3-835E-D3D49321F2E1}" type="slidenum">
              <a:rPr lang="en-US" altLang="en-US"/>
              <a:pPr>
                <a:spcBef>
                  <a:spcPct val="0"/>
                </a:spcBef>
              </a:pPr>
              <a:t>24</a:t>
            </a:fld>
            <a:endParaRPr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15683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20CBD3-9B57-4526-B0D8-32543A3CC1B8}" type="slidenum">
              <a:rPr lang="en-US" altLang="zh-TW">
                <a:solidFill>
                  <a:srgbClr val="000000"/>
                </a:solidFill>
              </a:rPr>
              <a:pPr/>
              <a:t>26</a:t>
            </a:fld>
            <a:endParaRPr lang="en-US" altLang="zh-TW">
              <a:solidFill>
                <a:srgbClr val="000000"/>
              </a:solidFill>
            </a:endParaRPr>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65181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F583EE-FD4A-4A06-B2D6-B8FDE2C8329C}" type="slidenum">
              <a:rPr lang="en-US" altLang="zh-TW">
                <a:solidFill>
                  <a:srgbClr val="000000"/>
                </a:solidFill>
              </a:rPr>
              <a:pPr/>
              <a:t>27</a:t>
            </a:fld>
            <a:endParaRPr lang="en-US" altLang="zh-TW">
              <a:solidFill>
                <a:srgbClr val="000000"/>
              </a:solidFill>
            </a:endParaRPr>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810216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BBFB37-A387-40D4-9AE9-DB79DD3D566D}" type="slidenum">
              <a:rPr lang="en-US" altLang="zh-TW">
                <a:solidFill>
                  <a:srgbClr val="000000"/>
                </a:solidFill>
              </a:rPr>
              <a:pPr/>
              <a:t>28</a:t>
            </a:fld>
            <a:endParaRPr lang="en-US" altLang="zh-TW">
              <a:solidFill>
                <a:srgbClr val="000000"/>
              </a:solidFill>
            </a:endParaRPr>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058030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6F9A01-FE8A-48D5-9A2E-AB1348278D68}" type="slidenum">
              <a:rPr lang="en-US" altLang="zh-TW">
                <a:solidFill>
                  <a:srgbClr val="000000"/>
                </a:solidFill>
              </a:rPr>
              <a:pPr/>
              <a:t>29</a:t>
            </a:fld>
            <a:endParaRPr lang="en-US" altLang="zh-TW">
              <a:solidFill>
                <a:srgbClr val="000000"/>
              </a:solidFill>
            </a:endParaRPr>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47211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10B8C8-8A3C-4813-ABE6-608CBCD1E277}" type="slidenum">
              <a:rPr lang="en-US" altLang="zh-TW">
                <a:solidFill>
                  <a:srgbClr val="000000"/>
                </a:solidFill>
              </a:rPr>
              <a:pPr/>
              <a:t>30</a:t>
            </a:fld>
            <a:endParaRPr lang="en-US" altLang="zh-TW">
              <a:solidFill>
                <a:srgbClr val="000000"/>
              </a:solidFill>
            </a:endParaRPr>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750190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AB8A9-27D6-4674-A5A3-FA3820D00CF2}" type="slidenum">
              <a:rPr lang="en-US" altLang="zh-TW">
                <a:solidFill>
                  <a:srgbClr val="000000"/>
                </a:solidFill>
              </a:rPr>
              <a:pPr/>
              <a:t>32</a:t>
            </a:fld>
            <a:endParaRPr lang="en-US" altLang="zh-TW">
              <a:solidFill>
                <a:srgbClr val="000000"/>
              </a:solidFill>
            </a:endParaRPr>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133636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2C3854B1-4BCD-4F56-8B91-BBECC183DE41}" type="slidenum">
              <a:rPr lang="en-US" altLang="en-US" sz="1200"/>
              <a:pPr eaLnBrk="1" hangingPunct="1"/>
              <a:t>33</a:t>
            </a:fld>
            <a:endParaRPr lang="en-US" alt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468480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941D91-A5C4-4FA9-A138-FFE56ACF31EC}" type="slidenum">
              <a:rPr lang="en-US" altLang="zh-TW">
                <a:solidFill>
                  <a:srgbClr val="000000"/>
                </a:solidFill>
              </a:rPr>
              <a:pPr/>
              <a:t>4</a:t>
            </a:fld>
            <a:endParaRPr lang="en-US" altLang="zh-TW">
              <a:solidFill>
                <a:srgbClr val="000000"/>
              </a:solidFill>
            </a:endParaRPr>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734176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113DB4-DF14-4D51-A25C-839CF81F0B7A}" type="slidenum">
              <a:rPr lang="en-US" altLang="zh-TW">
                <a:solidFill>
                  <a:srgbClr val="000000"/>
                </a:solidFill>
              </a:rPr>
              <a:pPr/>
              <a:t>34</a:t>
            </a:fld>
            <a:endParaRPr lang="en-US" altLang="zh-TW">
              <a:solidFill>
                <a:srgbClr val="000000"/>
              </a:solidFill>
            </a:endParaRPr>
          </a:p>
        </p:txBody>
      </p:sp>
      <p:sp>
        <p:nvSpPr>
          <p:cNvPr id="283650" name="Rectangle 2"/>
          <p:cNvSpPr>
            <a:spLocks noGrp="1" noRot="1" noChangeAspect="1" noChangeArrowheads="1" noTextEdit="1"/>
          </p:cNvSpPr>
          <p:nvPr>
            <p:ph type="sldImg"/>
          </p:nvPr>
        </p:nvSpPr>
        <p:spPr>
          <a:ln/>
        </p:spPr>
      </p:sp>
      <p:sp>
        <p:nvSpPr>
          <p:cNvPr id="2836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131456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DB40A6-AB52-4210-80C9-49AD0903CB47}" type="slidenum">
              <a:rPr lang="en-US" altLang="zh-TW">
                <a:solidFill>
                  <a:srgbClr val="000000"/>
                </a:solidFill>
              </a:rPr>
              <a:pPr/>
              <a:t>35</a:t>
            </a:fld>
            <a:endParaRPr lang="en-US" altLang="zh-TW">
              <a:solidFill>
                <a:srgbClr val="000000"/>
              </a:solidFill>
            </a:endParaRPr>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109415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01337C-948A-4C92-8ECF-5C45E9687384}" type="slidenum">
              <a:rPr lang="en-US" altLang="zh-TW">
                <a:solidFill>
                  <a:srgbClr val="000000"/>
                </a:solidFill>
              </a:rPr>
              <a:pPr/>
              <a:t>36</a:t>
            </a:fld>
            <a:endParaRPr lang="en-US" altLang="zh-TW">
              <a:solidFill>
                <a:srgbClr val="000000"/>
              </a:solidFill>
            </a:endParaRPr>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317352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F2C706-9A9F-4C94-B72B-A0B73DE692F3}" type="slidenum">
              <a:rPr lang="en-US" altLang="zh-TW">
                <a:solidFill>
                  <a:srgbClr val="000000"/>
                </a:solidFill>
              </a:rPr>
              <a:pPr/>
              <a:t>37</a:t>
            </a:fld>
            <a:endParaRPr lang="en-US" altLang="zh-TW">
              <a:solidFill>
                <a:srgbClr val="000000"/>
              </a:solidFill>
            </a:endParaRPr>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281105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9DBB0E-7E71-4AD9-85C2-90F37AAA6868}" type="slidenum">
              <a:rPr lang="en-US" altLang="zh-TW">
                <a:solidFill>
                  <a:srgbClr val="000000"/>
                </a:solidFill>
              </a:rPr>
              <a:pPr/>
              <a:t>38</a:t>
            </a:fld>
            <a:endParaRPr lang="en-US" altLang="zh-TW">
              <a:solidFill>
                <a:srgbClr val="000000"/>
              </a:solidFill>
            </a:endParaRPr>
          </a:p>
        </p:txBody>
      </p:sp>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918738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BE15D4-A03F-4808-AD66-A448DA5B21AA}" type="slidenum">
              <a:rPr lang="en-US" altLang="zh-TW">
                <a:solidFill>
                  <a:srgbClr val="000000"/>
                </a:solidFill>
              </a:rPr>
              <a:pPr/>
              <a:t>39</a:t>
            </a:fld>
            <a:endParaRPr lang="en-US" altLang="zh-TW">
              <a:solidFill>
                <a:srgbClr val="000000"/>
              </a:solidFill>
            </a:endParaRPr>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198663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F4AEF8-5071-4FC1-BC02-D87C677990A3}" type="slidenum">
              <a:rPr lang="en-US" altLang="zh-TW">
                <a:solidFill>
                  <a:srgbClr val="000000"/>
                </a:solidFill>
              </a:rPr>
              <a:pPr/>
              <a:t>40</a:t>
            </a:fld>
            <a:endParaRPr lang="en-US" altLang="zh-TW">
              <a:solidFill>
                <a:srgbClr val="000000"/>
              </a:solidFill>
            </a:endParaRPr>
          </a:p>
        </p:txBody>
      </p:sp>
      <p:sp>
        <p:nvSpPr>
          <p:cNvPr id="289794" name="Rectangle 2"/>
          <p:cNvSpPr>
            <a:spLocks noGrp="1" noRot="1" noChangeAspect="1" noChangeArrowheads="1" noTextEdit="1"/>
          </p:cNvSpPr>
          <p:nvPr>
            <p:ph type="sldImg"/>
          </p:nvPr>
        </p:nvSpPr>
        <p:spPr>
          <a:ln/>
        </p:spPr>
      </p:sp>
      <p:sp>
        <p:nvSpPr>
          <p:cNvPr id="2897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12496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59C3A50B-42F8-4323-B4AA-E880FD1BECC2}" type="slidenum">
              <a:rPr lang="en-US" altLang="en-US" sz="1200"/>
              <a:pPr eaLnBrk="1" hangingPunct="1"/>
              <a:t>5</a:t>
            </a:fld>
            <a:endParaRPr lang="en-US" altLang="en-US"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750338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E76AED-A72E-4FB7-8FD6-403A5C9CA8A9}" type="slidenum">
              <a:rPr lang="en-US" altLang="zh-TW">
                <a:solidFill>
                  <a:srgbClr val="000000"/>
                </a:solidFill>
              </a:rPr>
              <a:pPr/>
              <a:t>6</a:t>
            </a:fld>
            <a:endParaRPr lang="en-US" altLang="zh-TW">
              <a:solidFill>
                <a:srgbClr val="000000"/>
              </a:solidFill>
            </a:endParaRPr>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0597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59C3A50B-42F8-4323-B4AA-E880FD1BECC2}" type="slidenum">
              <a:rPr lang="en-US" altLang="en-US" sz="1200"/>
              <a:pPr eaLnBrk="1" hangingPunct="1"/>
              <a:t>7</a:t>
            </a:fld>
            <a:endParaRPr lang="en-US" altLang="en-US"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285273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134611-0CEF-4142-B0B3-F5055F563F0C}" type="slidenum">
              <a:rPr lang="en-US" altLang="zh-TW">
                <a:solidFill>
                  <a:srgbClr val="000000"/>
                </a:solidFill>
              </a:rPr>
              <a:pPr/>
              <a:t>8</a:t>
            </a:fld>
            <a:endParaRPr lang="en-US" altLang="zh-TW">
              <a:solidFill>
                <a:srgbClr val="000000"/>
              </a:solidFill>
            </a:endParaRPr>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53900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467A0B-1263-4620-A78B-98D7AC1E490C}" type="slidenum">
              <a:rPr lang="en-US" altLang="zh-TW">
                <a:solidFill>
                  <a:srgbClr val="000000"/>
                </a:solidFill>
              </a:rPr>
              <a:pPr/>
              <a:t>9</a:t>
            </a:fld>
            <a:endParaRPr lang="en-US" altLang="zh-TW">
              <a:solidFill>
                <a:srgbClr val="000000"/>
              </a:solidFill>
            </a:endParaRPr>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43838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A83783-E767-4B4F-A059-09050541EEC9}" type="slidenum">
              <a:rPr lang="en-US" altLang="zh-TW">
                <a:solidFill>
                  <a:srgbClr val="000000"/>
                </a:solidFill>
              </a:rPr>
              <a:pPr/>
              <a:t>10</a:t>
            </a:fld>
            <a:endParaRPr lang="en-US" altLang="zh-TW">
              <a:solidFill>
                <a:srgbClr val="000000"/>
              </a:solidFil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02360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omic Sans MS" panose="030F0702030302020204" pitchFamily="66"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Slide Number Placeholder 6"/>
          <p:cNvSpPr>
            <a:spLocks noGrp="1"/>
          </p:cNvSpPr>
          <p:nvPr>
            <p:ph type="sldNum" sz="quarter" idx="10"/>
          </p:nvPr>
        </p:nvSpPr>
        <p:spPr/>
        <p:txBody>
          <a:bodyPr/>
          <a:lstStyle/>
          <a:p>
            <a:pPr>
              <a:defRPr/>
            </a:pPr>
            <a:fld id="{6492EC4C-CACE-4180-8A44-D6D04606C1A3}" type="slidenum">
              <a:rPr lang="tr-TR" smtClean="0"/>
              <a:pPr>
                <a:defRPr/>
              </a:pPr>
              <a:t>‹#›</a:t>
            </a:fld>
            <a:endParaRPr lang="tr-TR"/>
          </a:p>
        </p:txBody>
      </p:sp>
      <p:sp>
        <p:nvSpPr>
          <p:cNvPr id="11" name="Title 10"/>
          <p:cNvSpPr>
            <a:spLocks noGrp="1"/>
          </p:cNvSpPr>
          <p:nvPr>
            <p:ph type="title"/>
          </p:nvPr>
        </p:nvSpPr>
        <p:spPr>
          <a:xfrm>
            <a:off x="457200" y="274638"/>
            <a:ext cx="8229600" cy="5400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240742625"/>
      </p:ext>
    </p:extLst>
  </p:cSld>
  <p:clrMapOvr>
    <a:masterClrMapping/>
  </p:clrMapOvr>
  <p:transition>
    <p:plus/>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81144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053080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302988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506141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864548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897625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655673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741494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285552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568542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112568"/>
          </a:xfrm>
        </p:spPr>
        <p:txBody>
          <a:bodyPr/>
          <a:lstStyle>
            <a:lvl1pPr marL="0" indent="457200">
              <a:buNone/>
              <a:defRPr>
                <a:latin typeface="Comic Sans MS" panose="030F0702030302020204" pitchFamily="66" charset="0"/>
              </a:defRPr>
            </a:lvl1pPr>
            <a:lvl2pPr>
              <a:defRPr>
                <a:latin typeface="Comic Sans MS" panose="030F0702030302020204" pitchFamily="66" charset="0"/>
              </a:defRPr>
            </a:lvl2pPr>
            <a:lvl3pPr>
              <a:defRPr>
                <a:latin typeface="Comic Sans MS" panose="030F0702030302020204" pitchFamily="66" charset="0"/>
              </a:defRPr>
            </a:lvl3pPr>
            <a:lvl4pPr>
              <a:defRPr>
                <a:latin typeface="Comic Sans MS" panose="030F0702030302020204" pitchFamily="66" charset="0"/>
              </a:defRPr>
            </a:lvl4pPr>
            <a:lvl5pPr>
              <a:defRPr>
                <a:latin typeface="Comic Sans MS" panose="030F0702030302020204" pitchFamily="66" charset="0"/>
              </a:defRPr>
            </a:lvl5pPr>
          </a:lstStyle>
          <a:p>
            <a:pPr lvl="0"/>
            <a:r>
              <a:rPr lang="en-US" dirty="0" smtClean="0"/>
              <a:t>Click to edit Master text styles</a:t>
            </a:r>
          </a:p>
        </p:txBody>
      </p:sp>
      <p:sp>
        <p:nvSpPr>
          <p:cNvPr id="7" name="Slide Number Placeholder 6"/>
          <p:cNvSpPr>
            <a:spLocks noGrp="1"/>
          </p:cNvSpPr>
          <p:nvPr>
            <p:ph type="sldNum" sz="quarter" idx="10"/>
          </p:nvPr>
        </p:nvSpPr>
        <p:spPr/>
        <p:txBody>
          <a:bodyPr/>
          <a:lstStyle/>
          <a:p>
            <a:pPr>
              <a:defRPr/>
            </a:pPr>
            <a:fld id="{6492EC4C-CACE-4180-8A44-D6D04606C1A3}" type="slidenum">
              <a:rPr lang="tr-TR" smtClean="0"/>
              <a:pPr>
                <a:defRPr/>
              </a:pPr>
              <a:t>‹#›</a:t>
            </a:fld>
            <a:endParaRPr lang="tr-TR"/>
          </a:p>
        </p:txBody>
      </p:sp>
      <p:sp>
        <p:nvSpPr>
          <p:cNvPr id="9" name="Title 8"/>
          <p:cNvSpPr>
            <a:spLocks noGrp="1"/>
          </p:cNvSpPr>
          <p:nvPr>
            <p:ph type="title"/>
          </p:nvPr>
        </p:nvSpPr>
        <p:spPr>
          <a:xfrm>
            <a:off x="457200" y="274638"/>
            <a:ext cx="8229600" cy="648000"/>
          </a:xfrm>
        </p:spPr>
        <p:txBody>
          <a:bodyPr>
            <a:noAutofit/>
          </a:bodyPr>
          <a:lstStyle>
            <a:lvl1pPr>
              <a:defRPr sz="3200">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Tree>
    <p:extLst>
      <p:ext uri="{BB962C8B-B14F-4D97-AF65-F5344CB8AC3E}">
        <p14:creationId xmlns:p14="http://schemas.microsoft.com/office/powerpoint/2010/main" val="52867959"/>
      </p:ext>
    </p:extLst>
  </p:cSld>
  <p:clrMapOvr>
    <a:masterClrMapping/>
  </p:clrMapOvr>
  <p:transition>
    <p:plus/>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215335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634848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995829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43825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870251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722665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76734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492132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58837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08403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DE9E0DF4-D676-48FF-946B-177BD1062EAD}" type="slidenum">
              <a:rPr lang="en-US" altLang="en-US"/>
              <a:pPr/>
              <a:t>‹#›</a:t>
            </a:fld>
            <a:endParaRPr lang="en-US" altLang="en-US"/>
          </a:p>
        </p:txBody>
      </p:sp>
    </p:spTree>
    <p:extLst>
      <p:ext uri="{BB962C8B-B14F-4D97-AF65-F5344CB8AC3E}">
        <p14:creationId xmlns:p14="http://schemas.microsoft.com/office/powerpoint/2010/main" val="184885678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Text, and 2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719263"/>
            <a:ext cx="40386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00500"/>
            <a:ext cx="40386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578573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808215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51516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81688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35211E5-7FD4-4C1B-A2A7-FD25C30F6AC8}" type="slidenum">
              <a:rPr lang="en-US" altLang="en-US"/>
              <a:pPr>
                <a:defRPr/>
              </a:pPr>
              <a:t>‹#›</a:t>
            </a:fld>
            <a:endParaRPr lang="en-US" altLang="en-US"/>
          </a:p>
        </p:txBody>
      </p:sp>
    </p:spTree>
    <p:extLst>
      <p:ext uri="{BB962C8B-B14F-4D97-AF65-F5344CB8AC3E}">
        <p14:creationId xmlns:p14="http://schemas.microsoft.com/office/powerpoint/2010/main" val="376064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A568EBA-8EA1-4682-93D4-A9904B1E1983}" type="slidenum">
              <a:rPr lang="en-US" altLang="en-US"/>
              <a:pPr/>
              <a:t>‹#›</a:t>
            </a:fld>
            <a:endParaRPr lang="en-US" altLang="en-US"/>
          </a:p>
        </p:txBody>
      </p:sp>
    </p:spTree>
    <p:extLst>
      <p:ext uri="{BB962C8B-B14F-4D97-AF65-F5344CB8AC3E}">
        <p14:creationId xmlns:p14="http://schemas.microsoft.com/office/powerpoint/2010/main" val="6526240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52518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488785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27391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765506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33601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540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980728"/>
            <a:ext cx="8229600" cy="518457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492EC4C-CACE-4180-8A44-D6D04606C1A3}" type="slidenum">
              <a:rPr lang="tr-TR" smtClean="0"/>
              <a:pPr>
                <a:defRPr/>
              </a:pPr>
              <a:t>‹#›</a:t>
            </a:fld>
            <a:endParaRPr lang="tr-TR"/>
          </a:p>
        </p:txBody>
      </p:sp>
    </p:spTree>
    <p:extLst>
      <p:ext uri="{BB962C8B-B14F-4D97-AF65-F5344CB8AC3E}">
        <p14:creationId xmlns:p14="http://schemas.microsoft.com/office/powerpoint/2010/main" val="179119254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66" r:id="rId3"/>
    <p:sldLayoutId id="2147483767" r:id="rId4"/>
    <p:sldLayoutId id="2147483770"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2" r:id="rId14"/>
    <p:sldLayoutId id="2147483783" r:id="rId15"/>
    <p:sldLayoutId id="2147483784" r:id="rId16"/>
    <p:sldLayoutId id="2147483785" r:id="rId17"/>
    <p:sldLayoutId id="2147483786" r:id="rId18"/>
    <p:sldLayoutId id="2147483787" r:id="rId19"/>
    <p:sldLayoutId id="2147483789" r:id="rId20"/>
    <p:sldLayoutId id="2147483791" r:id="rId21"/>
    <p:sldLayoutId id="2147483792" r:id="rId22"/>
    <p:sldLayoutId id="2147483794" r:id="rId23"/>
    <p:sldLayoutId id="2147483795" r:id="rId24"/>
    <p:sldLayoutId id="2147483796" r:id="rId25"/>
    <p:sldLayoutId id="2147483798" r:id="rId26"/>
    <p:sldLayoutId id="2147483799" r:id="rId27"/>
    <p:sldLayoutId id="2147483800" r:id="rId28"/>
    <p:sldLayoutId id="2147483801" r:id="rId29"/>
    <p:sldLayoutId id="2147483802" r:id="rId30"/>
    <p:sldLayoutId id="2147483803" r:id="rId31"/>
    <p:sldLayoutId id="2147483804" r:id="rId32"/>
    <p:sldLayoutId id="2147483805" r:id="rId33"/>
    <p:sldLayoutId id="2147483806" r:id="rId34"/>
  </p:sldLayoutIdLst>
  <p:transition>
    <p:plus/>
  </p:transition>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Comic Sans MS" panose="030F0702030302020204" pitchFamily="66" charset="0"/>
          <a:ea typeface="+mj-ea"/>
          <a:cs typeface="+mj-cs"/>
        </a:defRPr>
      </a:lvl1pPr>
    </p:titleStyle>
    <p:bodyStyle>
      <a:lvl1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1pPr>
      <a:lvl2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2pPr>
      <a:lvl3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3pPr>
      <a:lvl4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4pPr>
      <a:lvl5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vmlDrawing" Target="../drawings/vmlDrawing2.vml"/><Relationship Id="rId6" Type="http://schemas.openxmlformats.org/officeDocument/2006/relationships/image" Target="../media/image18.wmf"/><Relationship Id="rId5" Type="http://schemas.openxmlformats.org/officeDocument/2006/relationships/oleObject" Target="../embeddings/oleObject2.bin"/><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2.xml"/><Relationship Id="rId7" Type="http://schemas.openxmlformats.org/officeDocument/2006/relationships/image" Target="../media/image19.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0.wmf"/></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13.xml"/><Relationship Id="rId7" Type="http://schemas.openxmlformats.org/officeDocument/2006/relationships/image" Target="../media/image24.w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23.wmf"/><Relationship Id="rId4" Type="http://schemas.openxmlformats.org/officeDocument/2006/relationships/oleObject" Target="../embeddings/oleObject5.bin"/><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16.xml"/><Relationship Id="rId7" Type="http://schemas.openxmlformats.org/officeDocument/2006/relationships/image" Target="../media/image27.wmf"/><Relationship Id="rId2" Type="http://schemas.openxmlformats.org/officeDocument/2006/relationships/slideLayout" Target="../slideLayouts/slideLayout16.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29.png"/><Relationship Id="rId4" Type="http://schemas.openxmlformats.org/officeDocument/2006/relationships/image" Target="../media/image26.png"/><Relationship Id="rId9" Type="http://schemas.openxmlformats.org/officeDocument/2006/relationships/image" Target="../media/image28.wmf"/></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image" Target="../media/image30.png"/><Relationship Id="rId5" Type="http://schemas.openxmlformats.org/officeDocument/2006/relationships/image" Target="../media/image31.wmf"/><Relationship Id="rId4" Type="http://schemas.openxmlformats.org/officeDocument/2006/relationships/oleObject" Target="../embeddings/oleObject9.bin"/></Relationships>
</file>

<file path=ppt/slides/_rels/slide21.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14.bin"/><Relationship Id="rId3" Type="http://schemas.openxmlformats.org/officeDocument/2006/relationships/notesSlide" Target="../notesSlides/notesSlide19.xml"/><Relationship Id="rId7" Type="http://schemas.openxmlformats.org/officeDocument/2006/relationships/oleObject" Target="../embeddings/oleObject11.bin"/><Relationship Id="rId12" Type="http://schemas.openxmlformats.org/officeDocument/2006/relationships/image" Target="../media/image35.wmf"/><Relationship Id="rId2" Type="http://schemas.openxmlformats.org/officeDocument/2006/relationships/slideLayout" Target="../slideLayouts/slideLayout19.xml"/><Relationship Id="rId1" Type="http://schemas.openxmlformats.org/officeDocument/2006/relationships/vmlDrawing" Target="../drawings/vmlDrawing7.vml"/><Relationship Id="rId6" Type="http://schemas.openxmlformats.org/officeDocument/2006/relationships/image" Target="../media/image32.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34.wmf"/><Relationship Id="rId4" Type="http://schemas.openxmlformats.org/officeDocument/2006/relationships/image" Target="../media/image37.png"/><Relationship Id="rId9" Type="http://schemas.openxmlformats.org/officeDocument/2006/relationships/oleObject" Target="../embeddings/oleObject12.bin"/><Relationship Id="rId14" Type="http://schemas.openxmlformats.org/officeDocument/2006/relationships/image" Target="../media/image36.wmf"/></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0.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34.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1.xml"/><Relationship Id="rId5" Type="http://schemas.openxmlformats.org/officeDocument/2006/relationships/image" Target="../media/image38.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23.x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24.xml"/><Relationship Id="rId5" Type="http://schemas.openxmlformats.org/officeDocument/2006/relationships/image" Target="../media/image48.pn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50.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26.xml"/><Relationship Id="rId5" Type="http://schemas.openxmlformats.org/officeDocument/2006/relationships/image" Target="../media/image54.png"/><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30.xml"/><Relationship Id="rId7" Type="http://schemas.openxmlformats.org/officeDocument/2006/relationships/image" Target="../media/image53.png"/><Relationship Id="rId2" Type="http://schemas.openxmlformats.org/officeDocument/2006/relationships/slideLayout" Target="../slideLayouts/slideLayout27.xml"/><Relationship Id="rId1" Type="http://schemas.openxmlformats.org/officeDocument/2006/relationships/vmlDrawing" Target="../drawings/vmlDrawing8.vml"/><Relationship Id="rId6" Type="http://schemas.openxmlformats.org/officeDocument/2006/relationships/image" Target="../media/image55.wmf"/><Relationship Id="rId5" Type="http://schemas.openxmlformats.org/officeDocument/2006/relationships/oleObject" Target="../embeddings/oleObject15.bin"/><Relationship Id="rId10" Type="http://schemas.openxmlformats.org/officeDocument/2006/relationships/image" Target="../media/image54.png"/><Relationship Id="rId4" Type="http://schemas.openxmlformats.org/officeDocument/2006/relationships/image" Target="../media/image57.png"/><Relationship Id="rId9" Type="http://schemas.openxmlformats.org/officeDocument/2006/relationships/image" Target="../media/image56.wmf"/></Relationships>
</file>

<file path=ppt/slides/_rels/slide35.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notesSlide" Target="../notesSlides/notesSlide31.xml"/><Relationship Id="rId7" Type="http://schemas.openxmlformats.org/officeDocument/2006/relationships/oleObject" Target="../embeddings/oleObject18.bin"/><Relationship Id="rId2" Type="http://schemas.openxmlformats.org/officeDocument/2006/relationships/slideLayout" Target="../slideLayouts/slideLayout28.xml"/><Relationship Id="rId1" Type="http://schemas.openxmlformats.org/officeDocument/2006/relationships/vmlDrawing" Target="../drawings/vmlDrawing9.vml"/><Relationship Id="rId6" Type="http://schemas.openxmlformats.org/officeDocument/2006/relationships/image" Target="../media/image56.wmf"/><Relationship Id="rId5" Type="http://schemas.openxmlformats.org/officeDocument/2006/relationships/oleObject" Target="../embeddings/oleObject17.bin"/><Relationship Id="rId4" Type="http://schemas.openxmlformats.org/officeDocument/2006/relationships/image" Target="../media/image53.png"/><Relationship Id="rId9" Type="http://schemas.openxmlformats.org/officeDocument/2006/relationships/image" Target="../media/image54.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9.xml"/><Relationship Id="rId1" Type="http://schemas.openxmlformats.org/officeDocument/2006/relationships/vmlDrawing" Target="../drawings/vmlDrawing10.vml"/><Relationship Id="rId6" Type="http://schemas.openxmlformats.org/officeDocument/2006/relationships/image" Target="../media/image60.png"/><Relationship Id="rId5" Type="http://schemas.openxmlformats.org/officeDocument/2006/relationships/image" Target="../media/image59.wmf"/><Relationship Id="rId4" Type="http://schemas.openxmlformats.org/officeDocument/2006/relationships/oleObject" Target="../embeddings/oleObject19.bin"/></Relationships>
</file>

<file path=ppt/slides/_rels/slide37.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notesSlide" Target="../notesSlides/notesSlide33.xml"/><Relationship Id="rId7" Type="http://schemas.openxmlformats.org/officeDocument/2006/relationships/image" Target="../media/image60.png"/><Relationship Id="rId12" Type="http://schemas.openxmlformats.org/officeDocument/2006/relationships/image" Target="../media/image62.wmf"/><Relationship Id="rId2" Type="http://schemas.openxmlformats.org/officeDocument/2006/relationships/slideLayout" Target="../slideLayouts/slideLayout30.xml"/><Relationship Id="rId1" Type="http://schemas.openxmlformats.org/officeDocument/2006/relationships/vmlDrawing" Target="../drawings/vmlDrawing11.vml"/><Relationship Id="rId6" Type="http://schemas.openxmlformats.org/officeDocument/2006/relationships/image" Target="../media/image63.png"/><Relationship Id="rId11" Type="http://schemas.openxmlformats.org/officeDocument/2006/relationships/oleObject" Target="../embeddings/oleObject22.bin"/><Relationship Id="rId5" Type="http://schemas.openxmlformats.org/officeDocument/2006/relationships/image" Target="../media/image61.wmf"/><Relationship Id="rId10" Type="http://schemas.openxmlformats.org/officeDocument/2006/relationships/image" Target="../media/image59.wmf"/><Relationship Id="rId4" Type="http://schemas.openxmlformats.org/officeDocument/2006/relationships/oleObject" Target="../embeddings/oleObject20.bin"/><Relationship Id="rId9" Type="http://schemas.openxmlformats.org/officeDocument/2006/relationships/oleObject" Target="../embeddings/oleObject21.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1.xml"/><Relationship Id="rId1" Type="http://schemas.openxmlformats.org/officeDocument/2006/relationships/vmlDrawing" Target="../drawings/vmlDrawing12.vml"/><Relationship Id="rId6" Type="http://schemas.openxmlformats.org/officeDocument/2006/relationships/image" Target="../media/image65.wmf"/><Relationship Id="rId5" Type="http://schemas.openxmlformats.org/officeDocument/2006/relationships/oleObject" Target="../embeddings/oleObject23.bin"/><Relationship Id="rId4" Type="http://schemas.openxmlformats.org/officeDocument/2006/relationships/image" Target="../media/image64.png"/></Relationships>
</file>

<file path=ppt/slides/_rels/slide39.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notesSlide" Target="../notesSlides/notesSlide35.xml"/><Relationship Id="rId7" Type="http://schemas.openxmlformats.org/officeDocument/2006/relationships/image" Target="../media/image66.wmf"/><Relationship Id="rId2" Type="http://schemas.openxmlformats.org/officeDocument/2006/relationships/slideLayout" Target="../slideLayouts/slideLayout32.xml"/><Relationship Id="rId1" Type="http://schemas.openxmlformats.org/officeDocument/2006/relationships/vmlDrawing" Target="../drawings/vmlDrawing13.vml"/><Relationship Id="rId6" Type="http://schemas.openxmlformats.org/officeDocument/2006/relationships/oleObject" Target="../embeddings/oleObject24.bin"/><Relationship Id="rId5" Type="http://schemas.openxmlformats.org/officeDocument/2006/relationships/image" Target="../media/image57.png"/><Relationship Id="rId10" Type="http://schemas.openxmlformats.org/officeDocument/2006/relationships/image" Target="../media/image67.wmf"/><Relationship Id="rId4" Type="http://schemas.openxmlformats.org/officeDocument/2006/relationships/image" Target="../media/image68.png"/><Relationship Id="rId9" Type="http://schemas.openxmlformats.org/officeDocument/2006/relationships/oleObject" Target="../embeddings/oleObject25.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8.jpeg"/><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notesSlide" Target="../notesSlides/notesSlide36.xml"/><Relationship Id="rId7" Type="http://schemas.openxmlformats.org/officeDocument/2006/relationships/image" Target="../media/image70.wmf"/><Relationship Id="rId2" Type="http://schemas.openxmlformats.org/officeDocument/2006/relationships/slideLayout" Target="../slideLayouts/slideLayout33.xml"/><Relationship Id="rId1" Type="http://schemas.openxmlformats.org/officeDocument/2006/relationships/vmlDrawing" Target="../drawings/vmlDrawing14.vml"/><Relationship Id="rId6" Type="http://schemas.openxmlformats.org/officeDocument/2006/relationships/oleObject" Target="../embeddings/oleObject26.bin"/><Relationship Id="rId11" Type="http://schemas.openxmlformats.org/officeDocument/2006/relationships/image" Target="../media/image72.png"/><Relationship Id="rId5" Type="http://schemas.openxmlformats.org/officeDocument/2006/relationships/image" Target="../media/image57.png"/><Relationship Id="rId10" Type="http://schemas.openxmlformats.org/officeDocument/2006/relationships/image" Target="../media/image71.wmf"/><Relationship Id="rId4" Type="http://schemas.openxmlformats.org/officeDocument/2006/relationships/image" Target="../media/image68.png"/><Relationship Id="rId9"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297344" y="400115"/>
            <a:ext cx="8229600" cy="1858218"/>
          </a:xfrm>
        </p:spPr>
        <p:txBody>
          <a:bodyPr>
            <a:normAutofit/>
          </a:bodyPr>
          <a:lstStyle/>
          <a:p>
            <a:pPr algn="ctr"/>
            <a:r>
              <a:rPr lang="tr-TR" altLang="en-US" sz="3200" dirty="0" err="1" smtClean="0"/>
              <a:t>Diodes</a:t>
            </a:r>
            <a:endParaRPr lang="en-US" altLang="en-US" sz="3200" dirty="0"/>
          </a:p>
        </p:txBody>
      </p:sp>
      <p:pic>
        <p:nvPicPr>
          <p:cNvPr id="7" name="Picture 4" descr="nodiodeadv.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983854"/>
            <a:ext cx="2771775"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descr="03410.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9572" y="3573016"/>
            <a:ext cx="6094428" cy="27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6363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idx="1"/>
          </p:nvPr>
        </p:nvSpPr>
        <p:spPr>
          <a:xfrm>
            <a:off x="228600" y="381000"/>
            <a:ext cx="7315200" cy="1175792"/>
          </a:xfrm>
        </p:spPr>
        <p:txBody>
          <a:bodyPr/>
          <a:lstStyle/>
          <a:p>
            <a:pPr>
              <a:buFont typeface="Wingdings" panose="05000000000000000000" pitchFamily="2" charset="2"/>
              <a:buNone/>
            </a:pPr>
            <a:r>
              <a:rPr lang="en-US" altLang="zh-TW" sz="2000" b="1" dirty="0" smtClean="0">
                <a:solidFill>
                  <a:srgbClr val="5F6103"/>
                </a:solidFill>
                <a:latin typeface="Comic Sans MS" panose="030F0702030302020204" pitchFamily="66" charset="0"/>
              </a:rPr>
              <a:t>Biasing the </a:t>
            </a:r>
            <a:r>
              <a:rPr lang="en-US" altLang="zh-TW" sz="2000" b="1" dirty="0">
                <a:solidFill>
                  <a:srgbClr val="5F6103"/>
                </a:solidFill>
                <a:latin typeface="Comic Sans MS" panose="030F0702030302020204" pitchFamily="66" charset="0"/>
              </a:rPr>
              <a:t>PN-Junction</a:t>
            </a:r>
          </a:p>
          <a:p>
            <a:pPr>
              <a:buFont typeface="Wingdings" panose="05000000000000000000" pitchFamily="2" charset="2"/>
              <a:buNone/>
            </a:pPr>
            <a:r>
              <a:rPr lang="en-US" altLang="zh-TW" sz="2000" b="1" i="1" dirty="0" smtClean="0">
                <a:solidFill>
                  <a:srgbClr val="3B9434"/>
                </a:solidFill>
                <a:latin typeface="Comic Sans MS" panose="030F0702030302020204" pitchFamily="66" charset="0"/>
              </a:rPr>
              <a:t>Reverse </a:t>
            </a:r>
            <a:r>
              <a:rPr lang="en-US" altLang="zh-TW" sz="2000" b="1" i="1" dirty="0">
                <a:solidFill>
                  <a:srgbClr val="3B9434"/>
                </a:solidFill>
                <a:latin typeface="Comic Sans MS" panose="030F0702030302020204" pitchFamily="66" charset="0"/>
              </a:rPr>
              <a:t>Breakdown: </a:t>
            </a:r>
            <a:r>
              <a:rPr lang="en-US" altLang="zh-TW" sz="2000" dirty="0">
                <a:latin typeface="Comic Sans MS" panose="030F0702030302020204" pitchFamily="66" charset="0"/>
              </a:rPr>
              <a:t>As reverse voltage reach certain value, avalanche occurs and generates large current.</a:t>
            </a:r>
            <a:endParaRPr lang="en-US" altLang="zh-TW" sz="2000" b="1" i="1" dirty="0">
              <a:solidFill>
                <a:srgbClr val="3B9434"/>
              </a:solidFill>
              <a:latin typeface="Comic Sans MS" panose="030F0702030302020204" pitchFamily="66" charset="0"/>
            </a:endParaRPr>
          </a:p>
        </p:txBody>
      </p:sp>
      <p:grpSp>
        <p:nvGrpSpPr>
          <p:cNvPr id="3" name="Group 2"/>
          <p:cNvGrpSpPr/>
          <p:nvPr/>
        </p:nvGrpSpPr>
        <p:grpSpPr>
          <a:xfrm>
            <a:off x="342900" y="1772816"/>
            <a:ext cx="5257800" cy="4097338"/>
            <a:chOff x="1066800" y="1828800"/>
            <a:chExt cx="5257800" cy="4097338"/>
          </a:xfrm>
        </p:grpSpPr>
        <p:pic>
          <p:nvPicPr>
            <p:cNvPr id="104452" name="Picture 4" descr="10f0001"/>
            <p:cNvPicPr>
              <a:picLocks noChangeAspect="1" noChangeArrowheads="1"/>
            </p:cNvPicPr>
            <p:nvPr/>
          </p:nvPicPr>
          <p:blipFill>
            <a:blip r:embed="rId3">
              <a:extLst>
                <a:ext uri="{28A0092B-C50C-407E-A947-70E740481C1C}">
                  <a14:useLocalDpi xmlns:a14="http://schemas.microsoft.com/office/drawing/2010/main" val="0"/>
                </a:ext>
              </a:extLst>
            </a:blip>
            <a:srcRect l="47429" b="39200"/>
            <a:stretch>
              <a:fillRect/>
            </a:stretch>
          </p:blipFill>
          <p:spPr bwMode="auto">
            <a:xfrm>
              <a:off x="1066800" y="1828800"/>
              <a:ext cx="5257800" cy="4097338"/>
            </a:xfrm>
            <a:prstGeom prst="rect">
              <a:avLst/>
            </a:prstGeom>
            <a:noFill/>
            <a:extLst>
              <a:ext uri="{909E8E84-426E-40DD-AFC4-6F175D3DCCD1}">
                <a14:hiddenFill xmlns:a14="http://schemas.microsoft.com/office/drawing/2010/main">
                  <a:solidFill>
                    <a:srgbClr val="FFFFFF"/>
                  </a:solidFill>
                </a14:hiddenFill>
              </a:ext>
            </a:extLst>
          </p:spPr>
        </p:pic>
        <p:sp>
          <p:nvSpPr>
            <p:cNvPr id="104453" name="Oval 5"/>
            <p:cNvSpPr>
              <a:spLocks noChangeArrowheads="1"/>
            </p:cNvSpPr>
            <p:nvPr/>
          </p:nvSpPr>
          <p:spPr bwMode="auto">
            <a:xfrm>
              <a:off x="1828800" y="3657600"/>
              <a:ext cx="609600" cy="1676400"/>
            </a:xfrm>
            <a:prstGeom prst="ellipse">
              <a:avLst/>
            </a:prstGeom>
            <a:noFill/>
            <a:ln w="28575">
              <a:solidFill>
                <a:srgbClr val="5F0D1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grpSp>
      <p:sp>
        <p:nvSpPr>
          <p:cNvPr id="2" name="Rectangle 1"/>
          <p:cNvSpPr/>
          <p:nvPr/>
        </p:nvSpPr>
        <p:spPr>
          <a:xfrm>
            <a:off x="5868144" y="2308954"/>
            <a:ext cx="2952328" cy="2585323"/>
          </a:xfrm>
          <a:prstGeom prst="rect">
            <a:avLst/>
          </a:prstGeom>
        </p:spPr>
        <p:txBody>
          <a:bodyPr wrap="square">
            <a:spAutoFit/>
          </a:bodyPr>
          <a:lstStyle/>
          <a:p>
            <a:pPr algn="just" eaLnBrk="1" hangingPunct="1"/>
            <a:r>
              <a:rPr lang="en-US" altLang="en-US" dirty="0">
                <a:latin typeface="Comic Sans MS" panose="030F0702030302020204" pitchFamily="66" charset="0"/>
              </a:rPr>
              <a:t>If the reverse voltage is made high enough, then the junction will break down and electrons will flow from anode to cathode (under normal conditions, electrons flow from cathode to anode, </a:t>
            </a:r>
            <a:r>
              <a:rPr lang="en-US" altLang="en-US" dirty="0">
                <a:solidFill>
                  <a:srgbClr val="0000FF"/>
                </a:solidFill>
                <a:latin typeface="Comic Sans MS" panose="030F0702030302020204" pitchFamily="66" charset="0"/>
              </a:rPr>
              <a:t>when forward biased</a:t>
            </a:r>
            <a:r>
              <a:rPr lang="en-US" altLang="en-US" dirty="0">
                <a:latin typeface="Comic Sans MS" panose="030F0702030302020204" pitchFamily="66" charset="0"/>
              </a:rPr>
              <a:t>).</a:t>
            </a:r>
          </a:p>
        </p:txBody>
      </p:sp>
    </p:spTree>
    <p:extLst>
      <p:ext uri="{BB962C8B-B14F-4D97-AF65-F5344CB8AC3E}">
        <p14:creationId xmlns:p14="http://schemas.microsoft.com/office/powerpoint/2010/main" val="768085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idx="1"/>
          </p:nvPr>
        </p:nvSpPr>
        <p:spPr>
          <a:xfrm>
            <a:off x="228600" y="381000"/>
            <a:ext cx="4724400" cy="383704"/>
          </a:xfrm>
        </p:spPr>
        <p:txBody>
          <a:bodyPr>
            <a:normAutofit lnSpcReduction="10000"/>
          </a:bodyPr>
          <a:lstStyle/>
          <a:p>
            <a:pPr>
              <a:buFont typeface="Wingdings" panose="05000000000000000000" pitchFamily="2" charset="2"/>
              <a:buNone/>
            </a:pPr>
            <a:r>
              <a:rPr lang="en-US" altLang="zh-TW" sz="2000" b="1" dirty="0" smtClean="0">
                <a:solidFill>
                  <a:srgbClr val="5F6103"/>
                </a:solidFill>
                <a:latin typeface="Comic Sans MS" panose="030F0702030302020204" pitchFamily="66" charset="0"/>
              </a:rPr>
              <a:t>The </a:t>
            </a:r>
            <a:r>
              <a:rPr lang="en-US" altLang="zh-TW" sz="2000" b="1" dirty="0">
                <a:solidFill>
                  <a:srgbClr val="5F6103"/>
                </a:solidFill>
                <a:latin typeface="Comic Sans MS" panose="030F0702030302020204" pitchFamily="66" charset="0"/>
              </a:rPr>
              <a:t>Diode Characteristic I-V Curve</a:t>
            </a:r>
          </a:p>
        </p:txBody>
      </p:sp>
      <p:grpSp>
        <p:nvGrpSpPr>
          <p:cNvPr id="3" name="Group 2"/>
          <p:cNvGrpSpPr/>
          <p:nvPr/>
        </p:nvGrpSpPr>
        <p:grpSpPr>
          <a:xfrm>
            <a:off x="1403648" y="1085850"/>
            <a:ext cx="6324302" cy="4687888"/>
            <a:chOff x="1403648" y="1085850"/>
            <a:chExt cx="6324302" cy="4687888"/>
          </a:xfrm>
        </p:grpSpPr>
        <p:pic>
          <p:nvPicPr>
            <p:cNvPr id="87044" name="Picture 4" descr="10f0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1288" y="1085850"/>
              <a:ext cx="6316662" cy="4687888"/>
            </a:xfrm>
            <a:prstGeom prst="rect">
              <a:avLst/>
            </a:prstGeom>
            <a:noFill/>
            <a:extLst>
              <a:ext uri="{909E8E84-426E-40DD-AFC4-6F175D3DCCD1}">
                <a14:hiddenFill xmlns:a14="http://schemas.microsoft.com/office/drawing/2010/main">
                  <a:solidFill>
                    <a:srgbClr val="FFFFFF"/>
                  </a:solidFill>
                </a14:hiddenFill>
              </a:ext>
            </a:extLst>
          </p:spPr>
        </p:pic>
        <p:sp>
          <p:nvSpPr>
            <p:cNvPr id="87045" name="Oval 5"/>
            <p:cNvSpPr>
              <a:spLocks noChangeArrowheads="1"/>
            </p:cNvSpPr>
            <p:nvPr/>
          </p:nvSpPr>
          <p:spPr bwMode="auto">
            <a:xfrm>
              <a:off x="5715000" y="3429000"/>
              <a:ext cx="685800" cy="228600"/>
            </a:xfrm>
            <a:prstGeom prst="ellipse">
              <a:avLst/>
            </a:prstGeom>
            <a:noFill/>
            <a:ln w="9525">
              <a:solidFill>
                <a:srgbClr val="5F0D1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sp>
          <p:nvSpPr>
            <p:cNvPr id="87046" name="Oval 6"/>
            <p:cNvSpPr>
              <a:spLocks noChangeArrowheads="1"/>
            </p:cNvSpPr>
            <p:nvPr/>
          </p:nvSpPr>
          <p:spPr bwMode="auto">
            <a:xfrm>
              <a:off x="4191000" y="1752600"/>
              <a:ext cx="762000" cy="304800"/>
            </a:xfrm>
            <a:prstGeom prst="ellipse">
              <a:avLst/>
            </a:prstGeom>
            <a:noFill/>
            <a:ln w="9525">
              <a:solidFill>
                <a:srgbClr val="5F0D1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sp>
          <p:nvSpPr>
            <p:cNvPr id="87047" name="Oval 7"/>
            <p:cNvSpPr>
              <a:spLocks noChangeArrowheads="1"/>
            </p:cNvSpPr>
            <p:nvPr/>
          </p:nvSpPr>
          <p:spPr bwMode="auto">
            <a:xfrm>
              <a:off x="5029200" y="3429000"/>
              <a:ext cx="685800" cy="381000"/>
            </a:xfrm>
            <a:prstGeom prst="ellipse">
              <a:avLst/>
            </a:prstGeom>
            <a:noFill/>
            <a:ln w="9525">
              <a:solidFill>
                <a:srgbClr val="5F0D1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sp>
          <p:nvSpPr>
            <p:cNvPr id="2" name="Rectangle 1"/>
            <p:cNvSpPr/>
            <p:nvPr/>
          </p:nvSpPr>
          <p:spPr>
            <a:xfrm>
              <a:off x="1403648" y="5157192"/>
              <a:ext cx="928464"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44149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1027" descr="http://www.ibiblio.org/obp/electricCircuits/Semi/032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3505200" cy="2406650"/>
          </a:xfrm>
          <a:prstGeom prst="rect">
            <a:avLst/>
          </a:prstGeom>
          <a:noFill/>
          <a:extLst>
            <a:ext uri="{909E8E84-426E-40DD-AFC4-6F175D3DCCD1}">
              <a14:hiddenFill xmlns:a14="http://schemas.microsoft.com/office/drawing/2010/main">
                <a:solidFill>
                  <a:srgbClr val="FFFFFF"/>
                </a:solidFill>
              </a14:hiddenFill>
            </a:ext>
          </a:extLst>
        </p:spPr>
      </p:pic>
      <p:pic>
        <p:nvPicPr>
          <p:cNvPr id="36869" name="Picture 1029" descr="http://www.ibiblio.org/obp/electricCircuits/Semi/0325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066800"/>
            <a:ext cx="3836988" cy="2633663"/>
          </a:xfrm>
          <a:prstGeom prst="rect">
            <a:avLst/>
          </a:prstGeom>
          <a:noFill/>
          <a:extLst>
            <a:ext uri="{909E8E84-426E-40DD-AFC4-6F175D3DCCD1}">
              <a14:hiddenFill xmlns:a14="http://schemas.microsoft.com/office/drawing/2010/main">
                <a:solidFill>
                  <a:srgbClr val="FFFFFF"/>
                </a:solidFill>
              </a14:hiddenFill>
            </a:ext>
          </a:extLst>
        </p:spPr>
      </p:pic>
      <p:pic>
        <p:nvPicPr>
          <p:cNvPr id="36871" name="Picture 1031" descr="http://www.ibiblio.org/obp/electricCircuits/Semi/0325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789040"/>
            <a:ext cx="4016375" cy="2757488"/>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5"/>
          <p:cNvSpPr txBox="1">
            <a:spLocks noChangeArrowheads="1"/>
          </p:cNvSpPr>
          <p:nvPr/>
        </p:nvSpPr>
        <p:spPr bwMode="auto">
          <a:xfrm>
            <a:off x="304800" y="304800"/>
            <a:ext cx="29418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solidFill>
                  <a:srgbClr val="5F6103"/>
                </a:solidFill>
                <a:latin typeface="Comic Sans MS" panose="030F0702030302020204" pitchFamily="66" charset="0"/>
              </a:rPr>
              <a:t>Diode – Characteristic</a:t>
            </a:r>
          </a:p>
        </p:txBody>
      </p:sp>
      <p:grpSp>
        <p:nvGrpSpPr>
          <p:cNvPr id="6" name="Group 5"/>
          <p:cNvGrpSpPr/>
          <p:nvPr/>
        </p:nvGrpSpPr>
        <p:grpSpPr>
          <a:xfrm>
            <a:off x="4795121" y="3806481"/>
            <a:ext cx="3789040" cy="2456315"/>
            <a:chOff x="1143000" y="2209800"/>
            <a:chExt cx="5867400" cy="3803650"/>
          </a:xfrm>
        </p:grpSpPr>
        <p:pic>
          <p:nvPicPr>
            <p:cNvPr id="8" name="Picture 4" descr="10f0001"/>
            <p:cNvPicPr>
              <a:picLocks noChangeAspect="1" noChangeArrowheads="1"/>
            </p:cNvPicPr>
            <p:nvPr/>
          </p:nvPicPr>
          <p:blipFill>
            <a:blip r:embed="rId5">
              <a:extLst>
                <a:ext uri="{28A0092B-C50C-407E-A947-70E740481C1C}">
                  <a14:useLocalDpi xmlns:a14="http://schemas.microsoft.com/office/drawing/2010/main" val="0"/>
                </a:ext>
              </a:extLst>
            </a:blip>
            <a:srcRect l="46535" b="48561"/>
            <a:stretch>
              <a:fillRect/>
            </a:stretch>
          </p:blipFill>
          <p:spPr bwMode="auto">
            <a:xfrm>
              <a:off x="1143000" y="2209800"/>
              <a:ext cx="5867400" cy="3803650"/>
            </a:xfrm>
            <a:prstGeom prst="rect">
              <a:avLst/>
            </a:prstGeom>
            <a:noFill/>
            <a:extLst>
              <a:ext uri="{909E8E84-426E-40DD-AFC4-6F175D3DCCD1}">
                <a14:hiddenFill xmlns:a14="http://schemas.microsoft.com/office/drawing/2010/main">
                  <a:solidFill>
                    <a:srgbClr val="FFFFFF"/>
                  </a:solidFill>
                </a14:hiddenFill>
              </a:ext>
            </a:extLst>
          </p:spPr>
        </p:pic>
        <p:sp>
          <p:nvSpPr>
            <p:cNvPr id="9" name="Oval 5"/>
            <p:cNvSpPr>
              <a:spLocks noChangeArrowheads="1"/>
            </p:cNvSpPr>
            <p:nvPr/>
          </p:nvSpPr>
          <p:spPr bwMode="auto">
            <a:xfrm>
              <a:off x="4876800" y="2362200"/>
              <a:ext cx="609600" cy="1676400"/>
            </a:xfrm>
            <a:prstGeom prst="ellipse">
              <a:avLst/>
            </a:prstGeom>
            <a:noFill/>
            <a:ln w="28575">
              <a:solidFill>
                <a:srgbClr val="5F0D1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grpSp>
    </p:spTree>
    <p:extLst>
      <p:ext uri="{BB962C8B-B14F-4D97-AF65-F5344CB8AC3E}">
        <p14:creationId xmlns:p14="http://schemas.microsoft.com/office/powerpoint/2010/main" val="3039181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a:xfrm>
            <a:off x="228600" y="381000"/>
            <a:ext cx="5334000" cy="6248400"/>
          </a:xfrm>
        </p:spPr>
        <p:txBody>
          <a:bodyPr/>
          <a:lstStyle/>
          <a:p>
            <a:pPr>
              <a:buNone/>
            </a:pPr>
            <a:r>
              <a:rPr lang="en-US" altLang="zh-TW" sz="2000" b="1" dirty="0">
                <a:solidFill>
                  <a:srgbClr val="5F6103"/>
                </a:solidFill>
                <a:latin typeface="Comic Sans MS" panose="030F0702030302020204" pitchFamily="66" charset="0"/>
              </a:rPr>
              <a:t>Shockley Equation</a:t>
            </a:r>
          </a:p>
          <a:p>
            <a:pPr>
              <a:buFont typeface="Wingdings" panose="05000000000000000000" pitchFamily="2" charset="2"/>
              <a:buNone/>
            </a:pPr>
            <a:r>
              <a:rPr kumimoji="0" lang="en-US" altLang="zh-TW" sz="2000" dirty="0">
                <a:latin typeface="Comic Sans MS" panose="030F0702030302020204" pitchFamily="66" charset="0"/>
              </a:rPr>
              <a:t>* The Shockley equation is a theoretical result under certain simplification: </a:t>
            </a:r>
          </a:p>
        </p:txBody>
      </p:sp>
      <p:pic>
        <p:nvPicPr>
          <p:cNvPr id="109572" name="Picture 4" descr="10f0002"/>
          <p:cNvPicPr>
            <a:picLocks noChangeAspect="1" noChangeArrowheads="1"/>
          </p:cNvPicPr>
          <p:nvPr/>
        </p:nvPicPr>
        <p:blipFill>
          <a:blip r:embed="rId4" cstate="print">
            <a:extLst>
              <a:ext uri="{28A0092B-C50C-407E-A947-70E740481C1C}">
                <a14:useLocalDpi xmlns:a14="http://schemas.microsoft.com/office/drawing/2010/main" val="0"/>
              </a:ext>
            </a:extLst>
          </a:blip>
          <a:srcRect l="6409" r="10280" b="15883"/>
          <a:stretch>
            <a:fillRect/>
          </a:stretch>
        </p:blipFill>
        <p:spPr bwMode="auto">
          <a:xfrm>
            <a:off x="5791200" y="1752600"/>
            <a:ext cx="3352800" cy="2968625"/>
          </a:xfrm>
          <a:prstGeom prst="rect">
            <a:avLst/>
          </a:prstGeom>
          <a:noFill/>
          <a:extLst>
            <a:ext uri="{909E8E84-426E-40DD-AFC4-6F175D3DCCD1}">
              <a14:hiddenFill xmlns:a14="http://schemas.microsoft.com/office/drawing/2010/main">
                <a:solidFill>
                  <a:srgbClr val="FFFFFF"/>
                </a:solidFill>
              </a14:hiddenFill>
            </a:ext>
          </a:extLst>
        </p:spPr>
      </p:pic>
      <p:sp>
        <p:nvSpPr>
          <p:cNvPr id="109574" name="Rectangle 6"/>
          <p:cNvSpPr>
            <a:spLocks noChangeArrowheads="1"/>
          </p:cNvSpPr>
          <p:nvPr/>
        </p:nvSpPr>
        <p:spPr bwMode="auto">
          <a:xfrm>
            <a:off x="0" y="2224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Verdana" panose="020B0604030504040204" pitchFamily="34" charset="0"/>
            </a:endParaRPr>
          </a:p>
        </p:txBody>
      </p:sp>
      <p:graphicFrame>
        <p:nvGraphicFramePr>
          <p:cNvPr id="109573" name="Object 5"/>
          <p:cNvGraphicFramePr>
            <a:graphicFrameLocks noChangeAspect="1"/>
          </p:cNvGraphicFramePr>
          <p:nvPr/>
        </p:nvGraphicFramePr>
        <p:xfrm>
          <a:off x="152400" y="1676400"/>
          <a:ext cx="5791200" cy="4060825"/>
        </p:xfrm>
        <a:graphic>
          <a:graphicData uri="http://schemas.openxmlformats.org/presentationml/2006/ole">
            <mc:AlternateContent xmlns:mc="http://schemas.openxmlformats.org/markup-compatibility/2006">
              <mc:Choice xmlns:v="urn:schemas-microsoft-com:vml" Requires="v">
                <p:oleObj spid="_x0000_s9350" name="Equation" r:id="rId5" imgW="3251160" imgH="2400120" progId="Equation.3">
                  <p:embed/>
                </p:oleObj>
              </mc:Choice>
              <mc:Fallback>
                <p:oleObj name="Equation" r:id="rId5" imgW="3251160" imgH="24001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1676400"/>
                        <a:ext cx="5791200" cy="4060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575" name="Rectangle 7"/>
          <p:cNvSpPr>
            <a:spLocks noChangeArrowheads="1"/>
          </p:cNvSpPr>
          <p:nvPr/>
        </p:nvSpPr>
        <p:spPr bwMode="auto">
          <a:xfrm>
            <a:off x="152400" y="1676400"/>
            <a:ext cx="2667000" cy="838200"/>
          </a:xfrm>
          <a:prstGeom prst="rect">
            <a:avLst/>
          </a:prstGeom>
          <a:noFill/>
          <a:ln w="28575">
            <a:solidFill>
              <a:srgbClr val="5F0D1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sp>
        <p:nvSpPr>
          <p:cNvPr id="109576" name="Rectangle 8"/>
          <p:cNvSpPr>
            <a:spLocks noChangeArrowheads="1"/>
          </p:cNvSpPr>
          <p:nvPr/>
        </p:nvSpPr>
        <p:spPr bwMode="auto">
          <a:xfrm>
            <a:off x="762000" y="4572000"/>
            <a:ext cx="3505200" cy="762000"/>
          </a:xfrm>
          <a:prstGeom prst="rect">
            <a:avLst/>
          </a:prstGeom>
          <a:noFill/>
          <a:ln w="28575">
            <a:solidFill>
              <a:srgbClr val="5F0D1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sp>
        <p:nvSpPr>
          <p:cNvPr id="2" name="Rounded Rectangular Callout 1"/>
          <p:cNvSpPr/>
          <p:nvPr/>
        </p:nvSpPr>
        <p:spPr>
          <a:xfrm>
            <a:off x="3491880" y="1543050"/>
            <a:ext cx="3623846" cy="681038"/>
          </a:xfrm>
          <a:prstGeom prst="wedgeRoundRectCallout">
            <a:avLst>
              <a:gd name="adj1" fmla="val -62447"/>
              <a:gd name="adj2" fmla="val 105657"/>
              <a:gd name="adj3" fmla="val 16667"/>
            </a:avLst>
          </a:prstGeom>
          <a:solidFill>
            <a:schemeClr val="accent2">
              <a:lumMod val="20000"/>
              <a:lumOff val="80000"/>
            </a:schemeClr>
          </a:solidFill>
        </p:spPr>
        <p:txBody>
          <a:bodyPr wrap="square">
            <a:spAutoFit/>
          </a:bodyPr>
          <a:lstStyle/>
          <a:p>
            <a:pPr eaLnBrk="1" hangingPunct="1"/>
            <a:r>
              <a:rPr lang="en-US" altLang="en-US" sz="1700" dirty="0">
                <a:latin typeface="Comic Sans MS" panose="030F0702030302020204" pitchFamily="66" charset="0"/>
              </a:rPr>
              <a:t>Geometry, doping and material </a:t>
            </a:r>
            <a:r>
              <a:rPr lang="en-US" altLang="en-US" sz="1700" dirty="0" smtClean="0">
                <a:latin typeface="Comic Sans MS" panose="030F0702030302020204" pitchFamily="66" charset="0"/>
              </a:rPr>
              <a:t>constants </a:t>
            </a:r>
            <a:r>
              <a:rPr lang="tr-TR" altLang="en-US" sz="1700" dirty="0" err="1" smtClean="0">
                <a:latin typeface="Comic Sans MS" panose="030F0702030302020204" pitchFamily="66" charset="0"/>
              </a:rPr>
              <a:t>are</a:t>
            </a:r>
            <a:r>
              <a:rPr lang="tr-TR" altLang="en-US" sz="1700" dirty="0" smtClean="0">
                <a:latin typeface="Comic Sans MS" panose="030F0702030302020204" pitchFamily="66" charset="0"/>
              </a:rPr>
              <a:t> </a:t>
            </a:r>
            <a:r>
              <a:rPr lang="en-US" altLang="en-US" sz="1700" dirty="0" smtClean="0">
                <a:latin typeface="Comic Sans MS" panose="030F0702030302020204" pitchFamily="66" charset="0"/>
              </a:rPr>
              <a:t>lumped </a:t>
            </a:r>
            <a:r>
              <a:rPr lang="en-US" altLang="en-US" sz="1700" dirty="0">
                <a:latin typeface="Comic Sans MS" panose="030F0702030302020204" pitchFamily="66" charset="0"/>
              </a:rPr>
              <a:t>in </a:t>
            </a:r>
            <a:r>
              <a:rPr lang="en-US" altLang="en-US" sz="1700" i="1" dirty="0">
                <a:latin typeface="Comic Sans MS" panose="030F0702030302020204" pitchFamily="66" charset="0"/>
              </a:rPr>
              <a:t>I</a:t>
            </a:r>
            <a:r>
              <a:rPr lang="en-US" altLang="en-US" sz="1700" i="1" baseline="-25000" dirty="0">
                <a:latin typeface="Comic Sans MS" panose="030F0702030302020204" pitchFamily="66" charset="0"/>
              </a:rPr>
              <a:t>s</a:t>
            </a:r>
            <a:endParaRPr lang="en-US" altLang="en-US" sz="1700" baseline="-25000" dirty="0">
              <a:latin typeface="Comic Sans MS" panose="030F0702030302020204" pitchFamily="66" charset="0"/>
            </a:endParaRPr>
          </a:p>
        </p:txBody>
      </p:sp>
    </p:spTree>
    <p:extLst>
      <p:ext uri="{BB962C8B-B14F-4D97-AF65-F5344CB8AC3E}">
        <p14:creationId xmlns:p14="http://schemas.microsoft.com/office/powerpoint/2010/main" val="3886797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09575"/>
                                        </p:tgtEl>
                                        <p:attrNameLst>
                                          <p:attrName>style.visibility</p:attrName>
                                        </p:attrNameLst>
                                      </p:cBhvr>
                                      <p:to>
                                        <p:strVal val="visible"/>
                                      </p:to>
                                    </p:set>
                                    <p:animEffect transition="in" filter="wheel(4)">
                                      <p:cBhvr>
                                        <p:cTn id="7" dur="2000"/>
                                        <p:tgtEl>
                                          <p:spTgt spid="1095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09576"/>
                                        </p:tgtEl>
                                        <p:attrNameLst>
                                          <p:attrName>style.visibility</p:attrName>
                                        </p:attrNameLst>
                                      </p:cBhvr>
                                      <p:to>
                                        <p:strVal val="visible"/>
                                      </p:to>
                                    </p:set>
                                    <p:animEffect transition="in" filter="wheel(4)">
                                      <p:cBhvr>
                                        <p:cTn id="12" dur="2000"/>
                                        <p:tgtEl>
                                          <p:spTgt spid="109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5" grpId="0" animBg="1"/>
      <p:bldP spid="10957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159696" y="3068960"/>
            <a:ext cx="4876800" cy="3675062"/>
            <a:chOff x="4267200" y="3140968"/>
            <a:chExt cx="4876800" cy="3675062"/>
          </a:xfrm>
        </p:grpSpPr>
        <p:pic>
          <p:nvPicPr>
            <p:cNvPr id="88069" name="Picture 5" descr="10f000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7200" y="3140968"/>
              <a:ext cx="4876800" cy="3675062"/>
            </a:xfrm>
            <a:prstGeom prst="rect">
              <a:avLst/>
            </a:prstGeom>
            <a:noFill/>
            <a:extLst>
              <a:ext uri="{909E8E84-426E-40DD-AFC4-6F175D3DCCD1}">
                <a14:hiddenFill xmlns:a14="http://schemas.microsoft.com/office/drawing/2010/main">
                  <a:solidFill>
                    <a:srgbClr val="FFFFFF"/>
                  </a:solidFill>
                </a14:hiddenFill>
              </a:ext>
            </a:extLst>
          </p:spPr>
        </p:pic>
        <p:sp>
          <p:nvSpPr>
            <p:cNvPr id="88080" name="Rectangle 16"/>
            <p:cNvSpPr>
              <a:spLocks noChangeArrowheads="1"/>
            </p:cNvSpPr>
            <p:nvPr/>
          </p:nvSpPr>
          <p:spPr bwMode="auto">
            <a:xfrm>
              <a:off x="6705600" y="5181600"/>
              <a:ext cx="914400" cy="304800"/>
            </a:xfrm>
            <a:prstGeom prst="rect">
              <a:avLst/>
            </a:prstGeom>
            <a:noFill/>
            <a:ln w="28575">
              <a:solidFill>
                <a:srgbClr val="5F0D1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sp>
          <p:nvSpPr>
            <p:cNvPr id="88082" name="Oval 18"/>
            <p:cNvSpPr>
              <a:spLocks noChangeArrowheads="1"/>
            </p:cNvSpPr>
            <p:nvPr/>
          </p:nvSpPr>
          <p:spPr bwMode="auto">
            <a:xfrm>
              <a:off x="6096000" y="4648200"/>
              <a:ext cx="1219200" cy="457200"/>
            </a:xfrm>
            <a:prstGeom prst="ellipse">
              <a:avLst/>
            </a:prstGeom>
            <a:noFill/>
            <a:ln w="28575">
              <a:solidFill>
                <a:srgbClr val="5F0D1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sp>
          <p:nvSpPr>
            <p:cNvPr id="2" name="Rectangle 1"/>
            <p:cNvSpPr/>
            <p:nvPr/>
          </p:nvSpPr>
          <p:spPr>
            <a:xfrm>
              <a:off x="4644008" y="6525344"/>
              <a:ext cx="3960440" cy="290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p:cNvGrpSpPr/>
          <p:nvPr/>
        </p:nvGrpSpPr>
        <p:grpSpPr>
          <a:xfrm>
            <a:off x="5629757" y="542677"/>
            <a:ext cx="3308350" cy="2089150"/>
            <a:chOff x="5835650" y="533400"/>
            <a:chExt cx="3308350" cy="2089150"/>
          </a:xfrm>
        </p:grpSpPr>
        <p:pic>
          <p:nvPicPr>
            <p:cNvPr id="88068" name="Picture 4" descr="10f00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5650" y="533400"/>
              <a:ext cx="3308350" cy="20891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835650" y="2362200"/>
              <a:ext cx="3128838" cy="260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067" name="Rectangle 3"/>
          <p:cNvSpPr>
            <a:spLocks noGrp="1" noChangeArrowheads="1"/>
          </p:cNvSpPr>
          <p:nvPr>
            <p:ph idx="1"/>
          </p:nvPr>
        </p:nvSpPr>
        <p:spPr>
          <a:xfrm>
            <a:off x="228600" y="381000"/>
            <a:ext cx="5257800" cy="6248400"/>
          </a:xfrm>
        </p:spPr>
        <p:txBody>
          <a:bodyPr/>
          <a:lstStyle/>
          <a:p>
            <a:pPr>
              <a:buFont typeface="Wingdings" panose="05000000000000000000" pitchFamily="2" charset="2"/>
              <a:buNone/>
            </a:pPr>
            <a:r>
              <a:rPr lang="en-US" altLang="zh-TW" sz="2000" b="1" dirty="0" smtClean="0">
                <a:solidFill>
                  <a:srgbClr val="FF0000"/>
                </a:solidFill>
                <a:latin typeface="Comic Sans MS" panose="030F0702030302020204" pitchFamily="66" charset="0"/>
              </a:rPr>
              <a:t>Load-Line </a:t>
            </a:r>
            <a:r>
              <a:rPr lang="en-US" altLang="zh-TW" sz="2000" b="1" dirty="0">
                <a:solidFill>
                  <a:srgbClr val="FF0000"/>
                </a:solidFill>
                <a:latin typeface="Comic Sans MS" panose="030F0702030302020204" pitchFamily="66" charset="0"/>
              </a:rPr>
              <a:t>Analysis </a:t>
            </a:r>
            <a:r>
              <a:rPr lang="en-US" altLang="zh-TW" sz="2000" b="1" dirty="0">
                <a:solidFill>
                  <a:srgbClr val="5F6103"/>
                </a:solidFill>
                <a:latin typeface="Comic Sans MS" panose="030F0702030302020204" pitchFamily="66" charset="0"/>
              </a:rPr>
              <a:t>of Diode Circuit</a:t>
            </a:r>
          </a:p>
        </p:txBody>
      </p:sp>
      <p:sp>
        <p:nvSpPr>
          <p:cNvPr id="88071" name="Rectangle 7"/>
          <p:cNvSpPr>
            <a:spLocks noChangeArrowheads="1"/>
          </p:cNvSpPr>
          <p:nvPr/>
        </p:nvSpPr>
        <p:spPr bwMode="auto">
          <a:xfrm>
            <a:off x="0" y="2224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Verdana" panose="020B0604030504040204" pitchFamily="34" charset="0"/>
            </a:endParaRPr>
          </a:p>
        </p:txBody>
      </p:sp>
      <p:sp>
        <p:nvSpPr>
          <p:cNvPr id="88073" name="Rectangle 9"/>
          <p:cNvSpPr>
            <a:spLocks noChangeArrowheads="1"/>
          </p:cNvSpPr>
          <p:nvPr/>
        </p:nvSpPr>
        <p:spPr bwMode="auto">
          <a:xfrm>
            <a:off x="0" y="2224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Verdana" panose="020B0604030504040204" pitchFamily="34" charset="0"/>
            </a:endParaRPr>
          </a:p>
        </p:txBody>
      </p:sp>
      <p:graphicFrame>
        <p:nvGraphicFramePr>
          <p:cNvPr id="88072" name="Object 8"/>
          <p:cNvGraphicFramePr>
            <a:graphicFrameLocks noChangeAspect="1"/>
          </p:cNvGraphicFramePr>
          <p:nvPr/>
        </p:nvGraphicFramePr>
        <p:xfrm>
          <a:off x="304800" y="914400"/>
          <a:ext cx="5486400" cy="1957388"/>
        </p:xfrm>
        <a:graphic>
          <a:graphicData uri="http://schemas.openxmlformats.org/presentationml/2006/ole">
            <mc:AlternateContent xmlns:mc="http://schemas.openxmlformats.org/markup-compatibility/2006">
              <mc:Choice xmlns:v="urn:schemas-microsoft-com:vml" Requires="v">
                <p:oleObj spid="_x0000_s10506" name="方程式" r:id="rId6" imgW="3060360" imgH="1143000" progId="Equation.3">
                  <p:embed/>
                </p:oleObj>
              </mc:Choice>
              <mc:Fallback>
                <p:oleObj name="方程式" r:id="rId6" imgW="3060360" imgH="1143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914400"/>
                        <a:ext cx="5486400" cy="195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74" name="Object 10"/>
          <p:cNvGraphicFramePr>
            <a:graphicFrameLocks noChangeAspect="1"/>
          </p:cNvGraphicFramePr>
          <p:nvPr>
            <p:extLst>
              <p:ext uri="{D42A27DB-BD31-4B8C-83A1-F6EECF244321}">
                <p14:modId xmlns:p14="http://schemas.microsoft.com/office/powerpoint/2010/main" val="4055972414"/>
              </p:ext>
            </p:extLst>
          </p:nvPr>
        </p:nvGraphicFramePr>
        <p:xfrm>
          <a:off x="609600" y="3276600"/>
          <a:ext cx="2714625" cy="2895600"/>
        </p:xfrm>
        <a:graphic>
          <a:graphicData uri="http://schemas.openxmlformats.org/presentationml/2006/ole">
            <mc:AlternateContent xmlns:mc="http://schemas.openxmlformats.org/markup-compatibility/2006">
              <mc:Choice xmlns:v="urn:schemas-microsoft-com:vml" Requires="v">
                <p:oleObj spid="_x0000_s10507" name="方程式" r:id="rId8" imgW="1473120" imgH="1574640" progId="Equation.3">
                  <p:embed/>
                </p:oleObj>
              </mc:Choice>
              <mc:Fallback>
                <p:oleObj name="方程式" r:id="rId8" imgW="1473120" imgH="1574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3276600"/>
                        <a:ext cx="2714625" cy="2895600"/>
                      </a:xfrm>
                      <a:prstGeom prst="rect">
                        <a:avLst/>
                      </a:prstGeom>
                      <a:solidFill>
                        <a:schemeClr val="accent1">
                          <a:lumMod val="40000"/>
                          <a:lumOff val="60000"/>
                        </a:schemeClr>
                      </a:solidFill>
                      <a:extLst/>
                    </p:spPr>
                  </p:pic>
                </p:oleObj>
              </mc:Fallback>
            </mc:AlternateContent>
          </a:graphicData>
        </a:graphic>
      </p:graphicFrame>
      <p:sp>
        <p:nvSpPr>
          <p:cNvPr id="88078" name="Line 14"/>
          <p:cNvSpPr>
            <a:spLocks noChangeShapeType="1"/>
          </p:cNvSpPr>
          <p:nvPr/>
        </p:nvSpPr>
        <p:spPr bwMode="auto">
          <a:xfrm>
            <a:off x="1143000" y="4876800"/>
            <a:ext cx="1524000" cy="0"/>
          </a:xfrm>
          <a:prstGeom prst="line">
            <a:avLst/>
          </a:prstGeom>
          <a:noFill/>
          <a:ln w="28575">
            <a:solidFill>
              <a:srgbClr val="5F0D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en-US">
              <a:solidFill>
                <a:srgbClr val="000000"/>
              </a:solidFill>
              <a:latin typeface="Verdana" panose="020B0604030504040204" pitchFamily="34" charset="0"/>
            </a:endParaRPr>
          </a:p>
        </p:txBody>
      </p:sp>
      <p:sp>
        <p:nvSpPr>
          <p:cNvPr id="88079" name="Rectangle 15"/>
          <p:cNvSpPr>
            <a:spLocks noChangeArrowheads="1"/>
          </p:cNvSpPr>
          <p:nvPr/>
        </p:nvSpPr>
        <p:spPr bwMode="auto">
          <a:xfrm>
            <a:off x="609600" y="4114800"/>
            <a:ext cx="1828800" cy="381000"/>
          </a:xfrm>
          <a:prstGeom prst="rect">
            <a:avLst/>
          </a:prstGeom>
          <a:noFill/>
          <a:ln w="28575">
            <a:solidFill>
              <a:srgbClr val="5F0D1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sp>
        <p:nvSpPr>
          <p:cNvPr id="88081" name="Rectangle 17"/>
          <p:cNvSpPr>
            <a:spLocks noChangeArrowheads="1"/>
          </p:cNvSpPr>
          <p:nvPr/>
        </p:nvSpPr>
        <p:spPr bwMode="auto">
          <a:xfrm>
            <a:off x="533400" y="5715000"/>
            <a:ext cx="2971800" cy="457200"/>
          </a:xfrm>
          <a:prstGeom prst="rect">
            <a:avLst/>
          </a:prstGeom>
          <a:noFill/>
          <a:ln w="28575">
            <a:solidFill>
              <a:srgbClr val="0000CC"/>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spTree>
    <p:extLst>
      <p:ext uri="{BB962C8B-B14F-4D97-AF65-F5344CB8AC3E}">
        <p14:creationId xmlns:p14="http://schemas.microsoft.com/office/powerpoint/2010/main" val="2696306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8074"/>
                                        </p:tgtEl>
                                        <p:attrNameLst>
                                          <p:attrName>style.visibility</p:attrName>
                                        </p:attrNameLst>
                                      </p:cBhvr>
                                      <p:to>
                                        <p:strVal val="visible"/>
                                      </p:to>
                                    </p:set>
                                    <p:anim calcmode="lin" valueType="num">
                                      <p:cBhvr additive="base">
                                        <p:cTn id="7" dur="500" fill="hold"/>
                                        <p:tgtEl>
                                          <p:spTgt spid="88074"/>
                                        </p:tgtEl>
                                        <p:attrNameLst>
                                          <p:attrName>ppt_x</p:attrName>
                                        </p:attrNameLst>
                                      </p:cBhvr>
                                      <p:tavLst>
                                        <p:tav tm="0">
                                          <p:val>
                                            <p:strVal val="#ppt_x"/>
                                          </p:val>
                                        </p:tav>
                                        <p:tav tm="100000">
                                          <p:val>
                                            <p:strVal val="#ppt_x"/>
                                          </p:val>
                                        </p:tav>
                                      </p:tavLst>
                                    </p:anim>
                                    <p:anim calcmode="lin" valueType="num">
                                      <p:cBhvr additive="base">
                                        <p:cTn id="8" dur="500" fill="hold"/>
                                        <p:tgtEl>
                                          <p:spTgt spid="88074"/>
                                        </p:tgtEl>
                                        <p:attrNameLst>
                                          <p:attrName>ppt_y</p:attrName>
                                        </p:attrNameLst>
                                      </p:cBhvr>
                                      <p:tavLst>
                                        <p:tav tm="0">
                                          <p:val>
                                            <p:strVal val="1+#ppt_h/2"/>
                                          </p:val>
                                        </p:tav>
                                        <p:tav tm="100000">
                                          <p:val>
                                            <p:strVal val="#ppt_y"/>
                                          </p:val>
                                        </p:tav>
                                      </p:tavLst>
                                    </p:anim>
                                  </p:childTnLst>
                                </p:cTn>
                              </p:par>
                              <p:par>
                                <p:cTn id="9" presetID="5" presetClass="entr" presetSubtype="10" fill="hold" grpId="0" nodeType="withEffect">
                                  <p:stCondLst>
                                    <p:cond delay="0"/>
                                  </p:stCondLst>
                                  <p:childTnLst>
                                    <p:set>
                                      <p:cBhvr>
                                        <p:cTn id="10" dur="1" fill="hold">
                                          <p:stCondLst>
                                            <p:cond delay="0"/>
                                          </p:stCondLst>
                                        </p:cTn>
                                        <p:tgtEl>
                                          <p:spTgt spid="88078"/>
                                        </p:tgtEl>
                                        <p:attrNameLst>
                                          <p:attrName>style.visibility</p:attrName>
                                        </p:attrNameLst>
                                      </p:cBhvr>
                                      <p:to>
                                        <p:strVal val="visible"/>
                                      </p:to>
                                    </p:set>
                                    <p:animEffect transition="in" filter="checkerboard(across)">
                                      <p:cBhvr>
                                        <p:cTn id="11" dur="500"/>
                                        <p:tgtEl>
                                          <p:spTgt spid="8807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1" presetClass="entr" presetSubtype="4" fill="hold" grpId="0" nodeType="clickEffect">
                                  <p:stCondLst>
                                    <p:cond delay="0"/>
                                  </p:stCondLst>
                                  <p:childTnLst>
                                    <p:set>
                                      <p:cBhvr>
                                        <p:cTn id="15" dur="1" fill="hold">
                                          <p:stCondLst>
                                            <p:cond delay="0"/>
                                          </p:stCondLst>
                                        </p:cTn>
                                        <p:tgtEl>
                                          <p:spTgt spid="88079"/>
                                        </p:tgtEl>
                                        <p:attrNameLst>
                                          <p:attrName>style.visibility</p:attrName>
                                        </p:attrNameLst>
                                      </p:cBhvr>
                                      <p:to>
                                        <p:strVal val="visible"/>
                                      </p:to>
                                    </p:set>
                                    <p:animEffect transition="in" filter="wheel(4)">
                                      <p:cBhvr>
                                        <p:cTn id="16" dur="2000"/>
                                        <p:tgtEl>
                                          <p:spTgt spid="88079"/>
                                        </p:tgtEl>
                                      </p:cBhvr>
                                    </p:animEffect>
                                  </p:childTnLst>
                                </p:cTn>
                              </p:par>
                            </p:childTnLst>
                          </p:cTn>
                        </p:par>
                        <p:par>
                          <p:cTn id="17" fill="hold" nodeType="afterGroup">
                            <p:stCondLst>
                              <p:cond delay="2000"/>
                            </p:stCondLst>
                            <p:childTnLst>
                              <p:par>
                                <p:cTn id="18" presetID="21" presetClass="entr" presetSubtype="4" fill="hold" grpId="0" nodeType="afterEffect">
                                  <p:stCondLst>
                                    <p:cond delay="0"/>
                                  </p:stCondLst>
                                  <p:childTnLst>
                                    <p:set>
                                      <p:cBhvr>
                                        <p:cTn id="19" dur="1" fill="hold">
                                          <p:stCondLst>
                                            <p:cond delay="0"/>
                                          </p:stCondLst>
                                        </p:cTn>
                                        <p:tgtEl>
                                          <p:spTgt spid="88081"/>
                                        </p:tgtEl>
                                        <p:attrNameLst>
                                          <p:attrName>style.visibility</p:attrName>
                                        </p:attrNameLst>
                                      </p:cBhvr>
                                      <p:to>
                                        <p:strVal val="visible"/>
                                      </p:to>
                                    </p:set>
                                    <p:animEffect transition="in" filter="wheel(4)">
                                      <p:cBhvr>
                                        <p:cTn id="20" dur="2000"/>
                                        <p:tgtEl>
                                          <p:spTgt spid="88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8" grpId="0" animBg="1"/>
      <p:bldP spid="88079" grpId="0" animBg="1"/>
      <p:bldP spid="8808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idx="1"/>
          </p:nvPr>
        </p:nvSpPr>
        <p:spPr>
          <a:xfrm>
            <a:off x="228600" y="381000"/>
            <a:ext cx="8686800" cy="6248400"/>
          </a:xfrm>
        </p:spPr>
        <p:txBody>
          <a:bodyPr/>
          <a:lstStyle/>
          <a:p>
            <a:pPr>
              <a:buFont typeface="Wingdings" panose="05000000000000000000" pitchFamily="2" charset="2"/>
              <a:buNone/>
            </a:pPr>
            <a:r>
              <a:rPr lang="en-US" altLang="zh-TW" sz="2000" b="1" dirty="0" smtClean="0">
                <a:solidFill>
                  <a:srgbClr val="5F6103"/>
                </a:solidFill>
                <a:latin typeface="Comic Sans MS" panose="030F0702030302020204" pitchFamily="66" charset="0"/>
              </a:rPr>
              <a:t>Example </a:t>
            </a:r>
            <a:r>
              <a:rPr lang="en-US" altLang="zh-TW" sz="2000" b="1" dirty="0">
                <a:solidFill>
                  <a:srgbClr val="5F6103"/>
                </a:solidFill>
                <a:latin typeface="Comic Sans MS" panose="030F0702030302020204" pitchFamily="66" charset="0"/>
              </a:rPr>
              <a:t>Load-Line Analysis</a:t>
            </a:r>
          </a:p>
          <a:p>
            <a:pPr>
              <a:buFont typeface="Wingdings" panose="05000000000000000000" pitchFamily="2" charset="2"/>
              <a:buNone/>
            </a:pPr>
            <a:endParaRPr lang="en-US" altLang="zh-TW" sz="2000" b="1" i="1" dirty="0">
              <a:solidFill>
                <a:srgbClr val="5F6103"/>
              </a:solidFill>
            </a:endParaRPr>
          </a:p>
        </p:txBody>
      </p:sp>
      <p:sp>
        <p:nvSpPr>
          <p:cNvPr id="116744" name="Rectangle 8"/>
          <p:cNvSpPr>
            <a:spLocks noChangeArrowheads="1"/>
          </p:cNvSpPr>
          <p:nvPr/>
        </p:nvSpPr>
        <p:spPr bwMode="auto">
          <a:xfrm>
            <a:off x="0" y="2224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Verdana" panose="020B0604030504040204" pitchFamily="34" charset="0"/>
            </a:endParaRPr>
          </a:p>
        </p:txBody>
      </p:sp>
      <p:graphicFrame>
        <p:nvGraphicFramePr>
          <p:cNvPr id="116743" name="Object 7"/>
          <p:cNvGraphicFramePr>
            <a:graphicFrameLocks noChangeAspect="1"/>
          </p:cNvGraphicFramePr>
          <p:nvPr/>
        </p:nvGraphicFramePr>
        <p:xfrm>
          <a:off x="304800" y="838200"/>
          <a:ext cx="4419600" cy="2146300"/>
        </p:xfrm>
        <a:graphic>
          <a:graphicData uri="http://schemas.openxmlformats.org/presentationml/2006/ole">
            <mc:AlternateContent xmlns:mc="http://schemas.openxmlformats.org/markup-compatibility/2006">
              <mc:Choice xmlns:v="urn:schemas-microsoft-com:vml" Requires="v">
                <p:oleObj spid="_x0000_s11530" name="方程式" r:id="rId4" imgW="2286000" imgH="1117440" progId="Equation.3">
                  <p:embed/>
                </p:oleObj>
              </mc:Choice>
              <mc:Fallback>
                <p:oleObj name="方程式" r:id="rId4" imgW="2286000" imgH="1117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838200"/>
                        <a:ext cx="4419600" cy="2146300"/>
                      </a:xfrm>
                      <a:prstGeom prst="rect">
                        <a:avLst/>
                      </a:prstGeom>
                      <a:noFill/>
                      <a:ln w="38100" cmpd="dbl">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746" name="Rectangle 10"/>
          <p:cNvSpPr>
            <a:spLocks noChangeArrowheads="1"/>
          </p:cNvSpPr>
          <p:nvPr/>
        </p:nvSpPr>
        <p:spPr bwMode="auto">
          <a:xfrm>
            <a:off x="0" y="2224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Verdana" panose="020B0604030504040204" pitchFamily="34" charset="0"/>
            </a:endParaRPr>
          </a:p>
        </p:txBody>
      </p:sp>
      <p:graphicFrame>
        <p:nvGraphicFramePr>
          <p:cNvPr id="116745" name="Object 9"/>
          <p:cNvGraphicFramePr>
            <a:graphicFrameLocks noChangeAspect="1"/>
          </p:cNvGraphicFramePr>
          <p:nvPr>
            <p:extLst>
              <p:ext uri="{D42A27DB-BD31-4B8C-83A1-F6EECF244321}">
                <p14:modId xmlns:p14="http://schemas.microsoft.com/office/powerpoint/2010/main" val="1485619871"/>
              </p:ext>
            </p:extLst>
          </p:nvPr>
        </p:nvGraphicFramePr>
        <p:xfrm>
          <a:off x="419100" y="3536451"/>
          <a:ext cx="3657600" cy="2195513"/>
        </p:xfrm>
        <a:graphic>
          <a:graphicData uri="http://schemas.openxmlformats.org/presentationml/2006/ole">
            <mc:AlternateContent xmlns:mc="http://schemas.openxmlformats.org/markup-compatibility/2006">
              <mc:Choice xmlns:v="urn:schemas-microsoft-com:vml" Requires="v">
                <p:oleObj spid="_x0000_s11531" name="方程式" r:id="rId6" imgW="1917360" imgH="1155600" progId="Equation.3">
                  <p:embed/>
                </p:oleObj>
              </mc:Choice>
              <mc:Fallback>
                <p:oleObj name="方程式" r:id="rId6" imgW="1917360" imgH="1155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100" y="3536451"/>
                        <a:ext cx="3657600" cy="219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748" name="Rectangle 12"/>
          <p:cNvSpPr>
            <a:spLocks noChangeArrowheads="1"/>
          </p:cNvSpPr>
          <p:nvPr/>
        </p:nvSpPr>
        <p:spPr bwMode="auto">
          <a:xfrm>
            <a:off x="685800" y="5257800"/>
            <a:ext cx="3276600" cy="457200"/>
          </a:xfrm>
          <a:prstGeom prst="rect">
            <a:avLst/>
          </a:prstGeom>
          <a:noFill/>
          <a:ln w="28575">
            <a:solidFill>
              <a:srgbClr val="5F0D1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grpSp>
        <p:nvGrpSpPr>
          <p:cNvPr id="12" name="Group 11"/>
          <p:cNvGrpSpPr/>
          <p:nvPr/>
        </p:nvGrpSpPr>
        <p:grpSpPr>
          <a:xfrm>
            <a:off x="5292080" y="795929"/>
            <a:ext cx="3308350" cy="2089150"/>
            <a:chOff x="5835650" y="533400"/>
            <a:chExt cx="3308350" cy="2089150"/>
          </a:xfrm>
        </p:grpSpPr>
        <p:pic>
          <p:nvPicPr>
            <p:cNvPr id="13" name="Picture 4" descr="10f00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35650" y="533400"/>
              <a:ext cx="3308350" cy="208915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5835650" y="2362200"/>
              <a:ext cx="3128838" cy="260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4076700" y="3068960"/>
            <a:ext cx="4876800" cy="3675062"/>
            <a:chOff x="4267200" y="3140968"/>
            <a:chExt cx="4876800" cy="3675062"/>
          </a:xfrm>
        </p:grpSpPr>
        <p:pic>
          <p:nvPicPr>
            <p:cNvPr id="17" name="Picture 5" descr="10f000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67200" y="3140968"/>
              <a:ext cx="4876800" cy="367506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6"/>
            <p:cNvSpPr>
              <a:spLocks noChangeArrowheads="1"/>
            </p:cNvSpPr>
            <p:nvPr/>
          </p:nvSpPr>
          <p:spPr bwMode="auto">
            <a:xfrm>
              <a:off x="6705600" y="5181600"/>
              <a:ext cx="914400" cy="304800"/>
            </a:xfrm>
            <a:prstGeom prst="rect">
              <a:avLst/>
            </a:prstGeom>
            <a:noFill/>
            <a:ln w="28575">
              <a:solidFill>
                <a:srgbClr val="5F0D1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sp>
          <p:nvSpPr>
            <p:cNvPr id="19" name="Oval 18"/>
            <p:cNvSpPr>
              <a:spLocks noChangeArrowheads="1"/>
            </p:cNvSpPr>
            <p:nvPr/>
          </p:nvSpPr>
          <p:spPr bwMode="auto">
            <a:xfrm>
              <a:off x="6096000" y="4648200"/>
              <a:ext cx="1219200" cy="457200"/>
            </a:xfrm>
            <a:prstGeom prst="ellipse">
              <a:avLst/>
            </a:prstGeom>
            <a:noFill/>
            <a:ln w="28575">
              <a:solidFill>
                <a:srgbClr val="5F0D1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sp>
          <p:nvSpPr>
            <p:cNvPr id="20" name="Rectangle 19"/>
            <p:cNvSpPr/>
            <p:nvPr/>
          </p:nvSpPr>
          <p:spPr>
            <a:xfrm>
              <a:off x="4644008" y="6525344"/>
              <a:ext cx="3960440" cy="290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 name="Straight Connector 2"/>
          <p:cNvCxnSpPr/>
          <p:nvPr/>
        </p:nvCxnSpPr>
        <p:spPr>
          <a:xfrm>
            <a:off x="5634000" y="5033392"/>
            <a:ext cx="0" cy="113191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4154400" y="5033392"/>
            <a:ext cx="1476000"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5590061" y="5004000"/>
            <a:ext cx="72008" cy="72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521790" y="6161733"/>
            <a:ext cx="224420" cy="215444"/>
          </a:xfrm>
          <a:prstGeom prst="rect">
            <a:avLst/>
          </a:prstGeom>
          <a:noFill/>
        </p:spPr>
        <p:txBody>
          <a:bodyPr wrap="none" lIns="0" tIns="0" rIns="0" bIns="0" rtlCol="0">
            <a:spAutoFit/>
          </a:bodyPr>
          <a:lstStyle/>
          <a:p>
            <a:r>
              <a:rPr lang="tr-TR" sz="1400" b="1" dirty="0" smtClean="0">
                <a:latin typeface="Times New Roman" panose="02020603050405020304" pitchFamily="18" charset="0"/>
                <a:cs typeface="Times New Roman" panose="02020603050405020304" pitchFamily="18" charset="0"/>
              </a:rPr>
              <a:t>0.7</a:t>
            </a:r>
            <a:endParaRPr lang="en-US" sz="1400" b="1"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3635896" y="4906491"/>
            <a:ext cx="503343" cy="215444"/>
          </a:xfrm>
          <a:prstGeom prst="rect">
            <a:avLst/>
          </a:prstGeom>
          <a:noFill/>
        </p:spPr>
        <p:txBody>
          <a:bodyPr wrap="none" lIns="0" tIns="0" rIns="0" bIns="0" rtlCol="0">
            <a:spAutoFit/>
          </a:bodyPr>
          <a:lstStyle/>
          <a:p>
            <a:r>
              <a:rPr lang="tr-TR" sz="1400" b="1" dirty="0" smtClean="0">
                <a:latin typeface="Times New Roman" panose="02020603050405020304" pitchFamily="18" charset="0"/>
                <a:cs typeface="Times New Roman" panose="02020603050405020304" pitchFamily="18" charset="0"/>
              </a:rPr>
              <a:t>1.3mA</a:t>
            </a: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7665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6745"/>
                                        </p:tgtEl>
                                        <p:attrNameLst>
                                          <p:attrName>style.visibility</p:attrName>
                                        </p:attrNameLst>
                                      </p:cBhvr>
                                      <p:to>
                                        <p:strVal val="visible"/>
                                      </p:to>
                                    </p:set>
                                    <p:anim calcmode="lin" valueType="num">
                                      <p:cBhvr additive="base">
                                        <p:cTn id="7" dur="500" fill="hold"/>
                                        <p:tgtEl>
                                          <p:spTgt spid="116745"/>
                                        </p:tgtEl>
                                        <p:attrNameLst>
                                          <p:attrName>ppt_x</p:attrName>
                                        </p:attrNameLst>
                                      </p:cBhvr>
                                      <p:tavLst>
                                        <p:tav tm="0">
                                          <p:val>
                                            <p:strVal val="#ppt_x"/>
                                          </p:val>
                                        </p:tav>
                                        <p:tav tm="100000">
                                          <p:val>
                                            <p:strVal val="#ppt_x"/>
                                          </p:val>
                                        </p:tav>
                                      </p:tavLst>
                                    </p:anim>
                                    <p:anim calcmode="lin" valueType="num">
                                      <p:cBhvr additive="base">
                                        <p:cTn id="8" dur="500" fill="hold"/>
                                        <p:tgtEl>
                                          <p:spTgt spid="11674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1" presetClass="entr" presetSubtype="4" fill="hold" grpId="0" nodeType="clickEffect">
                                  <p:stCondLst>
                                    <p:cond delay="0"/>
                                  </p:stCondLst>
                                  <p:childTnLst>
                                    <p:set>
                                      <p:cBhvr>
                                        <p:cTn id="12" dur="1" fill="hold">
                                          <p:stCondLst>
                                            <p:cond delay="0"/>
                                          </p:stCondLst>
                                        </p:cTn>
                                        <p:tgtEl>
                                          <p:spTgt spid="116748"/>
                                        </p:tgtEl>
                                        <p:attrNameLst>
                                          <p:attrName>style.visibility</p:attrName>
                                        </p:attrNameLst>
                                      </p:cBhvr>
                                      <p:to>
                                        <p:strVal val="visible"/>
                                      </p:to>
                                    </p:set>
                                    <p:animEffect transition="in" filter="wheel(4)">
                                      <p:cBhvr>
                                        <p:cTn id="13" dur="2000"/>
                                        <p:tgtEl>
                                          <p:spTgt spid="116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idx="1"/>
          </p:nvPr>
        </p:nvSpPr>
        <p:spPr>
          <a:xfrm>
            <a:off x="228600" y="381000"/>
            <a:ext cx="7772400" cy="2903984"/>
          </a:xfrm>
        </p:spPr>
        <p:txBody>
          <a:bodyPr/>
          <a:lstStyle/>
          <a:p>
            <a:pPr>
              <a:buFont typeface="Wingdings" panose="05000000000000000000" pitchFamily="2" charset="2"/>
              <a:buNone/>
            </a:pPr>
            <a:r>
              <a:rPr lang="en-US" altLang="zh-TW" sz="2000" b="1" dirty="0" smtClean="0">
                <a:solidFill>
                  <a:srgbClr val="5F6103"/>
                </a:solidFill>
                <a:latin typeface="Comic Sans MS" panose="030F0702030302020204" pitchFamily="66" charset="0"/>
              </a:rPr>
              <a:t>The </a:t>
            </a:r>
            <a:r>
              <a:rPr lang="en-US" altLang="zh-TW" sz="2000" b="1" dirty="0">
                <a:solidFill>
                  <a:srgbClr val="5F6103"/>
                </a:solidFill>
                <a:latin typeface="Comic Sans MS" panose="030F0702030302020204" pitchFamily="66" charset="0"/>
              </a:rPr>
              <a:t>Zener Diode</a:t>
            </a:r>
          </a:p>
          <a:p>
            <a:pPr>
              <a:buFont typeface="Wingdings" panose="05000000000000000000" pitchFamily="2" charset="2"/>
              <a:buNone/>
            </a:pPr>
            <a:r>
              <a:rPr lang="en-US" altLang="zh-TW" sz="2000" dirty="0">
                <a:latin typeface="Comic Sans MS" panose="030F0702030302020204" pitchFamily="66" charset="0"/>
              </a:rPr>
              <a:t>* </a:t>
            </a:r>
            <a:r>
              <a:rPr lang="en-US" altLang="zh-TW" sz="2000" i="1" dirty="0">
                <a:solidFill>
                  <a:srgbClr val="0000CC"/>
                </a:solidFill>
                <a:latin typeface="Comic Sans MS" panose="030F0702030302020204" pitchFamily="66" charset="0"/>
              </a:rPr>
              <a:t>Zener diode</a:t>
            </a:r>
            <a:r>
              <a:rPr lang="en-US" altLang="zh-TW" sz="2000" dirty="0">
                <a:latin typeface="Comic Sans MS" panose="030F0702030302020204" pitchFamily="66" charset="0"/>
              </a:rPr>
              <a:t> is designed for operation in the reverse-breakdown region.</a:t>
            </a:r>
          </a:p>
          <a:p>
            <a:pPr>
              <a:buFont typeface="Wingdings" panose="05000000000000000000" pitchFamily="2" charset="2"/>
              <a:buNone/>
            </a:pPr>
            <a:r>
              <a:rPr lang="en-US" altLang="zh-TW" sz="2000" dirty="0">
                <a:latin typeface="Comic Sans MS" panose="030F0702030302020204" pitchFamily="66" charset="0"/>
              </a:rPr>
              <a:t>* The </a:t>
            </a:r>
            <a:r>
              <a:rPr lang="en-US" altLang="zh-TW" sz="2000" i="1" dirty="0">
                <a:solidFill>
                  <a:srgbClr val="0000CC"/>
                </a:solidFill>
                <a:latin typeface="Comic Sans MS" panose="030F0702030302020204" pitchFamily="66" charset="0"/>
              </a:rPr>
              <a:t>breakdown voltage</a:t>
            </a:r>
            <a:r>
              <a:rPr lang="en-US" altLang="zh-TW" sz="2000" dirty="0">
                <a:latin typeface="Comic Sans MS" panose="030F0702030302020204" pitchFamily="66" charset="0"/>
              </a:rPr>
              <a:t> is controlled by the doping level </a:t>
            </a:r>
            <a:r>
              <a:rPr lang="en-US" altLang="zh-TW" sz="2000" i="1" dirty="0">
                <a:latin typeface="Comic Sans MS" panose="030F0702030302020204" pitchFamily="66" charset="0"/>
              </a:rPr>
              <a:t>(-1.8 V to -200 V</a:t>
            </a:r>
            <a:r>
              <a:rPr lang="en-US" altLang="zh-TW" sz="2000" dirty="0">
                <a:latin typeface="Comic Sans MS" panose="030F0702030302020204" pitchFamily="66" charset="0"/>
              </a:rPr>
              <a:t>).</a:t>
            </a:r>
          </a:p>
          <a:p>
            <a:pPr>
              <a:buFont typeface="Wingdings" panose="05000000000000000000" pitchFamily="2" charset="2"/>
              <a:buNone/>
            </a:pPr>
            <a:r>
              <a:rPr lang="en-US" altLang="zh-TW" sz="2000" dirty="0">
                <a:latin typeface="Comic Sans MS" panose="030F0702030302020204" pitchFamily="66" charset="0"/>
              </a:rPr>
              <a:t>* The major application of Zener diode is to provide an output </a:t>
            </a:r>
            <a:r>
              <a:rPr lang="tr-TR" altLang="zh-TW" sz="2000" dirty="0" err="1" smtClean="0">
                <a:latin typeface="Comic Sans MS" panose="030F0702030302020204" pitchFamily="66" charset="0"/>
              </a:rPr>
              <a:t>voltage</a:t>
            </a:r>
            <a:r>
              <a:rPr lang="en-US" altLang="zh-TW" sz="2000" dirty="0" smtClean="0">
                <a:latin typeface="Comic Sans MS" panose="030F0702030302020204" pitchFamily="66" charset="0"/>
              </a:rPr>
              <a:t> </a:t>
            </a:r>
            <a:r>
              <a:rPr lang="en-US" altLang="zh-TW" sz="2000" dirty="0">
                <a:latin typeface="Comic Sans MS" panose="030F0702030302020204" pitchFamily="66" charset="0"/>
              </a:rPr>
              <a:t>that is stable despite changes in input voltage – power supplies, voltmeter,…</a:t>
            </a:r>
          </a:p>
        </p:txBody>
      </p:sp>
      <p:pic>
        <p:nvPicPr>
          <p:cNvPr id="117764" name="Picture 4" descr="10f0001"/>
          <p:cNvPicPr>
            <a:picLocks noChangeAspect="1" noChangeArrowheads="1"/>
          </p:cNvPicPr>
          <p:nvPr/>
        </p:nvPicPr>
        <p:blipFill>
          <a:blip r:embed="rId3">
            <a:extLst>
              <a:ext uri="{28A0092B-C50C-407E-A947-70E740481C1C}">
                <a14:useLocalDpi xmlns:a14="http://schemas.microsoft.com/office/drawing/2010/main" val="0"/>
              </a:ext>
            </a:extLst>
          </a:blip>
          <a:srcRect l="46964" b="46964"/>
          <a:stretch>
            <a:fillRect/>
          </a:stretch>
        </p:blipFill>
        <p:spPr bwMode="auto">
          <a:xfrm>
            <a:off x="381000" y="3581400"/>
            <a:ext cx="3951288" cy="2662238"/>
          </a:xfrm>
          <a:prstGeom prst="rect">
            <a:avLst/>
          </a:prstGeom>
          <a:noFill/>
          <a:extLst>
            <a:ext uri="{909E8E84-426E-40DD-AFC4-6F175D3DCCD1}">
              <a14:hiddenFill xmlns:a14="http://schemas.microsoft.com/office/drawing/2010/main">
                <a:solidFill>
                  <a:srgbClr val="FFFFFF"/>
                </a:solidFill>
              </a14:hiddenFill>
            </a:ext>
          </a:extLst>
        </p:spPr>
      </p:pic>
      <p:sp>
        <p:nvSpPr>
          <p:cNvPr id="117766" name="Oval 6"/>
          <p:cNvSpPr>
            <a:spLocks noChangeArrowheads="1"/>
          </p:cNvSpPr>
          <p:nvPr/>
        </p:nvSpPr>
        <p:spPr bwMode="auto">
          <a:xfrm>
            <a:off x="990600" y="4800600"/>
            <a:ext cx="533400" cy="1676400"/>
          </a:xfrm>
          <a:prstGeom prst="ellipse">
            <a:avLst/>
          </a:prstGeom>
          <a:noFill/>
          <a:ln w="28575">
            <a:solidFill>
              <a:srgbClr val="5F0D1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grpSp>
        <p:nvGrpSpPr>
          <p:cNvPr id="3" name="Group 2"/>
          <p:cNvGrpSpPr/>
          <p:nvPr/>
        </p:nvGrpSpPr>
        <p:grpSpPr>
          <a:xfrm>
            <a:off x="4953000" y="3810000"/>
            <a:ext cx="2362200" cy="2067272"/>
            <a:chOff x="4953000" y="3810000"/>
            <a:chExt cx="2362200" cy="2067272"/>
          </a:xfrm>
        </p:grpSpPr>
        <p:pic>
          <p:nvPicPr>
            <p:cNvPr id="117765" name="Picture 5" descr="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810000"/>
              <a:ext cx="2362200" cy="200818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076056" y="5229200"/>
              <a:ext cx="1008112"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79689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a:xfrm>
            <a:off x="228600" y="381001"/>
            <a:ext cx="7924800" cy="1463824"/>
          </a:xfrm>
        </p:spPr>
        <p:txBody>
          <a:bodyPr/>
          <a:lstStyle/>
          <a:p>
            <a:pPr>
              <a:buFont typeface="Wingdings" panose="05000000000000000000" pitchFamily="2" charset="2"/>
              <a:buNone/>
            </a:pPr>
            <a:r>
              <a:rPr lang="en-US" altLang="zh-TW" sz="2000" b="1" dirty="0" smtClean="0">
                <a:solidFill>
                  <a:srgbClr val="5F6103"/>
                </a:solidFill>
                <a:latin typeface="Comic Sans MS" panose="030F0702030302020204" pitchFamily="66" charset="0"/>
              </a:rPr>
              <a:t>Zener-Diode </a:t>
            </a:r>
            <a:r>
              <a:rPr lang="en-US" altLang="zh-TW" sz="2000" b="1" dirty="0">
                <a:solidFill>
                  <a:srgbClr val="5F6103"/>
                </a:solidFill>
                <a:latin typeface="Comic Sans MS" panose="030F0702030302020204" pitchFamily="66" charset="0"/>
              </a:rPr>
              <a:t>Voltage-Regulator Circuits</a:t>
            </a:r>
          </a:p>
          <a:p>
            <a:pPr>
              <a:buFont typeface="Wingdings" panose="05000000000000000000" pitchFamily="2" charset="2"/>
              <a:buNone/>
            </a:pPr>
            <a:r>
              <a:rPr lang="en-US" altLang="zh-TW" sz="2000" dirty="0" smtClean="0">
                <a:latin typeface="Comic Sans MS" panose="030F0702030302020204" pitchFamily="66" charset="0"/>
              </a:rPr>
              <a:t>Sometimes</a:t>
            </a:r>
            <a:r>
              <a:rPr lang="en-US" altLang="zh-TW" sz="2000" dirty="0">
                <a:latin typeface="Comic Sans MS" panose="030F0702030302020204" pitchFamily="66" charset="0"/>
              </a:rPr>
              <a:t>, a circuit that produces constant output voltage while operating from a variable supply voltage is needed.  Such circuits are called </a:t>
            </a:r>
            <a:r>
              <a:rPr lang="en-US" altLang="zh-TW" sz="2000" i="1" dirty="0">
                <a:solidFill>
                  <a:srgbClr val="0000CC"/>
                </a:solidFill>
                <a:latin typeface="Comic Sans MS" panose="030F0702030302020204" pitchFamily="66" charset="0"/>
              </a:rPr>
              <a:t>voltage regulator</a:t>
            </a:r>
            <a:r>
              <a:rPr lang="en-US" altLang="zh-TW" sz="2000" dirty="0" smtClean="0">
                <a:latin typeface="Comic Sans MS" panose="030F0702030302020204" pitchFamily="66" charset="0"/>
              </a:rPr>
              <a:t>.</a:t>
            </a:r>
            <a:endParaRPr lang="en-US" altLang="zh-TW" sz="2000" dirty="0">
              <a:latin typeface="Comic Sans MS" panose="030F0702030302020204" pitchFamily="66" charset="0"/>
            </a:endParaRPr>
          </a:p>
        </p:txBody>
      </p:sp>
      <p:pic>
        <p:nvPicPr>
          <p:cNvPr id="119816" name="Picture 8" descr="10f0001"/>
          <p:cNvPicPr>
            <a:picLocks noChangeAspect="1" noChangeArrowheads="1"/>
          </p:cNvPicPr>
          <p:nvPr/>
        </p:nvPicPr>
        <p:blipFill>
          <a:blip r:embed="rId3">
            <a:extLst>
              <a:ext uri="{28A0092B-C50C-407E-A947-70E740481C1C}">
                <a14:useLocalDpi xmlns:a14="http://schemas.microsoft.com/office/drawing/2010/main" val="0"/>
              </a:ext>
            </a:extLst>
          </a:blip>
          <a:srcRect l="46964" r="15193" b="46964"/>
          <a:stretch>
            <a:fillRect/>
          </a:stretch>
        </p:blipFill>
        <p:spPr bwMode="auto">
          <a:xfrm>
            <a:off x="5180484" y="3539042"/>
            <a:ext cx="2819400" cy="266223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107504" y="4077072"/>
            <a:ext cx="4919464" cy="2237514"/>
            <a:chOff x="-108520" y="4077072"/>
            <a:chExt cx="6264696" cy="2849364"/>
          </a:xfrm>
        </p:grpSpPr>
        <p:grpSp>
          <p:nvGrpSpPr>
            <p:cNvPr id="3" name="Group 2"/>
            <p:cNvGrpSpPr/>
            <p:nvPr/>
          </p:nvGrpSpPr>
          <p:grpSpPr>
            <a:xfrm>
              <a:off x="-108520" y="4156248"/>
              <a:ext cx="6153472" cy="2770188"/>
              <a:chOff x="323528" y="3505200"/>
              <a:chExt cx="6153472" cy="2770188"/>
            </a:xfrm>
          </p:grpSpPr>
          <p:pic>
            <p:nvPicPr>
              <p:cNvPr id="119815" name="Picture 7" descr="10f000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3505200"/>
                <a:ext cx="5978525" cy="2770188"/>
              </a:xfrm>
              <a:prstGeom prst="rect">
                <a:avLst/>
              </a:prstGeom>
              <a:noFill/>
              <a:extLst>
                <a:ext uri="{909E8E84-426E-40DD-AFC4-6F175D3DCCD1}">
                  <a14:hiddenFill xmlns:a14="http://schemas.microsoft.com/office/drawing/2010/main">
                    <a:solidFill>
                      <a:srgbClr val="FFFFFF"/>
                    </a:solidFill>
                  </a14:hiddenFill>
                </a:ext>
              </a:extLst>
            </p:spPr>
          </p:pic>
          <p:sp>
            <p:nvSpPr>
              <p:cNvPr id="119817" name="Line 9"/>
              <p:cNvSpPr>
                <a:spLocks noChangeShapeType="1"/>
              </p:cNvSpPr>
              <p:nvPr/>
            </p:nvSpPr>
            <p:spPr bwMode="auto">
              <a:xfrm flipH="1">
                <a:off x="6477000" y="3581400"/>
                <a:ext cx="0" cy="609600"/>
              </a:xfrm>
              <a:prstGeom prst="line">
                <a:avLst/>
              </a:prstGeom>
              <a:noFill/>
              <a:ln w="57150" cmpd="thinThick">
                <a:solidFill>
                  <a:srgbClr val="5F0D1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en-US">
                  <a:solidFill>
                    <a:srgbClr val="000000"/>
                  </a:solidFill>
                  <a:latin typeface="Verdana" panose="020B0604030504040204" pitchFamily="34" charset="0"/>
                </a:endParaRPr>
              </a:p>
            </p:txBody>
          </p:sp>
          <p:sp>
            <p:nvSpPr>
              <p:cNvPr id="2" name="Rectangle 1"/>
              <p:cNvSpPr/>
              <p:nvPr/>
            </p:nvSpPr>
            <p:spPr>
              <a:xfrm>
                <a:off x="323528" y="5733256"/>
                <a:ext cx="1008112"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p:cNvSpPr/>
            <p:nvPr/>
          </p:nvSpPr>
          <p:spPr>
            <a:xfrm>
              <a:off x="5868144" y="4077072"/>
              <a:ext cx="288032" cy="936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ounded Rectangular Callout 5"/>
          <p:cNvSpPr/>
          <p:nvPr/>
        </p:nvSpPr>
        <p:spPr>
          <a:xfrm>
            <a:off x="228786" y="2253681"/>
            <a:ext cx="3407110" cy="919401"/>
          </a:xfrm>
          <a:prstGeom prst="wedgeRoundRectCallout">
            <a:avLst>
              <a:gd name="adj1" fmla="val 6730"/>
              <a:gd name="adj2" fmla="val 149412"/>
              <a:gd name="adj3" fmla="val 16667"/>
            </a:avLst>
          </a:prstGeom>
          <a:solidFill>
            <a:schemeClr val="bg2"/>
          </a:solidFill>
          <a:ln>
            <a:solidFill>
              <a:schemeClr val="tx1"/>
            </a:solidFill>
          </a:ln>
        </p:spPr>
        <p:txBody>
          <a:bodyPr wrap="square">
            <a:spAutoFit/>
          </a:bodyPr>
          <a:lstStyle/>
          <a:p>
            <a:r>
              <a:rPr lang="en-US" sz="1600" dirty="0" smtClean="0">
                <a:latin typeface="Comic Sans MS" panose="030F0702030302020204" pitchFamily="66" charset="0"/>
              </a:rPr>
              <a:t>The </a:t>
            </a:r>
            <a:r>
              <a:rPr lang="en-US" sz="1600" dirty="0">
                <a:latin typeface="Comic Sans MS" panose="030F0702030302020204" pitchFamily="66" charset="0"/>
              </a:rPr>
              <a:t>resistor limits the diode current to a safe value so that Zener diode does not overheat.</a:t>
            </a:r>
          </a:p>
        </p:txBody>
      </p:sp>
      <p:sp>
        <p:nvSpPr>
          <p:cNvPr id="7" name="Rounded Rectangular Callout 6"/>
          <p:cNvSpPr/>
          <p:nvPr/>
        </p:nvSpPr>
        <p:spPr>
          <a:xfrm>
            <a:off x="4304184" y="2713381"/>
            <a:ext cx="4572000" cy="646986"/>
          </a:xfrm>
          <a:prstGeom prst="wedgeRoundRectCallout">
            <a:avLst>
              <a:gd name="adj1" fmla="val -11824"/>
              <a:gd name="adj2" fmla="val 261129"/>
              <a:gd name="adj3" fmla="val 16667"/>
            </a:avLst>
          </a:prstGeom>
          <a:solidFill>
            <a:schemeClr val="bg2"/>
          </a:solidFill>
          <a:ln>
            <a:solidFill>
              <a:schemeClr val="tx1"/>
            </a:solidFill>
          </a:ln>
        </p:spPr>
        <p:txBody>
          <a:bodyPr wrap="square">
            <a:spAutoFit/>
          </a:bodyPr>
          <a:lstStyle/>
          <a:p>
            <a:r>
              <a:rPr lang="en-US" sz="1600" dirty="0">
                <a:solidFill>
                  <a:schemeClr val="tx1"/>
                </a:solidFill>
                <a:latin typeface="Comic Sans MS" panose="030F0702030302020204" pitchFamily="66" charset="0"/>
              </a:rPr>
              <a:t>The Zener diode has a breakdown voltage equal to the desired output voltage.</a:t>
            </a:r>
          </a:p>
        </p:txBody>
      </p:sp>
    </p:spTree>
    <p:extLst>
      <p:ext uri="{BB962C8B-B14F-4D97-AF65-F5344CB8AC3E}">
        <p14:creationId xmlns:p14="http://schemas.microsoft.com/office/powerpoint/2010/main" val="781214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9" name="Picture 7" descr="10f0007"/>
          <p:cNvPicPr>
            <a:picLocks noChangeAspect="1" noChangeArrowheads="1"/>
          </p:cNvPicPr>
          <p:nvPr/>
        </p:nvPicPr>
        <p:blipFill>
          <a:blip r:embed="rId4">
            <a:extLst>
              <a:ext uri="{28A0092B-C50C-407E-A947-70E740481C1C}">
                <a14:useLocalDpi xmlns:a14="http://schemas.microsoft.com/office/drawing/2010/main" val="0"/>
              </a:ext>
            </a:extLst>
          </a:blip>
          <a:srcRect l="25810" r="28307" b="22522"/>
          <a:stretch>
            <a:fillRect/>
          </a:stretch>
        </p:blipFill>
        <p:spPr bwMode="auto">
          <a:xfrm>
            <a:off x="6127068" y="838433"/>
            <a:ext cx="2743200" cy="2146300"/>
          </a:xfrm>
          <a:prstGeom prst="rect">
            <a:avLst/>
          </a:prstGeom>
          <a:noFill/>
          <a:extLst>
            <a:ext uri="{909E8E84-426E-40DD-AFC4-6F175D3DCCD1}">
              <a14:hiddenFill xmlns:a14="http://schemas.microsoft.com/office/drawing/2010/main">
                <a:solidFill>
                  <a:srgbClr val="FFFFFF"/>
                </a:solidFill>
              </a14:hiddenFill>
            </a:ext>
          </a:extLst>
        </p:spPr>
      </p:pic>
      <p:sp>
        <p:nvSpPr>
          <p:cNvPr id="120835" name="Rectangle 3"/>
          <p:cNvSpPr>
            <a:spLocks noGrp="1" noChangeArrowheads="1"/>
          </p:cNvSpPr>
          <p:nvPr>
            <p:ph idx="1"/>
          </p:nvPr>
        </p:nvSpPr>
        <p:spPr>
          <a:xfrm>
            <a:off x="228600" y="381000"/>
            <a:ext cx="6719664" cy="6248400"/>
          </a:xfrm>
        </p:spPr>
        <p:txBody>
          <a:bodyPr/>
          <a:lstStyle/>
          <a:p>
            <a:pPr>
              <a:buFont typeface="Wingdings" panose="05000000000000000000" pitchFamily="2" charset="2"/>
              <a:buNone/>
            </a:pPr>
            <a:r>
              <a:rPr lang="en-US" altLang="zh-TW" sz="2000" b="1" dirty="0">
                <a:solidFill>
                  <a:srgbClr val="5F6103"/>
                </a:solidFill>
                <a:latin typeface="Comic Sans MS" panose="030F0702030302020204" pitchFamily="66" charset="0"/>
              </a:rPr>
              <a:t>Example </a:t>
            </a:r>
            <a:r>
              <a:rPr lang="en-US" altLang="zh-TW" sz="2000" b="1" dirty="0" smtClean="0">
                <a:solidFill>
                  <a:srgbClr val="5F6103"/>
                </a:solidFill>
                <a:latin typeface="Comic Sans MS" panose="030F0702030302020204" pitchFamily="66" charset="0"/>
              </a:rPr>
              <a:t> </a:t>
            </a:r>
            <a:r>
              <a:rPr lang="en-US" altLang="zh-TW" sz="2000" b="1" dirty="0">
                <a:solidFill>
                  <a:srgbClr val="5F6103"/>
                </a:solidFill>
                <a:latin typeface="Comic Sans MS" panose="030F0702030302020204" pitchFamily="66" charset="0"/>
              </a:rPr>
              <a:t>– Zener-Diode Voltage-Regulator Circuits</a:t>
            </a:r>
          </a:p>
          <a:p>
            <a:pPr>
              <a:buFont typeface="Wingdings" panose="05000000000000000000" pitchFamily="2" charset="2"/>
              <a:buNone/>
            </a:pPr>
            <a:endParaRPr lang="en-US" altLang="zh-TW" sz="2000" b="1" i="1" dirty="0">
              <a:solidFill>
                <a:srgbClr val="5F6103"/>
              </a:solidFill>
            </a:endParaRPr>
          </a:p>
          <a:p>
            <a:pPr>
              <a:buFont typeface="Wingdings" panose="05000000000000000000" pitchFamily="2" charset="2"/>
              <a:buNone/>
            </a:pPr>
            <a:endParaRPr lang="en-US" altLang="zh-TW" sz="2000" b="1" i="1" dirty="0">
              <a:solidFill>
                <a:srgbClr val="5F6103"/>
              </a:solidFill>
            </a:endParaRPr>
          </a:p>
          <a:p>
            <a:pPr>
              <a:buFont typeface="Wingdings" panose="05000000000000000000" pitchFamily="2" charset="2"/>
              <a:buNone/>
            </a:pPr>
            <a:endParaRPr lang="en-US" altLang="zh-TW" sz="2000" b="1" i="1" dirty="0">
              <a:solidFill>
                <a:srgbClr val="5F6103"/>
              </a:solidFill>
            </a:endParaRPr>
          </a:p>
          <a:p>
            <a:pPr>
              <a:buFont typeface="Wingdings" panose="05000000000000000000" pitchFamily="2" charset="2"/>
              <a:buNone/>
            </a:pPr>
            <a:endParaRPr lang="en-US" altLang="zh-TW" sz="2000" b="1" i="1" dirty="0">
              <a:solidFill>
                <a:srgbClr val="5F6103"/>
              </a:solidFill>
            </a:endParaRPr>
          </a:p>
          <a:p>
            <a:pPr>
              <a:buFont typeface="Wingdings" panose="05000000000000000000" pitchFamily="2" charset="2"/>
              <a:buNone/>
            </a:pPr>
            <a:endParaRPr lang="en-US" altLang="zh-TW" sz="2000" b="1" i="1" dirty="0">
              <a:solidFill>
                <a:srgbClr val="5F6103"/>
              </a:solidFill>
            </a:endParaRPr>
          </a:p>
          <a:p>
            <a:pPr>
              <a:buFont typeface="Wingdings" panose="05000000000000000000" pitchFamily="2" charset="2"/>
              <a:buNone/>
            </a:pPr>
            <a:endParaRPr lang="en-US" altLang="zh-TW" sz="2000" b="1" i="1" dirty="0">
              <a:solidFill>
                <a:srgbClr val="5F6103"/>
              </a:solidFill>
            </a:endParaRPr>
          </a:p>
          <a:p>
            <a:pPr>
              <a:buFont typeface="Wingdings" panose="05000000000000000000" pitchFamily="2" charset="2"/>
              <a:buNone/>
            </a:pPr>
            <a:endParaRPr lang="en-US" altLang="zh-TW" sz="2000" b="1" i="1" dirty="0">
              <a:solidFill>
                <a:srgbClr val="5F6103"/>
              </a:solidFill>
            </a:endParaRPr>
          </a:p>
          <a:p>
            <a:pPr>
              <a:buFont typeface="Wingdings" panose="05000000000000000000" pitchFamily="2" charset="2"/>
              <a:buNone/>
            </a:pPr>
            <a:endParaRPr lang="en-US" altLang="zh-TW" sz="2000" b="1" i="1" dirty="0">
              <a:solidFill>
                <a:srgbClr val="5F6103"/>
              </a:solidFill>
            </a:endParaRPr>
          </a:p>
          <a:p>
            <a:pPr>
              <a:buFont typeface="Wingdings" panose="05000000000000000000" pitchFamily="2" charset="2"/>
              <a:buNone/>
            </a:pPr>
            <a:endParaRPr lang="en-US" altLang="zh-TW" sz="2000" b="1" i="1" dirty="0">
              <a:solidFill>
                <a:srgbClr val="5F6103"/>
              </a:solidFill>
            </a:endParaRPr>
          </a:p>
          <a:p>
            <a:pPr>
              <a:buFont typeface="Wingdings" panose="05000000000000000000" pitchFamily="2" charset="2"/>
              <a:buNone/>
            </a:pPr>
            <a:endParaRPr lang="en-US" altLang="zh-TW" sz="2000" b="1" i="1" dirty="0">
              <a:solidFill>
                <a:srgbClr val="5F6103"/>
              </a:solidFill>
            </a:endParaRPr>
          </a:p>
          <a:p>
            <a:pPr>
              <a:buFont typeface="Wingdings" panose="05000000000000000000" pitchFamily="2" charset="2"/>
              <a:buNone/>
            </a:pPr>
            <a:endParaRPr lang="en-US" altLang="zh-TW" sz="2000" b="1" i="1" dirty="0">
              <a:solidFill>
                <a:srgbClr val="5F6103"/>
              </a:solidFill>
            </a:endParaRPr>
          </a:p>
          <a:p>
            <a:pPr>
              <a:buFont typeface="Wingdings" panose="05000000000000000000" pitchFamily="2" charset="2"/>
              <a:buNone/>
            </a:pPr>
            <a:endParaRPr lang="en-US" altLang="zh-TW" sz="2000" dirty="0"/>
          </a:p>
          <a:p>
            <a:pPr>
              <a:buFont typeface="Wingdings" panose="05000000000000000000" pitchFamily="2" charset="2"/>
              <a:buNone/>
            </a:pPr>
            <a:r>
              <a:rPr lang="en-US" altLang="zh-TW" sz="2000" dirty="0"/>
              <a:t> </a:t>
            </a:r>
            <a:endParaRPr lang="tr-TR" altLang="zh-TW" sz="2000" dirty="0" smtClean="0"/>
          </a:p>
          <a:p>
            <a:pPr>
              <a:buFont typeface="Wingdings" panose="05000000000000000000" pitchFamily="2" charset="2"/>
              <a:buNone/>
            </a:pPr>
            <a:r>
              <a:rPr lang="en-US" altLang="zh-TW" sz="2000" i="1" dirty="0" smtClean="0">
                <a:solidFill>
                  <a:srgbClr val="0000CC"/>
                </a:solidFill>
              </a:rPr>
              <a:t>Actual </a:t>
            </a:r>
            <a:r>
              <a:rPr lang="en-US" altLang="zh-TW" sz="2000" i="1" dirty="0">
                <a:solidFill>
                  <a:srgbClr val="0000CC"/>
                </a:solidFill>
              </a:rPr>
              <a:t>Zener diode</a:t>
            </a:r>
          </a:p>
          <a:p>
            <a:pPr>
              <a:buFont typeface="Wingdings" panose="05000000000000000000" pitchFamily="2" charset="2"/>
              <a:buNone/>
            </a:pPr>
            <a:r>
              <a:rPr kumimoji="0" lang="en-US" altLang="zh-TW" sz="2000" i="1" dirty="0">
                <a:solidFill>
                  <a:srgbClr val="0000CC"/>
                </a:solidFill>
              </a:rPr>
              <a:t>pe</a:t>
            </a:r>
            <a:r>
              <a:rPr lang="en-US" altLang="zh-TW" sz="2000" i="1" dirty="0">
                <a:solidFill>
                  <a:srgbClr val="0000CC"/>
                </a:solidFill>
              </a:rPr>
              <a:t>rforms much better!</a:t>
            </a:r>
          </a:p>
          <a:p>
            <a:pPr>
              <a:buFont typeface="Wingdings" panose="05000000000000000000" pitchFamily="2" charset="2"/>
              <a:buNone/>
            </a:pPr>
            <a:endParaRPr lang="en-US" altLang="zh-TW" sz="2000" dirty="0"/>
          </a:p>
        </p:txBody>
      </p:sp>
      <p:sp>
        <p:nvSpPr>
          <p:cNvPr id="13" name="Slide Number Placeholder 12"/>
          <p:cNvSpPr>
            <a:spLocks noGrp="1"/>
          </p:cNvSpPr>
          <p:nvPr>
            <p:ph type="sldNum" sz="quarter" idx="4294967295"/>
          </p:nvPr>
        </p:nvSpPr>
        <p:spPr>
          <a:xfrm>
            <a:off x="7010400" y="6248400"/>
            <a:ext cx="2133600" cy="457200"/>
          </a:xfrm>
          <a:prstGeom prst="rect">
            <a:avLst/>
          </a:prstGeom>
        </p:spPr>
        <p:txBody>
          <a:bodyPr/>
          <a:lstStyle/>
          <a:p>
            <a:fld id="{DBE715D7-D037-4CF0-A45B-C3B2211F60EF}" type="slidenum">
              <a:rPr lang="en-US" altLang="zh-TW">
                <a:solidFill>
                  <a:srgbClr val="000000"/>
                </a:solidFill>
              </a:rPr>
              <a:pPr/>
              <a:t>18</a:t>
            </a:fld>
            <a:endParaRPr lang="en-US" altLang="zh-TW">
              <a:solidFill>
                <a:srgbClr val="000000"/>
              </a:solidFill>
            </a:endParaRPr>
          </a:p>
        </p:txBody>
      </p:sp>
      <p:pic>
        <p:nvPicPr>
          <p:cNvPr id="120840" name="Picture 8" descr="10f00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124200"/>
            <a:ext cx="5715000" cy="3448050"/>
          </a:xfrm>
          <a:prstGeom prst="rect">
            <a:avLst/>
          </a:prstGeom>
          <a:noFill/>
          <a:extLst>
            <a:ext uri="{909E8E84-426E-40DD-AFC4-6F175D3DCCD1}">
              <a14:hiddenFill xmlns:a14="http://schemas.microsoft.com/office/drawing/2010/main">
                <a:solidFill>
                  <a:srgbClr val="FFFFFF"/>
                </a:solidFill>
              </a14:hiddenFill>
            </a:ext>
          </a:extLst>
        </p:spPr>
      </p:pic>
      <p:sp>
        <p:nvSpPr>
          <p:cNvPr id="120842" name="Rectangle 10"/>
          <p:cNvSpPr>
            <a:spLocks noChangeArrowheads="1"/>
          </p:cNvSpPr>
          <p:nvPr/>
        </p:nvSpPr>
        <p:spPr bwMode="auto">
          <a:xfrm>
            <a:off x="0" y="2224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Verdana" panose="020B0604030504040204" pitchFamily="34" charset="0"/>
            </a:endParaRPr>
          </a:p>
        </p:txBody>
      </p:sp>
      <p:graphicFrame>
        <p:nvGraphicFramePr>
          <p:cNvPr id="120841" name="Object 9"/>
          <p:cNvGraphicFramePr>
            <a:graphicFrameLocks noChangeAspect="1"/>
          </p:cNvGraphicFramePr>
          <p:nvPr/>
        </p:nvGraphicFramePr>
        <p:xfrm>
          <a:off x="381000" y="1143000"/>
          <a:ext cx="5410200" cy="1312863"/>
        </p:xfrm>
        <a:graphic>
          <a:graphicData uri="http://schemas.openxmlformats.org/presentationml/2006/ole">
            <mc:AlternateContent xmlns:mc="http://schemas.openxmlformats.org/markup-compatibility/2006">
              <mc:Choice xmlns:v="urn:schemas-microsoft-com:vml" Requires="v">
                <p:oleObj spid="_x0000_s13578" name="方程式" r:id="rId6" imgW="2768400" imgH="672840" progId="Equation.3">
                  <p:embed/>
                </p:oleObj>
              </mc:Choice>
              <mc:Fallback>
                <p:oleObj name="方程式" r:id="rId6" imgW="2768400" imgH="6728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1143000"/>
                        <a:ext cx="5410200" cy="1312863"/>
                      </a:xfrm>
                      <a:prstGeom prst="rect">
                        <a:avLst/>
                      </a:prstGeom>
                      <a:noFill/>
                      <a:ln w="38100" cmpd="dbl">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0844" name="Rectangle 12"/>
          <p:cNvSpPr>
            <a:spLocks noChangeArrowheads="1"/>
          </p:cNvSpPr>
          <p:nvPr/>
        </p:nvSpPr>
        <p:spPr bwMode="auto">
          <a:xfrm>
            <a:off x="0" y="2224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Verdana" panose="020B0604030504040204" pitchFamily="34" charset="0"/>
            </a:endParaRPr>
          </a:p>
        </p:txBody>
      </p:sp>
      <p:graphicFrame>
        <p:nvGraphicFramePr>
          <p:cNvPr id="120843" name="Object 11"/>
          <p:cNvGraphicFramePr>
            <a:graphicFrameLocks noChangeAspect="1"/>
          </p:cNvGraphicFramePr>
          <p:nvPr>
            <p:extLst>
              <p:ext uri="{D42A27DB-BD31-4B8C-83A1-F6EECF244321}">
                <p14:modId xmlns:p14="http://schemas.microsoft.com/office/powerpoint/2010/main" val="1087530242"/>
              </p:ext>
            </p:extLst>
          </p:nvPr>
        </p:nvGraphicFramePr>
        <p:xfrm>
          <a:off x="228600" y="2551087"/>
          <a:ext cx="3403153" cy="2739182"/>
        </p:xfrm>
        <a:graphic>
          <a:graphicData uri="http://schemas.openxmlformats.org/presentationml/2006/ole">
            <mc:AlternateContent xmlns:mc="http://schemas.openxmlformats.org/markup-compatibility/2006">
              <mc:Choice xmlns:v="urn:schemas-microsoft-com:vml" Requires="v">
                <p:oleObj spid="_x0000_s13579" name="Equation" r:id="rId8" imgW="1269720" imgH="1079280" progId="Equation.3">
                  <p:embed/>
                </p:oleObj>
              </mc:Choice>
              <mc:Fallback>
                <p:oleObj name="Equation" r:id="rId8" imgW="1269720" imgH="1079280" progId="Equation.3">
                  <p:embed/>
                  <p:pic>
                    <p:nvPicPr>
                      <p:cNvPr id="0" name=""/>
                      <p:cNvPicPr>
                        <a:picLocks noChangeAspect="1" noChangeArrowheads="1"/>
                      </p:cNvPicPr>
                      <p:nvPr/>
                    </p:nvPicPr>
                    <p:blipFill>
                      <a:blip r:embed="rId9"/>
                      <a:srcRect/>
                      <a:stretch>
                        <a:fillRect/>
                      </a:stretch>
                    </p:blipFill>
                    <p:spPr bwMode="auto">
                      <a:xfrm>
                        <a:off x="228600" y="2551087"/>
                        <a:ext cx="3403153" cy="2739182"/>
                      </a:xfrm>
                      <a:prstGeom prst="rect">
                        <a:avLst/>
                      </a:prstGeom>
                      <a:noFill/>
                      <a:extLst/>
                    </p:spPr>
                  </p:pic>
                </p:oleObj>
              </mc:Fallback>
            </mc:AlternateContent>
          </a:graphicData>
        </a:graphic>
      </p:graphicFrame>
      <p:sp>
        <p:nvSpPr>
          <p:cNvPr id="120845" name="Rectangle 13"/>
          <p:cNvSpPr>
            <a:spLocks noChangeArrowheads="1"/>
          </p:cNvSpPr>
          <p:nvPr/>
        </p:nvSpPr>
        <p:spPr bwMode="auto">
          <a:xfrm>
            <a:off x="228600" y="4495800"/>
            <a:ext cx="2471192" cy="838200"/>
          </a:xfrm>
          <a:prstGeom prst="rect">
            <a:avLst/>
          </a:prstGeom>
          <a:noFill/>
          <a:ln w="28575">
            <a:solidFill>
              <a:srgbClr val="5F0D1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spTree>
    <p:extLst>
      <p:ext uri="{BB962C8B-B14F-4D97-AF65-F5344CB8AC3E}">
        <p14:creationId xmlns:p14="http://schemas.microsoft.com/office/powerpoint/2010/main" val="2650654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0843"/>
                                        </p:tgtEl>
                                        <p:attrNameLst>
                                          <p:attrName>style.visibility</p:attrName>
                                        </p:attrNameLst>
                                      </p:cBhvr>
                                      <p:to>
                                        <p:strVal val="visible"/>
                                      </p:to>
                                    </p:set>
                                    <p:anim calcmode="lin" valueType="num">
                                      <p:cBhvr additive="base">
                                        <p:cTn id="7" dur="500" fill="hold"/>
                                        <p:tgtEl>
                                          <p:spTgt spid="120843"/>
                                        </p:tgtEl>
                                        <p:attrNameLst>
                                          <p:attrName>ppt_x</p:attrName>
                                        </p:attrNameLst>
                                      </p:cBhvr>
                                      <p:tavLst>
                                        <p:tav tm="0">
                                          <p:val>
                                            <p:strVal val="#ppt_x"/>
                                          </p:val>
                                        </p:tav>
                                        <p:tav tm="100000">
                                          <p:val>
                                            <p:strVal val="#ppt_x"/>
                                          </p:val>
                                        </p:tav>
                                      </p:tavLst>
                                    </p:anim>
                                    <p:anim calcmode="lin" valueType="num">
                                      <p:cBhvr additive="base">
                                        <p:cTn id="8" dur="500" fill="hold"/>
                                        <p:tgtEl>
                                          <p:spTgt spid="12084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1" presetClass="entr" presetSubtype="4" fill="hold" grpId="0" nodeType="clickEffect">
                                  <p:stCondLst>
                                    <p:cond delay="0"/>
                                  </p:stCondLst>
                                  <p:childTnLst>
                                    <p:set>
                                      <p:cBhvr>
                                        <p:cTn id="12" dur="1" fill="hold">
                                          <p:stCondLst>
                                            <p:cond delay="0"/>
                                          </p:stCondLst>
                                        </p:cTn>
                                        <p:tgtEl>
                                          <p:spTgt spid="120845"/>
                                        </p:tgtEl>
                                        <p:attrNameLst>
                                          <p:attrName>style.visibility</p:attrName>
                                        </p:attrNameLst>
                                      </p:cBhvr>
                                      <p:to>
                                        <p:strVal val="visible"/>
                                      </p:to>
                                    </p:set>
                                    <p:animEffect transition="in" filter="wheel(4)">
                                      <p:cBhvr>
                                        <p:cTn id="13" dur="2000"/>
                                        <p:tgtEl>
                                          <p:spTgt spid="12084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20835">
                                            <p:txEl>
                                              <p:pRg st="13" end="13"/>
                                            </p:txEl>
                                          </p:spTgt>
                                        </p:tgtEl>
                                        <p:attrNameLst>
                                          <p:attrName>style.visibility</p:attrName>
                                        </p:attrNameLst>
                                      </p:cBhvr>
                                      <p:to>
                                        <p:strVal val="visible"/>
                                      </p:to>
                                    </p:set>
                                    <p:anim calcmode="lin" valueType="num">
                                      <p:cBhvr additive="base">
                                        <p:cTn id="18" dur="500" fill="hold"/>
                                        <p:tgtEl>
                                          <p:spTgt spid="120835">
                                            <p:txEl>
                                              <p:pRg st="13" end="1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083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20835">
                                            <p:txEl>
                                              <p:pRg st="14" end="14"/>
                                            </p:txEl>
                                          </p:spTgt>
                                        </p:tgtEl>
                                        <p:attrNameLst>
                                          <p:attrName>style.visibility</p:attrName>
                                        </p:attrNameLst>
                                      </p:cBhvr>
                                      <p:to>
                                        <p:strVal val="visible"/>
                                      </p:to>
                                    </p:set>
                                    <p:anim calcmode="lin" valueType="num">
                                      <p:cBhvr additive="base">
                                        <p:cTn id="24" dur="500" fill="hold"/>
                                        <p:tgtEl>
                                          <p:spTgt spid="120835">
                                            <p:txEl>
                                              <p:pRg st="14" end="1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0835">
                                            <p:txEl>
                                              <p:pRg st="14" end="1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20835">
                                            <p:txEl>
                                              <p:pRg st="15" end="15"/>
                                            </p:txEl>
                                          </p:spTgt>
                                        </p:tgtEl>
                                        <p:attrNameLst>
                                          <p:attrName>style.visibility</p:attrName>
                                        </p:attrNameLst>
                                      </p:cBhvr>
                                      <p:to>
                                        <p:strVal val="visible"/>
                                      </p:to>
                                    </p:set>
                                    <p:anim calcmode="lin" valueType="num">
                                      <p:cBhvr additive="base">
                                        <p:cTn id="28" dur="500" fill="hold"/>
                                        <p:tgtEl>
                                          <p:spTgt spid="120835">
                                            <p:txEl>
                                              <p:pRg st="15" end="1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20835">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4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771800" y="3645024"/>
            <a:ext cx="4349304" cy="2974975"/>
            <a:chOff x="1979712" y="3694112"/>
            <a:chExt cx="4349304" cy="2974975"/>
          </a:xfrm>
        </p:grpSpPr>
        <p:pic>
          <p:nvPicPr>
            <p:cNvPr id="114692" name="Picture 4" descr="10f00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694112"/>
              <a:ext cx="4205288" cy="2974975"/>
            </a:xfrm>
            <a:prstGeom prst="rect">
              <a:avLst/>
            </a:prstGeom>
            <a:noFill/>
            <a:extLst>
              <a:ext uri="{909E8E84-426E-40DD-AFC4-6F175D3DCCD1}">
                <a14:hiddenFill xmlns:a14="http://schemas.microsoft.com/office/drawing/2010/main">
                  <a:solidFill>
                    <a:srgbClr val="FFFFFF"/>
                  </a:solidFill>
                </a14:hiddenFill>
              </a:ext>
            </a:extLst>
          </p:spPr>
        </p:pic>
        <p:sp>
          <p:nvSpPr>
            <p:cNvPr id="114694" name="Oval 6"/>
            <p:cNvSpPr>
              <a:spLocks noChangeArrowheads="1"/>
            </p:cNvSpPr>
            <p:nvPr/>
          </p:nvSpPr>
          <p:spPr bwMode="auto">
            <a:xfrm>
              <a:off x="4114800" y="4191000"/>
              <a:ext cx="990600" cy="381000"/>
            </a:xfrm>
            <a:prstGeom prst="ellipse">
              <a:avLst/>
            </a:prstGeom>
            <a:noFill/>
            <a:ln w="28575">
              <a:solidFill>
                <a:srgbClr val="5F0D1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Comic Sans MS" panose="030F0702030302020204" pitchFamily="66" charset="0"/>
              </a:endParaRPr>
            </a:p>
          </p:txBody>
        </p:sp>
        <p:sp>
          <p:nvSpPr>
            <p:cNvPr id="114695" name="Oval 7"/>
            <p:cNvSpPr>
              <a:spLocks noChangeArrowheads="1"/>
            </p:cNvSpPr>
            <p:nvPr/>
          </p:nvSpPr>
          <p:spPr bwMode="auto">
            <a:xfrm>
              <a:off x="2971800" y="4800600"/>
              <a:ext cx="838200" cy="381000"/>
            </a:xfrm>
            <a:prstGeom prst="ellipse">
              <a:avLst/>
            </a:prstGeom>
            <a:noFill/>
            <a:ln w="28575">
              <a:solidFill>
                <a:srgbClr val="5F0D1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Comic Sans MS" panose="030F0702030302020204" pitchFamily="66" charset="0"/>
              </a:endParaRPr>
            </a:p>
          </p:txBody>
        </p:sp>
        <p:sp>
          <p:nvSpPr>
            <p:cNvPr id="2" name="Rectangle 1"/>
            <p:cNvSpPr/>
            <p:nvPr/>
          </p:nvSpPr>
          <p:spPr>
            <a:xfrm>
              <a:off x="1979712" y="6309320"/>
              <a:ext cx="1224136" cy="359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4691" name="Rectangle 3"/>
          <p:cNvSpPr>
            <a:spLocks noGrp="1" noChangeArrowheads="1"/>
          </p:cNvSpPr>
          <p:nvPr>
            <p:ph idx="1"/>
          </p:nvPr>
        </p:nvSpPr>
        <p:spPr>
          <a:xfrm>
            <a:off x="228600" y="381000"/>
            <a:ext cx="8686800" cy="3696072"/>
          </a:xfrm>
        </p:spPr>
        <p:txBody>
          <a:bodyPr>
            <a:normAutofit lnSpcReduction="10000"/>
          </a:bodyPr>
          <a:lstStyle/>
          <a:p>
            <a:pPr>
              <a:buFont typeface="Wingdings" panose="05000000000000000000" pitchFamily="2" charset="2"/>
              <a:buNone/>
            </a:pPr>
            <a:r>
              <a:rPr lang="en-US" altLang="zh-TW" sz="2000" b="1" dirty="0" smtClean="0">
                <a:solidFill>
                  <a:srgbClr val="5F6103"/>
                </a:solidFill>
                <a:latin typeface="Comic Sans MS" panose="030F0702030302020204" pitchFamily="66" charset="0"/>
              </a:rPr>
              <a:t>Ideal-Diode Model</a:t>
            </a:r>
            <a:r>
              <a:rPr lang="tr-TR" altLang="zh-TW" sz="2000" b="1" dirty="0" smtClean="0">
                <a:solidFill>
                  <a:srgbClr val="5F6103"/>
                </a:solidFill>
                <a:latin typeface="Comic Sans MS" panose="030F0702030302020204" pitchFamily="66" charset="0"/>
              </a:rPr>
              <a:t> (1)</a:t>
            </a:r>
            <a:endParaRPr lang="en-US" altLang="zh-TW" sz="2000" dirty="0">
              <a:latin typeface="Comic Sans MS" panose="030F0702030302020204" pitchFamily="66" charset="0"/>
            </a:endParaRPr>
          </a:p>
          <a:p>
            <a:pPr>
              <a:buFont typeface="Wingdings" panose="05000000000000000000" pitchFamily="2" charset="2"/>
              <a:buNone/>
            </a:pPr>
            <a:r>
              <a:rPr lang="en-US" altLang="zh-TW" sz="2000" dirty="0">
                <a:latin typeface="Comic Sans MS" panose="030F0702030302020204" pitchFamily="66" charset="0"/>
              </a:rPr>
              <a:t>* Graphical load-line analysis is too cumbersome for complex circuits,</a:t>
            </a:r>
          </a:p>
          <a:p>
            <a:pPr>
              <a:buFont typeface="Arial" panose="020B0604020202020204" pitchFamily="34" charset="0"/>
              <a:buChar char="•"/>
            </a:pPr>
            <a:endParaRPr lang="tr-TR" altLang="zh-TW" sz="2000" dirty="0" smtClean="0">
              <a:latin typeface="Comic Sans MS" panose="030F0702030302020204" pitchFamily="66" charset="0"/>
            </a:endParaRPr>
          </a:p>
          <a:p>
            <a:pPr>
              <a:lnSpc>
                <a:spcPct val="200000"/>
              </a:lnSpc>
              <a:buFont typeface="Arial" panose="020B0604020202020204" pitchFamily="34" charset="0"/>
              <a:buChar char="•"/>
            </a:pPr>
            <a:r>
              <a:rPr lang="en-US" altLang="zh-TW" sz="2000" dirty="0" smtClean="0">
                <a:latin typeface="Comic Sans MS" panose="030F0702030302020204" pitchFamily="66" charset="0"/>
              </a:rPr>
              <a:t>We </a:t>
            </a:r>
            <a:r>
              <a:rPr lang="en-US" altLang="zh-TW" sz="2000" dirty="0">
                <a:latin typeface="Comic Sans MS" panose="030F0702030302020204" pitchFamily="66" charset="0"/>
              </a:rPr>
              <a:t>may apply “</a:t>
            </a:r>
            <a:r>
              <a:rPr lang="en-US" altLang="zh-TW" sz="2000" i="1" dirty="0">
                <a:solidFill>
                  <a:srgbClr val="0000CC"/>
                </a:solidFill>
                <a:latin typeface="Comic Sans MS" panose="030F0702030302020204" pitchFamily="66" charset="0"/>
              </a:rPr>
              <a:t>Ideal-Diode Model</a:t>
            </a:r>
            <a:r>
              <a:rPr lang="en-US" altLang="zh-TW" sz="2000" dirty="0">
                <a:latin typeface="Comic Sans MS" panose="030F0702030302020204" pitchFamily="66" charset="0"/>
              </a:rPr>
              <a:t>” to simplify the analysis</a:t>
            </a:r>
            <a:r>
              <a:rPr lang="en-US" altLang="zh-TW" sz="2000" dirty="0" smtClean="0">
                <a:latin typeface="Comic Sans MS" panose="030F0702030302020204" pitchFamily="66" charset="0"/>
              </a:rPr>
              <a:t>:</a:t>
            </a:r>
            <a:endParaRPr lang="tr-TR" altLang="zh-TW" sz="2000" dirty="0" smtClean="0">
              <a:latin typeface="Comic Sans MS" panose="030F0702030302020204" pitchFamily="66" charset="0"/>
            </a:endParaRPr>
          </a:p>
          <a:p>
            <a:pPr>
              <a:lnSpc>
                <a:spcPct val="200000"/>
              </a:lnSpc>
              <a:buFont typeface="Wingdings" panose="05000000000000000000" pitchFamily="2" charset="2"/>
              <a:buNone/>
            </a:pPr>
            <a:r>
              <a:rPr lang="en-US" altLang="zh-TW" sz="2000" dirty="0" smtClean="0">
                <a:latin typeface="Comic Sans MS" panose="030F0702030302020204" pitchFamily="66" charset="0"/>
              </a:rPr>
              <a:t>(</a:t>
            </a:r>
            <a:r>
              <a:rPr lang="en-US" altLang="zh-TW" sz="2000" dirty="0">
                <a:latin typeface="Comic Sans MS" panose="030F0702030302020204" pitchFamily="66" charset="0"/>
              </a:rPr>
              <a:t>1) in forward direction: </a:t>
            </a:r>
            <a:r>
              <a:rPr lang="en-US" altLang="zh-TW" sz="2000" i="1" dirty="0">
                <a:solidFill>
                  <a:srgbClr val="20501C"/>
                </a:solidFill>
                <a:latin typeface="Comic Sans MS" panose="030F0702030302020204" pitchFamily="66" charset="0"/>
              </a:rPr>
              <a:t>short-circuit assumption</a:t>
            </a:r>
            <a:r>
              <a:rPr lang="en-US" altLang="zh-TW" sz="2000" dirty="0">
                <a:latin typeface="Comic Sans MS" panose="030F0702030302020204" pitchFamily="66" charset="0"/>
              </a:rPr>
              <a:t>, zero voltage drop;</a:t>
            </a:r>
          </a:p>
          <a:p>
            <a:pPr>
              <a:buFont typeface="Wingdings" panose="05000000000000000000" pitchFamily="2" charset="2"/>
              <a:buNone/>
            </a:pPr>
            <a:r>
              <a:rPr lang="en-US" altLang="zh-TW" sz="2000" dirty="0">
                <a:latin typeface="Comic Sans MS" panose="030F0702030302020204" pitchFamily="66" charset="0"/>
              </a:rPr>
              <a:t>(2) in reverse direction: </a:t>
            </a:r>
            <a:r>
              <a:rPr lang="en-US" altLang="zh-TW" sz="2000" i="1" dirty="0">
                <a:solidFill>
                  <a:srgbClr val="20501C"/>
                </a:solidFill>
                <a:latin typeface="Comic Sans MS" panose="030F0702030302020204" pitchFamily="66" charset="0"/>
              </a:rPr>
              <a:t>open-circuit assumption</a:t>
            </a:r>
            <a:r>
              <a:rPr lang="en-US" altLang="zh-TW" sz="2000" dirty="0">
                <a:latin typeface="Comic Sans MS" panose="030F0702030302020204" pitchFamily="66" charset="0"/>
              </a:rPr>
              <a:t>.</a:t>
            </a:r>
          </a:p>
          <a:p>
            <a:pPr>
              <a:buFont typeface="Wingdings" panose="05000000000000000000" pitchFamily="2" charset="2"/>
              <a:buNone/>
            </a:pPr>
            <a:endParaRPr lang="tr-TR" altLang="zh-TW" sz="2000" dirty="0" smtClean="0">
              <a:latin typeface="Comic Sans MS" panose="030F0702030302020204" pitchFamily="66" charset="0"/>
            </a:endParaRPr>
          </a:p>
          <a:p>
            <a:pPr>
              <a:buFont typeface="Wingdings" panose="05000000000000000000" pitchFamily="2" charset="2"/>
              <a:buNone/>
            </a:pPr>
            <a:r>
              <a:rPr lang="en-US" altLang="zh-TW" sz="2000" dirty="0" smtClean="0">
                <a:latin typeface="Comic Sans MS" panose="030F0702030302020204" pitchFamily="66" charset="0"/>
              </a:rPr>
              <a:t>* </a:t>
            </a:r>
            <a:r>
              <a:rPr lang="en-US" altLang="zh-TW" sz="2000" dirty="0">
                <a:latin typeface="Comic Sans MS" panose="030F0702030302020204" pitchFamily="66" charset="0"/>
              </a:rPr>
              <a:t>The ideal-diode model can be used when the forward voltage drop and reverse currents are negligible.</a:t>
            </a:r>
            <a:endParaRPr lang="en-US" altLang="zh-TW" sz="2000" b="1" i="1" dirty="0">
              <a:solidFill>
                <a:srgbClr val="5F6103"/>
              </a:solidFill>
              <a:latin typeface="Comic Sans MS" panose="030F0702030302020204" pitchFamily="66" charset="0"/>
            </a:endParaRPr>
          </a:p>
        </p:txBody>
      </p:sp>
      <p:sp>
        <p:nvSpPr>
          <p:cNvPr id="114693" name="Rectangle 5"/>
          <p:cNvSpPr>
            <a:spLocks noChangeArrowheads="1"/>
          </p:cNvSpPr>
          <p:nvPr/>
        </p:nvSpPr>
        <p:spPr bwMode="auto">
          <a:xfrm>
            <a:off x="251520" y="2276872"/>
            <a:ext cx="8303840" cy="762000"/>
          </a:xfrm>
          <a:prstGeom prst="rect">
            <a:avLst/>
          </a:prstGeom>
          <a:noFill/>
          <a:ln w="28575">
            <a:solidFill>
              <a:srgbClr val="5F0D1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Comic Sans MS" panose="030F0702030302020204" pitchFamily="66" charset="0"/>
            </a:endParaRPr>
          </a:p>
        </p:txBody>
      </p:sp>
    </p:spTree>
    <p:extLst>
      <p:ext uri="{BB962C8B-B14F-4D97-AF65-F5344CB8AC3E}">
        <p14:creationId xmlns:p14="http://schemas.microsoft.com/office/powerpoint/2010/main" val="2592516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p:txBody>
          <a:bodyPr/>
          <a:lstStyle/>
          <a:p>
            <a:pPr>
              <a:buFont typeface="Wingdings" panose="05000000000000000000" pitchFamily="2" charset="2"/>
              <a:buNone/>
            </a:pPr>
            <a:r>
              <a:rPr lang="en-US" altLang="en-US" dirty="0"/>
              <a:t>    </a:t>
            </a:r>
            <a:r>
              <a:rPr lang="tr-TR" altLang="en-US" dirty="0" err="1" smtClean="0"/>
              <a:t>Diodes</a:t>
            </a:r>
            <a:r>
              <a:rPr lang="tr-TR" altLang="en-US" dirty="0" smtClean="0"/>
              <a:t> </a:t>
            </a:r>
            <a:r>
              <a:rPr lang="tr-TR" altLang="en-US" dirty="0" err="1" smtClean="0"/>
              <a:t>are</a:t>
            </a:r>
            <a:r>
              <a:rPr lang="tr-TR" altLang="en-US" dirty="0" smtClean="0"/>
              <a:t> e</a:t>
            </a:r>
            <a:r>
              <a:rPr lang="en-US" altLang="en-US" dirty="0" err="1" smtClean="0"/>
              <a:t>lectronic</a:t>
            </a:r>
            <a:r>
              <a:rPr lang="en-US" altLang="en-US" dirty="0" smtClean="0"/>
              <a:t> </a:t>
            </a:r>
            <a:r>
              <a:rPr lang="en-US" altLang="en-US" dirty="0"/>
              <a:t>devices created by bringing together a </a:t>
            </a:r>
            <a:r>
              <a:rPr lang="en-US" altLang="en-US" i="1" dirty="0"/>
              <a:t>p</a:t>
            </a:r>
            <a:r>
              <a:rPr lang="en-US" altLang="en-US" dirty="0"/>
              <a:t>-type and </a:t>
            </a:r>
            <a:r>
              <a:rPr lang="en-US" altLang="en-US" i="1" dirty="0"/>
              <a:t>n</a:t>
            </a:r>
            <a:r>
              <a:rPr lang="en-US" altLang="en-US" dirty="0"/>
              <a:t>-type region within the same </a:t>
            </a:r>
            <a:r>
              <a:rPr lang="en-US" altLang="en-US" dirty="0" smtClean="0"/>
              <a:t>semiconductor lattice. </a:t>
            </a:r>
            <a:endParaRPr lang="en-US" altLang="en-US" dirty="0"/>
          </a:p>
        </p:txBody>
      </p:sp>
      <p:sp>
        <p:nvSpPr>
          <p:cNvPr id="51202" name="Rectangle 2"/>
          <p:cNvSpPr>
            <a:spLocks noGrp="1" noChangeArrowheads="1"/>
          </p:cNvSpPr>
          <p:nvPr>
            <p:ph type="title"/>
          </p:nvPr>
        </p:nvSpPr>
        <p:spPr/>
        <p:txBody>
          <a:bodyPr>
            <a:normAutofit/>
          </a:bodyPr>
          <a:lstStyle/>
          <a:p>
            <a:r>
              <a:rPr lang="en-US" altLang="en-US" sz="2800" dirty="0" smtClean="0"/>
              <a:t>Diode</a:t>
            </a:r>
            <a:endParaRPr lang="en-US" altLang="en-US" sz="2800" dirty="0"/>
          </a:p>
        </p:txBody>
      </p:sp>
      <p:pic>
        <p:nvPicPr>
          <p:cNvPr id="6" name="Picture 1027" descr="http://www.ibiblio.org/obp/electricCircuits/Semi/0325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578822"/>
            <a:ext cx="4611864" cy="3658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839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idx="1"/>
          </p:nvPr>
        </p:nvSpPr>
        <p:spPr>
          <a:xfrm>
            <a:off x="228600" y="381000"/>
            <a:ext cx="7772400" cy="6248400"/>
          </a:xfrm>
          <a:ln/>
          <a:extLst>
            <a:ext uri="{91240B29-F687-4F45-9708-019B960494DF}">
              <a14:hiddenLine xmlns:a14="http://schemas.microsoft.com/office/drawing/2010/main" w="9525">
                <a:solidFill>
                  <a:srgbClr val="5F0D19"/>
                </a:solidFill>
                <a:miter lim="800000"/>
                <a:headEnd/>
                <a:tailEnd/>
              </a14:hiddenLine>
            </a:ext>
          </a:extLst>
        </p:spPr>
        <p:txBody>
          <a:bodyPr/>
          <a:lstStyle/>
          <a:p>
            <a:pPr>
              <a:buFont typeface="Wingdings" panose="05000000000000000000" pitchFamily="2" charset="2"/>
              <a:buNone/>
            </a:pPr>
            <a:r>
              <a:rPr lang="en-US" altLang="zh-TW" sz="2000" b="1" dirty="0" smtClean="0">
                <a:solidFill>
                  <a:srgbClr val="5F6103"/>
                </a:solidFill>
                <a:latin typeface="Comic Sans MS" panose="030F0702030302020204" pitchFamily="66" charset="0"/>
              </a:rPr>
              <a:t>Ideal-Diode </a:t>
            </a:r>
            <a:r>
              <a:rPr lang="en-US" altLang="zh-TW" sz="2000" b="1" dirty="0">
                <a:solidFill>
                  <a:srgbClr val="5F6103"/>
                </a:solidFill>
                <a:latin typeface="Comic Sans MS" panose="030F0702030302020204" pitchFamily="66" charset="0"/>
              </a:rPr>
              <a:t>Model</a:t>
            </a:r>
          </a:p>
          <a:p>
            <a:pPr>
              <a:buFont typeface="Wingdings" panose="05000000000000000000" pitchFamily="2" charset="2"/>
              <a:buNone/>
            </a:pPr>
            <a:r>
              <a:rPr lang="en-US" altLang="zh-TW" sz="2000" dirty="0">
                <a:latin typeface="Comic Sans MS" panose="030F0702030302020204" pitchFamily="66" charset="0"/>
              </a:rPr>
              <a:t>* In analysis of a circuit containing diodes, we may not know in advance </a:t>
            </a:r>
            <a:r>
              <a:rPr lang="en-US" altLang="zh-TW" sz="2000" i="1" dirty="0">
                <a:solidFill>
                  <a:srgbClr val="5F0D19"/>
                </a:solidFill>
                <a:latin typeface="Comic Sans MS" panose="030F0702030302020204" pitchFamily="66" charset="0"/>
              </a:rPr>
              <a:t>which diodes are on and which are off</a:t>
            </a:r>
            <a:r>
              <a:rPr lang="en-US" altLang="zh-TW" sz="2000" dirty="0">
                <a:latin typeface="Comic Sans MS" panose="030F0702030302020204" pitchFamily="66" charset="0"/>
              </a:rPr>
              <a:t>.</a:t>
            </a:r>
          </a:p>
          <a:p>
            <a:pPr>
              <a:buFont typeface="Wingdings" panose="05000000000000000000" pitchFamily="2" charset="2"/>
              <a:buNone/>
            </a:pPr>
            <a:r>
              <a:rPr lang="en-US" altLang="zh-TW" sz="2000" dirty="0">
                <a:latin typeface="Comic Sans MS" panose="030F0702030302020204" pitchFamily="66" charset="0"/>
              </a:rPr>
              <a:t>* What we do is first to make a guess on the state of the diodes in the circuit:</a:t>
            </a:r>
          </a:p>
          <a:p>
            <a:pPr>
              <a:buFont typeface="Wingdings" panose="05000000000000000000" pitchFamily="2" charset="2"/>
              <a:buNone/>
            </a:pPr>
            <a:endParaRPr lang="en-US" altLang="zh-TW" sz="2000" dirty="0">
              <a:latin typeface="Comic Sans MS" panose="030F0702030302020204" pitchFamily="66" charset="0"/>
            </a:endParaRPr>
          </a:p>
        </p:txBody>
      </p:sp>
      <p:graphicFrame>
        <p:nvGraphicFramePr>
          <p:cNvPr id="124933" name="Object 5"/>
          <p:cNvGraphicFramePr>
            <a:graphicFrameLocks noChangeAspect="1"/>
          </p:cNvGraphicFramePr>
          <p:nvPr>
            <p:extLst>
              <p:ext uri="{D42A27DB-BD31-4B8C-83A1-F6EECF244321}">
                <p14:modId xmlns:p14="http://schemas.microsoft.com/office/powerpoint/2010/main" val="677614729"/>
              </p:ext>
            </p:extLst>
          </p:nvPr>
        </p:nvGraphicFramePr>
        <p:xfrm>
          <a:off x="609600" y="2286000"/>
          <a:ext cx="6248400" cy="1958975"/>
        </p:xfrm>
        <a:graphic>
          <a:graphicData uri="http://schemas.openxmlformats.org/presentationml/2006/ole">
            <mc:AlternateContent xmlns:mc="http://schemas.openxmlformats.org/markup-compatibility/2006">
              <mc:Choice xmlns:v="urn:schemas-microsoft-com:vml" Requires="v">
                <p:oleObj spid="_x0000_s16518" name="方程式" r:id="rId4" imgW="3301920" imgH="1104840" progId="Equation.3">
                  <p:embed/>
                </p:oleObj>
              </mc:Choice>
              <mc:Fallback>
                <p:oleObj name="方程式" r:id="rId4" imgW="3301920" imgH="11048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286000"/>
                        <a:ext cx="6248400" cy="1958975"/>
                      </a:xfrm>
                      <a:prstGeom prst="rect">
                        <a:avLst/>
                      </a:prstGeom>
                      <a:noFill/>
                      <a:ln w="38100" cmpd="dbl">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24935" name="Picture 7" descr="10f0013"/>
          <p:cNvPicPr>
            <a:picLocks noChangeAspect="1" noChangeArrowheads="1"/>
          </p:cNvPicPr>
          <p:nvPr/>
        </p:nvPicPr>
        <p:blipFill>
          <a:blip r:embed="rId6">
            <a:extLst>
              <a:ext uri="{28A0092B-C50C-407E-A947-70E740481C1C}">
                <a14:useLocalDpi xmlns:a14="http://schemas.microsoft.com/office/drawing/2010/main" val="0"/>
              </a:ext>
            </a:extLst>
          </a:blip>
          <a:srcRect l="14496" r="16647" b="28281"/>
          <a:stretch>
            <a:fillRect/>
          </a:stretch>
        </p:blipFill>
        <p:spPr bwMode="auto">
          <a:xfrm>
            <a:off x="762000" y="4419600"/>
            <a:ext cx="28956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566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idx="1"/>
          </p:nvPr>
        </p:nvSpPr>
        <p:spPr>
          <a:xfrm>
            <a:off x="228600" y="381000"/>
            <a:ext cx="8686800" cy="6248400"/>
          </a:xfrm>
        </p:spPr>
        <p:txBody>
          <a:bodyPr/>
          <a:lstStyle/>
          <a:p>
            <a:pPr>
              <a:buFont typeface="Wingdings" panose="05000000000000000000" pitchFamily="2" charset="2"/>
              <a:buNone/>
            </a:pPr>
            <a:r>
              <a:rPr lang="en-US" altLang="zh-TW" sz="2000" b="1" dirty="0">
                <a:solidFill>
                  <a:srgbClr val="5F6103"/>
                </a:solidFill>
                <a:latin typeface="Comic Sans MS" panose="030F0702030302020204" pitchFamily="66" charset="0"/>
              </a:rPr>
              <a:t>Example </a:t>
            </a:r>
            <a:r>
              <a:rPr lang="en-US" altLang="zh-TW" sz="2000" b="1" dirty="0" smtClean="0">
                <a:solidFill>
                  <a:srgbClr val="5F6103"/>
                </a:solidFill>
                <a:latin typeface="Comic Sans MS" panose="030F0702030302020204" pitchFamily="66" charset="0"/>
              </a:rPr>
              <a:t>– </a:t>
            </a:r>
            <a:r>
              <a:rPr lang="en-US" altLang="zh-TW" sz="2000" b="1" dirty="0">
                <a:solidFill>
                  <a:srgbClr val="5F6103"/>
                </a:solidFill>
                <a:latin typeface="Comic Sans MS" panose="030F0702030302020204" pitchFamily="66" charset="0"/>
              </a:rPr>
              <a:t>Analysis by Assumed Diode States</a:t>
            </a:r>
          </a:p>
        </p:txBody>
      </p:sp>
      <p:pic>
        <p:nvPicPr>
          <p:cNvPr id="125956" name="Picture 4" descr="10f0014"/>
          <p:cNvPicPr>
            <a:picLocks noChangeAspect="1" noChangeArrowheads="1"/>
          </p:cNvPicPr>
          <p:nvPr/>
        </p:nvPicPr>
        <p:blipFill>
          <a:blip r:embed="rId4" cstate="print">
            <a:extLst>
              <a:ext uri="{28A0092B-C50C-407E-A947-70E740481C1C}">
                <a14:useLocalDpi xmlns:a14="http://schemas.microsoft.com/office/drawing/2010/main" val="0"/>
              </a:ext>
            </a:extLst>
          </a:blip>
          <a:srcRect r="55188" b="65224"/>
          <a:stretch>
            <a:fillRect/>
          </a:stretch>
        </p:blipFill>
        <p:spPr bwMode="auto">
          <a:xfrm>
            <a:off x="228600" y="1331913"/>
            <a:ext cx="2971800" cy="1528762"/>
          </a:xfrm>
          <a:prstGeom prst="rect">
            <a:avLst/>
          </a:prstGeom>
          <a:noFill/>
          <a:extLst>
            <a:ext uri="{909E8E84-426E-40DD-AFC4-6F175D3DCCD1}">
              <a14:hiddenFill xmlns:a14="http://schemas.microsoft.com/office/drawing/2010/main">
                <a:solidFill>
                  <a:srgbClr val="FFFFFF"/>
                </a:solidFill>
              </a14:hiddenFill>
            </a:ext>
          </a:extLst>
        </p:spPr>
      </p:pic>
      <p:pic>
        <p:nvPicPr>
          <p:cNvPr id="125957" name="Picture 5" descr="10f0014"/>
          <p:cNvPicPr>
            <a:picLocks noChangeAspect="1" noChangeArrowheads="1"/>
          </p:cNvPicPr>
          <p:nvPr/>
        </p:nvPicPr>
        <p:blipFill>
          <a:blip r:embed="rId4" cstate="print">
            <a:extLst>
              <a:ext uri="{28A0092B-C50C-407E-A947-70E740481C1C}">
                <a14:useLocalDpi xmlns:a14="http://schemas.microsoft.com/office/drawing/2010/main" val="0"/>
              </a:ext>
            </a:extLst>
          </a:blip>
          <a:srcRect l="47372" b="61360"/>
          <a:stretch>
            <a:fillRect/>
          </a:stretch>
        </p:blipFill>
        <p:spPr bwMode="auto">
          <a:xfrm>
            <a:off x="4800600" y="1295400"/>
            <a:ext cx="3505200" cy="1704975"/>
          </a:xfrm>
          <a:prstGeom prst="rect">
            <a:avLst/>
          </a:prstGeom>
          <a:noFill/>
          <a:extLst>
            <a:ext uri="{909E8E84-426E-40DD-AFC4-6F175D3DCCD1}">
              <a14:hiddenFill xmlns:a14="http://schemas.microsoft.com/office/drawing/2010/main">
                <a:solidFill>
                  <a:srgbClr val="FFFFFF"/>
                </a:solidFill>
              </a14:hiddenFill>
            </a:ext>
          </a:extLst>
        </p:spPr>
      </p:pic>
      <p:pic>
        <p:nvPicPr>
          <p:cNvPr id="125958" name="Picture 6" descr="10f0014"/>
          <p:cNvPicPr>
            <a:picLocks noChangeAspect="1" noChangeArrowheads="1"/>
          </p:cNvPicPr>
          <p:nvPr/>
        </p:nvPicPr>
        <p:blipFill>
          <a:blip r:embed="rId4">
            <a:extLst>
              <a:ext uri="{28A0092B-C50C-407E-A947-70E740481C1C}">
                <a14:useLocalDpi xmlns:a14="http://schemas.microsoft.com/office/drawing/2010/main" val="0"/>
              </a:ext>
            </a:extLst>
          </a:blip>
          <a:srcRect l="23047" t="42505" r="24460" b="13985"/>
          <a:stretch>
            <a:fillRect/>
          </a:stretch>
        </p:blipFill>
        <p:spPr bwMode="auto">
          <a:xfrm>
            <a:off x="304800" y="4191000"/>
            <a:ext cx="3733800" cy="2051050"/>
          </a:xfrm>
          <a:prstGeom prst="rect">
            <a:avLst/>
          </a:prstGeom>
          <a:noFill/>
          <a:extLst>
            <a:ext uri="{909E8E84-426E-40DD-AFC4-6F175D3DCCD1}">
              <a14:hiddenFill xmlns:a14="http://schemas.microsoft.com/office/drawing/2010/main">
                <a:solidFill>
                  <a:srgbClr val="FFFFFF"/>
                </a:solidFill>
              </a14:hiddenFill>
            </a:ext>
          </a:extLst>
        </p:spPr>
      </p:pic>
      <p:sp>
        <p:nvSpPr>
          <p:cNvPr id="125960" name="Rectangle 8"/>
          <p:cNvSpPr>
            <a:spLocks noChangeArrowheads="1"/>
          </p:cNvSpPr>
          <p:nvPr/>
        </p:nvSpPr>
        <p:spPr bwMode="auto">
          <a:xfrm>
            <a:off x="0" y="26918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Comic Sans MS" panose="030F0702030302020204" pitchFamily="66" charset="0"/>
            </a:endParaRPr>
          </a:p>
        </p:txBody>
      </p:sp>
      <p:graphicFrame>
        <p:nvGraphicFramePr>
          <p:cNvPr id="125959" name="Object 7"/>
          <p:cNvGraphicFramePr>
            <a:graphicFrameLocks noChangeAspect="1"/>
          </p:cNvGraphicFramePr>
          <p:nvPr>
            <p:extLst>
              <p:ext uri="{D42A27DB-BD31-4B8C-83A1-F6EECF244321}">
                <p14:modId xmlns:p14="http://schemas.microsoft.com/office/powerpoint/2010/main" val="3592464449"/>
              </p:ext>
            </p:extLst>
          </p:nvPr>
        </p:nvGraphicFramePr>
        <p:xfrm>
          <a:off x="3200400" y="1809750"/>
          <a:ext cx="1635125" cy="676275"/>
        </p:xfrm>
        <a:graphic>
          <a:graphicData uri="http://schemas.openxmlformats.org/presentationml/2006/ole">
            <mc:AlternateContent xmlns:mc="http://schemas.openxmlformats.org/markup-compatibility/2006">
              <mc:Choice xmlns:v="urn:schemas-microsoft-com:vml" Requires="v">
                <p:oleObj spid="_x0000_s18075" name="方程式" r:id="rId5" imgW="1041120" imgH="431640" progId="Equation.3">
                  <p:embed/>
                </p:oleObj>
              </mc:Choice>
              <mc:Fallback>
                <p:oleObj name="方程式" r:id="rId5" imgW="104112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1809750"/>
                        <a:ext cx="1635125"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62" name="Rectangle 10"/>
          <p:cNvSpPr>
            <a:spLocks noChangeArrowheads="1"/>
          </p:cNvSpPr>
          <p:nvPr/>
        </p:nvSpPr>
        <p:spPr bwMode="auto">
          <a:xfrm>
            <a:off x="0" y="26918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Comic Sans MS" panose="030F0702030302020204" pitchFamily="66" charset="0"/>
            </a:endParaRPr>
          </a:p>
        </p:txBody>
      </p:sp>
      <p:sp>
        <p:nvSpPr>
          <p:cNvPr id="125964" name="Rectangle 12"/>
          <p:cNvSpPr>
            <a:spLocks noChangeArrowheads="1"/>
          </p:cNvSpPr>
          <p:nvPr/>
        </p:nvSpPr>
        <p:spPr bwMode="auto">
          <a:xfrm>
            <a:off x="0" y="26918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Comic Sans MS" panose="030F0702030302020204" pitchFamily="66" charset="0"/>
            </a:endParaRPr>
          </a:p>
        </p:txBody>
      </p:sp>
      <p:sp>
        <p:nvSpPr>
          <p:cNvPr id="125966" name="Rectangle 14"/>
          <p:cNvSpPr>
            <a:spLocks noChangeArrowheads="1"/>
          </p:cNvSpPr>
          <p:nvPr/>
        </p:nvSpPr>
        <p:spPr bwMode="auto">
          <a:xfrm>
            <a:off x="0" y="26918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Comic Sans MS" panose="030F0702030302020204" pitchFamily="66" charset="0"/>
            </a:endParaRPr>
          </a:p>
        </p:txBody>
      </p:sp>
      <p:graphicFrame>
        <p:nvGraphicFramePr>
          <p:cNvPr id="125965" name="Object 13"/>
          <p:cNvGraphicFramePr>
            <a:graphicFrameLocks noChangeAspect="1"/>
          </p:cNvGraphicFramePr>
          <p:nvPr>
            <p:extLst>
              <p:ext uri="{D42A27DB-BD31-4B8C-83A1-F6EECF244321}">
                <p14:modId xmlns:p14="http://schemas.microsoft.com/office/powerpoint/2010/main" val="3544684882"/>
              </p:ext>
            </p:extLst>
          </p:nvPr>
        </p:nvGraphicFramePr>
        <p:xfrm>
          <a:off x="381000" y="838200"/>
          <a:ext cx="6858000" cy="430213"/>
        </p:xfrm>
        <a:graphic>
          <a:graphicData uri="http://schemas.openxmlformats.org/presentationml/2006/ole">
            <mc:AlternateContent xmlns:mc="http://schemas.openxmlformats.org/markup-compatibility/2006">
              <mc:Choice xmlns:v="urn:schemas-microsoft-com:vml" Requires="v">
                <p:oleObj spid="_x0000_s18076" name="方程式" r:id="rId7" imgW="3200400" imgH="215640" progId="Equation.3">
                  <p:embed/>
                </p:oleObj>
              </mc:Choice>
              <mc:Fallback>
                <p:oleObj name="方程式" r:id="rId7" imgW="320040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838200"/>
                        <a:ext cx="6858000" cy="430213"/>
                      </a:xfrm>
                      <a:prstGeom prst="rect">
                        <a:avLst/>
                      </a:prstGeom>
                      <a:noFill/>
                      <a:ln w="38100" cmpd="dbl">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68" name="Rectangle 16"/>
          <p:cNvSpPr>
            <a:spLocks noChangeArrowheads="1"/>
          </p:cNvSpPr>
          <p:nvPr/>
        </p:nvSpPr>
        <p:spPr bwMode="auto">
          <a:xfrm>
            <a:off x="0" y="26918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Comic Sans MS" panose="030F0702030302020204" pitchFamily="66" charset="0"/>
            </a:endParaRPr>
          </a:p>
        </p:txBody>
      </p:sp>
      <p:graphicFrame>
        <p:nvGraphicFramePr>
          <p:cNvPr id="125967" name="Object 15"/>
          <p:cNvGraphicFramePr>
            <a:graphicFrameLocks noChangeAspect="1"/>
          </p:cNvGraphicFramePr>
          <p:nvPr>
            <p:extLst>
              <p:ext uri="{D42A27DB-BD31-4B8C-83A1-F6EECF244321}">
                <p14:modId xmlns:p14="http://schemas.microsoft.com/office/powerpoint/2010/main" val="487199188"/>
              </p:ext>
            </p:extLst>
          </p:nvPr>
        </p:nvGraphicFramePr>
        <p:xfrm>
          <a:off x="5715000" y="3048000"/>
          <a:ext cx="2133600" cy="1184275"/>
        </p:xfrm>
        <a:graphic>
          <a:graphicData uri="http://schemas.openxmlformats.org/presentationml/2006/ole">
            <mc:AlternateContent xmlns:mc="http://schemas.openxmlformats.org/markup-compatibility/2006">
              <mc:Choice xmlns:v="urn:schemas-microsoft-com:vml" Requires="v">
                <p:oleObj spid="_x0000_s18077" name="方程式" r:id="rId9" imgW="1257120" imgH="698400" progId="Equation.3">
                  <p:embed/>
                </p:oleObj>
              </mc:Choice>
              <mc:Fallback>
                <p:oleObj name="方程式" r:id="rId9" imgW="1257120" imgH="6984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0" y="3048000"/>
                        <a:ext cx="2133600" cy="1184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69" name="Object 17"/>
          <p:cNvGraphicFramePr>
            <a:graphicFrameLocks noChangeAspect="1"/>
          </p:cNvGraphicFramePr>
          <p:nvPr>
            <p:extLst>
              <p:ext uri="{D42A27DB-BD31-4B8C-83A1-F6EECF244321}">
                <p14:modId xmlns:p14="http://schemas.microsoft.com/office/powerpoint/2010/main" val="2342648560"/>
              </p:ext>
            </p:extLst>
          </p:nvPr>
        </p:nvGraphicFramePr>
        <p:xfrm>
          <a:off x="935038" y="2928938"/>
          <a:ext cx="1863725" cy="1169987"/>
        </p:xfrm>
        <a:graphic>
          <a:graphicData uri="http://schemas.openxmlformats.org/presentationml/2006/ole">
            <mc:AlternateContent xmlns:mc="http://schemas.openxmlformats.org/markup-compatibility/2006">
              <mc:Choice xmlns:v="urn:schemas-microsoft-com:vml" Requires="v">
                <p:oleObj spid="_x0000_s18078" name="方程式" r:id="rId11" imgW="1091880" imgH="685800" progId="Equation.3">
                  <p:embed/>
                </p:oleObj>
              </mc:Choice>
              <mc:Fallback>
                <p:oleObj name="方程式" r:id="rId11" imgW="1091880" imgH="685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5038" y="2928938"/>
                        <a:ext cx="1863725" cy="1169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71" name="Object 19"/>
          <p:cNvGraphicFramePr>
            <a:graphicFrameLocks noChangeAspect="1"/>
          </p:cNvGraphicFramePr>
          <p:nvPr>
            <p:extLst>
              <p:ext uri="{D42A27DB-BD31-4B8C-83A1-F6EECF244321}">
                <p14:modId xmlns:p14="http://schemas.microsoft.com/office/powerpoint/2010/main" val="3001023026"/>
              </p:ext>
            </p:extLst>
          </p:nvPr>
        </p:nvGraphicFramePr>
        <p:xfrm>
          <a:off x="4495800" y="4953000"/>
          <a:ext cx="2362200" cy="833438"/>
        </p:xfrm>
        <a:graphic>
          <a:graphicData uri="http://schemas.openxmlformats.org/presentationml/2006/ole">
            <mc:AlternateContent xmlns:mc="http://schemas.openxmlformats.org/markup-compatibility/2006">
              <mc:Choice xmlns:v="urn:schemas-microsoft-com:vml" Requires="v">
                <p:oleObj spid="_x0000_s18079" name="方程式" r:id="rId13" imgW="1295280" imgH="457200" progId="Equation.3">
                  <p:embed/>
                </p:oleObj>
              </mc:Choice>
              <mc:Fallback>
                <p:oleObj name="方程式" r:id="rId13" imgW="1295280" imgH="457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95800" y="4953000"/>
                        <a:ext cx="2362200" cy="833438"/>
                      </a:xfrm>
                      <a:prstGeom prst="rect">
                        <a:avLst/>
                      </a:prstGeom>
                      <a:noFill/>
                      <a:ln w="28575">
                        <a:solidFill>
                          <a:srgbClr val="5F0D1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ounded Rectangular Callout 1"/>
          <p:cNvSpPr/>
          <p:nvPr/>
        </p:nvSpPr>
        <p:spPr>
          <a:xfrm>
            <a:off x="6938572" y="95597"/>
            <a:ext cx="2136365" cy="766167"/>
          </a:xfrm>
          <a:prstGeom prst="wedgeRoundRectCallout">
            <a:avLst>
              <a:gd name="adj1" fmla="val -23821"/>
              <a:gd name="adj2" fmla="val 107662"/>
              <a:gd name="adj3" fmla="val 16667"/>
            </a:avLst>
          </a:prstGeom>
          <a:noFill/>
          <a:ln>
            <a:solidFill>
              <a:schemeClr val="tx1"/>
            </a:solidFill>
            <a:prstDash val="lgDash"/>
          </a:ln>
        </p:spPr>
        <p:txBody>
          <a:bodyPr wrap="square">
            <a:spAutoFit/>
          </a:bodyPr>
          <a:lstStyle/>
          <a:p>
            <a:r>
              <a:rPr lang="en-US" sz="1300" dirty="0">
                <a:solidFill>
                  <a:srgbClr val="545454"/>
                </a:solidFill>
                <a:latin typeface="Comic Sans MS" panose="030F0702030302020204" pitchFamily="66" charset="0"/>
              </a:rPr>
              <a:t>When forward biased, the ideal </a:t>
            </a:r>
            <a:r>
              <a:rPr lang="en-US" sz="1300" b="1" dirty="0">
                <a:solidFill>
                  <a:srgbClr val="6A6A6A"/>
                </a:solidFill>
                <a:latin typeface="Comic Sans MS" panose="030F0702030302020204" pitchFamily="66" charset="0"/>
              </a:rPr>
              <a:t>diode</a:t>
            </a:r>
            <a:r>
              <a:rPr lang="en-US" sz="1300" dirty="0">
                <a:solidFill>
                  <a:srgbClr val="545454"/>
                </a:solidFill>
                <a:latin typeface="Comic Sans MS" panose="030F0702030302020204" pitchFamily="66" charset="0"/>
              </a:rPr>
              <a:t> is simply a </a:t>
            </a:r>
            <a:r>
              <a:rPr lang="en-US" sz="1300" b="1" dirty="0">
                <a:solidFill>
                  <a:srgbClr val="6A6A6A"/>
                </a:solidFill>
                <a:latin typeface="Comic Sans MS" panose="030F0702030302020204" pitchFamily="66" charset="0"/>
              </a:rPr>
              <a:t>short circuit</a:t>
            </a:r>
            <a:r>
              <a:rPr lang="en-US" sz="1300" dirty="0">
                <a:solidFill>
                  <a:srgbClr val="545454"/>
                </a:solidFill>
                <a:latin typeface="Comic Sans MS" panose="030F0702030302020204" pitchFamily="66" charset="0"/>
              </a:rPr>
              <a:t> </a:t>
            </a:r>
            <a:endParaRPr lang="tr-TR" sz="1300" dirty="0">
              <a:latin typeface="Comic Sans MS" panose="030F0702030302020204" pitchFamily="66" charset="0"/>
            </a:endParaRPr>
          </a:p>
        </p:txBody>
      </p:sp>
    </p:spTree>
    <p:extLst>
      <p:ext uri="{BB962C8B-B14F-4D97-AF65-F5344CB8AC3E}">
        <p14:creationId xmlns:p14="http://schemas.microsoft.com/office/powerpoint/2010/main" val="29929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5969"/>
                                        </p:tgtEl>
                                        <p:attrNameLst>
                                          <p:attrName>style.visibility</p:attrName>
                                        </p:attrNameLst>
                                      </p:cBhvr>
                                      <p:to>
                                        <p:strVal val="visible"/>
                                      </p:to>
                                    </p:set>
                                    <p:anim calcmode="lin" valueType="num">
                                      <p:cBhvr additive="base">
                                        <p:cTn id="7" dur="500" fill="hold"/>
                                        <p:tgtEl>
                                          <p:spTgt spid="125969"/>
                                        </p:tgtEl>
                                        <p:attrNameLst>
                                          <p:attrName>ppt_x</p:attrName>
                                        </p:attrNameLst>
                                      </p:cBhvr>
                                      <p:tavLst>
                                        <p:tav tm="0">
                                          <p:val>
                                            <p:strVal val="#ppt_x"/>
                                          </p:val>
                                        </p:tav>
                                        <p:tav tm="100000">
                                          <p:val>
                                            <p:strVal val="#ppt_x"/>
                                          </p:val>
                                        </p:tav>
                                      </p:tavLst>
                                    </p:anim>
                                    <p:anim calcmode="lin" valueType="num">
                                      <p:cBhvr additive="base">
                                        <p:cTn id="8" dur="500" fill="hold"/>
                                        <p:tgtEl>
                                          <p:spTgt spid="12596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8" presetClass="entr" presetSubtype="16" fill="hold" nodeType="afterEffect">
                                  <p:stCondLst>
                                    <p:cond delay="0"/>
                                  </p:stCondLst>
                                  <p:childTnLst>
                                    <p:set>
                                      <p:cBhvr>
                                        <p:cTn id="11" dur="1" fill="hold">
                                          <p:stCondLst>
                                            <p:cond delay="0"/>
                                          </p:stCondLst>
                                        </p:cTn>
                                        <p:tgtEl>
                                          <p:spTgt spid="125958"/>
                                        </p:tgtEl>
                                        <p:attrNameLst>
                                          <p:attrName>style.visibility</p:attrName>
                                        </p:attrNameLst>
                                      </p:cBhvr>
                                      <p:to>
                                        <p:strVal val="visible"/>
                                      </p:to>
                                    </p:set>
                                    <p:animEffect transition="in" filter="diamond(in)">
                                      <p:cBhvr>
                                        <p:cTn id="12" dur="2000"/>
                                        <p:tgtEl>
                                          <p:spTgt spid="1259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25971"/>
                                        </p:tgtEl>
                                        <p:attrNameLst>
                                          <p:attrName>style.visibility</p:attrName>
                                        </p:attrNameLst>
                                      </p:cBhvr>
                                      <p:to>
                                        <p:strVal val="visible"/>
                                      </p:to>
                                    </p:set>
                                    <p:anim calcmode="lin" valueType="num">
                                      <p:cBhvr additive="base">
                                        <p:cTn id="17" dur="500" fill="hold"/>
                                        <p:tgtEl>
                                          <p:spTgt spid="125971"/>
                                        </p:tgtEl>
                                        <p:attrNameLst>
                                          <p:attrName>ppt_x</p:attrName>
                                        </p:attrNameLst>
                                      </p:cBhvr>
                                      <p:tavLst>
                                        <p:tav tm="0">
                                          <p:val>
                                            <p:strVal val="#ppt_x"/>
                                          </p:val>
                                        </p:tav>
                                        <p:tav tm="100000">
                                          <p:val>
                                            <p:strVal val="#ppt_x"/>
                                          </p:val>
                                        </p:tav>
                                      </p:tavLst>
                                    </p:anim>
                                    <p:anim calcmode="lin" valueType="num">
                                      <p:cBhvr additive="base">
                                        <p:cTn id="18" dur="500" fill="hold"/>
                                        <p:tgtEl>
                                          <p:spTgt spid="1259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851920" y="1371600"/>
            <a:ext cx="5076056" cy="2923083"/>
            <a:chOff x="4067944" y="1371600"/>
            <a:chExt cx="5076056" cy="2923083"/>
          </a:xfrm>
        </p:grpSpPr>
        <p:pic>
          <p:nvPicPr>
            <p:cNvPr id="128004" name="Picture 4" descr="10f00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8463" y="1371600"/>
              <a:ext cx="4935537" cy="28035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067944" y="3934916"/>
              <a:ext cx="1224136" cy="359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8003" name="Rectangle 3"/>
          <p:cNvSpPr>
            <a:spLocks noGrp="1" noChangeArrowheads="1"/>
          </p:cNvSpPr>
          <p:nvPr>
            <p:ph idx="1"/>
          </p:nvPr>
        </p:nvSpPr>
        <p:spPr>
          <a:xfrm>
            <a:off x="228600" y="381000"/>
            <a:ext cx="8686800" cy="4776192"/>
          </a:xfrm>
        </p:spPr>
        <p:txBody>
          <a:bodyPr/>
          <a:lstStyle/>
          <a:p>
            <a:pPr>
              <a:buFont typeface="Wingdings" panose="05000000000000000000" pitchFamily="2" charset="2"/>
              <a:buNone/>
            </a:pPr>
            <a:r>
              <a:rPr lang="en-US" altLang="zh-TW" sz="2000" b="1" dirty="0" smtClean="0">
                <a:solidFill>
                  <a:srgbClr val="5F6103"/>
                </a:solidFill>
                <a:latin typeface="Comic Sans MS" panose="030F0702030302020204" pitchFamily="66" charset="0"/>
              </a:rPr>
              <a:t>Modified </a:t>
            </a:r>
            <a:r>
              <a:rPr lang="en-US" altLang="zh-TW" sz="2000" b="1" dirty="0">
                <a:solidFill>
                  <a:srgbClr val="5F6103"/>
                </a:solidFill>
                <a:latin typeface="Comic Sans MS" panose="030F0702030302020204" pitchFamily="66" charset="0"/>
              </a:rPr>
              <a:t>Ideal-Diode </a:t>
            </a:r>
            <a:r>
              <a:rPr lang="en-US" altLang="zh-TW" sz="2000" b="1" dirty="0" smtClean="0">
                <a:solidFill>
                  <a:srgbClr val="5F6103"/>
                </a:solidFill>
                <a:latin typeface="Comic Sans MS" panose="030F0702030302020204" pitchFamily="66" charset="0"/>
              </a:rPr>
              <a:t>Model</a:t>
            </a:r>
            <a:r>
              <a:rPr lang="tr-TR" altLang="zh-TW" sz="2000" b="1" dirty="0" smtClean="0">
                <a:solidFill>
                  <a:srgbClr val="5F6103"/>
                </a:solidFill>
                <a:latin typeface="Comic Sans MS" panose="030F0702030302020204" pitchFamily="66" charset="0"/>
              </a:rPr>
              <a:t> (2)</a:t>
            </a:r>
            <a:endParaRPr lang="en-US" altLang="zh-TW" sz="2000" b="1" dirty="0">
              <a:solidFill>
                <a:srgbClr val="5F6103"/>
              </a:solidFill>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tr-TR" altLang="zh-TW" sz="2000" dirty="0" smtClean="0">
              <a:latin typeface="Comic Sans MS" panose="030F0702030302020204" pitchFamily="66" charset="0"/>
            </a:endParaRPr>
          </a:p>
          <a:p>
            <a:pPr>
              <a:buFont typeface="Wingdings" panose="05000000000000000000" pitchFamily="2" charset="2"/>
              <a:buNone/>
            </a:pPr>
            <a:endParaRPr lang="tr-TR" altLang="zh-TW" sz="2000" dirty="0"/>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r>
              <a:rPr lang="tr-TR" altLang="zh-TW" sz="2000" dirty="0" smtClean="0">
                <a:latin typeface="Comic Sans MS" panose="030F0702030302020204" pitchFamily="66" charset="0"/>
              </a:rPr>
              <a:t>M</a:t>
            </a:r>
            <a:r>
              <a:rPr lang="en-US" altLang="zh-TW" sz="2000" dirty="0" err="1" smtClean="0">
                <a:latin typeface="Comic Sans MS" panose="030F0702030302020204" pitchFamily="66" charset="0"/>
              </a:rPr>
              <a:t>odified</a:t>
            </a:r>
            <a:r>
              <a:rPr lang="en-US" altLang="zh-TW" sz="2000" dirty="0" smtClean="0">
                <a:latin typeface="Comic Sans MS" panose="030F0702030302020204" pitchFamily="66" charset="0"/>
              </a:rPr>
              <a:t> </a:t>
            </a:r>
            <a:r>
              <a:rPr lang="en-US" altLang="zh-TW" sz="2000" dirty="0">
                <a:latin typeface="Comic Sans MS" panose="030F0702030302020204" pitchFamily="66" charset="0"/>
              </a:rPr>
              <a:t>ideal-diode model is usually accurate enough in </a:t>
            </a:r>
            <a:r>
              <a:rPr lang="en-US" altLang="zh-TW" sz="2000" dirty="0" smtClean="0">
                <a:latin typeface="Comic Sans MS" panose="030F0702030302020204" pitchFamily="66" charset="0"/>
              </a:rPr>
              <a:t>most </a:t>
            </a:r>
            <a:r>
              <a:rPr lang="en-US" altLang="zh-TW" sz="2000" dirty="0">
                <a:latin typeface="Comic Sans MS" panose="030F0702030302020204" pitchFamily="66" charset="0"/>
              </a:rPr>
              <a:t>of the circuit analysis.</a:t>
            </a:r>
          </a:p>
        </p:txBody>
      </p:sp>
      <p:pic>
        <p:nvPicPr>
          <p:cNvPr id="128005" name="Picture 5" descr="10f0013"/>
          <p:cNvPicPr>
            <a:picLocks noChangeAspect="1" noChangeArrowheads="1"/>
          </p:cNvPicPr>
          <p:nvPr/>
        </p:nvPicPr>
        <p:blipFill>
          <a:blip r:embed="rId4">
            <a:extLst>
              <a:ext uri="{28A0092B-C50C-407E-A947-70E740481C1C}">
                <a14:useLocalDpi xmlns:a14="http://schemas.microsoft.com/office/drawing/2010/main" val="0"/>
              </a:ext>
            </a:extLst>
          </a:blip>
          <a:srcRect l="14496" r="18460" b="18036"/>
          <a:stretch>
            <a:fillRect/>
          </a:stretch>
        </p:blipFill>
        <p:spPr bwMode="auto">
          <a:xfrm>
            <a:off x="381000" y="1676400"/>
            <a:ext cx="2819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28006" name="AutoShape 6"/>
          <p:cNvSpPr>
            <a:spLocks noChangeArrowheads="1"/>
          </p:cNvSpPr>
          <p:nvPr/>
        </p:nvSpPr>
        <p:spPr bwMode="auto">
          <a:xfrm>
            <a:off x="3276600" y="2971800"/>
            <a:ext cx="838200" cy="304800"/>
          </a:xfrm>
          <a:prstGeom prst="rightArrow">
            <a:avLst>
              <a:gd name="adj1" fmla="val 50000"/>
              <a:gd name="adj2" fmla="val 687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Comic Sans MS" panose="030F0702030302020204" pitchFamily="66" charset="0"/>
            </a:endParaRPr>
          </a:p>
        </p:txBody>
      </p:sp>
      <p:sp>
        <p:nvSpPr>
          <p:cNvPr id="8" name="Rounded Rectangular Callout 7"/>
          <p:cNvSpPr/>
          <p:nvPr/>
        </p:nvSpPr>
        <p:spPr>
          <a:xfrm>
            <a:off x="5531657" y="962977"/>
            <a:ext cx="2473002" cy="578882"/>
          </a:xfrm>
          <a:prstGeom prst="wedgeRoundRectCallout">
            <a:avLst>
              <a:gd name="adj1" fmla="val -18816"/>
              <a:gd name="adj2" fmla="val 129872"/>
              <a:gd name="adj3" fmla="val 16667"/>
            </a:avLst>
          </a:prstGeom>
          <a:solidFill>
            <a:schemeClr val="bg2">
              <a:lumMod val="90000"/>
            </a:schemeClr>
          </a:solidFill>
        </p:spPr>
        <p:txBody>
          <a:bodyPr wrap="square">
            <a:spAutoFit/>
          </a:bodyPr>
          <a:lstStyle/>
          <a:p>
            <a:r>
              <a:rPr lang="en-US" sz="1400" dirty="0">
                <a:solidFill>
                  <a:srgbClr val="545454"/>
                </a:solidFill>
                <a:latin typeface="Comic Sans MS" panose="030F0702030302020204" pitchFamily="66" charset="0"/>
              </a:rPr>
              <a:t>Modified Ideal-Diode Model</a:t>
            </a:r>
          </a:p>
        </p:txBody>
      </p:sp>
      <p:sp>
        <p:nvSpPr>
          <p:cNvPr id="9" name="Rounded Rectangular Callout 8"/>
          <p:cNvSpPr/>
          <p:nvPr/>
        </p:nvSpPr>
        <p:spPr>
          <a:xfrm>
            <a:off x="749828" y="962977"/>
            <a:ext cx="2473002" cy="340519"/>
          </a:xfrm>
          <a:prstGeom prst="wedgeRoundRectCallout">
            <a:avLst>
              <a:gd name="adj1" fmla="val -21169"/>
              <a:gd name="adj2" fmla="val 206123"/>
              <a:gd name="adj3" fmla="val 16667"/>
            </a:avLst>
          </a:prstGeom>
          <a:solidFill>
            <a:schemeClr val="accent6">
              <a:lumMod val="20000"/>
              <a:lumOff val="80000"/>
            </a:schemeClr>
          </a:solidFill>
          <a:ln w="19050">
            <a:solidFill>
              <a:schemeClr val="tx1"/>
            </a:solidFill>
            <a:prstDash val="dash"/>
          </a:ln>
        </p:spPr>
        <p:txBody>
          <a:bodyPr wrap="square">
            <a:spAutoFit/>
          </a:bodyPr>
          <a:lstStyle/>
          <a:p>
            <a:r>
              <a:rPr lang="en-US" sz="1400" dirty="0" smtClean="0">
                <a:solidFill>
                  <a:srgbClr val="545454"/>
                </a:solidFill>
                <a:latin typeface="Comic Sans MS" panose="030F0702030302020204" pitchFamily="66" charset="0"/>
              </a:rPr>
              <a:t>Ideal-Diode </a:t>
            </a:r>
            <a:r>
              <a:rPr lang="en-US" sz="1400" dirty="0">
                <a:solidFill>
                  <a:srgbClr val="545454"/>
                </a:solidFill>
                <a:latin typeface="Comic Sans MS" panose="030F0702030302020204" pitchFamily="66" charset="0"/>
              </a:rPr>
              <a:t>Model</a:t>
            </a:r>
          </a:p>
        </p:txBody>
      </p:sp>
    </p:spTree>
    <p:extLst>
      <p:ext uri="{BB962C8B-B14F-4D97-AF65-F5344CB8AC3E}">
        <p14:creationId xmlns:p14="http://schemas.microsoft.com/office/powerpoint/2010/main" val="2283961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0"/>
          <p:cNvSpPr>
            <a:spLocks noChangeArrowheads="1"/>
          </p:cNvSpPr>
          <p:nvPr/>
        </p:nvSpPr>
        <p:spPr bwMode="auto">
          <a:xfrm>
            <a:off x="1371600" y="5257800"/>
            <a:ext cx="1905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3600"/>
          </a:p>
        </p:txBody>
      </p:sp>
      <p:sp>
        <p:nvSpPr>
          <p:cNvPr id="59395" name="Rectangle 6"/>
          <p:cNvSpPr>
            <a:spLocks noChangeArrowheads="1"/>
          </p:cNvSpPr>
          <p:nvPr/>
        </p:nvSpPr>
        <p:spPr bwMode="auto">
          <a:xfrm>
            <a:off x="304800" y="457200"/>
            <a:ext cx="594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dirty="0">
                <a:solidFill>
                  <a:srgbClr val="5F6103"/>
                </a:solidFill>
                <a:latin typeface="Comic Sans MS" panose="030F0702030302020204" pitchFamily="66" charset="0"/>
              </a:rPr>
              <a:t>Piecewise</a:t>
            </a:r>
            <a:r>
              <a:rPr lang="en-US" altLang="en-US" sz="2800" dirty="0">
                <a:latin typeface="Comic Sans MS" panose="030F0702030302020204" pitchFamily="66" charset="0"/>
              </a:rPr>
              <a:t> </a:t>
            </a:r>
            <a:r>
              <a:rPr lang="en-US" altLang="en-US" sz="2000" b="1" dirty="0">
                <a:solidFill>
                  <a:srgbClr val="5F6103"/>
                </a:solidFill>
                <a:latin typeface="Comic Sans MS" panose="030F0702030302020204" pitchFamily="66" charset="0"/>
              </a:rPr>
              <a:t>Linear</a:t>
            </a:r>
            <a:r>
              <a:rPr lang="en-US" altLang="en-US" sz="2800" dirty="0">
                <a:latin typeface="Comic Sans MS" panose="030F0702030302020204" pitchFamily="66" charset="0"/>
              </a:rPr>
              <a:t> </a:t>
            </a:r>
            <a:r>
              <a:rPr lang="en-US" altLang="en-US" sz="2000" b="1" dirty="0">
                <a:solidFill>
                  <a:srgbClr val="5F6103"/>
                </a:solidFill>
                <a:latin typeface="Comic Sans MS" panose="030F0702030302020204" pitchFamily="66" charset="0"/>
              </a:rPr>
              <a:t>Diode </a:t>
            </a:r>
            <a:r>
              <a:rPr lang="en-US" altLang="en-US" sz="2000" b="1" dirty="0" smtClean="0">
                <a:solidFill>
                  <a:srgbClr val="5F6103"/>
                </a:solidFill>
                <a:latin typeface="Comic Sans MS" panose="030F0702030302020204" pitchFamily="66" charset="0"/>
              </a:rPr>
              <a:t>Model</a:t>
            </a:r>
            <a:r>
              <a:rPr lang="tr-TR" altLang="en-US" sz="2000" b="1" smtClean="0">
                <a:solidFill>
                  <a:srgbClr val="5F6103"/>
                </a:solidFill>
                <a:latin typeface="Comic Sans MS" panose="030F0702030302020204" pitchFamily="66" charset="0"/>
              </a:rPr>
              <a:t> (3)</a:t>
            </a:r>
            <a:endParaRPr lang="en-US" altLang="en-US" sz="2000" b="1" dirty="0">
              <a:solidFill>
                <a:srgbClr val="5F6103"/>
              </a:solidFill>
              <a:latin typeface="Comic Sans MS" panose="030F0702030302020204" pitchFamily="66" charset="0"/>
            </a:endParaRPr>
          </a:p>
        </p:txBody>
      </p:sp>
      <p:sp>
        <p:nvSpPr>
          <p:cNvPr id="59396" name="Rectangle 8"/>
          <p:cNvSpPr>
            <a:spLocks noChangeArrowheads="1"/>
          </p:cNvSpPr>
          <p:nvPr/>
        </p:nvSpPr>
        <p:spPr bwMode="auto">
          <a:xfrm>
            <a:off x="304800" y="966788"/>
            <a:ext cx="7861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omic Sans MS" panose="030F0702030302020204" pitchFamily="66" charset="0"/>
              </a:rPr>
              <a:t>More accurate that the ideal diode model and do not relies on nonlinear </a:t>
            </a:r>
          </a:p>
          <a:p>
            <a:pPr eaLnBrk="1" hangingPunct="1">
              <a:spcBef>
                <a:spcPct val="0"/>
              </a:spcBef>
              <a:buFontTx/>
              <a:buNone/>
            </a:pPr>
            <a:r>
              <a:rPr lang="en-US" altLang="en-US" sz="1800">
                <a:latin typeface="Comic Sans MS" panose="030F0702030302020204" pitchFamily="66" charset="0"/>
              </a:rPr>
              <a:t>equation or graphical techniques.</a:t>
            </a:r>
          </a:p>
        </p:txBody>
      </p:sp>
      <p:pic>
        <p:nvPicPr>
          <p:cNvPr id="59397" name="Picture 9" descr="10f0006"/>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a:xfrm>
            <a:off x="457200" y="1828800"/>
            <a:ext cx="4038600" cy="2836863"/>
          </a:xfrm>
          <a:noFill/>
        </p:spPr>
      </p:pic>
      <p:pic>
        <p:nvPicPr>
          <p:cNvPr id="59399" name="Picture 15" descr="10f0016"/>
          <p:cNvPicPr>
            <a:picLocks noGrp="1" noChangeAspect="1" noChangeArrowheads="1"/>
          </p:cNvPicPr>
          <p:nvPr>
            <p:ph sz="half" idx="2"/>
          </p:nvPr>
        </p:nvPicPr>
        <p:blipFill>
          <a:blip r:embed="rId4" cstate="print">
            <a:extLst>
              <a:ext uri="{28A0092B-C50C-407E-A947-70E740481C1C}">
                <a14:useLocalDpi xmlns:a14="http://schemas.microsoft.com/office/drawing/2010/main" val="0"/>
              </a:ext>
            </a:extLst>
          </a:blip>
          <a:srcRect/>
          <a:stretch>
            <a:fillRect/>
          </a:stretch>
        </p:blipFill>
        <p:spPr>
          <a:xfrm>
            <a:off x="4419600" y="3135313"/>
            <a:ext cx="4495800" cy="3494087"/>
          </a:xfrm>
          <a:noFill/>
        </p:spPr>
      </p:pic>
      <p:sp>
        <p:nvSpPr>
          <p:cNvPr id="59400" name="Line 18"/>
          <p:cNvSpPr>
            <a:spLocks noChangeShapeType="1"/>
          </p:cNvSpPr>
          <p:nvPr/>
        </p:nvSpPr>
        <p:spPr bwMode="auto">
          <a:xfrm flipH="1">
            <a:off x="1600200" y="1981200"/>
            <a:ext cx="457200" cy="25146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59401" name="Rectangle 19"/>
          <p:cNvSpPr>
            <a:spLocks noChangeArrowheads="1"/>
          </p:cNvSpPr>
          <p:nvPr/>
        </p:nvSpPr>
        <p:spPr bwMode="auto">
          <a:xfrm>
            <a:off x="1371600" y="5257800"/>
            <a:ext cx="1771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i="1" dirty="0">
                <a:latin typeface="Comic Sans MS" panose="030F0702030302020204" pitchFamily="66" charset="0"/>
              </a:rPr>
              <a:t>v = R</a:t>
            </a:r>
            <a:r>
              <a:rPr lang="en-US" altLang="en-US" sz="2400" i="1" baseline="-25000" dirty="0">
                <a:latin typeface="Comic Sans MS" panose="030F0702030302020204" pitchFamily="66" charset="0"/>
              </a:rPr>
              <a:t>a</a:t>
            </a:r>
            <a:r>
              <a:rPr lang="en-US" altLang="en-US" sz="2400" i="1" dirty="0">
                <a:latin typeface="Comic Sans MS" panose="030F0702030302020204" pitchFamily="66" charset="0"/>
              </a:rPr>
              <a:t>i + </a:t>
            </a:r>
            <a:r>
              <a:rPr lang="en-US" altLang="en-US" sz="2400" i="1" dirty="0" err="1">
                <a:latin typeface="Comic Sans MS" panose="030F0702030302020204" pitchFamily="66" charset="0"/>
              </a:rPr>
              <a:t>V</a:t>
            </a:r>
            <a:r>
              <a:rPr lang="en-US" altLang="en-US" sz="2400" i="1" baseline="-25000" dirty="0" err="1">
                <a:latin typeface="Comic Sans MS" panose="030F0702030302020204" pitchFamily="66" charset="0"/>
              </a:rPr>
              <a:t>a</a:t>
            </a:r>
            <a:r>
              <a:rPr lang="en-US" altLang="en-US" sz="2400" i="1" dirty="0">
                <a:latin typeface="Comic Sans MS" panose="030F0702030302020204" pitchFamily="66" charset="0"/>
              </a:rPr>
              <a:t> </a:t>
            </a:r>
          </a:p>
        </p:txBody>
      </p:sp>
      <p:sp>
        <p:nvSpPr>
          <p:cNvPr id="2" name="Oval 1"/>
          <p:cNvSpPr/>
          <p:nvPr/>
        </p:nvSpPr>
        <p:spPr>
          <a:xfrm>
            <a:off x="1637928" y="1862708"/>
            <a:ext cx="648072" cy="1375792"/>
          </a:xfrm>
          <a:prstGeom prst="ellipse">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419600" y="6381328"/>
            <a:ext cx="728464" cy="248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V="1">
            <a:off x="5224264" y="4665664"/>
            <a:ext cx="1651992" cy="923576"/>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5148064" y="4160415"/>
            <a:ext cx="2808312" cy="904232"/>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9398" name="Rectangle 14"/>
          <p:cNvSpPr>
            <a:spLocks noChangeArrowheads="1"/>
          </p:cNvSpPr>
          <p:nvPr/>
        </p:nvSpPr>
        <p:spPr bwMode="auto">
          <a:xfrm>
            <a:off x="4572000" y="1395259"/>
            <a:ext cx="4343400"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700" dirty="0">
                <a:latin typeface="Comic Sans MS" panose="030F0702030302020204" pitchFamily="66" charset="0"/>
              </a:rPr>
              <a:t>(1) Diode V-I </a:t>
            </a:r>
            <a:r>
              <a:rPr lang="en-US" altLang="en-US" sz="1700" dirty="0" smtClean="0">
                <a:latin typeface="Comic Sans MS" panose="030F0702030302020204" pitchFamily="66" charset="0"/>
              </a:rPr>
              <a:t>c</a:t>
            </a:r>
            <a:r>
              <a:rPr lang="tr-TR" altLang="en-US" sz="1700" dirty="0" err="1" smtClean="0">
                <a:latin typeface="Comic Sans MS" panose="030F0702030302020204" pitchFamily="66" charset="0"/>
              </a:rPr>
              <a:t>urve</a:t>
            </a:r>
            <a:r>
              <a:rPr lang="en-US" altLang="en-US" sz="1700" dirty="0" smtClean="0">
                <a:latin typeface="Comic Sans MS" panose="030F0702030302020204" pitchFamily="66" charset="0"/>
              </a:rPr>
              <a:t> </a:t>
            </a:r>
            <a:r>
              <a:rPr lang="en-US" altLang="en-US" sz="1700" dirty="0">
                <a:latin typeface="Comic Sans MS" panose="030F0702030302020204" pitchFamily="66" charset="0"/>
              </a:rPr>
              <a:t>approximated by </a:t>
            </a:r>
          </a:p>
          <a:p>
            <a:pPr eaLnBrk="1" hangingPunct="1">
              <a:spcBef>
                <a:spcPct val="0"/>
              </a:spcBef>
              <a:buFontTx/>
              <a:buNone/>
            </a:pPr>
            <a:r>
              <a:rPr lang="en-US" altLang="en-US" sz="1700" dirty="0">
                <a:latin typeface="Comic Sans MS" panose="030F0702030302020204" pitchFamily="66" charset="0"/>
              </a:rPr>
              <a:t>straight line segments</a:t>
            </a:r>
          </a:p>
          <a:p>
            <a:pPr eaLnBrk="1" hangingPunct="1">
              <a:spcBef>
                <a:spcPct val="0"/>
              </a:spcBef>
              <a:buFontTx/>
              <a:buNone/>
            </a:pPr>
            <a:r>
              <a:rPr lang="en-US" altLang="en-US" sz="1700" dirty="0">
                <a:solidFill>
                  <a:srgbClr val="0000FF"/>
                </a:solidFill>
                <a:latin typeface="Comic Sans MS" panose="030F0702030302020204" pitchFamily="66" charset="0"/>
              </a:rPr>
              <a:t>(2) We model each section of the diode </a:t>
            </a:r>
          </a:p>
          <a:p>
            <a:pPr eaLnBrk="1" hangingPunct="1">
              <a:spcBef>
                <a:spcPct val="0"/>
              </a:spcBef>
              <a:buFontTx/>
              <a:buNone/>
            </a:pPr>
            <a:r>
              <a:rPr lang="en-US" altLang="en-US" sz="1700" dirty="0">
                <a:solidFill>
                  <a:srgbClr val="0000FF"/>
                </a:solidFill>
                <a:latin typeface="Comic Sans MS" panose="030F0702030302020204" pitchFamily="66" charset="0"/>
              </a:rPr>
              <a:t>I-V </a:t>
            </a:r>
            <a:r>
              <a:rPr lang="tr-TR" altLang="en-US" sz="1700" dirty="0" err="1" smtClean="0">
                <a:solidFill>
                  <a:srgbClr val="0000FF"/>
                </a:solidFill>
                <a:latin typeface="Comic Sans MS" panose="030F0702030302020204" pitchFamily="66" charset="0"/>
              </a:rPr>
              <a:t>curve</a:t>
            </a:r>
            <a:r>
              <a:rPr lang="tr-TR" altLang="en-US" sz="1700" dirty="0" smtClean="0">
                <a:solidFill>
                  <a:srgbClr val="0000FF"/>
                </a:solidFill>
                <a:latin typeface="Comic Sans MS" panose="030F0702030302020204" pitchFamily="66" charset="0"/>
              </a:rPr>
              <a:t> </a:t>
            </a:r>
            <a:r>
              <a:rPr lang="en-US" altLang="en-US" sz="1700" dirty="0" smtClean="0">
                <a:solidFill>
                  <a:srgbClr val="0000FF"/>
                </a:solidFill>
                <a:latin typeface="Comic Sans MS" panose="030F0702030302020204" pitchFamily="66" charset="0"/>
              </a:rPr>
              <a:t>with </a:t>
            </a:r>
            <a:r>
              <a:rPr lang="tr-TR" altLang="en-US" sz="1700" dirty="0" err="1" smtClean="0">
                <a:solidFill>
                  <a:srgbClr val="0000FF"/>
                </a:solidFill>
                <a:latin typeface="Comic Sans MS" panose="030F0702030302020204" pitchFamily="66" charset="0"/>
              </a:rPr>
              <a:t>resistor</a:t>
            </a:r>
            <a:r>
              <a:rPr lang="tr-TR" altLang="en-US" sz="1700" dirty="0" smtClean="0">
                <a:solidFill>
                  <a:srgbClr val="0000FF"/>
                </a:solidFill>
                <a:latin typeface="Comic Sans MS" panose="030F0702030302020204" pitchFamily="66" charset="0"/>
              </a:rPr>
              <a:t> (</a:t>
            </a:r>
            <a:r>
              <a:rPr lang="en-US" altLang="en-US" sz="1700" dirty="0" smtClean="0">
                <a:solidFill>
                  <a:srgbClr val="0000FF"/>
                </a:solidFill>
                <a:latin typeface="Comic Sans MS" panose="030F0702030302020204" pitchFamily="66" charset="0"/>
              </a:rPr>
              <a:t>R</a:t>
            </a:r>
            <a:r>
              <a:rPr lang="tr-TR" altLang="en-US" sz="1700" baseline="-25000" dirty="0" smtClean="0">
                <a:solidFill>
                  <a:srgbClr val="0000FF"/>
                </a:solidFill>
                <a:latin typeface="Comic Sans MS" panose="030F0702030302020204" pitchFamily="66" charset="0"/>
              </a:rPr>
              <a:t>a</a:t>
            </a:r>
            <a:r>
              <a:rPr lang="tr-TR" altLang="en-US" sz="1700" dirty="0" smtClean="0">
                <a:solidFill>
                  <a:srgbClr val="0000FF"/>
                </a:solidFill>
                <a:latin typeface="Comic Sans MS" panose="030F0702030302020204" pitchFamily="66" charset="0"/>
              </a:rPr>
              <a:t>)</a:t>
            </a:r>
            <a:r>
              <a:rPr lang="en-US" altLang="en-US" sz="1700" dirty="0" smtClean="0">
                <a:solidFill>
                  <a:srgbClr val="0000FF"/>
                </a:solidFill>
                <a:latin typeface="Comic Sans MS" panose="030F0702030302020204" pitchFamily="66" charset="0"/>
              </a:rPr>
              <a:t> </a:t>
            </a:r>
            <a:r>
              <a:rPr lang="en-US" altLang="en-US" sz="1700" dirty="0">
                <a:solidFill>
                  <a:srgbClr val="0000FF"/>
                </a:solidFill>
                <a:latin typeface="Comic Sans MS" panose="030F0702030302020204" pitchFamily="66" charset="0"/>
              </a:rPr>
              <a:t>in series with a fixed </a:t>
            </a:r>
            <a:r>
              <a:rPr lang="en-US" altLang="en-US" sz="1700" dirty="0" smtClean="0">
                <a:solidFill>
                  <a:srgbClr val="0000FF"/>
                </a:solidFill>
                <a:latin typeface="Comic Sans MS" panose="030F0702030302020204" pitchFamily="66" charset="0"/>
              </a:rPr>
              <a:t>voltage source</a:t>
            </a:r>
            <a:r>
              <a:rPr lang="tr-TR" altLang="en-US" sz="1700" dirty="0">
                <a:solidFill>
                  <a:srgbClr val="0000FF"/>
                </a:solidFill>
                <a:latin typeface="Comic Sans MS" panose="030F0702030302020204" pitchFamily="66" charset="0"/>
              </a:rPr>
              <a:t> </a:t>
            </a:r>
            <a:r>
              <a:rPr lang="tr-TR" altLang="en-US" sz="1700" dirty="0" smtClean="0">
                <a:solidFill>
                  <a:srgbClr val="0000FF"/>
                </a:solidFill>
                <a:latin typeface="Comic Sans MS" panose="030F0702030302020204" pitchFamily="66" charset="0"/>
              </a:rPr>
              <a:t>(</a:t>
            </a:r>
            <a:r>
              <a:rPr lang="tr-TR" altLang="en-US" sz="1700" dirty="0" err="1" smtClean="0">
                <a:solidFill>
                  <a:srgbClr val="0000FF"/>
                </a:solidFill>
                <a:latin typeface="Comic Sans MS" panose="030F0702030302020204" pitchFamily="66" charset="0"/>
              </a:rPr>
              <a:t>V</a:t>
            </a:r>
            <a:r>
              <a:rPr lang="tr-TR" altLang="en-US" sz="1700" baseline="-25000" dirty="0" err="1" smtClean="0">
                <a:solidFill>
                  <a:srgbClr val="0000FF"/>
                </a:solidFill>
                <a:latin typeface="Comic Sans MS" panose="030F0702030302020204" pitchFamily="66" charset="0"/>
              </a:rPr>
              <a:t>a</a:t>
            </a:r>
            <a:r>
              <a:rPr lang="tr-TR" altLang="en-US" sz="1700" dirty="0">
                <a:solidFill>
                  <a:srgbClr val="0000FF"/>
                </a:solidFill>
                <a:latin typeface="Comic Sans MS" panose="030F0702030302020204" pitchFamily="66" charset="0"/>
              </a:rPr>
              <a:t>)</a:t>
            </a:r>
            <a:r>
              <a:rPr lang="en-US" altLang="en-US" sz="1700" dirty="0">
                <a:solidFill>
                  <a:srgbClr val="0000FF"/>
                </a:solidFill>
                <a:latin typeface="Comic Sans MS" panose="030F0702030302020204" pitchFamily="66" charset="0"/>
              </a:rPr>
              <a:t> </a:t>
            </a:r>
          </a:p>
        </p:txBody>
      </p:sp>
    </p:spTree>
    <p:extLst>
      <p:ext uri="{BB962C8B-B14F-4D97-AF65-F5344CB8AC3E}">
        <p14:creationId xmlns:p14="http://schemas.microsoft.com/office/powerpoint/2010/main" val="320347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p:cNvSpPr>
            <a:spLocks noChangeArrowheads="1"/>
          </p:cNvSpPr>
          <p:nvPr/>
        </p:nvSpPr>
        <p:spPr bwMode="auto">
          <a:xfrm>
            <a:off x="304800" y="228600"/>
            <a:ext cx="8458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dirty="0">
                <a:latin typeface="Comic Sans MS" panose="030F0702030302020204" pitchFamily="66" charset="0"/>
              </a:rPr>
              <a:t>Problem</a:t>
            </a:r>
            <a:r>
              <a:rPr lang="en-US" altLang="en-US" sz="1800" b="1" dirty="0">
                <a:solidFill>
                  <a:srgbClr val="0000FF"/>
                </a:solidFill>
                <a:latin typeface="Comic Sans MS" panose="030F0702030302020204" pitchFamily="66" charset="0"/>
              </a:rPr>
              <a:t/>
            </a:r>
            <a:br>
              <a:rPr lang="en-US" altLang="en-US" sz="1800" b="1" dirty="0">
                <a:solidFill>
                  <a:srgbClr val="0000FF"/>
                </a:solidFill>
                <a:latin typeface="Comic Sans MS" panose="030F0702030302020204" pitchFamily="66" charset="0"/>
              </a:rPr>
            </a:br>
            <a:r>
              <a:rPr lang="en-US" altLang="en-US" sz="1800" dirty="0">
                <a:latin typeface="Comic Sans MS" panose="030F0702030302020204" pitchFamily="66" charset="0"/>
              </a:rPr>
              <a:t>Find circuit models for the Zener-diode volt-ampere </a:t>
            </a:r>
            <a:r>
              <a:rPr lang="en-US" altLang="en-US" sz="1800" dirty="0" smtClean="0">
                <a:latin typeface="Comic Sans MS" panose="030F0702030302020204" pitchFamily="66" charset="0"/>
              </a:rPr>
              <a:t>c</a:t>
            </a:r>
            <a:r>
              <a:rPr lang="tr-TR" altLang="en-US" sz="1800" dirty="0" err="1" smtClean="0">
                <a:latin typeface="Comic Sans MS" panose="030F0702030302020204" pitchFamily="66" charset="0"/>
              </a:rPr>
              <a:t>urve</a:t>
            </a:r>
            <a:r>
              <a:rPr lang="en-US" altLang="en-US" sz="1800" dirty="0" smtClean="0">
                <a:latin typeface="Comic Sans MS" panose="030F0702030302020204" pitchFamily="66" charset="0"/>
              </a:rPr>
              <a:t> </a:t>
            </a:r>
            <a:r>
              <a:rPr lang="en-US" altLang="en-US" sz="1800" dirty="0">
                <a:latin typeface="Comic Sans MS" panose="030F0702030302020204" pitchFamily="66" charset="0"/>
              </a:rPr>
              <a:t>shown in figure below using the piecewise-linear diode model.</a:t>
            </a:r>
            <a:endParaRPr lang="en-US" altLang="en-US" sz="1800" dirty="0">
              <a:latin typeface="Symbol" panose="05050102010706020507" pitchFamily="18" charset="2"/>
            </a:endParaRPr>
          </a:p>
        </p:txBody>
      </p:sp>
      <p:pic>
        <p:nvPicPr>
          <p:cNvPr id="61443" name="Picture 6" descr="10f00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371600"/>
            <a:ext cx="5345113" cy="480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Rectangle 7"/>
          <p:cNvSpPr>
            <a:spLocks noChangeArrowheads="1"/>
          </p:cNvSpPr>
          <p:nvPr/>
        </p:nvSpPr>
        <p:spPr bwMode="auto">
          <a:xfrm>
            <a:off x="6400800" y="228600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FF0000"/>
                </a:solidFill>
                <a:latin typeface="Comic Sans MS" panose="030F0702030302020204" pitchFamily="66" charset="0"/>
              </a:rPr>
              <a:t>Draw a line</a:t>
            </a:r>
            <a:endParaRPr lang="en-US" altLang="en-US" sz="1800">
              <a:solidFill>
                <a:srgbClr val="FF0000"/>
              </a:solidFill>
              <a:latin typeface="Symbol" panose="05050102010706020507" pitchFamily="18" charset="2"/>
            </a:endParaRPr>
          </a:p>
        </p:txBody>
      </p:sp>
      <p:sp>
        <p:nvSpPr>
          <p:cNvPr id="61445" name="Line 8"/>
          <p:cNvSpPr>
            <a:spLocks noChangeShapeType="1"/>
          </p:cNvSpPr>
          <p:nvPr/>
        </p:nvSpPr>
        <p:spPr bwMode="auto">
          <a:xfrm flipH="1">
            <a:off x="5029200" y="2514600"/>
            <a:ext cx="1295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46" name="Rectangle 9"/>
          <p:cNvSpPr>
            <a:spLocks noChangeArrowheads="1"/>
          </p:cNvSpPr>
          <p:nvPr/>
        </p:nvSpPr>
        <p:spPr bwMode="auto">
          <a:xfrm>
            <a:off x="6172200" y="3124200"/>
            <a:ext cx="29718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FF0000"/>
                </a:solidFill>
                <a:latin typeface="Comic Sans MS" panose="030F0702030302020204" pitchFamily="66" charset="0"/>
              </a:rPr>
              <a:t>Look for intercept (0.6V) &amp; the reciprocal of the slope (1/R)</a:t>
            </a:r>
          </a:p>
          <a:p>
            <a:pPr eaLnBrk="1" hangingPunct="1">
              <a:spcBef>
                <a:spcPct val="0"/>
              </a:spcBef>
              <a:buFontTx/>
              <a:buNone/>
            </a:pPr>
            <a:r>
              <a:rPr lang="en-US" altLang="en-US" sz="1800">
                <a:solidFill>
                  <a:srgbClr val="FF0000"/>
                </a:solidFill>
                <a:latin typeface="Comic Sans MS" panose="030F0702030302020204" pitchFamily="66" charset="0"/>
              </a:rPr>
              <a:t>(1.6V-0.6V)/100mA=10</a:t>
            </a:r>
            <a:r>
              <a:rPr lang="en-US" altLang="en-US" sz="1800">
                <a:solidFill>
                  <a:srgbClr val="FF0000"/>
                </a:solidFill>
                <a:latin typeface="Symbol" panose="05050102010706020507" pitchFamily="18" charset="2"/>
              </a:rPr>
              <a:t>W</a:t>
            </a:r>
          </a:p>
          <a:p>
            <a:pPr eaLnBrk="1" hangingPunct="1">
              <a:spcBef>
                <a:spcPct val="0"/>
              </a:spcBef>
              <a:buFontTx/>
              <a:buNone/>
            </a:pPr>
            <a:endParaRPr lang="en-US" altLang="en-US" sz="1800">
              <a:latin typeface="Symbol" panose="05050102010706020507" pitchFamily="18" charset="2"/>
            </a:endParaRPr>
          </a:p>
        </p:txBody>
      </p:sp>
      <p:sp>
        <p:nvSpPr>
          <p:cNvPr id="61447" name="Line 10"/>
          <p:cNvSpPr>
            <a:spLocks noChangeShapeType="1"/>
          </p:cNvSpPr>
          <p:nvPr/>
        </p:nvSpPr>
        <p:spPr bwMode="auto">
          <a:xfrm flipH="1">
            <a:off x="4495800" y="3505200"/>
            <a:ext cx="1676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48" name="Rectangle 11"/>
          <p:cNvSpPr>
            <a:spLocks noChangeArrowheads="1"/>
          </p:cNvSpPr>
          <p:nvPr/>
        </p:nvSpPr>
        <p:spPr bwMode="auto">
          <a:xfrm>
            <a:off x="4800600" y="5562600"/>
            <a:ext cx="3962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FF0000"/>
                </a:solidFill>
                <a:latin typeface="Comic Sans MS" panose="030F0702030302020204" pitchFamily="66" charset="0"/>
              </a:rPr>
              <a:t>Repeat for the reverse bias </a:t>
            </a:r>
            <a:endParaRPr lang="en-US" altLang="en-US" sz="1800">
              <a:solidFill>
                <a:srgbClr val="FF0000"/>
              </a:solidFill>
              <a:latin typeface="Symbol" panose="05050102010706020507" pitchFamily="18" charset="2"/>
            </a:endParaRPr>
          </a:p>
        </p:txBody>
      </p:sp>
      <p:sp>
        <p:nvSpPr>
          <p:cNvPr id="61449" name="Line 12"/>
          <p:cNvSpPr>
            <a:spLocks noChangeShapeType="1"/>
          </p:cNvSpPr>
          <p:nvPr/>
        </p:nvSpPr>
        <p:spPr bwMode="auto">
          <a:xfrm flipH="1" flipV="1">
            <a:off x="2362200" y="4648200"/>
            <a:ext cx="25146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0" name="Rectangle 14"/>
          <p:cNvSpPr>
            <a:spLocks noChangeArrowheads="1"/>
          </p:cNvSpPr>
          <p:nvPr/>
        </p:nvSpPr>
        <p:spPr bwMode="auto">
          <a:xfrm>
            <a:off x="4648200" y="4738688"/>
            <a:ext cx="3733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FF0000"/>
                </a:solidFill>
                <a:latin typeface="Comic Sans MS" panose="030F0702030302020204" pitchFamily="66" charset="0"/>
              </a:rPr>
              <a:t>Open circuit approximation</a:t>
            </a:r>
            <a:endParaRPr lang="en-US" altLang="en-US" sz="1800">
              <a:solidFill>
                <a:srgbClr val="FF0000"/>
              </a:solidFill>
              <a:latin typeface="Symbol" panose="05050102010706020507" pitchFamily="18" charset="2"/>
            </a:endParaRPr>
          </a:p>
        </p:txBody>
      </p:sp>
      <p:sp>
        <p:nvSpPr>
          <p:cNvPr id="61451" name="Line 15"/>
          <p:cNvSpPr>
            <a:spLocks noChangeShapeType="1"/>
          </p:cNvSpPr>
          <p:nvPr/>
        </p:nvSpPr>
        <p:spPr bwMode="auto">
          <a:xfrm flipH="1" flipV="1">
            <a:off x="3810000" y="4114800"/>
            <a:ext cx="8382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0726224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67744" y="1556792"/>
            <a:ext cx="4104456" cy="648072"/>
          </a:xfrm>
          <a:prstGeom prst="rect">
            <a:avLst/>
          </a:prstGeom>
        </p:spPr>
        <p:txBody>
          <a:bodyPr>
            <a:normAutofit/>
          </a:bodyPr>
          <a:lstStyle>
            <a:lvl1pPr algn="l" defTabSz="914400" rtl="0" eaLnBrk="1" latinLnBrk="0" hangingPunct="1">
              <a:spcBef>
                <a:spcPct val="0"/>
              </a:spcBef>
              <a:buNone/>
              <a:defRPr sz="2800" kern="1200">
                <a:solidFill>
                  <a:schemeClr val="tx1"/>
                </a:solidFill>
                <a:latin typeface="Comic Sans MS" panose="030F0702030302020204" pitchFamily="66" charset="0"/>
                <a:ea typeface="+mj-ea"/>
                <a:cs typeface="+mj-cs"/>
              </a:defRPr>
            </a:lvl1pPr>
          </a:lstStyle>
          <a:p>
            <a:pPr algn="ctr" fontAlgn="auto">
              <a:spcAft>
                <a:spcPts val="0"/>
              </a:spcAft>
            </a:pPr>
            <a:r>
              <a:rPr lang="tr-TR" altLang="en-US" sz="3200" dirty="0" err="1" smtClean="0"/>
              <a:t>Diode</a:t>
            </a:r>
            <a:r>
              <a:rPr lang="tr-TR" altLang="en-US" sz="3200" dirty="0" smtClean="0"/>
              <a:t> Applications</a:t>
            </a:r>
            <a:endParaRPr lang="en-US" altLang="en-US" sz="32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4509120"/>
            <a:ext cx="4680520" cy="1527147"/>
          </a:xfrm>
          <a:prstGeom prst="round2DiagRect">
            <a:avLst>
              <a:gd name="adj1" fmla="val 16667"/>
              <a:gd name="adj2" fmla="val 50000"/>
            </a:avLst>
          </a:prstGeom>
          <a:ln w="88900" cap="sq">
            <a:solidFill>
              <a:srgbClr val="FFFFFF"/>
            </a:solidFill>
            <a:miter lim="800000"/>
          </a:ln>
          <a:effectLst>
            <a:outerShdw blurRad="254000" algn="tl" rotWithShape="0">
              <a:srgbClr val="000000">
                <a:alpha val="43000"/>
              </a:srgb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2420888"/>
            <a:ext cx="2842105" cy="157263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4537367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09600" y="2209800"/>
            <a:ext cx="7467600" cy="2376488"/>
            <a:chOff x="609600" y="2209800"/>
            <a:chExt cx="7467600" cy="2376488"/>
          </a:xfrm>
        </p:grpSpPr>
        <p:pic>
          <p:nvPicPr>
            <p:cNvPr id="133124" name="Picture 4" descr="10f0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09800"/>
              <a:ext cx="7467600" cy="23764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195736" y="4309571"/>
              <a:ext cx="4104456" cy="25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3123" name="Rectangle 3"/>
          <p:cNvSpPr>
            <a:spLocks noGrp="1" noChangeArrowheads="1"/>
          </p:cNvSpPr>
          <p:nvPr>
            <p:ph idx="1"/>
          </p:nvPr>
        </p:nvSpPr>
        <p:spPr>
          <a:xfrm>
            <a:off x="228600" y="381000"/>
            <a:ext cx="8686800" cy="2183904"/>
          </a:xfrm>
        </p:spPr>
        <p:txBody>
          <a:bodyPr/>
          <a:lstStyle/>
          <a:p>
            <a:pPr>
              <a:buFont typeface="Wingdings" panose="05000000000000000000" pitchFamily="2" charset="2"/>
              <a:buNone/>
            </a:pPr>
            <a:r>
              <a:rPr lang="en-US" altLang="zh-TW" sz="2000" b="1" dirty="0" smtClean="0">
                <a:solidFill>
                  <a:srgbClr val="5F6103"/>
                </a:solidFill>
                <a:latin typeface="Comic Sans MS" panose="030F0702030302020204" pitchFamily="66" charset="0"/>
              </a:rPr>
              <a:t>Rectifier </a:t>
            </a:r>
            <a:r>
              <a:rPr lang="en-US" altLang="zh-TW" sz="2000" b="1" dirty="0">
                <a:solidFill>
                  <a:srgbClr val="5F6103"/>
                </a:solidFill>
                <a:latin typeface="Comic Sans MS" panose="030F0702030302020204" pitchFamily="66" charset="0"/>
              </a:rPr>
              <a:t>Circuits</a:t>
            </a:r>
          </a:p>
          <a:p>
            <a:pPr>
              <a:buFont typeface="Wingdings" panose="05000000000000000000" pitchFamily="2" charset="2"/>
              <a:buNone/>
            </a:pPr>
            <a:r>
              <a:rPr lang="en-US" altLang="zh-TW" sz="2000" dirty="0">
                <a:latin typeface="Comic Sans MS" panose="030F0702030302020204" pitchFamily="66" charset="0"/>
              </a:rPr>
              <a:t>* </a:t>
            </a:r>
            <a:r>
              <a:rPr lang="en-US" altLang="zh-TW" sz="2000" i="1" dirty="0">
                <a:solidFill>
                  <a:srgbClr val="0000CC"/>
                </a:solidFill>
                <a:latin typeface="Comic Sans MS" panose="030F0702030302020204" pitchFamily="66" charset="0"/>
              </a:rPr>
              <a:t>Rectifiers</a:t>
            </a:r>
            <a:r>
              <a:rPr lang="en-US" altLang="zh-TW" sz="2000" dirty="0">
                <a:latin typeface="Comic Sans MS" panose="030F0702030302020204" pitchFamily="66" charset="0"/>
              </a:rPr>
              <a:t> convert </a:t>
            </a:r>
            <a:r>
              <a:rPr lang="tr-TR" altLang="zh-TW" sz="2000" dirty="0" smtClean="0">
                <a:latin typeface="Comic Sans MS" panose="030F0702030302020204" pitchFamily="66" charset="0"/>
              </a:rPr>
              <a:t>AC</a:t>
            </a:r>
            <a:r>
              <a:rPr lang="en-US" altLang="zh-TW" sz="2000" dirty="0" smtClean="0">
                <a:latin typeface="Comic Sans MS" panose="030F0702030302020204" pitchFamily="66" charset="0"/>
              </a:rPr>
              <a:t> </a:t>
            </a:r>
            <a:r>
              <a:rPr lang="en-US" altLang="zh-TW" sz="2000" dirty="0">
                <a:latin typeface="Comic Sans MS" panose="030F0702030302020204" pitchFamily="66" charset="0"/>
              </a:rPr>
              <a:t>power to </a:t>
            </a:r>
            <a:r>
              <a:rPr lang="tr-TR" altLang="zh-TW" sz="2000" dirty="0" smtClean="0">
                <a:latin typeface="Comic Sans MS" panose="030F0702030302020204" pitchFamily="66" charset="0"/>
              </a:rPr>
              <a:t>DC</a:t>
            </a:r>
            <a:r>
              <a:rPr lang="en-US" altLang="zh-TW" sz="2000" dirty="0" smtClean="0">
                <a:latin typeface="Comic Sans MS" panose="030F0702030302020204" pitchFamily="66" charset="0"/>
              </a:rPr>
              <a:t> </a:t>
            </a:r>
            <a:r>
              <a:rPr lang="en-US" altLang="zh-TW" sz="2000" dirty="0">
                <a:latin typeface="Comic Sans MS" panose="030F0702030302020204" pitchFamily="66" charset="0"/>
              </a:rPr>
              <a:t>power.</a:t>
            </a:r>
          </a:p>
          <a:p>
            <a:pPr>
              <a:buFont typeface="Wingdings" panose="05000000000000000000" pitchFamily="2" charset="2"/>
              <a:buNone/>
            </a:pPr>
            <a:r>
              <a:rPr lang="en-US" altLang="zh-TW" sz="2000" dirty="0">
                <a:latin typeface="Comic Sans MS" panose="030F0702030302020204" pitchFamily="66" charset="0"/>
              </a:rPr>
              <a:t>* Rectifiers form the basis for electronic power suppliers and battery charging circuits.</a:t>
            </a:r>
          </a:p>
          <a:p>
            <a:pPr>
              <a:buFont typeface="Wingdings" panose="05000000000000000000" pitchFamily="2" charset="2"/>
              <a:buNone/>
            </a:pPr>
            <a:endParaRPr lang="tr-TR" altLang="zh-TW" sz="2000" b="1" dirty="0" smtClean="0">
              <a:solidFill>
                <a:srgbClr val="5F6103"/>
              </a:solidFill>
              <a:latin typeface="Comic Sans MS" panose="030F0702030302020204" pitchFamily="66" charset="0"/>
            </a:endParaRPr>
          </a:p>
          <a:p>
            <a:pPr>
              <a:buFont typeface="Wingdings" panose="05000000000000000000" pitchFamily="2" charset="2"/>
              <a:buNone/>
            </a:pPr>
            <a:r>
              <a:rPr lang="en-US" altLang="zh-TW" sz="2000" b="1" dirty="0" smtClean="0">
                <a:solidFill>
                  <a:srgbClr val="5F6103"/>
                </a:solidFill>
                <a:latin typeface="Comic Sans MS" panose="030F0702030302020204" pitchFamily="66" charset="0"/>
              </a:rPr>
              <a:t>Half-Wave </a:t>
            </a:r>
            <a:r>
              <a:rPr lang="en-US" altLang="zh-TW" sz="2000" b="1" dirty="0">
                <a:solidFill>
                  <a:srgbClr val="5F6103"/>
                </a:solidFill>
                <a:latin typeface="Comic Sans MS" panose="030F0702030302020204" pitchFamily="66" charset="0"/>
              </a:rPr>
              <a:t>Rectifier</a:t>
            </a: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p:txBody>
      </p:sp>
      <p:pic>
        <p:nvPicPr>
          <p:cNvPr id="133125" name="Picture 5" descr="10f0013"/>
          <p:cNvPicPr>
            <a:picLocks noChangeAspect="1" noChangeArrowheads="1"/>
          </p:cNvPicPr>
          <p:nvPr/>
        </p:nvPicPr>
        <p:blipFill>
          <a:blip r:embed="rId4" cstate="print">
            <a:extLst>
              <a:ext uri="{28A0092B-C50C-407E-A947-70E740481C1C}">
                <a14:useLocalDpi xmlns:a14="http://schemas.microsoft.com/office/drawing/2010/main" val="0"/>
              </a:ext>
            </a:extLst>
          </a:blip>
          <a:srcRect l="14496" r="18460" b="18036"/>
          <a:stretch>
            <a:fillRect/>
          </a:stretch>
        </p:blipFill>
        <p:spPr bwMode="auto">
          <a:xfrm>
            <a:off x="914400" y="4724400"/>
            <a:ext cx="1981200" cy="1712913"/>
          </a:xfrm>
          <a:prstGeom prst="rect">
            <a:avLst/>
          </a:prstGeom>
          <a:noFill/>
          <a:extLst>
            <a:ext uri="{909E8E84-426E-40DD-AFC4-6F175D3DCCD1}">
              <a14:hiddenFill xmlns:a14="http://schemas.microsoft.com/office/drawing/2010/main">
                <a:solidFill>
                  <a:srgbClr val="FFFFFF"/>
                </a:solidFill>
              </a14:hiddenFill>
            </a:ext>
          </a:extLst>
        </p:spPr>
      </p:pic>
      <p:pic>
        <p:nvPicPr>
          <p:cNvPr id="133126" name="Picture 6" descr="10f0021"/>
          <p:cNvPicPr>
            <a:picLocks noChangeAspect="1" noChangeArrowheads="1"/>
          </p:cNvPicPr>
          <p:nvPr/>
        </p:nvPicPr>
        <p:blipFill>
          <a:blip r:embed="rId5" cstate="print">
            <a:extLst>
              <a:ext uri="{28A0092B-C50C-407E-A947-70E740481C1C}">
                <a14:useLocalDpi xmlns:a14="http://schemas.microsoft.com/office/drawing/2010/main" val="0"/>
              </a:ext>
            </a:extLst>
          </a:blip>
          <a:srcRect b="11539"/>
          <a:stretch>
            <a:fillRect/>
          </a:stretch>
        </p:blipFill>
        <p:spPr bwMode="auto">
          <a:xfrm>
            <a:off x="3779912" y="4757738"/>
            <a:ext cx="3487738"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986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idx="1"/>
          </p:nvPr>
        </p:nvSpPr>
        <p:spPr>
          <a:xfrm>
            <a:off x="228600" y="381000"/>
            <a:ext cx="8686800" cy="4920208"/>
          </a:xfrm>
        </p:spPr>
        <p:txBody>
          <a:bodyPr/>
          <a:lstStyle/>
          <a:p>
            <a:pPr>
              <a:buFont typeface="Wingdings" panose="05000000000000000000" pitchFamily="2" charset="2"/>
              <a:buNone/>
            </a:pPr>
            <a:r>
              <a:rPr lang="tr-TR" altLang="zh-TW" sz="2000" b="1" dirty="0" smtClean="0">
                <a:solidFill>
                  <a:srgbClr val="5F6103"/>
                </a:solidFill>
                <a:latin typeface="Comic Sans MS" panose="030F0702030302020204" pitchFamily="66" charset="0"/>
              </a:rPr>
              <a:t>Basic </a:t>
            </a:r>
            <a:r>
              <a:rPr lang="en-US" altLang="zh-TW" sz="2000" b="1" dirty="0" smtClean="0">
                <a:solidFill>
                  <a:srgbClr val="5F6103"/>
                </a:solidFill>
                <a:latin typeface="Comic Sans MS" panose="030F0702030302020204" pitchFamily="66" charset="0"/>
              </a:rPr>
              <a:t>Battery-Charging </a:t>
            </a:r>
            <a:r>
              <a:rPr lang="en-US" altLang="zh-TW" sz="2000" b="1" dirty="0">
                <a:solidFill>
                  <a:srgbClr val="5F6103"/>
                </a:solidFill>
                <a:latin typeface="Comic Sans MS" panose="030F0702030302020204" pitchFamily="66" charset="0"/>
              </a:rPr>
              <a:t>Circuit</a:t>
            </a: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r>
              <a:rPr lang="en-US" altLang="zh-TW" sz="2000" dirty="0" smtClean="0">
                <a:latin typeface="Comic Sans MS" panose="030F0702030302020204" pitchFamily="66" charset="0"/>
              </a:rPr>
              <a:t>The </a:t>
            </a:r>
            <a:r>
              <a:rPr lang="en-US" altLang="zh-TW" sz="2000" dirty="0">
                <a:latin typeface="Comic Sans MS" panose="030F0702030302020204" pitchFamily="66" charset="0"/>
              </a:rPr>
              <a:t>current flows only in the direction that charges the battery.</a:t>
            </a:r>
          </a:p>
        </p:txBody>
      </p:sp>
      <p:grpSp>
        <p:nvGrpSpPr>
          <p:cNvPr id="2" name="Group 1"/>
          <p:cNvGrpSpPr/>
          <p:nvPr/>
        </p:nvGrpSpPr>
        <p:grpSpPr>
          <a:xfrm>
            <a:off x="838200" y="1066800"/>
            <a:ext cx="7513638" cy="3463925"/>
            <a:chOff x="838200" y="1066800"/>
            <a:chExt cx="7513638" cy="3463925"/>
          </a:xfrm>
        </p:grpSpPr>
        <p:pic>
          <p:nvPicPr>
            <p:cNvPr id="135172" name="Picture 4" descr="10f00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066800"/>
              <a:ext cx="7513638" cy="34639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39752" y="4242966"/>
              <a:ext cx="1008112" cy="2877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10999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ChangeArrowheads="1"/>
          </p:cNvSpPr>
          <p:nvPr>
            <p:ph idx="1"/>
          </p:nvPr>
        </p:nvSpPr>
        <p:spPr>
          <a:xfrm>
            <a:off x="228600" y="381000"/>
            <a:ext cx="8686800" cy="5928320"/>
          </a:xfrm>
        </p:spPr>
        <p:txBody>
          <a:bodyPr/>
          <a:lstStyle/>
          <a:p>
            <a:pPr>
              <a:buFont typeface="Wingdings" panose="05000000000000000000" pitchFamily="2" charset="2"/>
              <a:buNone/>
            </a:pPr>
            <a:r>
              <a:rPr lang="en-US" altLang="zh-TW" sz="2000" b="1" dirty="0" smtClean="0">
                <a:solidFill>
                  <a:srgbClr val="5F6103"/>
                </a:solidFill>
                <a:latin typeface="Comic Sans MS" panose="030F0702030302020204" pitchFamily="66" charset="0"/>
              </a:rPr>
              <a:t>Full-Wave </a:t>
            </a:r>
            <a:r>
              <a:rPr lang="en-US" altLang="zh-TW" sz="2000" b="1" dirty="0">
                <a:solidFill>
                  <a:srgbClr val="5F6103"/>
                </a:solidFill>
                <a:latin typeface="Comic Sans MS" panose="030F0702030302020204" pitchFamily="66" charset="0"/>
              </a:rPr>
              <a:t>Rectifier Circuits</a:t>
            </a: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smtClean="0">
              <a:latin typeface="Comic Sans MS" panose="030F0702030302020204" pitchFamily="66" charset="0"/>
            </a:endParaRPr>
          </a:p>
          <a:p>
            <a:pPr>
              <a:buFont typeface="Wingdings" panose="05000000000000000000" pitchFamily="2" charset="2"/>
              <a:buNone/>
            </a:pPr>
            <a:endParaRPr lang="en-US" altLang="zh-TW" sz="2000" dirty="0" smtClean="0">
              <a:latin typeface="Comic Sans MS" panose="030F0702030302020204" pitchFamily="66" charset="0"/>
            </a:endParaRPr>
          </a:p>
          <a:p>
            <a:pPr>
              <a:buNone/>
            </a:pPr>
            <a:r>
              <a:rPr lang="tr-TR" altLang="zh-TW" sz="2000" dirty="0" smtClean="0">
                <a:latin typeface="Comic Sans MS" panose="030F0702030302020204" pitchFamily="66" charset="0"/>
              </a:rPr>
              <a:t>T</a:t>
            </a:r>
            <a:r>
              <a:rPr lang="en-US" altLang="zh-TW" sz="2000" dirty="0" smtClean="0">
                <a:latin typeface="Comic Sans MS" panose="030F0702030302020204" pitchFamily="66" charset="0"/>
              </a:rPr>
              <a:t>wo </a:t>
            </a:r>
            <a:r>
              <a:rPr lang="en-US" altLang="zh-TW" sz="2000" dirty="0">
                <a:latin typeface="Comic Sans MS" panose="030F0702030302020204" pitchFamily="66" charset="0"/>
              </a:rPr>
              <a:t>half-wave rectifier with </a:t>
            </a:r>
            <a:r>
              <a:rPr lang="en-US" altLang="zh-TW" sz="2000" dirty="0" smtClean="0">
                <a:latin typeface="Comic Sans MS" panose="030F0702030302020204" pitchFamily="66" charset="0"/>
              </a:rPr>
              <a:t>a </a:t>
            </a:r>
            <a:r>
              <a:rPr lang="en-US" altLang="zh-TW" sz="2000" dirty="0">
                <a:latin typeface="Comic Sans MS" panose="030F0702030302020204" pitchFamily="66" charset="0"/>
              </a:rPr>
              <a:t>common ground</a:t>
            </a:r>
            <a:r>
              <a:rPr lang="en-US" altLang="zh-TW" sz="2000" dirty="0" smtClean="0">
                <a:latin typeface="Comic Sans MS" panose="030F0702030302020204" pitchFamily="66" charset="0"/>
              </a:rPr>
              <a:t>.</a:t>
            </a:r>
            <a:endParaRPr lang="tr-TR" altLang="zh-TW" sz="2000" dirty="0" smtClean="0">
              <a:latin typeface="Comic Sans MS" panose="030F0702030302020204" pitchFamily="66" charset="0"/>
            </a:endParaRPr>
          </a:p>
          <a:p>
            <a:pPr marL="342900" indent="-342900"/>
            <a:endParaRPr lang="en-US" altLang="zh-TW" sz="2000" dirty="0">
              <a:latin typeface="Comic Sans MS" panose="030F0702030302020204" pitchFamily="66" charset="0"/>
            </a:endParaRPr>
          </a:p>
          <a:p>
            <a:pPr>
              <a:buFont typeface="Wingdings" panose="05000000000000000000" pitchFamily="2" charset="2"/>
              <a:buNone/>
            </a:pPr>
            <a:r>
              <a:rPr kumimoji="0" lang="en-US" altLang="zh-TW" sz="2000" dirty="0" smtClean="0">
                <a:latin typeface="Comic Sans MS" panose="030F0702030302020204" pitchFamily="66" charset="0"/>
              </a:rPr>
              <a:t>When </a:t>
            </a:r>
            <a:r>
              <a:rPr kumimoji="0" lang="en-US" altLang="zh-TW" sz="2000" dirty="0">
                <a:latin typeface="Comic Sans MS" panose="030F0702030302020204" pitchFamily="66" charset="0"/>
              </a:rPr>
              <a:t>upper source supplies “+” voltage to diode A, </a:t>
            </a:r>
            <a:r>
              <a:rPr kumimoji="0" lang="en-US" altLang="zh-TW" sz="2000" dirty="0" smtClean="0">
                <a:latin typeface="Comic Sans MS" panose="030F0702030302020204" pitchFamily="66" charset="0"/>
              </a:rPr>
              <a:t>the </a:t>
            </a:r>
            <a:r>
              <a:rPr kumimoji="0" lang="en-US" altLang="zh-TW" sz="2000" dirty="0">
                <a:latin typeface="Comic Sans MS" panose="030F0702030302020204" pitchFamily="66" charset="0"/>
              </a:rPr>
              <a:t>lower source supplies “-” voltage to diode B</a:t>
            </a:r>
            <a:r>
              <a:rPr kumimoji="0" lang="en-US" altLang="zh-TW" sz="2000" dirty="0" smtClean="0">
                <a:latin typeface="Comic Sans MS" panose="030F0702030302020204" pitchFamily="66" charset="0"/>
              </a:rPr>
              <a:t>; </a:t>
            </a:r>
            <a:r>
              <a:rPr kumimoji="0" lang="en-US" altLang="zh-TW" sz="2000" dirty="0">
                <a:latin typeface="Comic Sans MS" panose="030F0702030302020204" pitchFamily="66" charset="0"/>
              </a:rPr>
              <a:t>and vice versa</a:t>
            </a:r>
            <a:r>
              <a:rPr kumimoji="0" lang="en-US" altLang="zh-TW" sz="2000" dirty="0" smtClean="0">
                <a:latin typeface="Comic Sans MS" panose="030F0702030302020204" pitchFamily="66" charset="0"/>
              </a:rPr>
              <a:t>.</a:t>
            </a:r>
            <a:endParaRPr kumimoji="0" lang="en-US" altLang="zh-TW" sz="2000" dirty="0">
              <a:latin typeface="Comic Sans MS" panose="030F0702030302020204" pitchFamily="66" charset="0"/>
            </a:endParaRPr>
          </a:p>
        </p:txBody>
      </p:sp>
      <p:grpSp>
        <p:nvGrpSpPr>
          <p:cNvPr id="4" name="Group 3"/>
          <p:cNvGrpSpPr/>
          <p:nvPr/>
        </p:nvGrpSpPr>
        <p:grpSpPr>
          <a:xfrm>
            <a:off x="533400" y="838200"/>
            <a:ext cx="7486650" cy="3128963"/>
            <a:chOff x="533400" y="838200"/>
            <a:chExt cx="7486650" cy="3128963"/>
          </a:xfrm>
        </p:grpSpPr>
        <p:pic>
          <p:nvPicPr>
            <p:cNvPr id="137220" name="Picture 4" descr="10f00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43000"/>
              <a:ext cx="7486650" cy="2824163"/>
            </a:xfrm>
            <a:prstGeom prst="rect">
              <a:avLst/>
            </a:prstGeom>
            <a:noFill/>
            <a:extLst>
              <a:ext uri="{909E8E84-426E-40DD-AFC4-6F175D3DCCD1}">
                <a14:hiddenFill xmlns:a14="http://schemas.microsoft.com/office/drawing/2010/main">
                  <a:solidFill>
                    <a:srgbClr val="FFFFFF"/>
                  </a:solidFill>
                </a14:hiddenFill>
              </a:ext>
            </a:extLst>
          </p:spPr>
        </p:pic>
        <p:pic>
          <p:nvPicPr>
            <p:cNvPr id="137221" name="Picture 5" descr="A"/>
            <p:cNvPicPr>
              <a:picLocks noChangeAspect="1" noChangeArrowheads="1"/>
            </p:cNvPicPr>
            <p:nvPr/>
          </p:nvPicPr>
          <p:blipFill>
            <a:blip r:embed="rId4" cstate="print">
              <a:extLst>
                <a:ext uri="{28A0092B-C50C-407E-A947-70E740481C1C}">
                  <a14:useLocalDpi xmlns:a14="http://schemas.microsoft.com/office/drawing/2010/main" val="0"/>
                </a:ext>
              </a:extLst>
            </a:blip>
            <a:srcRect l="39313" t="8334" r="46928" b="80302"/>
            <a:stretch>
              <a:fillRect/>
            </a:stretch>
          </p:blipFill>
          <p:spPr bwMode="auto">
            <a:xfrm>
              <a:off x="3276600" y="838200"/>
              <a:ext cx="923925" cy="990600"/>
            </a:xfrm>
            <a:prstGeom prst="rect">
              <a:avLst/>
            </a:prstGeom>
            <a:noFill/>
            <a:extLst>
              <a:ext uri="{909E8E84-426E-40DD-AFC4-6F175D3DCCD1}">
                <a14:hiddenFill xmlns:a14="http://schemas.microsoft.com/office/drawing/2010/main">
                  <a:solidFill>
                    <a:srgbClr val="FFFFFF"/>
                  </a:solidFill>
                </a14:hiddenFill>
              </a:ext>
            </a:extLst>
          </p:spPr>
        </p:pic>
        <p:sp>
          <p:nvSpPr>
            <p:cNvPr id="137223" name="Line 7"/>
            <p:cNvSpPr>
              <a:spLocks noChangeShapeType="1"/>
            </p:cNvSpPr>
            <p:nvPr/>
          </p:nvSpPr>
          <p:spPr bwMode="auto">
            <a:xfrm flipH="1">
              <a:off x="3200400" y="1676400"/>
              <a:ext cx="228600" cy="381000"/>
            </a:xfrm>
            <a:prstGeom prst="line">
              <a:avLst/>
            </a:prstGeom>
            <a:noFill/>
            <a:ln w="57150" cmpd="thinThick">
              <a:solidFill>
                <a:srgbClr val="5F0D1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en-US">
                <a:solidFill>
                  <a:srgbClr val="000000"/>
                </a:solidFill>
                <a:latin typeface="Verdana" panose="020B0604030504040204" pitchFamily="34" charset="0"/>
              </a:endParaRPr>
            </a:p>
          </p:txBody>
        </p:sp>
        <p:sp>
          <p:nvSpPr>
            <p:cNvPr id="137224" name="Oval 8"/>
            <p:cNvSpPr>
              <a:spLocks noChangeArrowheads="1"/>
            </p:cNvSpPr>
            <p:nvPr/>
          </p:nvSpPr>
          <p:spPr bwMode="auto">
            <a:xfrm>
              <a:off x="2743200" y="2133600"/>
              <a:ext cx="914400" cy="1143000"/>
            </a:xfrm>
            <a:prstGeom prst="ellipse">
              <a:avLst/>
            </a:prstGeom>
            <a:noFill/>
            <a:ln w="28575">
              <a:solidFill>
                <a:srgbClr val="5F0D1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sp>
          <p:nvSpPr>
            <p:cNvPr id="137225" name="Line 9"/>
            <p:cNvSpPr>
              <a:spLocks noChangeShapeType="1"/>
            </p:cNvSpPr>
            <p:nvPr/>
          </p:nvSpPr>
          <p:spPr bwMode="auto">
            <a:xfrm>
              <a:off x="5105400" y="2514600"/>
              <a:ext cx="609600" cy="76200"/>
            </a:xfrm>
            <a:prstGeom prst="line">
              <a:avLst/>
            </a:prstGeom>
            <a:noFill/>
            <a:ln w="952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en-US">
                <a:solidFill>
                  <a:srgbClr val="000000"/>
                </a:solidFill>
                <a:latin typeface="Verdana" panose="020B0604030504040204" pitchFamily="34" charset="0"/>
              </a:endParaRPr>
            </a:p>
          </p:txBody>
        </p:sp>
        <p:sp>
          <p:nvSpPr>
            <p:cNvPr id="137226" name="Line 10"/>
            <p:cNvSpPr>
              <a:spLocks noChangeShapeType="1"/>
            </p:cNvSpPr>
            <p:nvPr/>
          </p:nvSpPr>
          <p:spPr bwMode="auto">
            <a:xfrm>
              <a:off x="5867400" y="2514600"/>
              <a:ext cx="609600" cy="76200"/>
            </a:xfrm>
            <a:prstGeom prst="line">
              <a:avLst/>
            </a:prstGeom>
            <a:noFill/>
            <a:ln w="952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en-US">
                <a:solidFill>
                  <a:srgbClr val="000000"/>
                </a:solidFill>
                <a:latin typeface="Verdana" panose="020B0604030504040204" pitchFamily="34" charset="0"/>
              </a:endParaRPr>
            </a:p>
          </p:txBody>
        </p:sp>
        <p:sp>
          <p:nvSpPr>
            <p:cNvPr id="137227" name="Line 11"/>
            <p:cNvSpPr>
              <a:spLocks noChangeShapeType="1"/>
            </p:cNvSpPr>
            <p:nvPr/>
          </p:nvSpPr>
          <p:spPr bwMode="auto">
            <a:xfrm>
              <a:off x="6629400" y="2514600"/>
              <a:ext cx="609600" cy="76200"/>
            </a:xfrm>
            <a:prstGeom prst="line">
              <a:avLst/>
            </a:prstGeom>
            <a:noFill/>
            <a:ln w="952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en-US">
                <a:solidFill>
                  <a:srgbClr val="000000"/>
                </a:solidFill>
                <a:latin typeface="Verdana" panose="020B0604030504040204" pitchFamily="34" charset="0"/>
              </a:endParaRPr>
            </a:p>
          </p:txBody>
        </p:sp>
        <p:sp>
          <p:nvSpPr>
            <p:cNvPr id="10" name="Rectangle 9"/>
            <p:cNvSpPr/>
            <p:nvPr/>
          </p:nvSpPr>
          <p:spPr>
            <a:xfrm>
              <a:off x="2987824" y="3685549"/>
              <a:ext cx="2520280" cy="247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ounded Rectangular Callout 1"/>
          <p:cNvSpPr/>
          <p:nvPr/>
        </p:nvSpPr>
        <p:spPr>
          <a:xfrm>
            <a:off x="4648200" y="236479"/>
            <a:ext cx="3812232" cy="646986"/>
          </a:xfrm>
          <a:prstGeom prst="wedgeRoundRectCallout">
            <a:avLst>
              <a:gd name="adj1" fmla="val -58671"/>
              <a:gd name="adj2" fmla="val 99364"/>
              <a:gd name="adj3" fmla="val 16667"/>
            </a:avLst>
          </a:prstGeom>
          <a:solidFill>
            <a:schemeClr val="accent6">
              <a:lumMod val="40000"/>
              <a:lumOff val="60000"/>
            </a:schemeClr>
          </a:solidFill>
          <a:ln w="28575">
            <a:solidFill>
              <a:schemeClr val="tx1"/>
            </a:solidFill>
            <a:prstDash val="dashDot"/>
          </a:ln>
        </p:spPr>
        <p:txBody>
          <a:bodyPr wrap="square">
            <a:spAutoFit/>
          </a:bodyPr>
          <a:lstStyle/>
          <a:p>
            <a:r>
              <a:rPr lang="en-US" sz="1600" dirty="0" smtClean="0">
                <a:latin typeface="Comic Sans MS" panose="030F0702030302020204" pitchFamily="66" charset="0"/>
              </a:rPr>
              <a:t>We </a:t>
            </a:r>
            <a:r>
              <a:rPr lang="en-US" sz="1600" dirty="0">
                <a:latin typeface="Comic Sans MS" panose="030F0702030302020204" pitchFamily="66" charset="0"/>
              </a:rPr>
              <a:t>can also smooth the output by using a large capacitance.</a:t>
            </a:r>
          </a:p>
        </p:txBody>
      </p:sp>
    </p:spTree>
    <p:extLst>
      <p:ext uri="{BB962C8B-B14F-4D97-AF65-F5344CB8AC3E}">
        <p14:creationId xmlns:p14="http://schemas.microsoft.com/office/powerpoint/2010/main" val="14582868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7219">
                                            <p:txEl>
                                              <p:pRg st="10" end="10"/>
                                            </p:txEl>
                                          </p:spTgt>
                                        </p:tgtEl>
                                        <p:attrNameLst>
                                          <p:attrName>style.visibility</p:attrName>
                                        </p:attrNameLst>
                                      </p:cBhvr>
                                      <p:to>
                                        <p:strVal val="visible"/>
                                      </p:to>
                                    </p:set>
                                    <p:anim calcmode="lin" valueType="num">
                                      <p:cBhvr additive="base">
                                        <p:cTn id="7" dur="500" fill="hold"/>
                                        <p:tgtEl>
                                          <p:spTgt spid="137219">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21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7219">
                                            <p:txEl>
                                              <p:pRg st="12" end="12"/>
                                            </p:txEl>
                                          </p:spTgt>
                                        </p:tgtEl>
                                        <p:attrNameLst>
                                          <p:attrName>style.visibility</p:attrName>
                                        </p:attrNameLst>
                                      </p:cBhvr>
                                      <p:to>
                                        <p:strVal val="visible"/>
                                      </p:to>
                                    </p:set>
                                    <p:anim calcmode="lin" valueType="num">
                                      <p:cBhvr additive="base">
                                        <p:cTn id="13" dur="500" fill="hold"/>
                                        <p:tgtEl>
                                          <p:spTgt spid="137219">
                                            <p:txEl>
                                              <p:pRg st="12" end="1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721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idx="1"/>
          </p:nvPr>
        </p:nvSpPr>
        <p:spPr>
          <a:xfrm>
            <a:off x="228600" y="381000"/>
            <a:ext cx="8686800" cy="6248400"/>
          </a:xfrm>
        </p:spPr>
        <p:txBody>
          <a:bodyPr/>
          <a:lstStyle/>
          <a:p>
            <a:pPr>
              <a:buFont typeface="Wingdings" panose="05000000000000000000" pitchFamily="2" charset="2"/>
              <a:buNone/>
            </a:pPr>
            <a:r>
              <a:rPr lang="en-US" altLang="zh-TW" sz="2000" b="1" dirty="0" smtClean="0">
                <a:solidFill>
                  <a:srgbClr val="5F6103"/>
                </a:solidFill>
                <a:latin typeface="Comic Sans MS" panose="030F0702030302020204" pitchFamily="66" charset="0"/>
              </a:rPr>
              <a:t>Full-Wave </a:t>
            </a:r>
            <a:r>
              <a:rPr lang="en-US" altLang="zh-TW" sz="2000" b="1" dirty="0">
                <a:solidFill>
                  <a:srgbClr val="5F6103"/>
                </a:solidFill>
                <a:latin typeface="Comic Sans MS" panose="030F0702030302020204" pitchFamily="66" charset="0"/>
              </a:rPr>
              <a:t>Rectifier Circuits</a:t>
            </a:r>
          </a:p>
          <a:p>
            <a:pPr>
              <a:buFont typeface="Wingdings" panose="05000000000000000000" pitchFamily="2" charset="2"/>
              <a:buNone/>
            </a:pPr>
            <a:r>
              <a:rPr lang="en-US" altLang="zh-TW" sz="2000" dirty="0">
                <a:latin typeface="Comic Sans MS" panose="030F0702030302020204" pitchFamily="66" charset="0"/>
              </a:rPr>
              <a:t>* </a:t>
            </a:r>
            <a:r>
              <a:rPr lang="en-US" altLang="zh-TW" sz="2000" dirty="0" smtClean="0">
                <a:latin typeface="Comic Sans MS" panose="030F0702030302020204" pitchFamily="66" charset="0"/>
              </a:rPr>
              <a:t>The </a:t>
            </a:r>
            <a:r>
              <a:rPr lang="en-US" altLang="zh-TW" sz="2000" i="1" dirty="0">
                <a:latin typeface="Comic Sans MS" panose="030F0702030302020204" pitchFamily="66" charset="0"/>
              </a:rPr>
              <a:t>Diode-Bridge Full-Wave </a:t>
            </a:r>
            <a:r>
              <a:rPr lang="en-US" altLang="zh-TW" sz="2000" i="1" dirty="0" smtClean="0">
                <a:latin typeface="Comic Sans MS" panose="030F0702030302020204" pitchFamily="66" charset="0"/>
              </a:rPr>
              <a:t>Rectifier</a:t>
            </a:r>
            <a:endParaRPr lang="en-US" altLang="zh-TW" sz="2000" dirty="0">
              <a:latin typeface="Comic Sans MS" panose="030F0702030302020204" pitchFamily="66" charset="0"/>
            </a:endParaRPr>
          </a:p>
        </p:txBody>
      </p:sp>
      <p:pic>
        <p:nvPicPr>
          <p:cNvPr id="138245" name="Picture 5" descr="10f0025"/>
          <p:cNvPicPr>
            <a:picLocks noChangeAspect="1" noChangeArrowheads="1"/>
          </p:cNvPicPr>
          <p:nvPr/>
        </p:nvPicPr>
        <p:blipFill>
          <a:blip r:embed="rId3">
            <a:extLst>
              <a:ext uri="{28A0092B-C50C-407E-A947-70E740481C1C}">
                <a14:useLocalDpi xmlns:a14="http://schemas.microsoft.com/office/drawing/2010/main" val="0"/>
              </a:ext>
            </a:extLst>
          </a:blip>
          <a:srcRect l="51909" t="18887" r="5344" b="27150"/>
          <a:stretch>
            <a:fillRect/>
          </a:stretch>
        </p:blipFill>
        <p:spPr bwMode="auto">
          <a:xfrm>
            <a:off x="1447800" y="4572000"/>
            <a:ext cx="4191000" cy="2071688"/>
          </a:xfrm>
          <a:prstGeom prst="rect">
            <a:avLst/>
          </a:prstGeom>
          <a:noFill/>
          <a:extLst>
            <a:ext uri="{909E8E84-426E-40DD-AFC4-6F175D3DCCD1}">
              <a14:hiddenFill xmlns:a14="http://schemas.microsoft.com/office/drawing/2010/main">
                <a:solidFill>
                  <a:srgbClr val="FFFFFF"/>
                </a:solidFill>
              </a14:hiddenFill>
            </a:ext>
          </a:extLst>
        </p:spPr>
      </p:pic>
      <p:pic>
        <p:nvPicPr>
          <p:cNvPr id="138246" name="Picture 6" descr="A"/>
          <p:cNvPicPr>
            <a:picLocks noChangeAspect="1" noChangeArrowheads="1"/>
          </p:cNvPicPr>
          <p:nvPr/>
        </p:nvPicPr>
        <p:blipFill>
          <a:blip r:embed="rId4" cstate="print">
            <a:extLst>
              <a:ext uri="{28A0092B-C50C-407E-A947-70E740481C1C}">
                <a14:useLocalDpi xmlns:a14="http://schemas.microsoft.com/office/drawing/2010/main" val="0"/>
              </a:ext>
            </a:extLst>
          </a:blip>
          <a:srcRect l="39313" t="8334" r="46928" b="80302"/>
          <a:stretch>
            <a:fillRect/>
          </a:stretch>
        </p:blipFill>
        <p:spPr bwMode="auto">
          <a:xfrm>
            <a:off x="6629400" y="838200"/>
            <a:ext cx="1209675" cy="1295400"/>
          </a:xfrm>
          <a:prstGeom prst="rect">
            <a:avLst/>
          </a:prstGeom>
          <a:noFill/>
          <a:extLst>
            <a:ext uri="{909E8E84-426E-40DD-AFC4-6F175D3DCCD1}">
              <a14:hiddenFill xmlns:a14="http://schemas.microsoft.com/office/drawing/2010/main">
                <a:solidFill>
                  <a:srgbClr val="FFFFFF"/>
                </a:solidFill>
              </a14:hiddenFill>
            </a:ext>
          </a:extLst>
        </p:spPr>
      </p:pic>
      <p:sp>
        <p:nvSpPr>
          <p:cNvPr id="138248" name="Line 8"/>
          <p:cNvSpPr>
            <a:spLocks noChangeShapeType="1"/>
          </p:cNvSpPr>
          <p:nvPr/>
        </p:nvSpPr>
        <p:spPr bwMode="auto">
          <a:xfrm>
            <a:off x="2286000" y="5715000"/>
            <a:ext cx="838200" cy="76200"/>
          </a:xfrm>
          <a:prstGeom prst="line">
            <a:avLst/>
          </a:prstGeom>
          <a:noFill/>
          <a:ln w="952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en-US">
              <a:solidFill>
                <a:srgbClr val="000000"/>
              </a:solidFill>
              <a:latin typeface="Comic Sans MS" panose="030F0702030302020204" pitchFamily="66" charset="0"/>
            </a:endParaRPr>
          </a:p>
        </p:txBody>
      </p:sp>
      <p:sp>
        <p:nvSpPr>
          <p:cNvPr id="138249" name="Line 9"/>
          <p:cNvSpPr>
            <a:spLocks noChangeShapeType="1"/>
          </p:cNvSpPr>
          <p:nvPr/>
        </p:nvSpPr>
        <p:spPr bwMode="auto">
          <a:xfrm>
            <a:off x="3352800" y="5715000"/>
            <a:ext cx="838200" cy="76200"/>
          </a:xfrm>
          <a:prstGeom prst="line">
            <a:avLst/>
          </a:prstGeom>
          <a:noFill/>
          <a:ln w="952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en-US">
              <a:solidFill>
                <a:srgbClr val="000000"/>
              </a:solidFill>
              <a:latin typeface="Comic Sans MS" panose="030F0702030302020204" pitchFamily="66" charset="0"/>
            </a:endParaRPr>
          </a:p>
        </p:txBody>
      </p:sp>
      <p:sp>
        <p:nvSpPr>
          <p:cNvPr id="138250" name="Line 10"/>
          <p:cNvSpPr>
            <a:spLocks noChangeShapeType="1"/>
          </p:cNvSpPr>
          <p:nvPr/>
        </p:nvSpPr>
        <p:spPr bwMode="auto">
          <a:xfrm>
            <a:off x="4419600" y="5715000"/>
            <a:ext cx="762000" cy="76200"/>
          </a:xfrm>
          <a:prstGeom prst="line">
            <a:avLst/>
          </a:prstGeom>
          <a:noFill/>
          <a:ln w="952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en-US">
              <a:solidFill>
                <a:srgbClr val="000000"/>
              </a:solidFill>
              <a:latin typeface="Comic Sans MS" panose="030F0702030302020204" pitchFamily="66" charset="0"/>
            </a:endParaRPr>
          </a:p>
        </p:txBody>
      </p:sp>
      <p:sp>
        <p:nvSpPr>
          <p:cNvPr id="138251" name="Rectangle 11"/>
          <p:cNvSpPr>
            <a:spLocks noChangeArrowheads="1"/>
          </p:cNvSpPr>
          <p:nvPr/>
        </p:nvSpPr>
        <p:spPr bwMode="auto">
          <a:xfrm>
            <a:off x="2514600" y="5257800"/>
            <a:ext cx="3810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a:solidFill>
                  <a:srgbClr val="000000"/>
                </a:solidFill>
                <a:latin typeface="Comic Sans MS" panose="030F0702030302020204" pitchFamily="66" charset="0"/>
              </a:rPr>
              <a:t>A,B</a:t>
            </a:r>
          </a:p>
        </p:txBody>
      </p:sp>
      <p:sp>
        <p:nvSpPr>
          <p:cNvPr id="138252" name="Rectangle 12"/>
          <p:cNvSpPr>
            <a:spLocks noChangeArrowheads="1"/>
          </p:cNvSpPr>
          <p:nvPr/>
        </p:nvSpPr>
        <p:spPr bwMode="auto">
          <a:xfrm>
            <a:off x="3505200" y="5257800"/>
            <a:ext cx="4572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TW">
                <a:solidFill>
                  <a:srgbClr val="000000"/>
                </a:solidFill>
                <a:latin typeface="Comic Sans MS" panose="030F0702030302020204" pitchFamily="66" charset="0"/>
              </a:rPr>
              <a:t>C,D</a:t>
            </a:r>
          </a:p>
        </p:txBody>
      </p:sp>
      <p:grpSp>
        <p:nvGrpSpPr>
          <p:cNvPr id="2" name="Group 1"/>
          <p:cNvGrpSpPr/>
          <p:nvPr/>
        </p:nvGrpSpPr>
        <p:grpSpPr>
          <a:xfrm>
            <a:off x="609600" y="1508521"/>
            <a:ext cx="5867400" cy="3418682"/>
            <a:chOff x="609600" y="1219200"/>
            <a:chExt cx="5867400" cy="3418682"/>
          </a:xfrm>
        </p:grpSpPr>
        <p:pic>
          <p:nvPicPr>
            <p:cNvPr id="138244" name="Picture 4" descr="10f00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219200"/>
              <a:ext cx="5867400" cy="341153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547664" y="4342293"/>
              <a:ext cx="3816424" cy="295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8247" name="Line 7"/>
          <p:cNvSpPr>
            <a:spLocks noChangeShapeType="1"/>
          </p:cNvSpPr>
          <p:nvPr/>
        </p:nvSpPr>
        <p:spPr bwMode="auto">
          <a:xfrm flipH="1">
            <a:off x="6324600" y="2133600"/>
            <a:ext cx="457200" cy="685800"/>
          </a:xfrm>
          <a:prstGeom prst="line">
            <a:avLst/>
          </a:prstGeom>
          <a:noFill/>
          <a:ln w="76200" cmpd="tri">
            <a:solidFill>
              <a:srgbClr val="5F0D1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en-US">
              <a:solidFill>
                <a:srgbClr val="000000"/>
              </a:solidFill>
              <a:latin typeface="Comic Sans MS" panose="030F0702030302020204" pitchFamily="66" charset="0"/>
            </a:endParaRPr>
          </a:p>
        </p:txBody>
      </p:sp>
      <p:sp>
        <p:nvSpPr>
          <p:cNvPr id="14" name="Rounded Rectangular Callout 13"/>
          <p:cNvSpPr/>
          <p:nvPr/>
        </p:nvSpPr>
        <p:spPr>
          <a:xfrm>
            <a:off x="6553200" y="2827617"/>
            <a:ext cx="2452942" cy="919401"/>
          </a:xfrm>
          <a:prstGeom prst="wedgeRoundRectCallout">
            <a:avLst>
              <a:gd name="adj1" fmla="val -17614"/>
              <a:gd name="adj2" fmla="val -130955"/>
              <a:gd name="adj3" fmla="val 16667"/>
            </a:avLst>
          </a:prstGeom>
          <a:solidFill>
            <a:schemeClr val="accent6">
              <a:lumMod val="40000"/>
              <a:lumOff val="60000"/>
            </a:schemeClr>
          </a:solidFill>
          <a:ln w="28575">
            <a:solidFill>
              <a:schemeClr val="tx1"/>
            </a:solidFill>
            <a:prstDash val="dashDot"/>
          </a:ln>
        </p:spPr>
        <p:txBody>
          <a:bodyPr wrap="square">
            <a:spAutoFit/>
          </a:bodyPr>
          <a:lstStyle/>
          <a:p>
            <a:r>
              <a:rPr lang="en-US" sz="1600" dirty="0" smtClean="0">
                <a:latin typeface="Comic Sans MS" panose="030F0702030302020204" pitchFamily="66" charset="0"/>
              </a:rPr>
              <a:t>We </a:t>
            </a:r>
            <a:r>
              <a:rPr lang="en-US" sz="1600" dirty="0">
                <a:latin typeface="Comic Sans MS" panose="030F0702030302020204" pitchFamily="66" charset="0"/>
              </a:rPr>
              <a:t>can also smooth the output by using a large capacitance.</a:t>
            </a:r>
          </a:p>
        </p:txBody>
      </p:sp>
    </p:spTree>
    <p:extLst>
      <p:ext uri="{BB962C8B-B14F-4D97-AF65-F5344CB8AC3E}">
        <p14:creationId xmlns:p14="http://schemas.microsoft.com/office/powerpoint/2010/main" val="3068700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1382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par>
                          <p:cTn id="9" fill="hold">
                            <p:stCondLst>
                              <p:cond delay="0"/>
                            </p:stCondLst>
                            <p:childTnLst>
                              <p:par>
                                <p:cTn id="10" presetID="8" presetClass="entr" presetSubtype="16" fill="hold" grpId="0" nodeType="afterEffect">
                                  <p:stCondLst>
                                    <p:cond delay="0"/>
                                  </p:stCondLst>
                                  <p:childTnLst>
                                    <p:set>
                                      <p:cBhvr>
                                        <p:cTn id="11" dur="1" fill="hold">
                                          <p:stCondLst>
                                            <p:cond delay="0"/>
                                          </p:stCondLst>
                                        </p:cTn>
                                        <p:tgtEl>
                                          <p:spTgt spid="138247"/>
                                        </p:tgtEl>
                                        <p:attrNameLst>
                                          <p:attrName>style.visibility</p:attrName>
                                        </p:attrNameLst>
                                      </p:cBhvr>
                                      <p:to>
                                        <p:strVal val="visible"/>
                                      </p:to>
                                    </p:set>
                                    <p:animEffect transition="in" filter="diamond(in)">
                                      <p:cBhvr>
                                        <p:cTn id="12" dur="2000"/>
                                        <p:tgtEl>
                                          <p:spTgt spid="138247"/>
                                        </p:tgtEl>
                                      </p:cBhvr>
                                    </p:animEffect>
                                  </p:childTnLst>
                                </p:cTn>
                              </p:par>
                            </p:childTnLst>
                          </p:cTn>
                        </p:par>
                        <p:par>
                          <p:cTn id="13" fill="hold" nodeType="afterGroup">
                            <p:stCondLst>
                              <p:cond delay="2000"/>
                            </p:stCondLst>
                            <p:childTnLst>
                              <p:par>
                                <p:cTn id="14" presetID="5" presetClass="entr" presetSubtype="10" fill="hold" grpId="0" nodeType="afterEffect">
                                  <p:stCondLst>
                                    <p:cond delay="0"/>
                                  </p:stCondLst>
                                  <p:childTnLst>
                                    <p:set>
                                      <p:cBhvr>
                                        <p:cTn id="15" dur="1" fill="hold">
                                          <p:stCondLst>
                                            <p:cond delay="0"/>
                                          </p:stCondLst>
                                        </p:cTn>
                                        <p:tgtEl>
                                          <p:spTgt spid="138248"/>
                                        </p:tgtEl>
                                        <p:attrNameLst>
                                          <p:attrName>style.visibility</p:attrName>
                                        </p:attrNameLst>
                                      </p:cBhvr>
                                      <p:to>
                                        <p:strVal val="visible"/>
                                      </p:to>
                                    </p:set>
                                    <p:animEffect transition="in" filter="checkerboard(across)">
                                      <p:cBhvr>
                                        <p:cTn id="16" dur="500"/>
                                        <p:tgtEl>
                                          <p:spTgt spid="138248"/>
                                        </p:tgtEl>
                                      </p:cBhvr>
                                    </p:animEffect>
                                  </p:childTnLst>
                                </p:cTn>
                              </p:par>
                            </p:childTnLst>
                          </p:cTn>
                        </p:par>
                        <p:par>
                          <p:cTn id="17" fill="hold" nodeType="afterGroup">
                            <p:stCondLst>
                              <p:cond delay="2500"/>
                            </p:stCondLst>
                            <p:childTnLst>
                              <p:par>
                                <p:cTn id="18" presetID="5" presetClass="entr" presetSubtype="10" fill="hold" grpId="0" nodeType="afterEffect">
                                  <p:stCondLst>
                                    <p:cond delay="0"/>
                                  </p:stCondLst>
                                  <p:childTnLst>
                                    <p:set>
                                      <p:cBhvr>
                                        <p:cTn id="19" dur="1" fill="hold">
                                          <p:stCondLst>
                                            <p:cond delay="0"/>
                                          </p:stCondLst>
                                        </p:cTn>
                                        <p:tgtEl>
                                          <p:spTgt spid="138249"/>
                                        </p:tgtEl>
                                        <p:attrNameLst>
                                          <p:attrName>style.visibility</p:attrName>
                                        </p:attrNameLst>
                                      </p:cBhvr>
                                      <p:to>
                                        <p:strVal val="visible"/>
                                      </p:to>
                                    </p:set>
                                    <p:animEffect transition="in" filter="checkerboard(across)">
                                      <p:cBhvr>
                                        <p:cTn id="20" dur="500"/>
                                        <p:tgtEl>
                                          <p:spTgt spid="138249"/>
                                        </p:tgtEl>
                                      </p:cBhvr>
                                    </p:animEffect>
                                  </p:childTnLst>
                                </p:cTn>
                              </p:par>
                            </p:childTnLst>
                          </p:cTn>
                        </p:par>
                        <p:par>
                          <p:cTn id="21" fill="hold" nodeType="afterGroup">
                            <p:stCondLst>
                              <p:cond delay="3000"/>
                            </p:stCondLst>
                            <p:childTnLst>
                              <p:par>
                                <p:cTn id="22" presetID="5" presetClass="entr" presetSubtype="10" fill="hold" grpId="0" nodeType="afterEffect">
                                  <p:stCondLst>
                                    <p:cond delay="0"/>
                                  </p:stCondLst>
                                  <p:childTnLst>
                                    <p:set>
                                      <p:cBhvr>
                                        <p:cTn id="23" dur="1" fill="hold">
                                          <p:stCondLst>
                                            <p:cond delay="0"/>
                                          </p:stCondLst>
                                        </p:cTn>
                                        <p:tgtEl>
                                          <p:spTgt spid="138250"/>
                                        </p:tgtEl>
                                        <p:attrNameLst>
                                          <p:attrName>style.visibility</p:attrName>
                                        </p:attrNameLst>
                                      </p:cBhvr>
                                      <p:to>
                                        <p:strVal val="visible"/>
                                      </p:to>
                                    </p:set>
                                    <p:animEffect transition="in" filter="checkerboard(across)">
                                      <p:cBhvr>
                                        <p:cTn id="24" dur="500"/>
                                        <p:tgtEl>
                                          <p:spTgt spid="138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8" grpId="0" animBg="1"/>
      <p:bldP spid="138249" grpId="0" animBg="1"/>
      <p:bldP spid="138250" grpId="0" animBg="1"/>
      <p:bldP spid="138247"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467544" y="301724"/>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tr-TR" altLang="en-US" sz="2800" dirty="0" smtClean="0">
                <a:effectLst>
                  <a:outerShdw blurRad="38100" dist="38100" dir="2700000" algn="tl">
                    <a:srgbClr val="000000">
                      <a:alpha val="43137"/>
                    </a:srgbClr>
                  </a:outerShdw>
                </a:effectLst>
                <a:latin typeface="Comic Sans MS" panose="030F0702030302020204" pitchFamily="66" charset="0"/>
              </a:rPr>
              <a:t>Diode Construction</a:t>
            </a:r>
            <a:endParaRPr lang="en-US" altLang="en-US" sz="2800" dirty="0">
              <a:effectLst>
                <a:outerShdw blurRad="38100" dist="38100" dir="2700000" algn="tl">
                  <a:srgbClr val="000000">
                    <a:alpha val="43137"/>
                  </a:srgbClr>
                </a:outerShdw>
              </a:effectLst>
              <a:latin typeface="Comic Sans MS" panose="030F0702030302020204" pitchFamily="66" charset="0"/>
            </a:endParaRPr>
          </a:p>
        </p:txBody>
      </p:sp>
      <p:sp>
        <p:nvSpPr>
          <p:cNvPr id="11269" name="Rectangle 9"/>
          <p:cNvSpPr>
            <a:spLocks noChangeArrowheads="1"/>
          </p:cNvSpPr>
          <p:nvPr/>
        </p:nvSpPr>
        <p:spPr bwMode="auto">
          <a:xfrm>
            <a:off x="4324672" y="3192064"/>
            <a:ext cx="44958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just" eaLnBrk="1" hangingPunct="1"/>
            <a:r>
              <a:rPr lang="en-US" altLang="en-US" sz="1800" dirty="0">
                <a:solidFill>
                  <a:srgbClr val="0000FF"/>
                </a:solidFill>
                <a:latin typeface="Comic Sans MS" panose="030F0702030302020204" pitchFamily="66" charset="0"/>
              </a:rPr>
              <a:t>At the junction, the holes in the P-Type attract electrons in the N-Type material. Hence the electron diffuses and occupies the holes in the P-Type material. </a:t>
            </a:r>
            <a:r>
              <a:rPr lang="en-US" altLang="en-US" sz="1800" dirty="0">
                <a:latin typeface="Comic Sans MS" panose="030F0702030302020204" pitchFamily="66" charset="0"/>
              </a:rPr>
              <a:t>Causing a small region of the N-type near the junction to loose electrons and behaves like intrinsic semiconductor material, in the P-type a small region gets filled up by holes and behaves like a intrinsic semiconductor.</a:t>
            </a:r>
          </a:p>
          <a:p>
            <a:pPr eaLnBrk="1" hangingPunct="1"/>
            <a:r>
              <a:rPr lang="en-US" altLang="en-US" sz="1800" dirty="0" err="1">
                <a:solidFill>
                  <a:srgbClr val="0000FF"/>
                </a:solidFill>
                <a:latin typeface="Comic Sans MS" panose="030F0702030302020204" pitchFamily="66" charset="0"/>
              </a:rPr>
              <a:t>Th</a:t>
            </a:r>
            <a:r>
              <a:rPr lang="tr-TR" altLang="en-US" sz="1800" dirty="0">
                <a:solidFill>
                  <a:srgbClr val="0000FF"/>
                </a:solidFill>
                <a:latin typeface="Comic Sans MS" panose="030F0702030302020204" pitchFamily="66" charset="0"/>
              </a:rPr>
              <a:t>is </a:t>
            </a:r>
            <a:r>
              <a:rPr lang="tr-TR" altLang="en-US" sz="1800" dirty="0" err="1">
                <a:solidFill>
                  <a:srgbClr val="0000FF"/>
                </a:solidFill>
                <a:latin typeface="Comic Sans MS" panose="030F0702030302020204" pitchFamily="66" charset="0"/>
              </a:rPr>
              <a:t>depletion</a:t>
            </a:r>
            <a:r>
              <a:rPr lang="tr-TR" altLang="en-US" sz="1800" dirty="0">
                <a:solidFill>
                  <a:srgbClr val="0000FF"/>
                </a:solidFill>
                <a:latin typeface="Comic Sans MS" panose="030F0702030302020204" pitchFamily="66" charset="0"/>
              </a:rPr>
              <a:t> </a:t>
            </a:r>
            <a:r>
              <a:rPr lang="tr-TR" altLang="en-US" sz="1800" dirty="0" err="1">
                <a:solidFill>
                  <a:srgbClr val="0000FF"/>
                </a:solidFill>
                <a:latin typeface="Comic Sans MS" panose="030F0702030302020204" pitchFamily="66" charset="0"/>
              </a:rPr>
              <a:t>region</a:t>
            </a:r>
            <a:r>
              <a:rPr lang="en-US" altLang="en-US" sz="1800" dirty="0">
                <a:solidFill>
                  <a:srgbClr val="0000FF"/>
                </a:solidFill>
                <a:latin typeface="Comic Sans MS" panose="030F0702030302020204" pitchFamily="66" charset="0"/>
              </a:rPr>
              <a:t> becomes an insulating layer. </a:t>
            </a:r>
          </a:p>
        </p:txBody>
      </p:sp>
      <p:sp>
        <p:nvSpPr>
          <p:cNvPr id="11270" name="Rectangle 10"/>
          <p:cNvSpPr>
            <a:spLocks noChangeArrowheads="1"/>
          </p:cNvSpPr>
          <p:nvPr/>
        </p:nvSpPr>
        <p:spPr bwMode="auto">
          <a:xfrm>
            <a:off x="4248472" y="1263243"/>
            <a:ext cx="471601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just" eaLnBrk="1" hangingPunct="1"/>
            <a:r>
              <a:rPr lang="en-US" altLang="en-US" sz="1800" dirty="0">
                <a:solidFill>
                  <a:srgbClr val="0000FF"/>
                </a:solidFill>
                <a:latin typeface="Comic Sans MS" panose="030F0702030302020204" pitchFamily="66" charset="0"/>
              </a:rPr>
              <a:t>A diode is formed by joining two equivalently doped P-Type and N-Type semiconductor</a:t>
            </a:r>
            <a:r>
              <a:rPr lang="en-US" altLang="en-US" sz="1800" dirty="0">
                <a:latin typeface="Comic Sans MS" panose="030F0702030302020204" pitchFamily="66" charset="0"/>
              </a:rPr>
              <a:t>. The P-Type semiconductor has excess holes </a:t>
            </a:r>
            <a:r>
              <a:rPr lang="tr-TR" altLang="en-US" sz="1800" dirty="0" smtClean="0">
                <a:latin typeface="Comic Sans MS" panose="030F0702030302020204" pitchFamily="66" charset="0"/>
              </a:rPr>
              <a:t>(</a:t>
            </a:r>
            <a:r>
              <a:rPr lang="en-US" altLang="en-US" sz="1800" dirty="0" smtClean="0">
                <a:latin typeface="Comic Sans MS" panose="030F0702030302020204" pitchFamily="66" charset="0"/>
              </a:rPr>
              <a:t>positive charge</a:t>
            </a:r>
            <a:r>
              <a:rPr lang="tr-TR" altLang="en-US" sz="1800" dirty="0" smtClean="0">
                <a:latin typeface="Comic Sans MS" panose="030F0702030302020204" pitchFamily="66" charset="0"/>
              </a:rPr>
              <a:t>)</a:t>
            </a:r>
            <a:r>
              <a:rPr lang="en-US" altLang="en-US" sz="1800" dirty="0" smtClean="0">
                <a:latin typeface="Comic Sans MS" panose="030F0702030302020204" pitchFamily="66" charset="0"/>
              </a:rPr>
              <a:t>. </a:t>
            </a:r>
            <a:r>
              <a:rPr lang="en-US" altLang="en-US" sz="1800" dirty="0">
                <a:latin typeface="Comic Sans MS" panose="030F0702030302020204" pitchFamily="66" charset="0"/>
              </a:rPr>
              <a:t>The N-Type semiconductor has excess electrons.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340768"/>
            <a:ext cx="4010025" cy="119062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3933056"/>
            <a:ext cx="3943350" cy="1552575"/>
          </a:xfrm>
          <a:prstGeom prst="rect">
            <a:avLst/>
          </a:prstGeom>
        </p:spPr>
      </p:pic>
      <p:sp>
        <p:nvSpPr>
          <p:cNvPr id="3" name="Oval 2"/>
          <p:cNvSpPr/>
          <p:nvPr/>
        </p:nvSpPr>
        <p:spPr>
          <a:xfrm>
            <a:off x="1979712" y="3933056"/>
            <a:ext cx="504056" cy="1728192"/>
          </a:xfrm>
          <a:prstGeom prst="ellipse">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 name="Curved Connector 5"/>
          <p:cNvCxnSpPr/>
          <p:nvPr/>
        </p:nvCxnSpPr>
        <p:spPr>
          <a:xfrm rot="10800000" flipV="1">
            <a:off x="2231740" y="3009354"/>
            <a:ext cx="1548172" cy="805620"/>
          </a:xfrm>
          <a:prstGeom prst="curvedConnector3">
            <a:avLst>
              <a:gd name="adj1" fmla="val 10208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p:nvPr/>
        </p:nvCxnSpPr>
        <p:spPr>
          <a:xfrm>
            <a:off x="3707904" y="3009354"/>
            <a:ext cx="1912912" cy="235536"/>
          </a:xfrm>
          <a:prstGeom prst="curvedConnector3">
            <a:avLst>
              <a:gd name="adj1" fmla="val 10432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3166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p:cNvSpPr>
            <a:spLocks noGrp="1" noChangeArrowheads="1"/>
          </p:cNvSpPr>
          <p:nvPr>
            <p:ph idx="1"/>
          </p:nvPr>
        </p:nvSpPr>
        <p:spPr>
          <a:xfrm>
            <a:off x="228600" y="381000"/>
            <a:ext cx="8686800" cy="1175792"/>
          </a:xfrm>
        </p:spPr>
        <p:txBody>
          <a:bodyPr/>
          <a:lstStyle/>
          <a:p>
            <a:pPr>
              <a:buFont typeface="Wingdings" panose="05000000000000000000" pitchFamily="2" charset="2"/>
              <a:buNone/>
            </a:pPr>
            <a:r>
              <a:rPr lang="en-US" altLang="zh-TW" sz="2000" b="1" dirty="0" smtClean="0">
                <a:solidFill>
                  <a:srgbClr val="5F6103"/>
                </a:solidFill>
                <a:latin typeface="Comic Sans MS" panose="030F0702030302020204" pitchFamily="66" charset="0"/>
              </a:rPr>
              <a:t>Wave-Shaping </a:t>
            </a:r>
            <a:r>
              <a:rPr lang="en-US" altLang="zh-TW" sz="2000" b="1" dirty="0">
                <a:solidFill>
                  <a:srgbClr val="5F6103"/>
                </a:solidFill>
                <a:latin typeface="Comic Sans MS" panose="030F0702030302020204" pitchFamily="66" charset="0"/>
              </a:rPr>
              <a:t>Circuits</a:t>
            </a:r>
          </a:p>
          <a:p>
            <a:pPr>
              <a:buFont typeface="Wingdings" panose="05000000000000000000" pitchFamily="2" charset="2"/>
              <a:buNone/>
            </a:pPr>
            <a:r>
              <a:rPr lang="en-US" altLang="zh-TW" sz="2000" b="1" dirty="0" smtClean="0">
                <a:solidFill>
                  <a:srgbClr val="5F6103"/>
                </a:solidFill>
                <a:latin typeface="Comic Sans MS" panose="030F0702030302020204" pitchFamily="66" charset="0"/>
              </a:rPr>
              <a:t>Clipper </a:t>
            </a:r>
            <a:r>
              <a:rPr lang="en-US" altLang="zh-TW" sz="2000" b="1" dirty="0">
                <a:solidFill>
                  <a:srgbClr val="5F6103"/>
                </a:solidFill>
                <a:latin typeface="Comic Sans MS" panose="030F0702030302020204" pitchFamily="66" charset="0"/>
              </a:rPr>
              <a:t>Circuits</a:t>
            </a:r>
          </a:p>
          <a:p>
            <a:pPr>
              <a:buFont typeface="Wingdings" panose="05000000000000000000" pitchFamily="2" charset="2"/>
              <a:buNone/>
            </a:pPr>
            <a:r>
              <a:rPr lang="en-US" altLang="zh-TW" sz="2000" dirty="0">
                <a:latin typeface="Comic Sans MS" panose="030F0702030302020204" pitchFamily="66" charset="0"/>
              </a:rPr>
              <a:t>* A portion of an input signal waveform is “</a:t>
            </a:r>
            <a:r>
              <a:rPr lang="en-US" altLang="zh-TW" sz="2000" i="1" dirty="0">
                <a:solidFill>
                  <a:srgbClr val="0000CC"/>
                </a:solidFill>
                <a:latin typeface="Comic Sans MS" panose="030F0702030302020204" pitchFamily="66" charset="0"/>
              </a:rPr>
              <a:t>clipped</a:t>
            </a:r>
            <a:r>
              <a:rPr lang="en-US" altLang="zh-TW" sz="2000" dirty="0">
                <a:latin typeface="Comic Sans MS" panose="030F0702030302020204" pitchFamily="66" charset="0"/>
              </a:rPr>
              <a:t>” off.</a:t>
            </a:r>
          </a:p>
        </p:txBody>
      </p:sp>
      <p:grpSp>
        <p:nvGrpSpPr>
          <p:cNvPr id="2" name="Group 1"/>
          <p:cNvGrpSpPr/>
          <p:nvPr/>
        </p:nvGrpSpPr>
        <p:grpSpPr>
          <a:xfrm>
            <a:off x="685800" y="1600200"/>
            <a:ext cx="7459663" cy="5016500"/>
            <a:chOff x="685800" y="1600200"/>
            <a:chExt cx="7459663" cy="5016500"/>
          </a:xfrm>
        </p:grpSpPr>
        <p:pic>
          <p:nvPicPr>
            <p:cNvPr id="141316" name="Picture 4" descr="10f0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00200"/>
              <a:ext cx="7459663" cy="5016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59832" y="6395820"/>
              <a:ext cx="2448272" cy="2157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74941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31640" y="1612900"/>
            <a:ext cx="6080512" cy="584775"/>
          </a:xfrm>
          <a:prstGeom prst="rect">
            <a:avLst/>
          </a:prstGeom>
        </p:spPr>
        <p:txBody>
          <a:bodyPr>
            <a:normAutofit/>
          </a:bodyPr>
          <a:lstStyle/>
          <a:p>
            <a:pPr algn="ctr" fontAlgn="auto">
              <a:spcAft>
                <a:spcPts val="0"/>
              </a:spcAft>
            </a:pPr>
            <a:r>
              <a:rPr lang="en-US" sz="3200" dirty="0">
                <a:latin typeface="Comic Sans MS" panose="030F0702030302020204" pitchFamily="66" charset="0"/>
                <a:ea typeface="+mj-ea"/>
                <a:cs typeface="+mj-cs"/>
              </a:rPr>
              <a:t> Small Signal Analysis of Diode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574282"/>
            <a:ext cx="3028950" cy="15144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2780928"/>
            <a:ext cx="2889465" cy="203453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589914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noChangeArrowheads="1"/>
          </p:cNvSpPr>
          <p:nvPr>
            <p:ph idx="1"/>
          </p:nvPr>
        </p:nvSpPr>
        <p:spPr>
          <a:xfrm>
            <a:off x="228600" y="381000"/>
            <a:ext cx="7772400" cy="6216352"/>
          </a:xfrm>
        </p:spPr>
        <p:txBody>
          <a:bodyPr>
            <a:normAutofit/>
          </a:bodyPr>
          <a:lstStyle/>
          <a:p>
            <a:pPr>
              <a:buFont typeface="Wingdings" panose="05000000000000000000" pitchFamily="2" charset="2"/>
              <a:buNone/>
            </a:pPr>
            <a:r>
              <a:rPr lang="en-US" altLang="zh-TW" sz="2000" b="1" dirty="0" smtClean="0">
                <a:solidFill>
                  <a:srgbClr val="5F6103"/>
                </a:solidFill>
                <a:latin typeface="Comic Sans MS" panose="030F0702030302020204" pitchFamily="66" charset="0"/>
              </a:rPr>
              <a:t>Linear </a:t>
            </a:r>
            <a:r>
              <a:rPr lang="en-US" altLang="zh-TW" sz="2000" b="1" dirty="0">
                <a:solidFill>
                  <a:srgbClr val="5F6103"/>
                </a:solidFill>
                <a:latin typeface="Comic Sans MS" panose="030F0702030302020204" pitchFamily="66" charset="0"/>
              </a:rPr>
              <a:t>Small-Signal Equivalent Circuits</a:t>
            </a:r>
          </a:p>
          <a:p>
            <a:pPr marL="342900" indent="-342900"/>
            <a:r>
              <a:rPr lang="en-US" altLang="zh-TW" sz="2000" dirty="0" smtClean="0">
                <a:latin typeface="Comic Sans MS" panose="030F0702030302020204" pitchFamily="66" charset="0"/>
              </a:rPr>
              <a:t>In </a:t>
            </a:r>
            <a:r>
              <a:rPr lang="en-US" altLang="zh-TW" sz="2000" dirty="0">
                <a:latin typeface="Comic Sans MS" panose="030F0702030302020204" pitchFamily="66" charset="0"/>
              </a:rPr>
              <a:t>most of the electronic circuits, </a:t>
            </a:r>
            <a:r>
              <a:rPr lang="tr-TR" altLang="zh-TW" sz="2000" dirty="0" smtClean="0">
                <a:latin typeface="Comic Sans MS" panose="030F0702030302020204" pitchFamily="66" charset="0"/>
              </a:rPr>
              <a:t>DC</a:t>
            </a:r>
            <a:r>
              <a:rPr lang="en-US" altLang="zh-TW" sz="2000" dirty="0" smtClean="0">
                <a:latin typeface="Comic Sans MS" panose="030F0702030302020204" pitchFamily="66" charset="0"/>
              </a:rPr>
              <a:t> </a:t>
            </a:r>
            <a:r>
              <a:rPr lang="en-US" altLang="zh-TW" sz="2000" dirty="0">
                <a:latin typeface="Comic Sans MS" panose="030F0702030302020204" pitchFamily="66" charset="0"/>
              </a:rPr>
              <a:t>supply voltages are used to </a:t>
            </a:r>
            <a:r>
              <a:rPr lang="en-US" altLang="zh-TW" sz="2000" i="1" dirty="0">
                <a:solidFill>
                  <a:srgbClr val="0000CC"/>
                </a:solidFill>
                <a:latin typeface="Comic Sans MS" panose="030F0702030302020204" pitchFamily="66" charset="0"/>
              </a:rPr>
              <a:t>bias</a:t>
            </a:r>
            <a:r>
              <a:rPr lang="en-US" altLang="zh-TW" sz="2000" dirty="0">
                <a:latin typeface="Comic Sans MS" panose="030F0702030302020204" pitchFamily="66" charset="0"/>
              </a:rPr>
              <a:t> a nonlinear device at an </a:t>
            </a:r>
            <a:r>
              <a:rPr lang="en-US" altLang="zh-TW" sz="2000" i="1" dirty="0">
                <a:solidFill>
                  <a:srgbClr val="0000CC"/>
                </a:solidFill>
                <a:latin typeface="Comic Sans MS" panose="030F0702030302020204" pitchFamily="66" charset="0"/>
              </a:rPr>
              <a:t>operating point</a:t>
            </a:r>
            <a:r>
              <a:rPr lang="en-US" altLang="zh-TW" sz="2000" dirty="0">
                <a:latin typeface="Comic Sans MS" panose="030F0702030302020204" pitchFamily="66" charset="0"/>
              </a:rPr>
              <a:t> and a </a:t>
            </a:r>
            <a:r>
              <a:rPr lang="en-US" altLang="zh-TW" sz="2000" i="1" dirty="0">
                <a:solidFill>
                  <a:srgbClr val="0000CC"/>
                </a:solidFill>
                <a:latin typeface="Comic Sans MS" panose="030F0702030302020204" pitchFamily="66" charset="0"/>
              </a:rPr>
              <a:t>small signal</a:t>
            </a:r>
            <a:r>
              <a:rPr lang="en-US" altLang="zh-TW" sz="2000" dirty="0">
                <a:latin typeface="Comic Sans MS" panose="030F0702030302020204" pitchFamily="66" charset="0"/>
              </a:rPr>
              <a:t> is injected into the circuits</a:t>
            </a:r>
            <a:r>
              <a:rPr lang="en-US" altLang="zh-TW" sz="2000" dirty="0" smtClean="0">
                <a:latin typeface="Comic Sans MS" panose="030F0702030302020204" pitchFamily="66" charset="0"/>
              </a:rPr>
              <a:t>.</a:t>
            </a:r>
            <a:endParaRPr lang="tr-TR" altLang="zh-TW" sz="2000" dirty="0" smtClean="0">
              <a:latin typeface="Comic Sans MS" panose="030F0702030302020204" pitchFamily="66" charset="0"/>
            </a:endParaRPr>
          </a:p>
          <a:p>
            <a:pPr marL="342900" indent="-342900"/>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r>
              <a:rPr lang="en-US" altLang="zh-TW" sz="2000" dirty="0">
                <a:latin typeface="Comic Sans MS" panose="030F0702030302020204" pitchFamily="66" charset="0"/>
              </a:rPr>
              <a:t>* We often split the analysis of such circuit into two parts:</a:t>
            </a:r>
          </a:p>
          <a:p>
            <a:pPr>
              <a:buFont typeface="Wingdings" panose="05000000000000000000" pitchFamily="2" charset="2"/>
              <a:buNone/>
            </a:pPr>
            <a:r>
              <a:rPr lang="en-US" altLang="zh-TW" sz="2000" dirty="0">
                <a:latin typeface="Comic Sans MS" panose="030F0702030302020204" pitchFamily="66" charset="0"/>
              </a:rPr>
              <a:t>(1) Analyze the </a:t>
            </a:r>
            <a:r>
              <a:rPr lang="tr-TR" altLang="zh-TW" sz="2000" dirty="0" smtClean="0">
                <a:latin typeface="Comic Sans MS" panose="030F0702030302020204" pitchFamily="66" charset="0"/>
              </a:rPr>
              <a:t>DC</a:t>
            </a:r>
            <a:r>
              <a:rPr lang="en-US" altLang="zh-TW" sz="2000" dirty="0" smtClean="0">
                <a:latin typeface="Comic Sans MS" panose="030F0702030302020204" pitchFamily="66" charset="0"/>
              </a:rPr>
              <a:t> </a:t>
            </a:r>
            <a:r>
              <a:rPr lang="en-US" altLang="zh-TW" sz="2000" dirty="0">
                <a:latin typeface="Comic Sans MS" panose="030F0702030302020204" pitchFamily="66" charset="0"/>
              </a:rPr>
              <a:t>circuit to find operating point,</a:t>
            </a:r>
          </a:p>
          <a:p>
            <a:pPr>
              <a:buFont typeface="Wingdings" panose="05000000000000000000" pitchFamily="2" charset="2"/>
              <a:buNone/>
            </a:pPr>
            <a:r>
              <a:rPr lang="en-US" altLang="zh-TW" sz="2000" dirty="0">
                <a:latin typeface="Comic Sans MS" panose="030F0702030302020204" pitchFamily="66" charset="0"/>
              </a:rPr>
              <a:t>(2) Analyze the small signal </a:t>
            </a:r>
            <a:r>
              <a:rPr lang="en-US" altLang="zh-TW" sz="2000" dirty="0" smtClean="0">
                <a:latin typeface="Comic Sans MS" panose="030F0702030302020204" pitchFamily="66" charset="0"/>
              </a:rPr>
              <a:t>(by </a:t>
            </a:r>
            <a:r>
              <a:rPr lang="en-US" altLang="zh-TW" sz="2000" dirty="0">
                <a:latin typeface="Comic Sans MS" panose="030F0702030302020204" pitchFamily="66" charset="0"/>
              </a:rPr>
              <a:t>using the “</a:t>
            </a:r>
            <a:r>
              <a:rPr lang="en-US" altLang="zh-TW" sz="2000" i="1" dirty="0">
                <a:solidFill>
                  <a:srgbClr val="0000CC"/>
                </a:solidFill>
                <a:latin typeface="Comic Sans MS" panose="030F0702030302020204" pitchFamily="66" charset="0"/>
              </a:rPr>
              <a:t>linear small-</a:t>
            </a:r>
          </a:p>
          <a:p>
            <a:pPr>
              <a:buFont typeface="Wingdings" panose="05000000000000000000" pitchFamily="2" charset="2"/>
              <a:buNone/>
            </a:pPr>
            <a:r>
              <a:rPr lang="en-US" altLang="zh-TW" sz="2000" i="1" dirty="0">
                <a:solidFill>
                  <a:srgbClr val="0000CC"/>
                </a:solidFill>
                <a:latin typeface="Comic Sans MS" panose="030F0702030302020204" pitchFamily="66" charset="0"/>
              </a:rPr>
              <a:t>     signal equivalent circuit</a:t>
            </a:r>
            <a:r>
              <a:rPr lang="en-US" altLang="zh-TW" sz="2000" dirty="0">
                <a:latin typeface="Comic Sans MS" panose="030F0702030302020204" pitchFamily="66" charset="0"/>
              </a:rPr>
              <a:t>”.)</a:t>
            </a:r>
          </a:p>
        </p:txBody>
      </p:sp>
      <p:sp>
        <p:nvSpPr>
          <p:cNvPr id="139269" name="Rectangle 5"/>
          <p:cNvSpPr>
            <a:spLocks noChangeArrowheads="1"/>
          </p:cNvSpPr>
          <p:nvPr/>
        </p:nvSpPr>
        <p:spPr bwMode="auto">
          <a:xfrm>
            <a:off x="228600" y="4912241"/>
            <a:ext cx="7367736" cy="1752600"/>
          </a:xfrm>
          <a:prstGeom prst="rect">
            <a:avLst/>
          </a:prstGeom>
          <a:noFill/>
          <a:ln w="38100" cmpd="dbl">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Comic Sans MS" panose="030F0702030302020204" pitchFamily="66" charset="0"/>
            </a:endParaRPr>
          </a:p>
        </p:txBody>
      </p:sp>
      <p:pic>
        <p:nvPicPr>
          <p:cNvPr id="139272" name="Picture 8" descr="10f0038"/>
          <p:cNvPicPr>
            <a:picLocks noChangeAspect="1" noChangeArrowheads="1"/>
          </p:cNvPicPr>
          <p:nvPr/>
        </p:nvPicPr>
        <p:blipFill>
          <a:blip r:embed="rId3">
            <a:extLst>
              <a:ext uri="{28A0092B-C50C-407E-A947-70E740481C1C}">
                <a14:useLocalDpi xmlns:a14="http://schemas.microsoft.com/office/drawing/2010/main" val="0"/>
              </a:ext>
            </a:extLst>
          </a:blip>
          <a:srcRect l="5325" r="9459"/>
          <a:stretch>
            <a:fillRect/>
          </a:stretch>
        </p:blipFill>
        <p:spPr bwMode="auto">
          <a:xfrm>
            <a:off x="152400" y="1811337"/>
            <a:ext cx="4648200" cy="2465388"/>
          </a:xfrm>
          <a:prstGeom prst="rect">
            <a:avLst/>
          </a:prstGeom>
          <a:noFill/>
          <a:extLst>
            <a:ext uri="{909E8E84-426E-40DD-AFC4-6F175D3DCCD1}">
              <a14:hiddenFill xmlns:a14="http://schemas.microsoft.com/office/drawing/2010/main">
                <a:solidFill>
                  <a:srgbClr val="FFFFFF"/>
                </a:solidFill>
              </a14:hiddenFill>
            </a:ext>
          </a:extLst>
        </p:spPr>
      </p:pic>
      <p:pic>
        <p:nvPicPr>
          <p:cNvPr id="139271" name="Picture 7" descr="10f0035"/>
          <p:cNvPicPr>
            <a:picLocks noChangeAspect="1" noChangeArrowheads="1"/>
          </p:cNvPicPr>
          <p:nvPr/>
        </p:nvPicPr>
        <p:blipFill>
          <a:blip r:embed="rId4" cstate="print">
            <a:extLst>
              <a:ext uri="{28A0092B-C50C-407E-A947-70E740481C1C}">
                <a14:useLocalDpi xmlns:a14="http://schemas.microsoft.com/office/drawing/2010/main" val="0"/>
              </a:ext>
            </a:extLst>
          </a:blip>
          <a:srcRect l="8578" r="14220" b="9476"/>
          <a:stretch>
            <a:fillRect/>
          </a:stretch>
        </p:blipFill>
        <p:spPr bwMode="auto">
          <a:xfrm>
            <a:off x="4604184" y="2194718"/>
            <a:ext cx="2057400" cy="1698625"/>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6804248" y="2015035"/>
            <a:ext cx="2232248" cy="2057990"/>
            <a:chOff x="6732240" y="1837557"/>
            <a:chExt cx="2232248" cy="2057990"/>
          </a:xfrm>
        </p:grpSpPr>
        <p:pic>
          <p:nvPicPr>
            <p:cNvPr id="139270" name="Picture 6" descr="10f00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240" y="1837557"/>
              <a:ext cx="2232248" cy="19930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876256" y="3709935"/>
              <a:ext cx="606320" cy="1856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ounded Rectangular Callout 3"/>
          <p:cNvSpPr/>
          <p:nvPr/>
        </p:nvSpPr>
        <p:spPr>
          <a:xfrm>
            <a:off x="286619" y="4329009"/>
            <a:ext cx="5211960" cy="408623"/>
          </a:xfrm>
          <a:prstGeom prst="wedgeRoundRectCallout">
            <a:avLst>
              <a:gd name="adj1" fmla="val -39291"/>
              <a:gd name="adj2" fmla="val -158945"/>
              <a:gd name="adj3" fmla="val 16667"/>
            </a:avLst>
          </a:prstGeom>
          <a:solidFill>
            <a:schemeClr val="accent5">
              <a:lumMod val="60000"/>
              <a:lumOff val="40000"/>
            </a:schemeClr>
          </a:solidFill>
        </p:spPr>
        <p:txBody>
          <a:bodyPr wrap="square">
            <a:spAutoFit/>
          </a:bodyPr>
          <a:lstStyle/>
          <a:p>
            <a:r>
              <a:rPr lang="en-US" dirty="0" smtClean="0">
                <a:latin typeface="Comic Sans MS" panose="030F0702030302020204" pitchFamily="66" charset="0"/>
              </a:rPr>
              <a:t>Small-Signal</a:t>
            </a:r>
            <a:r>
              <a:rPr lang="tr-TR" dirty="0" smtClean="0">
                <a:latin typeface="Comic Sans MS" panose="030F0702030302020204" pitchFamily="66" charset="0"/>
              </a:rPr>
              <a:t> is </a:t>
            </a:r>
            <a:r>
              <a:rPr lang="tr-TR" dirty="0" err="1" smtClean="0">
                <a:latin typeface="Comic Sans MS" panose="030F0702030302020204" pitchFamily="66" charset="0"/>
              </a:rPr>
              <a:t>applied</a:t>
            </a:r>
            <a:r>
              <a:rPr lang="tr-TR" dirty="0" smtClean="0">
                <a:latin typeface="Comic Sans MS" panose="030F0702030302020204" pitchFamily="66" charset="0"/>
              </a:rPr>
              <a:t> </a:t>
            </a:r>
            <a:r>
              <a:rPr lang="tr-TR" dirty="0" err="1" smtClean="0">
                <a:latin typeface="Comic Sans MS" panose="030F0702030302020204" pitchFamily="66" charset="0"/>
              </a:rPr>
              <a:t>by</a:t>
            </a:r>
            <a:r>
              <a:rPr lang="tr-TR" dirty="0" smtClean="0">
                <a:latin typeface="Comic Sans MS" panose="030F0702030302020204" pitchFamily="66" charset="0"/>
              </a:rPr>
              <a:t> </a:t>
            </a:r>
            <a:r>
              <a:rPr lang="tr-TR" dirty="0" err="1" smtClean="0">
                <a:latin typeface="Comic Sans MS" panose="030F0702030302020204" pitchFamily="66" charset="0"/>
              </a:rPr>
              <a:t>the</a:t>
            </a:r>
            <a:r>
              <a:rPr lang="tr-TR" dirty="0" smtClean="0">
                <a:latin typeface="Comic Sans MS" panose="030F0702030302020204" pitchFamily="66" charset="0"/>
              </a:rPr>
              <a:t> </a:t>
            </a:r>
            <a:r>
              <a:rPr lang="tr-TR" dirty="0" err="1" smtClean="0">
                <a:latin typeface="Comic Sans MS" panose="030F0702030302020204" pitchFamily="66" charset="0"/>
              </a:rPr>
              <a:t>voltage</a:t>
            </a:r>
            <a:r>
              <a:rPr lang="tr-TR" dirty="0" smtClean="0">
                <a:latin typeface="Comic Sans MS" panose="030F0702030302020204" pitchFamily="66" charset="0"/>
              </a:rPr>
              <a:t> </a:t>
            </a:r>
            <a:r>
              <a:rPr lang="tr-TR" dirty="0" err="1" smtClean="0">
                <a:latin typeface="Comic Sans MS" panose="030F0702030302020204" pitchFamily="66" charset="0"/>
              </a:rPr>
              <a:t>source</a:t>
            </a:r>
            <a:endParaRPr lang="en-US" dirty="0">
              <a:latin typeface="Comic Sans MS" panose="030F0702030302020204" pitchFamily="66" charset="0"/>
            </a:endParaRPr>
          </a:p>
        </p:txBody>
      </p:sp>
    </p:spTree>
    <p:extLst>
      <p:ext uri="{BB962C8B-B14F-4D97-AF65-F5344CB8AC3E}">
        <p14:creationId xmlns:p14="http://schemas.microsoft.com/office/powerpoint/2010/main" val="528007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1" presetClass="entr" presetSubtype="4" fill="hold" grpId="0" nodeType="afterEffect">
                                  <p:stCondLst>
                                    <p:cond delay="0"/>
                                  </p:stCondLst>
                                  <p:childTnLst>
                                    <p:set>
                                      <p:cBhvr>
                                        <p:cTn id="9" dur="1" fill="hold">
                                          <p:stCondLst>
                                            <p:cond delay="0"/>
                                          </p:stCondLst>
                                        </p:cTn>
                                        <p:tgtEl>
                                          <p:spTgt spid="139269"/>
                                        </p:tgtEl>
                                        <p:attrNameLst>
                                          <p:attrName>style.visibility</p:attrName>
                                        </p:attrNameLst>
                                      </p:cBhvr>
                                      <p:to>
                                        <p:strVal val="visible"/>
                                      </p:to>
                                    </p:set>
                                    <p:animEffect transition="in" filter="wheel(4)">
                                      <p:cBhvr>
                                        <p:cTn id="10" dur="2000"/>
                                        <p:tgtEl>
                                          <p:spTgt spid="13926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9267">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9267">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9267">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9267">
                                            <p:txEl>
                                              <p:pRg st="14" end="1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9"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7"/>
          <p:cNvSpPr>
            <a:spLocks noChangeArrowheads="1"/>
          </p:cNvSpPr>
          <p:nvPr/>
        </p:nvSpPr>
        <p:spPr bwMode="auto">
          <a:xfrm>
            <a:off x="381000" y="1447800"/>
            <a:ext cx="84582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sz="2400" dirty="0">
                <a:solidFill>
                  <a:srgbClr val="0000FF"/>
                </a:solidFill>
                <a:latin typeface="Comic Sans MS" panose="030F0702030302020204" pitchFamily="66" charset="0"/>
              </a:rPr>
              <a:t>Since virtually any nonlinear </a:t>
            </a:r>
            <a:r>
              <a:rPr lang="tr-TR" altLang="en-US" sz="2400" dirty="0" smtClean="0">
                <a:solidFill>
                  <a:srgbClr val="0000FF"/>
                </a:solidFill>
                <a:latin typeface="Comic Sans MS" panose="030F0702030302020204" pitchFamily="66" charset="0"/>
              </a:rPr>
              <a:t>curve</a:t>
            </a:r>
            <a:r>
              <a:rPr lang="en-US" altLang="en-US" sz="2400" dirty="0" smtClean="0">
                <a:solidFill>
                  <a:srgbClr val="0000FF"/>
                </a:solidFill>
                <a:latin typeface="Comic Sans MS" panose="030F0702030302020204" pitchFamily="66" charset="0"/>
              </a:rPr>
              <a:t> </a:t>
            </a:r>
            <a:r>
              <a:rPr lang="en-US" altLang="en-US" sz="2400" dirty="0">
                <a:solidFill>
                  <a:srgbClr val="0000FF"/>
                </a:solidFill>
                <a:latin typeface="Comic Sans MS" panose="030F0702030302020204" pitchFamily="66" charset="0"/>
              </a:rPr>
              <a:t>is approximately linear (straight) if we consider a sufficiently small segment</a:t>
            </a:r>
          </a:p>
          <a:p>
            <a:pPr algn="ctr" eaLnBrk="1" hangingPunct="1"/>
            <a:endParaRPr lang="en-US" altLang="en-US" sz="2400" dirty="0">
              <a:solidFill>
                <a:srgbClr val="0000FF"/>
              </a:solidFill>
              <a:latin typeface="Comic Sans MS" panose="030F0702030302020204" pitchFamily="66" charset="0"/>
            </a:endParaRPr>
          </a:p>
          <a:p>
            <a:pPr algn="ctr" eaLnBrk="1" hangingPunct="1"/>
            <a:r>
              <a:rPr lang="en-US" altLang="en-US" sz="2400" dirty="0">
                <a:solidFill>
                  <a:srgbClr val="FF0000"/>
                </a:solidFill>
                <a:latin typeface="Comic Sans MS" panose="030F0702030302020204" pitchFamily="66" charset="0"/>
              </a:rPr>
              <a:t>THEN</a:t>
            </a:r>
          </a:p>
          <a:p>
            <a:pPr algn="ctr" eaLnBrk="1" hangingPunct="1"/>
            <a:endParaRPr lang="en-US" altLang="en-US" sz="2400" dirty="0">
              <a:solidFill>
                <a:srgbClr val="FF0000"/>
              </a:solidFill>
              <a:latin typeface="Comic Sans MS" panose="030F0702030302020204" pitchFamily="66" charset="0"/>
            </a:endParaRPr>
          </a:p>
          <a:p>
            <a:pPr algn="ctr" eaLnBrk="1" hangingPunct="1"/>
            <a:r>
              <a:rPr lang="en-US" altLang="en-US" sz="2400" dirty="0">
                <a:solidFill>
                  <a:srgbClr val="0000FF"/>
                </a:solidFill>
                <a:latin typeface="Comic Sans MS" panose="030F0702030302020204" pitchFamily="66" charset="0"/>
              </a:rPr>
              <a:t>We can find a linear small-signal equivalent circuit for the nonlinear device to use in the ac analysis</a:t>
            </a:r>
          </a:p>
        </p:txBody>
      </p:sp>
      <p:sp>
        <p:nvSpPr>
          <p:cNvPr id="17412" name="Rectangle 8"/>
          <p:cNvSpPr>
            <a:spLocks noChangeArrowheads="1"/>
          </p:cNvSpPr>
          <p:nvPr/>
        </p:nvSpPr>
        <p:spPr bwMode="auto">
          <a:xfrm>
            <a:off x="381000" y="4572000"/>
            <a:ext cx="77263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sz="2400">
                <a:solidFill>
                  <a:srgbClr val="FF0000"/>
                </a:solidFill>
                <a:latin typeface="Comic Sans MS" panose="030F0702030302020204" pitchFamily="66" charset="0"/>
              </a:rPr>
              <a:t>The small signal diode circuit can be substituted by a single equivalent resistor.</a:t>
            </a:r>
          </a:p>
        </p:txBody>
      </p:sp>
      <p:sp>
        <p:nvSpPr>
          <p:cNvPr id="5" name="Rectangle 4"/>
          <p:cNvSpPr>
            <a:spLocks noChangeArrowheads="1"/>
          </p:cNvSpPr>
          <p:nvPr/>
        </p:nvSpPr>
        <p:spPr bwMode="auto">
          <a:xfrm>
            <a:off x="533400" y="30480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2400" dirty="0">
                <a:solidFill>
                  <a:srgbClr val="0000FF"/>
                </a:solidFill>
                <a:latin typeface="Comic Sans MS" panose="030F0702030302020204" pitchFamily="66" charset="0"/>
              </a:rPr>
              <a:t>Linear Small Signal Equivalent </a:t>
            </a:r>
            <a:r>
              <a:rPr lang="en-US" altLang="en-US" sz="2400" dirty="0" smtClean="0">
                <a:solidFill>
                  <a:srgbClr val="0000FF"/>
                </a:solidFill>
                <a:latin typeface="Comic Sans MS" panose="030F0702030302020204" pitchFamily="66" charset="0"/>
              </a:rPr>
              <a:t>Circuits</a:t>
            </a:r>
            <a:endParaRPr lang="en-US" altLang="en-US" sz="2400" dirty="0">
              <a:solidFill>
                <a:srgbClr val="0000FF"/>
              </a:solidFill>
              <a:latin typeface="Comic Sans MS" panose="030F0702030302020204" pitchFamily="66" charset="0"/>
            </a:endParaRPr>
          </a:p>
        </p:txBody>
      </p:sp>
    </p:spTree>
    <p:extLst>
      <p:ext uri="{BB962C8B-B14F-4D97-AF65-F5344CB8AC3E}">
        <p14:creationId xmlns:p14="http://schemas.microsoft.com/office/powerpoint/2010/main" val="2852686576"/>
      </p:ext>
    </p:extLst>
  </p:cSld>
  <p:clrMapOvr>
    <a:masterClrMapping/>
  </p:clrMapOvr>
  <p:transition>
    <p:plus/>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49" name="Picture 13" descr="10f00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7282" y="1340768"/>
            <a:ext cx="1276081" cy="1328936"/>
          </a:xfrm>
          <a:prstGeom prst="rect">
            <a:avLst/>
          </a:prstGeom>
          <a:noFill/>
          <a:extLst>
            <a:ext uri="{909E8E84-426E-40DD-AFC4-6F175D3DCCD1}">
              <a14:hiddenFill xmlns:a14="http://schemas.microsoft.com/office/drawing/2010/main">
                <a:solidFill>
                  <a:srgbClr val="FFFFFF"/>
                </a:solidFill>
              </a14:hiddenFill>
            </a:ext>
          </a:extLst>
        </p:spPr>
      </p:pic>
      <p:sp>
        <p:nvSpPr>
          <p:cNvPr id="142339" name="Rectangle 3"/>
          <p:cNvSpPr>
            <a:spLocks noGrp="1" noChangeArrowheads="1"/>
          </p:cNvSpPr>
          <p:nvPr>
            <p:ph idx="1"/>
          </p:nvPr>
        </p:nvSpPr>
        <p:spPr>
          <a:xfrm>
            <a:off x="228600" y="381000"/>
            <a:ext cx="5029200" cy="3886200"/>
          </a:xfrm>
        </p:spPr>
        <p:txBody>
          <a:bodyPr/>
          <a:lstStyle/>
          <a:p>
            <a:pPr>
              <a:buFont typeface="Wingdings" panose="05000000000000000000" pitchFamily="2" charset="2"/>
              <a:buNone/>
            </a:pPr>
            <a:r>
              <a:rPr lang="en-US" altLang="zh-TW" sz="2000" b="1" dirty="0" smtClean="0">
                <a:solidFill>
                  <a:srgbClr val="5F6103"/>
                </a:solidFill>
                <a:latin typeface="Comic Sans MS" panose="030F0702030302020204" pitchFamily="66" charset="0"/>
              </a:rPr>
              <a:t>Linear </a:t>
            </a:r>
            <a:r>
              <a:rPr lang="en-US" altLang="zh-TW" sz="2000" b="1" dirty="0">
                <a:solidFill>
                  <a:srgbClr val="5F6103"/>
                </a:solidFill>
                <a:latin typeface="Comic Sans MS" panose="030F0702030302020204" pitchFamily="66" charset="0"/>
              </a:rPr>
              <a:t>Small-Signal Equivalent Circuits</a:t>
            </a:r>
          </a:p>
          <a:p>
            <a:pPr marL="0" indent="0">
              <a:buFont typeface="Wingdings" panose="05000000000000000000" pitchFamily="2" charset="2"/>
              <a:buNone/>
            </a:pPr>
            <a:r>
              <a:rPr lang="en-US" altLang="zh-TW" sz="2000" i="1" dirty="0" smtClean="0">
                <a:latin typeface="Comic Sans MS" panose="030F0702030302020204" pitchFamily="66" charset="0"/>
              </a:rPr>
              <a:t>A </a:t>
            </a:r>
            <a:r>
              <a:rPr lang="en-US" altLang="zh-TW" sz="2000" i="1" dirty="0">
                <a:latin typeface="Comic Sans MS" panose="030F0702030302020204" pitchFamily="66" charset="0"/>
              </a:rPr>
              <a:t>diode in linear small-signal equivalent</a:t>
            </a:r>
          </a:p>
          <a:p>
            <a:pPr marL="0" indent="0">
              <a:buFont typeface="Wingdings" panose="05000000000000000000" pitchFamily="2" charset="2"/>
              <a:buNone/>
            </a:pPr>
            <a:r>
              <a:rPr lang="en-US" altLang="zh-TW" sz="2000" i="1" dirty="0" smtClean="0">
                <a:latin typeface="Comic Sans MS" panose="030F0702030302020204" pitchFamily="66" charset="0"/>
              </a:rPr>
              <a:t>circuit </a:t>
            </a:r>
            <a:r>
              <a:rPr lang="en-US" altLang="zh-TW" sz="2000" i="1" dirty="0">
                <a:latin typeface="Comic Sans MS" panose="030F0702030302020204" pitchFamily="66" charset="0"/>
              </a:rPr>
              <a:t>is simplified to a resistor.</a:t>
            </a:r>
          </a:p>
          <a:p>
            <a:pPr marL="0" indent="0">
              <a:buFont typeface="Wingdings" panose="05000000000000000000" pitchFamily="2" charset="2"/>
              <a:buNone/>
            </a:pPr>
            <a:endParaRPr lang="tr-TR" altLang="zh-TW" sz="2000" dirty="0" smtClean="0">
              <a:latin typeface="Comic Sans MS" panose="030F0702030302020204" pitchFamily="66" charset="0"/>
            </a:endParaRPr>
          </a:p>
          <a:p>
            <a:pPr marL="0" indent="0">
              <a:buFont typeface="Wingdings" panose="05000000000000000000" pitchFamily="2" charset="2"/>
              <a:buNone/>
            </a:pPr>
            <a:endParaRPr lang="tr-TR" altLang="zh-TW" sz="2000" dirty="0"/>
          </a:p>
          <a:p>
            <a:pPr marL="0" indent="0">
              <a:buFont typeface="Wingdings" panose="05000000000000000000" pitchFamily="2" charset="2"/>
              <a:buNone/>
            </a:pPr>
            <a:endParaRPr lang="tr-TR" altLang="zh-TW" sz="2000" dirty="0" smtClean="0">
              <a:latin typeface="Comic Sans MS" panose="030F0702030302020204" pitchFamily="66" charset="0"/>
            </a:endParaRPr>
          </a:p>
          <a:p>
            <a:pPr marL="0" indent="0">
              <a:buFont typeface="Wingdings" panose="05000000000000000000" pitchFamily="2" charset="2"/>
              <a:buNone/>
            </a:pPr>
            <a:r>
              <a:rPr lang="en-US" altLang="zh-TW" sz="2000" dirty="0" smtClean="0">
                <a:latin typeface="Comic Sans MS" panose="030F0702030302020204" pitchFamily="66" charset="0"/>
              </a:rPr>
              <a:t>*  </a:t>
            </a:r>
            <a:r>
              <a:rPr lang="en-US" altLang="zh-TW" sz="2000" dirty="0">
                <a:latin typeface="Comic Sans MS" panose="030F0702030302020204" pitchFamily="66" charset="0"/>
              </a:rPr>
              <a:t>When small </a:t>
            </a:r>
            <a:r>
              <a:rPr lang="tr-TR" altLang="zh-TW" sz="2000" dirty="0" smtClean="0">
                <a:latin typeface="Comic Sans MS" panose="030F0702030302020204" pitchFamily="66" charset="0"/>
              </a:rPr>
              <a:t>AC</a:t>
            </a:r>
            <a:r>
              <a:rPr lang="en-US" altLang="zh-TW" sz="2000" dirty="0" smtClean="0">
                <a:latin typeface="Comic Sans MS" panose="030F0702030302020204" pitchFamily="66" charset="0"/>
              </a:rPr>
              <a:t> </a:t>
            </a:r>
            <a:r>
              <a:rPr lang="en-US" altLang="zh-TW" sz="2000" dirty="0">
                <a:latin typeface="Comic Sans MS" panose="030F0702030302020204" pitchFamily="66" charset="0"/>
              </a:rPr>
              <a:t>signal injects, it swings the Q point slightly up and down.</a:t>
            </a:r>
          </a:p>
          <a:p>
            <a:pPr marL="0" indent="0">
              <a:buFont typeface="Wingdings" panose="05000000000000000000" pitchFamily="2" charset="2"/>
              <a:buNone/>
            </a:pPr>
            <a:r>
              <a:rPr lang="en-US" altLang="zh-TW" sz="2000" dirty="0">
                <a:latin typeface="Comic Sans MS" panose="030F0702030302020204" pitchFamily="66" charset="0"/>
              </a:rPr>
              <a:t>* If the signal is small enough, the characteristic is straight.</a:t>
            </a:r>
          </a:p>
        </p:txBody>
      </p:sp>
      <p:sp>
        <p:nvSpPr>
          <p:cNvPr id="142344" name="Rectangle 8"/>
          <p:cNvSpPr>
            <a:spLocks noChangeArrowheads="1"/>
          </p:cNvSpPr>
          <p:nvPr/>
        </p:nvSpPr>
        <p:spPr bwMode="auto">
          <a:xfrm>
            <a:off x="0" y="677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Comic Sans MS" panose="030F0702030302020204" pitchFamily="66" charset="0"/>
            </a:endParaRPr>
          </a:p>
        </p:txBody>
      </p:sp>
      <p:graphicFrame>
        <p:nvGraphicFramePr>
          <p:cNvPr id="142343" name="Object 7"/>
          <p:cNvGraphicFramePr>
            <a:graphicFrameLocks noChangeAspect="1"/>
          </p:cNvGraphicFramePr>
          <p:nvPr>
            <p:extLst>
              <p:ext uri="{D42A27DB-BD31-4B8C-83A1-F6EECF244321}">
                <p14:modId xmlns:p14="http://schemas.microsoft.com/office/powerpoint/2010/main" val="3669360033"/>
              </p:ext>
            </p:extLst>
          </p:nvPr>
        </p:nvGraphicFramePr>
        <p:xfrm>
          <a:off x="342900" y="4503489"/>
          <a:ext cx="4800600" cy="1863725"/>
        </p:xfrm>
        <a:graphic>
          <a:graphicData uri="http://schemas.openxmlformats.org/presentationml/2006/ole">
            <mc:AlternateContent xmlns:mc="http://schemas.openxmlformats.org/markup-compatibility/2006">
              <mc:Choice xmlns:v="urn:schemas-microsoft-com:vml" Requires="v">
                <p:oleObj spid="_x0000_s20750" name="方程式" r:id="rId5" imgW="2476440" imgH="977760" progId="Equation.3">
                  <p:embed/>
                </p:oleObj>
              </mc:Choice>
              <mc:Fallback>
                <p:oleObj name="方程式" r:id="rId5" imgW="2476440" imgH="9777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 y="4503489"/>
                        <a:ext cx="4800600" cy="186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47" name="Rectangle 1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Comic Sans MS" panose="030F0702030302020204" pitchFamily="66" charset="0"/>
            </a:endParaRPr>
          </a:p>
        </p:txBody>
      </p:sp>
      <p:grpSp>
        <p:nvGrpSpPr>
          <p:cNvPr id="5" name="Group 4"/>
          <p:cNvGrpSpPr/>
          <p:nvPr/>
        </p:nvGrpSpPr>
        <p:grpSpPr>
          <a:xfrm>
            <a:off x="5685231" y="1052736"/>
            <a:ext cx="2895600" cy="2362200"/>
            <a:chOff x="6248400" y="609600"/>
            <a:chExt cx="2895600" cy="2362200"/>
          </a:xfrm>
        </p:grpSpPr>
        <p:pic>
          <p:nvPicPr>
            <p:cNvPr id="142341" name="Picture 5" descr="10f0035"/>
            <p:cNvPicPr>
              <a:picLocks noChangeAspect="1" noChangeArrowheads="1"/>
            </p:cNvPicPr>
            <p:nvPr/>
          </p:nvPicPr>
          <p:blipFill>
            <a:blip r:embed="rId7" cstate="print">
              <a:extLst>
                <a:ext uri="{28A0092B-C50C-407E-A947-70E740481C1C}">
                  <a14:useLocalDpi xmlns:a14="http://schemas.microsoft.com/office/drawing/2010/main" val="0"/>
                </a:ext>
              </a:extLst>
            </a:blip>
            <a:srcRect l="10257" r="11795" b="9709"/>
            <a:stretch>
              <a:fillRect/>
            </a:stretch>
          </p:blipFill>
          <p:spPr bwMode="auto">
            <a:xfrm>
              <a:off x="6248400" y="609600"/>
              <a:ext cx="2895600" cy="2362200"/>
            </a:xfrm>
            <a:prstGeom prst="rect">
              <a:avLst/>
            </a:prstGeom>
            <a:noFill/>
            <a:extLst>
              <a:ext uri="{909E8E84-426E-40DD-AFC4-6F175D3DCCD1}">
                <a14:hiddenFill xmlns:a14="http://schemas.microsoft.com/office/drawing/2010/main">
                  <a:solidFill>
                    <a:srgbClr val="FFFFFF"/>
                  </a:solidFill>
                </a14:hiddenFill>
              </a:ext>
            </a:extLst>
          </p:spPr>
        </p:pic>
        <p:sp>
          <p:nvSpPr>
            <p:cNvPr id="142345" name="Line 9"/>
            <p:cNvSpPr>
              <a:spLocks noChangeShapeType="1"/>
            </p:cNvSpPr>
            <p:nvPr/>
          </p:nvSpPr>
          <p:spPr bwMode="auto">
            <a:xfrm flipH="1">
              <a:off x="7848600" y="1447800"/>
              <a:ext cx="381000" cy="990600"/>
            </a:xfrm>
            <a:prstGeom prst="line">
              <a:avLst/>
            </a:prstGeom>
            <a:noFill/>
            <a:ln w="28575">
              <a:solidFill>
                <a:srgbClr val="5F0D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en-US">
                <a:solidFill>
                  <a:srgbClr val="000000"/>
                </a:solidFill>
                <a:latin typeface="Comic Sans MS" panose="030F0702030302020204" pitchFamily="66" charset="0"/>
              </a:endParaRPr>
            </a:p>
          </p:txBody>
        </p:sp>
        <p:graphicFrame>
          <p:nvGraphicFramePr>
            <p:cNvPr id="142346" name="Object 10"/>
            <p:cNvGraphicFramePr>
              <a:graphicFrameLocks noChangeAspect="1"/>
            </p:cNvGraphicFramePr>
            <p:nvPr>
              <p:extLst>
                <p:ext uri="{D42A27DB-BD31-4B8C-83A1-F6EECF244321}">
                  <p14:modId xmlns:p14="http://schemas.microsoft.com/office/powerpoint/2010/main" val="3431311864"/>
                </p:ext>
              </p:extLst>
            </p:nvPr>
          </p:nvGraphicFramePr>
          <p:xfrm>
            <a:off x="8382000" y="762000"/>
            <a:ext cx="762000" cy="692150"/>
          </p:xfrm>
          <a:graphic>
            <a:graphicData uri="http://schemas.openxmlformats.org/presentationml/2006/ole">
              <mc:AlternateContent xmlns:mc="http://schemas.openxmlformats.org/markup-compatibility/2006">
                <mc:Choice xmlns:v="urn:schemas-microsoft-com:vml" Requires="v">
                  <p:oleObj spid="_x0000_s20751" name="方程式" r:id="rId8" imgW="558720" imgH="507960" progId="Equation.3">
                    <p:embed/>
                  </p:oleObj>
                </mc:Choice>
                <mc:Fallback>
                  <p:oleObj name="方程式" r:id="rId8" imgW="558720" imgH="50796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0" y="762000"/>
                          <a:ext cx="762000"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48" name="Line 12"/>
            <p:cNvSpPr>
              <a:spLocks noChangeShapeType="1"/>
            </p:cNvSpPr>
            <p:nvPr/>
          </p:nvSpPr>
          <p:spPr bwMode="auto">
            <a:xfrm flipH="1">
              <a:off x="8382000" y="1371600"/>
              <a:ext cx="304800" cy="304800"/>
            </a:xfrm>
            <a:prstGeom prst="line">
              <a:avLst/>
            </a:prstGeom>
            <a:noFill/>
            <a:ln w="38100">
              <a:solidFill>
                <a:srgbClr val="5F0D1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en-US">
                <a:solidFill>
                  <a:srgbClr val="000000"/>
                </a:solidFill>
                <a:latin typeface="Comic Sans MS" panose="030F0702030302020204" pitchFamily="66" charset="0"/>
              </a:endParaRPr>
            </a:p>
          </p:txBody>
        </p:sp>
      </p:grpSp>
      <p:grpSp>
        <p:nvGrpSpPr>
          <p:cNvPr id="2" name="Group 1"/>
          <p:cNvGrpSpPr/>
          <p:nvPr/>
        </p:nvGrpSpPr>
        <p:grpSpPr>
          <a:xfrm>
            <a:off x="5867400" y="4142334"/>
            <a:ext cx="2895600" cy="2599034"/>
            <a:chOff x="5867400" y="4142334"/>
            <a:chExt cx="2895600" cy="2599034"/>
          </a:xfrm>
        </p:grpSpPr>
        <p:pic>
          <p:nvPicPr>
            <p:cNvPr id="142342" name="Picture 6" descr="10f00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4142334"/>
              <a:ext cx="2895600" cy="258603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6156176" y="6500192"/>
              <a:ext cx="720080" cy="24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ounded Rectangular Callout 2"/>
          <p:cNvSpPr/>
          <p:nvPr/>
        </p:nvSpPr>
        <p:spPr>
          <a:xfrm>
            <a:off x="6156176" y="115158"/>
            <a:ext cx="2736304" cy="1021556"/>
          </a:xfrm>
          <a:prstGeom prst="wedgeRoundRectCallout">
            <a:avLst>
              <a:gd name="adj1" fmla="val -23241"/>
              <a:gd name="adj2" fmla="val 85079"/>
              <a:gd name="adj3" fmla="val 16667"/>
            </a:avLst>
          </a:prstGeom>
          <a:solidFill>
            <a:srgbClr val="EEECE1"/>
          </a:solidFill>
          <a:ln w="12700">
            <a:solidFill>
              <a:schemeClr val="tx1"/>
            </a:solidFill>
          </a:ln>
        </p:spPr>
        <p:txBody>
          <a:bodyPr wrap="square">
            <a:spAutoFit/>
          </a:bodyPr>
          <a:lstStyle/>
          <a:p>
            <a:r>
              <a:rPr lang="en-US" dirty="0">
                <a:latin typeface="Comic Sans MS" panose="030F0702030302020204" pitchFamily="66" charset="0"/>
              </a:rPr>
              <a:t>We first determine the operating point  (Q point) by </a:t>
            </a:r>
            <a:r>
              <a:rPr lang="tr-TR" dirty="0" smtClean="0">
                <a:latin typeface="Comic Sans MS" panose="030F0702030302020204" pitchFamily="66" charset="0"/>
              </a:rPr>
              <a:t>DC</a:t>
            </a:r>
            <a:r>
              <a:rPr lang="en-US" dirty="0" smtClean="0">
                <a:latin typeface="Comic Sans MS" panose="030F0702030302020204" pitchFamily="66" charset="0"/>
              </a:rPr>
              <a:t> </a:t>
            </a:r>
            <a:r>
              <a:rPr lang="en-US" dirty="0">
                <a:latin typeface="Comic Sans MS" panose="030F0702030302020204" pitchFamily="66" charset="0"/>
              </a:rPr>
              <a:t>bias.</a:t>
            </a:r>
          </a:p>
        </p:txBody>
      </p:sp>
    </p:spTree>
    <p:extLst>
      <p:ext uri="{BB962C8B-B14F-4D97-AF65-F5344CB8AC3E}">
        <p14:creationId xmlns:p14="http://schemas.microsoft.com/office/powerpoint/2010/main" val="2341516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2339">
                                            <p:txEl>
                                              <p:pRg st="6" end="6"/>
                                            </p:txEl>
                                          </p:spTgt>
                                        </p:tgtEl>
                                        <p:attrNameLst>
                                          <p:attrName>style.visibility</p:attrName>
                                        </p:attrNameLst>
                                      </p:cBhvr>
                                      <p:to>
                                        <p:strVal val="visible"/>
                                      </p:to>
                                    </p:set>
                                    <p:anim calcmode="lin" valueType="num">
                                      <p:cBhvr additive="base">
                                        <p:cTn id="7" dur="500" fill="hold"/>
                                        <p:tgtEl>
                                          <p:spTgt spid="142339">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2339">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2339">
                                            <p:txEl>
                                              <p:pRg st="7" end="7"/>
                                            </p:txEl>
                                          </p:spTgt>
                                        </p:tgtEl>
                                        <p:attrNameLst>
                                          <p:attrName>style.visibility</p:attrName>
                                        </p:attrNameLst>
                                      </p:cBhvr>
                                      <p:to>
                                        <p:strVal val="visible"/>
                                      </p:to>
                                    </p:set>
                                    <p:anim calcmode="lin" valueType="num">
                                      <p:cBhvr additive="base">
                                        <p:cTn id="11" dur="500" fill="hold"/>
                                        <p:tgtEl>
                                          <p:spTgt spid="142339">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2339">
                                            <p:txEl>
                                              <p:pRg st="7" end="7"/>
                                            </p:txEl>
                                          </p:spTgt>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500"/>
                            </p:stCondLst>
                            <p:childTnLst>
                              <p:par>
                                <p:cTn id="14" presetID="2" presetClass="entr" presetSubtype="4" fill="hold" nodeType="afterEffect">
                                  <p:stCondLst>
                                    <p:cond delay="0"/>
                                  </p:stCondLst>
                                  <p:childTnLst>
                                    <p:set>
                                      <p:cBhvr>
                                        <p:cTn id="15" dur="1" fill="hold">
                                          <p:stCondLst>
                                            <p:cond delay="0"/>
                                          </p:stCondLst>
                                        </p:cTn>
                                        <p:tgtEl>
                                          <p:spTgt spid="142343"/>
                                        </p:tgtEl>
                                        <p:attrNameLst>
                                          <p:attrName>style.visibility</p:attrName>
                                        </p:attrNameLst>
                                      </p:cBhvr>
                                      <p:to>
                                        <p:strVal val="visible"/>
                                      </p:to>
                                    </p:set>
                                    <p:anim calcmode="lin" valueType="num">
                                      <p:cBhvr additive="base">
                                        <p:cTn id="16" dur="500" fill="hold"/>
                                        <p:tgtEl>
                                          <p:spTgt spid="142343"/>
                                        </p:tgtEl>
                                        <p:attrNameLst>
                                          <p:attrName>ppt_x</p:attrName>
                                        </p:attrNameLst>
                                      </p:cBhvr>
                                      <p:tavLst>
                                        <p:tav tm="0">
                                          <p:val>
                                            <p:strVal val="#ppt_x"/>
                                          </p:val>
                                        </p:tav>
                                        <p:tav tm="100000">
                                          <p:val>
                                            <p:strVal val="#ppt_x"/>
                                          </p:val>
                                        </p:tav>
                                      </p:tavLst>
                                    </p:anim>
                                    <p:anim calcmode="lin" valueType="num">
                                      <p:cBhvr additive="base">
                                        <p:cTn id="17" dur="500" fill="hold"/>
                                        <p:tgtEl>
                                          <p:spTgt spid="1423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410200" y="609600"/>
            <a:ext cx="3505200" cy="2619375"/>
            <a:chOff x="5410200" y="609600"/>
            <a:chExt cx="3505200" cy="2619375"/>
          </a:xfrm>
        </p:grpSpPr>
        <p:pic>
          <p:nvPicPr>
            <p:cNvPr id="146436" name="Picture 4" descr="10f0035"/>
            <p:cNvPicPr>
              <a:picLocks noChangeAspect="1" noChangeArrowheads="1"/>
            </p:cNvPicPr>
            <p:nvPr/>
          </p:nvPicPr>
          <p:blipFill>
            <a:blip r:embed="rId4" cstate="print">
              <a:extLst>
                <a:ext uri="{28A0092B-C50C-407E-A947-70E740481C1C}">
                  <a14:useLocalDpi xmlns:a14="http://schemas.microsoft.com/office/drawing/2010/main" val="0"/>
                </a:ext>
              </a:extLst>
            </a:blip>
            <a:srcRect r="5641"/>
            <a:stretch>
              <a:fillRect/>
            </a:stretch>
          </p:blipFill>
          <p:spPr bwMode="auto">
            <a:xfrm>
              <a:off x="5410200" y="609600"/>
              <a:ext cx="3505200" cy="261620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5454069" y="2987799"/>
              <a:ext cx="773372" cy="24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6435" name="Rectangle 3"/>
          <p:cNvSpPr>
            <a:spLocks noGrp="1" noChangeArrowheads="1"/>
          </p:cNvSpPr>
          <p:nvPr>
            <p:ph idx="1"/>
          </p:nvPr>
        </p:nvSpPr>
        <p:spPr>
          <a:xfrm>
            <a:off x="228600" y="381000"/>
            <a:ext cx="5181600" cy="6248400"/>
          </a:xfrm>
        </p:spPr>
        <p:txBody>
          <a:bodyPr/>
          <a:lstStyle/>
          <a:p>
            <a:pPr>
              <a:buFont typeface="Wingdings" panose="05000000000000000000" pitchFamily="2" charset="2"/>
              <a:buNone/>
            </a:pPr>
            <a:r>
              <a:rPr lang="en-US" altLang="zh-TW" sz="2000" b="1" dirty="0" smtClean="0">
                <a:solidFill>
                  <a:srgbClr val="5F6103"/>
                </a:solidFill>
                <a:latin typeface="Comic Sans MS" panose="030F0702030302020204" pitchFamily="66" charset="0"/>
              </a:rPr>
              <a:t>Linear </a:t>
            </a:r>
            <a:r>
              <a:rPr lang="en-US" altLang="zh-TW" sz="2000" b="1" dirty="0">
                <a:solidFill>
                  <a:srgbClr val="5F6103"/>
                </a:solidFill>
                <a:latin typeface="Comic Sans MS" panose="030F0702030302020204" pitchFamily="66" charset="0"/>
              </a:rPr>
              <a:t>Small-Signal Equivalent Circuits</a:t>
            </a:r>
          </a:p>
        </p:txBody>
      </p:sp>
      <p:sp>
        <p:nvSpPr>
          <p:cNvPr id="146438" name="Rectangle 6"/>
          <p:cNvSpPr>
            <a:spLocks noChangeArrowheads="1"/>
          </p:cNvSpPr>
          <p:nvPr/>
        </p:nvSpPr>
        <p:spPr bwMode="auto">
          <a:xfrm>
            <a:off x="0" y="677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Comic Sans MS" panose="030F0702030302020204" pitchFamily="66" charset="0"/>
            </a:endParaRPr>
          </a:p>
        </p:txBody>
      </p:sp>
      <p:sp>
        <p:nvSpPr>
          <p:cNvPr id="146440" name="Line 8"/>
          <p:cNvSpPr>
            <a:spLocks noChangeShapeType="1"/>
          </p:cNvSpPr>
          <p:nvPr/>
        </p:nvSpPr>
        <p:spPr bwMode="auto">
          <a:xfrm flipH="1">
            <a:off x="7467600" y="1295400"/>
            <a:ext cx="381000" cy="990600"/>
          </a:xfrm>
          <a:prstGeom prst="line">
            <a:avLst/>
          </a:prstGeom>
          <a:noFill/>
          <a:ln w="28575">
            <a:solidFill>
              <a:srgbClr val="5F0D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en-US">
              <a:solidFill>
                <a:srgbClr val="000000"/>
              </a:solidFill>
              <a:latin typeface="Comic Sans MS" panose="030F0702030302020204" pitchFamily="66" charset="0"/>
            </a:endParaRPr>
          </a:p>
        </p:txBody>
      </p:sp>
      <p:sp>
        <p:nvSpPr>
          <p:cNvPr id="146441" name="Rectangle 9"/>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Comic Sans MS" panose="030F0702030302020204" pitchFamily="66" charset="0"/>
            </a:endParaRPr>
          </a:p>
        </p:txBody>
      </p:sp>
      <p:graphicFrame>
        <p:nvGraphicFramePr>
          <p:cNvPr id="146442" name="Object 10"/>
          <p:cNvGraphicFramePr>
            <a:graphicFrameLocks noChangeAspect="1"/>
          </p:cNvGraphicFramePr>
          <p:nvPr>
            <p:extLst>
              <p:ext uri="{D42A27DB-BD31-4B8C-83A1-F6EECF244321}">
                <p14:modId xmlns:p14="http://schemas.microsoft.com/office/powerpoint/2010/main" val="762422087"/>
              </p:ext>
            </p:extLst>
          </p:nvPr>
        </p:nvGraphicFramePr>
        <p:xfrm>
          <a:off x="8382000" y="762000"/>
          <a:ext cx="762000" cy="692150"/>
        </p:xfrm>
        <a:graphic>
          <a:graphicData uri="http://schemas.openxmlformats.org/presentationml/2006/ole">
            <mc:AlternateContent xmlns:mc="http://schemas.openxmlformats.org/markup-compatibility/2006">
              <mc:Choice xmlns:v="urn:schemas-microsoft-com:vml" Requires="v">
                <p:oleObj spid="_x0000_s21772" name="方程式" r:id="rId5" imgW="558720" imgH="507960" progId="Equation.3">
                  <p:embed/>
                </p:oleObj>
              </mc:Choice>
              <mc:Fallback>
                <p:oleObj name="方程式" r:id="rId5" imgW="558720" imgH="507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0" y="762000"/>
                        <a:ext cx="762000"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6443" name="Line 11"/>
          <p:cNvSpPr>
            <a:spLocks noChangeShapeType="1"/>
          </p:cNvSpPr>
          <p:nvPr/>
        </p:nvSpPr>
        <p:spPr bwMode="auto">
          <a:xfrm flipH="1">
            <a:off x="7848600" y="1371600"/>
            <a:ext cx="381000" cy="228600"/>
          </a:xfrm>
          <a:prstGeom prst="line">
            <a:avLst/>
          </a:prstGeom>
          <a:noFill/>
          <a:ln w="38100">
            <a:solidFill>
              <a:srgbClr val="5F0D1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en-US">
              <a:solidFill>
                <a:srgbClr val="000000"/>
              </a:solidFill>
              <a:latin typeface="Comic Sans MS" panose="030F0702030302020204" pitchFamily="66" charset="0"/>
            </a:endParaRPr>
          </a:p>
        </p:txBody>
      </p:sp>
      <p:sp>
        <p:nvSpPr>
          <p:cNvPr id="146445" name="Rectangle 13"/>
          <p:cNvSpPr>
            <a:spLocks noChangeArrowheads="1"/>
          </p:cNvSpPr>
          <p:nvPr/>
        </p:nvSpPr>
        <p:spPr bwMode="auto">
          <a:xfrm>
            <a:off x="0" y="677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Comic Sans MS" panose="030F0702030302020204" pitchFamily="66" charset="0"/>
            </a:endParaRPr>
          </a:p>
        </p:txBody>
      </p:sp>
      <p:graphicFrame>
        <p:nvGraphicFramePr>
          <p:cNvPr id="146444" name="Object 12"/>
          <p:cNvGraphicFramePr>
            <a:graphicFrameLocks noChangeAspect="1"/>
          </p:cNvGraphicFramePr>
          <p:nvPr>
            <p:extLst>
              <p:ext uri="{D42A27DB-BD31-4B8C-83A1-F6EECF244321}">
                <p14:modId xmlns:p14="http://schemas.microsoft.com/office/powerpoint/2010/main" val="1610954169"/>
              </p:ext>
            </p:extLst>
          </p:nvPr>
        </p:nvGraphicFramePr>
        <p:xfrm>
          <a:off x="249863" y="1295400"/>
          <a:ext cx="5453800" cy="4984117"/>
        </p:xfrm>
        <a:graphic>
          <a:graphicData uri="http://schemas.openxmlformats.org/presentationml/2006/ole">
            <mc:AlternateContent xmlns:mc="http://schemas.openxmlformats.org/markup-compatibility/2006">
              <mc:Choice xmlns:v="urn:schemas-microsoft-com:vml" Requires="v">
                <p:oleObj spid="_x0000_s21773" name="Equation" r:id="rId7" imgW="2120760" imgH="2057400" progId="Equation.3">
                  <p:embed/>
                </p:oleObj>
              </mc:Choice>
              <mc:Fallback>
                <p:oleObj name="Equation" r:id="rId7" imgW="2120760" imgH="2057400" progId="Equation.3">
                  <p:embed/>
                  <p:pic>
                    <p:nvPicPr>
                      <p:cNvPr id="0" name=""/>
                      <p:cNvPicPr>
                        <a:picLocks noChangeAspect="1" noChangeArrowheads="1"/>
                      </p:cNvPicPr>
                      <p:nvPr/>
                    </p:nvPicPr>
                    <p:blipFill>
                      <a:blip r:embed="rId8"/>
                      <a:srcRect/>
                      <a:stretch>
                        <a:fillRect/>
                      </a:stretch>
                    </p:blipFill>
                    <p:spPr bwMode="auto">
                      <a:xfrm>
                        <a:off x="249863" y="1295400"/>
                        <a:ext cx="5453800" cy="4984117"/>
                      </a:xfrm>
                      <a:prstGeom prst="rect">
                        <a:avLst/>
                      </a:prstGeom>
                      <a:noFill/>
                      <a:extLst/>
                    </p:spPr>
                  </p:pic>
                </p:oleObj>
              </mc:Fallback>
            </mc:AlternateContent>
          </a:graphicData>
        </a:graphic>
      </p:graphicFrame>
      <p:grpSp>
        <p:nvGrpSpPr>
          <p:cNvPr id="16" name="Group 15"/>
          <p:cNvGrpSpPr/>
          <p:nvPr/>
        </p:nvGrpSpPr>
        <p:grpSpPr>
          <a:xfrm>
            <a:off x="5780088" y="3979970"/>
            <a:ext cx="2895600" cy="2599034"/>
            <a:chOff x="5867400" y="4142334"/>
            <a:chExt cx="2895600" cy="2599034"/>
          </a:xfrm>
        </p:grpSpPr>
        <p:pic>
          <p:nvPicPr>
            <p:cNvPr id="17" name="Picture 6" descr="10f00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7400" y="4142334"/>
              <a:ext cx="2895600" cy="258603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6156176" y="6500192"/>
              <a:ext cx="720080" cy="24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19126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p:cNvSpPr>
            <a:spLocks noGrp="1" noChangeArrowheads="1"/>
          </p:cNvSpPr>
          <p:nvPr>
            <p:ph idx="1"/>
          </p:nvPr>
        </p:nvSpPr>
        <p:spPr>
          <a:xfrm>
            <a:off x="228600" y="381000"/>
            <a:ext cx="3623320" cy="6248400"/>
          </a:xfrm>
        </p:spPr>
        <p:txBody>
          <a:bodyPr/>
          <a:lstStyle/>
          <a:p>
            <a:pPr>
              <a:buFont typeface="Wingdings" panose="05000000000000000000" pitchFamily="2" charset="2"/>
              <a:buNone/>
            </a:pPr>
            <a:r>
              <a:rPr lang="en-US" altLang="zh-TW" sz="2000" b="1" dirty="0" smtClean="0">
                <a:solidFill>
                  <a:srgbClr val="5F6103"/>
                </a:solidFill>
                <a:latin typeface="Comic Sans MS" panose="030F0702030302020204" pitchFamily="66" charset="0"/>
              </a:rPr>
              <a:t>Linear </a:t>
            </a:r>
            <a:r>
              <a:rPr lang="en-US" altLang="zh-TW" sz="2000" b="1" dirty="0">
                <a:solidFill>
                  <a:srgbClr val="5F6103"/>
                </a:solidFill>
                <a:latin typeface="Comic Sans MS" panose="030F0702030302020204" pitchFamily="66" charset="0"/>
              </a:rPr>
              <a:t>Small-Signal Equivalent Circuits</a:t>
            </a:r>
          </a:p>
          <a:p>
            <a:pPr>
              <a:buFont typeface="Wingdings" panose="05000000000000000000" pitchFamily="2" charset="2"/>
              <a:buNone/>
            </a:pPr>
            <a:endParaRPr lang="en-US" altLang="zh-TW" sz="2000" b="1" i="1" dirty="0">
              <a:solidFill>
                <a:srgbClr val="5F6103"/>
              </a:solidFill>
              <a:latin typeface="Comic Sans MS" panose="030F0702030302020204" pitchFamily="66" charset="0"/>
            </a:endParaRPr>
          </a:p>
          <a:p>
            <a:pPr>
              <a:buFont typeface="Wingdings" panose="05000000000000000000" pitchFamily="2" charset="2"/>
              <a:buNone/>
            </a:pPr>
            <a:endParaRPr lang="en-US" altLang="zh-TW" sz="2000" b="1" i="1" dirty="0">
              <a:solidFill>
                <a:srgbClr val="5F6103"/>
              </a:solidFill>
              <a:latin typeface="Comic Sans MS" panose="030F0702030302020204" pitchFamily="66" charset="0"/>
            </a:endParaRPr>
          </a:p>
          <a:p>
            <a:pPr>
              <a:buFont typeface="Wingdings" panose="05000000000000000000" pitchFamily="2" charset="2"/>
              <a:buNone/>
            </a:pPr>
            <a:endParaRPr lang="en-US" altLang="zh-TW" sz="2000" b="1" i="1" dirty="0">
              <a:solidFill>
                <a:srgbClr val="5F6103"/>
              </a:solidFill>
              <a:latin typeface="Comic Sans MS" panose="030F0702030302020204" pitchFamily="66" charset="0"/>
            </a:endParaRPr>
          </a:p>
          <a:p>
            <a:pPr marL="0" indent="0">
              <a:buFont typeface="Wingdings" panose="05000000000000000000" pitchFamily="2" charset="2"/>
              <a:buNone/>
            </a:pPr>
            <a:r>
              <a:rPr lang="en-US" altLang="zh-TW" sz="2000" dirty="0">
                <a:latin typeface="Comic Sans MS" panose="030F0702030302020204" pitchFamily="66" charset="0"/>
              </a:rPr>
              <a:t>* By using these two equations, we can </a:t>
            </a:r>
            <a:r>
              <a:rPr lang="en-US" altLang="zh-TW" sz="2000" i="1" dirty="0">
                <a:solidFill>
                  <a:srgbClr val="20501C"/>
                </a:solidFill>
                <a:latin typeface="Comic Sans MS" panose="030F0702030302020204" pitchFamily="66" charset="0"/>
              </a:rPr>
              <a:t>treat diode simply as a linear resistor</a:t>
            </a:r>
            <a:r>
              <a:rPr lang="en-US" altLang="zh-TW" sz="2000" dirty="0">
                <a:latin typeface="Comic Sans MS" panose="030F0702030302020204" pitchFamily="66" charset="0"/>
              </a:rPr>
              <a:t> in small </a:t>
            </a:r>
            <a:r>
              <a:rPr lang="tr-TR" altLang="zh-TW" sz="2000" dirty="0" smtClean="0">
                <a:latin typeface="Comic Sans MS" panose="030F0702030302020204" pitchFamily="66" charset="0"/>
              </a:rPr>
              <a:t>AC</a:t>
            </a:r>
            <a:r>
              <a:rPr lang="en-US" altLang="zh-TW" sz="2000" dirty="0" smtClean="0">
                <a:latin typeface="Comic Sans MS" panose="030F0702030302020204" pitchFamily="66" charset="0"/>
              </a:rPr>
              <a:t> </a:t>
            </a:r>
            <a:r>
              <a:rPr lang="en-US" altLang="zh-TW" sz="2000" dirty="0">
                <a:latin typeface="Comic Sans MS" panose="030F0702030302020204" pitchFamily="66" charset="0"/>
              </a:rPr>
              <a:t>signal analysis.</a:t>
            </a:r>
          </a:p>
          <a:p>
            <a:pPr marL="0" indent="0">
              <a:buFont typeface="Wingdings" panose="05000000000000000000" pitchFamily="2" charset="2"/>
              <a:buNone/>
            </a:pPr>
            <a:r>
              <a:rPr lang="en-US" altLang="zh-TW" sz="2000" dirty="0">
                <a:latin typeface="Comic Sans MS" panose="030F0702030302020204" pitchFamily="66" charset="0"/>
              </a:rPr>
              <a:t>* Note: An </a:t>
            </a:r>
            <a:r>
              <a:rPr lang="tr-TR" altLang="zh-TW" sz="2000" dirty="0" smtClean="0">
                <a:latin typeface="Comic Sans MS" panose="030F0702030302020204" pitchFamily="66" charset="0"/>
              </a:rPr>
              <a:t>AC</a:t>
            </a:r>
            <a:r>
              <a:rPr lang="en-US" altLang="zh-TW" sz="2000" dirty="0" smtClean="0">
                <a:latin typeface="Comic Sans MS" panose="030F0702030302020204" pitchFamily="66" charset="0"/>
              </a:rPr>
              <a:t> </a:t>
            </a:r>
            <a:r>
              <a:rPr lang="en-US" altLang="zh-TW" sz="2000" dirty="0">
                <a:latin typeface="Comic Sans MS" panose="030F0702030302020204" pitchFamily="66" charset="0"/>
              </a:rPr>
              <a:t>voltage of fixed amplitude produces different </a:t>
            </a:r>
            <a:r>
              <a:rPr lang="tr-TR" altLang="zh-TW" sz="2000" dirty="0" smtClean="0">
                <a:latin typeface="Comic Sans MS" panose="030F0702030302020204" pitchFamily="66" charset="0"/>
              </a:rPr>
              <a:t>AC</a:t>
            </a:r>
            <a:r>
              <a:rPr lang="en-US" altLang="zh-TW" sz="2000" dirty="0" smtClean="0">
                <a:latin typeface="Comic Sans MS" panose="030F0702030302020204" pitchFamily="66" charset="0"/>
              </a:rPr>
              <a:t> </a:t>
            </a:r>
            <a:r>
              <a:rPr lang="en-US" altLang="zh-TW" sz="2000" dirty="0">
                <a:latin typeface="Comic Sans MS" panose="030F0702030302020204" pitchFamily="66" charset="0"/>
              </a:rPr>
              <a:t>current change at different Q point.</a:t>
            </a:r>
          </a:p>
        </p:txBody>
      </p:sp>
      <p:sp>
        <p:nvSpPr>
          <p:cNvPr id="143366" name="Rectangle 6"/>
          <p:cNvSpPr>
            <a:spLocks noChangeArrowheads="1"/>
          </p:cNvSpPr>
          <p:nvPr/>
        </p:nvSpPr>
        <p:spPr bwMode="auto">
          <a:xfrm>
            <a:off x="0" y="677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Comic Sans MS" panose="030F0702030302020204" pitchFamily="66" charset="0"/>
            </a:endParaRPr>
          </a:p>
        </p:txBody>
      </p:sp>
      <p:graphicFrame>
        <p:nvGraphicFramePr>
          <p:cNvPr id="143365" name="Object 5"/>
          <p:cNvGraphicFramePr>
            <a:graphicFrameLocks noChangeAspect="1"/>
          </p:cNvGraphicFramePr>
          <p:nvPr>
            <p:extLst>
              <p:ext uri="{D42A27DB-BD31-4B8C-83A1-F6EECF244321}">
                <p14:modId xmlns:p14="http://schemas.microsoft.com/office/powerpoint/2010/main" val="1143367441"/>
              </p:ext>
            </p:extLst>
          </p:nvPr>
        </p:nvGraphicFramePr>
        <p:xfrm>
          <a:off x="457200" y="1219200"/>
          <a:ext cx="2286000" cy="857250"/>
        </p:xfrm>
        <a:graphic>
          <a:graphicData uri="http://schemas.openxmlformats.org/presentationml/2006/ole">
            <mc:AlternateContent xmlns:mc="http://schemas.openxmlformats.org/markup-compatibility/2006">
              <mc:Choice xmlns:v="urn:schemas-microsoft-com:vml" Requires="v">
                <p:oleObj spid="_x0000_s22663" name="方程式" r:id="rId4" imgW="1218960" imgH="457200" progId="Equation.3">
                  <p:embed/>
                </p:oleObj>
              </mc:Choice>
              <mc:Fallback>
                <p:oleObj name="方程式" r:id="rId4" imgW="121896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219200"/>
                        <a:ext cx="228600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
          <p:cNvGrpSpPr/>
          <p:nvPr/>
        </p:nvGrpSpPr>
        <p:grpSpPr>
          <a:xfrm>
            <a:off x="3938588" y="762000"/>
            <a:ext cx="5205412" cy="5564188"/>
            <a:chOff x="3938588" y="762000"/>
            <a:chExt cx="5205412" cy="5564188"/>
          </a:xfrm>
        </p:grpSpPr>
        <p:pic>
          <p:nvPicPr>
            <p:cNvPr id="143364" name="Picture 4" descr="10f00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8588" y="762000"/>
              <a:ext cx="5205412" cy="55641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938588" y="5877272"/>
              <a:ext cx="921444" cy="2877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88006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43363">
                                            <p:txEl>
                                              <p:pRg st="4" end="4"/>
                                            </p:txEl>
                                          </p:spTgt>
                                        </p:tgtEl>
                                        <p:attrNameLst>
                                          <p:attrName>style.visibility</p:attrName>
                                        </p:attrNameLst>
                                      </p:cBhvr>
                                      <p:to>
                                        <p:strVal val="visible"/>
                                      </p:to>
                                    </p:set>
                                    <p:anim calcmode="lin" valueType="num">
                                      <p:cBhvr additive="base">
                                        <p:cTn id="7" dur="500" fill="hold"/>
                                        <p:tgtEl>
                                          <p:spTgt spid="14336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3363">
                                            <p:txEl>
                                              <p:pRg st="5" end="5"/>
                                            </p:txEl>
                                          </p:spTgt>
                                        </p:tgtEl>
                                        <p:attrNameLst>
                                          <p:attrName>style.visibility</p:attrName>
                                        </p:attrNameLst>
                                      </p:cBhvr>
                                      <p:to>
                                        <p:strVal val="visible"/>
                                      </p:to>
                                    </p:set>
                                    <p:anim calcmode="lin" valueType="num">
                                      <p:cBhvr additive="base">
                                        <p:cTn id="13" dur="500" fill="hold"/>
                                        <p:tgtEl>
                                          <p:spTgt spid="14336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6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noChangeArrowheads="1"/>
          </p:cNvSpPr>
          <p:nvPr>
            <p:ph type="body" sz="half" idx="1"/>
          </p:nvPr>
        </p:nvSpPr>
        <p:spPr>
          <a:xfrm>
            <a:off x="457200" y="381000"/>
            <a:ext cx="6477000" cy="5749925"/>
          </a:xfrm>
        </p:spPr>
        <p:txBody>
          <a:bodyPr/>
          <a:lstStyle/>
          <a:p>
            <a:pPr>
              <a:buFont typeface="Wingdings" panose="05000000000000000000" pitchFamily="2" charset="2"/>
              <a:buNone/>
            </a:pPr>
            <a:r>
              <a:rPr lang="en-US" altLang="zh-TW" sz="1800" b="1" dirty="0" smtClean="0">
                <a:solidFill>
                  <a:srgbClr val="5F6103"/>
                </a:solidFill>
                <a:latin typeface="Comic Sans MS" panose="030F0702030302020204" pitchFamily="66" charset="0"/>
              </a:rPr>
              <a:t>Linear </a:t>
            </a:r>
            <a:r>
              <a:rPr lang="en-US" altLang="zh-TW" sz="1800" b="1" dirty="0">
                <a:solidFill>
                  <a:srgbClr val="5F6103"/>
                </a:solidFill>
                <a:latin typeface="Comic Sans MS" panose="030F0702030302020204" pitchFamily="66" charset="0"/>
              </a:rPr>
              <a:t>Small-Signal Equivalent Circuits</a:t>
            </a:r>
          </a:p>
        </p:txBody>
      </p:sp>
      <p:graphicFrame>
        <p:nvGraphicFramePr>
          <p:cNvPr id="144394" name="Object 10"/>
          <p:cNvGraphicFramePr>
            <a:graphicFrameLocks noGrp="1" noChangeAspect="1"/>
          </p:cNvGraphicFramePr>
          <p:nvPr>
            <p:ph sz="quarter" idx="2"/>
            <p:extLst>
              <p:ext uri="{D42A27DB-BD31-4B8C-83A1-F6EECF244321}">
                <p14:modId xmlns:p14="http://schemas.microsoft.com/office/powerpoint/2010/main" val="3866000326"/>
              </p:ext>
            </p:extLst>
          </p:nvPr>
        </p:nvGraphicFramePr>
        <p:xfrm>
          <a:off x="4460875" y="3962400"/>
          <a:ext cx="4333875" cy="1882775"/>
        </p:xfrm>
        <a:graphic>
          <a:graphicData uri="http://schemas.openxmlformats.org/presentationml/2006/ole">
            <mc:AlternateContent xmlns:mc="http://schemas.openxmlformats.org/markup-compatibility/2006">
              <mc:Choice xmlns:v="urn:schemas-microsoft-com:vml" Requires="v">
                <p:oleObj spid="_x0000_s23950" name="Equation" r:id="rId4" imgW="1841400" imgH="799920" progId="Equation.3">
                  <p:embed/>
                </p:oleObj>
              </mc:Choice>
              <mc:Fallback>
                <p:oleObj name="Equation" r:id="rId4" imgW="1841400" imgH="799920" progId="Equation.3">
                  <p:embed/>
                  <p:pic>
                    <p:nvPicPr>
                      <p:cNvPr id="0" name=""/>
                      <p:cNvPicPr>
                        <a:picLocks noChangeAspect="1" noChangeArrowheads="1"/>
                      </p:cNvPicPr>
                      <p:nvPr/>
                    </p:nvPicPr>
                    <p:blipFill>
                      <a:blip r:embed="rId5"/>
                      <a:srcRect/>
                      <a:stretch>
                        <a:fillRect/>
                      </a:stretch>
                    </p:blipFill>
                    <p:spPr bwMode="auto">
                      <a:xfrm>
                        <a:off x="4460875" y="3962400"/>
                        <a:ext cx="4333875" cy="1882775"/>
                      </a:xfrm>
                      <a:prstGeom prst="rect">
                        <a:avLst/>
                      </a:prstGeom>
                      <a:noFill/>
                      <a:ln w="38100" cmpd="dbl">
                        <a:solidFill>
                          <a:srgbClr val="0000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44388" name="Picture 4" descr="10f0037"/>
          <p:cNvPicPr>
            <a:picLocks noChangeAspect="1" noChangeArrowheads="1"/>
          </p:cNvPicPr>
          <p:nvPr/>
        </p:nvPicPr>
        <p:blipFill>
          <a:blip r:embed="rId6" cstate="print">
            <a:extLst>
              <a:ext uri="{28A0092B-C50C-407E-A947-70E740481C1C}">
                <a14:useLocalDpi xmlns:a14="http://schemas.microsoft.com/office/drawing/2010/main" val="0"/>
              </a:ext>
            </a:extLst>
          </a:blip>
          <a:srcRect t="10954" r="6401" b="8711"/>
          <a:stretch>
            <a:fillRect/>
          </a:stretch>
        </p:blipFill>
        <p:spPr bwMode="auto">
          <a:xfrm>
            <a:off x="5943600" y="990600"/>
            <a:ext cx="2971800" cy="2466975"/>
          </a:xfrm>
          <a:prstGeom prst="rect">
            <a:avLst/>
          </a:prstGeom>
          <a:noFill/>
          <a:extLst>
            <a:ext uri="{909E8E84-426E-40DD-AFC4-6F175D3DCCD1}">
              <a14:hiddenFill xmlns:a14="http://schemas.microsoft.com/office/drawing/2010/main">
                <a:solidFill>
                  <a:srgbClr val="FFFFFF"/>
                </a:solidFill>
              </a14:hiddenFill>
            </a:ext>
          </a:extLst>
        </p:spPr>
      </p:pic>
      <p:sp>
        <p:nvSpPr>
          <p:cNvPr id="144390" name="Rectangle 6"/>
          <p:cNvSpPr>
            <a:spLocks noChangeArrowheads="1"/>
          </p:cNvSpPr>
          <p:nvPr/>
        </p:nvSpPr>
        <p:spPr bwMode="auto">
          <a:xfrm>
            <a:off x="0" y="252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Verdana" panose="020B0604030504040204" pitchFamily="34" charset="0"/>
            </a:endParaRPr>
          </a:p>
        </p:txBody>
      </p:sp>
      <p:pic>
        <p:nvPicPr>
          <p:cNvPr id="144393" name="Picture 9" descr="10f0036"/>
          <p:cNvPicPr>
            <a:picLocks noChangeAspect="1" noChangeArrowheads="1"/>
          </p:cNvPicPr>
          <p:nvPr/>
        </p:nvPicPr>
        <p:blipFill>
          <a:blip r:embed="rId7" cstate="print">
            <a:extLst>
              <a:ext uri="{28A0092B-C50C-407E-A947-70E740481C1C}">
                <a14:useLocalDpi xmlns:a14="http://schemas.microsoft.com/office/drawing/2010/main" val="0"/>
              </a:ext>
            </a:extLst>
          </a:blip>
          <a:srcRect b="9615"/>
          <a:stretch>
            <a:fillRect/>
          </a:stretch>
        </p:blipFill>
        <p:spPr bwMode="auto">
          <a:xfrm>
            <a:off x="457200" y="762000"/>
            <a:ext cx="3810000" cy="3681413"/>
          </a:xfrm>
          <a:prstGeom prst="rect">
            <a:avLst/>
          </a:prstGeom>
          <a:noFill/>
          <a:extLst>
            <a:ext uri="{909E8E84-426E-40DD-AFC4-6F175D3DCCD1}">
              <a14:hiddenFill xmlns:a14="http://schemas.microsoft.com/office/drawing/2010/main">
                <a:solidFill>
                  <a:srgbClr val="FFFFFF"/>
                </a:solidFill>
              </a14:hiddenFill>
            </a:ext>
          </a:extLst>
        </p:spPr>
      </p:pic>
      <p:pic>
        <p:nvPicPr>
          <p:cNvPr id="144396" name="Picture 12" descr="10f00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4572000"/>
            <a:ext cx="3962400" cy="20716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4399" name="Object 15"/>
          <p:cNvGraphicFramePr>
            <a:graphicFrameLocks noChangeAspect="1"/>
          </p:cNvGraphicFramePr>
          <p:nvPr/>
        </p:nvGraphicFramePr>
        <p:xfrm>
          <a:off x="3657600" y="2819400"/>
          <a:ext cx="2209800" cy="828675"/>
        </p:xfrm>
        <a:graphic>
          <a:graphicData uri="http://schemas.openxmlformats.org/presentationml/2006/ole">
            <mc:AlternateContent xmlns:mc="http://schemas.openxmlformats.org/markup-compatibility/2006">
              <mc:Choice xmlns:v="urn:schemas-microsoft-com:vml" Requires="v">
                <p:oleObj spid="_x0000_s23951" name="方程式" r:id="rId9" imgW="1218960" imgH="457200" progId="Equation.3">
                  <p:embed/>
                </p:oleObj>
              </mc:Choice>
              <mc:Fallback>
                <p:oleObj name="方程式" r:id="rId9" imgW="121896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7600" y="2819400"/>
                        <a:ext cx="2209800" cy="828675"/>
                      </a:xfrm>
                      <a:prstGeom prst="rect">
                        <a:avLst/>
                      </a:prstGeom>
                      <a:noFill/>
                      <a:ln w="28575">
                        <a:solidFill>
                          <a:srgbClr val="5F0D1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4397" name="Object 13"/>
          <p:cNvGraphicFramePr>
            <a:graphicFrameLocks noGrp="1" noChangeAspect="1"/>
          </p:cNvGraphicFramePr>
          <p:nvPr>
            <p:ph sz="quarter" idx="3"/>
            <p:extLst>
              <p:ext uri="{D42A27DB-BD31-4B8C-83A1-F6EECF244321}">
                <p14:modId xmlns:p14="http://schemas.microsoft.com/office/powerpoint/2010/main" val="694191130"/>
              </p:ext>
            </p:extLst>
          </p:nvPr>
        </p:nvGraphicFramePr>
        <p:xfrm>
          <a:off x="4067944" y="1671637"/>
          <a:ext cx="1676400" cy="804863"/>
        </p:xfrm>
        <a:graphic>
          <a:graphicData uri="http://schemas.openxmlformats.org/presentationml/2006/ole">
            <mc:AlternateContent xmlns:mc="http://schemas.openxmlformats.org/markup-compatibility/2006">
              <mc:Choice xmlns:v="urn:schemas-microsoft-com:vml" Requires="v">
                <p:oleObj spid="_x0000_s23952" name="方程式" r:id="rId11" imgW="914400" imgH="482400" progId="Equation.3">
                  <p:embed/>
                </p:oleObj>
              </mc:Choice>
              <mc:Fallback>
                <p:oleObj name="方程式" r:id="rId11" imgW="914400" imgH="4824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67944" y="1671637"/>
                        <a:ext cx="1676400" cy="80486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925390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ChangeArrowheads="1"/>
          </p:cNvSpPr>
          <p:nvPr>
            <p:ph idx="1"/>
          </p:nvPr>
        </p:nvSpPr>
        <p:spPr>
          <a:xfrm>
            <a:off x="228600" y="381000"/>
            <a:ext cx="8686800" cy="6248400"/>
          </a:xfrm>
        </p:spPr>
        <p:txBody>
          <a:bodyPr/>
          <a:lstStyle/>
          <a:p>
            <a:pPr>
              <a:buFont typeface="Wingdings" panose="05000000000000000000" pitchFamily="2" charset="2"/>
              <a:buNone/>
            </a:pPr>
            <a:r>
              <a:rPr lang="en-US" altLang="zh-TW" sz="2000" b="1" dirty="0">
                <a:solidFill>
                  <a:srgbClr val="5F6103"/>
                </a:solidFill>
                <a:latin typeface="Comic Sans MS" panose="030F0702030302020204" pitchFamily="66" charset="0"/>
              </a:rPr>
              <a:t>Voltage-Controlled Attenuator</a:t>
            </a: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Font typeface="Wingdings" panose="05000000000000000000" pitchFamily="2" charset="2"/>
              <a:buNone/>
            </a:pPr>
            <a:endParaRPr lang="en-US" altLang="zh-TW" sz="2000" dirty="0">
              <a:latin typeface="Comic Sans MS" panose="030F0702030302020204" pitchFamily="66" charset="0"/>
            </a:endParaRPr>
          </a:p>
          <a:p>
            <a:pPr>
              <a:buNone/>
            </a:pPr>
            <a:endParaRPr lang="tr-TR" altLang="zh-TW" sz="2000" dirty="0"/>
          </a:p>
          <a:p>
            <a:pPr>
              <a:buNone/>
            </a:pPr>
            <a:endParaRPr lang="tr-TR" altLang="zh-TW" sz="2000" dirty="0">
              <a:latin typeface="Comic Sans MS" panose="030F0702030302020204" pitchFamily="66" charset="0"/>
            </a:endParaRPr>
          </a:p>
          <a:p>
            <a:pPr>
              <a:buNone/>
            </a:pPr>
            <a:r>
              <a:rPr lang="en-US" altLang="zh-TW" sz="2000" dirty="0" smtClean="0">
                <a:latin typeface="Comic Sans MS" panose="030F0702030302020204" pitchFamily="66" charset="0"/>
              </a:rPr>
              <a:t>The </a:t>
            </a:r>
            <a:r>
              <a:rPr lang="en-US" altLang="zh-TW" sz="2000" dirty="0">
                <a:latin typeface="Comic Sans MS" panose="030F0702030302020204" pitchFamily="66" charset="0"/>
              </a:rPr>
              <a:t>function of this circuit is to produce an output signal that is a variable fraction of the </a:t>
            </a:r>
            <a:r>
              <a:rPr lang="tr-TR" altLang="zh-TW" sz="2000" dirty="0" smtClean="0">
                <a:latin typeface="Comic Sans MS" panose="030F0702030302020204" pitchFamily="66" charset="0"/>
              </a:rPr>
              <a:t>AC</a:t>
            </a:r>
            <a:r>
              <a:rPr lang="en-US" altLang="zh-TW" sz="2000" dirty="0" smtClean="0">
                <a:latin typeface="Comic Sans MS" panose="030F0702030302020204" pitchFamily="66" charset="0"/>
              </a:rPr>
              <a:t> </a:t>
            </a:r>
            <a:r>
              <a:rPr lang="en-US" altLang="zh-TW" sz="2000" dirty="0">
                <a:latin typeface="Comic Sans MS" panose="030F0702030302020204" pitchFamily="66" charset="0"/>
              </a:rPr>
              <a:t>input signal</a:t>
            </a:r>
            <a:r>
              <a:rPr lang="en-US" altLang="zh-TW" sz="2000" dirty="0" smtClean="0">
                <a:latin typeface="Comic Sans MS" panose="030F0702030302020204" pitchFamily="66" charset="0"/>
              </a:rPr>
              <a:t>.</a:t>
            </a:r>
            <a:endParaRPr lang="tr-TR" altLang="zh-TW" sz="2000" dirty="0" smtClean="0">
              <a:latin typeface="Comic Sans MS" panose="030F0702030302020204" pitchFamily="66" charset="0"/>
            </a:endParaRPr>
          </a:p>
          <a:p>
            <a:pPr marL="342900" indent="-342900"/>
            <a:endParaRPr lang="en-US" altLang="zh-TW" sz="2000" dirty="0">
              <a:latin typeface="Comic Sans MS" panose="030F0702030302020204" pitchFamily="66" charset="0"/>
            </a:endParaRPr>
          </a:p>
          <a:p>
            <a:pPr>
              <a:buFont typeface="Wingdings" panose="05000000000000000000" pitchFamily="2" charset="2"/>
              <a:buNone/>
            </a:pPr>
            <a:r>
              <a:rPr lang="en-US" altLang="zh-TW" sz="2000" dirty="0" smtClean="0">
                <a:latin typeface="Comic Sans MS" panose="030F0702030302020204" pitchFamily="66" charset="0"/>
              </a:rPr>
              <a:t>Two </a:t>
            </a:r>
            <a:r>
              <a:rPr lang="en-US" altLang="zh-TW" sz="2000" dirty="0">
                <a:latin typeface="Comic Sans MS" panose="030F0702030302020204" pitchFamily="66" charset="0"/>
              </a:rPr>
              <a:t>large </a:t>
            </a:r>
            <a:r>
              <a:rPr lang="en-US" altLang="zh-TW" sz="2000" i="1" dirty="0">
                <a:solidFill>
                  <a:srgbClr val="0000CC"/>
                </a:solidFill>
                <a:latin typeface="Comic Sans MS" panose="030F0702030302020204" pitchFamily="66" charset="0"/>
              </a:rPr>
              <a:t>coupling capacitors</a:t>
            </a:r>
            <a:r>
              <a:rPr lang="en-US" altLang="zh-TW" sz="2000" dirty="0">
                <a:latin typeface="Comic Sans MS" panose="030F0702030302020204" pitchFamily="66" charset="0"/>
              </a:rPr>
              <a:t>: behave like short circuit for </a:t>
            </a:r>
            <a:r>
              <a:rPr lang="tr-TR" altLang="zh-TW" sz="2000" dirty="0" smtClean="0">
                <a:latin typeface="Comic Sans MS" panose="030F0702030302020204" pitchFamily="66" charset="0"/>
              </a:rPr>
              <a:t>AC</a:t>
            </a:r>
            <a:r>
              <a:rPr lang="en-US" altLang="zh-TW" sz="2000" dirty="0" smtClean="0">
                <a:latin typeface="Comic Sans MS" panose="030F0702030302020204" pitchFamily="66" charset="0"/>
              </a:rPr>
              <a:t> </a:t>
            </a:r>
            <a:r>
              <a:rPr lang="en-US" altLang="zh-TW" sz="2000" dirty="0">
                <a:latin typeface="Comic Sans MS" panose="030F0702030302020204" pitchFamily="66" charset="0"/>
              </a:rPr>
              <a:t>signal and open circuit for </a:t>
            </a:r>
            <a:r>
              <a:rPr lang="tr-TR" altLang="zh-TW" sz="2000" dirty="0" smtClean="0">
                <a:latin typeface="Comic Sans MS" panose="030F0702030302020204" pitchFamily="66" charset="0"/>
              </a:rPr>
              <a:t>DC</a:t>
            </a:r>
            <a:r>
              <a:rPr lang="en-US" altLang="zh-TW" sz="2000" dirty="0" smtClean="0">
                <a:latin typeface="Comic Sans MS" panose="030F0702030302020204" pitchFamily="66" charset="0"/>
              </a:rPr>
              <a:t>, </a:t>
            </a:r>
            <a:r>
              <a:rPr lang="en-US" altLang="zh-TW" sz="2000" dirty="0">
                <a:latin typeface="Comic Sans MS" panose="030F0702030302020204" pitchFamily="66" charset="0"/>
              </a:rPr>
              <a:t>thus the Q point of the diode is unaffected by the ac input and the load.</a:t>
            </a:r>
          </a:p>
        </p:txBody>
      </p:sp>
      <p:pic>
        <p:nvPicPr>
          <p:cNvPr id="145412" name="Picture 4" descr="10f00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990600"/>
            <a:ext cx="4953000" cy="2590800"/>
          </a:xfrm>
          <a:prstGeom prst="rect">
            <a:avLst/>
          </a:prstGeom>
          <a:noFill/>
          <a:extLst>
            <a:ext uri="{909E8E84-426E-40DD-AFC4-6F175D3DCCD1}">
              <a14:hiddenFill xmlns:a14="http://schemas.microsoft.com/office/drawing/2010/main">
                <a:solidFill>
                  <a:srgbClr val="FFFFFF"/>
                </a:solidFill>
              </a14:hiddenFill>
            </a:ext>
          </a:extLst>
        </p:spPr>
      </p:pic>
      <p:sp>
        <p:nvSpPr>
          <p:cNvPr id="145414" name="Rectangle 6"/>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Comic Sans MS" panose="030F0702030302020204" pitchFamily="66" charset="0"/>
            </a:endParaRPr>
          </a:p>
        </p:txBody>
      </p:sp>
      <p:graphicFrame>
        <p:nvGraphicFramePr>
          <p:cNvPr id="145413" name="Object 5"/>
          <p:cNvGraphicFramePr>
            <a:graphicFrameLocks noChangeAspect="1"/>
          </p:cNvGraphicFramePr>
          <p:nvPr>
            <p:extLst>
              <p:ext uri="{D42A27DB-BD31-4B8C-83A1-F6EECF244321}">
                <p14:modId xmlns:p14="http://schemas.microsoft.com/office/powerpoint/2010/main" val="748797095"/>
              </p:ext>
            </p:extLst>
          </p:nvPr>
        </p:nvGraphicFramePr>
        <p:xfrm>
          <a:off x="3886200" y="5690965"/>
          <a:ext cx="1371600" cy="790575"/>
        </p:xfrm>
        <a:graphic>
          <a:graphicData uri="http://schemas.openxmlformats.org/presentationml/2006/ole">
            <mc:AlternateContent xmlns:mc="http://schemas.openxmlformats.org/markup-compatibility/2006">
              <mc:Choice xmlns:v="urn:schemas-microsoft-com:vml" Requires="v">
                <p:oleObj spid="_x0000_s24710" name="方程式" r:id="rId5" imgW="749160" imgH="431640" progId="Equation.3">
                  <p:embed/>
                </p:oleObj>
              </mc:Choice>
              <mc:Fallback>
                <p:oleObj name="方程式" r:id="rId5" imgW="74916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5690965"/>
                        <a:ext cx="1371600"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80848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45411">
                                            <p:txEl>
                                              <p:pRg st="9" end="9"/>
                                            </p:txEl>
                                          </p:spTgt>
                                        </p:tgtEl>
                                        <p:attrNameLst>
                                          <p:attrName>style.visibility</p:attrName>
                                        </p:attrNameLst>
                                      </p:cBhvr>
                                      <p:to>
                                        <p:strVal val="visible"/>
                                      </p:to>
                                    </p:set>
                                    <p:anim calcmode="lin" valueType="num">
                                      <p:cBhvr additive="base">
                                        <p:cTn id="7" dur="500" fill="hold"/>
                                        <p:tgtEl>
                                          <p:spTgt spid="145411">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4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5411">
                                            <p:txEl>
                                              <p:pRg st="11" end="11"/>
                                            </p:txEl>
                                          </p:spTgt>
                                        </p:tgtEl>
                                        <p:attrNameLst>
                                          <p:attrName>style.visibility</p:attrName>
                                        </p:attrNameLst>
                                      </p:cBhvr>
                                      <p:to>
                                        <p:strVal val="visible"/>
                                      </p:to>
                                    </p:set>
                                    <p:anim calcmode="lin" valueType="num">
                                      <p:cBhvr additive="base">
                                        <p:cTn id="13" dur="500" fill="hold"/>
                                        <p:tgtEl>
                                          <p:spTgt spid="145411">
                                            <p:txEl>
                                              <p:pRg st="11" end="1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411">
                                            <p:txEl>
                                              <p:pRg st="11" end="11"/>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145413"/>
                                        </p:tgtEl>
                                        <p:attrNameLst>
                                          <p:attrName>style.visibility</p:attrName>
                                        </p:attrNameLst>
                                      </p:cBhvr>
                                      <p:to>
                                        <p:strVal val="visible"/>
                                      </p:to>
                                    </p:set>
                                    <p:anim calcmode="lin" valueType="num">
                                      <p:cBhvr additive="base">
                                        <p:cTn id="18" dur="500" fill="hold"/>
                                        <p:tgtEl>
                                          <p:spTgt spid="145413"/>
                                        </p:tgtEl>
                                        <p:attrNameLst>
                                          <p:attrName>ppt_x</p:attrName>
                                        </p:attrNameLst>
                                      </p:cBhvr>
                                      <p:tavLst>
                                        <p:tav tm="0">
                                          <p:val>
                                            <p:strVal val="#ppt_x"/>
                                          </p:val>
                                        </p:tav>
                                        <p:tav tm="100000">
                                          <p:val>
                                            <p:strVal val="#ppt_x"/>
                                          </p:val>
                                        </p:tav>
                                      </p:tavLst>
                                    </p:anim>
                                    <p:anim calcmode="lin" valueType="num">
                                      <p:cBhvr additive="base">
                                        <p:cTn id="19" dur="500" fill="hold"/>
                                        <p:tgtEl>
                                          <p:spTgt spid="145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idx="1"/>
          </p:nvPr>
        </p:nvSpPr>
        <p:spPr>
          <a:xfrm>
            <a:off x="228600" y="381000"/>
            <a:ext cx="8686800" cy="6248400"/>
          </a:xfrm>
        </p:spPr>
        <p:txBody>
          <a:bodyPr/>
          <a:lstStyle/>
          <a:p>
            <a:pPr>
              <a:buFont typeface="Wingdings" panose="05000000000000000000" pitchFamily="2" charset="2"/>
              <a:buNone/>
            </a:pPr>
            <a:r>
              <a:rPr lang="en-US" altLang="zh-TW" sz="2000" b="1" dirty="0">
                <a:solidFill>
                  <a:srgbClr val="5F6103"/>
                </a:solidFill>
                <a:latin typeface="Comic Sans MS" panose="030F0702030302020204" pitchFamily="66" charset="0"/>
              </a:rPr>
              <a:t>Voltage-Controlled Attenuator</a:t>
            </a:r>
            <a:endParaRPr lang="en-US" altLang="zh-TW" sz="2000" dirty="0">
              <a:latin typeface="Comic Sans MS" panose="030F0702030302020204" pitchFamily="66" charset="0"/>
            </a:endParaRPr>
          </a:p>
        </p:txBody>
      </p:sp>
      <p:pic>
        <p:nvPicPr>
          <p:cNvPr id="147460" name="Picture 4" descr="10f00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914400"/>
            <a:ext cx="4495800" cy="2317750"/>
          </a:xfrm>
          <a:prstGeom prst="rect">
            <a:avLst/>
          </a:prstGeom>
          <a:noFill/>
          <a:extLst>
            <a:ext uri="{909E8E84-426E-40DD-AFC4-6F175D3DCCD1}">
              <a14:hiddenFill xmlns:a14="http://schemas.microsoft.com/office/drawing/2010/main">
                <a:solidFill>
                  <a:srgbClr val="FFFFFF"/>
                </a:solidFill>
              </a14:hiddenFill>
            </a:ext>
          </a:extLst>
        </p:spPr>
      </p:pic>
      <p:pic>
        <p:nvPicPr>
          <p:cNvPr id="147461" name="Picture 5" descr="10f00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609600"/>
            <a:ext cx="18288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47463" name="Rectangle 7"/>
          <p:cNvSpPr>
            <a:spLocks noChangeArrowheads="1"/>
          </p:cNvSpPr>
          <p:nvPr/>
        </p:nvSpPr>
        <p:spPr bwMode="auto">
          <a:xfrm>
            <a:off x="0" y="677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Comic Sans MS" panose="030F0702030302020204" pitchFamily="66" charset="0"/>
            </a:endParaRPr>
          </a:p>
        </p:txBody>
      </p:sp>
      <p:graphicFrame>
        <p:nvGraphicFramePr>
          <p:cNvPr id="147462" name="Object 6"/>
          <p:cNvGraphicFramePr>
            <a:graphicFrameLocks noChangeAspect="1"/>
          </p:cNvGraphicFramePr>
          <p:nvPr>
            <p:extLst>
              <p:ext uri="{D42A27DB-BD31-4B8C-83A1-F6EECF244321}">
                <p14:modId xmlns:p14="http://schemas.microsoft.com/office/powerpoint/2010/main" val="2986552293"/>
              </p:ext>
            </p:extLst>
          </p:nvPr>
        </p:nvGraphicFramePr>
        <p:xfrm>
          <a:off x="0" y="3352800"/>
          <a:ext cx="5486400" cy="1163638"/>
        </p:xfrm>
        <a:graphic>
          <a:graphicData uri="http://schemas.openxmlformats.org/presentationml/2006/ole">
            <mc:AlternateContent xmlns:mc="http://schemas.openxmlformats.org/markup-compatibility/2006">
              <mc:Choice xmlns:v="urn:schemas-microsoft-com:vml" Requires="v">
                <p:oleObj spid="_x0000_s25866" name="方程式" r:id="rId6" imgW="3047760" imgH="685800" progId="Equation.3">
                  <p:embed/>
                </p:oleObj>
              </mc:Choice>
              <mc:Fallback>
                <p:oleObj name="方程式" r:id="rId6" imgW="3047760" imgH="685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352800"/>
                        <a:ext cx="5486400" cy="1163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47465" name="Picture 9" descr="10f00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3048000"/>
            <a:ext cx="3657600" cy="1501775"/>
          </a:xfrm>
          <a:prstGeom prst="rect">
            <a:avLst/>
          </a:prstGeom>
          <a:noFill/>
          <a:extLst>
            <a:ext uri="{909E8E84-426E-40DD-AFC4-6F175D3DCCD1}">
              <a14:hiddenFill xmlns:a14="http://schemas.microsoft.com/office/drawing/2010/main">
                <a:solidFill>
                  <a:srgbClr val="FFFFFF"/>
                </a:solidFill>
              </a14:hiddenFill>
            </a:ext>
          </a:extLst>
        </p:spPr>
      </p:pic>
      <p:sp>
        <p:nvSpPr>
          <p:cNvPr id="147466" name="Line 10"/>
          <p:cNvSpPr>
            <a:spLocks noChangeShapeType="1"/>
          </p:cNvSpPr>
          <p:nvPr/>
        </p:nvSpPr>
        <p:spPr bwMode="auto">
          <a:xfrm flipV="1">
            <a:off x="5257800" y="2590800"/>
            <a:ext cx="609600" cy="762000"/>
          </a:xfrm>
          <a:prstGeom prst="line">
            <a:avLst/>
          </a:prstGeom>
          <a:noFill/>
          <a:ln w="57150" cmpd="thinThick">
            <a:solidFill>
              <a:srgbClr val="5F0D1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en-US">
              <a:solidFill>
                <a:srgbClr val="000000"/>
              </a:solidFill>
              <a:latin typeface="Comic Sans MS" panose="030F0702030302020204" pitchFamily="66" charset="0"/>
            </a:endParaRPr>
          </a:p>
        </p:txBody>
      </p:sp>
      <p:sp>
        <p:nvSpPr>
          <p:cNvPr id="147469" name="Rectangle 13"/>
          <p:cNvSpPr>
            <a:spLocks noChangeArrowheads="1"/>
          </p:cNvSpPr>
          <p:nvPr/>
        </p:nvSpPr>
        <p:spPr bwMode="auto">
          <a:xfrm>
            <a:off x="0" y="677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Comic Sans MS" panose="030F0702030302020204" pitchFamily="66" charset="0"/>
            </a:endParaRPr>
          </a:p>
        </p:txBody>
      </p:sp>
      <p:graphicFrame>
        <p:nvGraphicFramePr>
          <p:cNvPr id="147468" name="Object 12"/>
          <p:cNvGraphicFramePr>
            <a:graphicFrameLocks noChangeAspect="1"/>
          </p:cNvGraphicFramePr>
          <p:nvPr>
            <p:extLst>
              <p:ext uri="{D42A27DB-BD31-4B8C-83A1-F6EECF244321}">
                <p14:modId xmlns:p14="http://schemas.microsoft.com/office/powerpoint/2010/main" val="1858269900"/>
              </p:ext>
            </p:extLst>
          </p:nvPr>
        </p:nvGraphicFramePr>
        <p:xfrm>
          <a:off x="304800" y="4572000"/>
          <a:ext cx="8382000" cy="1981200"/>
        </p:xfrm>
        <a:graphic>
          <a:graphicData uri="http://schemas.openxmlformats.org/presentationml/2006/ole">
            <mc:AlternateContent xmlns:mc="http://schemas.openxmlformats.org/markup-compatibility/2006">
              <mc:Choice xmlns:v="urn:schemas-microsoft-com:vml" Requires="v">
                <p:oleObj spid="_x0000_s25867" name="方程式" r:id="rId9" imgW="4825800" imgH="1143000" progId="Equation.3">
                  <p:embed/>
                </p:oleObj>
              </mc:Choice>
              <mc:Fallback>
                <p:oleObj name="方程式" r:id="rId9" imgW="4825800" imgH="11430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 y="4572000"/>
                        <a:ext cx="8382000"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7471" name="Line 15"/>
          <p:cNvSpPr>
            <a:spLocks noChangeShapeType="1"/>
          </p:cNvSpPr>
          <p:nvPr/>
        </p:nvSpPr>
        <p:spPr bwMode="auto">
          <a:xfrm flipV="1">
            <a:off x="5943600" y="4343400"/>
            <a:ext cx="457200" cy="533400"/>
          </a:xfrm>
          <a:prstGeom prst="line">
            <a:avLst/>
          </a:prstGeom>
          <a:noFill/>
          <a:ln w="57150" cmpd="thinThick">
            <a:solidFill>
              <a:srgbClr val="5F0D1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en-US">
              <a:solidFill>
                <a:srgbClr val="000000"/>
              </a:solidFill>
              <a:latin typeface="Comic Sans MS" panose="030F0702030302020204" pitchFamily="66" charset="0"/>
            </a:endParaRPr>
          </a:p>
        </p:txBody>
      </p:sp>
      <p:sp>
        <p:nvSpPr>
          <p:cNvPr id="147473" name="Line 17"/>
          <p:cNvSpPr>
            <a:spLocks noChangeShapeType="1"/>
          </p:cNvSpPr>
          <p:nvPr/>
        </p:nvSpPr>
        <p:spPr bwMode="auto">
          <a:xfrm>
            <a:off x="381000" y="5638800"/>
            <a:ext cx="6705600" cy="0"/>
          </a:xfrm>
          <a:prstGeom prst="line">
            <a:avLst/>
          </a:prstGeom>
          <a:noFill/>
          <a:ln w="28575">
            <a:solidFill>
              <a:srgbClr val="5F0D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en-US">
              <a:solidFill>
                <a:srgbClr val="000000"/>
              </a:solidFill>
              <a:latin typeface="Comic Sans MS" panose="030F0702030302020204" pitchFamily="66" charset="0"/>
            </a:endParaRPr>
          </a:p>
        </p:txBody>
      </p:sp>
      <p:sp>
        <p:nvSpPr>
          <p:cNvPr id="147474" name="Rectangle 18"/>
          <p:cNvSpPr>
            <a:spLocks noChangeArrowheads="1"/>
          </p:cNvSpPr>
          <p:nvPr/>
        </p:nvSpPr>
        <p:spPr bwMode="auto">
          <a:xfrm>
            <a:off x="5867400" y="5715000"/>
            <a:ext cx="2438400" cy="838200"/>
          </a:xfrm>
          <a:prstGeom prst="rect">
            <a:avLst/>
          </a:prstGeom>
          <a:noFill/>
          <a:ln w="28575">
            <a:solidFill>
              <a:srgbClr val="5F0D1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Comic Sans MS" panose="030F0702030302020204" pitchFamily="66" charset="0"/>
            </a:endParaRPr>
          </a:p>
        </p:txBody>
      </p:sp>
    </p:spTree>
    <p:extLst>
      <p:ext uri="{BB962C8B-B14F-4D97-AF65-F5344CB8AC3E}">
        <p14:creationId xmlns:p14="http://schemas.microsoft.com/office/powerpoint/2010/main" val="650482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47462"/>
                                        </p:tgtEl>
                                        <p:attrNameLst>
                                          <p:attrName>style.visibility</p:attrName>
                                        </p:attrNameLst>
                                      </p:cBhvr>
                                      <p:to>
                                        <p:strVal val="visible"/>
                                      </p:to>
                                    </p:set>
                                    <p:anim calcmode="lin" valueType="num">
                                      <p:cBhvr additive="base">
                                        <p:cTn id="7" dur="500" fill="hold"/>
                                        <p:tgtEl>
                                          <p:spTgt spid="147462"/>
                                        </p:tgtEl>
                                        <p:attrNameLst>
                                          <p:attrName>ppt_x</p:attrName>
                                        </p:attrNameLst>
                                      </p:cBhvr>
                                      <p:tavLst>
                                        <p:tav tm="0">
                                          <p:val>
                                            <p:strVal val="#ppt_x"/>
                                          </p:val>
                                        </p:tav>
                                        <p:tav tm="100000">
                                          <p:val>
                                            <p:strVal val="#ppt_x"/>
                                          </p:val>
                                        </p:tav>
                                      </p:tavLst>
                                    </p:anim>
                                    <p:anim calcmode="lin" valueType="num">
                                      <p:cBhvr additive="base">
                                        <p:cTn id="8" dur="500" fill="hold"/>
                                        <p:tgtEl>
                                          <p:spTgt spid="14746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47466"/>
                                        </p:tgtEl>
                                        <p:attrNameLst>
                                          <p:attrName>style.visibility</p:attrName>
                                        </p:attrNameLst>
                                      </p:cBhvr>
                                      <p:to>
                                        <p:strVal val="visible"/>
                                      </p:to>
                                    </p:set>
                                    <p:animEffect transition="in" filter="checkerboard(across)">
                                      <p:cBhvr>
                                        <p:cTn id="13" dur="500"/>
                                        <p:tgtEl>
                                          <p:spTgt spid="147466"/>
                                        </p:tgtEl>
                                      </p:cBhvr>
                                    </p:animEffect>
                                  </p:childTnLst>
                                </p:cTn>
                              </p:par>
                            </p:childTnLst>
                          </p:cTn>
                        </p:par>
                        <p:par>
                          <p:cTn id="14" fill="hold" nodeType="afterGroup">
                            <p:stCondLst>
                              <p:cond delay="500"/>
                            </p:stCondLst>
                            <p:childTnLst>
                              <p:par>
                                <p:cTn id="15" presetID="8" presetClass="entr" presetSubtype="16" fill="hold" nodeType="afterEffect">
                                  <p:stCondLst>
                                    <p:cond delay="0"/>
                                  </p:stCondLst>
                                  <p:childTnLst>
                                    <p:set>
                                      <p:cBhvr>
                                        <p:cTn id="16" dur="1" fill="hold">
                                          <p:stCondLst>
                                            <p:cond delay="0"/>
                                          </p:stCondLst>
                                        </p:cTn>
                                        <p:tgtEl>
                                          <p:spTgt spid="147461"/>
                                        </p:tgtEl>
                                        <p:attrNameLst>
                                          <p:attrName>style.visibility</p:attrName>
                                        </p:attrNameLst>
                                      </p:cBhvr>
                                      <p:to>
                                        <p:strVal val="visible"/>
                                      </p:to>
                                    </p:set>
                                    <p:animEffect transition="in" filter="diamond(in)">
                                      <p:cBhvr>
                                        <p:cTn id="17" dur="2000"/>
                                        <p:tgtEl>
                                          <p:spTgt spid="1474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147468"/>
                                        </p:tgtEl>
                                        <p:attrNameLst>
                                          <p:attrName>style.visibility</p:attrName>
                                        </p:attrNameLst>
                                      </p:cBhvr>
                                      <p:to>
                                        <p:strVal val="visible"/>
                                      </p:to>
                                    </p:set>
                                    <p:anim calcmode="lin" valueType="num">
                                      <p:cBhvr additive="base">
                                        <p:cTn id="22" dur="500" fill="hold"/>
                                        <p:tgtEl>
                                          <p:spTgt spid="147468"/>
                                        </p:tgtEl>
                                        <p:attrNameLst>
                                          <p:attrName>ppt_x</p:attrName>
                                        </p:attrNameLst>
                                      </p:cBhvr>
                                      <p:tavLst>
                                        <p:tav tm="0">
                                          <p:val>
                                            <p:strVal val="#ppt_x"/>
                                          </p:val>
                                        </p:tav>
                                        <p:tav tm="100000">
                                          <p:val>
                                            <p:strVal val="#ppt_x"/>
                                          </p:val>
                                        </p:tav>
                                      </p:tavLst>
                                    </p:anim>
                                    <p:anim calcmode="lin" valueType="num">
                                      <p:cBhvr additive="base">
                                        <p:cTn id="23" dur="500" fill="hold"/>
                                        <p:tgtEl>
                                          <p:spTgt spid="147468"/>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47473"/>
                                        </p:tgtEl>
                                        <p:attrNameLst>
                                          <p:attrName>style.visibility</p:attrName>
                                        </p:attrNameLst>
                                      </p:cBhvr>
                                      <p:to>
                                        <p:strVal val="visible"/>
                                      </p:to>
                                    </p:set>
                                    <p:animEffect transition="in" filter="checkerboard(across)">
                                      <p:cBhvr>
                                        <p:cTn id="28" dur="500"/>
                                        <p:tgtEl>
                                          <p:spTgt spid="147473"/>
                                        </p:tgtEl>
                                      </p:cBhvr>
                                    </p:animEffect>
                                  </p:childTnLst>
                                </p:cTn>
                              </p:par>
                            </p:childTnLst>
                          </p:cTn>
                        </p:par>
                        <p:par>
                          <p:cTn id="29" fill="hold" nodeType="afterGroup">
                            <p:stCondLst>
                              <p:cond delay="500"/>
                            </p:stCondLst>
                            <p:childTnLst>
                              <p:par>
                                <p:cTn id="30" presetID="5" presetClass="entr" presetSubtype="10" fill="hold" grpId="0" nodeType="afterEffect">
                                  <p:stCondLst>
                                    <p:cond delay="0"/>
                                  </p:stCondLst>
                                  <p:childTnLst>
                                    <p:set>
                                      <p:cBhvr>
                                        <p:cTn id="31" dur="1" fill="hold">
                                          <p:stCondLst>
                                            <p:cond delay="0"/>
                                          </p:stCondLst>
                                        </p:cTn>
                                        <p:tgtEl>
                                          <p:spTgt spid="147471"/>
                                        </p:tgtEl>
                                        <p:attrNameLst>
                                          <p:attrName>style.visibility</p:attrName>
                                        </p:attrNameLst>
                                      </p:cBhvr>
                                      <p:to>
                                        <p:strVal val="visible"/>
                                      </p:to>
                                    </p:set>
                                    <p:animEffect transition="in" filter="checkerboard(across)">
                                      <p:cBhvr>
                                        <p:cTn id="32" dur="500"/>
                                        <p:tgtEl>
                                          <p:spTgt spid="147471"/>
                                        </p:tgtEl>
                                      </p:cBhvr>
                                    </p:animEffect>
                                  </p:childTnLst>
                                </p:cTn>
                              </p:par>
                            </p:childTnLst>
                          </p:cTn>
                        </p:par>
                        <p:par>
                          <p:cTn id="33" fill="hold" nodeType="afterGroup">
                            <p:stCondLst>
                              <p:cond delay="1000"/>
                            </p:stCondLst>
                            <p:childTnLst>
                              <p:par>
                                <p:cTn id="34" presetID="2" presetClass="entr" presetSubtype="4" fill="hold" nodeType="afterEffect">
                                  <p:stCondLst>
                                    <p:cond delay="0"/>
                                  </p:stCondLst>
                                  <p:childTnLst>
                                    <p:set>
                                      <p:cBhvr>
                                        <p:cTn id="35" dur="1" fill="hold">
                                          <p:stCondLst>
                                            <p:cond delay="0"/>
                                          </p:stCondLst>
                                        </p:cTn>
                                        <p:tgtEl>
                                          <p:spTgt spid="147465"/>
                                        </p:tgtEl>
                                        <p:attrNameLst>
                                          <p:attrName>style.visibility</p:attrName>
                                        </p:attrNameLst>
                                      </p:cBhvr>
                                      <p:to>
                                        <p:strVal val="visible"/>
                                      </p:to>
                                    </p:set>
                                    <p:anim calcmode="lin" valueType="num">
                                      <p:cBhvr additive="base">
                                        <p:cTn id="36" dur="500" fill="hold"/>
                                        <p:tgtEl>
                                          <p:spTgt spid="147465"/>
                                        </p:tgtEl>
                                        <p:attrNameLst>
                                          <p:attrName>ppt_x</p:attrName>
                                        </p:attrNameLst>
                                      </p:cBhvr>
                                      <p:tavLst>
                                        <p:tav tm="0">
                                          <p:val>
                                            <p:strVal val="#ppt_x"/>
                                          </p:val>
                                        </p:tav>
                                        <p:tav tm="100000">
                                          <p:val>
                                            <p:strVal val="#ppt_x"/>
                                          </p:val>
                                        </p:tav>
                                      </p:tavLst>
                                    </p:anim>
                                    <p:anim calcmode="lin" valueType="num">
                                      <p:cBhvr additive="base">
                                        <p:cTn id="37" dur="500" fill="hold"/>
                                        <p:tgtEl>
                                          <p:spTgt spid="147465"/>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1" presetClass="entr" presetSubtype="4" fill="hold" grpId="0" nodeType="clickEffect">
                                  <p:stCondLst>
                                    <p:cond delay="0"/>
                                  </p:stCondLst>
                                  <p:childTnLst>
                                    <p:set>
                                      <p:cBhvr>
                                        <p:cTn id="41" dur="1" fill="hold">
                                          <p:stCondLst>
                                            <p:cond delay="0"/>
                                          </p:stCondLst>
                                        </p:cTn>
                                        <p:tgtEl>
                                          <p:spTgt spid="147474"/>
                                        </p:tgtEl>
                                        <p:attrNameLst>
                                          <p:attrName>style.visibility</p:attrName>
                                        </p:attrNameLst>
                                      </p:cBhvr>
                                      <p:to>
                                        <p:strVal val="visible"/>
                                      </p:to>
                                    </p:set>
                                    <p:animEffect transition="in" filter="wheel(4)">
                                      <p:cBhvr>
                                        <p:cTn id="42" dur="2000"/>
                                        <p:tgtEl>
                                          <p:spTgt spid="147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6" grpId="0" animBg="1"/>
      <p:bldP spid="147471" grpId="0" animBg="1"/>
      <p:bldP spid="147473" grpId="0" animBg="1"/>
      <p:bldP spid="14747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5" name="Picture 7" descr="A"/>
          <p:cNvPicPr>
            <a:picLocks noChangeAspect="1" noChangeArrowheads="1"/>
          </p:cNvPicPr>
          <p:nvPr/>
        </p:nvPicPr>
        <p:blipFill>
          <a:blip r:embed="rId4">
            <a:extLst>
              <a:ext uri="{28A0092B-C50C-407E-A947-70E740481C1C}">
                <a14:useLocalDpi xmlns:a14="http://schemas.microsoft.com/office/drawing/2010/main" val="0"/>
              </a:ext>
            </a:extLst>
          </a:blip>
          <a:srcRect l="50833" t="3424" r="3334"/>
          <a:stretch>
            <a:fillRect/>
          </a:stretch>
        </p:blipFill>
        <p:spPr bwMode="auto">
          <a:xfrm>
            <a:off x="4697288" y="2286000"/>
            <a:ext cx="4191000" cy="4298950"/>
          </a:xfrm>
          <a:prstGeom prst="rect">
            <a:avLst/>
          </a:prstGeom>
          <a:noFill/>
          <a:extLst>
            <a:ext uri="{909E8E84-426E-40DD-AFC4-6F175D3DCCD1}">
              <a14:hiddenFill xmlns:a14="http://schemas.microsoft.com/office/drawing/2010/main">
                <a:solidFill>
                  <a:srgbClr val="FFFFFF"/>
                </a:solidFill>
              </a14:hiddenFill>
            </a:ext>
          </a:extLst>
        </p:spPr>
      </p:pic>
      <p:sp>
        <p:nvSpPr>
          <p:cNvPr id="89091" name="Rectangle 3"/>
          <p:cNvSpPr>
            <a:spLocks noGrp="1" noChangeArrowheads="1"/>
          </p:cNvSpPr>
          <p:nvPr>
            <p:ph idx="1"/>
          </p:nvPr>
        </p:nvSpPr>
        <p:spPr>
          <a:xfrm>
            <a:off x="228600" y="381000"/>
            <a:ext cx="8159824" cy="6248400"/>
          </a:xfrm>
        </p:spPr>
        <p:txBody>
          <a:bodyPr/>
          <a:lstStyle/>
          <a:p>
            <a:pPr>
              <a:buNone/>
            </a:pPr>
            <a:r>
              <a:rPr lang="en-US" altLang="zh-TW" sz="2000" b="1" dirty="0">
                <a:solidFill>
                  <a:srgbClr val="5F6103"/>
                </a:solidFill>
                <a:latin typeface="Comic Sans MS" panose="030F0702030302020204" pitchFamily="66" charset="0"/>
              </a:rPr>
              <a:t>The PN-Junction</a:t>
            </a:r>
          </a:p>
          <a:p>
            <a:pPr>
              <a:buFont typeface="Wingdings" panose="05000000000000000000" pitchFamily="2" charset="2"/>
              <a:buNone/>
            </a:pPr>
            <a:r>
              <a:rPr lang="en-US" altLang="zh-TW" sz="2000" dirty="0" smtClean="0">
                <a:latin typeface="Comic Sans MS" panose="030F0702030302020204" pitchFamily="66" charset="0"/>
              </a:rPr>
              <a:t>The </a:t>
            </a:r>
            <a:r>
              <a:rPr lang="en-US" altLang="zh-TW" sz="2000" dirty="0">
                <a:latin typeface="Comic Sans MS" panose="030F0702030302020204" pitchFamily="66" charset="0"/>
              </a:rPr>
              <a:t>interface in-between p-type and n-type material is called </a:t>
            </a:r>
            <a:r>
              <a:rPr lang="en-US" altLang="zh-TW" sz="2000" dirty="0" smtClean="0">
                <a:latin typeface="Comic Sans MS" panose="030F0702030302020204" pitchFamily="66" charset="0"/>
              </a:rPr>
              <a:t>a</a:t>
            </a:r>
            <a:r>
              <a:rPr lang="tr-TR" altLang="zh-TW" sz="2000" dirty="0" smtClean="0">
                <a:latin typeface="Comic Sans MS" panose="030F0702030302020204" pitchFamily="66" charset="0"/>
              </a:rPr>
              <a:t>s</a:t>
            </a:r>
            <a:r>
              <a:rPr lang="en-US" altLang="zh-TW" sz="2000" dirty="0" smtClean="0">
                <a:latin typeface="Comic Sans MS" panose="030F0702030302020204" pitchFamily="66" charset="0"/>
              </a:rPr>
              <a:t> </a:t>
            </a:r>
            <a:endParaRPr lang="en-US" altLang="zh-TW" sz="2000" dirty="0">
              <a:latin typeface="Comic Sans MS" panose="030F0702030302020204" pitchFamily="66" charset="0"/>
            </a:endParaRPr>
          </a:p>
          <a:p>
            <a:pPr>
              <a:buFont typeface="Wingdings" panose="05000000000000000000" pitchFamily="2" charset="2"/>
              <a:buNone/>
            </a:pPr>
            <a:r>
              <a:rPr lang="en-US" altLang="zh-TW" sz="2000" i="1" dirty="0">
                <a:solidFill>
                  <a:srgbClr val="0000CC"/>
                </a:solidFill>
                <a:latin typeface="Comic Sans MS" panose="030F0702030302020204" pitchFamily="66" charset="0"/>
              </a:rPr>
              <a:t> </a:t>
            </a:r>
            <a:r>
              <a:rPr lang="en-US" altLang="zh-TW" sz="2000" i="1" dirty="0" err="1" smtClean="0">
                <a:solidFill>
                  <a:srgbClr val="0000CC"/>
                </a:solidFill>
                <a:latin typeface="Comic Sans MS" panose="030F0702030302020204" pitchFamily="66" charset="0"/>
              </a:rPr>
              <a:t>pn</a:t>
            </a:r>
            <a:r>
              <a:rPr lang="en-US" altLang="zh-TW" sz="2000" i="1" dirty="0" smtClean="0">
                <a:solidFill>
                  <a:srgbClr val="0000CC"/>
                </a:solidFill>
                <a:latin typeface="Comic Sans MS" panose="030F0702030302020204" pitchFamily="66" charset="0"/>
              </a:rPr>
              <a:t>-junction</a:t>
            </a:r>
            <a:r>
              <a:rPr lang="en-US" altLang="zh-TW" sz="2000" dirty="0">
                <a:latin typeface="Comic Sans MS" panose="030F0702030302020204" pitchFamily="66" charset="0"/>
              </a:rPr>
              <a:t>.</a:t>
            </a:r>
          </a:p>
          <a:p>
            <a:pPr>
              <a:buFont typeface="Wingdings" panose="05000000000000000000" pitchFamily="2" charset="2"/>
              <a:buNone/>
            </a:pPr>
            <a:endParaRPr lang="en-US" altLang="zh-TW" sz="2000" dirty="0"/>
          </a:p>
        </p:txBody>
      </p:sp>
      <p:pic>
        <p:nvPicPr>
          <p:cNvPr id="89093" name="Picture 5" descr="A"/>
          <p:cNvPicPr>
            <a:picLocks noChangeAspect="1" noChangeArrowheads="1"/>
          </p:cNvPicPr>
          <p:nvPr/>
        </p:nvPicPr>
        <p:blipFill>
          <a:blip r:embed="rId4">
            <a:extLst>
              <a:ext uri="{28A0092B-C50C-407E-A947-70E740481C1C}">
                <a14:useLocalDpi xmlns:a14="http://schemas.microsoft.com/office/drawing/2010/main" val="0"/>
              </a:ext>
            </a:extLst>
          </a:blip>
          <a:srcRect l="2499" t="3424" r="50835" b="7561"/>
          <a:stretch>
            <a:fillRect/>
          </a:stretch>
        </p:blipFill>
        <p:spPr bwMode="auto">
          <a:xfrm>
            <a:off x="277688" y="2286000"/>
            <a:ext cx="4267200" cy="3962400"/>
          </a:xfrm>
          <a:prstGeom prst="rect">
            <a:avLst/>
          </a:prstGeom>
          <a:noFill/>
          <a:extLst>
            <a:ext uri="{909E8E84-426E-40DD-AFC4-6F175D3DCCD1}">
              <a14:hiddenFill xmlns:a14="http://schemas.microsoft.com/office/drawing/2010/main">
                <a:solidFill>
                  <a:srgbClr val="FFFFFF"/>
                </a:solidFill>
              </a14:hiddenFill>
            </a:ext>
          </a:extLst>
        </p:spPr>
      </p:pic>
      <p:sp>
        <p:nvSpPr>
          <p:cNvPr id="89097" name="Rectangle 9"/>
          <p:cNvSpPr>
            <a:spLocks noChangeArrowheads="1"/>
          </p:cNvSpPr>
          <p:nvPr/>
        </p:nvSpPr>
        <p:spPr bwMode="auto">
          <a:xfrm>
            <a:off x="6754688" y="2209800"/>
            <a:ext cx="1295400" cy="304800"/>
          </a:xfrm>
          <a:prstGeom prst="rect">
            <a:avLst/>
          </a:prstGeom>
          <a:noFill/>
          <a:ln w="28575">
            <a:solidFill>
              <a:srgbClr val="5F0D1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sp>
        <p:nvSpPr>
          <p:cNvPr id="89098" name="Rectangle 10"/>
          <p:cNvSpPr>
            <a:spLocks noChangeArrowheads="1"/>
          </p:cNvSpPr>
          <p:nvPr/>
        </p:nvSpPr>
        <p:spPr bwMode="auto">
          <a:xfrm>
            <a:off x="4925888" y="6172200"/>
            <a:ext cx="1143000" cy="228600"/>
          </a:xfrm>
          <a:prstGeom prst="rect">
            <a:avLst/>
          </a:prstGeom>
          <a:noFill/>
          <a:ln w="28575">
            <a:solidFill>
              <a:srgbClr val="5F0D1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sp>
        <p:nvSpPr>
          <p:cNvPr id="89100"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Verdana" panose="020B0604030504040204" pitchFamily="34" charset="0"/>
            </a:endParaRPr>
          </a:p>
        </p:txBody>
      </p:sp>
      <p:graphicFrame>
        <p:nvGraphicFramePr>
          <p:cNvPr id="89099" name="Object 11"/>
          <p:cNvGraphicFramePr>
            <a:graphicFrameLocks noChangeAspect="1"/>
          </p:cNvGraphicFramePr>
          <p:nvPr>
            <p:extLst>
              <p:ext uri="{D42A27DB-BD31-4B8C-83A1-F6EECF244321}">
                <p14:modId xmlns:p14="http://schemas.microsoft.com/office/powerpoint/2010/main" val="368050211"/>
              </p:ext>
            </p:extLst>
          </p:nvPr>
        </p:nvGraphicFramePr>
        <p:xfrm>
          <a:off x="395536" y="1544637"/>
          <a:ext cx="6838950" cy="817563"/>
        </p:xfrm>
        <a:graphic>
          <a:graphicData uri="http://schemas.openxmlformats.org/presentationml/2006/ole">
            <mc:AlternateContent xmlns:mc="http://schemas.openxmlformats.org/markup-compatibility/2006">
              <mc:Choice xmlns:v="urn:schemas-microsoft-com:vml" Requires="v">
                <p:oleObj spid="_x0000_s8326" name="方程式" r:id="rId5" imgW="3822480" imgH="457200" progId="Equation.3">
                  <p:embed/>
                </p:oleObj>
              </mc:Choice>
              <mc:Fallback>
                <p:oleObj name="方程式" r:id="rId5" imgW="382248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536" y="1544637"/>
                        <a:ext cx="6838950" cy="817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2" descr="POSİTİVE İON ile ilgili görsel sonucu"/>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73424" y="741364"/>
            <a:ext cx="35814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347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idx="1"/>
          </p:nvPr>
        </p:nvSpPr>
        <p:spPr>
          <a:xfrm>
            <a:off x="228600" y="381000"/>
            <a:ext cx="8686800" cy="6248400"/>
          </a:xfrm>
        </p:spPr>
        <p:txBody>
          <a:bodyPr/>
          <a:lstStyle/>
          <a:p>
            <a:pPr>
              <a:buFont typeface="Wingdings" panose="05000000000000000000" pitchFamily="2" charset="2"/>
              <a:buNone/>
            </a:pPr>
            <a:r>
              <a:rPr lang="en-US" altLang="zh-TW" sz="2000" b="1" dirty="0">
                <a:solidFill>
                  <a:srgbClr val="5F6103"/>
                </a:solidFill>
                <a:latin typeface="Comic Sans MS" panose="030F0702030302020204" pitchFamily="66" charset="0"/>
              </a:rPr>
              <a:t>Exercise </a:t>
            </a:r>
            <a:r>
              <a:rPr lang="en-US" altLang="zh-TW" sz="2000" b="1" dirty="0" smtClean="0">
                <a:solidFill>
                  <a:srgbClr val="5F6103"/>
                </a:solidFill>
                <a:latin typeface="Comic Sans MS" panose="030F0702030302020204" pitchFamily="66" charset="0"/>
              </a:rPr>
              <a:t>- </a:t>
            </a:r>
            <a:r>
              <a:rPr lang="en-US" altLang="zh-TW" sz="2000" b="1" dirty="0">
                <a:solidFill>
                  <a:srgbClr val="5F6103"/>
                </a:solidFill>
                <a:latin typeface="Comic Sans MS" panose="030F0702030302020204" pitchFamily="66" charset="0"/>
              </a:rPr>
              <a:t>Voltage-Controlled Attenuator</a:t>
            </a:r>
            <a:endParaRPr lang="en-US" altLang="zh-TW" sz="2000" dirty="0">
              <a:latin typeface="Comic Sans MS" panose="030F0702030302020204" pitchFamily="66" charset="0"/>
            </a:endParaRPr>
          </a:p>
        </p:txBody>
      </p:sp>
      <p:sp>
        <p:nvSpPr>
          <p:cNvPr id="17" name="Slide Number Placeholder 16"/>
          <p:cNvSpPr>
            <a:spLocks noGrp="1"/>
          </p:cNvSpPr>
          <p:nvPr>
            <p:ph type="sldNum" sz="quarter" idx="4294967295"/>
          </p:nvPr>
        </p:nvSpPr>
        <p:spPr>
          <a:xfrm>
            <a:off x="7010400" y="6248400"/>
            <a:ext cx="2133600" cy="457200"/>
          </a:xfrm>
          <a:prstGeom prst="rect">
            <a:avLst/>
          </a:prstGeom>
        </p:spPr>
        <p:txBody>
          <a:bodyPr/>
          <a:lstStyle/>
          <a:p>
            <a:fld id="{2BD2EFE7-1A19-4F28-978D-9BF726D2DB5C}" type="slidenum">
              <a:rPr lang="en-US" altLang="zh-TW">
                <a:solidFill>
                  <a:srgbClr val="000000"/>
                </a:solidFill>
                <a:latin typeface="Comic Sans MS" panose="030F0702030302020204" pitchFamily="66" charset="0"/>
              </a:rPr>
              <a:pPr/>
              <a:t>40</a:t>
            </a:fld>
            <a:endParaRPr lang="en-US" altLang="zh-TW">
              <a:solidFill>
                <a:srgbClr val="000000"/>
              </a:solidFill>
              <a:latin typeface="Comic Sans MS" panose="030F0702030302020204" pitchFamily="66" charset="0"/>
            </a:endParaRPr>
          </a:p>
        </p:txBody>
      </p:sp>
      <p:pic>
        <p:nvPicPr>
          <p:cNvPr id="151556" name="Picture 4" descr="10f00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838200"/>
            <a:ext cx="4191000" cy="2160588"/>
          </a:xfrm>
          <a:prstGeom prst="rect">
            <a:avLst/>
          </a:prstGeom>
          <a:noFill/>
          <a:extLst>
            <a:ext uri="{909E8E84-426E-40DD-AFC4-6F175D3DCCD1}">
              <a14:hiddenFill xmlns:a14="http://schemas.microsoft.com/office/drawing/2010/main">
                <a:solidFill>
                  <a:srgbClr val="FFFFFF"/>
                </a:solidFill>
              </a14:hiddenFill>
            </a:ext>
          </a:extLst>
        </p:spPr>
      </p:pic>
      <p:pic>
        <p:nvPicPr>
          <p:cNvPr id="151557" name="Picture 5" descr="10f00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3200400"/>
            <a:ext cx="1463675" cy="1524000"/>
          </a:xfrm>
          <a:prstGeom prst="rect">
            <a:avLst/>
          </a:prstGeom>
          <a:noFill/>
          <a:extLst>
            <a:ext uri="{909E8E84-426E-40DD-AFC4-6F175D3DCCD1}">
              <a14:hiddenFill xmlns:a14="http://schemas.microsoft.com/office/drawing/2010/main">
                <a:solidFill>
                  <a:srgbClr val="FFFFFF"/>
                </a:solidFill>
              </a14:hiddenFill>
            </a:ext>
          </a:extLst>
        </p:spPr>
      </p:pic>
      <p:sp>
        <p:nvSpPr>
          <p:cNvPr id="151558" name="Rectangle 6"/>
          <p:cNvSpPr>
            <a:spLocks noChangeArrowheads="1"/>
          </p:cNvSpPr>
          <p:nvPr/>
        </p:nvSpPr>
        <p:spPr bwMode="auto">
          <a:xfrm>
            <a:off x="0" y="677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Comic Sans MS" panose="030F0702030302020204" pitchFamily="66" charset="0"/>
            </a:endParaRPr>
          </a:p>
        </p:txBody>
      </p:sp>
      <p:graphicFrame>
        <p:nvGraphicFramePr>
          <p:cNvPr id="151559" name="Object 7"/>
          <p:cNvGraphicFramePr>
            <a:graphicFrameLocks noChangeAspect="1"/>
          </p:cNvGraphicFramePr>
          <p:nvPr>
            <p:extLst>
              <p:ext uri="{D42A27DB-BD31-4B8C-83A1-F6EECF244321}">
                <p14:modId xmlns:p14="http://schemas.microsoft.com/office/powerpoint/2010/main" val="1001214793"/>
              </p:ext>
            </p:extLst>
          </p:nvPr>
        </p:nvGraphicFramePr>
        <p:xfrm>
          <a:off x="145653" y="3137694"/>
          <a:ext cx="5347494" cy="2163763"/>
        </p:xfrm>
        <a:graphic>
          <a:graphicData uri="http://schemas.openxmlformats.org/presentationml/2006/ole">
            <mc:AlternateContent xmlns:mc="http://schemas.openxmlformats.org/markup-compatibility/2006">
              <mc:Choice xmlns:v="urn:schemas-microsoft-com:vml" Requires="v">
                <p:oleObj spid="_x0000_s26890" name="Equation" r:id="rId6" imgW="2349360" imgH="965160" progId="Equation.3">
                  <p:embed/>
                </p:oleObj>
              </mc:Choice>
              <mc:Fallback>
                <p:oleObj name="Equation" r:id="rId6" imgW="2349360" imgH="965160" progId="Equation.3">
                  <p:embed/>
                  <p:pic>
                    <p:nvPicPr>
                      <p:cNvPr id="0" name=""/>
                      <p:cNvPicPr>
                        <a:picLocks noChangeAspect="1" noChangeArrowheads="1"/>
                      </p:cNvPicPr>
                      <p:nvPr/>
                    </p:nvPicPr>
                    <p:blipFill>
                      <a:blip r:embed="rId7"/>
                      <a:srcRect/>
                      <a:stretch>
                        <a:fillRect/>
                      </a:stretch>
                    </p:blipFill>
                    <p:spPr bwMode="auto">
                      <a:xfrm>
                        <a:off x="145653" y="3137694"/>
                        <a:ext cx="5347494" cy="2163763"/>
                      </a:xfrm>
                      <a:prstGeom prst="rect">
                        <a:avLst/>
                      </a:prstGeom>
                      <a:noFill/>
                      <a:extLst/>
                    </p:spPr>
                  </p:pic>
                </p:oleObj>
              </mc:Fallback>
            </mc:AlternateContent>
          </a:graphicData>
        </a:graphic>
      </p:graphicFrame>
      <p:pic>
        <p:nvPicPr>
          <p:cNvPr id="151561" name="Picture 9" descr="10f00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1295400"/>
            <a:ext cx="4343400" cy="1782763"/>
          </a:xfrm>
          <a:prstGeom prst="rect">
            <a:avLst/>
          </a:prstGeom>
          <a:noFill/>
          <a:extLst>
            <a:ext uri="{909E8E84-426E-40DD-AFC4-6F175D3DCCD1}">
              <a14:hiddenFill xmlns:a14="http://schemas.microsoft.com/office/drawing/2010/main">
                <a:solidFill>
                  <a:srgbClr val="FFFFFF"/>
                </a:solidFill>
              </a14:hiddenFill>
            </a:ext>
          </a:extLst>
        </p:spPr>
      </p:pic>
      <p:sp>
        <p:nvSpPr>
          <p:cNvPr id="151564" name="Rectangle 12"/>
          <p:cNvSpPr>
            <a:spLocks noChangeArrowheads="1"/>
          </p:cNvSpPr>
          <p:nvPr/>
        </p:nvSpPr>
        <p:spPr bwMode="auto">
          <a:xfrm>
            <a:off x="0" y="677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en-US">
              <a:solidFill>
                <a:srgbClr val="000000"/>
              </a:solidFill>
              <a:latin typeface="Comic Sans MS" panose="030F0702030302020204" pitchFamily="66" charset="0"/>
            </a:endParaRPr>
          </a:p>
        </p:txBody>
      </p:sp>
      <p:graphicFrame>
        <p:nvGraphicFramePr>
          <p:cNvPr id="151565" name="Object 13"/>
          <p:cNvGraphicFramePr>
            <a:graphicFrameLocks noChangeAspect="1"/>
          </p:cNvGraphicFramePr>
          <p:nvPr>
            <p:extLst>
              <p:ext uri="{D42A27DB-BD31-4B8C-83A1-F6EECF244321}">
                <p14:modId xmlns:p14="http://schemas.microsoft.com/office/powerpoint/2010/main" val="1979530004"/>
              </p:ext>
            </p:extLst>
          </p:nvPr>
        </p:nvGraphicFramePr>
        <p:xfrm>
          <a:off x="184731" y="5440363"/>
          <a:ext cx="4704397" cy="1121817"/>
        </p:xfrm>
        <a:graphic>
          <a:graphicData uri="http://schemas.openxmlformats.org/presentationml/2006/ole">
            <mc:AlternateContent xmlns:mc="http://schemas.openxmlformats.org/markup-compatibility/2006">
              <mc:Choice xmlns:v="urn:schemas-microsoft-com:vml" Requires="v">
                <p:oleObj spid="_x0000_s26891" name="Equation" r:id="rId9" imgW="2019240" imgH="482400" progId="Equation.3">
                  <p:embed/>
                </p:oleObj>
              </mc:Choice>
              <mc:Fallback>
                <p:oleObj name="Equation" r:id="rId9" imgW="2019240" imgH="482400" progId="Equation.3">
                  <p:embed/>
                  <p:pic>
                    <p:nvPicPr>
                      <p:cNvPr id="0" name=""/>
                      <p:cNvPicPr>
                        <a:picLocks noChangeAspect="1" noChangeArrowheads="1"/>
                      </p:cNvPicPr>
                      <p:nvPr/>
                    </p:nvPicPr>
                    <p:blipFill>
                      <a:blip r:embed="rId10"/>
                      <a:srcRect/>
                      <a:stretch>
                        <a:fillRect/>
                      </a:stretch>
                    </p:blipFill>
                    <p:spPr bwMode="auto">
                      <a:xfrm>
                        <a:off x="184731" y="5440363"/>
                        <a:ext cx="4704397" cy="1121817"/>
                      </a:xfrm>
                      <a:prstGeom prst="rect">
                        <a:avLst/>
                      </a:prstGeom>
                      <a:noFill/>
                      <a:extLst/>
                    </p:spPr>
                  </p:pic>
                </p:oleObj>
              </mc:Fallback>
            </mc:AlternateContent>
          </a:graphicData>
        </a:graphic>
      </p:graphicFrame>
      <p:pic>
        <p:nvPicPr>
          <p:cNvPr id="151569" name="Picture 17" descr="A"/>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5000" y="4876800"/>
            <a:ext cx="3048000" cy="172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054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1559"/>
                                        </p:tgtEl>
                                        <p:attrNameLst>
                                          <p:attrName>style.visibility</p:attrName>
                                        </p:attrNameLst>
                                      </p:cBhvr>
                                      <p:to>
                                        <p:strVal val="visible"/>
                                      </p:to>
                                    </p:set>
                                    <p:anim calcmode="lin" valueType="num">
                                      <p:cBhvr additive="base">
                                        <p:cTn id="7" dur="500" fill="hold"/>
                                        <p:tgtEl>
                                          <p:spTgt spid="151559"/>
                                        </p:tgtEl>
                                        <p:attrNameLst>
                                          <p:attrName>ppt_x</p:attrName>
                                        </p:attrNameLst>
                                      </p:cBhvr>
                                      <p:tavLst>
                                        <p:tav tm="0">
                                          <p:val>
                                            <p:strVal val="#ppt_x"/>
                                          </p:val>
                                        </p:tav>
                                        <p:tav tm="100000">
                                          <p:val>
                                            <p:strVal val="#ppt_x"/>
                                          </p:val>
                                        </p:tav>
                                      </p:tavLst>
                                    </p:anim>
                                    <p:anim calcmode="lin" valueType="num">
                                      <p:cBhvr additive="base">
                                        <p:cTn id="8" dur="500" fill="hold"/>
                                        <p:tgtEl>
                                          <p:spTgt spid="15155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8" presetClass="entr" presetSubtype="16" fill="hold" nodeType="afterEffect">
                                  <p:stCondLst>
                                    <p:cond delay="0"/>
                                  </p:stCondLst>
                                  <p:childTnLst>
                                    <p:set>
                                      <p:cBhvr>
                                        <p:cTn id="11" dur="1" fill="hold">
                                          <p:stCondLst>
                                            <p:cond delay="0"/>
                                          </p:stCondLst>
                                        </p:cTn>
                                        <p:tgtEl>
                                          <p:spTgt spid="151557"/>
                                        </p:tgtEl>
                                        <p:attrNameLst>
                                          <p:attrName>style.visibility</p:attrName>
                                        </p:attrNameLst>
                                      </p:cBhvr>
                                      <p:to>
                                        <p:strVal val="visible"/>
                                      </p:to>
                                    </p:set>
                                    <p:animEffect transition="in" filter="diamond(in)">
                                      <p:cBhvr>
                                        <p:cTn id="12" dur="2000"/>
                                        <p:tgtEl>
                                          <p:spTgt spid="1515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51565"/>
                                        </p:tgtEl>
                                        <p:attrNameLst>
                                          <p:attrName>style.visibility</p:attrName>
                                        </p:attrNameLst>
                                      </p:cBhvr>
                                      <p:to>
                                        <p:strVal val="visible"/>
                                      </p:to>
                                    </p:set>
                                    <p:anim calcmode="lin" valueType="num">
                                      <p:cBhvr additive="base">
                                        <p:cTn id="17" dur="500" fill="hold"/>
                                        <p:tgtEl>
                                          <p:spTgt spid="151565"/>
                                        </p:tgtEl>
                                        <p:attrNameLst>
                                          <p:attrName>ppt_x</p:attrName>
                                        </p:attrNameLst>
                                      </p:cBhvr>
                                      <p:tavLst>
                                        <p:tav tm="0">
                                          <p:val>
                                            <p:strVal val="#ppt_x"/>
                                          </p:val>
                                        </p:tav>
                                        <p:tav tm="100000">
                                          <p:val>
                                            <p:strVal val="#ppt_x"/>
                                          </p:val>
                                        </p:tav>
                                      </p:tavLst>
                                    </p:anim>
                                    <p:anim calcmode="lin" valueType="num">
                                      <p:cBhvr additive="base">
                                        <p:cTn id="18" dur="500" fill="hold"/>
                                        <p:tgtEl>
                                          <p:spTgt spid="151565"/>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500"/>
                            </p:stCondLst>
                            <p:childTnLst>
                              <p:par>
                                <p:cTn id="20" presetID="2" presetClass="entr" presetSubtype="4" fill="hold" nodeType="afterEffect">
                                  <p:stCondLst>
                                    <p:cond delay="0"/>
                                  </p:stCondLst>
                                  <p:childTnLst>
                                    <p:set>
                                      <p:cBhvr>
                                        <p:cTn id="21" dur="1" fill="hold">
                                          <p:stCondLst>
                                            <p:cond delay="0"/>
                                          </p:stCondLst>
                                        </p:cTn>
                                        <p:tgtEl>
                                          <p:spTgt spid="151561"/>
                                        </p:tgtEl>
                                        <p:attrNameLst>
                                          <p:attrName>style.visibility</p:attrName>
                                        </p:attrNameLst>
                                      </p:cBhvr>
                                      <p:to>
                                        <p:strVal val="visible"/>
                                      </p:to>
                                    </p:set>
                                    <p:anim calcmode="lin" valueType="num">
                                      <p:cBhvr additive="base">
                                        <p:cTn id="22" dur="500" fill="hold"/>
                                        <p:tgtEl>
                                          <p:spTgt spid="151561"/>
                                        </p:tgtEl>
                                        <p:attrNameLst>
                                          <p:attrName>ppt_x</p:attrName>
                                        </p:attrNameLst>
                                      </p:cBhvr>
                                      <p:tavLst>
                                        <p:tav tm="0">
                                          <p:val>
                                            <p:strVal val="#ppt_x"/>
                                          </p:val>
                                        </p:tav>
                                        <p:tav tm="100000">
                                          <p:val>
                                            <p:strVal val="#ppt_x"/>
                                          </p:val>
                                        </p:tav>
                                      </p:tavLst>
                                    </p:anim>
                                    <p:anim calcmode="lin" valueType="num">
                                      <p:cBhvr additive="base">
                                        <p:cTn id="23" dur="500" fill="hold"/>
                                        <p:tgtEl>
                                          <p:spTgt spid="151561"/>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151569"/>
                                        </p:tgtEl>
                                        <p:attrNameLst>
                                          <p:attrName>style.visibility</p:attrName>
                                        </p:attrNameLst>
                                      </p:cBhvr>
                                      <p:to>
                                        <p:strVal val="visible"/>
                                      </p:to>
                                    </p:set>
                                    <p:anim calcmode="lin" valueType="num">
                                      <p:cBhvr additive="base">
                                        <p:cTn id="28" dur="500" fill="hold"/>
                                        <p:tgtEl>
                                          <p:spTgt spid="151569"/>
                                        </p:tgtEl>
                                        <p:attrNameLst>
                                          <p:attrName>ppt_x</p:attrName>
                                        </p:attrNameLst>
                                      </p:cBhvr>
                                      <p:tavLst>
                                        <p:tav tm="0">
                                          <p:val>
                                            <p:strVal val="#ppt_x"/>
                                          </p:val>
                                        </p:tav>
                                        <p:tav tm="100000">
                                          <p:val>
                                            <p:strVal val="#ppt_x"/>
                                          </p:val>
                                        </p:tav>
                                      </p:tavLst>
                                    </p:anim>
                                    <p:anim calcmode="lin" valueType="num">
                                      <p:cBhvr additive="base">
                                        <p:cTn id="29" dur="500" fill="hold"/>
                                        <p:tgtEl>
                                          <p:spTgt spid="1515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323528" y="201759"/>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tr-TR" altLang="en-US" sz="2400" dirty="0" err="1">
                <a:effectLst>
                  <a:outerShdw blurRad="38100" dist="38100" dir="2700000" algn="tl">
                    <a:srgbClr val="000000">
                      <a:alpha val="43137"/>
                    </a:srgbClr>
                  </a:outerShdw>
                </a:effectLst>
                <a:latin typeface="Comic Sans MS" panose="030F0702030302020204" pitchFamily="66" charset="0"/>
              </a:rPr>
              <a:t>Forward</a:t>
            </a:r>
            <a:r>
              <a:rPr lang="tr-TR" altLang="en-US" sz="2400" dirty="0">
                <a:effectLst>
                  <a:outerShdw blurRad="38100" dist="38100" dir="2700000" algn="tl">
                    <a:srgbClr val="000000">
                      <a:alpha val="43137"/>
                    </a:srgbClr>
                  </a:outerShdw>
                </a:effectLst>
                <a:latin typeface="Comic Sans MS" panose="030F0702030302020204" pitchFamily="66" charset="0"/>
              </a:rPr>
              <a:t> </a:t>
            </a:r>
            <a:r>
              <a:rPr lang="tr-TR" altLang="en-US" sz="2400" dirty="0" err="1">
                <a:effectLst>
                  <a:outerShdw blurRad="38100" dist="38100" dir="2700000" algn="tl">
                    <a:srgbClr val="000000">
                      <a:alpha val="43137"/>
                    </a:srgbClr>
                  </a:outerShdw>
                </a:effectLst>
                <a:latin typeface="Comic Sans MS" panose="030F0702030302020204" pitchFamily="66" charset="0"/>
              </a:rPr>
              <a:t>Bias</a:t>
            </a:r>
            <a:endParaRPr lang="en-US" altLang="en-US" sz="2400" dirty="0">
              <a:effectLst>
                <a:outerShdw blurRad="38100" dist="38100" dir="2700000" algn="tl">
                  <a:srgbClr val="000000">
                    <a:alpha val="43137"/>
                  </a:srgbClr>
                </a:outerShdw>
              </a:effectLst>
              <a:latin typeface="Comic Sans MS" panose="030F0702030302020204" pitchFamily="66" charset="0"/>
            </a:endParaRPr>
          </a:p>
        </p:txBody>
      </p:sp>
      <p:sp>
        <p:nvSpPr>
          <p:cNvPr id="11270" name="Rectangle 10"/>
          <p:cNvSpPr>
            <a:spLocks noChangeArrowheads="1"/>
          </p:cNvSpPr>
          <p:nvPr/>
        </p:nvSpPr>
        <p:spPr bwMode="auto">
          <a:xfrm>
            <a:off x="251520" y="3789040"/>
            <a:ext cx="8784976"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dirty="0" smtClean="0">
                <a:latin typeface="Comic Sans MS" panose="030F0702030302020204" pitchFamily="66" charset="0"/>
              </a:rPr>
              <a:t>The </a:t>
            </a:r>
            <a:r>
              <a:rPr lang="en-US" altLang="en-US" sz="1800" dirty="0">
                <a:latin typeface="Comic Sans MS" panose="030F0702030302020204" pitchFamily="66" charset="0"/>
              </a:rPr>
              <a:t>excess of charge in P and N region will apply pressure on the depletion region and will make it shrink. As the voltage increases the depletion layer will become thinner and thinner and hence diode will offer lesser and lesser resistance. Since the resistance decreases the current will increase (though not </a:t>
            </a:r>
            <a:r>
              <a:rPr lang="en-US" altLang="en-US" sz="1800" dirty="0" smtClean="0">
                <a:latin typeface="Comic Sans MS" panose="030F0702030302020204" pitchFamily="66" charset="0"/>
              </a:rPr>
              <a:t>proportional </a:t>
            </a:r>
            <a:r>
              <a:rPr lang="en-US" altLang="en-US" sz="1800" dirty="0">
                <a:latin typeface="Comic Sans MS" panose="030F0702030302020204" pitchFamily="66" charset="0"/>
              </a:rPr>
              <a:t>to the </a:t>
            </a:r>
            <a:r>
              <a:rPr lang="en-US" altLang="en-US" sz="1800" dirty="0" smtClean="0">
                <a:latin typeface="Comic Sans MS" panose="030F0702030302020204" pitchFamily="66" charset="0"/>
              </a:rPr>
              <a:t>voltage</a:t>
            </a:r>
            <a:r>
              <a:rPr lang="tr-TR" altLang="en-US" sz="1800" dirty="0" smtClean="0">
                <a:latin typeface="Comic Sans MS" panose="030F0702030302020204" pitchFamily="66" charset="0"/>
              </a:rPr>
              <a:t>)</a:t>
            </a:r>
            <a:r>
              <a:rPr lang="en-US" altLang="en-US" sz="1800" dirty="0" smtClean="0">
                <a:latin typeface="Comic Sans MS" panose="030F0702030302020204" pitchFamily="66" charset="0"/>
              </a:rPr>
              <a:t>.</a:t>
            </a:r>
            <a:endParaRPr lang="en-US" altLang="en-US" sz="1800" dirty="0">
              <a:latin typeface="Comic Sans MS" panose="030F0702030302020204" pitchFamily="66" charset="0"/>
            </a:endParaRPr>
          </a:p>
          <a:p>
            <a:pPr eaLnBrk="1" hangingPunct="1"/>
            <a:endParaRPr lang="en-US" altLang="en-US" sz="1800" dirty="0">
              <a:latin typeface="Comic Sans MS" panose="030F0702030302020204" pitchFamily="66" charset="0"/>
            </a:endParaRPr>
          </a:p>
          <a:p>
            <a:pPr eaLnBrk="1" hangingPunct="1"/>
            <a:r>
              <a:rPr lang="en-US" altLang="en-US" sz="1800" dirty="0">
                <a:latin typeface="Comic Sans MS" panose="030F0702030302020204" pitchFamily="66" charset="0"/>
              </a:rPr>
              <a:t>At one particular voltage level </a:t>
            </a:r>
            <a:r>
              <a:rPr lang="tr-TR" altLang="en-US" sz="1800" dirty="0" smtClean="0">
                <a:latin typeface="Comic Sans MS" panose="030F0702030302020204" pitchFamily="66" charset="0"/>
              </a:rPr>
              <a:t>(</a:t>
            </a:r>
            <a:r>
              <a:rPr lang="en-US" altLang="en-US" sz="1800" dirty="0" err="1" smtClean="0">
                <a:latin typeface="Comic Sans MS" panose="030F0702030302020204" pitchFamily="66" charset="0"/>
              </a:rPr>
              <a:t>V</a:t>
            </a:r>
            <a:r>
              <a:rPr lang="en-US" altLang="en-US" sz="1800" baseline="-25000" dirty="0" err="1" smtClean="0">
                <a:latin typeface="Comic Sans MS" panose="030F0702030302020204" pitchFamily="66" charset="0"/>
              </a:rPr>
              <a:t>f</a:t>
            </a:r>
            <a:r>
              <a:rPr lang="en-US" altLang="en-US" sz="1800" dirty="0" smtClean="0">
                <a:latin typeface="Comic Sans MS" panose="030F0702030302020204" pitchFamily="66" charset="0"/>
              </a:rPr>
              <a:t> </a:t>
            </a:r>
            <a:r>
              <a:rPr lang="en-US" altLang="en-US" sz="1800" dirty="0">
                <a:latin typeface="Comic Sans MS" panose="030F0702030302020204" pitchFamily="66" charset="0"/>
              </a:rPr>
              <a:t>called </a:t>
            </a:r>
            <a:r>
              <a:rPr lang="tr-TR" altLang="en-US" sz="1800" dirty="0" smtClean="0">
                <a:latin typeface="Comic Sans MS" panose="030F0702030302020204" pitchFamily="66" charset="0"/>
              </a:rPr>
              <a:t>as</a:t>
            </a:r>
            <a:r>
              <a:rPr lang="en-US" altLang="en-US" sz="1800" dirty="0" smtClean="0">
                <a:latin typeface="Comic Sans MS" panose="030F0702030302020204" pitchFamily="66" charset="0"/>
              </a:rPr>
              <a:t> </a:t>
            </a:r>
            <a:r>
              <a:rPr lang="en-US" altLang="en-US" sz="1800" dirty="0">
                <a:solidFill>
                  <a:srgbClr val="0000FF"/>
                </a:solidFill>
                <a:latin typeface="Comic Sans MS" panose="030F0702030302020204" pitchFamily="66" charset="0"/>
              </a:rPr>
              <a:t>threshold / </a:t>
            </a:r>
            <a:r>
              <a:rPr lang="tr-TR" altLang="en-US" sz="1800" dirty="0" smtClean="0">
                <a:solidFill>
                  <a:srgbClr val="0000FF"/>
                </a:solidFill>
                <a:latin typeface="Comic Sans MS" panose="030F0702030302020204" pitchFamily="66" charset="0"/>
              </a:rPr>
              <a:t>c</a:t>
            </a:r>
            <a:r>
              <a:rPr lang="en-US" altLang="en-US" sz="1800" dirty="0" err="1" smtClean="0">
                <a:solidFill>
                  <a:srgbClr val="0000FF"/>
                </a:solidFill>
                <a:latin typeface="Comic Sans MS" panose="030F0702030302020204" pitchFamily="66" charset="0"/>
              </a:rPr>
              <a:t>ut</a:t>
            </a:r>
            <a:r>
              <a:rPr lang="en-US" altLang="en-US" sz="1800" dirty="0" smtClean="0">
                <a:solidFill>
                  <a:srgbClr val="0000FF"/>
                </a:solidFill>
                <a:latin typeface="Comic Sans MS" panose="030F0702030302020204" pitchFamily="66" charset="0"/>
              </a:rPr>
              <a:t>-off voltage</a:t>
            </a:r>
            <a:r>
              <a:rPr lang="tr-TR" altLang="en-US" sz="1800" dirty="0" smtClean="0">
                <a:solidFill>
                  <a:srgbClr val="0000FF"/>
                </a:solidFill>
                <a:latin typeface="Comic Sans MS" panose="030F0702030302020204" pitchFamily="66" charset="0"/>
              </a:rPr>
              <a:t>)</a:t>
            </a:r>
            <a:r>
              <a:rPr lang="en-US" altLang="en-US" sz="1800" dirty="0" smtClean="0">
                <a:solidFill>
                  <a:srgbClr val="0000FF"/>
                </a:solidFill>
                <a:latin typeface="Comic Sans MS" panose="030F0702030302020204" pitchFamily="66" charset="0"/>
              </a:rPr>
              <a:t> </a:t>
            </a:r>
            <a:r>
              <a:rPr lang="en-US" altLang="en-US" sz="1800" dirty="0">
                <a:latin typeface="Comic Sans MS" panose="030F0702030302020204" pitchFamily="66" charset="0"/>
              </a:rPr>
              <a:t>the depletion layer disappears </a:t>
            </a:r>
            <a:r>
              <a:rPr lang="en-US" altLang="en-US" sz="1800" dirty="0" smtClean="0">
                <a:latin typeface="Comic Sans MS" panose="030F0702030302020204" pitchFamily="66" charset="0"/>
              </a:rPr>
              <a:t>and from </a:t>
            </a:r>
            <a:r>
              <a:rPr lang="en-US" altLang="en-US" sz="1800" dirty="0">
                <a:latin typeface="Comic Sans MS" panose="030F0702030302020204" pitchFamily="66" charset="0"/>
              </a:rPr>
              <a:t>this point on the diode starts to conduct very easily. From this point on the </a:t>
            </a:r>
            <a:r>
              <a:rPr lang="en-US" altLang="en-US" sz="1800" dirty="0" smtClean="0">
                <a:latin typeface="Comic Sans MS" panose="030F0702030302020204" pitchFamily="66" charset="0"/>
              </a:rPr>
              <a:t>diode</a:t>
            </a:r>
            <a:r>
              <a:rPr lang="tr-TR" altLang="en-US" sz="1800" dirty="0" smtClean="0">
                <a:latin typeface="Comic Sans MS" panose="030F0702030302020204" pitchFamily="66" charset="0"/>
              </a:rPr>
              <a:t>,</a:t>
            </a:r>
            <a:r>
              <a:rPr lang="en-US" altLang="en-US" sz="1800" dirty="0" smtClean="0">
                <a:latin typeface="Comic Sans MS" panose="030F0702030302020204" pitchFamily="66" charset="0"/>
              </a:rPr>
              <a:t> </a:t>
            </a:r>
            <a:r>
              <a:rPr lang="en-US" altLang="en-US" sz="1800" dirty="0">
                <a:latin typeface="Comic Sans MS" panose="030F0702030302020204" pitchFamily="66" charset="0"/>
              </a:rPr>
              <a:t>current increases exponentially to the voltage applied.</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81" y="761970"/>
            <a:ext cx="2918919" cy="2880000"/>
          </a:xfrm>
          <a:prstGeom prst="rect">
            <a:avLst/>
          </a:prstGeom>
        </p:spPr>
      </p:pic>
      <p:sp>
        <p:nvSpPr>
          <p:cNvPr id="6" name="Rectangle 5"/>
          <p:cNvSpPr/>
          <p:nvPr/>
        </p:nvSpPr>
        <p:spPr>
          <a:xfrm>
            <a:off x="3419872" y="941913"/>
            <a:ext cx="4860032" cy="2585323"/>
          </a:xfrm>
          <a:prstGeom prst="rect">
            <a:avLst/>
          </a:prstGeom>
        </p:spPr>
        <p:txBody>
          <a:bodyPr wrap="square">
            <a:spAutoFit/>
          </a:bodyPr>
          <a:lstStyle/>
          <a:p>
            <a:r>
              <a:rPr lang="en-US" altLang="en-US" dirty="0">
                <a:solidFill>
                  <a:srgbClr val="0000FF"/>
                </a:solidFill>
                <a:latin typeface="Comic Sans MS" panose="030F0702030302020204" pitchFamily="66" charset="0"/>
              </a:rPr>
              <a:t>In forward bias the P-Region of the diode is connected with the positive terminal of the battery and N-region is connected with the negative region. </a:t>
            </a:r>
            <a:endParaRPr lang="tr-TR" altLang="en-US" dirty="0" smtClean="0">
              <a:solidFill>
                <a:srgbClr val="0000FF"/>
              </a:solidFill>
              <a:latin typeface="Comic Sans MS" panose="030F0702030302020204" pitchFamily="66" charset="0"/>
            </a:endParaRPr>
          </a:p>
          <a:p>
            <a:r>
              <a:rPr lang="en-US" altLang="en-US" dirty="0" smtClean="0">
                <a:latin typeface="Comic Sans MS" panose="030F0702030302020204" pitchFamily="66" charset="0"/>
              </a:rPr>
              <a:t>During </a:t>
            </a:r>
            <a:r>
              <a:rPr lang="en-US" altLang="en-US" dirty="0">
                <a:latin typeface="Comic Sans MS" panose="030F0702030302020204" pitchFamily="66" charset="0"/>
              </a:rPr>
              <a:t>the forward bias the following process occurs. The positive of the battery pumps more holes into the P-region of the diode. The negative terminal pumps electrons into the N-region. </a:t>
            </a:r>
            <a:endParaRPr lang="en-US" dirty="0"/>
          </a:p>
        </p:txBody>
      </p:sp>
    </p:spTree>
    <p:extLst>
      <p:ext uri="{BB962C8B-B14F-4D97-AF65-F5344CB8AC3E}">
        <p14:creationId xmlns:p14="http://schemas.microsoft.com/office/powerpoint/2010/main" val="408773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3"/>
          <p:cNvSpPr>
            <a:spLocks noGrp="1" noChangeArrowheads="1"/>
          </p:cNvSpPr>
          <p:nvPr>
            <p:ph idx="1"/>
          </p:nvPr>
        </p:nvSpPr>
        <p:spPr>
          <a:xfrm>
            <a:off x="228600" y="381000"/>
            <a:ext cx="7848600" cy="6248400"/>
          </a:xfrm>
        </p:spPr>
        <p:txBody>
          <a:bodyPr/>
          <a:lstStyle/>
          <a:p>
            <a:pPr>
              <a:buFont typeface="Wingdings" panose="05000000000000000000" pitchFamily="2" charset="2"/>
              <a:buNone/>
            </a:pPr>
            <a:r>
              <a:rPr lang="en-US" altLang="zh-TW" sz="2000" b="1" dirty="0" smtClean="0">
                <a:solidFill>
                  <a:srgbClr val="5F6103"/>
                </a:solidFill>
                <a:latin typeface="Comic Sans MS" panose="030F0702030302020204" pitchFamily="66" charset="0"/>
              </a:rPr>
              <a:t>Biasing  </a:t>
            </a:r>
            <a:r>
              <a:rPr lang="en-US" altLang="zh-TW" sz="2000" b="1" dirty="0">
                <a:solidFill>
                  <a:srgbClr val="5F6103"/>
                </a:solidFill>
                <a:latin typeface="Comic Sans MS" panose="030F0702030302020204" pitchFamily="66" charset="0"/>
              </a:rPr>
              <a:t>the PN-Junction</a:t>
            </a:r>
          </a:p>
          <a:p>
            <a:pPr>
              <a:buFont typeface="Wingdings" panose="05000000000000000000" pitchFamily="2" charset="2"/>
              <a:buNone/>
            </a:pPr>
            <a:r>
              <a:rPr lang="en-US" altLang="zh-TW" sz="2000" b="1" dirty="0" smtClean="0">
                <a:solidFill>
                  <a:srgbClr val="0000CC"/>
                </a:solidFill>
                <a:latin typeface="Comic Sans MS" panose="030F0702030302020204" pitchFamily="66" charset="0"/>
              </a:rPr>
              <a:t>Forward </a:t>
            </a:r>
            <a:r>
              <a:rPr lang="en-US" altLang="zh-TW" sz="2000" b="1" dirty="0">
                <a:solidFill>
                  <a:srgbClr val="0000CC"/>
                </a:solidFill>
                <a:latin typeface="Comic Sans MS" panose="030F0702030302020204" pitchFamily="66" charset="0"/>
              </a:rPr>
              <a:t>Bias</a:t>
            </a:r>
            <a:r>
              <a:rPr lang="en-US" altLang="zh-TW" sz="2000" dirty="0">
                <a:latin typeface="Comic Sans MS" panose="030F0702030302020204" pitchFamily="66" charset="0"/>
              </a:rPr>
              <a:t>:</a:t>
            </a:r>
          </a:p>
        </p:txBody>
      </p:sp>
      <p:grpSp>
        <p:nvGrpSpPr>
          <p:cNvPr id="2" name="Group 1"/>
          <p:cNvGrpSpPr/>
          <p:nvPr/>
        </p:nvGrpSpPr>
        <p:grpSpPr>
          <a:xfrm>
            <a:off x="1143000" y="2209800"/>
            <a:ext cx="5867400" cy="3803650"/>
            <a:chOff x="1143000" y="2209800"/>
            <a:chExt cx="5867400" cy="3803650"/>
          </a:xfrm>
        </p:grpSpPr>
        <p:pic>
          <p:nvPicPr>
            <p:cNvPr id="216068" name="Picture 4" descr="10f0001"/>
            <p:cNvPicPr>
              <a:picLocks noChangeAspect="1" noChangeArrowheads="1"/>
            </p:cNvPicPr>
            <p:nvPr/>
          </p:nvPicPr>
          <p:blipFill>
            <a:blip r:embed="rId3">
              <a:extLst>
                <a:ext uri="{28A0092B-C50C-407E-A947-70E740481C1C}">
                  <a14:useLocalDpi xmlns:a14="http://schemas.microsoft.com/office/drawing/2010/main" val="0"/>
                </a:ext>
              </a:extLst>
            </a:blip>
            <a:srcRect l="46535" b="48561"/>
            <a:stretch>
              <a:fillRect/>
            </a:stretch>
          </p:blipFill>
          <p:spPr bwMode="auto">
            <a:xfrm>
              <a:off x="1143000" y="2209800"/>
              <a:ext cx="5867400" cy="3803650"/>
            </a:xfrm>
            <a:prstGeom prst="rect">
              <a:avLst/>
            </a:prstGeom>
            <a:noFill/>
            <a:extLst>
              <a:ext uri="{909E8E84-426E-40DD-AFC4-6F175D3DCCD1}">
                <a14:hiddenFill xmlns:a14="http://schemas.microsoft.com/office/drawing/2010/main">
                  <a:solidFill>
                    <a:srgbClr val="FFFFFF"/>
                  </a:solidFill>
                </a14:hiddenFill>
              </a:ext>
            </a:extLst>
          </p:spPr>
        </p:pic>
        <p:sp>
          <p:nvSpPr>
            <p:cNvPr id="216069" name="Oval 5"/>
            <p:cNvSpPr>
              <a:spLocks noChangeArrowheads="1"/>
            </p:cNvSpPr>
            <p:nvPr/>
          </p:nvSpPr>
          <p:spPr bwMode="auto">
            <a:xfrm>
              <a:off x="4876800" y="2362200"/>
              <a:ext cx="609600" cy="1676400"/>
            </a:xfrm>
            <a:prstGeom prst="ellipse">
              <a:avLst/>
            </a:prstGeom>
            <a:noFill/>
            <a:ln w="28575">
              <a:solidFill>
                <a:srgbClr val="5F0D1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grpSp>
      <p:pic>
        <p:nvPicPr>
          <p:cNvPr id="216070" name="Picture 6" descr="10f0001"/>
          <p:cNvPicPr>
            <a:picLocks noChangeAspect="1" noChangeArrowheads="1"/>
          </p:cNvPicPr>
          <p:nvPr/>
        </p:nvPicPr>
        <p:blipFill>
          <a:blip r:embed="rId3">
            <a:extLst>
              <a:ext uri="{28A0092B-C50C-407E-A947-70E740481C1C}">
                <a14:useLocalDpi xmlns:a14="http://schemas.microsoft.com/office/drawing/2010/main" val="0"/>
              </a:ext>
            </a:extLst>
          </a:blip>
          <a:srcRect l="2971" t="19479" r="60396" b="66696"/>
          <a:stretch>
            <a:fillRect/>
          </a:stretch>
        </p:blipFill>
        <p:spPr bwMode="auto">
          <a:xfrm>
            <a:off x="2362200" y="838200"/>
            <a:ext cx="44958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51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427976" y="18412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tr-TR" altLang="en-US" sz="2400" dirty="0" err="1">
                <a:effectLst>
                  <a:outerShdw blurRad="38100" dist="38100" dir="2700000" algn="tl">
                    <a:srgbClr val="000000">
                      <a:alpha val="43137"/>
                    </a:srgbClr>
                  </a:outerShdw>
                </a:effectLst>
                <a:latin typeface="Comic Sans MS" panose="030F0702030302020204" pitchFamily="66" charset="0"/>
              </a:rPr>
              <a:t>Reverse</a:t>
            </a:r>
            <a:r>
              <a:rPr lang="tr-TR" altLang="en-US" sz="2400" dirty="0">
                <a:effectLst>
                  <a:outerShdw blurRad="38100" dist="38100" dir="2700000" algn="tl">
                    <a:srgbClr val="000000">
                      <a:alpha val="43137"/>
                    </a:srgbClr>
                  </a:outerShdw>
                </a:effectLst>
                <a:latin typeface="Comic Sans MS" panose="030F0702030302020204" pitchFamily="66" charset="0"/>
              </a:rPr>
              <a:t> </a:t>
            </a:r>
            <a:r>
              <a:rPr lang="tr-TR" altLang="en-US" sz="2400" dirty="0" err="1">
                <a:effectLst>
                  <a:outerShdw blurRad="38100" dist="38100" dir="2700000" algn="tl">
                    <a:srgbClr val="000000">
                      <a:alpha val="43137"/>
                    </a:srgbClr>
                  </a:outerShdw>
                </a:effectLst>
                <a:latin typeface="Comic Sans MS" panose="030F0702030302020204" pitchFamily="66" charset="0"/>
              </a:rPr>
              <a:t>Bias</a:t>
            </a:r>
            <a:endParaRPr lang="en-US" altLang="en-US" sz="2400" dirty="0">
              <a:effectLst>
                <a:outerShdw blurRad="38100" dist="38100" dir="2700000" algn="tl">
                  <a:srgbClr val="000000">
                    <a:alpha val="43137"/>
                  </a:srgbClr>
                </a:outerShdw>
              </a:effectLst>
              <a:latin typeface="Comic Sans MS" panose="030F0702030302020204" pitchFamily="66" charset="0"/>
            </a:endParaRPr>
          </a:p>
        </p:txBody>
      </p:sp>
      <p:sp>
        <p:nvSpPr>
          <p:cNvPr id="11270" name="Rectangle 10"/>
          <p:cNvSpPr>
            <a:spLocks noChangeArrowheads="1"/>
          </p:cNvSpPr>
          <p:nvPr/>
        </p:nvSpPr>
        <p:spPr bwMode="auto">
          <a:xfrm>
            <a:off x="251520" y="3874781"/>
            <a:ext cx="878497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dirty="0" smtClean="0">
                <a:latin typeface="Comic Sans MS" panose="030F0702030302020204" pitchFamily="66" charset="0"/>
              </a:rPr>
              <a:t>The </a:t>
            </a:r>
            <a:r>
              <a:rPr lang="en-US" altLang="en-US" sz="1800" dirty="0">
                <a:latin typeface="Comic Sans MS" panose="030F0702030302020204" pitchFamily="66" charset="0"/>
              </a:rPr>
              <a:t>electrons in N-type material is sucked out of the diode by the positive terminal of the battery. So the diode gets depleted of charge. So initially the depletion layer widens (see image above) and it occupies the entire diode. The resistance offered by the diode is very huge. </a:t>
            </a:r>
            <a:r>
              <a:rPr lang="en-US" altLang="en-US" sz="1800" b="1" dirty="0">
                <a:solidFill>
                  <a:srgbClr val="FF0000"/>
                </a:solidFill>
                <a:latin typeface="Comic Sans MS" panose="030F0702030302020204" pitchFamily="66" charset="0"/>
              </a:rPr>
              <a:t>The current that flows in reverse bias is only due to minority charge</a:t>
            </a:r>
            <a:r>
              <a:rPr lang="en-US" altLang="en-US" sz="1800" dirty="0">
                <a:latin typeface="Comic Sans MS" panose="030F0702030302020204" pitchFamily="66" charset="0"/>
              </a:rPr>
              <a:t> which is in </a:t>
            </a:r>
            <a:r>
              <a:rPr lang="en-US" altLang="en-US" sz="1800" dirty="0" err="1">
                <a:latin typeface="Comic Sans MS" panose="030F0702030302020204" pitchFamily="66" charset="0"/>
              </a:rPr>
              <a:t>nano</a:t>
            </a:r>
            <a:r>
              <a:rPr lang="en-US" altLang="en-US" sz="1800" dirty="0">
                <a:latin typeface="Comic Sans MS" panose="030F0702030302020204" pitchFamily="66" charset="0"/>
              </a:rPr>
              <a:t> amperes in silicon and micro amperes in high power silicon and germanium diodes.</a:t>
            </a:r>
          </a:p>
        </p:txBody>
      </p:sp>
      <p:sp>
        <p:nvSpPr>
          <p:cNvPr id="6" name="Rectangle 5"/>
          <p:cNvSpPr/>
          <p:nvPr/>
        </p:nvSpPr>
        <p:spPr>
          <a:xfrm>
            <a:off x="3779912" y="1287300"/>
            <a:ext cx="5040560" cy="2031325"/>
          </a:xfrm>
          <a:prstGeom prst="rect">
            <a:avLst/>
          </a:prstGeom>
        </p:spPr>
        <p:txBody>
          <a:bodyPr wrap="square">
            <a:spAutoFit/>
          </a:bodyPr>
          <a:lstStyle/>
          <a:p>
            <a:r>
              <a:rPr lang="en-US" altLang="en-US" dirty="0" smtClean="0">
                <a:latin typeface="Comic Sans MS" panose="030F0702030302020204" pitchFamily="66" charset="0"/>
              </a:rPr>
              <a:t>In </a:t>
            </a:r>
            <a:r>
              <a:rPr lang="en-US" altLang="en-US" dirty="0">
                <a:latin typeface="Comic Sans MS" panose="030F0702030302020204" pitchFamily="66" charset="0"/>
              </a:rPr>
              <a:t>reverse bias the P-type region is connected to negative voltage and N-type is connected to positive terminal as shown above. In this condition the holes in P-type gets filled by electrons from the battery / cell (in other words the holes get sucked out of the diode). </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351" y="821578"/>
            <a:ext cx="2918918" cy="2880000"/>
          </a:xfrm>
          <a:prstGeom prst="rect">
            <a:avLst/>
          </a:prstGeom>
        </p:spPr>
      </p:pic>
    </p:spTree>
    <p:extLst>
      <p:ext uri="{BB962C8B-B14F-4D97-AF65-F5344CB8AC3E}">
        <p14:creationId xmlns:p14="http://schemas.microsoft.com/office/powerpoint/2010/main" val="665011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a:xfrm>
            <a:off x="427976" y="723935"/>
            <a:ext cx="7439744" cy="1319808"/>
          </a:xfrm>
        </p:spPr>
        <p:txBody>
          <a:bodyPr/>
          <a:lstStyle/>
          <a:p>
            <a:pPr>
              <a:buFont typeface="Wingdings" panose="05000000000000000000" pitchFamily="2" charset="2"/>
              <a:buNone/>
            </a:pPr>
            <a:r>
              <a:rPr lang="tr-TR" altLang="zh-TW" sz="2000" dirty="0" smtClean="0">
                <a:solidFill>
                  <a:srgbClr val="20501C"/>
                </a:solidFill>
                <a:latin typeface="Comic Sans MS" panose="030F0702030302020204" pitchFamily="66" charset="0"/>
              </a:rPr>
              <a:t>DC</a:t>
            </a:r>
            <a:r>
              <a:rPr lang="en-US" altLang="zh-TW" sz="2000" dirty="0" smtClean="0">
                <a:solidFill>
                  <a:srgbClr val="20501C"/>
                </a:solidFill>
                <a:latin typeface="Comic Sans MS" panose="030F0702030302020204" pitchFamily="66" charset="0"/>
              </a:rPr>
              <a:t> </a:t>
            </a:r>
            <a:r>
              <a:rPr lang="en-US" altLang="zh-TW" sz="2000" dirty="0">
                <a:solidFill>
                  <a:srgbClr val="20501C"/>
                </a:solidFill>
                <a:latin typeface="Comic Sans MS" panose="030F0702030302020204" pitchFamily="66" charset="0"/>
              </a:rPr>
              <a:t>voltage negative terminal connected to the p region and positive to the n region</a:t>
            </a:r>
            <a:r>
              <a:rPr lang="en-US" altLang="zh-TW" sz="2000" dirty="0">
                <a:latin typeface="Comic Sans MS" panose="030F0702030302020204" pitchFamily="66" charset="0"/>
              </a:rPr>
              <a:t>.  </a:t>
            </a:r>
            <a:r>
              <a:rPr lang="en-US" altLang="zh-TW" sz="2000" dirty="0">
                <a:solidFill>
                  <a:srgbClr val="20501C"/>
                </a:solidFill>
                <a:latin typeface="Comic Sans MS" panose="030F0702030302020204" pitchFamily="66" charset="0"/>
              </a:rPr>
              <a:t>Depletion region widens</a:t>
            </a:r>
            <a:r>
              <a:rPr lang="en-US" altLang="zh-TW" sz="2000" dirty="0">
                <a:latin typeface="Comic Sans MS" panose="030F0702030302020204" pitchFamily="66" charset="0"/>
              </a:rPr>
              <a:t> until its potential difference equals the bias voltage, </a:t>
            </a:r>
            <a:r>
              <a:rPr lang="en-US" altLang="zh-TW" sz="2000" dirty="0">
                <a:solidFill>
                  <a:srgbClr val="20501C"/>
                </a:solidFill>
                <a:latin typeface="Comic Sans MS" panose="030F0702030302020204" pitchFamily="66" charset="0"/>
              </a:rPr>
              <a:t>majority-carrier current ceases</a:t>
            </a:r>
            <a:r>
              <a:rPr lang="en-US" altLang="zh-TW" sz="2000" dirty="0" smtClean="0">
                <a:latin typeface="Comic Sans MS" panose="030F0702030302020204" pitchFamily="66" charset="0"/>
              </a:rPr>
              <a:t>.</a:t>
            </a:r>
            <a:endParaRPr lang="en-US" altLang="zh-TW" sz="2000" dirty="0">
              <a:latin typeface="Comic Sans MS" panose="030F0702030302020204" pitchFamily="66" charset="0"/>
            </a:endParaRPr>
          </a:p>
        </p:txBody>
      </p:sp>
      <p:pic>
        <p:nvPicPr>
          <p:cNvPr id="107531" name="Picture 11" desc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276872"/>
            <a:ext cx="5976664" cy="226998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427976" y="18412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tr-TR" altLang="en-US" sz="2400" dirty="0" err="1">
                <a:effectLst>
                  <a:outerShdw blurRad="38100" dist="38100" dir="2700000" algn="tl">
                    <a:srgbClr val="000000">
                      <a:alpha val="43137"/>
                    </a:srgbClr>
                  </a:outerShdw>
                </a:effectLst>
                <a:latin typeface="Comic Sans MS" panose="030F0702030302020204" pitchFamily="66" charset="0"/>
              </a:rPr>
              <a:t>Reverse</a:t>
            </a:r>
            <a:r>
              <a:rPr lang="tr-TR" altLang="en-US" sz="2400" dirty="0">
                <a:effectLst>
                  <a:outerShdw blurRad="38100" dist="38100" dir="2700000" algn="tl">
                    <a:srgbClr val="000000">
                      <a:alpha val="43137"/>
                    </a:srgbClr>
                  </a:outerShdw>
                </a:effectLst>
                <a:latin typeface="Comic Sans MS" panose="030F0702030302020204" pitchFamily="66" charset="0"/>
              </a:rPr>
              <a:t> </a:t>
            </a:r>
            <a:r>
              <a:rPr lang="tr-TR" altLang="en-US" sz="2400" dirty="0" err="1">
                <a:effectLst>
                  <a:outerShdw blurRad="38100" dist="38100" dir="2700000" algn="tl">
                    <a:srgbClr val="000000">
                      <a:alpha val="43137"/>
                    </a:srgbClr>
                  </a:outerShdw>
                </a:effectLst>
                <a:latin typeface="Comic Sans MS" panose="030F0702030302020204" pitchFamily="66" charset="0"/>
              </a:rPr>
              <a:t>Bias</a:t>
            </a:r>
            <a:endParaRPr lang="en-US" altLang="en-US" sz="2400" dirty="0">
              <a:effectLst>
                <a:outerShdw blurRad="38100" dist="38100" dir="2700000" algn="tl">
                  <a:srgbClr val="000000">
                    <a:alpha val="43137"/>
                  </a:srgbClr>
                </a:outerShdw>
              </a:effectLst>
              <a:latin typeface="Comic Sans MS" panose="030F0702030302020204" pitchFamily="66" charset="0"/>
            </a:endParaRPr>
          </a:p>
        </p:txBody>
      </p:sp>
    </p:spTree>
    <p:extLst>
      <p:ext uri="{BB962C8B-B14F-4D97-AF65-F5344CB8AC3E}">
        <p14:creationId xmlns:p14="http://schemas.microsoft.com/office/powerpoint/2010/main" val="3380183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092" name="Picture 4" descr="10f0001"/>
          <p:cNvPicPr>
            <a:picLocks noChangeAspect="1" noChangeArrowheads="1"/>
          </p:cNvPicPr>
          <p:nvPr/>
        </p:nvPicPr>
        <p:blipFill>
          <a:blip r:embed="rId3">
            <a:extLst>
              <a:ext uri="{28A0092B-C50C-407E-A947-70E740481C1C}">
                <a14:useLocalDpi xmlns:a14="http://schemas.microsoft.com/office/drawing/2010/main" val="0"/>
              </a:ext>
            </a:extLst>
          </a:blip>
          <a:srcRect l="45203" b="47417"/>
          <a:stretch>
            <a:fillRect/>
          </a:stretch>
        </p:blipFill>
        <p:spPr bwMode="auto">
          <a:xfrm>
            <a:off x="3962400" y="457200"/>
            <a:ext cx="4876800" cy="3152775"/>
          </a:xfrm>
          <a:prstGeom prst="rect">
            <a:avLst/>
          </a:prstGeom>
          <a:noFill/>
          <a:extLst>
            <a:ext uri="{909E8E84-426E-40DD-AFC4-6F175D3DCCD1}">
              <a14:hiddenFill xmlns:a14="http://schemas.microsoft.com/office/drawing/2010/main">
                <a:solidFill>
                  <a:srgbClr val="FFFFFF"/>
                </a:solidFill>
              </a14:hiddenFill>
            </a:ext>
          </a:extLst>
        </p:spPr>
      </p:pic>
      <p:sp>
        <p:nvSpPr>
          <p:cNvPr id="217091" name="Rectangle 3"/>
          <p:cNvSpPr>
            <a:spLocks noGrp="1" noChangeArrowheads="1"/>
          </p:cNvSpPr>
          <p:nvPr>
            <p:ph idx="1"/>
          </p:nvPr>
        </p:nvSpPr>
        <p:spPr>
          <a:xfrm>
            <a:off x="338708" y="822176"/>
            <a:ext cx="4271392" cy="1463824"/>
          </a:xfrm>
        </p:spPr>
        <p:txBody>
          <a:bodyPr/>
          <a:lstStyle/>
          <a:p>
            <a:pPr>
              <a:buFont typeface="Wingdings" panose="05000000000000000000" pitchFamily="2" charset="2"/>
              <a:buNone/>
            </a:pPr>
            <a:r>
              <a:rPr lang="tr-TR" altLang="zh-TW" sz="2000" i="1" dirty="0" smtClean="0">
                <a:solidFill>
                  <a:srgbClr val="20501C"/>
                </a:solidFill>
                <a:latin typeface="Comic Sans MS" panose="030F0702030302020204" pitchFamily="66" charset="0"/>
              </a:rPr>
              <a:t>M</a:t>
            </a:r>
            <a:r>
              <a:rPr lang="en-US" altLang="zh-TW" sz="2000" i="1" dirty="0" err="1" smtClean="0">
                <a:solidFill>
                  <a:srgbClr val="20501C"/>
                </a:solidFill>
                <a:latin typeface="Comic Sans MS" panose="030F0702030302020204" pitchFamily="66" charset="0"/>
              </a:rPr>
              <a:t>ajority</a:t>
            </a:r>
            <a:r>
              <a:rPr lang="en-US" altLang="zh-TW" sz="2000" i="1" dirty="0" smtClean="0">
                <a:solidFill>
                  <a:srgbClr val="20501C"/>
                </a:solidFill>
                <a:latin typeface="Comic Sans MS" panose="030F0702030302020204" pitchFamily="66" charset="0"/>
              </a:rPr>
              <a:t>-carrier </a:t>
            </a:r>
            <a:r>
              <a:rPr lang="en-US" altLang="zh-TW" sz="2000" i="1" dirty="0">
                <a:solidFill>
                  <a:srgbClr val="20501C"/>
                </a:solidFill>
                <a:latin typeface="Comic Sans MS" panose="030F0702030302020204" pitchFamily="66" charset="0"/>
              </a:rPr>
              <a:t>current </a:t>
            </a:r>
            <a:r>
              <a:rPr lang="en-US" altLang="zh-TW" sz="2000" i="1" dirty="0" smtClean="0">
                <a:solidFill>
                  <a:srgbClr val="20501C"/>
                </a:solidFill>
                <a:latin typeface="Comic Sans MS" panose="030F0702030302020204" pitchFamily="66" charset="0"/>
              </a:rPr>
              <a:t>ceases</a:t>
            </a:r>
            <a:r>
              <a:rPr lang="en-US" altLang="zh-TW" sz="2000" dirty="0" smtClean="0">
                <a:latin typeface="Comic Sans MS" panose="030F0702030302020204" pitchFamily="66" charset="0"/>
              </a:rPr>
              <a:t>.</a:t>
            </a:r>
            <a:endParaRPr lang="tr-TR" altLang="zh-TW" sz="2000" dirty="0" smtClean="0">
              <a:latin typeface="Comic Sans MS" panose="030F0702030302020204" pitchFamily="66" charset="0"/>
            </a:endParaRPr>
          </a:p>
          <a:p>
            <a:pPr>
              <a:buFont typeface="Wingdings" panose="05000000000000000000" pitchFamily="2" charset="2"/>
              <a:buNone/>
            </a:pPr>
            <a:r>
              <a:rPr lang="en-US" altLang="zh-TW" sz="2000" dirty="0" smtClean="0">
                <a:latin typeface="Comic Sans MS" panose="030F0702030302020204" pitchFamily="66" charset="0"/>
              </a:rPr>
              <a:t>However</a:t>
            </a:r>
            <a:r>
              <a:rPr lang="en-US" altLang="zh-TW" sz="2000" dirty="0">
                <a:latin typeface="Comic Sans MS" panose="030F0702030302020204" pitchFamily="66" charset="0"/>
              </a:rPr>
              <a:t>, there is still a very small current produced by minority carriers.  </a:t>
            </a:r>
          </a:p>
        </p:txBody>
      </p:sp>
      <p:sp>
        <p:nvSpPr>
          <p:cNvPr id="9" name="Slide Number Placeholder 8"/>
          <p:cNvSpPr>
            <a:spLocks noGrp="1"/>
          </p:cNvSpPr>
          <p:nvPr>
            <p:ph type="sldNum" sz="quarter" idx="4294967295"/>
          </p:nvPr>
        </p:nvSpPr>
        <p:spPr>
          <a:xfrm>
            <a:off x="7010400" y="6248400"/>
            <a:ext cx="2133600" cy="457200"/>
          </a:xfrm>
          <a:prstGeom prst="rect">
            <a:avLst/>
          </a:prstGeom>
        </p:spPr>
        <p:txBody>
          <a:bodyPr/>
          <a:lstStyle/>
          <a:p>
            <a:fld id="{DFDAD984-8874-4457-9BB1-A353563616DB}" type="slidenum">
              <a:rPr lang="en-US" altLang="zh-TW">
                <a:solidFill>
                  <a:srgbClr val="000000"/>
                </a:solidFill>
              </a:rPr>
              <a:pPr/>
              <a:t>9</a:t>
            </a:fld>
            <a:endParaRPr lang="en-US" altLang="zh-TW">
              <a:solidFill>
                <a:srgbClr val="000000"/>
              </a:solidFill>
            </a:endParaRPr>
          </a:p>
        </p:txBody>
      </p:sp>
      <p:sp>
        <p:nvSpPr>
          <p:cNvPr id="217093" name="Oval 5"/>
          <p:cNvSpPr>
            <a:spLocks noChangeArrowheads="1"/>
          </p:cNvSpPr>
          <p:nvPr/>
        </p:nvSpPr>
        <p:spPr bwMode="auto">
          <a:xfrm>
            <a:off x="5257800" y="1752600"/>
            <a:ext cx="1828800" cy="533400"/>
          </a:xfrm>
          <a:prstGeom prst="ellipse">
            <a:avLst/>
          </a:prstGeom>
          <a:noFill/>
          <a:ln w="28575">
            <a:solidFill>
              <a:srgbClr val="5F0D1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solidFill>
                <a:srgbClr val="000000"/>
              </a:solidFill>
              <a:latin typeface="Verdana" panose="020B0604030504040204" pitchFamily="34" charset="0"/>
            </a:endParaRPr>
          </a:p>
        </p:txBody>
      </p:sp>
      <p:pic>
        <p:nvPicPr>
          <p:cNvPr id="217094" name="Picture 6" descr="A"/>
          <p:cNvPicPr>
            <a:picLocks noChangeAspect="1" noChangeArrowheads="1"/>
          </p:cNvPicPr>
          <p:nvPr/>
        </p:nvPicPr>
        <p:blipFill>
          <a:blip r:embed="rId4" cstate="print">
            <a:extLst>
              <a:ext uri="{28A0092B-C50C-407E-A947-70E740481C1C}">
                <a14:useLocalDpi xmlns:a14="http://schemas.microsoft.com/office/drawing/2010/main" val="0"/>
              </a:ext>
            </a:extLst>
          </a:blip>
          <a:srcRect l="1266" t="49278"/>
          <a:stretch>
            <a:fillRect/>
          </a:stretch>
        </p:blipFill>
        <p:spPr bwMode="auto">
          <a:xfrm>
            <a:off x="2035324" y="3717032"/>
            <a:ext cx="5051276" cy="213360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p:cNvSpPr>
            <a:spLocks noChangeArrowheads="1"/>
          </p:cNvSpPr>
          <p:nvPr/>
        </p:nvSpPr>
        <p:spPr bwMode="auto">
          <a:xfrm>
            <a:off x="427976" y="18412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tr-TR" altLang="en-US" sz="2400" dirty="0" err="1">
                <a:effectLst>
                  <a:outerShdw blurRad="38100" dist="38100" dir="2700000" algn="tl">
                    <a:srgbClr val="000000">
                      <a:alpha val="43137"/>
                    </a:srgbClr>
                  </a:outerShdw>
                </a:effectLst>
                <a:latin typeface="Comic Sans MS" panose="030F0702030302020204" pitchFamily="66" charset="0"/>
              </a:rPr>
              <a:t>Reverse</a:t>
            </a:r>
            <a:r>
              <a:rPr lang="tr-TR" altLang="en-US" sz="2400" dirty="0">
                <a:effectLst>
                  <a:outerShdw blurRad="38100" dist="38100" dir="2700000" algn="tl">
                    <a:srgbClr val="000000">
                      <a:alpha val="43137"/>
                    </a:srgbClr>
                  </a:outerShdw>
                </a:effectLst>
                <a:latin typeface="Comic Sans MS" panose="030F0702030302020204" pitchFamily="66" charset="0"/>
              </a:rPr>
              <a:t> </a:t>
            </a:r>
            <a:r>
              <a:rPr lang="tr-TR" altLang="en-US" sz="2400" dirty="0" err="1">
                <a:effectLst>
                  <a:outerShdw blurRad="38100" dist="38100" dir="2700000" algn="tl">
                    <a:srgbClr val="000000">
                      <a:alpha val="43137"/>
                    </a:srgbClr>
                  </a:outerShdw>
                </a:effectLst>
                <a:latin typeface="Comic Sans MS" panose="030F0702030302020204" pitchFamily="66" charset="0"/>
              </a:rPr>
              <a:t>Bias</a:t>
            </a:r>
            <a:endParaRPr lang="en-US" altLang="en-US" sz="2400" dirty="0">
              <a:effectLst>
                <a:outerShdw blurRad="38100" dist="38100" dir="2700000" algn="tl">
                  <a:srgbClr val="000000">
                    <a:alpha val="43137"/>
                  </a:srgbClr>
                </a:outerShdw>
              </a:effectLst>
              <a:latin typeface="Comic Sans MS" panose="030F0702030302020204" pitchFamily="66" charset="0"/>
            </a:endParaRPr>
          </a:p>
        </p:txBody>
      </p:sp>
    </p:spTree>
    <p:extLst>
      <p:ext uri="{BB962C8B-B14F-4D97-AF65-F5344CB8AC3E}">
        <p14:creationId xmlns:p14="http://schemas.microsoft.com/office/powerpoint/2010/main" val="2324635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7092"/>
                                        </p:tgtEl>
                                        <p:attrNameLst>
                                          <p:attrName>style.visibility</p:attrName>
                                        </p:attrNameLst>
                                      </p:cBhvr>
                                      <p:to>
                                        <p:strVal val="visible"/>
                                      </p:to>
                                    </p:set>
                                    <p:anim calcmode="lin" valueType="num">
                                      <p:cBhvr additive="base">
                                        <p:cTn id="7" dur="500" fill="hold"/>
                                        <p:tgtEl>
                                          <p:spTgt spid="217092"/>
                                        </p:tgtEl>
                                        <p:attrNameLst>
                                          <p:attrName>ppt_x</p:attrName>
                                        </p:attrNameLst>
                                      </p:cBhvr>
                                      <p:tavLst>
                                        <p:tav tm="0">
                                          <p:val>
                                            <p:strVal val="#ppt_x"/>
                                          </p:val>
                                        </p:tav>
                                        <p:tav tm="100000">
                                          <p:val>
                                            <p:strVal val="#ppt_x"/>
                                          </p:val>
                                        </p:tav>
                                      </p:tavLst>
                                    </p:anim>
                                    <p:anim calcmode="lin" valueType="num">
                                      <p:cBhvr additive="base">
                                        <p:cTn id="8" dur="500" fill="hold"/>
                                        <p:tgtEl>
                                          <p:spTgt spid="21709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1" presetClass="entr" presetSubtype="4" fill="hold" grpId="0" nodeType="afterEffect">
                                  <p:stCondLst>
                                    <p:cond delay="0"/>
                                  </p:stCondLst>
                                  <p:childTnLst>
                                    <p:set>
                                      <p:cBhvr>
                                        <p:cTn id="11" dur="1" fill="hold">
                                          <p:stCondLst>
                                            <p:cond delay="0"/>
                                          </p:stCondLst>
                                        </p:cTn>
                                        <p:tgtEl>
                                          <p:spTgt spid="217093"/>
                                        </p:tgtEl>
                                        <p:attrNameLst>
                                          <p:attrName>style.visibility</p:attrName>
                                        </p:attrNameLst>
                                      </p:cBhvr>
                                      <p:to>
                                        <p:strVal val="visible"/>
                                      </p:to>
                                    </p:set>
                                    <p:animEffect transition="in" filter="wheel(4)">
                                      <p:cBhvr>
                                        <p:cTn id="12" dur="2000"/>
                                        <p:tgtEl>
                                          <p:spTgt spid="217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19548</TotalTime>
  <Words>1507</Words>
  <Application>Microsoft Office PowerPoint</Application>
  <PresentationFormat>On-screen Show (4:3)</PresentationFormat>
  <Paragraphs>246</Paragraphs>
  <Slides>40</Slides>
  <Notes>36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40</vt:i4>
      </vt:variant>
    </vt:vector>
  </HeadingPairs>
  <TitlesOfParts>
    <vt:vector size="53" baseType="lpstr">
      <vt:lpstr>新細明體</vt:lpstr>
      <vt:lpstr>Arial</vt:lpstr>
      <vt:lpstr>Arial Tur</vt:lpstr>
      <vt:lpstr>Calibri</vt:lpstr>
      <vt:lpstr>Comic Sans MS</vt:lpstr>
      <vt:lpstr>Symbol</vt:lpstr>
      <vt:lpstr>Times New Roman</vt:lpstr>
      <vt:lpstr>Verdana</vt:lpstr>
      <vt:lpstr>Wingdings</vt:lpstr>
      <vt:lpstr>Office Theme</vt:lpstr>
      <vt:lpstr>Microsoft Equation 3.0</vt:lpstr>
      <vt:lpstr>方程式</vt:lpstr>
      <vt:lpstr>Equation</vt:lpstr>
      <vt:lpstr>Diodes</vt:lpstr>
      <vt:lpstr>Diode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Cartography Division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Mühendislik Etiği CRN20543 DERS SUNUMLARI</dc:title>
  <dc:creator>ITU</dc:creator>
  <cp:lastModifiedBy>Hasan Bora</cp:lastModifiedBy>
  <cp:revision>1009</cp:revision>
  <dcterms:created xsi:type="dcterms:W3CDTF">2006-02-04T17:06:47Z</dcterms:created>
  <dcterms:modified xsi:type="dcterms:W3CDTF">2016-10-11T17:44:46Z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TC011594401055</vt:lpwstr>
  </property>
</Properties>
</file>