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ppt/tags/tag15.xml" ContentType="application/vnd.openxmlformats-officedocument.presentationml.tags+xml"/>
  <Override PartName="/ppt/notesSlides/notesSlide18.xml" ContentType="application/vnd.openxmlformats-officedocument.presentationml.notesSlide+xml"/>
  <Override PartName="/ppt/tags/tag16.xml" ContentType="application/vnd.openxmlformats-officedocument.presentationml.tags+xml"/>
  <Override PartName="/ppt/notesSlides/notesSlide19.xml" ContentType="application/vnd.openxmlformats-officedocument.presentationml.notesSlide+xml"/>
  <Override PartName="/ppt/tags/tag17.xml" ContentType="application/vnd.openxmlformats-officedocument.presentationml.tags+xml"/>
  <Override PartName="/ppt/notesSlides/notesSlide20.xml" ContentType="application/vnd.openxmlformats-officedocument.presentationml.notesSlide+xml"/>
  <Override PartName="/ppt/tags/tag18.xml" ContentType="application/vnd.openxmlformats-officedocument.presentationml.tags+xml"/>
  <Override PartName="/ppt/notesSlides/notesSlide21.xml" ContentType="application/vnd.openxmlformats-officedocument.presentationml.notesSlide+xml"/>
  <Override PartName="/ppt/tags/tag19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  <p:sldMasterId id="2147483678" r:id="rId3"/>
  </p:sldMasterIdLst>
  <p:notesMasterIdLst>
    <p:notesMasterId r:id="rId40"/>
  </p:notesMasterIdLst>
  <p:handoutMasterIdLst>
    <p:handoutMasterId r:id="rId41"/>
  </p:handoutMasterIdLst>
  <p:sldIdLst>
    <p:sldId id="277" r:id="rId4"/>
    <p:sldId id="328" r:id="rId5"/>
    <p:sldId id="330" r:id="rId6"/>
    <p:sldId id="332" r:id="rId7"/>
    <p:sldId id="336" r:id="rId8"/>
    <p:sldId id="327" r:id="rId9"/>
    <p:sldId id="333" r:id="rId10"/>
    <p:sldId id="337" r:id="rId11"/>
    <p:sldId id="339" r:id="rId12"/>
    <p:sldId id="345" r:id="rId13"/>
    <p:sldId id="341" r:id="rId14"/>
    <p:sldId id="342" r:id="rId15"/>
    <p:sldId id="343" r:id="rId16"/>
    <p:sldId id="344" r:id="rId17"/>
    <p:sldId id="351" r:id="rId18"/>
    <p:sldId id="350" r:id="rId19"/>
    <p:sldId id="346" r:id="rId20"/>
    <p:sldId id="347" r:id="rId21"/>
    <p:sldId id="349" r:id="rId22"/>
    <p:sldId id="262" r:id="rId23"/>
    <p:sldId id="263" r:id="rId24"/>
    <p:sldId id="294" r:id="rId25"/>
    <p:sldId id="264" r:id="rId26"/>
    <p:sldId id="265" r:id="rId27"/>
    <p:sldId id="303" r:id="rId28"/>
    <p:sldId id="300" r:id="rId29"/>
    <p:sldId id="266" r:id="rId30"/>
    <p:sldId id="304" r:id="rId31"/>
    <p:sldId id="302" r:id="rId32"/>
    <p:sldId id="306" r:id="rId33"/>
    <p:sldId id="308" r:id="rId34"/>
    <p:sldId id="313" r:id="rId35"/>
    <p:sldId id="314" r:id="rId36"/>
    <p:sldId id="315" r:id="rId37"/>
    <p:sldId id="316" r:id="rId38"/>
    <p:sldId id="317" r:id="rId39"/>
  </p:sldIdLst>
  <p:sldSz cx="9144000" cy="6858000" type="screen4x3"/>
  <p:notesSz cx="6858000" cy="9144000"/>
  <p:custDataLst>
    <p:tags r:id="rId4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CC00"/>
    <a:srgbClr val="FAFCA2"/>
    <a:srgbClr val="0000FF"/>
    <a:srgbClr val="66FF33"/>
    <a:srgbClr val="DEDEDE"/>
    <a:srgbClr val="FF66CC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5" autoAdjust="0"/>
    <p:restoredTop sz="92593" autoAdjust="0"/>
  </p:normalViewPr>
  <p:slideViewPr>
    <p:cSldViewPr>
      <p:cViewPr varScale="1">
        <p:scale>
          <a:sx n="116" d="100"/>
          <a:sy n="116" d="100"/>
        </p:scale>
        <p:origin x="146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gs" Target="tags/tag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4.wmf"/><Relationship Id="rId1" Type="http://schemas.openxmlformats.org/officeDocument/2006/relationships/image" Target="../media/image41.png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25.wmf"/><Relationship Id="rId1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A64C55A-4641-45B1-BC81-9AA4CBF9E8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788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80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9A73C8FD-4CBE-4782-A612-721F505FEE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3962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A132815-E61C-4CDA-87FF-FF441AAA011E}" type="slidenum">
              <a:rPr lang="en-US" altLang="en-US" sz="1200" b="0"/>
              <a:pPr eaLnBrk="1" hangingPunct="1"/>
              <a:t>1</a:t>
            </a:fld>
            <a:endParaRPr lang="en-US" altLang="en-US" sz="1200" b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95424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0711FAF-13CE-4449-86CE-E4E4445F946C}" type="slidenum">
              <a:rPr lang="en-US" altLang="en-US" sz="1200" b="0"/>
              <a:pPr eaLnBrk="1" hangingPunct="1"/>
              <a:t>23</a:t>
            </a:fld>
            <a:endParaRPr lang="en-US" altLang="en-US" sz="12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60342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83B505E-F1A5-432B-AD29-EC4B4F674C76}" type="slidenum">
              <a:rPr lang="en-US" altLang="en-US" sz="1200" b="0"/>
              <a:pPr eaLnBrk="1" hangingPunct="1"/>
              <a:t>24</a:t>
            </a:fld>
            <a:endParaRPr lang="en-US" altLang="en-US" sz="1200" b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7523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7ACE97E-ED0E-420A-B1ED-41D0FA3FCBDA}" type="slidenum">
              <a:rPr lang="en-US" altLang="en-US" sz="1200" b="0"/>
              <a:pPr eaLnBrk="1" hangingPunct="1"/>
              <a:t>25</a:t>
            </a:fld>
            <a:endParaRPr lang="en-US" altLang="en-US" sz="1200" b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4788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5C94826-28FB-418A-8C9A-9A5C2D46914F}" type="slidenum">
              <a:rPr lang="en-US" altLang="en-US" sz="1200" b="0"/>
              <a:pPr eaLnBrk="1" hangingPunct="1"/>
              <a:t>26</a:t>
            </a:fld>
            <a:endParaRPr lang="en-US" altLang="en-US" sz="1200" b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25378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8A70D86-86F3-4E72-8077-2D132358BDD0}" type="slidenum">
              <a:rPr lang="en-US" altLang="en-US" sz="1200" b="0"/>
              <a:pPr eaLnBrk="1" hangingPunct="1"/>
              <a:t>27</a:t>
            </a:fld>
            <a:endParaRPr lang="en-US" altLang="en-US" sz="1200" b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22952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55FB510-5945-4E76-922F-F7305FF12F05}" type="slidenum">
              <a:rPr lang="en-US" altLang="en-US" sz="1200" b="0"/>
              <a:pPr eaLnBrk="1" hangingPunct="1"/>
              <a:t>28</a:t>
            </a:fld>
            <a:endParaRPr lang="en-US" altLang="en-US" sz="1200" b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559698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4D58824-6315-4B1C-BF33-FACF2293FDF6}" type="slidenum">
              <a:rPr lang="en-US" altLang="en-US" sz="1200" b="0"/>
              <a:pPr eaLnBrk="1" hangingPunct="1"/>
              <a:t>29</a:t>
            </a:fld>
            <a:endParaRPr lang="en-US" altLang="en-US" sz="1200" b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48113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8278CD3-D9E5-4113-A740-6FA8EBC35455}" type="slidenum">
              <a:rPr lang="en-US" altLang="en-US" sz="1200" b="0"/>
              <a:pPr eaLnBrk="1" hangingPunct="1"/>
              <a:t>30</a:t>
            </a:fld>
            <a:endParaRPr lang="en-US" altLang="en-US" sz="1200" b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6523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634C1F4-8E14-4782-B572-788B99FB44E5}" type="slidenum">
              <a:rPr lang="en-US" altLang="en-US" sz="1200" b="0"/>
              <a:pPr eaLnBrk="1" hangingPunct="1"/>
              <a:t>31</a:t>
            </a:fld>
            <a:endParaRPr lang="en-US" altLang="en-US" sz="1200" b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6204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A006A81-E763-480F-9AE2-71BC56C1C0E0}" type="slidenum">
              <a:rPr lang="en-US" altLang="en-US" sz="1200" b="0"/>
              <a:pPr eaLnBrk="1" hangingPunct="1"/>
              <a:t>32</a:t>
            </a:fld>
            <a:endParaRPr lang="en-US" altLang="en-US" sz="1200" b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477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B8C63C34-F20A-4D50-9956-27E987FE5A00}" type="slidenum">
              <a:rPr lang="en-US" altLang="en-US">
                <a:latin typeface="Arial" panose="020B0604020202020204" pitchFamily="34" charset="0"/>
              </a:rPr>
              <a:pPr/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707567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1B6D372-8D87-41BB-846C-74CE15BB7D50}" type="slidenum">
              <a:rPr lang="en-US" altLang="en-US" sz="1200" b="0"/>
              <a:pPr eaLnBrk="1" hangingPunct="1"/>
              <a:t>34</a:t>
            </a:fld>
            <a:endParaRPr lang="en-US" altLang="en-US" sz="1200" b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2095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3ED2C04-64B5-4E20-B4A9-511E0BA257CA}" type="slidenum">
              <a:rPr lang="en-US" altLang="en-US" sz="1200" b="0"/>
              <a:pPr eaLnBrk="1" hangingPunct="1"/>
              <a:t>35</a:t>
            </a:fld>
            <a:endParaRPr lang="en-US" altLang="en-US" sz="1200" b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5896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3F5296F-2736-44AA-946B-1F741AD8D3CB}" type="slidenum">
              <a:rPr lang="en-US" altLang="en-US" sz="1200" b="0"/>
              <a:pPr eaLnBrk="1" hangingPunct="1"/>
              <a:t>36</a:t>
            </a:fld>
            <a:endParaRPr lang="en-US" altLang="en-US" sz="1200" b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392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BA83FF1-E74F-4275-916E-B0F43B56DF89}" type="slidenum">
              <a:rPr lang="en-US" altLang="en-US" sz="1200" b="0"/>
              <a:pPr eaLnBrk="1" hangingPunct="1"/>
              <a:t>16</a:t>
            </a:fld>
            <a:endParaRPr lang="en-US" altLang="en-US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20508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0497521-31FF-4FB3-BCC6-259E14A0DE7E}" type="slidenum">
              <a:rPr lang="en-US" altLang="en-US" sz="1200" b="0">
                <a:solidFill>
                  <a:srgbClr val="000000"/>
                </a:solidFill>
              </a:rPr>
              <a:pPr eaLnBrk="1" hangingPunct="1"/>
              <a:t>17</a:t>
            </a:fld>
            <a:endParaRPr lang="en-US" altLang="en-US" sz="1200" b="0">
              <a:solidFill>
                <a:srgbClr val="000000"/>
              </a:solidFill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65687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8752DC9-B538-46D8-8DD1-F844BC35AFC1}" type="slidenum">
              <a:rPr lang="en-US" altLang="en-US" sz="1200" b="0">
                <a:solidFill>
                  <a:srgbClr val="000000"/>
                </a:solidFill>
              </a:rPr>
              <a:pPr eaLnBrk="1" hangingPunct="1"/>
              <a:t>18</a:t>
            </a:fld>
            <a:endParaRPr lang="en-US" altLang="en-US" sz="1200" b="0">
              <a:solidFill>
                <a:srgbClr val="000000"/>
              </a:solidFill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93863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0A0A03-69DB-43AD-8199-C0953ABCD182}" type="slidenum">
              <a:rPr lang="en-US" altLang="en-US" sz="1200" b="0">
                <a:solidFill>
                  <a:srgbClr val="000000"/>
                </a:solidFill>
              </a:rPr>
              <a:pPr eaLnBrk="1" hangingPunct="1"/>
              <a:t>19</a:t>
            </a:fld>
            <a:endParaRPr lang="en-US" altLang="en-US" sz="1200" b="0">
              <a:solidFill>
                <a:srgbClr val="000000"/>
              </a:solidFill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49270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0EDA253-12A3-4C41-B980-84394D5D8A1F}" type="slidenum">
              <a:rPr lang="en-US" altLang="en-US" sz="1200" b="0"/>
              <a:pPr eaLnBrk="1" hangingPunct="1"/>
              <a:t>20</a:t>
            </a:fld>
            <a:endParaRPr lang="en-US" altLang="en-US" sz="1200" b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96012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6937EB0-DC5F-484B-8E64-006665FB99BB}" type="slidenum">
              <a:rPr lang="en-US" altLang="en-US" sz="1200" b="0"/>
              <a:pPr eaLnBrk="1" hangingPunct="1"/>
              <a:t>21</a:t>
            </a:fld>
            <a:endParaRPr lang="en-US" altLang="en-US" sz="1200" b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22236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434CA49-ADE9-47B0-9762-8E009AEF4F94}" type="slidenum">
              <a:rPr lang="en-US" altLang="en-US" sz="1200" b="0"/>
              <a:pPr eaLnBrk="1" hangingPunct="1"/>
              <a:t>22</a:t>
            </a:fld>
            <a:endParaRPr lang="en-US" altLang="en-US" sz="1200" b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67404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5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7155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5592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1114297"/>
            <a:ext cx="8072119" cy="1106170"/>
          </a:xfrm>
          <a:prstGeom prst="rect">
            <a:avLst/>
          </a:prstGeom>
        </p:spPr>
        <p:txBody>
          <a:bodyPr lIns="0" tIns="0" rIns="0" bIns="0"/>
          <a:lstStyle>
            <a:lvl1pPr>
              <a:defRPr sz="4000" b="0" i="0">
                <a:solidFill>
                  <a:srgbClr val="4343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5668" y="2286634"/>
            <a:ext cx="7852663" cy="1814829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2473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F5F70E9-AE81-4F7E-B7BD-9A6FA8F2D2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633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F1CBC4-9284-46D2-8441-F485B1DDBF2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221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62824E-1D3E-4A7A-994F-51F6DF53694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71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62824E-1D3E-4A7A-994F-51F6DF53694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670794" y="2721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/>
            <a:fld id="{A76A5FE8-CA43-4467-B763-A771D5BE688B}" type="slidenum">
              <a:rPr lang="en-US" sz="1400" b="0" smtClean="0">
                <a:latin typeface="Comic Sans MS" panose="030F0702030302020204" pitchFamily="66" charset="0"/>
              </a:rPr>
              <a:pPr indent="0"/>
              <a:t>‹#›</a:t>
            </a:fld>
            <a:endParaRPr lang="en-US" sz="1400" b="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045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670794" y="2721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/>
            <a:fld id="{A76A5FE8-CA43-4467-B763-A771D5BE688B}" type="slidenum">
              <a:rPr lang="en-US" sz="1400" b="0" smtClean="0">
                <a:latin typeface="Comic Sans MS" panose="030F0702030302020204" pitchFamily="66" charset="0"/>
              </a:rPr>
              <a:pPr indent="0"/>
              <a:t>‹#›</a:t>
            </a:fld>
            <a:endParaRPr lang="en-US" sz="1400" b="0" dirty="0"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124200" y="266700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61" r:id="rId3"/>
    <p:sldLayoutId id="2147483662" r:id="rId4"/>
    <p:sldLayoutId id="2147483686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smtClean="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smtClean="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9899B4F9-78C7-4F48-A408-28573227A3C3}" type="slidenum">
              <a:rPr lang="en-US" altLang="en-US" smtClean="0">
                <a:solidFill>
                  <a:srgbClr val="000000"/>
                </a:solidFill>
                <a:cs typeface="+mn-cs"/>
              </a:rPr>
              <a:pPr/>
              <a:t>‹#›</a:t>
            </a:fld>
            <a:endParaRPr lang="en-US" altLang="en-US" smtClean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670794" y="2721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/>
            <a:fld id="{A76A5FE8-CA43-4467-B763-A771D5BE688B}" type="slidenum">
              <a:rPr lang="en-US" sz="1400" b="0" smtClean="0">
                <a:latin typeface="Comic Sans MS" panose="030F0702030302020204" pitchFamily="66" charset="0"/>
              </a:rPr>
              <a:pPr indent="0"/>
              <a:t>‹#›</a:t>
            </a:fld>
            <a:endParaRPr lang="en-US" sz="1400" b="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683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1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smtClean="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smtClean="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9899B4F9-78C7-4F48-A408-28573227A3C3}" type="slidenum">
              <a:rPr lang="en-US" altLang="en-US" smtClean="0">
                <a:solidFill>
                  <a:srgbClr val="000000"/>
                </a:solidFill>
                <a:cs typeface="+mn-cs"/>
              </a:rPr>
              <a:pPr/>
              <a:t>‹#›</a:t>
            </a:fld>
            <a:endParaRPr lang="en-US" altLang="en-US" smtClean="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571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8.png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0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2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OSFET" TargetMode="External"/><Relationship Id="rId2" Type="http://schemas.openxmlformats.org/officeDocument/2006/relationships/hyperlink" Target="https://oscarliang.com/bjt-bipolar-junction-transistor-beginner-tutorial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28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9.bin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27.wmf"/><Relationship Id="rId5" Type="http://schemas.openxmlformats.org/officeDocument/2006/relationships/image" Target="../media/image29.png"/><Relationship Id="rId10" Type="http://schemas.openxmlformats.org/officeDocument/2006/relationships/oleObject" Target="../embeddings/oleObject8.bin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26.wmf"/><Relationship Id="rId1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34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13.bin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33.wmf"/><Relationship Id="rId5" Type="http://schemas.openxmlformats.org/officeDocument/2006/relationships/image" Target="../media/image35.png"/><Relationship Id="rId10" Type="http://schemas.openxmlformats.org/officeDocument/2006/relationships/oleObject" Target="../embeddings/oleObject12.bin"/><Relationship Id="rId4" Type="http://schemas.openxmlformats.org/officeDocument/2006/relationships/notesSlide" Target="../notesSlides/notesSlide8.xml"/><Relationship Id="rId9" Type="http://schemas.openxmlformats.org/officeDocument/2006/relationships/image" Target="../media/image3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38.png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34.wmf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5.png"/><Relationship Id="rId11" Type="http://schemas.openxmlformats.org/officeDocument/2006/relationships/oleObject" Target="../embeddings/oleObject16.bin"/><Relationship Id="rId5" Type="http://schemas.openxmlformats.org/officeDocument/2006/relationships/image" Target="../media/image37.png"/><Relationship Id="rId10" Type="http://schemas.openxmlformats.org/officeDocument/2006/relationships/image" Target="../media/image25.wmf"/><Relationship Id="rId4" Type="http://schemas.openxmlformats.org/officeDocument/2006/relationships/notesSlide" Target="../notesSlides/notesSlide9.xml"/><Relationship Id="rId9" Type="http://schemas.openxmlformats.org/officeDocument/2006/relationships/oleObject" Target="../embeddings/oleObject1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9.wmf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40.png"/><Relationship Id="rId4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1.png"/><Relationship Id="rId5" Type="http://schemas.openxmlformats.org/officeDocument/2006/relationships/oleObject" Target="../embeddings/oleObject18.bin"/><Relationship Id="rId4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0.bin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19.bin"/><Relationship Id="rId4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2.bin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1.png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44.wmf"/><Relationship Id="rId4" Type="http://schemas.openxmlformats.org/officeDocument/2006/relationships/notesSlide" Target="../notesSlides/notesSlide13.xml"/><Relationship Id="rId9" Type="http://schemas.openxmlformats.org/officeDocument/2006/relationships/oleObject" Target="../embeddings/oleObject2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3.wmf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45.png"/><Relationship Id="rId4" Type="http://schemas.openxmlformats.org/officeDocument/2006/relationships/notesSlide" Target="../notesSlides/notesSlide14.xml"/><Relationship Id="rId9" Type="http://schemas.openxmlformats.org/officeDocument/2006/relationships/image" Target="../media/image44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7.bin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1.png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46.wmf"/><Relationship Id="rId4" Type="http://schemas.openxmlformats.org/officeDocument/2006/relationships/notesSlide" Target="../notesSlides/notesSlide15.xml"/><Relationship Id="rId9" Type="http://schemas.openxmlformats.org/officeDocument/2006/relationships/oleObject" Target="../embeddings/oleObject28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48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32.bin"/><Relationship Id="rId2" Type="http://schemas.openxmlformats.org/officeDocument/2006/relationships/tags" Target="../tags/tag13.xml"/><Relationship Id="rId16" Type="http://schemas.openxmlformats.org/officeDocument/2006/relationships/image" Target="../media/image49.wmf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47.wmf"/><Relationship Id="rId5" Type="http://schemas.openxmlformats.org/officeDocument/2006/relationships/image" Target="../media/image50.png"/><Relationship Id="rId15" Type="http://schemas.openxmlformats.org/officeDocument/2006/relationships/oleObject" Target="../embeddings/oleObject34.bin"/><Relationship Id="rId10" Type="http://schemas.openxmlformats.org/officeDocument/2006/relationships/oleObject" Target="../embeddings/oleObject31.bin"/><Relationship Id="rId4" Type="http://schemas.openxmlformats.org/officeDocument/2006/relationships/notesSlide" Target="../notesSlides/notesSlide16.xml"/><Relationship Id="rId9" Type="http://schemas.openxmlformats.org/officeDocument/2006/relationships/image" Target="../media/image44.wmf"/><Relationship Id="rId14" Type="http://schemas.openxmlformats.org/officeDocument/2006/relationships/oleObject" Target="../embeddings/oleObject3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36.bin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35.bin"/><Relationship Id="rId4" Type="http://schemas.openxmlformats.org/officeDocument/2006/relationships/notesSlide" Target="../notesSlides/notesSlide17.xml"/><Relationship Id="rId9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56.wmf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7.png"/><Relationship Id="rId11" Type="http://schemas.openxmlformats.org/officeDocument/2006/relationships/oleObject" Target="../embeddings/oleObject39.bin"/><Relationship Id="rId5" Type="http://schemas.openxmlformats.org/officeDocument/2006/relationships/image" Target="../media/image29.png"/><Relationship Id="rId10" Type="http://schemas.openxmlformats.org/officeDocument/2006/relationships/image" Target="../media/image55.wmf"/><Relationship Id="rId4" Type="http://schemas.openxmlformats.org/officeDocument/2006/relationships/notesSlide" Target="../notesSlides/notesSlide18.xml"/><Relationship Id="rId9" Type="http://schemas.openxmlformats.org/officeDocument/2006/relationships/oleObject" Target="../embeddings/oleObject38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8.wmf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59.png"/><Relationship Id="rId4" Type="http://schemas.openxmlformats.org/officeDocument/2006/relationships/notesSlide" Target="../notesSlides/notesSlide19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61.wmf"/><Relationship Id="rId9" Type="http://schemas.openxmlformats.org/officeDocument/2006/relationships/image" Target="../media/image6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45.bin"/><Relationship Id="rId2" Type="http://schemas.openxmlformats.org/officeDocument/2006/relationships/tags" Target="../tags/tag1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5.png"/><Relationship Id="rId5" Type="http://schemas.openxmlformats.org/officeDocument/2006/relationships/oleObject" Target="../embeddings/oleObject44.bin"/><Relationship Id="rId4" Type="http://schemas.openxmlformats.org/officeDocument/2006/relationships/notesSlide" Target="../notesSlides/notesSlide20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47.bin"/><Relationship Id="rId2" Type="http://schemas.openxmlformats.org/officeDocument/2006/relationships/tags" Target="../tags/tag18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5.png"/><Relationship Id="rId5" Type="http://schemas.openxmlformats.org/officeDocument/2006/relationships/oleObject" Target="../embeddings/oleObject46.bin"/><Relationship Id="rId4" Type="http://schemas.openxmlformats.org/officeDocument/2006/relationships/notesSlide" Target="../notesSlides/notesSlide2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image" Target="../media/image70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7.wmf"/><Relationship Id="rId12" Type="http://schemas.openxmlformats.org/officeDocument/2006/relationships/oleObject" Target="../embeddings/oleObject51.bin"/><Relationship Id="rId2" Type="http://schemas.openxmlformats.org/officeDocument/2006/relationships/tags" Target="../tags/tag19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69.wmf"/><Relationship Id="rId5" Type="http://schemas.openxmlformats.org/officeDocument/2006/relationships/image" Target="../media/image72.png"/><Relationship Id="rId15" Type="http://schemas.openxmlformats.org/officeDocument/2006/relationships/image" Target="../media/image71.wmf"/><Relationship Id="rId10" Type="http://schemas.openxmlformats.org/officeDocument/2006/relationships/oleObject" Target="../embeddings/oleObject50.bin"/><Relationship Id="rId4" Type="http://schemas.openxmlformats.org/officeDocument/2006/relationships/notesSlide" Target="../notesSlides/notesSlide22.xml"/><Relationship Id="rId9" Type="http://schemas.openxmlformats.org/officeDocument/2006/relationships/image" Target="../media/image68.wmf"/><Relationship Id="rId14" Type="http://schemas.openxmlformats.org/officeDocument/2006/relationships/oleObject" Target="../embeddings/oleObject5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44" name="Rectangle 16"/>
          <p:cNvSpPr>
            <a:spLocks noChangeArrowheads="1"/>
          </p:cNvSpPr>
          <p:nvPr/>
        </p:nvSpPr>
        <p:spPr bwMode="auto">
          <a:xfrm>
            <a:off x="2209800" y="1066800"/>
            <a:ext cx="4267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en-US" sz="4000" dirty="0" smtClean="0">
                <a:latin typeface="Comic Sans MS" panose="030F0702030302020204" pitchFamily="66" charset="0"/>
              </a:rPr>
              <a:t>MOSFET</a:t>
            </a:r>
            <a:endParaRPr lang="en-US" sz="4000" i="1" dirty="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528762"/>
            <a:ext cx="4114800" cy="2428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88" y="3810000"/>
            <a:ext cx="1217396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414837"/>
            <a:ext cx="5591175" cy="1666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81200"/>
            <a:ext cx="2134004" cy="13718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23850"/>
            <a:ext cx="8229600" cy="666751"/>
          </a:xfrm>
          <a:prstGeom prst="rect">
            <a:avLst/>
          </a:prstGeom>
        </p:spPr>
        <p:txBody>
          <a:bodyPr/>
          <a:lstStyle/>
          <a:p>
            <a:pPr algn="l" eaLnBrk="1" hangingPunct="1"/>
            <a:r>
              <a:rPr lang="tr-TR" altLang="en-US" sz="2800" dirty="0" err="1" smtClean="0">
                <a:latin typeface="Comic Sans MS" panose="030F0702030302020204" pitchFamily="66" charset="0"/>
              </a:rPr>
              <a:t>Working</a:t>
            </a:r>
            <a:r>
              <a:rPr lang="tr-TR" altLang="en-US" sz="2800" dirty="0" smtClean="0">
                <a:latin typeface="Comic Sans MS" panose="030F0702030302020204" pitchFamily="66" charset="0"/>
              </a:rPr>
              <a:t> </a:t>
            </a:r>
            <a:r>
              <a:rPr lang="tr-TR" altLang="en-US" sz="2800" dirty="0" err="1" smtClean="0">
                <a:latin typeface="Comic Sans MS" panose="030F0702030302020204" pitchFamily="66" charset="0"/>
              </a:rPr>
              <a:t>Modes</a:t>
            </a:r>
            <a:endParaRPr lang="en-US" altLang="en-US" sz="2800" i="1" dirty="0" smtClean="0">
              <a:latin typeface="Comic Sans MS" panose="030F0702030302020204" pitchFamily="66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64524" y="1371600"/>
            <a:ext cx="7846000" cy="4576465"/>
            <a:chOff x="364524" y="1371600"/>
            <a:chExt cx="7846000" cy="4576465"/>
          </a:xfrm>
        </p:grpSpPr>
        <p:sp>
          <p:nvSpPr>
            <p:cNvPr id="28674" name="Freeform 27"/>
            <p:cNvSpPr>
              <a:spLocks/>
            </p:cNvSpPr>
            <p:nvPr/>
          </p:nvSpPr>
          <p:spPr bwMode="auto">
            <a:xfrm>
              <a:off x="1050324" y="1600200"/>
              <a:ext cx="4343400" cy="3962400"/>
            </a:xfrm>
            <a:custGeom>
              <a:avLst/>
              <a:gdLst>
                <a:gd name="T0" fmla="*/ 0 w 2736"/>
                <a:gd name="T1" fmla="*/ 3962400 h 2496"/>
                <a:gd name="T2" fmla="*/ 1981200 w 2736"/>
                <a:gd name="T3" fmla="*/ 3657600 h 2496"/>
                <a:gd name="T4" fmla="*/ 2895600 w 2736"/>
                <a:gd name="T5" fmla="*/ 3048000 h 2496"/>
                <a:gd name="T6" fmla="*/ 3962400 w 2736"/>
                <a:gd name="T7" fmla="*/ 1752600 h 2496"/>
                <a:gd name="T8" fmla="*/ 4343400 w 2736"/>
                <a:gd name="T9" fmla="*/ 0 h 24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36"/>
                <a:gd name="T16" fmla="*/ 0 h 2496"/>
                <a:gd name="T17" fmla="*/ 2736 w 2736"/>
                <a:gd name="T18" fmla="*/ 2496 h 24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36" h="2496">
                  <a:moveTo>
                    <a:pt x="0" y="2496"/>
                  </a:moveTo>
                  <a:cubicBezTo>
                    <a:pt x="472" y="2448"/>
                    <a:pt x="944" y="2400"/>
                    <a:pt x="1248" y="2304"/>
                  </a:cubicBezTo>
                  <a:cubicBezTo>
                    <a:pt x="1552" y="2208"/>
                    <a:pt x="1616" y="2120"/>
                    <a:pt x="1824" y="1920"/>
                  </a:cubicBezTo>
                  <a:cubicBezTo>
                    <a:pt x="2032" y="1720"/>
                    <a:pt x="2344" y="1424"/>
                    <a:pt x="2496" y="1104"/>
                  </a:cubicBezTo>
                  <a:cubicBezTo>
                    <a:pt x="2648" y="784"/>
                    <a:pt x="2704" y="128"/>
                    <a:pt x="2736" y="0"/>
                  </a:cubicBezTo>
                </a:path>
              </a:pathLst>
            </a:custGeom>
            <a:solidFill>
              <a:schemeClr val="hlink">
                <a:alpha val="50195"/>
              </a:schemeClr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>
                <a:latin typeface="Comic Sans MS" panose="030F0702030302020204" pitchFamily="66" charset="0"/>
              </a:endParaRPr>
            </a:p>
          </p:txBody>
        </p:sp>
        <p:sp>
          <p:nvSpPr>
            <p:cNvPr id="28675" name="AutoShape 30"/>
            <p:cNvSpPr>
              <a:spLocks noChangeArrowheads="1"/>
            </p:cNvSpPr>
            <p:nvPr/>
          </p:nvSpPr>
          <p:spPr bwMode="auto">
            <a:xfrm flipV="1">
              <a:off x="1050324" y="1600200"/>
              <a:ext cx="4343400" cy="3962400"/>
            </a:xfrm>
            <a:prstGeom prst="rtTriangle">
              <a:avLst/>
            </a:prstGeom>
            <a:solidFill>
              <a:schemeClr val="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>
                <a:latin typeface="Comic Sans MS" panose="030F0702030302020204" pitchFamily="66" charset="0"/>
              </a:endParaRPr>
            </a:p>
          </p:txBody>
        </p:sp>
        <p:sp>
          <p:nvSpPr>
            <p:cNvPr id="28677" name="Line 4"/>
            <p:cNvSpPr>
              <a:spLocks noChangeShapeType="1"/>
            </p:cNvSpPr>
            <p:nvPr/>
          </p:nvSpPr>
          <p:spPr bwMode="auto">
            <a:xfrm flipH="1" flipV="1">
              <a:off x="974124" y="1371600"/>
              <a:ext cx="15875" cy="4149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8678" name="Line 5"/>
            <p:cNvSpPr>
              <a:spLocks noChangeShapeType="1"/>
            </p:cNvSpPr>
            <p:nvPr/>
          </p:nvSpPr>
          <p:spPr bwMode="auto">
            <a:xfrm flipV="1">
              <a:off x="989999" y="5486400"/>
              <a:ext cx="6994525" cy="34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8679" name="Text Box 6"/>
            <p:cNvSpPr txBox="1">
              <a:spLocks noChangeArrowheads="1"/>
            </p:cNvSpPr>
            <p:nvPr/>
          </p:nvSpPr>
          <p:spPr bwMode="auto">
            <a:xfrm>
              <a:off x="364524" y="1447800"/>
              <a:ext cx="50045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anose="030F0702030302020204" pitchFamily="66" charset="0"/>
                </a:rPr>
                <a:t>I</a:t>
              </a:r>
              <a:r>
                <a:rPr lang="en-US" altLang="en-US" baseline="-25000">
                  <a:latin typeface="Comic Sans MS" panose="030F0702030302020204" pitchFamily="66" charset="0"/>
                </a:rPr>
                <a:t>D</a:t>
              </a:r>
              <a:endParaRPr lang="en-US" altLang="en-US">
                <a:latin typeface="Comic Sans MS" panose="030F0702030302020204" pitchFamily="66" charset="0"/>
              </a:endParaRPr>
            </a:p>
          </p:txBody>
        </p:sp>
        <p:sp>
          <p:nvSpPr>
            <p:cNvPr id="28680" name="Text Box 7"/>
            <p:cNvSpPr txBox="1">
              <a:spLocks noChangeArrowheads="1"/>
            </p:cNvSpPr>
            <p:nvPr/>
          </p:nvSpPr>
          <p:spPr bwMode="auto">
            <a:xfrm>
              <a:off x="7527324" y="4953000"/>
              <a:ext cx="683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anose="030F0702030302020204" pitchFamily="66" charset="0"/>
                </a:rPr>
                <a:t>V</a:t>
              </a:r>
              <a:r>
                <a:rPr lang="en-US" altLang="en-US" baseline="-25000">
                  <a:latin typeface="Comic Sans MS" panose="030F0702030302020204" pitchFamily="66" charset="0"/>
                </a:rPr>
                <a:t>DS</a:t>
              </a:r>
              <a:endParaRPr lang="en-US" altLang="en-US">
                <a:latin typeface="Comic Sans MS" panose="030F0702030302020204" pitchFamily="66" charset="0"/>
              </a:endParaRPr>
            </a:p>
          </p:txBody>
        </p:sp>
        <p:sp>
          <p:nvSpPr>
            <p:cNvPr id="28681" name="Line 8"/>
            <p:cNvSpPr>
              <a:spLocks noChangeShapeType="1"/>
            </p:cNvSpPr>
            <p:nvPr/>
          </p:nvSpPr>
          <p:spPr bwMode="auto">
            <a:xfrm flipV="1">
              <a:off x="989999" y="4606925"/>
              <a:ext cx="2971800" cy="914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8682" name="Line 9"/>
            <p:cNvSpPr>
              <a:spLocks noChangeShapeType="1"/>
            </p:cNvSpPr>
            <p:nvPr/>
          </p:nvSpPr>
          <p:spPr bwMode="auto">
            <a:xfrm flipV="1">
              <a:off x="989999" y="3768725"/>
              <a:ext cx="3048000" cy="1752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8683" name="Line 10"/>
            <p:cNvSpPr>
              <a:spLocks noChangeShapeType="1"/>
            </p:cNvSpPr>
            <p:nvPr/>
          </p:nvSpPr>
          <p:spPr bwMode="auto">
            <a:xfrm flipV="1">
              <a:off x="989999" y="2625725"/>
              <a:ext cx="2819400" cy="2895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8684" name="Line 11"/>
            <p:cNvSpPr>
              <a:spLocks noChangeShapeType="1"/>
            </p:cNvSpPr>
            <p:nvPr/>
          </p:nvSpPr>
          <p:spPr bwMode="auto">
            <a:xfrm>
              <a:off x="2269524" y="5486400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8685" name="Text Box 12"/>
            <p:cNvSpPr txBox="1">
              <a:spLocks noChangeArrowheads="1"/>
            </p:cNvSpPr>
            <p:nvPr/>
          </p:nvSpPr>
          <p:spPr bwMode="auto">
            <a:xfrm>
              <a:off x="1888524" y="5486400"/>
              <a:ext cx="97494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anose="030F0702030302020204" pitchFamily="66" charset="0"/>
                </a:rPr>
                <a:t>0.1 v</a:t>
              </a:r>
            </a:p>
          </p:txBody>
        </p:sp>
        <p:sp>
          <p:nvSpPr>
            <p:cNvPr id="28686" name="Line 13"/>
            <p:cNvSpPr>
              <a:spLocks noChangeShapeType="1"/>
            </p:cNvSpPr>
            <p:nvPr/>
          </p:nvSpPr>
          <p:spPr bwMode="auto">
            <a:xfrm>
              <a:off x="989999" y="5521325"/>
              <a:ext cx="2514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8687" name="Freeform 14"/>
            <p:cNvSpPr>
              <a:spLocks/>
            </p:cNvSpPr>
            <p:nvPr/>
          </p:nvSpPr>
          <p:spPr bwMode="auto">
            <a:xfrm>
              <a:off x="2590199" y="3311525"/>
              <a:ext cx="609600" cy="1981200"/>
            </a:xfrm>
            <a:custGeom>
              <a:avLst/>
              <a:gdLst>
                <a:gd name="T0" fmla="*/ 457200 w 384"/>
                <a:gd name="T1" fmla="*/ 1981200 h 1248"/>
                <a:gd name="T2" fmla="*/ 533400 w 384"/>
                <a:gd name="T3" fmla="*/ 914400 h 1248"/>
                <a:gd name="T4" fmla="*/ 0 w 384"/>
                <a:gd name="T5" fmla="*/ 0 h 1248"/>
                <a:gd name="T6" fmla="*/ 0 60000 65536"/>
                <a:gd name="T7" fmla="*/ 0 60000 65536"/>
                <a:gd name="T8" fmla="*/ 0 60000 65536"/>
                <a:gd name="T9" fmla="*/ 0 w 384"/>
                <a:gd name="T10" fmla="*/ 0 h 1248"/>
                <a:gd name="T11" fmla="*/ 384 w 384"/>
                <a:gd name="T12" fmla="*/ 1248 h 12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1248">
                  <a:moveTo>
                    <a:pt x="288" y="1248"/>
                  </a:moveTo>
                  <a:cubicBezTo>
                    <a:pt x="336" y="1016"/>
                    <a:pt x="384" y="784"/>
                    <a:pt x="336" y="576"/>
                  </a:cubicBezTo>
                  <a:cubicBezTo>
                    <a:pt x="288" y="368"/>
                    <a:pt x="56" y="96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>
                <a:latin typeface="Comic Sans MS" panose="030F0702030302020204" pitchFamily="66" charset="0"/>
              </a:endParaRPr>
            </a:p>
          </p:txBody>
        </p:sp>
        <p:sp>
          <p:nvSpPr>
            <p:cNvPr id="28688" name="Text Box 15"/>
            <p:cNvSpPr txBox="1">
              <a:spLocks noChangeArrowheads="1"/>
            </p:cNvSpPr>
            <p:nvPr/>
          </p:nvSpPr>
          <p:spPr bwMode="auto">
            <a:xfrm>
              <a:off x="1724049" y="2473325"/>
              <a:ext cx="16434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mic Sans MS" panose="030F0702030302020204" pitchFamily="66" charset="0"/>
                </a:rPr>
                <a:t>increasing</a:t>
              </a:r>
            </a:p>
            <a:p>
              <a:pPr algn="ctr" eaLnBrk="1" hangingPunct="1"/>
              <a:r>
                <a:rPr lang="en-US" altLang="en-US">
                  <a:latin typeface="Comic Sans MS" panose="030F0702030302020204" pitchFamily="66" charset="0"/>
                </a:rPr>
                <a:t>V</a:t>
              </a:r>
              <a:r>
                <a:rPr lang="en-US" altLang="en-US" baseline="-25000">
                  <a:latin typeface="Comic Sans MS" panose="030F0702030302020204" pitchFamily="66" charset="0"/>
                </a:rPr>
                <a:t>GS</a:t>
              </a:r>
              <a:endParaRPr lang="en-US" altLang="en-US">
                <a:latin typeface="Comic Sans MS" panose="030F0702030302020204" pitchFamily="66" charset="0"/>
              </a:endParaRPr>
            </a:p>
          </p:txBody>
        </p:sp>
        <p:sp>
          <p:nvSpPr>
            <p:cNvPr id="28689" name="Line 16"/>
            <p:cNvSpPr>
              <a:spLocks noChangeShapeType="1"/>
            </p:cNvSpPr>
            <p:nvPr/>
          </p:nvSpPr>
          <p:spPr bwMode="auto">
            <a:xfrm>
              <a:off x="4792061" y="4527550"/>
              <a:ext cx="2971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8690" name="Line 17"/>
            <p:cNvSpPr>
              <a:spLocks noChangeShapeType="1"/>
            </p:cNvSpPr>
            <p:nvPr/>
          </p:nvSpPr>
          <p:spPr bwMode="auto">
            <a:xfrm>
              <a:off x="5105400" y="3304800"/>
              <a:ext cx="2590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8691" name="Line 18"/>
            <p:cNvSpPr>
              <a:spLocks noChangeShapeType="1"/>
            </p:cNvSpPr>
            <p:nvPr/>
          </p:nvSpPr>
          <p:spPr bwMode="auto">
            <a:xfrm>
              <a:off x="5760000" y="1947600"/>
              <a:ext cx="1905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8692" name="Freeform 19"/>
            <p:cNvSpPr>
              <a:spLocks/>
            </p:cNvSpPr>
            <p:nvPr/>
          </p:nvSpPr>
          <p:spPr bwMode="auto">
            <a:xfrm>
              <a:off x="3809973" y="1907129"/>
              <a:ext cx="1981200" cy="723900"/>
            </a:xfrm>
            <a:custGeom>
              <a:avLst/>
              <a:gdLst>
                <a:gd name="T0" fmla="*/ 0 w 1248"/>
                <a:gd name="T1" fmla="*/ 723900 h 456"/>
                <a:gd name="T2" fmla="*/ 762000 w 1248"/>
                <a:gd name="T3" fmla="*/ 114300 h 456"/>
                <a:gd name="T4" fmla="*/ 1981200 w 1248"/>
                <a:gd name="T5" fmla="*/ 38100 h 456"/>
                <a:gd name="T6" fmla="*/ 0 60000 65536"/>
                <a:gd name="T7" fmla="*/ 0 60000 65536"/>
                <a:gd name="T8" fmla="*/ 0 60000 65536"/>
                <a:gd name="T9" fmla="*/ 0 w 1248"/>
                <a:gd name="T10" fmla="*/ 0 h 456"/>
                <a:gd name="T11" fmla="*/ 1248 w 1248"/>
                <a:gd name="T12" fmla="*/ 456 h 4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48" h="456">
                  <a:moveTo>
                    <a:pt x="0" y="456"/>
                  </a:moveTo>
                  <a:cubicBezTo>
                    <a:pt x="136" y="300"/>
                    <a:pt x="272" y="144"/>
                    <a:pt x="480" y="72"/>
                  </a:cubicBezTo>
                  <a:cubicBezTo>
                    <a:pt x="688" y="0"/>
                    <a:pt x="1120" y="24"/>
                    <a:pt x="1248" y="2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>
                <a:latin typeface="Comic Sans MS" panose="030F0702030302020204" pitchFamily="66" charset="0"/>
              </a:endParaRPr>
            </a:p>
          </p:txBody>
        </p:sp>
        <p:sp>
          <p:nvSpPr>
            <p:cNvPr id="28693" name="Freeform 22"/>
            <p:cNvSpPr>
              <a:spLocks/>
            </p:cNvSpPr>
            <p:nvPr/>
          </p:nvSpPr>
          <p:spPr bwMode="auto">
            <a:xfrm>
              <a:off x="4040693" y="3287222"/>
              <a:ext cx="1143000" cy="482600"/>
            </a:xfrm>
            <a:custGeom>
              <a:avLst/>
              <a:gdLst>
                <a:gd name="T0" fmla="*/ 0 w 720"/>
                <a:gd name="T1" fmla="*/ 482600 h 304"/>
                <a:gd name="T2" fmla="*/ 762000 w 720"/>
                <a:gd name="T3" fmla="*/ 101600 h 304"/>
                <a:gd name="T4" fmla="*/ 1143000 w 720"/>
                <a:gd name="T5" fmla="*/ 25400 h 304"/>
                <a:gd name="T6" fmla="*/ 0 60000 65536"/>
                <a:gd name="T7" fmla="*/ 0 60000 65536"/>
                <a:gd name="T8" fmla="*/ 0 60000 65536"/>
                <a:gd name="T9" fmla="*/ 0 w 720"/>
                <a:gd name="T10" fmla="*/ 0 h 304"/>
                <a:gd name="T11" fmla="*/ 720 w 720"/>
                <a:gd name="T12" fmla="*/ 304 h 3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304">
                  <a:moveTo>
                    <a:pt x="0" y="304"/>
                  </a:moveTo>
                  <a:cubicBezTo>
                    <a:pt x="180" y="208"/>
                    <a:pt x="360" y="112"/>
                    <a:pt x="480" y="64"/>
                  </a:cubicBezTo>
                  <a:cubicBezTo>
                    <a:pt x="600" y="16"/>
                    <a:pt x="688" y="0"/>
                    <a:pt x="720" y="1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>
                <a:latin typeface="Comic Sans MS" panose="030F0702030302020204" pitchFamily="66" charset="0"/>
              </a:endParaRPr>
            </a:p>
          </p:txBody>
        </p:sp>
        <p:sp>
          <p:nvSpPr>
            <p:cNvPr id="28694" name="Line 24"/>
            <p:cNvSpPr>
              <a:spLocks noChangeShapeType="1"/>
            </p:cNvSpPr>
            <p:nvPr/>
          </p:nvSpPr>
          <p:spPr bwMode="auto">
            <a:xfrm flipV="1">
              <a:off x="3953861" y="4527550"/>
              <a:ext cx="83820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8695" name="Text Box 25"/>
            <p:cNvSpPr txBox="1">
              <a:spLocks noChangeArrowheads="1"/>
            </p:cNvSpPr>
            <p:nvPr/>
          </p:nvSpPr>
          <p:spPr bwMode="auto">
            <a:xfrm>
              <a:off x="1948849" y="1793875"/>
              <a:ext cx="1077539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anose="030F0702030302020204" pitchFamily="66" charset="0"/>
                </a:rPr>
                <a:t>triode</a:t>
              </a:r>
            </a:p>
          </p:txBody>
        </p:sp>
        <p:sp>
          <p:nvSpPr>
            <p:cNvPr id="28696" name="Text Box 26"/>
            <p:cNvSpPr txBox="1">
              <a:spLocks noChangeArrowheads="1"/>
            </p:cNvSpPr>
            <p:nvPr/>
          </p:nvSpPr>
          <p:spPr bwMode="auto">
            <a:xfrm>
              <a:off x="5633203" y="3587231"/>
              <a:ext cx="1683474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anose="030F0702030302020204" pitchFamily="66" charset="0"/>
                </a:rPr>
                <a:t>saturation</a:t>
              </a:r>
            </a:p>
          </p:txBody>
        </p:sp>
        <p:sp>
          <p:nvSpPr>
            <p:cNvPr id="28697" name="Text Box 28"/>
            <p:cNvSpPr txBox="1">
              <a:spLocks noChangeArrowheads="1"/>
            </p:cNvSpPr>
            <p:nvPr/>
          </p:nvSpPr>
          <p:spPr bwMode="auto">
            <a:xfrm>
              <a:off x="5317524" y="2362200"/>
              <a:ext cx="14702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>
                  <a:latin typeface="Comic Sans MS" panose="030F0702030302020204" pitchFamily="66" charset="0"/>
                </a:rPr>
                <a:t>V</a:t>
              </a:r>
              <a:r>
                <a:rPr lang="en-US" altLang="en-US" sz="1800" baseline="-25000">
                  <a:latin typeface="Comic Sans MS" panose="030F0702030302020204" pitchFamily="66" charset="0"/>
                </a:rPr>
                <a:t>DS</a:t>
              </a:r>
              <a:r>
                <a:rPr lang="en-US" altLang="en-US" sz="1800">
                  <a:latin typeface="Comic Sans MS" panose="030F0702030302020204" pitchFamily="66" charset="0"/>
                </a:rPr>
                <a:t>&gt;V</a:t>
              </a:r>
              <a:r>
                <a:rPr lang="en-US" altLang="en-US" sz="1800" baseline="-25000">
                  <a:latin typeface="Comic Sans MS" panose="030F0702030302020204" pitchFamily="66" charset="0"/>
                </a:rPr>
                <a:t>GS</a:t>
              </a:r>
              <a:r>
                <a:rPr lang="en-US" altLang="en-US" sz="1800">
                  <a:latin typeface="Comic Sans MS" panose="030F0702030302020204" pitchFamily="66" charset="0"/>
                </a:rPr>
                <a:t>-V</a:t>
              </a:r>
              <a:r>
                <a:rPr lang="en-US" altLang="en-US" sz="1800" baseline="-25000">
                  <a:latin typeface="Comic Sans MS" panose="030F0702030302020204" pitchFamily="66" charset="0"/>
                </a:rPr>
                <a:t>T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28698" name="Text Box 29"/>
            <p:cNvSpPr txBox="1">
              <a:spLocks noChangeArrowheads="1"/>
            </p:cNvSpPr>
            <p:nvPr/>
          </p:nvSpPr>
          <p:spPr bwMode="auto">
            <a:xfrm>
              <a:off x="3641124" y="2743200"/>
              <a:ext cx="14702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>
                  <a:latin typeface="Comic Sans MS" panose="030F0702030302020204" pitchFamily="66" charset="0"/>
                </a:rPr>
                <a:t>V</a:t>
              </a:r>
              <a:r>
                <a:rPr lang="en-US" altLang="en-US" sz="1800" baseline="-25000">
                  <a:latin typeface="Comic Sans MS" panose="030F0702030302020204" pitchFamily="66" charset="0"/>
                </a:rPr>
                <a:t>DS</a:t>
              </a:r>
              <a:r>
                <a:rPr lang="en-US" altLang="en-US" sz="1800">
                  <a:latin typeface="Comic Sans MS" panose="030F0702030302020204" pitchFamily="66" charset="0"/>
                </a:rPr>
                <a:t>&lt;V</a:t>
              </a:r>
              <a:r>
                <a:rPr lang="en-US" altLang="en-US" sz="1800" baseline="-25000">
                  <a:latin typeface="Comic Sans MS" panose="030F0702030302020204" pitchFamily="66" charset="0"/>
                </a:rPr>
                <a:t>GS</a:t>
              </a:r>
              <a:r>
                <a:rPr lang="en-US" altLang="en-US" sz="1800">
                  <a:latin typeface="Comic Sans MS" panose="030F0702030302020204" pitchFamily="66" charset="0"/>
                </a:rPr>
                <a:t>-V</a:t>
              </a:r>
              <a:r>
                <a:rPr lang="en-US" altLang="en-US" sz="1800" baseline="-25000">
                  <a:latin typeface="Comic Sans MS" panose="030F0702030302020204" pitchFamily="66" charset="0"/>
                </a:rPr>
                <a:t>T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3009912" y="301536"/>
            <a:ext cx="26885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r-TR" altLang="en-US" sz="2000" b="0" i="1" dirty="0">
                <a:latin typeface="Comic Sans MS" panose="030F0702030302020204" pitchFamily="66" charset="0"/>
              </a:rPr>
              <a:t>(</a:t>
            </a:r>
            <a:r>
              <a:rPr lang="en-US" sz="2000" b="0" i="1" dirty="0">
                <a:latin typeface="Comic Sans MS" panose="030F0702030302020204" pitchFamily="66" charset="0"/>
              </a:rPr>
              <a:t>Enhancement </a:t>
            </a:r>
            <a:r>
              <a:rPr lang="tr-TR" sz="2000" b="0" i="1" dirty="0" err="1">
                <a:latin typeface="Comic Sans MS" panose="030F0702030302020204" pitchFamily="66" charset="0"/>
              </a:rPr>
              <a:t>mode</a:t>
            </a:r>
            <a:r>
              <a:rPr lang="tr-TR" altLang="en-US" sz="2800" b="0" dirty="0">
                <a:latin typeface="Comic Sans MS" panose="030F0702030302020204" pitchFamily="66" charset="0"/>
              </a:rPr>
              <a:t>)</a:t>
            </a:r>
            <a:endParaRPr lang="en-US" altLang="en-US" sz="2800" b="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71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226548"/>
            <a:ext cx="7772400" cy="889504"/>
          </a:xfrm>
        </p:spPr>
        <p:txBody>
          <a:bodyPr/>
          <a:lstStyle/>
          <a:p>
            <a:pPr algn="l" eaLnBrk="1" hangingPunct="1"/>
            <a:r>
              <a:rPr lang="en-US" altLang="en-US" sz="3200" dirty="0" smtClean="0">
                <a:latin typeface="Comic Sans MS" panose="030F0702030302020204" pitchFamily="66" charset="0"/>
              </a:rPr>
              <a:t>Triode Region </a:t>
            </a:r>
            <a:r>
              <a:rPr lang="en-US" altLang="en-US" dirty="0" smtClean="0">
                <a:latin typeface="Comic Sans MS" panose="030F0702030302020204" pitchFamily="66" charset="0"/>
              </a:rPr>
              <a:t/>
            </a:r>
            <a:br>
              <a:rPr lang="en-US" altLang="en-US" dirty="0" smtClean="0">
                <a:latin typeface="Comic Sans MS" panose="030F0702030302020204" pitchFamily="66" charset="0"/>
              </a:rPr>
            </a:br>
            <a:r>
              <a:rPr lang="en-US" altLang="en-US" sz="2000" dirty="0" smtClean="0">
                <a:latin typeface="Comic Sans MS" panose="030F0702030302020204" pitchFamily="66" charset="0"/>
              </a:rPr>
              <a:t>A voltage-controlled resistor </a:t>
            </a:r>
            <a:r>
              <a:rPr lang="en-US" altLang="en-US" sz="2000" i="1" dirty="0" smtClean="0">
                <a:latin typeface="Comic Sans MS" panose="030F0702030302020204" pitchFamily="66" charset="0"/>
              </a:rPr>
              <a:t>@small V</a:t>
            </a:r>
            <a:r>
              <a:rPr lang="en-US" altLang="en-US" sz="2000" i="1" baseline="-25000" dirty="0" smtClean="0">
                <a:latin typeface="Comic Sans MS" panose="030F0702030302020204" pitchFamily="66" charset="0"/>
              </a:rPr>
              <a:t>DS</a:t>
            </a:r>
            <a:endParaRPr lang="en-US" altLang="en-US" i="1" dirty="0" smtClean="0">
              <a:latin typeface="Comic Sans MS" panose="030F0702030302020204" pitchFamily="66" charset="0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3171825" y="3810000"/>
            <a:ext cx="3032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G</a:t>
            </a:r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439738" y="1263147"/>
            <a:ext cx="4267200" cy="1673225"/>
            <a:chOff x="768" y="2688"/>
            <a:chExt cx="2688" cy="1054"/>
          </a:xfrm>
        </p:grpSpPr>
        <p:sp>
          <p:nvSpPr>
            <p:cNvPr id="24692" name="Rectangle 5"/>
            <p:cNvSpPr>
              <a:spLocks noChangeArrowheads="1"/>
            </p:cNvSpPr>
            <p:nvPr/>
          </p:nvSpPr>
          <p:spPr bwMode="auto">
            <a:xfrm>
              <a:off x="768" y="3374"/>
              <a:ext cx="2432" cy="36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p</a:t>
              </a:r>
            </a:p>
          </p:txBody>
        </p:sp>
        <p:sp>
          <p:nvSpPr>
            <p:cNvPr id="24693" name="Rectangle 6"/>
            <p:cNvSpPr>
              <a:spLocks noChangeArrowheads="1"/>
            </p:cNvSpPr>
            <p:nvPr/>
          </p:nvSpPr>
          <p:spPr bwMode="auto">
            <a:xfrm>
              <a:off x="2240" y="3374"/>
              <a:ext cx="640" cy="15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n+</a:t>
              </a:r>
            </a:p>
          </p:txBody>
        </p:sp>
        <p:sp>
          <p:nvSpPr>
            <p:cNvPr id="24694" name="Rectangle 7"/>
            <p:cNvSpPr>
              <a:spLocks noChangeArrowheads="1"/>
            </p:cNvSpPr>
            <p:nvPr/>
          </p:nvSpPr>
          <p:spPr bwMode="auto">
            <a:xfrm>
              <a:off x="1088" y="3374"/>
              <a:ext cx="640" cy="15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n+</a:t>
              </a:r>
            </a:p>
          </p:txBody>
        </p:sp>
        <p:sp>
          <p:nvSpPr>
            <p:cNvPr id="24695" name="Rectangle 8"/>
            <p:cNvSpPr>
              <a:spLocks noChangeArrowheads="1"/>
            </p:cNvSpPr>
            <p:nvPr/>
          </p:nvSpPr>
          <p:spPr bwMode="auto">
            <a:xfrm>
              <a:off x="1696" y="3322"/>
              <a:ext cx="576" cy="52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sz="1200"/>
            </a:p>
          </p:txBody>
        </p:sp>
        <p:sp>
          <p:nvSpPr>
            <p:cNvPr id="24696" name="Rectangle 9"/>
            <p:cNvSpPr>
              <a:spLocks noChangeArrowheads="1"/>
            </p:cNvSpPr>
            <p:nvPr/>
          </p:nvSpPr>
          <p:spPr bwMode="auto">
            <a:xfrm>
              <a:off x="1696" y="3191"/>
              <a:ext cx="576" cy="13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metal</a:t>
              </a:r>
            </a:p>
          </p:txBody>
        </p:sp>
        <p:sp>
          <p:nvSpPr>
            <p:cNvPr id="24697" name="Line 10"/>
            <p:cNvSpPr>
              <a:spLocks noChangeShapeType="1"/>
            </p:cNvSpPr>
            <p:nvPr/>
          </p:nvSpPr>
          <p:spPr bwMode="auto">
            <a:xfrm flipV="1">
              <a:off x="3200" y="3138"/>
              <a:ext cx="256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98" name="Line 11"/>
            <p:cNvSpPr>
              <a:spLocks noChangeShapeType="1"/>
            </p:cNvSpPr>
            <p:nvPr/>
          </p:nvSpPr>
          <p:spPr bwMode="auto">
            <a:xfrm flipV="1">
              <a:off x="3200" y="3506"/>
              <a:ext cx="256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99" name="Line 12"/>
            <p:cNvSpPr>
              <a:spLocks noChangeShapeType="1"/>
            </p:cNvSpPr>
            <p:nvPr/>
          </p:nvSpPr>
          <p:spPr bwMode="auto">
            <a:xfrm flipV="1">
              <a:off x="2880" y="3138"/>
              <a:ext cx="256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0" name="Line 13"/>
            <p:cNvSpPr>
              <a:spLocks noChangeShapeType="1"/>
            </p:cNvSpPr>
            <p:nvPr/>
          </p:nvSpPr>
          <p:spPr bwMode="auto">
            <a:xfrm flipV="1">
              <a:off x="2272" y="3138"/>
              <a:ext cx="256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1" name="Line 14"/>
            <p:cNvSpPr>
              <a:spLocks noChangeShapeType="1"/>
            </p:cNvSpPr>
            <p:nvPr/>
          </p:nvSpPr>
          <p:spPr bwMode="auto">
            <a:xfrm flipV="1">
              <a:off x="2272" y="3086"/>
              <a:ext cx="256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2" name="Line 15"/>
            <p:cNvSpPr>
              <a:spLocks noChangeShapeType="1"/>
            </p:cNvSpPr>
            <p:nvPr/>
          </p:nvSpPr>
          <p:spPr bwMode="auto">
            <a:xfrm flipV="1">
              <a:off x="2272" y="2955"/>
              <a:ext cx="256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3" name="Line 16"/>
            <p:cNvSpPr>
              <a:spLocks noChangeShapeType="1"/>
            </p:cNvSpPr>
            <p:nvPr/>
          </p:nvSpPr>
          <p:spPr bwMode="auto">
            <a:xfrm flipV="1">
              <a:off x="1696" y="2955"/>
              <a:ext cx="256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4" name="Line 17"/>
            <p:cNvSpPr>
              <a:spLocks noChangeShapeType="1"/>
            </p:cNvSpPr>
            <p:nvPr/>
          </p:nvSpPr>
          <p:spPr bwMode="auto">
            <a:xfrm flipV="1">
              <a:off x="1088" y="3138"/>
              <a:ext cx="256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5" name="Line 18"/>
            <p:cNvSpPr>
              <a:spLocks noChangeShapeType="1"/>
            </p:cNvSpPr>
            <p:nvPr/>
          </p:nvSpPr>
          <p:spPr bwMode="auto">
            <a:xfrm flipV="1">
              <a:off x="768" y="3138"/>
              <a:ext cx="256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6" name="Line 19"/>
            <p:cNvSpPr>
              <a:spLocks noChangeShapeType="1"/>
            </p:cNvSpPr>
            <p:nvPr/>
          </p:nvSpPr>
          <p:spPr bwMode="auto">
            <a:xfrm>
              <a:off x="1024" y="3138"/>
              <a:ext cx="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7" name="Line 20"/>
            <p:cNvSpPr>
              <a:spLocks noChangeShapeType="1"/>
            </p:cNvSpPr>
            <p:nvPr/>
          </p:nvSpPr>
          <p:spPr bwMode="auto">
            <a:xfrm>
              <a:off x="2528" y="3138"/>
              <a:ext cx="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8" name="Line 21"/>
            <p:cNvSpPr>
              <a:spLocks noChangeShapeType="1"/>
            </p:cNvSpPr>
            <p:nvPr/>
          </p:nvSpPr>
          <p:spPr bwMode="auto">
            <a:xfrm>
              <a:off x="3456" y="3138"/>
              <a:ext cx="0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9" name="Line 22"/>
            <p:cNvSpPr>
              <a:spLocks noChangeShapeType="1"/>
            </p:cNvSpPr>
            <p:nvPr/>
          </p:nvSpPr>
          <p:spPr bwMode="auto">
            <a:xfrm>
              <a:off x="2528" y="2955"/>
              <a:ext cx="0" cy="1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10" name="Line 23"/>
            <p:cNvSpPr>
              <a:spLocks noChangeShapeType="1"/>
            </p:cNvSpPr>
            <p:nvPr/>
          </p:nvSpPr>
          <p:spPr bwMode="auto">
            <a:xfrm>
              <a:off x="1952" y="2955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711" name="Group 24"/>
            <p:cNvGrpSpPr>
              <a:grpSpLocks/>
            </p:cNvGrpSpPr>
            <p:nvPr/>
          </p:nvGrpSpPr>
          <p:grpSpPr bwMode="auto">
            <a:xfrm>
              <a:off x="1440" y="2876"/>
              <a:ext cx="64" cy="367"/>
              <a:chOff x="2064" y="1296"/>
              <a:chExt cx="96" cy="672"/>
            </a:xfrm>
          </p:grpSpPr>
          <p:sp>
            <p:nvSpPr>
              <p:cNvPr id="24738" name="Line 25"/>
              <p:cNvSpPr>
                <a:spLocks noChangeShapeType="1"/>
              </p:cNvSpPr>
              <p:nvPr/>
            </p:nvSpPr>
            <p:spPr bwMode="auto">
              <a:xfrm flipV="1">
                <a:off x="2112" y="1392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39" name="Oval 26"/>
              <p:cNvSpPr>
                <a:spLocks noChangeArrowheads="1"/>
              </p:cNvSpPr>
              <p:nvPr/>
            </p:nvSpPr>
            <p:spPr bwMode="auto">
              <a:xfrm>
                <a:off x="2064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24712" name="Group 27"/>
            <p:cNvGrpSpPr>
              <a:grpSpLocks/>
            </p:cNvGrpSpPr>
            <p:nvPr/>
          </p:nvGrpSpPr>
          <p:grpSpPr bwMode="auto">
            <a:xfrm>
              <a:off x="2048" y="2718"/>
              <a:ext cx="64" cy="368"/>
              <a:chOff x="2064" y="1296"/>
              <a:chExt cx="96" cy="672"/>
            </a:xfrm>
          </p:grpSpPr>
          <p:sp>
            <p:nvSpPr>
              <p:cNvPr id="24736" name="Line 28"/>
              <p:cNvSpPr>
                <a:spLocks noChangeShapeType="1"/>
              </p:cNvSpPr>
              <p:nvPr/>
            </p:nvSpPr>
            <p:spPr bwMode="auto">
              <a:xfrm flipV="1">
                <a:off x="2112" y="1392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37" name="Oval 29"/>
              <p:cNvSpPr>
                <a:spLocks noChangeArrowheads="1"/>
              </p:cNvSpPr>
              <p:nvPr/>
            </p:nvSpPr>
            <p:spPr bwMode="auto">
              <a:xfrm>
                <a:off x="2064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24713" name="Group 30"/>
            <p:cNvGrpSpPr>
              <a:grpSpLocks/>
            </p:cNvGrpSpPr>
            <p:nvPr/>
          </p:nvGrpSpPr>
          <p:grpSpPr bwMode="auto">
            <a:xfrm>
              <a:off x="2688" y="2876"/>
              <a:ext cx="64" cy="367"/>
              <a:chOff x="2064" y="1296"/>
              <a:chExt cx="96" cy="672"/>
            </a:xfrm>
          </p:grpSpPr>
          <p:sp>
            <p:nvSpPr>
              <p:cNvPr id="24734" name="Line 31"/>
              <p:cNvSpPr>
                <a:spLocks noChangeShapeType="1"/>
              </p:cNvSpPr>
              <p:nvPr/>
            </p:nvSpPr>
            <p:spPr bwMode="auto">
              <a:xfrm flipV="1">
                <a:off x="2112" y="1392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35" name="Oval 32"/>
              <p:cNvSpPr>
                <a:spLocks noChangeArrowheads="1"/>
              </p:cNvSpPr>
              <p:nvPr/>
            </p:nvSpPr>
            <p:spPr bwMode="auto">
              <a:xfrm>
                <a:off x="2064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24714" name="Group 33"/>
            <p:cNvGrpSpPr>
              <a:grpSpLocks/>
            </p:cNvGrpSpPr>
            <p:nvPr/>
          </p:nvGrpSpPr>
          <p:grpSpPr bwMode="auto">
            <a:xfrm>
              <a:off x="1021" y="2876"/>
              <a:ext cx="64" cy="367"/>
              <a:chOff x="2064" y="1296"/>
              <a:chExt cx="96" cy="672"/>
            </a:xfrm>
          </p:grpSpPr>
          <p:sp>
            <p:nvSpPr>
              <p:cNvPr id="24732" name="Line 34"/>
              <p:cNvSpPr>
                <a:spLocks noChangeShapeType="1"/>
              </p:cNvSpPr>
              <p:nvPr/>
            </p:nvSpPr>
            <p:spPr bwMode="auto">
              <a:xfrm flipV="1">
                <a:off x="2112" y="1392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33" name="Oval 35"/>
              <p:cNvSpPr>
                <a:spLocks noChangeArrowheads="1"/>
              </p:cNvSpPr>
              <p:nvPr/>
            </p:nvSpPr>
            <p:spPr bwMode="auto">
              <a:xfrm>
                <a:off x="2064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24715" name="Text Box 36"/>
            <p:cNvSpPr txBox="1">
              <a:spLocks noChangeArrowheads="1"/>
            </p:cNvSpPr>
            <p:nvPr/>
          </p:nvSpPr>
          <p:spPr bwMode="auto">
            <a:xfrm>
              <a:off x="1388" y="2702"/>
              <a:ext cx="1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</a:rPr>
                <a:t>S</a:t>
              </a:r>
            </a:p>
          </p:txBody>
        </p:sp>
        <p:sp>
          <p:nvSpPr>
            <p:cNvPr id="24716" name="Text Box 37"/>
            <p:cNvSpPr txBox="1">
              <a:spLocks noChangeArrowheads="1"/>
            </p:cNvSpPr>
            <p:nvPr/>
          </p:nvSpPr>
          <p:spPr bwMode="auto">
            <a:xfrm>
              <a:off x="2625" y="2702"/>
              <a:ext cx="1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24717" name="Text Box 38"/>
            <p:cNvSpPr txBox="1">
              <a:spLocks noChangeArrowheads="1"/>
            </p:cNvSpPr>
            <p:nvPr/>
          </p:nvSpPr>
          <p:spPr bwMode="auto">
            <a:xfrm>
              <a:off x="960" y="2688"/>
              <a:ext cx="1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24718" name="Text Box 39"/>
            <p:cNvSpPr txBox="1">
              <a:spLocks noChangeArrowheads="1"/>
            </p:cNvSpPr>
            <p:nvPr/>
          </p:nvSpPr>
          <p:spPr bwMode="auto">
            <a:xfrm>
              <a:off x="1996" y="3308"/>
              <a:ext cx="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sz="1200"/>
            </a:p>
          </p:txBody>
        </p:sp>
        <p:sp>
          <p:nvSpPr>
            <p:cNvPr id="24719" name="Text Box 40"/>
            <p:cNvSpPr txBox="1">
              <a:spLocks noChangeArrowheads="1"/>
            </p:cNvSpPr>
            <p:nvPr/>
          </p:nvSpPr>
          <p:spPr bwMode="auto">
            <a:xfrm>
              <a:off x="1820" y="3308"/>
              <a:ext cx="33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oxide</a:t>
              </a:r>
            </a:p>
          </p:txBody>
        </p:sp>
        <p:sp>
          <p:nvSpPr>
            <p:cNvPr id="24720" name="Line 41"/>
            <p:cNvSpPr>
              <a:spLocks noChangeShapeType="1"/>
            </p:cNvSpPr>
            <p:nvPr/>
          </p:nvSpPr>
          <p:spPr bwMode="auto">
            <a:xfrm flipV="1">
              <a:off x="1472" y="2823"/>
              <a:ext cx="224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21" name="Oval 42"/>
            <p:cNvSpPr>
              <a:spLocks noChangeArrowheads="1"/>
            </p:cNvSpPr>
            <p:nvPr/>
          </p:nvSpPr>
          <p:spPr bwMode="auto">
            <a:xfrm>
              <a:off x="1696" y="2744"/>
              <a:ext cx="160" cy="1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722" name="Line 43"/>
            <p:cNvSpPr>
              <a:spLocks noChangeShapeType="1"/>
            </p:cNvSpPr>
            <p:nvPr/>
          </p:nvSpPr>
          <p:spPr bwMode="auto">
            <a:xfrm flipV="1">
              <a:off x="1856" y="2718"/>
              <a:ext cx="224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23" name="Text Box 44"/>
            <p:cNvSpPr txBox="1">
              <a:spLocks noChangeArrowheads="1"/>
            </p:cNvSpPr>
            <p:nvPr/>
          </p:nvSpPr>
          <p:spPr bwMode="auto">
            <a:xfrm>
              <a:off x="1727" y="2702"/>
              <a:ext cx="17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200" dirty="0"/>
                <a:t>+</a:t>
              </a:r>
            </a:p>
          </p:txBody>
        </p:sp>
        <p:sp>
          <p:nvSpPr>
            <p:cNvPr id="24724" name="Text Box 45"/>
            <p:cNvSpPr txBox="1">
              <a:spLocks noChangeArrowheads="1"/>
            </p:cNvSpPr>
            <p:nvPr/>
          </p:nvSpPr>
          <p:spPr bwMode="auto">
            <a:xfrm>
              <a:off x="1667" y="271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200" dirty="0"/>
                <a:t>-</a:t>
              </a:r>
            </a:p>
          </p:txBody>
        </p:sp>
        <p:sp>
          <p:nvSpPr>
            <p:cNvPr id="24725" name="Text Box 46"/>
            <p:cNvSpPr txBox="1">
              <a:spLocks noChangeArrowheads="1"/>
            </p:cNvSpPr>
            <p:nvPr/>
          </p:nvSpPr>
          <p:spPr bwMode="auto">
            <a:xfrm>
              <a:off x="1920" y="3072"/>
              <a:ext cx="2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200"/>
                <a:t>+++</a:t>
              </a:r>
            </a:p>
          </p:txBody>
        </p:sp>
        <p:sp>
          <p:nvSpPr>
            <p:cNvPr id="24726" name="Rectangle 47"/>
            <p:cNvSpPr>
              <a:spLocks noChangeArrowheads="1"/>
            </p:cNvSpPr>
            <p:nvPr/>
          </p:nvSpPr>
          <p:spPr bwMode="auto">
            <a:xfrm>
              <a:off x="1728" y="3427"/>
              <a:ext cx="512" cy="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727" name="Text Box 48"/>
            <p:cNvSpPr txBox="1">
              <a:spLocks noChangeArrowheads="1"/>
            </p:cNvSpPr>
            <p:nvPr/>
          </p:nvSpPr>
          <p:spPr bwMode="auto">
            <a:xfrm>
              <a:off x="2112" y="2928"/>
              <a:ext cx="2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200"/>
                <a:t>+++</a:t>
              </a:r>
            </a:p>
          </p:txBody>
        </p:sp>
        <p:sp>
          <p:nvSpPr>
            <p:cNvPr id="24728" name="Text Box 49"/>
            <p:cNvSpPr txBox="1">
              <a:spLocks noChangeArrowheads="1"/>
            </p:cNvSpPr>
            <p:nvPr/>
          </p:nvSpPr>
          <p:spPr bwMode="auto">
            <a:xfrm>
              <a:off x="1968" y="3024"/>
              <a:ext cx="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200"/>
            </a:p>
          </p:txBody>
        </p:sp>
        <p:sp>
          <p:nvSpPr>
            <p:cNvPr id="24729" name="Rectangle 50"/>
            <p:cNvSpPr>
              <a:spLocks noChangeArrowheads="1"/>
            </p:cNvSpPr>
            <p:nvPr/>
          </p:nvSpPr>
          <p:spPr bwMode="auto">
            <a:xfrm>
              <a:off x="1728" y="3374"/>
              <a:ext cx="512" cy="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200" dirty="0"/>
                <a:t>-    -    -    -</a:t>
              </a:r>
            </a:p>
          </p:txBody>
        </p:sp>
        <p:sp>
          <p:nvSpPr>
            <p:cNvPr id="24730" name="Text Box 51"/>
            <p:cNvSpPr txBox="1">
              <a:spLocks noChangeArrowheads="1"/>
            </p:cNvSpPr>
            <p:nvPr/>
          </p:nvSpPr>
          <p:spPr bwMode="auto">
            <a:xfrm>
              <a:off x="2832" y="2928"/>
              <a:ext cx="470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200"/>
                <a:t> V</a:t>
              </a:r>
              <a:r>
                <a:rPr lang="en-US" altLang="en-US" sz="1200" baseline="-25000"/>
                <a:t>GS1</a:t>
              </a:r>
              <a:r>
                <a:rPr lang="en-US" altLang="en-US" sz="1200"/>
                <a:t>&gt;V</a:t>
              </a:r>
              <a:r>
                <a:rPr lang="en-US" altLang="en-US" sz="1200" baseline="-25000"/>
                <a:t>t</a:t>
              </a:r>
              <a:endParaRPr lang="en-US" altLang="en-US" sz="1200"/>
            </a:p>
          </p:txBody>
        </p:sp>
        <p:sp>
          <p:nvSpPr>
            <p:cNvPr id="24731" name="Line 52"/>
            <p:cNvSpPr>
              <a:spLocks noChangeShapeType="1"/>
            </p:cNvSpPr>
            <p:nvPr/>
          </p:nvSpPr>
          <p:spPr bwMode="auto">
            <a:xfrm>
              <a:off x="1056" y="290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81" name="Rectangle 53"/>
          <p:cNvSpPr>
            <a:spLocks noChangeArrowheads="1"/>
          </p:cNvSpPr>
          <p:nvPr/>
        </p:nvSpPr>
        <p:spPr bwMode="auto">
          <a:xfrm>
            <a:off x="381000" y="4137025"/>
            <a:ext cx="3860800" cy="584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200"/>
              <a:t>p</a:t>
            </a:r>
          </a:p>
        </p:txBody>
      </p:sp>
      <p:sp>
        <p:nvSpPr>
          <p:cNvPr id="24582" name="Rectangle 54"/>
          <p:cNvSpPr>
            <a:spLocks noChangeArrowheads="1"/>
          </p:cNvSpPr>
          <p:nvPr/>
        </p:nvSpPr>
        <p:spPr bwMode="auto">
          <a:xfrm>
            <a:off x="2717800" y="4137025"/>
            <a:ext cx="1016000" cy="250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200"/>
              <a:t>n+</a:t>
            </a:r>
          </a:p>
        </p:txBody>
      </p:sp>
      <p:sp>
        <p:nvSpPr>
          <p:cNvPr id="24583" name="Rectangle 55"/>
          <p:cNvSpPr>
            <a:spLocks noChangeArrowheads="1"/>
          </p:cNvSpPr>
          <p:nvPr/>
        </p:nvSpPr>
        <p:spPr bwMode="auto">
          <a:xfrm>
            <a:off x="889000" y="4137025"/>
            <a:ext cx="1016000" cy="250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200"/>
              <a:t>n+</a:t>
            </a:r>
          </a:p>
        </p:txBody>
      </p:sp>
      <p:sp>
        <p:nvSpPr>
          <p:cNvPr id="24584" name="Rectangle 56"/>
          <p:cNvSpPr>
            <a:spLocks noChangeArrowheads="1"/>
          </p:cNvSpPr>
          <p:nvPr/>
        </p:nvSpPr>
        <p:spPr bwMode="auto">
          <a:xfrm>
            <a:off x="1854200" y="4054475"/>
            <a:ext cx="914400" cy="82550"/>
          </a:xfrm>
          <a:prstGeom prst="rect">
            <a:avLst/>
          </a:prstGeom>
          <a:solidFill>
            <a:srgbClr val="66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1200"/>
          </a:p>
        </p:txBody>
      </p:sp>
      <p:sp>
        <p:nvSpPr>
          <p:cNvPr id="24585" name="Rectangle 57"/>
          <p:cNvSpPr>
            <a:spLocks noChangeArrowheads="1"/>
          </p:cNvSpPr>
          <p:nvPr/>
        </p:nvSpPr>
        <p:spPr bwMode="auto">
          <a:xfrm>
            <a:off x="1854200" y="3846513"/>
            <a:ext cx="914400" cy="20796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200"/>
              <a:t>metal</a:t>
            </a:r>
          </a:p>
        </p:txBody>
      </p:sp>
      <p:sp>
        <p:nvSpPr>
          <p:cNvPr id="24586" name="Line 58"/>
          <p:cNvSpPr>
            <a:spLocks noChangeShapeType="1"/>
          </p:cNvSpPr>
          <p:nvPr/>
        </p:nvSpPr>
        <p:spPr bwMode="auto">
          <a:xfrm flipV="1">
            <a:off x="4241800" y="3762375"/>
            <a:ext cx="40640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Line 59"/>
          <p:cNvSpPr>
            <a:spLocks noChangeShapeType="1"/>
          </p:cNvSpPr>
          <p:nvPr/>
        </p:nvSpPr>
        <p:spPr bwMode="auto">
          <a:xfrm flipV="1">
            <a:off x="4241800" y="4346575"/>
            <a:ext cx="40640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8" name="Line 60"/>
          <p:cNvSpPr>
            <a:spLocks noChangeShapeType="1"/>
          </p:cNvSpPr>
          <p:nvPr/>
        </p:nvSpPr>
        <p:spPr bwMode="auto">
          <a:xfrm flipV="1">
            <a:off x="3733800" y="3762375"/>
            <a:ext cx="40640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9" name="Line 61"/>
          <p:cNvSpPr>
            <a:spLocks noChangeShapeType="1"/>
          </p:cNvSpPr>
          <p:nvPr/>
        </p:nvSpPr>
        <p:spPr bwMode="auto">
          <a:xfrm flipV="1">
            <a:off x="2768600" y="3762375"/>
            <a:ext cx="40640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0" name="Line 62"/>
          <p:cNvSpPr>
            <a:spLocks noChangeShapeType="1"/>
          </p:cNvSpPr>
          <p:nvPr/>
        </p:nvSpPr>
        <p:spPr bwMode="auto">
          <a:xfrm flipV="1">
            <a:off x="2768600" y="3679825"/>
            <a:ext cx="40640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1" name="Line 63"/>
          <p:cNvSpPr>
            <a:spLocks noChangeShapeType="1"/>
          </p:cNvSpPr>
          <p:nvPr/>
        </p:nvSpPr>
        <p:spPr bwMode="auto">
          <a:xfrm flipV="1">
            <a:off x="2768600" y="3471863"/>
            <a:ext cx="40640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64"/>
          <p:cNvSpPr>
            <a:spLocks noChangeShapeType="1"/>
          </p:cNvSpPr>
          <p:nvPr/>
        </p:nvSpPr>
        <p:spPr bwMode="auto">
          <a:xfrm flipV="1">
            <a:off x="1854200" y="3471863"/>
            <a:ext cx="40640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65"/>
          <p:cNvSpPr>
            <a:spLocks noChangeShapeType="1"/>
          </p:cNvSpPr>
          <p:nvPr/>
        </p:nvSpPr>
        <p:spPr bwMode="auto">
          <a:xfrm flipV="1">
            <a:off x="889000" y="3762375"/>
            <a:ext cx="40640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4" name="Line 66"/>
          <p:cNvSpPr>
            <a:spLocks noChangeShapeType="1"/>
          </p:cNvSpPr>
          <p:nvPr/>
        </p:nvSpPr>
        <p:spPr bwMode="auto">
          <a:xfrm flipV="1">
            <a:off x="381000" y="3762375"/>
            <a:ext cx="40640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5" name="Line 67"/>
          <p:cNvSpPr>
            <a:spLocks noChangeShapeType="1"/>
          </p:cNvSpPr>
          <p:nvPr/>
        </p:nvSpPr>
        <p:spPr bwMode="auto">
          <a:xfrm>
            <a:off x="787400" y="3762375"/>
            <a:ext cx="116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6" name="Line 68"/>
          <p:cNvSpPr>
            <a:spLocks noChangeShapeType="1"/>
          </p:cNvSpPr>
          <p:nvPr/>
        </p:nvSpPr>
        <p:spPr bwMode="auto">
          <a:xfrm>
            <a:off x="3175000" y="3762375"/>
            <a:ext cx="147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7" name="Line 69"/>
          <p:cNvSpPr>
            <a:spLocks noChangeShapeType="1"/>
          </p:cNvSpPr>
          <p:nvPr/>
        </p:nvSpPr>
        <p:spPr bwMode="auto">
          <a:xfrm>
            <a:off x="4648200" y="3762375"/>
            <a:ext cx="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8" name="Line 70"/>
          <p:cNvSpPr>
            <a:spLocks noChangeShapeType="1"/>
          </p:cNvSpPr>
          <p:nvPr/>
        </p:nvSpPr>
        <p:spPr bwMode="auto">
          <a:xfrm>
            <a:off x="3175000" y="3471863"/>
            <a:ext cx="0" cy="290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9" name="Line 71"/>
          <p:cNvSpPr>
            <a:spLocks noChangeShapeType="1"/>
          </p:cNvSpPr>
          <p:nvPr/>
        </p:nvSpPr>
        <p:spPr bwMode="auto">
          <a:xfrm>
            <a:off x="2260600" y="347186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600" name="Group 72"/>
          <p:cNvGrpSpPr>
            <a:grpSpLocks/>
          </p:cNvGrpSpPr>
          <p:nvPr/>
        </p:nvGrpSpPr>
        <p:grpSpPr bwMode="auto">
          <a:xfrm>
            <a:off x="1447800" y="3346450"/>
            <a:ext cx="101600" cy="582613"/>
            <a:chOff x="2064" y="1296"/>
            <a:chExt cx="96" cy="672"/>
          </a:xfrm>
        </p:grpSpPr>
        <p:sp>
          <p:nvSpPr>
            <p:cNvPr id="24690" name="Line 73"/>
            <p:cNvSpPr>
              <a:spLocks noChangeShapeType="1"/>
            </p:cNvSpPr>
            <p:nvPr/>
          </p:nvSpPr>
          <p:spPr bwMode="auto">
            <a:xfrm flipV="1">
              <a:off x="2112" y="1392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91" name="Oval 74"/>
            <p:cNvSpPr>
              <a:spLocks noChangeArrowheads="1"/>
            </p:cNvSpPr>
            <p:nvPr/>
          </p:nvSpPr>
          <p:spPr bwMode="auto">
            <a:xfrm>
              <a:off x="2064" y="129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4601" name="Group 75"/>
          <p:cNvGrpSpPr>
            <a:grpSpLocks/>
          </p:cNvGrpSpPr>
          <p:nvPr/>
        </p:nvGrpSpPr>
        <p:grpSpPr bwMode="auto">
          <a:xfrm>
            <a:off x="2413000" y="3095625"/>
            <a:ext cx="101600" cy="584200"/>
            <a:chOff x="2064" y="1296"/>
            <a:chExt cx="96" cy="672"/>
          </a:xfrm>
        </p:grpSpPr>
        <p:sp>
          <p:nvSpPr>
            <p:cNvPr id="24688" name="Line 76"/>
            <p:cNvSpPr>
              <a:spLocks noChangeShapeType="1"/>
            </p:cNvSpPr>
            <p:nvPr/>
          </p:nvSpPr>
          <p:spPr bwMode="auto">
            <a:xfrm flipV="1">
              <a:off x="2112" y="1392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9" name="Oval 77"/>
            <p:cNvSpPr>
              <a:spLocks noChangeArrowheads="1"/>
            </p:cNvSpPr>
            <p:nvPr/>
          </p:nvSpPr>
          <p:spPr bwMode="auto">
            <a:xfrm>
              <a:off x="2064" y="129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4602" name="Group 78"/>
          <p:cNvGrpSpPr>
            <a:grpSpLocks/>
          </p:cNvGrpSpPr>
          <p:nvPr/>
        </p:nvGrpSpPr>
        <p:grpSpPr bwMode="auto">
          <a:xfrm>
            <a:off x="3429000" y="3346450"/>
            <a:ext cx="101600" cy="582613"/>
            <a:chOff x="2064" y="1296"/>
            <a:chExt cx="96" cy="672"/>
          </a:xfrm>
        </p:grpSpPr>
        <p:sp>
          <p:nvSpPr>
            <p:cNvPr id="24686" name="Line 79"/>
            <p:cNvSpPr>
              <a:spLocks noChangeShapeType="1"/>
            </p:cNvSpPr>
            <p:nvPr/>
          </p:nvSpPr>
          <p:spPr bwMode="auto">
            <a:xfrm flipV="1">
              <a:off x="2112" y="1392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7" name="Oval 80"/>
            <p:cNvSpPr>
              <a:spLocks noChangeArrowheads="1"/>
            </p:cNvSpPr>
            <p:nvPr/>
          </p:nvSpPr>
          <p:spPr bwMode="auto">
            <a:xfrm>
              <a:off x="2064" y="129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4603" name="Group 81"/>
          <p:cNvGrpSpPr>
            <a:grpSpLocks/>
          </p:cNvGrpSpPr>
          <p:nvPr/>
        </p:nvGrpSpPr>
        <p:grpSpPr bwMode="auto">
          <a:xfrm>
            <a:off x="782638" y="3346450"/>
            <a:ext cx="101600" cy="582613"/>
            <a:chOff x="2064" y="1296"/>
            <a:chExt cx="96" cy="672"/>
          </a:xfrm>
        </p:grpSpPr>
        <p:sp>
          <p:nvSpPr>
            <p:cNvPr id="24684" name="Line 82"/>
            <p:cNvSpPr>
              <a:spLocks noChangeShapeType="1"/>
            </p:cNvSpPr>
            <p:nvPr/>
          </p:nvSpPr>
          <p:spPr bwMode="auto">
            <a:xfrm flipV="1">
              <a:off x="2112" y="1392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5" name="Oval 83"/>
            <p:cNvSpPr>
              <a:spLocks noChangeArrowheads="1"/>
            </p:cNvSpPr>
            <p:nvPr/>
          </p:nvSpPr>
          <p:spPr bwMode="auto">
            <a:xfrm>
              <a:off x="2064" y="129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4604" name="Text Box 84"/>
          <p:cNvSpPr txBox="1">
            <a:spLocks noChangeArrowheads="1"/>
          </p:cNvSpPr>
          <p:nvPr/>
        </p:nvSpPr>
        <p:spPr bwMode="auto">
          <a:xfrm>
            <a:off x="1365250" y="3070225"/>
            <a:ext cx="2857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24605" name="Text Box 85"/>
          <p:cNvSpPr txBox="1">
            <a:spLocks noChangeArrowheads="1"/>
          </p:cNvSpPr>
          <p:nvPr/>
        </p:nvSpPr>
        <p:spPr bwMode="auto">
          <a:xfrm>
            <a:off x="3328988" y="3070225"/>
            <a:ext cx="2936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24606" name="Text Box 86"/>
          <p:cNvSpPr txBox="1">
            <a:spLocks noChangeArrowheads="1"/>
          </p:cNvSpPr>
          <p:nvPr/>
        </p:nvSpPr>
        <p:spPr bwMode="auto">
          <a:xfrm>
            <a:off x="685800" y="3048000"/>
            <a:ext cx="2857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24607" name="Text Box 87"/>
          <p:cNvSpPr txBox="1">
            <a:spLocks noChangeArrowheads="1"/>
          </p:cNvSpPr>
          <p:nvPr/>
        </p:nvSpPr>
        <p:spPr bwMode="auto">
          <a:xfrm>
            <a:off x="2330450" y="4032250"/>
            <a:ext cx="184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1200"/>
          </a:p>
        </p:txBody>
      </p:sp>
      <p:sp>
        <p:nvSpPr>
          <p:cNvPr id="24608" name="Text Box 88"/>
          <p:cNvSpPr txBox="1">
            <a:spLocks noChangeArrowheads="1"/>
          </p:cNvSpPr>
          <p:nvPr/>
        </p:nvSpPr>
        <p:spPr bwMode="auto">
          <a:xfrm>
            <a:off x="2051050" y="4032250"/>
            <a:ext cx="5238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200"/>
              <a:t>oxide</a:t>
            </a:r>
          </a:p>
        </p:txBody>
      </p:sp>
      <p:sp>
        <p:nvSpPr>
          <p:cNvPr id="24609" name="Line 89"/>
          <p:cNvSpPr>
            <a:spLocks noChangeShapeType="1"/>
          </p:cNvSpPr>
          <p:nvPr/>
        </p:nvSpPr>
        <p:spPr bwMode="auto">
          <a:xfrm flipV="1">
            <a:off x="1498600" y="3262313"/>
            <a:ext cx="355600" cy="125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0" name="Oval 90"/>
          <p:cNvSpPr>
            <a:spLocks noChangeArrowheads="1"/>
          </p:cNvSpPr>
          <p:nvPr/>
        </p:nvSpPr>
        <p:spPr bwMode="auto">
          <a:xfrm>
            <a:off x="1854200" y="3136900"/>
            <a:ext cx="254000" cy="2095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1" name="Line 91"/>
          <p:cNvSpPr>
            <a:spLocks noChangeShapeType="1"/>
          </p:cNvSpPr>
          <p:nvPr/>
        </p:nvSpPr>
        <p:spPr bwMode="auto">
          <a:xfrm flipV="1">
            <a:off x="2108200" y="3095625"/>
            <a:ext cx="355600" cy="125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2" name="Text Box 92"/>
          <p:cNvSpPr txBox="1">
            <a:spLocks noChangeArrowheads="1"/>
          </p:cNvSpPr>
          <p:nvPr/>
        </p:nvSpPr>
        <p:spPr bwMode="auto">
          <a:xfrm>
            <a:off x="1912939" y="3083718"/>
            <a:ext cx="2698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+</a:t>
            </a:r>
          </a:p>
        </p:txBody>
      </p:sp>
      <p:sp>
        <p:nvSpPr>
          <p:cNvPr id="24613" name="Text Box 93"/>
          <p:cNvSpPr txBox="1">
            <a:spLocks noChangeArrowheads="1"/>
          </p:cNvSpPr>
          <p:nvPr/>
        </p:nvSpPr>
        <p:spPr bwMode="auto">
          <a:xfrm>
            <a:off x="1812926" y="3097212"/>
            <a:ext cx="2349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-</a:t>
            </a:r>
          </a:p>
        </p:txBody>
      </p:sp>
      <p:sp>
        <p:nvSpPr>
          <p:cNvPr id="24614" name="Text Box 94"/>
          <p:cNvSpPr txBox="1">
            <a:spLocks noChangeArrowheads="1"/>
          </p:cNvSpPr>
          <p:nvPr/>
        </p:nvSpPr>
        <p:spPr bwMode="auto">
          <a:xfrm>
            <a:off x="2209800" y="3657600"/>
            <a:ext cx="4413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+++</a:t>
            </a:r>
          </a:p>
        </p:txBody>
      </p:sp>
      <p:sp>
        <p:nvSpPr>
          <p:cNvPr id="24615" name="Rectangle 95"/>
          <p:cNvSpPr>
            <a:spLocks noChangeArrowheads="1"/>
          </p:cNvSpPr>
          <p:nvPr/>
        </p:nvSpPr>
        <p:spPr bwMode="auto">
          <a:xfrm>
            <a:off x="1905000" y="4198938"/>
            <a:ext cx="812800" cy="10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6" name="Text Box 96"/>
          <p:cNvSpPr txBox="1">
            <a:spLocks noChangeArrowheads="1"/>
          </p:cNvSpPr>
          <p:nvPr/>
        </p:nvSpPr>
        <p:spPr bwMode="auto">
          <a:xfrm>
            <a:off x="2514600" y="3429000"/>
            <a:ext cx="4413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+++</a:t>
            </a:r>
          </a:p>
        </p:txBody>
      </p:sp>
      <p:sp>
        <p:nvSpPr>
          <p:cNvPr id="24617" name="Text Box 97"/>
          <p:cNvSpPr txBox="1">
            <a:spLocks noChangeArrowheads="1"/>
          </p:cNvSpPr>
          <p:nvPr/>
        </p:nvSpPr>
        <p:spPr bwMode="auto">
          <a:xfrm>
            <a:off x="2286000" y="3581400"/>
            <a:ext cx="4413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+++</a:t>
            </a:r>
          </a:p>
        </p:txBody>
      </p:sp>
      <p:sp>
        <p:nvSpPr>
          <p:cNvPr id="24618" name="Rectangle 98"/>
          <p:cNvSpPr>
            <a:spLocks noChangeArrowheads="1"/>
          </p:cNvSpPr>
          <p:nvPr/>
        </p:nvSpPr>
        <p:spPr bwMode="auto">
          <a:xfrm>
            <a:off x="1905000" y="4138613"/>
            <a:ext cx="812800" cy="746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200"/>
              <a:t>-  -  -  -  - -</a:t>
            </a:r>
          </a:p>
        </p:txBody>
      </p:sp>
      <p:sp>
        <p:nvSpPr>
          <p:cNvPr id="24619" name="Text Box 99"/>
          <p:cNvSpPr txBox="1">
            <a:spLocks noChangeArrowheads="1"/>
          </p:cNvSpPr>
          <p:nvPr/>
        </p:nvSpPr>
        <p:spPr bwMode="auto">
          <a:xfrm>
            <a:off x="3657600" y="3429000"/>
            <a:ext cx="898525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 V</a:t>
            </a:r>
            <a:r>
              <a:rPr lang="en-US" altLang="en-US" sz="1200" baseline="-25000"/>
              <a:t>GS2</a:t>
            </a:r>
            <a:r>
              <a:rPr lang="en-US" altLang="en-US" sz="1200"/>
              <a:t>&gt;V</a:t>
            </a:r>
            <a:r>
              <a:rPr lang="en-US" altLang="en-US" sz="1200" baseline="-25000"/>
              <a:t>GS1</a:t>
            </a:r>
            <a:endParaRPr lang="en-US" altLang="en-US" sz="1200"/>
          </a:p>
        </p:txBody>
      </p:sp>
      <p:sp>
        <p:nvSpPr>
          <p:cNvPr id="24620" name="Line 100"/>
          <p:cNvSpPr>
            <a:spLocks noChangeShapeType="1"/>
          </p:cNvSpPr>
          <p:nvPr/>
        </p:nvSpPr>
        <p:spPr bwMode="auto">
          <a:xfrm>
            <a:off x="838200" y="33877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1" name="Rectangle 101"/>
          <p:cNvSpPr>
            <a:spLocks noChangeArrowheads="1"/>
          </p:cNvSpPr>
          <p:nvPr/>
        </p:nvSpPr>
        <p:spPr bwMode="auto">
          <a:xfrm>
            <a:off x="304800" y="5813425"/>
            <a:ext cx="3860800" cy="584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200"/>
              <a:t>p</a:t>
            </a:r>
          </a:p>
        </p:txBody>
      </p:sp>
      <p:sp>
        <p:nvSpPr>
          <p:cNvPr id="24622" name="Rectangle 102"/>
          <p:cNvSpPr>
            <a:spLocks noChangeArrowheads="1"/>
          </p:cNvSpPr>
          <p:nvPr/>
        </p:nvSpPr>
        <p:spPr bwMode="auto">
          <a:xfrm>
            <a:off x="2641600" y="5813425"/>
            <a:ext cx="1016000" cy="250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200"/>
              <a:t>n+</a:t>
            </a:r>
          </a:p>
        </p:txBody>
      </p:sp>
      <p:sp>
        <p:nvSpPr>
          <p:cNvPr id="24623" name="Rectangle 103"/>
          <p:cNvSpPr>
            <a:spLocks noChangeArrowheads="1"/>
          </p:cNvSpPr>
          <p:nvPr/>
        </p:nvSpPr>
        <p:spPr bwMode="auto">
          <a:xfrm>
            <a:off x="812800" y="5813425"/>
            <a:ext cx="1016000" cy="250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200"/>
              <a:t>n+</a:t>
            </a:r>
          </a:p>
        </p:txBody>
      </p:sp>
      <p:sp>
        <p:nvSpPr>
          <p:cNvPr id="24624" name="Rectangle 104"/>
          <p:cNvSpPr>
            <a:spLocks noChangeArrowheads="1"/>
          </p:cNvSpPr>
          <p:nvPr/>
        </p:nvSpPr>
        <p:spPr bwMode="auto">
          <a:xfrm>
            <a:off x="1778000" y="5730875"/>
            <a:ext cx="914400" cy="82550"/>
          </a:xfrm>
          <a:prstGeom prst="rect">
            <a:avLst/>
          </a:prstGeom>
          <a:solidFill>
            <a:srgbClr val="66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1200"/>
          </a:p>
        </p:txBody>
      </p:sp>
      <p:sp>
        <p:nvSpPr>
          <p:cNvPr id="24625" name="Rectangle 105"/>
          <p:cNvSpPr>
            <a:spLocks noChangeArrowheads="1"/>
          </p:cNvSpPr>
          <p:nvPr/>
        </p:nvSpPr>
        <p:spPr bwMode="auto">
          <a:xfrm>
            <a:off x="1778000" y="5522913"/>
            <a:ext cx="914400" cy="20796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200"/>
              <a:t>metal</a:t>
            </a:r>
          </a:p>
        </p:txBody>
      </p:sp>
      <p:sp>
        <p:nvSpPr>
          <p:cNvPr id="24626" name="Line 106"/>
          <p:cNvSpPr>
            <a:spLocks noChangeShapeType="1"/>
          </p:cNvSpPr>
          <p:nvPr/>
        </p:nvSpPr>
        <p:spPr bwMode="auto">
          <a:xfrm flipV="1">
            <a:off x="4165600" y="5438775"/>
            <a:ext cx="40640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7" name="Line 107"/>
          <p:cNvSpPr>
            <a:spLocks noChangeShapeType="1"/>
          </p:cNvSpPr>
          <p:nvPr/>
        </p:nvSpPr>
        <p:spPr bwMode="auto">
          <a:xfrm flipV="1">
            <a:off x="4165600" y="6022975"/>
            <a:ext cx="40640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8" name="Line 108"/>
          <p:cNvSpPr>
            <a:spLocks noChangeShapeType="1"/>
          </p:cNvSpPr>
          <p:nvPr/>
        </p:nvSpPr>
        <p:spPr bwMode="auto">
          <a:xfrm flipV="1">
            <a:off x="3657600" y="5438775"/>
            <a:ext cx="40640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9" name="Line 109"/>
          <p:cNvSpPr>
            <a:spLocks noChangeShapeType="1"/>
          </p:cNvSpPr>
          <p:nvPr/>
        </p:nvSpPr>
        <p:spPr bwMode="auto">
          <a:xfrm flipV="1">
            <a:off x="2692400" y="5438775"/>
            <a:ext cx="40640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0" name="Line 110"/>
          <p:cNvSpPr>
            <a:spLocks noChangeShapeType="1"/>
          </p:cNvSpPr>
          <p:nvPr/>
        </p:nvSpPr>
        <p:spPr bwMode="auto">
          <a:xfrm flipV="1">
            <a:off x="2692400" y="5356225"/>
            <a:ext cx="40640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1" name="Line 111"/>
          <p:cNvSpPr>
            <a:spLocks noChangeShapeType="1"/>
          </p:cNvSpPr>
          <p:nvPr/>
        </p:nvSpPr>
        <p:spPr bwMode="auto">
          <a:xfrm flipV="1">
            <a:off x="2692400" y="5148263"/>
            <a:ext cx="40640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2" name="Line 112"/>
          <p:cNvSpPr>
            <a:spLocks noChangeShapeType="1"/>
          </p:cNvSpPr>
          <p:nvPr/>
        </p:nvSpPr>
        <p:spPr bwMode="auto">
          <a:xfrm flipV="1">
            <a:off x="1778000" y="5148263"/>
            <a:ext cx="40640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3" name="Line 113"/>
          <p:cNvSpPr>
            <a:spLocks noChangeShapeType="1"/>
          </p:cNvSpPr>
          <p:nvPr/>
        </p:nvSpPr>
        <p:spPr bwMode="auto">
          <a:xfrm flipV="1">
            <a:off x="812800" y="5438775"/>
            <a:ext cx="40640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4" name="Line 114"/>
          <p:cNvSpPr>
            <a:spLocks noChangeShapeType="1"/>
          </p:cNvSpPr>
          <p:nvPr/>
        </p:nvSpPr>
        <p:spPr bwMode="auto">
          <a:xfrm flipV="1">
            <a:off x="304800" y="5438775"/>
            <a:ext cx="40640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5" name="Line 115"/>
          <p:cNvSpPr>
            <a:spLocks noChangeShapeType="1"/>
          </p:cNvSpPr>
          <p:nvPr/>
        </p:nvSpPr>
        <p:spPr bwMode="auto">
          <a:xfrm>
            <a:off x="711200" y="5438775"/>
            <a:ext cx="116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6" name="Line 116"/>
          <p:cNvSpPr>
            <a:spLocks noChangeShapeType="1"/>
          </p:cNvSpPr>
          <p:nvPr/>
        </p:nvSpPr>
        <p:spPr bwMode="auto">
          <a:xfrm>
            <a:off x="3098800" y="5438775"/>
            <a:ext cx="147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7" name="Line 117"/>
          <p:cNvSpPr>
            <a:spLocks noChangeShapeType="1"/>
          </p:cNvSpPr>
          <p:nvPr/>
        </p:nvSpPr>
        <p:spPr bwMode="auto">
          <a:xfrm>
            <a:off x="4572000" y="5438775"/>
            <a:ext cx="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8" name="Line 118"/>
          <p:cNvSpPr>
            <a:spLocks noChangeShapeType="1"/>
          </p:cNvSpPr>
          <p:nvPr/>
        </p:nvSpPr>
        <p:spPr bwMode="auto">
          <a:xfrm>
            <a:off x="3098800" y="5148263"/>
            <a:ext cx="0" cy="290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9" name="Line 119"/>
          <p:cNvSpPr>
            <a:spLocks noChangeShapeType="1"/>
          </p:cNvSpPr>
          <p:nvPr/>
        </p:nvSpPr>
        <p:spPr bwMode="auto">
          <a:xfrm>
            <a:off x="2184400" y="514826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640" name="Group 120"/>
          <p:cNvGrpSpPr>
            <a:grpSpLocks/>
          </p:cNvGrpSpPr>
          <p:nvPr/>
        </p:nvGrpSpPr>
        <p:grpSpPr bwMode="auto">
          <a:xfrm>
            <a:off x="1371600" y="5022850"/>
            <a:ext cx="101600" cy="582613"/>
            <a:chOff x="2064" y="1296"/>
            <a:chExt cx="96" cy="672"/>
          </a:xfrm>
        </p:grpSpPr>
        <p:sp>
          <p:nvSpPr>
            <p:cNvPr id="24682" name="Line 121"/>
            <p:cNvSpPr>
              <a:spLocks noChangeShapeType="1"/>
            </p:cNvSpPr>
            <p:nvPr/>
          </p:nvSpPr>
          <p:spPr bwMode="auto">
            <a:xfrm flipV="1">
              <a:off x="2112" y="1392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3" name="Oval 122"/>
            <p:cNvSpPr>
              <a:spLocks noChangeArrowheads="1"/>
            </p:cNvSpPr>
            <p:nvPr/>
          </p:nvSpPr>
          <p:spPr bwMode="auto">
            <a:xfrm>
              <a:off x="2064" y="129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4641" name="Group 123"/>
          <p:cNvGrpSpPr>
            <a:grpSpLocks/>
          </p:cNvGrpSpPr>
          <p:nvPr/>
        </p:nvGrpSpPr>
        <p:grpSpPr bwMode="auto">
          <a:xfrm>
            <a:off x="2336800" y="4772025"/>
            <a:ext cx="101600" cy="584200"/>
            <a:chOff x="2064" y="1296"/>
            <a:chExt cx="96" cy="672"/>
          </a:xfrm>
        </p:grpSpPr>
        <p:sp>
          <p:nvSpPr>
            <p:cNvPr id="24680" name="Line 124"/>
            <p:cNvSpPr>
              <a:spLocks noChangeShapeType="1"/>
            </p:cNvSpPr>
            <p:nvPr/>
          </p:nvSpPr>
          <p:spPr bwMode="auto">
            <a:xfrm flipV="1">
              <a:off x="2112" y="1392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1" name="Oval 125"/>
            <p:cNvSpPr>
              <a:spLocks noChangeArrowheads="1"/>
            </p:cNvSpPr>
            <p:nvPr/>
          </p:nvSpPr>
          <p:spPr bwMode="auto">
            <a:xfrm>
              <a:off x="2064" y="129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4642" name="Group 126"/>
          <p:cNvGrpSpPr>
            <a:grpSpLocks/>
          </p:cNvGrpSpPr>
          <p:nvPr/>
        </p:nvGrpSpPr>
        <p:grpSpPr bwMode="auto">
          <a:xfrm>
            <a:off x="3352800" y="5022850"/>
            <a:ext cx="101600" cy="582613"/>
            <a:chOff x="2064" y="1296"/>
            <a:chExt cx="96" cy="672"/>
          </a:xfrm>
        </p:grpSpPr>
        <p:sp>
          <p:nvSpPr>
            <p:cNvPr id="24678" name="Line 127"/>
            <p:cNvSpPr>
              <a:spLocks noChangeShapeType="1"/>
            </p:cNvSpPr>
            <p:nvPr/>
          </p:nvSpPr>
          <p:spPr bwMode="auto">
            <a:xfrm flipV="1">
              <a:off x="2112" y="1392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9" name="Oval 128"/>
            <p:cNvSpPr>
              <a:spLocks noChangeArrowheads="1"/>
            </p:cNvSpPr>
            <p:nvPr/>
          </p:nvSpPr>
          <p:spPr bwMode="auto">
            <a:xfrm>
              <a:off x="2064" y="129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4643" name="Group 129"/>
          <p:cNvGrpSpPr>
            <a:grpSpLocks/>
          </p:cNvGrpSpPr>
          <p:nvPr/>
        </p:nvGrpSpPr>
        <p:grpSpPr bwMode="auto">
          <a:xfrm>
            <a:off x="706438" y="5022850"/>
            <a:ext cx="101600" cy="582613"/>
            <a:chOff x="2064" y="1296"/>
            <a:chExt cx="96" cy="672"/>
          </a:xfrm>
        </p:grpSpPr>
        <p:sp>
          <p:nvSpPr>
            <p:cNvPr id="24676" name="Line 130"/>
            <p:cNvSpPr>
              <a:spLocks noChangeShapeType="1"/>
            </p:cNvSpPr>
            <p:nvPr/>
          </p:nvSpPr>
          <p:spPr bwMode="auto">
            <a:xfrm flipV="1">
              <a:off x="2112" y="1392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7" name="Oval 131"/>
            <p:cNvSpPr>
              <a:spLocks noChangeArrowheads="1"/>
            </p:cNvSpPr>
            <p:nvPr/>
          </p:nvSpPr>
          <p:spPr bwMode="auto">
            <a:xfrm>
              <a:off x="2064" y="129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4644" name="Text Box 132"/>
          <p:cNvSpPr txBox="1">
            <a:spLocks noChangeArrowheads="1"/>
          </p:cNvSpPr>
          <p:nvPr/>
        </p:nvSpPr>
        <p:spPr bwMode="auto">
          <a:xfrm>
            <a:off x="1289050" y="4746625"/>
            <a:ext cx="2857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24645" name="Text Box 133"/>
          <p:cNvSpPr txBox="1">
            <a:spLocks noChangeArrowheads="1"/>
          </p:cNvSpPr>
          <p:nvPr/>
        </p:nvSpPr>
        <p:spPr bwMode="auto">
          <a:xfrm>
            <a:off x="3252788" y="4746625"/>
            <a:ext cx="2936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24646" name="Text Box 134"/>
          <p:cNvSpPr txBox="1">
            <a:spLocks noChangeArrowheads="1"/>
          </p:cNvSpPr>
          <p:nvPr/>
        </p:nvSpPr>
        <p:spPr bwMode="auto">
          <a:xfrm>
            <a:off x="609600" y="4724400"/>
            <a:ext cx="2857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24647" name="Text Box 135"/>
          <p:cNvSpPr txBox="1">
            <a:spLocks noChangeArrowheads="1"/>
          </p:cNvSpPr>
          <p:nvPr/>
        </p:nvSpPr>
        <p:spPr bwMode="auto">
          <a:xfrm>
            <a:off x="2254250" y="5708650"/>
            <a:ext cx="184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1200"/>
          </a:p>
        </p:txBody>
      </p:sp>
      <p:sp>
        <p:nvSpPr>
          <p:cNvPr id="24648" name="Text Box 136"/>
          <p:cNvSpPr txBox="1">
            <a:spLocks noChangeArrowheads="1"/>
          </p:cNvSpPr>
          <p:nvPr/>
        </p:nvSpPr>
        <p:spPr bwMode="auto">
          <a:xfrm>
            <a:off x="1974850" y="5708650"/>
            <a:ext cx="5238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200"/>
              <a:t>oxide</a:t>
            </a:r>
          </a:p>
        </p:txBody>
      </p:sp>
      <p:sp>
        <p:nvSpPr>
          <p:cNvPr id="24649" name="Line 137"/>
          <p:cNvSpPr>
            <a:spLocks noChangeShapeType="1"/>
          </p:cNvSpPr>
          <p:nvPr/>
        </p:nvSpPr>
        <p:spPr bwMode="auto">
          <a:xfrm flipV="1">
            <a:off x="1422400" y="4938713"/>
            <a:ext cx="355600" cy="125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50" name="Oval 138"/>
          <p:cNvSpPr>
            <a:spLocks noChangeArrowheads="1"/>
          </p:cNvSpPr>
          <p:nvPr/>
        </p:nvSpPr>
        <p:spPr bwMode="auto">
          <a:xfrm>
            <a:off x="1778000" y="4813300"/>
            <a:ext cx="254000" cy="2095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51" name="Line 139"/>
          <p:cNvSpPr>
            <a:spLocks noChangeShapeType="1"/>
          </p:cNvSpPr>
          <p:nvPr/>
        </p:nvSpPr>
        <p:spPr bwMode="auto">
          <a:xfrm flipV="1">
            <a:off x="2032000" y="4772025"/>
            <a:ext cx="355600" cy="125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52" name="Text Box 140"/>
          <p:cNvSpPr txBox="1">
            <a:spLocks noChangeArrowheads="1"/>
          </p:cNvSpPr>
          <p:nvPr/>
        </p:nvSpPr>
        <p:spPr bwMode="auto">
          <a:xfrm>
            <a:off x="1833220" y="4752138"/>
            <a:ext cx="2698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+</a:t>
            </a:r>
          </a:p>
        </p:txBody>
      </p:sp>
      <p:sp>
        <p:nvSpPr>
          <p:cNvPr id="24653" name="Text Box 141"/>
          <p:cNvSpPr txBox="1">
            <a:spLocks noChangeArrowheads="1"/>
          </p:cNvSpPr>
          <p:nvPr/>
        </p:nvSpPr>
        <p:spPr bwMode="auto">
          <a:xfrm>
            <a:off x="1737327" y="4758983"/>
            <a:ext cx="2349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-</a:t>
            </a:r>
          </a:p>
        </p:txBody>
      </p:sp>
      <p:sp>
        <p:nvSpPr>
          <p:cNvPr id="24654" name="Text Box 142"/>
          <p:cNvSpPr txBox="1">
            <a:spLocks noChangeArrowheads="1"/>
          </p:cNvSpPr>
          <p:nvPr/>
        </p:nvSpPr>
        <p:spPr bwMode="auto">
          <a:xfrm>
            <a:off x="2133600" y="5334000"/>
            <a:ext cx="4413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+++</a:t>
            </a:r>
          </a:p>
        </p:txBody>
      </p:sp>
      <p:sp>
        <p:nvSpPr>
          <p:cNvPr id="24655" name="Rectangle 143"/>
          <p:cNvSpPr>
            <a:spLocks noChangeArrowheads="1"/>
          </p:cNvSpPr>
          <p:nvPr/>
        </p:nvSpPr>
        <p:spPr bwMode="auto">
          <a:xfrm>
            <a:off x="1828800" y="5899150"/>
            <a:ext cx="812800" cy="82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56" name="Text Box 144"/>
          <p:cNvSpPr txBox="1">
            <a:spLocks noChangeArrowheads="1"/>
          </p:cNvSpPr>
          <p:nvPr/>
        </p:nvSpPr>
        <p:spPr bwMode="auto">
          <a:xfrm>
            <a:off x="2438400" y="5105400"/>
            <a:ext cx="4413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+++</a:t>
            </a:r>
          </a:p>
        </p:txBody>
      </p:sp>
      <p:sp>
        <p:nvSpPr>
          <p:cNvPr id="24657" name="Text Box 145"/>
          <p:cNvSpPr txBox="1">
            <a:spLocks noChangeArrowheads="1"/>
          </p:cNvSpPr>
          <p:nvPr/>
        </p:nvSpPr>
        <p:spPr bwMode="auto">
          <a:xfrm>
            <a:off x="2057400" y="5257800"/>
            <a:ext cx="4413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+++</a:t>
            </a:r>
          </a:p>
        </p:txBody>
      </p:sp>
      <p:sp>
        <p:nvSpPr>
          <p:cNvPr id="24658" name="Rectangle 146"/>
          <p:cNvSpPr>
            <a:spLocks noChangeArrowheads="1"/>
          </p:cNvSpPr>
          <p:nvPr/>
        </p:nvSpPr>
        <p:spPr bwMode="auto">
          <a:xfrm>
            <a:off x="1828800" y="5813425"/>
            <a:ext cx="812800" cy="80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200"/>
              <a:t>- - - - - - - - -</a:t>
            </a:r>
          </a:p>
        </p:txBody>
      </p:sp>
      <p:sp>
        <p:nvSpPr>
          <p:cNvPr id="24659" name="Text Box 147"/>
          <p:cNvSpPr txBox="1">
            <a:spLocks noChangeArrowheads="1"/>
          </p:cNvSpPr>
          <p:nvPr/>
        </p:nvSpPr>
        <p:spPr bwMode="auto">
          <a:xfrm>
            <a:off x="3581400" y="5105400"/>
            <a:ext cx="898525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 V</a:t>
            </a:r>
            <a:r>
              <a:rPr lang="en-US" altLang="en-US" sz="1200" baseline="-25000"/>
              <a:t>GS3</a:t>
            </a:r>
            <a:r>
              <a:rPr lang="en-US" altLang="en-US" sz="1200"/>
              <a:t>&gt;V</a:t>
            </a:r>
            <a:r>
              <a:rPr lang="en-US" altLang="en-US" sz="1200" baseline="-25000"/>
              <a:t>GS2</a:t>
            </a:r>
            <a:endParaRPr lang="en-US" altLang="en-US" sz="1200"/>
          </a:p>
        </p:txBody>
      </p:sp>
      <p:sp>
        <p:nvSpPr>
          <p:cNvPr id="24660" name="Line 148"/>
          <p:cNvSpPr>
            <a:spLocks noChangeShapeType="1"/>
          </p:cNvSpPr>
          <p:nvPr/>
        </p:nvSpPr>
        <p:spPr bwMode="auto">
          <a:xfrm>
            <a:off x="762000" y="50641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61" name="Text Box 149"/>
          <p:cNvSpPr txBox="1">
            <a:spLocks noChangeArrowheads="1"/>
          </p:cNvSpPr>
          <p:nvPr/>
        </p:nvSpPr>
        <p:spPr bwMode="auto">
          <a:xfrm>
            <a:off x="2438400" y="5257800"/>
            <a:ext cx="4413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+++</a:t>
            </a:r>
          </a:p>
        </p:txBody>
      </p:sp>
      <p:sp>
        <p:nvSpPr>
          <p:cNvPr id="24662" name="Line 150"/>
          <p:cNvSpPr>
            <a:spLocks noChangeShapeType="1"/>
          </p:cNvSpPr>
          <p:nvPr/>
        </p:nvSpPr>
        <p:spPr bwMode="auto">
          <a:xfrm flipV="1">
            <a:off x="5273675" y="2168525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4663" name="Line 151"/>
          <p:cNvSpPr>
            <a:spLocks noChangeShapeType="1"/>
          </p:cNvSpPr>
          <p:nvPr/>
        </p:nvSpPr>
        <p:spPr bwMode="auto">
          <a:xfrm>
            <a:off x="5273675" y="4987925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4664" name="Text Box 152"/>
          <p:cNvSpPr txBox="1">
            <a:spLocks noChangeArrowheads="1"/>
          </p:cNvSpPr>
          <p:nvPr/>
        </p:nvSpPr>
        <p:spPr bwMode="auto">
          <a:xfrm>
            <a:off x="5181600" y="1676400"/>
            <a:ext cx="5004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I</a:t>
            </a:r>
            <a:r>
              <a:rPr lang="en-US" altLang="en-US" baseline="-25000">
                <a:latin typeface="Comic Sans MS" panose="030F0702030302020204" pitchFamily="66" charset="0"/>
              </a:rPr>
              <a:t>D</a:t>
            </a:r>
            <a:endParaRPr lang="en-US" altLang="en-US">
              <a:latin typeface="Comic Sans MS" panose="030F0702030302020204" pitchFamily="66" charset="0"/>
            </a:endParaRPr>
          </a:p>
        </p:txBody>
      </p:sp>
      <p:sp>
        <p:nvSpPr>
          <p:cNvPr id="24665" name="Text Box 153"/>
          <p:cNvSpPr txBox="1">
            <a:spLocks noChangeArrowheads="1"/>
          </p:cNvSpPr>
          <p:nvPr/>
        </p:nvSpPr>
        <p:spPr bwMode="auto">
          <a:xfrm>
            <a:off x="8169275" y="4530725"/>
            <a:ext cx="683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V</a:t>
            </a:r>
            <a:r>
              <a:rPr lang="en-US" altLang="en-US" baseline="-25000">
                <a:latin typeface="Comic Sans MS" panose="030F0702030302020204" pitchFamily="66" charset="0"/>
              </a:rPr>
              <a:t>DS</a:t>
            </a:r>
            <a:endParaRPr lang="en-US" altLang="en-US">
              <a:latin typeface="Comic Sans MS" panose="030F0702030302020204" pitchFamily="66" charset="0"/>
            </a:endParaRPr>
          </a:p>
        </p:txBody>
      </p:sp>
      <p:sp>
        <p:nvSpPr>
          <p:cNvPr id="24666" name="Line 154"/>
          <p:cNvSpPr>
            <a:spLocks noChangeShapeType="1"/>
          </p:cNvSpPr>
          <p:nvPr/>
        </p:nvSpPr>
        <p:spPr bwMode="auto">
          <a:xfrm flipV="1">
            <a:off x="5273675" y="4073525"/>
            <a:ext cx="297180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4667" name="Line 155"/>
          <p:cNvSpPr>
            <a:spLocks noChangeShapeType="1"/>
          </p:cNvSpPr>
          <p:nvPr/>
        </p:nvSpPr>
        <p:spPr bwMode="auto">
          <a:xfrm flipV="1">
            <a:off x="5273675" y="3235325"/>
            <a:ext cx="304800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4668" name="Line 156"/>
          <p:cNvSpPr>
            <a:spLocks noChangeShapeType="1"/>
          </p:cNvSpPr>
          <p:nvPr/>
        </p:nvSpPr>
        <p:spPr bwMode="auto">
          <a:xfrm flipV="1">
            <a:off x="5273675" y="2092325"/>
            <a:ext cx="2819400" cy="289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4669" name="Line 157"/>
          <p:cNvSpPr>
            <a:spLocks noChangeShapeType="1"/>
          </p:cNvSpPr>
          <p:nvPr/>
        </p:nvSpPr>
        <p:spPr bwMode="auto">
          <a:xfrm>
            <a:off x="7940675" y="491172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4670" name="Text Box 158"/>
          <p:cNvSpPr txBox="1">
            <a:spLocks noChangeArrowheads="1"/>
          </p:cNvSpPr>
          <p:nvPr/>
        </p:nvSpPr>
        <p:spPr bwMode="auto">
          <a:xfrm>
            <a:off x="7620000" y="4953000"/>
            <a:ext cx="9749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0.1 v</a:t>
            </a:r>
          </a:p>
        </p:txBody>
      </p:sp>
      <p:sp>
        <p:nvSpPr>
          <p:cNvPr id="24671" name="Line 159"/>
          <p:cNvSpPr>
            <a:spLocks noChangeShapeType="1"/>
          </p:cNvSpPr>
          <p:nvPr/>
        </p:nvSpPr>
        <p:spPr bwMode="auto">
          <a:xfrm>
            <a:off x="5273675" y="4987925"/>
            <a:ext cx="2514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4672" name="Freeform 160"/>
          <p:cNvSpPr>
            <a:spLocks/>
          </p:cNvSpPr>
          <p:nvPr/>
        </p:nvSpPr>
        <p:spPr bwMode="auto">
          <a:xfrm>
            <a:off x="6873875" y="2778125"/>
            <a:ext cx="609600" cy="1981200"/>
          </a:xfrm>
          <a:custGeom>
            <a:avLst/>
            <a:gdLst>
              <a:gd name="T0" fmla="*/ 457200 w 384"/>
              <a:gd name="T1" fmla="*/ 1981200 h 1248"/>
              <a:gd name="T2" fmla="*/ 533400 w 384"/>
              <a:gd name="T3" fmla="*/ 914400 h 1248"/>
              <a:gd name="T4" fmla="*/ 0 w 384"/>
              <a:gd name="T5" fmla="*/ 0 h 1248"/>
              <a:gd name="T6" fmla="*/ 0 60000 65536"/>
              <a:gd name="T7" fmla="*/ 0 60000 65536"/>
              <a:gd name="T8" fmla="*/ 0 60000 65536"/>
              <a:gd name="T9" fmla="*/ 0 w 384"/>
              <a:gd name="T10" fmla="*/ 0 h 1248"/>
              <a:gd name="T11" fmla="*/ 384 w 384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1248">
                <a:moveTo>
                  <a:pt x="288" y="1248"/>
                </a:moveTo>
                <a:cubicBezTo>
                  <a:pt x="336" y="1016"/>
                  <a:pt x="384" y="784"/>
                  <a:pt x="336" y="576"/>
                </a:cubicBezTo>
                <a:cubicBezTo>
                  <a:pt x="288" y="368"/>
                  <a:pt x="56" y="9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>
              <a:latin typeface="Comic Sans MS" panose="030F0702030302020204" pitchFamily="66" charset="0"/>
            </a:endParaRPr>
          </a:p>
        </p:txBody>
      </p:sp>
      <p:sp>
        <p:nvSpPr>
          <p:cNvPr id="24673" name="Text Box 161"/>
          <p:cNvSpPr txBox="1">
            <a:spLocks noChangeArrowheads="1"/>
          </p:cNvSpPr>
          <p:nvPr/>
        </p:nvSpPr>
        <p:spPr bwMode="auto">
          <a:xfrm>
            <a:off x="6007725" y="1939925"/>
            <a:ext cx="1643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b="0" dirty="0">
                <a:latin typeface="Comic Sans MS" panose="030F0702030302020204" pitchFamily="66" charset="0"/>
              </a:rPr>
              <a:t>increasing</a:t>
            </a:r>
          </a:p>
          <a:p>
            <a:pPr algn="ctr" eaLnBrk="1" hangingPunct="1"/>
            <a:r>
              <a:rPr lang="en-US" altLang="en-US" dirty="0">
                <a:latin typeface="Comic Sans MS" panose="030F0702030302020204" pitchFamily="66" charset="0"/>
              </a:rPr>
              <a:t>V</a:t>
            </a:r>
            <a:r>
              <a:rPr lang="en-US" altLang="en-US" baseline="-25000" dirty="0">
                <a:latin typeface="Comic Sans MS" panose="030F0702030302020204" pitchFamily="66" charset="0"/>
              </a:rPr>
              <a:t>GS</a:t>
            </a:r>
            <a:endParaRPr lang="en-US" altLang="en-US" dirty="0">
              <a:latin typeface="Comic Sans MS" panose="030F0702030302020204" pitchFamily="66" charset="0"/>
            </a:endParaRPr>
          </a:p>
        </p:txBody>
      </p:sp>
      <p:sp>
        <p:nvSpPr>
          <p:cNvPr id="24674" name="Text Box 162"/>
          <p:cNvSpPr txBox="1">
            <a:spLocks noChangeArrowheads="1"/>
          </p:cNvSpPr>
          <p:nvPr/>
        </p:nvSpPr>
        <p:spPr bwMode="auto">
          <a:xfrm>
            <a:off x="4953000" y="5486400"/>
            <a:ext cx="4038600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b="0">
                <a:latin typeface="Comic Sans MS" panose="030F0702030302020204" pitchFamily="66" charset="0"/>
              </a:rPr>
              <a:t>Increasing V</a:t>
            </a:r>
            <a:r>
              <a:rPr lang="en-US" altLang="en-US" sz="2000" b="0" baseline="-25000">
                <a:latin typeface="Comic Sans MS" panose="030F0702030302020204" pitchFamily="66" charset="0"/>
              </a:rPr>
              <a:t>GS</a:t>
            </a:r>
            <a:r>
              <a:rPr lang="en-US" altLang="en-US" sz="2000" b="0">
                <a:latin typeface="Comic Sans MS" panose="030F0702030302020204" pitchFamily="66" charset="0"/>
              </a:rPr>
              <a:t> puts more charge in the channel, allowing more drain current to flow</a:t>
            </a:r>
          </a:p>
        </p:txBody>
      </p:sp>
      <p:sp>
        <p:nvSpPr>
          <p:cNvPr id="24675" name="Text Box 163"/>
          <p:cNvSpPr txBox="1">
            <a:spLocks noChangeArrowheads="1"/>
          </p:cNvSpPr>
          <p:nvPr/>
        </p:nvSpPr>
        <p:spPr bwMode="auto">
          <a:xfrm>
            <a:off x="6400800" y="4724400"/>
            <a:ext cx="8418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chemeClr val="accent2"/>
                </a:solidFill>
                <a:latin typeface="Comic Sans MS" panose="030F0702030302020204" pitchFamily="66" charset="0"/>
              </a:rPr>
              <a:t>cut-off</a:t>
            </a:r>
          </a:p>
        </p:txBody>
      </p:sp>
      <p:sp>
        <p:nvSpPr>
          <p:cNvPr id="2" name="Rectangle 1"/>
          <p:cNvSpPr/>
          <p:nvPr/>
        </p:nvSpPr>
        <p:spPr>
          <a:xfrm>
            <a:off x="5260181" y="1044356"/>
            <a:ext cx="32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en-US" sz="1800" dirty="0">
                <a:latin typeface="Comic Sans MS" panose="030F0702030302020204" pitchFamily="66" charset="0"/>
              </a:rPr>
              <a:t>Positive gate bias attracts electrons into channel</a:t>
            </a:r>
            <a:r>
              <a:rPr lang="tr-TR" altLang="en-US" sz="1800" dirty="0" smtClean="0">
                <a:latin typeface="Comic Sans MS" panose="030F0702030302020204" pitchFamily="66" charset="0"/>
              </a:rPr>
              <a:t>.</a:t>
            </a:r>
            <a:endParaRPr lang="en-US" altLang="en-US" sz="1800" dirty="0">
              <a:latin typeface="Comic Sans MS" panose="030F0702030302020204" pitchFamily="66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3030538" y="367264"/>
            <a:ext cx="26516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r-TR" altLang="en-US" sz="2000" b="0" i="1" dirty="0">
                <a:latin typeface="Comic Sans MS" panose="030F0702030302020204" pitchFamily="66" charset="0"/>
              </a:rPr>
              <a:t>(</a:t>
            </a:r>
            <a:r>
              <a:rPr lang="en-US" sz="2000" b="0" i="1" dirty="0">
                <a:latin typeface="Comic Sans MS" panose="030F0702030302020204" pitchFamily="66" charset="0"/>
              </a:rPr>
              <a:t>Enhancement </a:t>
            </a:r>
            <a:r>
              <a:rPr lang="tr-TR" sz="2000" b="0" i="1" dirty="0" err="1">
                <a:latin typeface="Comic Sans MS" panose="030F0702030302020204" pitchFamily="66" charset="0"/>
              </a:rPr>
              <a:t>mode</a:t>
            </a:r>
            <a:r>
              <a:rPr lang="tr-TR" altLang="en-US" sz="2000" b="0" i="1" dirty="0">
                <a:latin typeface="Comic Sans MS" panose="030F0702030302020204" pitchFamily="66" charset="0"/>
              </a:rPr>
              <a:t>)</a:t>
            </a:r>
            <a:endParaRPr lang="en-US" altLang="en-US" sz="2000" b="0" i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1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46074"/>
            <a:ext cx="7772400" cy="949346"/>
          </a:xfrm>
        </p:spPr>
        <p:txBody>
          <a:bodyPr/>
          <a:lstStyle/>
          <a:p>
            <a:pPr algn="l" eaLnBrk="1" hangingPunct="1"/>
            <a:r>
              <a:rPr lang="en-US" altLang="en-US" sz="3200" dirty="0" smtClean="0">
                <a:latin typeface="Comic Sans MS" panose="030F0702030302020204" pitchFamily="66" charset="0"/>
              </a:rPr>
              <a:t>Saturation Region</a:t>
            </a:r>
            <a:r>
              <a:rPr lang="en-US" altLang="en-US" dirty="0" smtClean="0">
                <a:latin typeface="Comic Sans MS" panose="030F0702030302020204" pitchFamily="66" charset="0"/>
              </a:rPr>
              <a:t/>
            </a:r>
            <a:br>
              <a:rPr lang="en-US" altLang="en-US" dirty="0" smtClean="0">
                <a:latin typeface="Comic Sans MS" panose="030F0702030302020204" pitchFamily="66" charset="0"/>
              </a:rPr>
            </a:br>
            <a:r>
              <a:rPr lang="en-US" altLang="en-US" sz="2400" i="1" dirty="0" smtClean="0">
                <a:latin typeface="Comic Sans MS" panose="030F0702030302020204" pitchFamily="66" charset="0"/>
              </a:rPr>
              <a:t>occurs at large V</a:t>
            </a:r>
            <a:r>
              <a:rPr lang="en-US" altLang="en-US" sz="2400" i="1" baseline="-25000" dirty="0" smtClean="0">
                <a:latin typeface="Comic Sans MS" panose="030F0702030302020204" pitchFamily="66" charset="0"/>
              </a:rPr>
              <a:t>DS</a:t>
            </a:r>
            <a:endParaRPr lang="en-US" altLang="en-US" i="1" dirty="0" smtClean="0">
              <a:latin typeface="Comic Sans MS" panose="030F0702030302020204" pitchFamily="66" charset="0"/>
            </a:endParaRPr>
          </a:p>
        </p:txBody>
      </p:sp>
      <p:grpSp>
        <p:nvGrpSpPr>
          <p:cNvPr id="25603" name="Group 73"/>
          <p:cNvGrpSpPr>
            <a:grpSpLocks/>
          </p:cNvGrpSpPr>
          <p:nvPr/>
        </p:nvGrpSpPr>
        <p:grpSpPr bwMode="auto">
          <a:xfrm>
            <a:off x="1219200" y="2819400"/>
            <a:ext cx="6731000" cy="3657600"/>
            <a:chOff x="768" y="1152"/>
            <a:chExt cx="4240" cy="2304"/>
          </a:xfrm>
        </p:grpSpPr>
        <p:sp>
          <p:nvSpPr>
            <p:cNvPr id="25605" name="Rectangle 6"/>
            <p:cNvSpPr>
              <a:spLocks noChangeArrowheads="1"/>
            </p:cNvSpPr>
            <p:nvPr/>
          </p:nvSpPr>
          <p:spPr bwMode="auto">
            <a:xfrm>
              <a:off x="768" y="2784"/>
              <a:ext cx="3648" cy="67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mic Sans MS" panose="030F0702030302020204" pitchFamily="66" charset="0"/>
                </a:rPr>
                <a:t>p</a:t>
              </a:r>
            </a:p>
          </p:txBody>
        </p:sp>
        <p:sp>
          <p:nvSpPr>
            <p:cNvPr id="25606" name="Rectangle 7"/>
            <p:cNvSpPr>
              <a:spLocks noChangeArrowheads="1"/>
            </p:cNvSpPr>
            <p:nvPr/>
          </p:nvSpPr>
          <p:spPr bwMode="auto">
            <a:xfrm>
              <a:off x="2976" y="2784"/>
              <a:ext cx="96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mic Sans MS" panose="030F0702030302020204" pitchFamily="66" charset="0"/>
                </a:rPr>
                <a:t>n+</a:t>
              </a:r>
            </a:p>
          </p:txBody>
        </p:sp>
        <p:sp>
          <p:nvSpPr>
            <p:cNvPr id="25607" name="Rectangle 8"/>
            <p:cNvSpPr>
              <a:spLocks noChangeArrowheads="1"/>
            </p:cNvSpPr>
            <p:nvPr/>
          </p:nvSpPr>
          <p:spPr bwMode="auto">
            <a:xfrm>
              <a:off x="1248" y="2784"/>
              <a:ext cx="96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mic Sans MS" panose="030F0702030302020204" pitchFamily="66" charset="0"/>
                </a:rPr>
                <a:t>n+</a:t>
              </a:r>
            </a:p>
          </p:txBody>
        </p:sp>
        <p:sp>
          <p:nvSpPr>
            <p:cNvPr id="25608" name="Rectangle 9"/>
            <p:cNvSpPr>
              <a:spLocks noChangeArrowheads="1"/>
            </p:cNvSpPr>
            <p:nvPr/>
          </p:nvSpPr>
          <p:spPr bwMode="auto">
            <a:xfrm>
              <a:off x="2160" y="2688"/>
              <a:ext cx="864" cy="96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sz="1200">
                <a:latin typeface="Comic Sans MS" panose="030F0702030302020204" pitchFamily="66" charset="0"/>
              </a:endParaRPr>
            </a:p>
          </p:txBody>
        </p:sp>
        <p:sp>
          <p:nvSpPr>
            <p:cNvPr id="25609" name="Rectangle 10"/>
            <p:cNvSpPr>
              <a:spLocks noChangeArrowheads="1"/>
            </p:cNvSpPr>
            <p:nvPr/>
          </p:nvSpPr>
          <p:spPr bwMode="auto">
            <a:xfrm>
              <a:off x="2160" y="2448"/>
              <a:ext cx="864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mic Sans MS" panose="030F0702030302020204" pitchFamily="66" charset="0"/>
                </a:rPr>
                <a:t>metal</a:t>
              </a:r>
            </a:p>
          </p:txBody>
        </p:sp>
        <p:sp>
          <p:nvSpPr>
            <p:cNvPr id="25610" name="Line 11"/>
            <p:cNvSpPr>
              <a:spLocks noChangeShapeType="1"/>
            </p:cNvSpPr>
            <p:nvPr/>
          </p:nvSpPr>
          <p:spPr bwMode="auto">
            <a:xfrm flipV="1">
              <a:off x="4416" y="2352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5611" name="Line 12"/>
            <p:cNvSpPr>
              <a:spLocks noChangeShapeType="1"/>
            </p:cNvSpPr>
            <p:nvPr/>
          </p:nvSpPr>
          <p:spPr bwMode="auto">
            <a:xfrm flipV="1">
              <a:off x="4416" y="3024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5612" name="Line 13"/>
            <p:cNvSpPr>
              <a:spLocks noChangeShapeType="1"/>
            </p:cNvSpPr>
            <p:nvPr/>
          </p:nvSpPr>
          <p:spPr bwMode="auto">
            <a:xfrm flipV="1">
              <a:off x="3936" y="2352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5613" name="Line 14"/>
            <p:cNvSpPr>
              <a:spLocks noChangeShapeType="1"/>
            </p:cNvSpPr>
            <p:nvPr/>
          </p:nvSpPr>
          <p:spPr bwMode="auto">
            <a:xfrm flipV="1">
              <a:off x="3024" y="2352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5614" name="Line 15"/>
            <p:cNvSpPr>
              <a:spLocks noChangeShapeType="1"/>
            </p:cNvSpPr>
            <p:nvPr/>
          </p:nvSpPr>
          <p:spPr bwMode="auto">
            <a:xfrm flipV="1">
              <a:off x="3024" y="2256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5615" name="Line 16"/>
            <p:cNvSpPr>
              <a:spLocks noChangeShapeType="1"/>
            </p:cNvSpPr>
            <p:nvPr/>
          </p:nvSpPr>
          <p:spPr bwMode="auto">
            <a:xfrm flipV="1">
              <a:off x="3024" y="2016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5616" name="Line 17"/>
            <p:cNvSpPr>
              <a:spLocks noChangeShapeType="1"/>
            </p:cNvSpPr>
            <p:nvPr/>
          </p:nvSpPr>
          <p:spPr bwMode="auto">
            <a:xfrm flipV="1">
              <a:off x="2160" y="2016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5617" name="Line 18"/>
            <p:cNvSpPr>
              <a:spLocks noChangeShapeType="1"/>
            </p:cNvSpPr>
            <p:nvPr/>
          </p:nvSpPr>
          <p:spPr bwMode="auto">
            <a:xfrm flipV="1">
              <a:off x="1248" y="2352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5618" name="Line 19"/>
            <p:cNvSpPr>
              <a:spLocks noChangeShapeType="1"/>
            </p:cNvSpPr>
            <p:nvPr/>
          </p:nvSpPr>
          <p:spPr bwMode="auto">
            <a:xfrm flipV="1">
              <a:off x="768" y="2352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5619" name="Line 20"/>
            <p:cNvSpPr>
              <a:spLocks noChangeShapeType="1"/>
            </p:cNvSpPr>
            <p:nvPr/>
          </p:nvSpPr>
          <p:spPr bwMode="auto">
            <a:xfrm>
              <a:off x="1152" y="2352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5620" name="Line 21"/>
            <p:cNvSpPr>
              <a:spLocks noChangeShapeType="1"/>
            </p:cNvSpPr>
            <p:nvPr/>
          </p:nvSpPr>
          <p:spPr bwMode="auto">
            <a:xfrm>
              <a:off x="3408" y="2352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5621" name="Line 22"/>
            <p:cNvSpPr>
              <a:spLocks noChangeShapeType="1"/>
            </p:cNvSpPr>
            <p:nvPr/>
          </p:nvSpPr>
          <p:spPr bwMode="auto">
            <a:xfrm>
              <a:off x="4800" y="235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5622" name="Line 23"/>
            <p:cNvSpPr>
              <a:spLocks noChangeShapeType="1"/>
            </p:cNvSpPr>
            <p:nvPr/>
          </p:nvSpPr>
          <p:spPr bwMode="auto">
            <a:xfrm>
              <a:off x="3408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5623" name="Line 24"/>
            <p:cNvSpPr>
              <a:spLocks noChangeShapeType="1"/>
            </p:cNvSpPr>
            <p:nvPr/>
          </p:nvSpPr>
          <p:spPr bwMode="auto">
            <a:xfrm>
              <a:off x="2544" y="2016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grpSp>
          <p:nvGrpSpPr>
            <p:cNvPr id="25624" name="Group 34"/>
            <p:cNvGrpSpPr>
              <a:grpSpLocks/>
            </p:cNvGrpSpPr>
            <p:nvPr/>
          </p:nvGrpSpPr>
          <p:grpSpPr bwMode="auto">
            <a:xfrm>
              <a:off x="1776" y="1872"/>
              <a:ext cx="96" cy="672"/>
              <a:chOff x="2064" y="1296"/>
              <a:chExt cx="96" cy="672"/>
            </a:xfrm>
          </p:grpSpPr>
          <p:sp>
            <p:nvSpPr>
              <p:cNvPr id="25652" name="Line 35"/>
              <p:cNvSpPr>
                <a:spLocks noChangeShapeType="1"/>
              </p:cNvSpPr>
              <p:nvPr/>
            </p:nvSpPr>
            <p:spPr bwMode="auto">
              <a:xfrm flipV="1">
                <a:off x="2112" y="1392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25653" name="Oval 36"/>
              <p:cNvSpPr>
                <a:spLocks noChangeArrowheads="1"/>
              </p:cNvSpPr>
              <p:nvPr/>
            </p:nvSpPr>
            <p:spPr bwMode="auto">
              <a:xfrm>
                <a:off x="2064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25625" name="Group 37"/>
            <p:cNvGrpSpPr>
              <a:grpSpLocks/>
            </p:cNvGrpSpPr>
            <p:nvPr/>
          </p:nvGrpSpPr>
          <p:grpSpPr bwMode="auto">
            <a:xfrm>
              <a:off x="2688" y="1584"/>
              <a:ext cx="96" cy="672"/>
              <a:chOff x="2064" y="1296"/>
              <a:chExt cx="96" cy="672"/>
            </a:xfrm>
          </p:grpSpPr>
          <p:sp>
            <p:nvSpPr>
              <p:cNvPr id="25650" name="Line 38"/>
              <p:cNvSpPr>
                <a:spLocks noChangeShapeType="1"/>
              </p:cNvSpPr>
              <p:nvPr/>
            </p:nvSpPr>
            <p:spPr bwMode="auto">
              <a:xfrm flipV="1">
                <a:off x="2112" y="1392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25651" name="Oval 39"/>
              <p:cNvSpPr>
                <a:spLocks noChangeArrowheads="1"/>
              </p:cNvSpPr>
              <p:nvPr/>
            </p:nvSpPr>
            <p:spPr bwMode="auto">
              <a:xfrm>
                <a:off x="2064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25626" name="Group 40"/>
            <p:cNvGrpSpPr>
              <a:grpSpLocks/>
            </p:cNvGrpSpPr>
            <p:nvPr/>
          </p:nvGrpSpPr>
          <p:grpSpPr bwMode="auto">
            <a:xfrm>
              <a:off x="3648" y="1872"/>
              <a:ext cx="96" cy="672"/>
              <a:chOff x="2064" y="1296"/>
              <a:chExt cx="96" cy="672"/>
            </a:xfrm>
          </p:grpSpPr>
          <p:sp>
            <p:nvSpPr>
              <p:cNvPr id="25648" name="Line 41"/>
              <p:cNvSpPr>
                <a:spLocks noChangeShapeType="1"/>
              </p:cNvSpPr>
              <p:nvPr/>
            </p:nvSpPr>
            <p:spPr bwMode="auto">
              <a:xfrm flipV="1">
                <a:off x="2112" y="1392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25649" name="Oval 42"/>
              <p:cNvSpPr>
                <a:spLocks noChangeArrowheads="1"/>
              </p:cNvSpPr>
              <p:nvPr/>
            </p:nvSpPr>
            <p:spPr bwMode="auto">
              <a:xfrm>
                <a:off x="2064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25627" name="Group 43"/>
            <p:cNvGrpSpPr>
              <a:grpSpLocks/>
            </p:cNvGrpSpPr>
            <p:nvPr/>
          </p:nvGrpSpPr>
          <p:grpSpPr bwMode="auto">
            <a:xfrm>
              <a:off x="1147" y="1872"/>
              <a:ext cx="96" cy="672"/>
              <a:chOff x="2064" y="1296"/>
              <a:chExt cx="96" cy="672"/>
            </a:xfrm>
          </p:grpSpPr>
          <p:sp>
            <p:nvSpPr>
              <p:cNvPr id="25646" name="Line 44"/>
              <p:cNvSpPr>
                <a:spLocks noChangeShapeType="1"/>
              </p:cNvSpPr>
              <p:nvPr/>
            </p:nvSpPr>
            <p:spPr bwMode="auto">
              <a:xfrm flipV="1">
                <a:off x="2112" y="1392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25647" name="Oval 45"/>
              <p:cNvSpPr>
                <a:spLocks noChangeArrowheads="1"/>
              </p:cNvSpPr>
              <p:nvPr/>
            </p:nvSpPr>
            <p:spPr bwMode="auto">
              <a:xfrm>
                <a:off x="2064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25628" name="Text Box 46"/>
            <p:cNvSpPr txBox="1">
              <a:spLocks noChangeArrowheads="1"/>
            </p:cNvSpPr>
            <p:nvPr/>
          </p:nvSpPr>
          <p:spPr bwMode="auto">
            <a:xfrm>
              <a:off x="1527" y="1440"/>
              <a:ext cx="614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mic Sans MS" panose="030F0702030302020204" pitchFamily="66" charset="0"/>
                </a:rPr>
                <a:t>source</a:t>
              </a:r>
            </a:p>
            <a:p>
              <a:pPr algn="ctr" eaLnBrk="1" hangingPunct="1"/>
              <a:r>
                <a:rPr lang="en-US" altLang="en-US" sz="2000">
                  <a:latin typeface="Comic Sans MS" panose="030F0702030302020204" pitchFamily="66" charset="0"/>
                </a:rPr>
                <a:t>S</a:t>
              </a:r>
            </a:p>
          </p:txBody>
        </p:sp>
        <p:sp>
          <p:nvSpPr>
            <p:cNvPr id="25629" name="Text Box 47"/>
            <p:cNvSpPr txBox="1">
              <a:spLocks noChangeArrowheads="1"/>
            </p:cNvSpPr>
            <p:nvPr/>
          </p:nvSpPr>
          <p:spPr bwMode="auto">
            <a:xfrm>
              <a:off x="2529" y="1152"/>
              <a:ext cx="458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Comic Sans MS" panose="030F0702030302020204" pitchFamily="66" charset="0"/>
                </a:rPr>
                <a:t>gate</a:t>
              </a:r>
            </a:p>
            <a:p>
              <a:pPr algn="ctr" eaLnBrk="1" hangingPunct="1"/>
              <a:r>
                <a:rPr lang="en-US" altLang="en-US" sz="2000" dirty="0">
                  <a:latin typeface="Comic Sans MS" panose="030F0702030302020204" pitchFamily="66" charset="0"/>
                </a:rPr>
                <a:t>G</a:t>
              </a:r>
            </a:p>
          </p:txBody>
        </p:sp>
        <p:sp>
          <p:nvSpPr>
            <p:cNvPr id="25630" name="Text Box 48"/>
            <p:cNvSpPr txBox="1">
              <a:spLocks noChangeArrowheads="1"/>
            </p:cNvSpPr>
            <p:nvPr/>
          </p:nvSpPr>
          <p:spPr bwMode="auto">
            <a:xfrm>
              <a:off x="3437" y="1440"/>
              <a:ext cx="509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mic Sans MS" panose="030F0702030302020204" pitchFamily="66" charset="0"/>
                </a:rPr>
                <a:t>drain</a:t>
              </a:r>
            </a:p>
            <a:p>
              <a:pPr algn="ctr" eaLnBrk="1" hangingPunct="1"/>
              <a:r>
                <a:rPr lang="en-US" altLang="en-US" sz="2000">
                  <a:latin typeface="Comic Sans MS" panose="030F0702030302020204" pitchFamily="66" charset="0"/>
                </a:rPr>
                <a:t>D</a:t>
              </a:r>
            </a:p>
          </p:txBody>
        </p:sp>
        <p:sp>
          <p:nvSpPr>
            <p:cNvPr id="25631" name="Text Box 49"/>
            <p:cNvSpPr txBox="1">
              <a:spLocks noChangeArrowheads="1"/>
            </p:cNvSpPr>
            <p:nvPr/>
          </p:nvSpPr>
          <p:spPr bwMode="auto">
            <a:xfrm>
              <a:off x="951" y="1440"/>
              <a:ext cx="481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mic Sans MS" panose="030F0702030302020204" pitchFamily="66" charset="0"/>
                </a:rPr>
                <a:t>body</a:t>
              </a:r>
            </a:p>
            <a:p>
              <a:pPr algn="ctr" eaLnBrk="1" hangingPunct="1"/>
              <a:r>
                <a:rPr lang="en-US" altLang="en-US" sz="2000">
                  <a:latin typeface="Comic Sans MS" panose="030F0702030302020204" pitchFamily="66" charset="0"/>
                </a:rPr>
                <a:t>B</a:t>
              </a:r>
            </a:p>
          </p:txBody>
        </p:sp>
        <p:sp>
          <p:nvSpPr>
            <p:cNvPr id="25632" name="Text Box 50"/>
            <p:cNvSpPr txBox="1">
              <a:spLocks noChangeArrowheads="1"/>
            </p:cNvSpPr>
            <p:nvPr/>
          </p:nvSpPr>
          <p:spPr bwMode="auto">
            <a:xfrm>
              <a:off x="2640" y="2663"/>
              <a:ext cx="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sz="1200">
                <a:latin typeface="Comic Sans MS" panose="030F0702030302020204" pitchFamily="66" charset="0"/>
              </a:endParaRPr>
            </a:p>
          </p:txBody>
        </p:sp>
        <p:sp>
          <p:nvSpPr>
            <p:cNvPr id="25633" name="Text Box 51"/>
            <p:cNvSpPr txBox="1">
              <a:spLocks noChangeArrowheads="1"/>
            </p:cNvSpPr>
            <p:nvPr/>
          </p:nvSpPr>
          <p:spPr bwMode="auto">
            <a:xfrm>
              <a:off x="2412" y="2663"/>
              <a:ext cx="36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Comic Sans MS" panose="030F0702030302020204" pitchFamily="66" charset="0"/>
                </a:rPr>
                <a:t>oxide</a:t>
              </a:r>
            </a:p>
          </p:txBody>
        </p:sp>
        <p:grpSp>
          <p:nvGrpSpPr>
            <p:cNvPr id="25634" name="Group 52"/>
            <p:cNvGrpSpPr>
              <a:grpSpLocks/>
            </p:cNvGrpSpPr>
            <p:nvPr/>
          </p:nvGrpSpPr>
          <p:grpSpPr bwMode="auto">
            <a:xfrm>
              <a:off x="1824" y="1584"/>
              <a:ext cx="912" cy="336"/>
              <a:chOff x="1824" y="1392"/>
              <a:chExt cx="912" cy="336"/>
            </a:xfrm>
          </p:grpSpPr>
          <p:sp>
            <p:nvSpPr>
              <p:cNvPr id="25641" name="Line 53"/>
              <p:cNvSpPr>
                <a:spLocks noChangeShapeType="1"/>
              </p:cNvSpPr>
              <p:nvPr/>
            </p:nvSpPr>
            <p:spPr bwMode="auto">
              <a:xfrm flipV="1">
                <a:off x="1824" y="1584"/>
                <a:ext cx="33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25642" name="Oval 54"/>
              <p:cNvSpPr>
                <a:spLocks noChangeArrowheads="1"/>
              </p:cNvSpPr>
              <p:nvPr/>
            </p:nvSpPr>
            <p:spPr bwMode="auto">
              <a:xfrm>
                <a:off x="2160" y="1440"/>
                <a:ext cx="240" cy="24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25643" name="Line 55"/>
              <p:cNvSpPr>
                <a:spLocks noChangeShapeType="1"/>
              </p:cNvSpPr>
              <p:nvPr/>
            </p:nvSpPr>
            <p:spPr bwMode="auto">
              <a:xfrm flipV="1">
                <a:off x="2400" y="1392"/>
                <a:ext cx="33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25644" name="Text Box 56"/>
              <p:cNvSpPr txBox="1">
                <a:spLocks noChangeArrowheads="1"/>
              </p:cNvSpPr>
              <p:nvPr/>
            </p:nvSpPr>
            <p:spPr bwMode="auto">
              <a:xfrm>
                <a:off x="2256" y="1440"/>
                <a:ext cx="176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200">
                    <a:latin typeface="Comic Sans MS" panose="030F0702030302020204" pitchFamily="66" charset="0"/>
                  </a:rPr>
                  <a:t>+</a:t>
                </a:r>
              </a:p>
            </p:txBody>
          </p:sp>
          <p:sp>
            <p:nvSpPr>
              <p:cNvPr id="25645" name="Text Box 57"/>
              <p:cNvSpPr txBox="1">
                <a:spLocks noChangeArrowheads="1"/>
              </p:cNvSpPr>
              <p:nvPr/>
            </p:nvSpPr>
            <p:spPr bwMode="auto">
              <a:xfrm>
                <a:off x="2160" y="1488"/>
                <a:ext cx="176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200">
                    <a:latin typeface="Comic Sans MS" panose="030F0702030302020204" pitchFamily="66" charset="0"/>
                  </a:rPr>
                  <a:t>-</a:t>
                </a:r>
              </a:p>
            </p:txBody>
          </p:sp>
        </p:grpSp>
        <p:sp>
          <p:nvSpPr>
            <p:cNvPr id="25635" name="Text Box 58"/>
            <p:cNvSpPr txBox="1">
              <a:spLocks noChangeArrowheads="1"/>
            </p:cNvSpPr>
            <p:nvPr/>
          </p:nvSpPr>
          <p:spPr bwMode="auto">
            <a:xfrm>
              <a:off x="2448" y="2208"/>
              <a:ext cx="47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anose="030F0702030302020204" pitchFamily="66" charset="0"/>
                </a:rPr>
                <a:t>+++</a:t>
              </a:r>
            </a:p>
          </p:txBody>
        </p:sp>
        <p:sp>
          <p:nvSpPr>
            <p:cNvPr id="25636" name="Text Box 67"/>
            <p:cNvSpPr txBox="1">
              <a:spLocks noChangeArrowheads="1"/>
            </p:cNvSpPr>
            <p:nvPr/>
          </p:nvSpPr>
          <p:spPr bwMode="auto">
            <a:xfrm>
              <a:off x="2736" y="1968"/>
              <a:ext cx="47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anose="030F0702030302020204" pitchFamily="66" charset="0"/>
                </a:rPr>
                <a:t>+++</a:t>
              </a:r>
            </a:p>
          </p:txBody>
        </p:sp>
        <p:sp>
          <p:nvSpPr>
            <p:cNvPr id="25637" name="Text Box 68"/>
            <p:cNvSpPr txBox="1">
              <a:spLocks noChangeArrowheads="1"/>
            </p:cNvSpPr>
            <p:nvPr/>
          </p:nvSpPr>
          <p:spPr bwMode="auto">
            <a:xfrm>
              <a:off x="2592" y="2064"/>
              <a:ext cx="47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anose="030F0702030302020204" pitchFamily="66" charset="0"/>
                </a:rPr>
                <a:t>+++</a:t>
              </a:r>
            </a:p>
          </p:txBody>
        </p:sp>
        <p:sp>
          <p:nvSpPr>
            <p:cNvPr id="25638" name="Text Box 70"/>
            <p:cNvSpPr txBox="1">
              <a:spLocks noChangeArrowheads="1"/>
            </p:cNvSpPr>
            <p:nvPr/>
          </p:nvSpPr>
          <p:spPr bwMode="auto">
            <a:xfrm>
              <a:off x="3888" y="1872"/>
              <a:ext cx="1120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anose="030F0702030302020204" pitchFamily="66" charset="0"/>
                </a:rPr>
                <a:t> V</a:t>
              </a:r>
              <a:r>
                <a:rPr lang="en-US" altLang="en-US" baseline="-25000">
                  <a:latin typeface="Comic Sans MS" panose="030F0702030302020204" pitchFamily="66" charset="0"/>
                </a:rPr>
                <a:t>DS </a:t>
              </a:r>
              <a:r>
                <a:rPr lang="en-US" altLang="en-US">
                  <a:latin typeface="Comic Sans MS" panose="030F0702030302020204" pitchFamily="66" charset="0"/>
                </a:rPr>
                <a:t> large</a:t>
              </a:r>
            </a:p>
          </p:txBody>
        </p:sp>
        <p:sp>
          <p:nvSpPr>
            <p:cNvPr id="25639" name="Line 71"/>
            <p:cNvSpPr>
              <a:spLocks noChangeShapeType="1"/>
            </p:cNvSpPr>
            <p:nvPr/>
          </p:nvSpPr>
          <p:spPr bwMode="auto">
            <a:xfrm>
              <a:off x="1200" y="192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5640" name="AutoShape 72"/>
            <p:cNvSpPr>
              <a:spLocks noChangeArrowheads="1"/>
            </p:cNvSpPr>
            <p:nvPr/>
          </p:nvSpPr>
          <p:spPr bwMode="auto">
            <a:xfrm flipV="1">
              <a:off x="2208" y="2784"/>
              <a:ext cx="768" cy="144"/>
            </a:xfrm>
            <a:prstGeom prst="rtTriangl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>
                <a:latin typeface="Comic Sans MS" panose="030F0702030302020204" pitchFamily="66" charset="0"/>
              </a:endParaRPr>
            </a:p>
          </p:txBody>
        </p:sp>
      </p:grpSp>
      <p:sp>
        <p:nvSpPr>
          <p:cNvPr id="25604" name="Text Box 74"/>
          <p:cNvSpPr txBox="1">
            <a:spLocks noChangeArrowheads="1"/>
          </p:cNvSpPr>
          <p:nvPr/>
        </p:nvSpPr>
        <p:spPr bwMode="auto">
          <a:xfrm>
            <a:off x="685800" y="1254146"/>
            <a:ext cx="73914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0" dirty="0">
                <a:latin typeface="Comic Sans MS" panose="030F0702030302020204" pitchFamily="66" charset="0"/>
              </a:rPr>
              <a:t>As the drain voltage increases, the </a:t>
            </a:r>
            <a:r>
              <a:rPr lang="en-US" altLang="en-US" sz="2000" b="0" i="1" dirty="0">
                <a:latin typeface="Comic Sans MS" panose="030F0702030302020204" pitchFamily="66" charset="0"/>
              </a:rPr>
              <a:t>difference</a:t>
            </a:r>
            <a:r>
              <a:rPr lang="en-US" altLang="en-US" sz="2000" b="0" dirty="0">
                <a:latin typeface="Comic Sans MS" panose="030F0702030302020204" pitchFamily="66" charset="0"/>
              </a:rPr>
              <a:t> in voltage between the drain and the gate becomes </a:t>
            </a:r>
            <a:r>
              <a:rPr lang="en-US" altLang="en-US" sz="2000" b="0" i="1" dirty="0">
                <a:latin typeface="Comic Sans MS" panose="030F0702030302020204" pitchFamily="66" charset="0"/>
              </a:rPr>
              <a:t>smaller. </a:t>
            </a:r>
            <a:r>
              <a:rPr lang="en-US" altLang="en-US" sz="2000" b="0" dirty="0" smtClean="0">
                <a:latin typeface="Comic Sans MS" panose="030F0702030302020204" pitchFamily="66" charset="0"/>
              </a:rPr>
              <a:t>At </a:t>
            </a:r>
            <a:r>
              <a:rPr lang="en-US" altLang="en-US" sz="2000" b="0" dirty="0">
                <a:latin typeface="Comic Sans MS" panose="030F0702030302020204" pitchFamily="66" charset="0"/>
              </a:rPr>
              <a:t>some point, the difference is too small to maintain the channel near the drain </a:t>
            </a:r>
            <a:r>
              <a:rPr lang="en-US" altLang="en-US" sz="2000" b="0" dirty="0">
                <a:latin typeface="Comic Sans MS" panose="030F0702030302020204" pitchFamily="66" charset="0"/>
                <a:sym typeface="Wingdings" panose="05000000000000000000" pitchFamily="2" charset="2"/>
              </a:rPr>
              <a:t> </a:t>
            </a:r>
            <a:r>
              <a:rPr lang="en-US" altLang="en-US" sz="2000" b="0" i="1" dirty="0">
                <a:latin typeface="Comic Sans MS" panose="030F0702030302020204" pitchFamily="66" charset="0"/>
                <a:sym typeface="Wingdings" panose="05000000000000000000" pitchFamily="2" charset="2"/>
              </a:rPr>
              <a:t>pinch-off</a:t>
            </a:r>
            <a:endParaRPr lang="en-US" altLang="en-US" sz="2000" b="0" dirty="0">
              <a:latin typeface="Comic Sans MS" panose="030F0702030302020204" pitchFamily="66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191000" y="387281"/>
            <a:ext cx="26516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r-TR" altLang="en-US" sz="2000" b="0" i="1" dirty="0">
                <a:latin typeface="Comic Sans MS" panose="030F0702030302020204" pitchFamily="66" charset="0"/>
              </a:rPr>
              <a:t>(</a:t>
            </a:r>
            <a:r>
              <a:rPr lang="en-US" sz="2000" b="0" i="1" dirty="0">
                <a:latin typeface="Comic Sans MS" panose="030F0702030302020204" pitchFamily="66" charset="0"/>
              </a:rPr>
              <a:t>Enhancement </a:t>
            </a:r>
            <a:r>
              <a:rPr lang="tr-TR" sz="2000" b="0" i="1" dirty="0" err="1">
                <a:latin typeface="Comic Sans MS" panose="030F0702030302020204" pitchFamily="66" charset="0"/>
              </a:rPr>
              <a:t>mode</a:t>
            </a:r>
            <a:r>
              <a:rPr lang="tr-TR" altLang="en-US" sz="2000" b="0" i="1" dirty="0">
                <a:latin typeface="Comic Sans MS" panose="030F0702030302020204" pitchFamily="66" charset="0"/>
              </a:rPr>
              <a:t>)</a:t>
            </a:r>
            <a:endParaRPr lang="en-US" altLang="en-US" sz="2000" b="0" i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52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200" b="0" dirty="0">
                <a:solidFill>
                  <a:schemeClr val="tx2"/>
                </a:solidFill>
                <a:latin typeface="Comic Sans MS" panose="030F0702030302020204" pitchFamily="66" charset="0"/>
              </a:rPr>
              <a:t>Saturation Region</a:t>
            </a:r>
            <a:r>
              <a:rPr lang="en-US" altLang="en-US" sz="4400" dirty="0">
                <a:solidFill>
                  <a:schemeClr val="tx2"/>
                </a:solidFill>
                <a:latin typeface="Comic Sans MS" panose="030F0702030302020204" pitchFamily="66" charset="0"/>
              </a:rPr>
              <a:t/>
            </a:r>
            <a:br>
              <a:rPr lang="en-US" altLang="en-US" sz="4400" dirty="0">
                <a:solidFill>
                  <a:schemeClr val="tx2"/>
                </a:solidFill>
                <a:latin typeface="Comic Sans MS" panose="030F0702030302020204" pitchFamily="66" charset="0"/>
              </a:rPr>
            </a:br>
            <a:r>
              <a:rPr lang="en-US" altLang="en-US" b="0" i="1" dirty="0">
                <a:solidFill>
                  <a:schemeClr val="tx2"/>
                </a:solidFill>
                <a:latin typeface="Comic Sans MS" panose="030F0702030302020204" pitchFamily="66" charset="0"/>
              </a:rPr>
              <a:t>occurs at large V</a:t>
            </a:r>
            <a:r>
              <a:rPr lang="en-US" altLang="en-US" b="0" i="1" baseline="-25000" dirty="0">
                <a:solidFill>
                  <a:schemeClr val="tx2"/>
                </a:solidFill>
                <a:latin typeface="Comic Sans MS" panose="030F0702030302020204" pitchFamily="66" charset="0"/>
              </a:rPr>
              <a:t>DS</a:t>
            </a:r>
            <a:endParaRPr lang="en-US" altLang="en-US" sz="4400" b="0" i="1" dirty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26627" name="Group 3"/>
          <p:cNvGrpSpPr>
            <a:grpSpLocks/>
          </p:cNvGrpSpPr>
          <p:nvPr/>
        </p:nvGrpSpPr>
        <p:grpSpPr bwMode="auto">
          <a:xfrm>
            <a:off x="1219200" y="2819400"/>
            <a:ext cx="6459538" cy="3657600"/>
            <a:chOff x="768" y="1152"/>
            <a:chExt cx="4069" cy="2304"/>
          </a:xfrm>
        </p:grpSpPr>
        <p:sp>
          <p:nvSpPr>
            <p:cNvPr id="26629" name="Rectangle 4"/>
            <p:cNvSpPr>
              <a:spLocks noChangeArrowheads="1"/>
            </p:cNvSpPr>
            <p:nvPr/>
          </p:nvSpPr>
          <p:spPr bwMode="auto">
            <a:xfrm>
              <a:off x="768" y="2784"/>
              <a:ext cx="3648" cy="67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mic Sans MS" panose="030F0702030302020204" pitchFamily="66" charset="0"/>
                </a:rPr>
                <a:t>p</a:t>
              </a:r>
            </a:p>
          </p:txBody>
        </p:sp>
        <p:sp>
          <p:nvSpPr>
            <p:cNvPr id="26630" name="Rectangle 5"/>
            <p:cNvSpPr>
              <a:spLocks noChangeArrowheads="1"/>
            </p:cNvSpPr>
            <p:nvPr/>
          </p:nvSpPr>
          <p:spPr bwMode="auto">
            <a:xfrm>
              <a:off x="2976" y="2784"/>
              <a:ext cx="96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mic Sans MS" panose="030F0702030302020204" pitchFamily="66" charset="0"/>
                </a:rPr>
                <a:t>n+</a:t>
              </a:r>
            </a:p>
          </p:txBody>
        </p:sp>
        <p:sp>
          <p:nvSpPr>
            <p:cNvPr id="26631" name="Rectangle 6"/>
            <p:cNvSpPr>
              <a:spLocks noChangeArrowheads="1"/>
            </p:cNvSpPr>
            <p:nvPr/>
          </p:nvSpPr>
          <p:spPr bwMode="auto">
            <a:xfrm>
              <a:off x="1248" y="2784"/>
              <a:ext cx="96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mic Sans MS" panose="030F0702030302020204" pitchFamily="66" charset="0"/>
                </a:rPr>
                <a:t>n+</a:t>
              </a:r>
            </a:p>
          </p:txBody>
        </p:sp>
        <p:sp>
          <p:nvSpPr>
            <p:cNvPr id="26632" name="Rectangle 7"/>
            <p:cNvSpPr>
              <a:spLocks noChangeArrowheads="1"/>
            </p:cNvSpPr>
            <p:nvPr/>
          </p:nvSpPr>
          <p:spPr bwMode="auto">
            <a:xfrm>
              <a:off x="2160" y="2688"/>
              <a:ext cx="864" cy="96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sz="1200">
                <a:latin typeface="Comic Sans MS" panose="030F0702030302020204" pitchFamily="66" charset="0"/>
              </a:endParaRPr>
            </a:p>
          </p:txBody>
        </p:sp>
        <p:sp>
          <p:nvSpPr>
            <p:cNvPr id="26633" name="Rectangle 8"/>
            <p:cNvSpPr>
              <a:spLocks noChangeArrowheads="1"/>
            </p:cNvSpPr>
            <p:nvPr/>
          </p:nvSpPr>
          <p:spPr bwMode="auto">
            <a:xfrm>
              <a:off x="2160" y="2448"/>
              <a:ext cx="864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mic Sans MS" panose="030F0702030302020204" pitchFamily="66" charset="0"/>
                </a:rPr>
                <a:t>metal</a:t>
              </a:r>
            </a:p>
          </p:txBody>
        </p:sp>
        <p:sp>
          <p:nvSpPr>
            <p:cNvPr id="26634" name="Line 9"/>
            <p:cNvSpPr>
              <a:spLocks noChangeShapeType="1"/>
            </p:cNvSpPr>
            <p:nvPr/>
          </p:nvSpPr>
          <p:spPr bwMode="auto">
            <a:xfrm flipV="1">
              <a:off x="4416" y="2352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6635" name="Line 10"/>
            <p:cNvSpPr>
              <a:spLocks noChangeShapeType="1"/>
            </p:cNvSpPr>
            <p:nvPr/>
          </p:nvSpPr>
          <p:spPr bwMode="auto">
            <a:xfrm flipV="1">
              <a:off x="4416" y="3024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6636" name="Line 11"/>
            <p:cNvSpPr>
              <a:spLocks noChangeShapeType="1"/>
            </p:cNvSpPr>
            <p:nvPr/>
          </p:nvSpPr>
          <p:spPr bwMode="auto">
            <a:xfrm flipV="1">
              <a:off x="3936" y="2352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6637" name="Line 12"/>
            <p:cNvSpPr>
              <a:spLocks noChangeShapeType="1"/>
            </p:cNvSpPr>
            <p:nvPr/>
          </p:nvSpPr>
          <p:spPr bwMode="auto">
            <a:xfrm flipV="1">
              <a:off x="3024" y="2352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6638" name="Line 13"/>
            <p:cNvSpPr>
              <a:spLocks noChangeShapeType="1"/>
            </p:cNvSpPr>
            <p:nvPr/>
          </p:nvSpPr>
          <p:spPr bwMode="auto">
            <a:xfrm flipV="1">
              <a:off x="3024" y="2256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6639" name="Line 14"/>
            <p:cNvSpPr>
              <a:spLocks noChangeShapeType="1"/>
            </p:cNvSpPr>
            <p:nvPr/>
          </p:nvSpPr>
          <p:spPr bwMode="auto">
            <a:xfrm flipV="1">
              <a:off x="3024" y="2016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6640" name="Line 15"/>
            <p:cNvSpPr>
              <a:spLocks noChangeShapeType="1"/>
            </p:cNvSpPr>
            <p:nvPr/>
          </p:nvSpPr>
          <p:spPr bwMode="auto">
            <a:xfrm flipV="1">
              <a:off x="2160" y="2016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6641" name="Line 16"/>
            <p:cNvSpPr>
              <a:spLocks noChangeShapeType="1"/>
            </p:cNvSpPr>
            <p:nvPr/>
          </p:nvSpPr>
          <p:spPr bwMode="auto">
            <a:xfrm flipV="1">
              <a:off x="1248" y="2352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6642" name="Line 17"/>
            <p:cNvSpPr>
              <a:spLocks noChangeShapeType="1"/>
            </p:cNvSpPr>
            <p:nvPr/>
          </p:nvSpPr>
          <p:spPr bwMode="auto">
            <a:xfrm flipV="1">
              <a:off x="768" y="2352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6643" name="Line 18"/>
            <p:cNvSpPr>
              <a:spLocks noChangeShapeType="1"/>
            </p:cNvSpPr>
            <p:nvPr/>
          </p:nvSpPr>
          <p:spPr bwMode="auto">
            <a:xfrm>
              <a:off x="1152" y="2352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6644" name="Line 19"/>
            <p:cNvSpPr>
              <a:spLocks noChangeShapeType="1"/>
            </p:cNvSpPr>
            <p:nvPr/>
          </p:nvSpPr>
          <p:spPr bwMode="auto">
            <a:xfrm>
              <a:off x="3408" y="2352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6645" name="Line 20"/>
            <p:cNvSpPr>
              <a:spLocks noChangeShapeType="1"/>
            </p:cNvSpPr>
            <p:nvPr/>
          </p:nvSpPr>
          <p:spPr bwMode="auto">
            <a:xfrm>
              <a:off x="4800" y="235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6646" name="Line 21"/>
            <p:cNvSpPr>
              <a:spLocks noChangeShapeType="1"/>
            </p:cNvSpPr>
            <p:nvPr/>
          </p:nvSpPr>
          <p:spPr bwMode="auto">
            <a:xfrm>
              <a:off x="3408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6647" name="Line 22"/>
            <p:cNvSpPr>
              <a:spLocks noChangeShapeType="1"/>
            </p:cNvSpPr>
            <p:nvPr/>
          </p:nvSpPr>
          <p:spPr bwMode="auto">
            <a:xfrm>
              <a:off x="2544" y="2016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grpSp>
          <p:nvGrpSpPr>
            <p:cNvPr id="26648" name="Group 23"/>
            <p:cNvGrpSpPr>
              <a:grpSpLocks/>
            </p:cNvGrpSpPr>
            <p:nvPr/>
          </p:nvGrpSpPr>
          <p:grpSpPr bwMode="auto">
            <a:xfrm>
              <a:off x="1776" y="1872"/>
              <a:ext cx="96" cy="672"/>
              <a:chOff x="2064" y="1296"/>
              <a:chExt cx="96" cy="672"/>
            </a:xfrm>
          </p:grpSpPr>
          <p:sp>
            <p:nvSpPr>
              <p:cNvPr id="26676" name="Line 24"/>
              <p:cNvSpPr>
                <a:spLocks noChangeShapeType="1"/>
              </p:cNvSpPr>
              <p:nvPr/>
            </p:nvSpPr>
            <p:spPr bwMode="auto">
              <a:xfrm flipV="1">
                <a:off x="2112" y="1392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26677" name="Oval 25"/>
              <p:cNvSpPr>
                <a:spLocks noChangeArrowheads="1"/>
              </p:cNvSpPr>
              <p:nvPr/>
            </p:nvSpPr>
            <p:spPr bwMode="auto">
              <a:xfrm>
                <a:off x="2064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26649" name="Group 26"/>
            <p:cNvGrpSpPr>
              <a:grpSpLocks/>
            </p:cNvGrpSpPr>
            <p:nvPr/>
          </p:nvGrpSpPr>
          <p:grpSpPr bwMode="auto">
            <a:xfrm>
              <a:off x="2688" y="1584"/>
              <a:ext cx="96" cy="672"/>
              <a:chOff x="2064" y="1296"/>
              <a:chExt cx="96" cy="672"/>
            </a:xfrm>
          </p:grpSpPr>
          <p:sp>
            <p:nvSpPr>
              <p:cNvPr id="26674" name="Line 27"/>
              <p:cNvSpPr>
                <a:spLocks noChangeShapeType="1"/>
              </p:cNvSpPr>
              <p:nvPr/>
            </p:nvSpPr>
            <p:spPr bwMode="auto">
              <a:xfrm flipV="1">
                <a:off x="2112" y="1392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26675" name="Oval 28"/>
              <p:cNvSpPr>
                <a:spLocks noChangeArrowheads="1"/>
              </p:cNvSpPr>
              <p:nvPr/>
            </p:nvSpPr>
            <p:spPr bwMode="auto">
              <a:xfrm>
                <a:off x="2064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26650" name="Group 29"/>
            <p:cNvGrpSpPr>
              <a:grpSpLocks/>
            </p:cNvGrpSpPr>
            <p:nvPr/>
          </p:nvGrpSpPr>
          <p:grpSpPr bwMode="auto">
            <a:xfrm>
              <a:off x="3648" y="1872"/>
              <a:ext cx="96" cy="672"/>
              <a:chOff x="2064" y="1296"/>
              <a:chExt cx="96" cy="672"/>
            </a:xfrm>
          </p:grpSpPr>
          <p:sp>
            <p:nvSpPr>
              <p:cNvPr id="26672" name="Line 30"/>
              <p:cNvSpPr>
                <a:spLocks noChangeShapeType="1"/>
              </p:cNvSpPr>
              <p:nvPr/>
            </p:nvSpPr>
            <p:spPr bwMode="auto">
              <a:xfrm flipV="1">
                <a:off x="2112" y="1392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26673" name="Oval 31"/>
              <p:cNvSpPr>
                <a:spLocks noChangeArrowheads="1"/>
              </p:cNvSpPr>
              <p:nvPr/>
            </p:nvSpPr>
            <p:spPr bwMode="auto">
              <a:xfrm>
                <a:off x="2064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26651" name="Group 32"/>
            <p:cNvGrpSpPr>
              <a:grpSpLocks/>
            </p:cNvGrpSpPr>
            <p:nvPr/>
          </p:nvGrpSpPr>
          <p:grpSpPr bwMode="auto">
            <a:xfrm>
              <a:off x="1147" y="1872"/>
              <a:ext cx="96" cy="672"/>
              <a:chOff x="2064" y="1296"/>
              <a:chExt cx="96" cy="672"/>
            </a:xfrm>
          </p:grpSpPr>
          <p:sp>
            <p:nvSpPr>
              <p:cNvPr id="26670" name="Line 33"/>
              <p:cNvSpPr>
                <a:spLocks noChangeShapeType="1"/>
              </p:cNvSpPr>
              <p:nvPr/>
            </p:nvSpPr>
            <p:spPr bwMode="auto">
              <a:xfrm flipV="1">
                <a:off x="2112" y="1392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26671" name="Oval 34"/>
              <p:cNvSpPr>
                <a:spLocks noChangeArrowheads="1"/>
              </p:cNvSpPr>
              <p:nvPr/>
            </p:nvSpPr>
            <p:spPr bwMode="auto">
              <a:xfrm>
                <a:off x="2064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26652" name="Text Box 35"/>
            <p:cNvSpPr txBox="1">
              <a:spLocks noChangeArrowheads="1"/>
            </p:cNvSpPr>
            <p:nvPr/>
          </p:nvSpPr>
          <p:spPr bwMode="auto">
            <a:xfrm>
              <a:off x="1527" y="1440"/>
              <a:ext cx="614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mic Sans MS" panose="030F0702030302020204" pitchFamily="66" charset="0"/>
                </a:rPr>
                <a:t>source</a:t>
              </a:r>
            </a:p>
            <a:p>
              <a:pPr algn="ctr" eaLnBrk="1" hangingPunct="1"/>
              <a:r>
                <a:rPr lang="en-US" altLang="en-US" sz="2000">
                  <a:latin typeface="Comic Sans MS" panose="030F0702030302020204" pitchFamily="66" charset="0"/>
                </a:rPr>
                <a:t>S</a:t>
              </a:r>
            </a:p>
          </p:txBody>
        </p:sp>
        <p:sp>
          <p:nvSpPr>
            <p:cNvPr id="26653" name="Text Box 36"/>
            <p:cNvSpPr txBox="1">
              <a:spLocks noChangeArrowheads="1"/>
            </p:cNvSpPr>
            <p:nvPr/>
          </p:nvSpPr>
          <p:spPr bwMode="auto">
            <a:xfrm>
              <a:off x="2529" y="1152"/>
              <a:ext cx="458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mic Sans MS" panose="030F0702030302020204" pitchFamily="66" charset="0"/>
                </a:rPr>
                <a:t>gate</a:t>
              </a:r>
            </a:p>
            <a:p>
              <a:pPr algn="ctr" eaLnBrk="1" hangingPunct="1"/>
              <a:r>
                <a:rPr lang="en-US" altLang="en-US" sz="2000">
                  <a:latin typeface="Comic Sans MS" panose="030F0702030302020204" pitchFamily="66" charset="0"/>
                </a:rPr>
                <a:t>G</a:t>
              </a:r>
            </a:p>
          </p:txBody>
        </p:sp>
        <p:sp>
          <p:nvSpPr>
            <p:cNvPr id="26654" name="Text Box 37"/>
            <p:cNvSpPr txBox="1">
              <a:spLocks noChangeArrowheads="1"/>
            </p:cNvSpPr>
            <p:nvPr/>
          </p:nvSpPr>
          <p:spPr bwMode="auto">
            <a:xfrm>
              <a:off x="3437" y="1440"/>
              <a:ext cx="509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mic Sans MS" panose="030F0702030302020204" pitchFamily="66" charset="0"/>
                </a:rPr>
                <a:t>drain</a:t>
              </a:r>
            </a:p>
            <a:p>
              <a:pPr algn="ctr" eaLnBrk="1" hangingPunct="1"/>
              <a:r>
                <a:rPr lang="en-US" altLang="en-US" sz="2000">
                  <a:latin typeface="Comic Sans MS" panose="030F0702030302020204" pitchFamily="66" charset="0"/>
                </a:rPr>
                <a:t>D</a:t>
              </a:r>
            </a:p>
          </p:txBody>
        </p:sp>
        <p:sp>
          <p:nvSpPr>
            <p:cNvPr id="26655" name="Text Box 38"/>
            <p:cNvSpPr txBox="1">
              <a:spLocks noChangeArrowheads="1"/>
            </p:cNvSpPr>
            <p:nvPr/>
          </p:nvSpPr>
          <p:spPr bwMode="auto">
            <a:xfrm>
              <a:off x="951" y="1440"/>
              <a:ext cx="481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mic Sans MS" panose="030F0702030302020204" pitchFamily="66" charset="0"/>
                </a:rPr>
                <a:t>body</a:t>
              </a:r>
            </a:p>
            <a:p>
              <a:pPr algn="ctr" eaLnBrk="1" hangingPunct="1"/>
              <a:r>
                <a:rPr lang="en-US" altLang="en-US" sz="2000">
                  <a:latin typeface="Comic Sans MS" panose="030F0702030302020204" pitchFamily="66" charset="0"/>
                </a:rPr>
                <a:t>B</a:t>
              </a:r>
            </a:p>
          </p:txBody>
        </p:sp>
        <p:sp>
          <p:nvSpPr>
            <p:cNvPr id="26656" name="Text Box 39"/>
            <p:cNvSpPr txBox="1">
              <a:spLocks noChangeArrowheads="1"/>
            </p:cNvSpPr>
            <p:nvPr/>
          </p:nvSpPr>
          <p:spPr bwMode="auto">
            <a:xfrm>
              <a:off x="2640" y="2663"/>
              <a:ext cx="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sz="1200">
                <a:latin typeface="Comic Sans MS" panose="030F0702030302020204" pitchFamily="66" charset="0"/>
              </a:endParaRPr>
            </a:p>
          </p:txBody>
        </p:sp>
        <p:sp>
          <p:nvSpPr>
            <p:cNvPr id="26657" name="Text Box 40"/>
            <p:cNvSpPr txBox="1">
              <a:spLocks noChangeArrowheads="1"/>
            </p:cNvSpPr>
            <p:nvPr/>
          </p:nvSpPr>
          <p:spPr bwMode="auto">
            <a:xfrm>
              <a:off x="2412" y="2663"/>
              <a:ext cx="36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Comic Sans MS" panose="030F0702030302020204" pitchFamily="66" charset="0"/>
                </a:rPr>
                <a:t>oxide</a:t>
              </a:r>
            </a:p>
          </p:txBody>
        </p:sp>
        <p:grpSp>
          <p:nvGrpSpPr>
            <p:cNvPr id="26658" name="Group 41"/>
            <p:cNvGrpSpPr>
              <a:grpSpLocks/>
            </p:cNvGrpSpPr>
            <p:nvPr/>
          </p:nvGrpSpPr>
          <p:grpSpPr bwMode="auto">
            <a:xfrm>
              <a:off x="1824" y="1584"/>
              <a:ext cx="912" cy="336"/>
              <a:chOff x="1824" y="1392"/>
              <a:chExt cx="912" cy="336"/>
            </a:xfrm>
          </p:grpSpPr>
          <p:sp>
            <p:nvSpPr>
              <p:cNvPr id="26665" name="Line 42"/>
              <p:cNvSpPr>
                <a:spLocks noChangeShapeType="1"/>
              </p:cNvSpPr>
              <p:nvPr/>
            </p:nvSpPr>
            <p:spPr bwMode="auto">
              <a:xfrm flipV="1">
                <a:off x="1824" y="1584"/>
                <a:ext cx="33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26666" name="Oval 43"/>
              <p:cNvSpPr>
                <a:spLocks noChangeArrowheads="1"/>
              </p:cNvSpPr>
              <p:nvPr/>
            </p:nvSpPr>
            <p:spPr bwMode="auto">
              <a:xfrm>
                <a:off x="2160" y="1440"/>
                <a:ext cx="240" cy="24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26667" name="Line 44"/>
              <p:cNvSpPr>
                <a:spLocks noChangeShapeType="1"/>
              </p:cNvSpPr>
              <p:nvPr/>
            </p:nvSpPr>
            <p:spPr bwMode="auto">
              <a:xfrm flipV="1">
                <a:off x="2400" y="1392"/>
                <a:ext cx="33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26668" name="Text Box 45"/>
              <p:cNvSpPr txBox="1">
                <a:spLocks noChangeArrowheads="1"/>
              </p:cNvSpPr>
              <p:nvPr/>
            </p:nvSpPr>
            <p:spPr bwMode="auto">
              <a:xfrm>
                <a:off x="2256" y="1440"/>
                <a:ext cx="176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200">
                    <a:latin typeface="Comic Sans MS" panose="030F0702030302020204" pitchFamily="66" charset="0"/>
                  </a:rPr>
                  <a:t>+</a:t>
                </a:r>
              </a:p>
            </p:txBody>
          </p:sp>
          <p:sp>
            <p:nvSpPr>
              <p:cNvPr id="26669" name="Text Box 46"/>
              <p:cNvSpPr txBox="1">
                <a:spLocks noChangeArrowheads="1"/>
              </p:cNvSpPr>
              <p:nvPr/>
            </p:nvSpPr>
            <p:spPr bwMode="auto">
              <a:xfrm>
                <a:off x="2160" y="1488"/>
                <a:ext cx="176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200">
                    <a:latin typeface="Comic Sans MS" panose="030F0702030302020204" pitchFamily="66" charset="0"/>
                  </a:rPr>
                  <a:t>-</a:t>
                </a:r>
              </a:p>
            </p:txBody>
          </p:sp>
        </p:grpSp>
        <p:sp>
          <p:nvSpPr>
            <p:cNvPr id="26659" name="Text Box 47"/>
            <p:cNvSpPr txBox="1">
              <a:spLocks noChangeArrowheads="1"/>
            </p:cNvSpPr>
            <p:nvPr/>
          </p:nvSpPr>
          <p:spPr bwMode="auto">
            <a:xfrm>
              <a:off x="2448" y="2208"/>
              <a:ext cx="47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anose="030F0702030302020204" pitchFamily="66" charset="0"/>
                </a:rPr>
                <a:t>+++</a:t>
              </a:r>
            </a:p>
          </p:txBody>
        </p:sp>
        <p:sp>
          <p:nvSpPr>
            <p:cNvPr id="26660" name="Text Box 48"/>
            <p:cNvSpPr txBox="1">
              <a:spLocks noChangeArrowheads="1"/>
            </p:cNvSpPr>
            <p:nvPr/>
          </p:nvSpPr>
          <p:spPr bwMode="auto">
            <a:xfrm>
              <a:off x="2736" y="1968"/>
              <a:ext cx="47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anose="030F0702030302020204" pitchFamily="66" charset="0"/>
                </a:rPr>
                <a:t>+++</a:t>
              </a:r>
            </a:p>
          </p:txBody>
        </p:sp>
        <p:sp>
          <p:nvSpPr>
            <p:cNvPr id="26661" name="Text Box 49"/>
            <p:cNvSpPr txBox="1">
              <a:spLocks noChangeArrowheads="1"/>
            </p:cNvSpPr>
            <p:nvPr/>
          </p:nvSpPr>
          <p:spPr bwMode="auto">
            <a:xfrm>
              <a:off x="2592" y="2064"/>
              <a:ext cx="47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anose="030F0702030302020204" pitchFamily="66" charset="0"/>
                </a:rPr>
                <a:t>+++</a:t>
              </a:r>
            </a:p>
          </p:txBody>
        </p:sp>
        <p:sp>
          <p:nvSpPr>
            <p:cNvPr id="26662" name="Text Box 50"/>
            <p:cNvSpPr txBox="1">
              <a:spLocks noChangeArrowheads="1"/>
            </p:cNvSpPr>
            <p:nvPr/>
          </p:nvSpPr>
          <p:spPr bwMode="auto">
            <a:xfrm>
              <a:off x="3774" y="1867"/>
              <a:ext cx="1063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anose="030F0702030302020204" pitchFamily="66" charset="0"/>
                </a:rPr>
                <a:t> V</a:t>
              </a:r>
              <a:r>
                <a:rPr lang="en-US" altLang="en-US" baseline="-25000">
                  <a:latin typeface="Comic Sans MS" panose="030F0702030302020204" pitchFamily="66" charset="0"/>
                </a:rPr>
                <a:t>DS</a:t>
              </a:r>
              <a:r>
                <a:rPr lang="en-US" altLang="en-US">
                  <a:latin typeface="Comic Sans MS" panose="030F0702030302020204" pitchFamily="66" charset="0"/>
                </a:rPr>
                <a:t> large</a:t>
              </a:r>
            </a:p>
          </p:txBody>
        </p:sp>
        <p:sp>
          <p:nvSpPr>
            <p:cNvPr id="26663" name="Line 51"/>
            <p:cNvSpPr>
              <a:spLocks noChangeShapeType="1"/>
            </p:cNvSpPr>
            <p:nvPr/>
          </p:nvSpPr>
          <p:spPr bwMode="auto">
            <a:xfrm>
              <a:off x="1200" y="192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6664" name="AutoShape 52"/>
            <p:cNvSpPr>
              <a:spLocks noChangeArrowheads="1"/>
            </p:cNvSpPr>
            <p:nvPr/>
          </p:nvSpPr>
          <p:spPr bwMode="auto">
            <a:xfrm flipV="1">
              <a:off x="2208" y="2784"/>
              <a:ext cx="768" cy="144"/>
            </a:xfrm>
            <a:prstGeom prst="rtTriangl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>
                <a:latin typeface="Comic Sans MS" panose="030F0702030302020204" pitchFamily="66" charset="0"/>
              </a:endParaRPr>
            </a:p>
          </p:txBody>
        </p:sp>
      </p:grpSp>
      <p:sp>
        <p:nvSpPr>
          <p:cNvPr id="26628" name="Text Box 53"/>
          <p:cNvSpPr txBox="1">
            <a:spLocks noChangeArrowheads="1"/>
          </p:cNvSpPr>
          <p:nvPr/>
        </p:nvSpPr>
        <p:spPr bwMode="auto">
          <a:xfrm>
            <a:off x="700088" y="1284184"/>
            <a:ext cx="76057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0" dirty="0">
                <a:latin typeface="Comic Sans MS" panose="030F0702030302020204" pitchFamily="66" charset="0"/>
              </a:rPr>
              <a:t>The </a:t>
            </a:r>
            <a:r>
              <a:rPr lang="en-US" altLang="en-US" sz="2000" b="0" i="1" dirty="0">
                <a:latin typeface="Comic Sans MS" panose="030F0702030302020204" pitchFamily="66" charset="0"/>
              </a:rPr>
              <a:t>saturation region</a:t>
            </a:r>
            <a:r>
              <a:rPr lang="en-US" altLang="en-US" sz="2000" b="0" dirty="0">
                <a:latin typeface="Comic Sans MS" panose="030F0702030302020204" pitchFamily="66" charset="0"/>
              </a:rPr>
              <a:t> is when the MOSFET experiences pinch-off. </a:t>
            </a:r>
            <a:r>
              <a:rPr lang="en-US" altLang="en-US" sz="2000" b="0" dirty="0" smtClean="0">
                <a:latin typeface="Comic Sans MS" panose="030F0702030302020204" pitchFamily="66" charset="0"/>
              </a:rPr>
              <a:t>Pinch-off </a:t>
            </a:r>
            <a:r>
              <a:rPr lang="en-US" altLang="en-US" sz="2000" b="0" dirty="0">
                <a:latin typeface="Comic Sans MS" panose="030F0702030302020204" pitchFamily="66" charset="0"/>
              </a:rPr>
              <a:t>occurs when V</a:t>
            </a:r>
            <a:r>
              <a:rPr lang="en-US" altLang="en-US" sz="2000" b="0" baseline="-25000" dirty="0">
                <a:latin typeface="Comic Sans MS" panose="030F0702030302020204" pitchFamily="66" charset="0"/>
              </a:rPr>
              <a:t>G </a:t>
            </a:r>
            <a:r>
              <a:rPr lang="en-US" altLang="en-US" sz="2000" b="0" dirty="0">
                <a:latin typeface="Comic Sans MS" panose="030F0702030302020204" pitchFamily="66" charset="0"/>
              </a:rPr>
              <a:t> - V</a:t>
            </a:r>
            <a:r>
              <a:rPr lang="en-US" altLang="en-US" sz="2000" b="0" baseline="-25000" dirty="0">
                <a:latin typeface="Comic Sans MS" panose="030F0702030302020204" pitchFamily="66" charset="0"/>
              </a:rPr>
              <a:t>D</a:t>
            </a:r>
            <a:r>
              <a:rPr lang="en-US" altLang="en-US" sz="2000" b="0" dirty="0">
                <a:latin typeface="Comic Sans MS" panose="030F0702030302020204" pitchFamily="66" charset="0"/>
              </a:rPr>
              <a:t> is less than V</a:t>
            </a:r>
            <a:r>
              <a:rPr lang="en-US" altLang="en-US" sz="2000" b="0" baseline="-25000" dirty="0">
                <a:latin typeface="Comic Sans MS" panose="030F0702030302020204" pitchFamily="66" charset="0"/>
              </a:rPr>
              <a:t>T</a:t>
            </a:r>
            <a:r>
              <a:rPr lang="en-US" altLang="en-US" sz="2000" b="0" dirty="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191000" y="387281"/>
            <a:ext cx="26516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r-TR" altLang="en-US" sz="2000" b="0" i="1" dirty="0">
                <a:latin typeface="Comic Sans MS" panose="030F0702030302020204" pitchFamily="66" charset="0"/>
              </a:rPr>
              <a:t>(</a:t>
            </a:r>
            <a:r>
              <a:rPr lang="en-US" sz="2000" b="0" i="1" dirty="0">
                <a:latin typeface="Comic Sans MS" panose="030F0702030302020204" pitchFamily="66" charset="0"/>
              </a:rPr>
              <a:t>Enhancement </a:t>
            </a:r>
            <a:r>
              <a:rPr lang="tr-TR" sz="2000" b="0" i="1" dirty="0" err="1">
                <a:latin typeface="Comic Sans MS" panose="030F0702030302020204" pitchFamily="66" charset="0"/>
              </a:rPr>
              <a:t>mode</a:t>
            </a:r>
            <a:r>
              <a:rPr lang="tr-TR" altLang="en-US" sz="2000" b="0" i="1" dirty="0">
                <a:latin typeface="Comic Sans MS" panose="030F0702030302020204" pitchFamily="66" charset="0"/>
              </a:rPr>
              <a:t>)</a:t>
            </a:r>
            <a:endParaRPr lang="en-US" altLang="en-US" sz="2000" b="0" i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08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200" b="0" dirty="0">
                <a:solidFill>
                  <a:schemeClr val="tx2"/>
                </a:solidFill>
                <a:latin typeface="Comic Sans MS" panose="030F0702030302020204" pitchFamily="66" charset="0"/>
              </a:rPr>
              <a:t>Saturation Region</a:t>
            </a:r>
            <a:r>
              <a:rPr lang="en-US" altLang="en-US" sz="4400" dirty="0">
                <a:solidFill>
                  <a:schemeClr val="tx2"/>
                </a:solidFill>
                <a:latin typeface="Comic Sans MS" panose="030F0702030302020204" pitchFamily="66" charset="0"/>
              </a:rPr>
              <a:t/>
            </a:r>
            <a:br>
              <a:rPr lang="en-US" altLang="en-US" sz="4400" dirty="0">
                <a:solidFill>
                  <a:schemeClr val="tx2"/>
                </a:solidFill>
                <a:latin typeface="Comic Sans MS" panose="030F0702030302020204" pitchFamily="66" charset="0"/>
              </a:rPr>
            </a:br>
            <a:r>
              <a:rPr lang="en-US" altLang="en-US" b="0" i="1" dirty="0">
                <a:solidFill>
                  <a:schemeClr val="tx2"/>
                </a:solidFill>
                <a:latin typeface="Comic Sans MS" panose="030F0702030302020204" pitchFamily="66" charset="0"/>
              </a:rPr>
              <a:t>occurs at large V</a:t>
            </a:r>
            <a:r>
              <a:rPr lang="en-US" altLang="en-US" b="0" i="1" baseline="-25000" dirty="0">
                <a:solidFill>
                  <a:schemeClr val="tx2"/>
                </a:solidFill>
                <a:latin typeface="Comic Sans MS" panose="030F0702030302020204" pitchFamily="66" charset="0"/>
              </a:rPr>
              <a:t>DS</a:t>
            </a:r>
            <a:endParaRPr lang="en-US" altLang="en-US" sz="4400" b="0" i="1" dirty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27651" name="Group 3"/>
          <p:cNvGrpSpPr>
            <a:grpSpLocks/>
          </p:cNvGrpSpPr>
          <p:nvPr/>
        </p:nvGrpSpPr>
        <p:grpSpPr bwMode="auto">
          <a:xfrm>
            <a:off x="1219200" y="2819400"/>
            <a:ext cx="6400800" cy="3657600"/>
            <a:chOff x="768" y="1152"/>
            <a:chExt cx="4032" cy="2304"/>
          </a:xfrm>
        </p:grpSpPr>
        <p:sp>
          <p:nvSpPr>
            <p:cNvPr id="27654" name="Rectangle 4"/>
            <p:cNvSpPr>
              <a:spLocks noChangeArrowheads="1"/>
            </p:cNvSpPr>
            <p:nvPr/>
          </p:nvSpPr>
          <p:spPr bwMode="auto">
            <a:xfrm>
              <a:off x="768" y="2784"/>
              <a:ext cx="3648" cy="67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mic Sans MS" panose="030F0702030302020204" pitchFamily="66" charset="0"/>
                </a:rPr>
                <a:t>p</a:t>
              </a:r>
            </a:p>
          </p:txBody>
        </p:sp>
        <p:sp>
          <p:nvSpPr>
            <p:cNvPr id="27655" name="Rectangle 5"/>
            <p:cNvSpPr>
              <a:spLocks noChangeArrowheads="1"/>
            </p:cNvSpPr>
            <p:nvPr/>
          </p:nvSpPr>
          <p:spPr bwMode="auto">
            <a:xfrm>
              <a:off x="2976" y="2784"/>
              <a:ext cx="96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mic Sans MS" panose="030F0702030302020204" pitchFamily="66" charset="0"/>
                </a:rPr>
                <a:t>n+</a:t>
              </a:r>
            </a:p>
          </p:txBody>
        </p:sp>
        <p:sp>
          <p:nvSpPr>
            <p:cNvPr id="27656" name="Rectangle 6"/>
            <p:cNvSpPr>
              <a:spLocks noChangeArrowheads="1"/>
            </p:cNvSpPr>
            <p:nvPr/>
          </p:nvSpPr>
          <p:spPr bwMode="auto">
            <a:xfrm>
              <a:off x="1248" y="2784"/>
              <a:ext cx="96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mic Sans MS" panose="030F0702030302020204" pitchFamily="66" charset="0"/>
                </a:rPr>
                <a:t>n+</a:t>
              </a:r>
            </a:p>
          </p:txBody>
        </p:sp>
        <p:sp>
          <p:nvSpPr>
            <p:cNvPr id="27657" name="Rectangle 7"/>
            <p:cNvSpPr>
              <a:spLocks noChangeArrowheads="1"/>
            </p:cNvSpPr>
            <p:nvPr/>
          </p:nvSpPr>
          <p:spPr bwMode="auto">
            <a:xfrm>
              <a:off x="2160" y="2688"/>
              <a:ext cx="864" cy="96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sz="1200">
                <a:latin typeface="Comic Sans MS" panose="030F0702030302020204" pitchFamily="66" charset="0"/>
              </a:endParaRPr>
            </a:p>
          </p:txBody>
        </p:sp>
        <p:sp>
          <p:nvSpPr>
            <p:cNvPr id="27658" name="Rectangle 8"/>
            <p:cNvSpPr>
              <a:spLocks noChangeArrowheads="1"/>
            </p:cNvSpPr>
            <p:nvPr/>
          </p:nvSpPr>
          <p:spPr bwMode="auto">
            <a:xfrm>
              <a:off x="2160" y="2448"/>
              <a:ext cx="864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mic Sans MS" panose="030F0702030302020204" pitchFamily="66" charset="0"/>
                </a:rPr>
                <a:t>metal</a:t>
              </a:r>
            </a:p>
          </p:txBody>
        </p:sp>
        <p:sp>
          <p:nvSpPr>
            <p:cNvPr id="27659" name="Line 9"/>
            <p:cNvSpPr>
              <a:spLocks noChangeShapeType="1"/>
            </p:cNvSpPr>
            <p:nvPr/>
          </p:nvSpPr>
          <p:spPr bwMode="auto">
            <a:xfrm flipV="1">
              <a:off x="4416" y="2352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7660" name="Line 10"/>
            <p:cNvSpPr>
              <a:spLocks noChangeShapeType="1"/>
            </p:cNvSpPr>
            <p:nvPr/>
          </p:nvSpPr>
          <p:spPr bwMode="auto">
            <a:xfrm flipV="1">
              <a:off x="4416" y="3024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7661" name="Line 11"/>
            <p:cNvSpPr>
              <a:spLocks noChangeShapeType="1"/>
            </p:cNvSpPr>
            <p:nvPr/>
          </p:nvSpPr>
          <p:spPr bwMode="auto">
            <a:xfrm flipV="1">
              <a:off x="3936" y="2352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7662" name="Line 12"/>
            <p:cNvSpPr>
              <a:spLocks noChangeShapeType="1"/>
            </p:cNvSpPr>
            <p:nvPr/>
          </p:nvSpPr>
          <p:spPr bwMode="auto">
            <a:xfrm flipV="1">
              <a:off x="3024" y="2352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7663" name="Line 13"/>
            <p:cNvSpPr>
              <a:spLocks noChangeShapeType="1"/>
            </p:cNvSpPr>
            <p:nvPr/>
          </p:nvSpPr>
          <p:spPr bwMode="auto">
            <a:xfrm flipV="1">
              <a:off x="3024" y="2256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7664" name="Line 14"/>
            <p:cNvSpPr>
              <a:spLocks noChangeShapeType="1"/>
            </p:cNvSpPr>
            <p:nvPr/>
          </p:nvSpPr>
          <p:spPr bwMode="auto">
            <a:xfrm flipV="1">
              <a:off x="3024" y="2016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7665" name="Line 15"/>
            <p:cNvSpPr>
              <a:spLocks noChangeShapeType="1"/>
            </p:cNvSpPr>
            <p:nvPr/>
          </p:nvSpPr>
          <p:spPr bwMode="auto">
            <a:xfrm flipV="1">
              <a:off x="2160" y="2016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7666" name="Line 16"/>
            <p:cNvSpPr>
              <a:spLocks noChangeShapeType="1"/>
            </p:cNvSpPr>
            <p:nvPr/>
          </p:nvSpPr>
          <p:spPr bwMode="auto">
            <a:xfrm flipV="1">
              <a:off x="1248" y="2352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7667" name="Line 17"/>
            <p:cNvSpPr>
              <a:spLocks noChangeShapeType="1"/>
            </p:cNvSpPr>
            <p:nvPr/>
          </p:nvSpPr>
          <p:spPr bwMode="auto">
            <a:xfrm flipV="1">
              <a:off x="768" y="2352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7668" name="Line 18"/>
            <p:cNvSpPr>
              <a:spLocks noChangeShapeType="1"/>
            </p:cNvSpPr>
            <p:nvPr/>
          </p:nvSpPr>
          <p:spPr bwMode="auto">
            <a:xfrm>
              <a:off x="1152" y="2352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7669" name="Line 19"/>
            <p:cNvSpPr>
              <a:spLocks noChangeShapeType="1"/>
            </p:cNvSpPr>
            <p:nvPr/>
          </p:nvSpPr>
          <p:spPr bwMode="auto">
            <a:xfrm>
              <a:off x="3408" y="2352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7670" name="Line 20"/>
            <p:cNvSpPr>
              <a:spLocks noChangeShapeType="1"/>
            </p:cNvSpPr>
            <p:nvPr/>
          </p:nvSpPr>
          <p:spPr bwMode="auto">
            <a:xfrm>
              <a:off x="4800" y="235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7671" name="Line 21"/>
            <p:cNvSpPr>
              <a:spLocks noChangeShapeType="1"/>
            </p:cNvSpPr>
            <p:nvPr/>
          </p:nvSpPr>
          <p:spPr bwMode="auto">
            <a:xfrm>
              <a:off x="3408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7672" name="Line 22"/>
            <p:cNvSpPr>
              <a:spLocks noChangeShapeType="1"/>
            </p:cNvSpPr>
            <p:nvPr/>
          </p:nvSpPr>
          <p:spPr bwMode="auto">
            <a:xfrm>
              <a:off x="2544" y="2016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grpSp>
          <p:nvGrpSpPr>
            <p:cNvPr id="27673" name="Group 23"/>
            <p:cNvGrpSpPr>
              <a:grpSpLocks/>
            </p:cNvGrpSpPr>
            <p:nvPr/>
          </p:nvGrpSpPr>
          <p:grpSpPr bwMode="auto">
            <a:xfrm>
              <a:off x="1776" y="1872"/>
              <a:ext cx="96" cy="672"/>
              <a:chOff x="2064" y="1296"/>
              <a:chExt cx="96" cy="672"/>
            </a:xfrm>
          </p:grpSpPr>
          <p:sp>
            <p:nvSpPr>
              <p:cNvPr id="27701" name="Line 24"/>
              <p:cNvSpPr>
                <a:spLocks noChangeShapeType="1"/>
              </p:cNvSpPr>
              <p:nvPr/>
            </p:nvSpPr>
            <p:spPr bwMode="auto">
              <a:xfrm flipV="1">
                <a:off x="2112" y="1392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27702" name="Oval 25"/>
              <p:cNvSpPr>
                <a:spLocks noChangeArrowheads="1"/>
              </p:cNvSpPr>
              <p:nvPr/>
            </p:nvSpPr>
            <p:spPr bwMode="auto">
              <a:xfrm>
                <a:off x="2064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27674" name="Group 26"/>
            <p:cNvGrpSpPr>
              <a:grpSpLocks/>
            </p:cNvGrpSpPr>
            <p:nvPr/>
          </p:nvGrpSpPr>
          <p:grpSpPr bwMode="auto">
            <a:xfrm>
              <a:off x="2688" y="1584"/>
              <a:ext cx="96" cy="672"/>
              <a:chOff x="2064" y="1296"/>
              <a:chExt cx="96" cy="672"/>
            </a:xfrm>
          </p:grpSpPr>
          <p:sp>
            <p:nvSpPr>
              <p:cNvPr id="27699" name="Line 27"/>
              <p:cNvSpPr>
                <a:spLocks noChangeShapeType="1"/>
              </p:cNvSpPr>
              <p:nvPr/>
            </p:nvSpPr>
            <p:spPr bwMode="auto">
              <a:xfrm flipV="1">
                <a:off x="2112" y="1392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27700" name="Oval 28"/>
              <p:cNvSpPr>
                <a:spLocks noChangeArrowheads="1"/>
              </p:cNvSpPr>
              <p:nvPr/>
            </p:nvSpPr>
            <p:spPr bwMode="auto">
              <a:xfrm>
                <a:off x="2064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27675" name="Group 29"/>
            <p:cNvGrpSpPr>
              <a:grpSpLocks/>
            </p:cNvGrpSpPr>
            <p:nvPr/>
          </p:nvGrpSpPr>
          <p:grpSpPr bwMode="auto">
            <a:xfrm>
              <a:off x="3648" y="1872"/>
              <a:ext cx="96" cy="672"/>
              <a:chOff x="2064" y="1296"/>
              <a:chExt cx="96" cy="672"/>
            </a:xfrm>
          </p:grpSpPr>
          <p:sp>
            <p:nvSpPr>
              <p:cNvPr id="27697" name="Line 30"/>
              <p:cNvSpPr>
                <a:spLocks noChangeShapeType="1"/>
              </p:cNvSpPr>
              <p:nvPr/>
            </p:nvSpPr>
            <p:spPr bwMode="auto">
              <a:xfrm flipV="1">
                <a:off x="2112" y="1392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27698" name="Oval 31"/>
              <p:cNvSpPr>
                <a:spLocks noChangeArrowheads="1"/>
              </p:cNvSpPr>
              <p:nvPr/>
            </p:nvSpPr>
            <p:spPr bwMode="auto">
              <a:xfrm>
                <a:off x="2064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27676" name="Group 32"/>
            <p:cNvGrpSpPr>
              <a:grpSpLocks/>
            </p:cNvGrpSpPr>
            <p:nvPr/>
          </p:nvGrpSpPr>
          <p:grpSpPr bwMode="auto">
            <a:xfrm>
              <a:off x="1147" y="1872"/>
              <a:ext cx="96" cy="672"/>
              <a:chOff x="2064" y="1296"/>
              <a:chExt cx="96" cy="672"/>
            </a:xfrm>
          </p:grpSpPr>
          <p:sp>
            <p:nvSpPr>
              <p:cNvPr id="27695" name="Line 33"/>
              <p:cNvSpPr>
                <a:spLocks noChangeShapeType="1"/>
              </p:cNvSpPr>
              <p:nvPr/>
            </p:nvSpPr>
            <p:spPr bwMode="auto">
              <a:xfrm flipV="1">
                <a:off x="2112" y="1392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27696" name="Oval 34"/>
              <p:cNvSpPr>
                <a:spLocks noChangeArrowheads="1"/>
              </p:cNvSpPr>
              <p:nvPr/>
            </p:nvSpPr>
            <p:spPr bwMode="auto">
              <a:xfrm>
                <a:off x="2064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27677" name="Text Box 35"/>
            <p:cNvSpPr txBox="1">
              <a:spLocks noChangeArrowheads="1"/>
            </p:cNvSpPr>
            <p:nvPr/>
          </p:nvSpPr>
          <p:spPr bwMode="auto">
            <a:xfrm>
              <a:off x="1527" y="1440"/>
              <a:ext cx="614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mic Sans MS" panose="030F0702030302020204" pitchFamily="66" charset="0"/>
                </a:rPr>
                <a:t>source</a:t>
              </a:r>
            </a:p>
            <a:p>
              <a:pPr algn="ctr" eaLnBrk="1" hangingPunct="1"/>
              <a:r>
                <a:rPr lang="en-US" altLang="en-US" sz="2000">
                  <a:latin typeface="Comic Sans MS" panose="030F0702030302020204" pitchFamily="66" charset="0"/>
                </a:rPr>
                <a:t>S</a:t>
              </a:r>
            </a:p>
          </p:txBody>
        </p:sp>
        <p:sp>
          <p:nvSpPr>
            <p:cNvPr id="27678" name="Text Box 36"/>
            <p:cNvSpPr txBox="1">
              <a:spLocks noChangeArrowheads="1"/>
            </p:cNvSpPr>
            <p:nvPr/>
          </p:nvSpPr>
          <p:spPr bwMode="auto">
            <a:xfrm>
              <a:off x="2529" y="1152"/>
              <a:ext cx="458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mic Sans MS" panose="030F0702030302020204" pitchFamily="66" charset="0"/>
                </a:rPr>
                <a:t>gate</a:t>
              </a:r>
            </a:p>
            <a:p>
              <a:pPr algn="ctr" eaLnBrk="1" hangingPunct="1"/>
              <a:r>
                <a:rPr lang="en-US" altLang="en-US" sz="2000">
                  <a:latin typeface="Comic Sans MS" panose="030F0702030302020204" pitchFamily="66" charset="0"/>
                </a:rPr>
                <a:t>G</a:t>
              </a:r>
            </a:p>
          </p:txBody>
        </p:sp>
        <p:sp>
          <p:nvSpPr>
            <p:cNvPr id="27679" name="Text Box 37"/>
            <p:cNvSpPr txBox="1">
              <a:spLocks noChangeArrowheads="1"/>
            </p:cNvSpPr>
            <p:nvPr/>
          </p:nvSpPr>
          <p:spPr bwMode="auto">
            <a:xfrm>
              <a:off x="3437" y="1440"/>
              <a:ext cx="509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mic Sans MS" panose="030F0702030302020204" pitchFamily="66" charset="0"/>
                </a:rPr>
                <a:t>drain</a:t>
              </a:r>
            </a:p>
            <a:p>
              <a:pPr algn="ctr" eaLnBrk="1" hangingPunct="1"/>
              <a:r>
                <a:rPr lang="en-US" altLang="en-US" sz="2000">
                  <a:latin typeface="Comic Sans MS" panose="030F0702030302020204" pitchFamily="66" charset="0"/>
                </a:rPr>
                <a:t>D</a:t>
              </a:r>
            </a:p>
          </p:txBody>
        </p:sp>
        <p:sp>
          <p:nvSpPr>
            <p:cNvPr id="27680" name="Text Box 38"/>
            <p:cNvSpPr txBox="1">
              <a:spLocks noChangeArrowheads="1"/>
            </p:cNvSpPr>
            <p:nvPr/>
          </p:nvSpPr>
          <p:spPr bwMode="auto">
            <a:xfrm>
              <a:off x="951" y="1440"/>
              <a:ext cx="481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mic Sans MS" panose="030F0702030302020204" pitchFamily="66" charset="0"/>
                </a:rPr>
                <a:t>body</a:t>
              </a:r>
            </a:p>
            <a:p>
              <a:pPr algn="ctr" eaLnBrk="1" hangingPunct="1"/>
              <a:r>
                <a:rPr lang="en-US" altLang="en-US" sz="2000">
                  <a:latin typeface="Comic Sans MS" panose="030F0702030302020204" pitchFamily="66" charset="0"/>
                </a:rPr>
                <a:t>B</a:t>
              </a:r>
            </a:p>
          </p:txBody>
        </p:sp>
        <p:sp>
          <p:nvSpPr>
            <p:cNvPr id="27681" name="Text Box 39"/>
            <p:cNvSpPr txBox="1">
              <a:spLocks noChangeArrowheads="1"/>
            </p:cNvSpPr>
            <p:nvPr/>
          </p:nvSpPr>
          <p:spPr bwMode="auto">
            <a:xfrm>
              <a:off x="2640" y="2663"/>
              <a:ext cx="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sz="1200">
                <a:latin typeface="Comic Sans MS" panose="030F0702030302020204" pitchFamily="66" charset="0"/>
              </a:endParaRPr>
            </a:p>
          </p:txBody>
        </p:sp>
        <p:sp>
          <p:nvSpPr>
            <p:cNvPr id="27682" name="Text Box 40"/>
            <p:cNvSpPr txBox="1">
              <a:spLocks noChangeArrowheads="1"/>
            </p:cNvSpPr>
            <p:nvPr/>
          </p:nvSpPr>
          <p:spPr bwMode="auto">
            <a:xfrm>
              <a:off x="2412" y="2663"/>
              <a:ext cx="36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Comic Sans MS" panose="030F0702030302020204" pitchFamily="66" charset="0"/>
                </a:rPr>
                <a:t>oxide</a:t>
              </a:r>
            </a:p>
          </p:txBody>
        </p:sp>
        <p:grpSp>
          <p:nvGrpSpPr>
            <p:cNvPr id="27683" name="Group 41"/>
            <p:cNvGrpSpPr>
              <a:grpSpLocks/>
            </p:cNvGrpSpPr>
            <p:nvPr/>
          </p:nvGrpSpPr>
          <p:grpSpPr bwMode="auto">
            <a:xfrm>
              <a:off x="1824" y="1584"/>
              <a:ext cx="912" cy="336"/>
              <a:chOff x="1824" y="1392"/>
              <a:chExt cx="912" cy="336"/>
            </a:xfrm>
          </p:grpSpPr>
          <p:sp>
            <p:nvSpPr>
              <p:cNvPr id="27690" name="Line 42"/>
              <p:cNvSpPr>
                <a:spLocks noChangeShapeType="1"/>
              </p:cNvSpPr>
              <p:nvPr/>
            </p:nvSpPr>
            <p:spPr bwMode="auto">
              <a:xfrm flipV="1">
                <a:off x="1824" y="1584"/>
                <a:ext cx="33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27691" name="Oval 43"/>
              <p:cNvSpPr>
                <a:spLocks noChangeArrowheads="1"/>
              </p:cNvSpPr>
              <p:nvPr/>
            </p:nvSpPr>
            <p:spPr bwMode="auto">
              <a:xfrm>
                <a:off x="2160" y="1440"/>
                <a:ext cx="240" cy="24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27692" name="Line 44"/>
              <p:cNvSpPr>
                <a:spLocks noChangeShapeType="1"/>
              </p:cNvSpPr>
              <p:nvPr/>
            </p:nvSpPr>
            <p:spPr bwMode="auto">
              <a:xfrm flipV="1">
                <a:off x="2400" y="1392"/>
                <a:ext cx="33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27693" name="Text Box 45"/>
              <p:cNvSpPr txBox="1">
                <a:spLocks noChangeArrowheads="1"/>
              </p:cNvSpPr>
              <p:nvPr/>
            </p:nvSpPr>
            <p:spPr bwMode="auto">
              <a:xfrm>
                <a:off x="2256" y="1440"/>
                <a:ext cx="176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200">
                    <a:latin typeface="Comic Sans MS" panose="030F0702030302020204" pitchFamily="66" charset="0"/>
                  </a:rPr>
                  <a:t>+</a:t>
                </a:r>
              </a:p>
            </p:txBody>
          </p:sp>
          <p:sp>
            <p:nvSpPr>
              <p:cNvPr id="27694" name="Text Box 46"/>
              <p:cNvSpPr txBox="1">
                <a:spLocks noChangeArrowheads="1"/>
              </p:cNvSpPr>
              <p:nvPr/>
            </p:nvSpPr>
            <p:spPr bwMode="auto">
              <a:xfrm>
                <a:off x="2160" y="1488"/>
                <a:ext cx="176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200">
                    <a:latin typeface="Comic Sans MS" panose="030F0702030302020204" pitchFamily="66" charset="0"/>
                  </a:rPr>
                  <a:t>-</a:t>
                </a:r>
              </a:p>
            </p:txBody>
          </p:sp>
        </p:grpSp>
        <p:sp>
          <p:nvSpPr>
            <p:cNvPr id="27684" name="Text Box 47"/>
            <p:cNvSpPr txBox="1">
              <a:spLocks noChangeArrowheads="1"/>
            </p:cNvSpPr>
            <p:nvPr/>
          </p:nvSpPr>
          <p:spPr bwMode="auto">
            <a:xfrm>
              <a:off x="2448" y="2208"/>
              <a:ext cx="47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anose="030F0702030302020204" pitchFamily="66" charset="0"/>
                </a:rPr>
                <a:t>+++</a:t>
              </a:r>
            </a:p>
          </p:txBody>
        </p:sp>
        <p:sp>
          <p:nvSpPr>
            <p:cNvPr id="27685" name="Text Box 48"/>
            <p:cNvSpPr txBox="1">
              <a:spLocks noChangeArrowheads="1"/>
            </p:cNvSpPr>
            <p:nvPr/>
          </p:nvSpPr>
          <p:spPr bwMode="auto">
            <a:xfrm>
              <a:off x="2736" y="1968"/>
              <a:ext cx="47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anose="030F0702030302020204" pitchFamily="66" charset="0"/>
                </a:rPr>
                <a:t>+++</a:t>
              </a:r>
            </a:p>
          </p:txBody>
        </p:sp>
        <p:sp>
          <p:nvSpPr>
            <p:cNvPr id="27686" name="Text Box 49"/>
            <p:cNvSpPr txBox="1">
              <a:spLocks noChangeArrowheads="1"/>
            </p:cNvSpPr>
            <p:nvPr/>
          </p:nvSpPr>
          <p:spPr bwMode="auto">
            <a:xfrm>
              <a:off x="2592" y="2064"/>
              <a:ext cx="47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anose="030F0702030302020204" pitchFamily="66" charset="0"/>
                </a:rPr>
                <a:t>+++</a:t>
              </a:r>
            </a:p>
          </p:txBody>
        </p:sp>
        <p:sp>
          <p:nvSpPr>
            <p:cNvPr id="27687" name="Text Box 50"/>
            <p:cNvSpPr txBox="1">
              <a:spLocks noChangeArrowheads="1"/>
            </p:cNvSpPr>
            <p:nvPr/>
          </p:nvSpPr>
          <p:spPr bwMode="auto">
            <a:xfrm>
              <a:off x="3888" y="1872"/>
              <a:ext cx="854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anose="030F0702030302020204" pitchFamily="66" charset="0"/>
                </a:rPr>
                <a:t> V</a:t>
              </a:r>
              <a:r>
                <a:rPr lang="en-US" altLang="en-US" baseline="-25000">
                  <a:latin typeface="Comic Sans MS" panose="030F0702030302020204" pitchFamily="66" charset="0"/>
                </a:rPr>
                <a:t>D</a:t>
              </a:r>
              <a:r>
                <a:rPr lang="en-US" altLang="en-US">
                  <a:latin typeface="Comic Sans MS" panose="030F0702030302020204" pitchFamily="66" charset="0"/>
                </a:rPr>
                <a:t>&gt;&gt;V</a:t>
              </a:r>
              <a:r>
                <a:rPr lang="en-US" altLang="en-US" baseline="-25000">
                  <a:latin typeface="Comic Sans MS" panose="030F0702030302020204" pitchFamily="66" charset="0"/>
                </a:rPr>
                <a:t>s</a:t>
              </a:r>
              <a:endParaRPr lang="en-US" altLang="en-US">
                <a:latin typeface="Comic Sans MS" panose="030F0702030302020204" pitchFamily="66" charset="0"/>
              </a:endParaRPr>
            </a:p>
          </p:txBody>
        </p:sp>
        <p:sp>
          <p:nvSpPr>
            <p:cNvPr id="27688" name="Line 51"/>
            <p:cNvSpPr>
              <a:spLocks noChangeShapeType="1"/>
            </p:cNvSpPr>
            <p:nvPr/>
          </p:nvSpPr>
          <p:spPr bwMode="auto">
            <a:xfrm>
              <a:off x="1200" y="192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7689" name="AutoShape 52"/>
            <p:cNvSpPr>
              <a:spLocks noChangeArrowheads="1"/>
            </p:cNvSpPr>
            <p:nvPr/>
          </p:nvSpPr>
          <p:spPr bwMode="auto">
            <a:xfrm flipV="1">
              <a:off x="2208" y="2784"/>
              <a:ext cx="768" cy="144"/>
            </a:xfrm>
            <a:prstGeom prst="rtTriangl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>
                <a:latin typeface="Comic Sans MS" panose="030F0702030302020204" pitchFamily="66" charset="0"/>
              </a:endParaRPr>
            </a:p>
          </p:txBody>
        </p:sp>
      </p:grpSp>
      <p:sp>
        <p:nvSpPr>
          <p:cNvPr id="27652" name="Text Box 53"/>
          <p:cNvSpPr txBox="1">
            <a:spLocks noChangeArrowheads="1"/>
          </p:cNvSpPr>
          <p:nvPr/>
        </p:nvSpPr>
        <p:spPr bwMode="auto">
          <a:xfrm>
            <a:off x="823784" y="1393568"/>
            <a:ext cx="4738816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Comic Sans MS" panose="030F0702030302020204" pitchFamily="66" charset="0"/>
              </a:rPr>
              <a:t>V</a:t>
            </a:r>
            <a:r>
              <a:rPr lang="en-US" altLang="en-US" baseline="-25000" dirty="0">
                <a:latin typeface="Comic Sans MS" panose="030F0702030302020204" pitchFamily="66" charset="0"/>
              </a:rPr>
              <a:t>GS </a:t>
            </a:r>
            <a:r>
              <a:rPr lang="en-US" altLang="en-US" dirty="0">
                <a:latin typeface="Comic Sans MS" panose="030F0702030302020204" pitchFamily="66" charset="0"/>
              </a:rPr>
              <a:t> - V</a:t>
            </a:r>
            <a:r>
              <a:rPr lang="en-US" altLang="en-US" baseline="-25000" dirty="0">
                <a:latin typeface="Comic Sans MS" panose="030F0702030302020204" pitchFamily="66" charset="0"/>
              </a:rPr>
              <a:t>DS</a:t>
            </a:r>
            <a:r>
              <a:rPr lang="en-US" altLang="en-US" dirty="0">
                <a:latin typeface="Comic Sans MS" panose="030F0702030302020204" pitchFamily="66" charset="0"/>
              </a:rPr>
              <a:t>  &lt; V</a:t>
            </a:r>
            <a:r>
              <a:rPr lang="en-US" altLang="en-US" baseline="-25000" dirty="0">
                <a:latin typeface="Comic Sans MS" panose="030F0702030302020204" pitchFamily="66" charset="0"/>
              </a:rPr>
              <a:t>T  </a:t>
            </a:r>
            <a:r>
              <a:rPr lang="en-US" altLang="en-US" dirty="0">
                <a:latin typeface="Comic Sans MS" panose="030F0702030302020204" pitchFamily="66" charset="0"/>
              </a:rPr>
              <a:t>or V</a:t>
            </a:r>
            <a:r>
              <a:rPr lang="en-US" altLang="en-US" baseline="-25000" dirty="0">
                <a:latin typeface="Comic Sans MS" panose="030F0702030302020204" pitchFamily="66" charset="0"/>
              </a:rPr>
              <a:t>GD</a:t>
            </a:r>
            <a:r>
              <a:rPr lang="en-US" altLang="en-US" dirty="0">
                <a:latin typeface="Comic Sans MS" panose="030F0702030302020204" pitchFamily="66" charset="0"/>
              </a:rPr>
              <a:t> &lt;  </a:t>
            </a:r>
            <a:r>
              <a:rPr lang="en-US" altLang="en-US" baseline="-25000" dirty="0">
                <a:latin typeface="Comic Sans MS" panose="030F0702030302020204" pitchFamily="66" charset="0"/>
              </a:rPr>
              <a:t>  </a:t>
            </a:r>
            <a:endParaRPr lang="en-US" altLang="en-US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tr-TR" altLang="en-US" b="1" dirty="0" err="1" smtClean="0">
                <a:latin typeface="Comic Sans MS" panose="030F0702030302020204" pitchFamily="66" charset="0"/>
              </a:rPr>
              <a:t>or</a:t>
            </a:r>
            <a:r>
              <a:rPr lang="tr-TR" altLang="en-US" b="1" dirty="0" smtClean="0">
                <a:latin typeface="Comic Sans MS" panose="030F0702030302020204" pitchFamily="66" charset="0"/>
              </a:rPr>
              <a:t>    </a:t>
            </a:r>
            <a:r>
              <a:rPr lang="en-US" altLang="en-US" b="1" dirty="0" smtClean="0">
                <a:latin typeface="Comic Sans MS" panose="030F0702030302020204" pitchFamily="66" charset="0"/>
              </a:rPr>
              <a:t>V</a:t>
            </a:r>
            <a:r>
              <a:rPr lang="en-US" altLang="en-US" b="1" baseline="-25000" dirty="0" smtClean="0">
                <a:latin typeface="Comic Sans MS" panose="030F0702030302020204" pitchFamily="66" charset="0"/>
              </a:rPr>
              <a:t>DS </a:t>
            </a:r>
            <a:r>
              <a:rPr lang="en-US" altLang="en-US" b="1" dirty="0" smtClean="0">
                <a:latin typeface="Comic Sans MS" panose="030F0702030302020204" pitchFamily="66" charset="0"/>
              </a:rPr>
              <a:t> </a:t>
            </a:r>
            <a:r>
              <a:rPr lang="en-US" altLang="en-US" b="1" dirty="0">
                <a:latin typeface="Comic Sans MS" panose="030F0702030302020204" pitchFamily="66" charset="0"/>
              </a:rPr>
              <a:t>&gt; V</a:t>
            </a:r>
            <a:r>
              <a:rPr lang="en-US" altLang="en-US" b="1" baseline="-25000" dirty="0">
                <a:latin typeface="Comic Sans MS" panose="030F0702030302020204" pitchFamily="66" charset="0"/>
              </a:rPr>
              <a:t>GS</a:t>
            </a:r>
            <a:r>
              <a:rPr lang="en-US" altLang="en-US" b="1" dirty="0">
                <a:latin typeface="Comic Sans MS" panose="030F0702030302020204" pitchFamily="66" charset="0"/>
              </a:rPr>
              <a:t> - V</a:t>
            </a:r>
            <a:r>
              <a:rPr lang="en-US" altLang="en-US" b="1" baseline="-25000" dirty="0">
                <a:latin typeface="Comic Sans MS" panose="030F0702030302020204" pitchFamily="66" charset="0"/>
              </a:rPr>
              <a:t>T</a:t>
            </a:r>
          </a:p>
        </p:txBody>
      </p:sp>
      <p:sp>
        <p:nvSpPr>
          <p:cNvPr id="27653" name="Rectangle 53"/>
          <p:cNvSpPr>
            <a:spLocks noChangeArrowheads="1"/>
          </p:cNvSpPr>
          <p:nvPr/>
        </p:nvSpPr>
        <p:spPr bwMode="auto">
          <a:xfrm>
            <a:off x="4826472" y="1416971"/>
            <a:ext cx="531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latin typeface="Comic Sans MS" panose="030F0702030302020204" pitchFamily="66" charset="0"/>
              </a:rPr>
              <a:t>V</a:t>
            </a:r>
            <a:r>
              <a:rPr lang="en-US" altLang="en-US" baseline="-25000" dirty="0">
                <a:latin typeface="Comic Sans MS" panose="030F0702030302020204" pitchFamily="66" charset="0"/>
              </a:rPr>
              <a:t>T</a:t>
            </a:r>
            <a:endParaRPr lang="en-US" altLang="en-US" dirty="0">
              <a:latin typeface="Comic Sans MS" panose="030F0702030302020204" pitchFamily="66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191000" y="387281"/>
            <a:ext cx="26516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r-TR" altLang="en-US" sz="2000" b="0" i="1" dirty="0">
                <a:latin typeface="Comic Sans MS" panose="030F0702030302020204" pitchFamily="66" charset="0"/>
              </a:rPr>
              <a:t>(</a:t>
            </a:r>
            <a:r>
              <a:rPr lang="en-US" sz="2000" b="0" i="1" dirty="0">
                <a:latin typeface="Comic Sans MS" panose="030F0702030302020204" pitchFamily="66" charset="0"/>
              </a:rPr>
              <a:t>Enhancement </a:t>
            </a:r>
            <a:r>
              <a:rPr lang="tr-TR" sz="2000" b="0" i="1" dirty="0" err="1">
                <a:latin typeface="Comic Sans MS" panose="030F0702030302020204" pitchFamily="66" charset="0"/>
              </a:rPr>
              <a:t>mode</a:t>
            </a:r>
            <a:r>
              <a:rPr lang="tr-TR" altLang="en-US" sz="2000" b="0" i="1" dirty="0">
                <a:latin typeface="Comic Sans MS" panose="030F0702030302020204" pitchFamily="66" charset="0"/>
              </a:rPr>
              <a:t>)</a:t>
            </a:r>
            <a:endParaRPr lang="en-US" altLang="en-US" sz="2000" b="0" i="1" dirty="0">
              <a:latin typeface="Comic Sans MS" panose="030F0702030302020204" pitchFamily="66" charset="0"/>
            </a:endParaRPr>
          </a:p>
        </p:txBody>
      </p:sp>
      <p:sp>
        <p:nvSpPr>
          <p:cNvPr id="2" name="Flowchart: Alternate Process 1"/>
          <p:cNvSpPr/>
          <p:nvPr/>
        </p:nvSpPr>
        <p:spPr bwMode="auto">
          <a:xfrm>
            <a:off x="762000" y="1279268"/>
            <a:ext cx="5791200" cy="1273432"/>
          </a:xfrm>
          <a:prstGeom prst="flowChartAlternateProcess">
            <a:avLst/>
          </a:prstGeom>
          <a:noFill/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97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23850"/>
            <a:ext cx="8229600" cy="1143000"/>
          </a:xfrm>
          <a:prstGeom prst="rect">
            <a:avLst/>
          </a:prstGeom>
        </p:spPr>
        <p:txBody>
          <a:bodyPr/>
          <a:lstStyle/>
          <a:p>
            <a:pPr algn="l" eaLnBrk="1" hangingPunct="1"/>
            <a:r>
              <a:rPr lang="en-US" altLang="en-US" sz="3200" dirty="0" smtClean="0">
                <a:latin typeface="Comic Sans MS" panose="030F0702030302020204" pitchFamily="66" charset="0"/>
              </a:rPr>
              <a:t>Saturation Region</a:t>
            </a:r>
            <a:r>
              <a:rPr lang="en-US" altLang="en-US" dirty="0" smtClean="0">
                <a:latin typeface="Comic Sans MS" panose="030F0702030302020204" pitchFamily="66" charset="0"/>
              </a:rPr>
              <a:t/>
            </a:r>
            <a:br>
              <a:rPr lang="en-US" altLang="en-US" dirty="0" smtClean="0">
                <a:latin typeface="Comic Sans MS" panose="030F0702030302020204" pitchFamily="66" charset="0"/>
              </a:rPr>
            </a:br>
            <a:r>
              <a:rPr lang="en-US" altLang="en-US" sz="2000" i="1" dirty="0" smtClean="0">
                <a:latin typeface="Comic Sans MS" panose="030F0702030302020204" pitchFamily="66" charset="0"/>
              </a:rPr>
              <a:t>once pinch-off occurs, there is no further increase in drain current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908425" y="476160"/>
            <a:ext cx="26516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r-TR" altLang="en-US" sz="2000" b="0" i="1" dirty="0">
                <a:latin typeface="Comic Sans MS" panose="030F0702030302020204" pitchFamily="66" charset="0"/>
              </a:rPr>
              <a:t>(</a:t>
            </a:r>
            <a:r>
              <a:rPr lang="en-US" sz="2000" b="0" i="1" dirty="0">
                <a:latin typeface="Comic Sans MS" panose="030F0702030302020204" pitchFamily="66" charset="0"/>
              </a:rPr>
              <a:t>Enhancement </a:t>
            </a:r>
            <a:r>
              <a:rPr lang="tr-TR" sz="2000" b="0" i="1" dirty="0" err="1">
                <a:latin typeface="Comic Sans MS" panose="030F0702030302020204" pitchFamily="66" charset="0"/>
              </a:rPr>
              <a:t>mode</a:t>
            </a:r>
            <a:r>
              <a:rPr lang="tr-TR" altLang="en-US" sz="2000" b="0" i="1" dirty="0">
                <a:latin typeface="Comic Sans MS" panose="030F0702030302020204" pitchFamily="66" charset="0"/>
              </a:rPr>
              <a:t>)</a:t>
            </a:r>
            <a:endParaRPr lang="en-US" altLang="en-US" sz="2000" b="0" i="1" dirty="0">
              <a:latin typeface="Comic Sans MS" panose="030F0702030302020204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25" y="1619160"/>
            <a:ext cx="6553200" cy="394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86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2" name="Picture 22" descr="12f0003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78050" y="990600"/>
            <a:ext cx="6934200" cy="5068888"/>
          </a:xfrm>
          <a:noFill/>
        </p:spPr>
      </p:pic>
      <p:sp>
        <p:nvSpPr>
          <p:cNvPr id="21506" name="Rectangle 4"/>
          <p:cNvSpPr>
            <a:spLocks noChangeArrowheads="1"/>
          </p:cNvSpPr>
          <p:nvPr/>
        </p:nvSpPr>
        <p:spPr bwMode="auto">
          <a:xfrm>
            <a:off x="457200" y="228600"/>
            <a:ext cx="845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00"/>
                </a:solidFill>
                <a:latin typeface="Comic Sans MS" panose="030F0702030302020204" pitchFamily="66" charset="0"/>
              </a:rPr>
              <a:t>n-channel MOSFET Basic Operation</a:t>
            </a:r>
          </a:p>
        </p:txBody>
      </p:sp>
      <p:sp>
        <p:nvSpPr>
          <p:cNvPr id="21507" name="Rectangle 7"/>
          <p:cNvSpPr>
            <a:spLocks noChangeArrowheads="1"/>
          </p:cNvSpPr>
          <p:nvPr/>
        </p:nvSpPr>
        <p:spPr bwMode="auto">
          <a:xfrm>
            <a:off x="457200" y="790575"/>
            <a:ext cx="403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 dirty="0">
                <a:latin typeface="Comic Sans MS" panose="030F0702030302020204" pitchFamily="66" charset="0"/>
              </a:rPr>
              <a:t>Operation in the Cutoff region</a:t>
            </a:r>
          </a:p>
        </p:txBody>
      </p:sp>
      <p:sp>
        <p:nvSpPr>
          <p:cNvPr id="21508" name="Rectangle 14"/>
          <p:cNvSpPr>
            <a:spLocks noChangeArrowheads="1"/>
          </p:cNvSpPr>
          <p:nvPr/>
        </p:nvSpPr>
        <p:spPr bwMode="auto">
          <a:xfrm>
            <a:off x="0" y="2589142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09" name="Rectangle 15"/>
          <p:cNvSpPr>
            <a:spLocks noChangeArrowheads="1"/>
          </p:cNvSpPr>
          <p:nvPr/>
        </p:nvSpPr>
        <p:spPr bwMode="auto">
          <a:xfrm>
            <a:off x="0" y="2635180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 b="0"/>
          </a:p>
        </p:txBody>
      </p:sp>
      <p:sp>
        <p:nvSpPr>
          <p:cNvPr id="21510" name="Rectangle 16"/>
          <p:cNvSpPr>
            <a:spLocks noChangeArrowheads="1"/>
          </p:cNvSpPr>
          <p:nvPr/>
        </p:nvSpPr>
        <p:spPr bwMode="auto">
          <a:xfrm>
            <a:off x="0" y="3044755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 b="0"/>
          </a:p>
        </p:txBody>
      </p:sp>
      <p:sp>
        <p:nvSpPr>
          <p:cNvPr id="21511" name="Rectangle 17"/>
          <p:cNvSpPr>
            <a:spLocks noChangeArrowheads="1"/>
          </p:cNvSpPr>
          <p:nvPr/>
        </p:nvSpPr>
        <p:spPr bwMode="auto">
          <a:xfrm>
            <a:off x="0" y="3454330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 b="0"/>
          </a:p>
        </p:txBody>
      </p:sp>
      <p:sp>
        <p:nvSpPr>
          <p:cNvPr id="21514" name="Line 26"/>
          <p:cNvSpPr>
            <a:spLocks noChangeShapeType="1"/>
          </p:cNvSpPr>
          <p:nvPr/>
        </p:nvSpPr>
        <p:spPr bwMode="auto">
          <a:xfrm>
            <a:off x="2133600" y="1893817"/>
            <a:ext cx="1600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5" name="Rectangle 28"/>
          <p:cNvSpPr>
            <a:spLocks noChangeArrowheads="1"/>
          </p:cNvSpPr>
          <p:nvPr/>
        </p:nvSpPr>
        <p:spPr bwMode="auto">
          <a:xfrm>
            <a:off x="515272" y="1472442"/>
            <a:ext cx="1828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pn</a:t>
            </a:r>
            <a:r>
              <a:rPr lang="en-US" altLang="en-US" sz="2000" b="0" dirty="0">
                <a:solidFill>
                  <a:srgbClr val="FF0000"/>
                </a:solidFill>
                <a:latin typeface="Comic Sans MS" panose="030F0702030302020204" pitchFamily="66" charset="0"/>
              </a:rPr>
              <a:t> junction: reverse bias</a:t>
            </a:r>
          </a:p>
        </p:txBody>
      </p:sp>
      <p:sp>
        <p:nvSpPr>
          <p:cNvPr id="21516" name="Rectangle 29"/>
          <p:cNvSpPr>
            <a:spLocks noChangeArrowheads="1"/>
          </p:cNvSpPr>
          <p:nvPr/>
        </p:nvSpPr>
        <p:spPr bwMode="auto">
          <a:xfrm>
            <a:off x="304800" y="2752655"/>
            <a:ext cx="14732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2000" b="0" baseline="-25000">
                <a:solidFill>
                  <a:srgbClr val="FF0000"/>
                </a:solidFill>
                <a:latin typeface="Comic Sans MS" panose="030F0702030302020204" pitchFamily="66" charset="0"/>
              </a:rPr>
              <a:t>D</a:t>
            </a:r>
            <a:r>
              <a:rPr lang="en-US" altLang="en-US" sz="2000" b="0">
                <a:solidFill>
                  <a:srgbClr val="FF0000"/>
                </a:solidFill>
                <a:latin typeface="Comic Sans MS" panose="030F0702030302020204" pitchFamily="66" charset="0"/>
              </a:rPr>
              <a:t>=0 </a:t>
            </a:r>
          </a:p>
          <a:p>
            <a:pPr eaLnBrk="1" hangingPunct="1"/>
            <a:r>
              <a:rPr lang="en-US" altLang="en-US" sz="2000" b="0">
                <a:solidFill>
                  <a:srgbClr val="FF0000"/>
                </a:solidFill>
                <a:latin typeface="Comic Sans MS" panose="030F0702030302020204" pitchFamily="66" charset="0"/>
              </a:rPr>
              <a:t>for v</a:t>
            </a:r>
            <a:r>
              <a:rPr lang="en-US" altLang="en-US" sz="2000" b="0" baseline="-25000">
                <a:solidFill>
                  <a:srgbClr val="FF0000"/>
                </a:solidFill>
                <a:latin typeface="Comic Sans MS" panose="030F0702030302020204" pitchFamily="66" charset="0"/>
              </a:rPr>
              <a:t>GS</a:t>
            </a:r>
            <a:r>
              <a:rPr lang="en-US" altLang="en-US" sz="2800" b="0">
                <a:solidFill>
                  <a:srgbClr val="FF0000"/>
                </a:solidFill>
                <a:latin typeface="Comic Sans MS" panose="030F0702030302020204" pitchFamily="66" charset="0"/>
              </a:rPr>
              <a:t>&lt;</a:t>
            </a:r>
            <a:r>
              <a:rPr lang="en-US" altLang="en-US" sz="2000" b="0">
                <a:solidFill>
                  <a:srgbClr val="FF0000"/>
                </a:solidFill>
                <a:latin typeface="Comic Sans MS" panose="030F0702030302020204" pitchFamily="66" charset="0"/>
              </a:rPr>
              <a:t>V</a:t>
            </a:r>
            <a:r>
              <a:rPr lang="en-US" altLang="en-US" sz="2000" b="0" baseline="-25000">
                <a:solidFill>
                  <a:srgbClr val="FF0000"/>
                </a:solidFill>
                <a:latin typeface="Comic Sans MS" panose="030F0702030302020204" pitchFamily="66" charset="0"/>
              </a:rPr>
              <a:t>t0</a:t>
            </a:r>
          </a:p>
        </p:txBody>
      </p:sp>
      <p:sp>
        <p:nvSpPr>
          <p:cNvPr id="21517" name="Line 30"/>
          <p:cNvSpPr>
            <a:spLocks noChangeShapeType="1"/>
          </p:cNvSpPr>
          <p:nvPr/>
        </p:nvSpPr>
        <p:spPr bwMode="auto">
          <a:xfrm flipV="1">
            <a:off x="1066800" y="2884417"/>
            <a:ext cx="2743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8" name="Rectangle 31"/>
          <p:cNvSpPr>
            <a:spLocks noChangeArrowheads="1"/>
          </p:cNvSpPr>
          <p:nvPr/>
        </p:nvSpPr>
        <p:spPr bwMode="auto">
          <a:xfrm>
            <a:off x="681294" y="6059488"/>
            <a:ext cx="7629012" cy="578882"/>
          </a:xfrm>
          <a:prstGeom prst="flowChartAlternateProcess">
            <a:avLst/>
          </a:prstGeom>
          <a:noFill/>
          <a:ln w="38100">
            <a:solidFill>
              <a:srgbClr val="00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 dirty="0">
                <a:latin typeface="Comic Sans MS" panose="030F0702030302020204" pitchFamily="66" charset="0"/>
              </a:rPr>
              <a:t>When </a:t>
            </a:r>
            <a:r>
              <a:rPr lang="en-US" altLang="en-US" sz="2000" b="0" dirty="0" err="1">
                <a:latin typeface="Comic Sans MS" panose="030F0702030302020204" pitchFamily="66" charset="0"/>
              </a:rPr>
              <a:t>v</a:t>
            </a:r>
            <a:r>
              <a:rPr lang="en-US" altLang="en-US" sz="2000" b="0" baseline="-25000" dirty="0" err="1">
                <a:latin typeface="Comic Sans MS" panose="030F0702030302020204" pitchFamily="66" charset="0"/>
              </a:rPr>
              <a:t>GS</a:t>
            </a:r>
            <a:r>
              <a:rPr lang="en-US" altLang="en-US" sz="2000" b="0" dirty="0">
                <a:latin typeface="Comic Sans MS" panose="030F0702030302020204" pitchFamily="66" charset="0"/>
              </a:rPr>
              <a:t>=0 then </a:t>
            </a:r>
            <a:r>
              <a:rPr lang="en-US" altLang="en-US" sz="2000" b="0" dirty="0" err="1">
                <a:latin typeface="Comic Sans MS" panose="030F0702030302020204" pitchFamily="66" charset="0"/>
              </a:rPr>
              <a:t>i</a:t>
            </a:r>
            <a:r>
              <a:rPr lang="en-US" altLang="en-US" sz="2000" b="0" baseline="-25000" dirty="0" err="1">
                <a:latin typeface="Comic Sans MS" panose="030F0702030302020204" pitchFamily="66" charset="0"/>
              </a:rPr>
              <a:t>D</a:t>
            </a:r>
            <a:r>
              <a:rPr lang="en-US" altLang="en-US" sz="2000" b="0" dirty="0">
                <a:latin typeface="Comic Sans MS" panose="030F0702030302020204" pitchFamily="66" charset="0"/>
              </a:rPr>
              <a:t>=0 until </a:t>
            </a:r>
            <a:r>
              <a:rPr lang="en-US" altLang="en-US" sz="2000" b="0" dirty="0" err="1">
                <a:latin typeface="Comic Sans MS" panose="030F0702030302020204" pitchFamily="66" charset="0"/>
              </a:rPr>
              <a:t>v</a:t>
            </a:r>
            <a:r>
              <a:rPr lang="en-US" altLang="en-US" sz="2000" b="0" baseline="-25000" dirty="0" err="1">
                <a:latin typeface="Comic Sans MS" panose="030F0702030302020204" pitchFamily="66" charset="0"/>
              </a:rPr>
              <a:t>GS</a:t>
            </a:r>
            <a:r>
              <a:rPr lang="en-US" altLang="en-US" sz="2800" b="0" dirty="0">
                <a:latin typeface="Comic Sans MS" panose="030F0702030302020204" pitchFamily="66" charset="0"/>
              </a:rPr>
              <a:t>&gt;</a:t>
            </a:r>
            <a:r>
              <a:rPr lang="en-US" altLang="en-US" sz="2000" b="0" dirty="0">
                <a:latin typeface="Comic Sans MS" panose="030F0702030302020204" pitchFamily="66" charset="0"/>
              </a:rPr>
              <a:t>V</a:t>
            </a:r>
            <a:r>
              <a:rPr lang="en-US" altLang="en-US" sz="2000" b="0" baseline="-25000" dirty="0">
                <a:latin typeface="Comic Sans MS" panose="030F0702030302020204" pitchFamily="66" charset="0"/>
              </a:rPr>
              <a:t>t0 	</a:t>
            </a:r>
            <a:r>
              <a:rPr lang="en-US" altLang="en-US" sz="2000" b="0" dirty="0">
                <a:latin typeface="Comic Sans MS" panose="030F0702030302020204" pitchFamily="66" charset="0"/>
              </a:rPr>
              <a:t>(V</a:t>
            </a:r>
            <a:r>
              <a:rPr lang="en-US" altLang="en-US" sz="2000" b="0" baseline="-25000" dirty="0">
                <a:latin typeface="Comic Sans MS" panose="030F0702030302020204" pitchFamily="66" charset="0"/>
              </a:rPr>
              <a:t>t0</a:t>
            </a:r>
            <a:r>
              <a:rPr lang="en-US" altLang="en-US" sz="2000" b="0" dirty="0">
                <a:latin typeface="Comic Sans MS" panose="030F0702030302020204" pitchFamily="66" charset="0"/>
              </a:rPr>
              <a:t> –threshold voltage)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81800" y="303423"/>
            <a:ext cx="18896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tr-TR" altLang="en-US" sz="2000" b="0" i="1" dirty="0">
                <a:latin typeface="Comic Sans MS" panose="030F0702030302020204" pitchFamily="66" charset="0"/>
              </a:rPr>
              <a:t>(</a:t>
            </a:r>
            <a:r>
              <a:rPr lang="en-US" sz="2000" b="0" i="1" dirty="0">
                <a:latin typeface="Comic Sans MS" panose="030F0702030302020204" pitchFamily="66" charset="0"/>
              </a:rPr>
              <a:t>Enhancement </a:t>
            </a:r>
            <a:r>
              <a:rPr lang="tr-TR" sz="2000" b="0" i="1" dirty="0" err="1">
                <a:latin typeface="Comic Sans MS" panose="030F0702030302020204" pitchFamily="66" charset="0"/>
              </a:rPr>
              <a:t>mode</a:t>
            </a:r>
            <a:r>
              <a:rPr lang="tr-TR" altLang="en-US" sz="2000" b="0" i="1" dirty="0">
                <a:latin typeface="Comic Sans MS" panose="030F0702030302020204" pitchFamily="66" charset="0"/>
              </a:rPr>
              <a:t>)</a:t>
            </a:r>
            <a:endParaRPr lang="en-US" altLang="en-US" sz="2000" b="0" i="1" dirty="0">
              <a:latin typeface="Comic Sans MS" panose="030F0702030302020204" pitchFamily="66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3124200" y="5486400"/>
            <a:ext cx="9144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38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mtClean="0">
              <a:solidFill>
                <a:srgbClr val="000000"/>
              </a:solidFill>
              <a:cs typeface="+mn-cs"/>
            </a:endParaRPr>
          </a:p>
        </p:txBody>
      </p:sp>
      <p:sp>
        <p:nvSpPr>
          <p:cNvPr id="8198" name="Rectangle 3"/>
          <p:cNvSpPr>
            <a:spLocks noChangeArrowheads="1"/>
          </p:cNvSpPr>
          <p:nvPr/>
        </p:nvSpPr>
        <p:spPr bwMode="auto">
          <a:xfrm>
            <a:off x="0" y="2895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mtClean="0">
              <a:solidFill>
                <a:srgbClr val="000000"/>
              </a:solidFill>
              <a:cs typeface="+mn-cs"/>
            </a:endParaRPr>
          </a:p>
        </p:txBody>
      </p:sp>
      <p:sp>
        <p:nvSpPr>
          <p:cNvPr id="8199" name="Rectangle 4"/>
          <p:cNvSpPr>
            <a:spLocks noChangeArrowheads="1"/>
          </p:cNvSpPr>
          <p:nvPr/>
        </p:nvSpPr>
        <p:spPr bwMode="auto">
          <a:xfrm>
            <a:off x="0" y="3286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mtClean="0">
              <a:solidFill>
                <a:srgbClr val="000000"/>
              </a:solidFill>
              <a:cs typeface="+mn-cs"/>
            </a:endParaRPr>
          </a:p>
        </p:txBody>
      </p:sp>
      <p:sp>
        <p:nvSpPr>
          <p:cNvPr id="8200" name="Rectangle 5"/>
          <p:cNvSpPr>
            <a:spLocks noChangeArrowheads="1"/>
          </p:cNvSpPr>
          <p:nvPr/>
        </p:nvSpPr>
        <p:spPr bwMode="auto">
          <a:xfrm>
            <a:off x="-152400" y="3352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mtClean="0">
              <a:solidFill>
                <a:srgbClr val="000000"/>
              </a:solidFill>
              <a:cs typeface="+mn-cs"/>
            </a:endParaRPr>
          </a:p>
        </p:txBody>
      </p:sp>
      <p:sp>
        <p:nvSpPr>
          <p:cNvPr id="8201" name="Rectangle 7"/>
          <p:cNvSpPr>
            <a:spLocks noChangeArrowheads="1"/>
          </p:cNvSpPr>
          <p:nvPr/>
        </p:nvSpPr>
        <p:spPr bwMode="auto">
          <a:xfrm>
            <a:off x="228600" y="228600"/>
            <a:ext cx="845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 smtClean="0">
                <a:solidFill>
                  <a:srgbClr val="FF0000"/>
                </a:solidFill>
                <a:latin typeface="Comic Sans MS" panose="030F0702030302020204" pitchFamily="66" charset="0"/>
                <a:cs typeface="+mn-cs"/>
              </a:rPr>
              <a:t>n-channel MOSFET Basic Operation</a:t>
            </a:r>
          </a:p>
        </p:txBody>
      </p:sp>
      <p:sp>
        <p:nvSpPr>
          <p:cNvPr id="8202" name="Rectangle 8"/>
          <p:cNvSpPr>
            <a:spLocks noChangeArrowheads="1"/>
          </p:cNvSpPr>
          <p:nvPr/>
        </p:nvSpPr>
        <p:spPr bwMode="auto">
          <a:xfrm>
            <a:off x="4489450" y="1231900"/>
            <a:ext cx="403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 dirty="0" smtClean="0">
                <a:solidFill>
                  <a:srgbClr val="000000"/>
                </a:solidFill>
                <a:latin typeface="Comic Sans MS" panose="030F0702030302020204" pitchFamily="66" charset="0"/>
                <a:cs typeface="+mn-cs"/>
              </a:rPr>
              <a:t>Operation in the Triode Region </a:t>
            </a:r>
          </a:p>
        </p:txBody>
      </p:sp>
      <p:graphicFrame>
        <p:nvGraphicFramePr>
          <p:cNvPr id="8194" name="Object 9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585416633"/>
              </p:ext>
            </p:extLst>
          </p:nvPr>
        </p:nvGraphicFramePr>
        <p:xfrm>
          <a:off x="218303" y="1647825"/>
          <a:ext cx="39497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10" name="Bitmap Image" r:id="rId4" imgW="2800741" imgH="2971429" progId="Paint.Picture">
                  <p:embed/>
                </p:oleObj>
              </mc:Choice>
              <mc:Fallback>
                <p:oleObj name="Bitmap Image" r:id="rId4" imgW="2800741" imgH="297142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303" y="1647825"/>
                        <a:ext cx="3949700" cy="419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Line 10"/>
          <p:cNvSpPr>
            <a:spLocks noChangeShapeType="1"/>
          </p:cNvSpPr>
          <p:nvPr/>
        </p:nvSpPr>
        <p:spPr bwMode="auto">
          <a:xfrm flipV="1">
            <a:off x="2428103" y="3248025"/>
            <a:ext cx="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mtClean="0">
              <a:solidFill>
                <a:srgbClr val="000000"/>
              </a:solidFill>
              <a:cs typeface="+mn-cs"/>
            </a:endParaRPr>
          </a:p>
        </p:txBody>
      </p:sp>
      <p:graphicFrame>
        <p:nvGraphicFramePr>
          <p:cNvPr id="819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697895"/>
              </p:ext>
            </p:extLst>
          </p:nvPr>
        </p:nvGraphicFramePr>
        <p:xfrm>
          <a:off x="4337050" y="1647825"/>
          <a:ext cx="43434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11" name="Equation" r:id="rId6" imgW="1828800" imgH="241300" progId="Equation.3">
                  <p:embed/>
                </p:oleObj>
              </mc:Choice>
              <mc:Fallback>
                <p:oleObj name="Equation" r:id="rId6" imgW="18288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7050" y="1647825"/>
                        <a:ext cx="4343400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4337050" y="2575262"/>
            <a:ext cx="43162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tr-TR" altLang="en-US" sz="2000" b="0" i="1" dirty="0" smtClean="0">
                <a:latin typeface="Comic Sans MS" panose="030F0702030302020204" pitchFamily="66" charset="0"/>
              </a:rPr>
              <a:t>(</a:t>
            </a:r>
            <a:r>
              <a:rPr lang="tr-TR" sz="2000" b="0" i="1" dirty="0" smtClean="0">
                <a:latin typeface="Comic Sans MS" panose="030F0702030302020204" pitchFamily="66" charset="0"/>
              </a:rPr>
              <a:t>K is </a:t>
            </a:r>
            <a:r>
              <a:rPr lang="tr-TR" sz="2000" b="0" i="1" dirty="0" err="1" smtClean="0">
                <a:latin typeface="Comic Sans MS" panose="030F0702030302020204" pitchFamily="66" charset="0"/>
              </a:rPr>
              <a:t>defined</a:t>
            </a:r>
            <a:r>
              <a:rPr lang="tr-TR" sz="2000" b="0" i="1" dirty="0" smtClean="0">
                <a:latin typeface="Comic Sans MS" panose="030F0702030302020204" pitchFamily="66" charset="0"/>
              </a:rPr>
              <a:t> </a:t>
            </a:r>
            <a:r>
              <a:rPr lang="tr-TR" sz="2000" b="0" i="1" dirty="0" err="1" smtClean="0">
                <a:latin typeface="Comic Sans MS" panose="030F0702030302020204" pitchFamily="66" charset="0"/>
              </a:rPr>
              <a:t>by</a:t>
            </a:r>
            <a:r>
              <a:rPr lang="tr-TR" sz="2000" b="0" i="1" dirty="0" smtClean="0">
                <a:latin typeface="Comic Sans MS" panose="030F0702030302020204" pitchFamily="66" charset="0"/>
              </a:rPr>
              <a:t> </a:t>
            </a:r>
            <a:r>
              <a:rPr lang="tr-TR" sz="2000" b="0" i="1" dirty="0" err="1" smtClean="0">
                <a:latin typeface="Comic Sans MS" panose="030F0702030302020204" pitchFamily="66" charset="0"/>
              </a:rPr>
              <a:t>the</a:t>
            </a:r>
            <a:r>
              <a:rPr lang="tr-TR" sz="2000" b="0" i="1" dirty="0" smtClean="0">
                <a:latin typeface="Comic Sans MS" panose="030F0702030302020204" pitchFamily="66" charset="0"/>
              </a:rPr>
              <a:t> </a:t>
            </a:r>
            <a:r>
              <a:rPr lang="tr-TR" sz="2000" b="0" i="1" dirty="0" err="1" smtClean="0">
                <a:latin typeface="Comic Sans MS" panose="030F0702030302020204" pitchFamily="66" charset="0"/>
              </a:rPr>
              <a:t>electrical</a:t>
            </a:r>
            <a:r>
              <a:rPr lang="tr-TR" sz="2000" b="0" i="1" dirty="0" smtClean="0">
                <a:latin typeface="Comic Sans MS" panose="030F0702030302020204" pitchFamily="66" charset="0"/>
              </a:rPr>
              <a:t> </a:t>
            </a:r>
            <a:r>
              <a:rPr lang="tr-TR" sz="2000" b="0" i="1" dirty="0" err="1" smtClean="0">
                <a:latin typeface="Comic Sans MS" panose="030F0702030302020204" pitchFamily="66" charset="0"/>
              </a:rPr>
              <a:t>and</a:t>
            </a:r>
            <a:r>
              <a:rPr lang="tr-TR" sz="2000" b="0" i="1" dirty="0" smtClean="0">
                <a:latin typeface="Comic Sans MS" panose="030F0702030302020204" pitchFamily="66" charset="0"/>
              </a:rPr>
              <a:t> </a:t>
            </a:r>
            <a:r>
              <a:rPr lang="en-US" sz="2000" b="0" i="1" dirty="0" smtClean="0">
                <a:latin typeface="Comic Sans MS" panose="030F0702030302020204" pitchFamily="66" charset="0"/>
              </a:rPr>
              <a:t>physical</a:t>
            </a:r>
            <a:r>
              <a:rPr lang="tr-TR" sz="2000" b="0" i="1" dirty="0" smtClean="0">
                <a:latin typeface="Comic Sans MS" panose="030F0702030302020204" pitchFamily="66" charset="0"/>
              </a:rPr>
              <a:t> param</a:t>
            </a:r>
            <a:r>
              <a:rPr lang="en-US" sz="2000" b="0" i="1" dirty="0" smtClean="0">
                <a:latin typeface="Comic Sans MS" panose="030F0702030302020204" pitchFamily="66" charset="0"/>
              </a:rPr>
              <a:t>et</a:t>
            </a:r>
            <a:r>
              <a:rPr lang="tr-TR" sz="2000" b="0" i="1" dirty="0" err="1" smtClean="0">
                <a:latin typeface="Comic Sans MS" panose="030F0702030302020204" pitchFamily="66" charset="0"/>
              </a:rPr>
              <a:t>ers</a:t>
            </a:r>
            <a:r>
              <a:rPr lang="tr-TR" sz="2000" b="0" i="1" dirty="0" smtClean="0">
                <a:latin typeface="Comic Sans MS" panose="030F0702030302020204" pitchFamily="66" charset="0"/>
              </a:rPr>
              <a:t> of </a:t>
            </a:r>
            <a:r>
              <a:rPr lang="tr-TR" sz="2000" b="0" i="1" dirty="0" err="1" smtClean="0">
                <a:latin typeface="Comic Sans MS" panose="030F0702030302020204" pitchFamily="66" charset="0"/>
              </a:rPr>
              <a:t>the</a:t>
            </a:r>
            <a:r>
              <a:rPr lang="tr-TR" sz="2000" b="0" i="1" dirty="0" smtClean="0">
                <a:latin typeface="Comic Sans MS" panose="030F0702030302020204" pitchFamily="66" charset="0"/>
              </a:rPr>
              <a:t> MOSFET</a:t>
            </a:r>
            <a:r>
              <a:rPr lang="tr-TR" altLang="en-US" sz="2000" b="0" i="1" dirty="0" smtClean="0">
                <a:latin typeface="Comic Sans MS" panose="030F0702030302020204" pitchFamily="66" charset="0"/>
              </a:rPr>
              <a:t>)</a:t>
            </a:r>
            <a:endParaRPr lang="en-US" altLang="en-US" sz="2000" b="0" i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53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7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08808383"/>
              </p:ext>
            </p:extLst>
          </p:nvPr>
        </p:nvGraphicFramePr>
        <p:xfrm>
          <a:off x="1066800" y="1752600"/>
          <a:ext cx="4267200" cy="404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96" name="Bitmap Image" r:id="rId4" imgW="3067478" imgH="2905531" progId="Paint.Picture">
                  <p:embed/>
                </p:oleObj>
              </mc:Choice>
              <mc:Fallback>
                <p:oleObj name="Bitmap Image" r:id="rId4" imgW="3067478" imgH="290553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752600"/>
                        <a:ext cx="4267200" cy="404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7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36386861"/>
              </p:ext>
            </p:extLst>
          </p:nvPr>
        </p:nvGraphicFramePr>
        <p:xfrm>
          <a:off x="4953000" y="1531938"/>
          <a:ext cx="3810000" cy="250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97" name="Bitmap Image" r:id="rId6" imgW="2619048" imgH="1724266" progId="Paint.Picture">
                  <p:embed/>
                </p:oleObj>
              </mc:Choice>
              <mc:Fallback>
                <p:oleObj name="Bitmap Image" r:id="rId6" imgW="2619048" imgH="172426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531938"/>
                        <a:ext cx="3810000" cy="2506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1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mtClean="0">
              <a:solidFill>
                <a:srgbClr val="000000"/>
              </a:solidFill>
              <a:cs typeface="+mn-cs"/>
            </a:endParaRPr>
          </a:p>
        </p:txBody>
      </p:sp>
      <p:sp>
        <p:nvSpPr>
          <p:cNvPr id="9222" name="Rectangle 35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mtClean="0">
              <a:solidFill>
                <a:srgbClr val="000000"/>
              </a:solidFill>
              <a:cs typeface="+mn-cs"/>
            </a:endParaRPr>
          </a:p>
        </p:txBody>
      </p:sp>
      <p:sp>
        <p:nvSpPr>
          <p:cNvPr id="9223" name="Rectangle 40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mtClean="0">
              <a:solidFill>
                <a:srgbClr val="000000"/>
              </a:solidFill>
              <a:cs typeface="+mn-cs"/>
            </a:endParaRPr>
          </a:p>
        </p:txBody>
      </p:sp>
      <p:sp>
        <p:nvSpPr>
          <p:cNvPr id="9224" name="Rectangle 42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mtClean="0">
              <a:solidFill>
                <a:srgbClr val="000000"/>
              </a:solidFill>
              <a:cs typeface="+mn-cs"/>
            </a:endParaRPr>
          </a:p>
        </p:txBody>
      </p:sp>
      <p:sp>
        <p:nvSpPr>
          <p:cNvPr id="9225" name="Rectangle 5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mtClean="0">
              <a:solidFill>
                <a:srgbClr val="000000"/>
              </a:solidFill>
              <a:cs typeface="+mn-cs"/>
            </a:endParaRPr>
          </a:p>
        </p:txBody>
      </p:sp>
      <p:sp>
        <p:nvSpPr>
          <p:cNvPr id="9226" name="Rectangle 5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mtClean="0">
              <a:solidFill>
                <a:srgbClr val="000000"/>
              </a:solidFill>
              <a:cs typeface="+mn-cs"/>
            </a:endParaRPr>
          </a:p>
        </p:txBody>
      </p:sp>
      <p:sp>
        <p:nvSpPr>
          <p:cNvPr id="9227" name="Rectangle 72"/>
          <p:cNvSpPr>
            <a:spLocks noChangeArrowheads="1"/>
          </p:cNvSpPr>
          <p:nvPr/>
        </p:nvSpPr>
        <p:spPr bwMode="auto">
          <a:xfrm>
            <a:off x="228600" y="228600"/>
            <a:ext cx="845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smtClean="0">
                <a:solidFill>
                  <a:srgbClr val="FF0000"/>
                </a:solidFill>
                <a:latin typeface="Comic Sans MS" panose="030F0702030302020204" pitchFamily="66" charset="0"/>
                <a:cs typeface="+mn-cs"/>
              </a:rPr>
              <a:t>n-channel MOSFET Basic Operation</a:t>
            </a:r>
          </a:p>
        </p:txBody>
      </p:sp>
      <p:sp>
        <p:nvSpPr>
          <p:cNvPr id="9228" name="Rectangle 73"/>
          <p:cNvSpPr>
            <a:spLocks noChangeArrowheads="1"/>
          </p:cNvSpPr>
          <p:nvPr/>
        </p:nvSpPr>
        <p:spPr bwMode="auto">
          <a:xfrm>
            <a:off x="228600" y="811405"/>
            <a:ext cx="7467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 dirty="0" smtClean="0">
                <a:solidFill>
                  <a:srgbClr val="000000"/>
                </a:solidFill>
                <a:latin typeface="Comic Sans MS" panose="030F0702030302020204" pitchFamily="66" charset="0"/>
                <a:cs typeface="+mn-cs"/>
              </a:rPr>
              <a:t>Operation in the Saturation Region (</a:t>
            </a:r>
            <a:r>
              <a:rPr lang="en-US" altLang="en-US" sz="2000" b="0" dirty="0" err="1" smtClean="0">
                <a:solidFill>
                  <a:srgbClr val="000000"/>
                </a:solidFill>
                <a:latin typeface="Comic Sans MS" panose="030F0702030302020204" pitchFamily="66" charset="0"/>
                <a:cs typeface="+mn-cs"/>
              </a:rPr>
              <a:t>v</a:t>
            </a:r>
            <a:r>
              <a:rPr lang="en-US" altLang="en-US" sz="2000" b="0" baseline="-25000" dirty="0" err="1" smtClean="0">
                <a:solidFill>
                  <a:srgbClr val="000000"/>
                </a:solidFill>
                <a:latin typeface="Comic Sans MS" panose="030F0702030302020204" pitchFamily="66" charset="0"/>
                <a:cs typeface="+mn-cs"/>
              </a:rPr>
              <a:t>DS</a:t>
            </a:r>
            <a:r>
              <a:rPr lang="en-US" altLang="en-US" sz="2000" b="0" dirty="0" smtClean="0">
                <a:solidFill>
                  <a:srgbClr val="000000"/>
                </a:solidFill>
                <a:latin typeface="Comic Sans MS" panose="030F0702030302020204" pitchFamily="66" charset="0"/>
                <a:cs typeface="+mn-cs"/>
              </a:rPr>
              <a:t> is increased) </a:t>
            </a:r>
          </a:p>
        </p:txBody>
      </p:sp>
      <p:sp>
        <p:nvSpPr>
          <p:cNvPr id="9229" name="Rectangle 79"/>
          <p:cNvSpPr>
            <a:spLocks noChangeArrowheads="1"/>
          </p:cNvSpPr>
          <p:nvPr/>
        </p:nvSpPr>
        <p:spPr bwMode="auto">
          <a:xfrm>
            <a:off x="228600" y="1981200"/>
            <a:ext cx="175260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 smtClean="0">
                <a:solidFill>
                  <a:srgbClr val="FF0000"/>
                </a:solidFill>
                <a:latin typeface="Comic Sans MS" panose="030F0702030302020204" pitchFamily="66" charset="0"/>
                <a:cs typeface="+mn-cs"/>
              </a:rPr>
              <a:t>Tapering </a:t>
            </a:r>
          </a:p>
          <a:p>
            <a:pPr eaLnBrk="1" hangingPunct="1"/>
            <a:r>
              <a:rPr lang="en-US" altLang="en-US" sz="2000" b="0" smtClean="0">
                <a:solidFill>
                  <a:srgbClr val="FF0000"/>
                </a:solidFill>
                <a:latin typeface="Comic Sans MS" panose="030F0702030302020204" pitchFamily="66" charset="0"/>
                <a:cs typeface="+mn-cs"/>
              </a:rPr>
              <a:t>of the </a:t>
            </a:r>
          </a:p>
          <a:p>
            <a:pPr eaLnBrk="1" hangingPunct="1"/>
            <a:r>
              <a:rPr lang="en-US" altLang="en-US" sz="2000" b="0" smtClean="0">
                <a:solidFill>
                  <a:srgbClr val="FF0000"/>
                </a:solidFill>
                <a:latin typeface="Comic Sans MS" panose="030F0702030302020204" pitchFamily="66" charset="0"/>
                <a:cs typeface="+mn-cs"/>
              </a:rPr>
              <a:t>channel</a:t>
            </a:r>
          </a:p>
          <a:p>
            <a:pPr eaLnBrk="1" hangingPunct="1"/>
            <a:r>
              <a:rPr lang="en-US" altLang="en-US" sz="2000" b="0" smtClean="0">
                <a:solidFill>
                  <a:srgbClr val="FF0000"/>
                </a:solidFill>
                <a:latin typeface="Comic Sans MS" panose="030F0702030302020204" pitchFamily="66" charset="0"/>
                <a:cs typeface="+mn-cs"/>
              </a:rPr>
              <a:t>- increments </a:t>
            </a:r>
          </a:p>
          <a:p>
            <a:pPr eaLnBrk="1" hangingPunct="1"/>
            <a:r>
              <a:rPr lang="en-US" altLang="en-US" sz="2000" b="0" smtClean="0">
                <a:solidFill>
                  <a:srgbClr val="FF0000"/>
                </a:solidFill>
                <a:latin typeface="Comic Sans MS" panose="030F0702030302020204" pitchFamily="66" charset="0"/>
                <a:cs typeface="+mn-cs"/>
              </a:rPr>
              <a:t>of i</a:t>
            </a:r>
            <a:r>
              <a:rPr lang="en-US" altLang="en-US" sz="2000" b="0" baseline="-25000" smtClean="0">
                <a:solidFill>
                  <a:srgbClr val="FF0000"/>
                </a:solidFill>
                <a:latin typeface="Comic Sans MS" panose="030F0702030302020204" pitchFamily="66" charset="0"/>
                <a:cs typeface="+mn-cs"/>
              </a:rPr>
              <a:t>D</a:t>
            </a:r>
            <a:r>
              <a:rPr lang="en-US" altLang="en-US" sz="2000" b="0" smtClean="0">
                <a:solidFill>
                  <a:srgbClr val="FF0000"/>
                </a:solidFill>
                <a:latin typeface="Comic Sans MS" panose="030F0702030302020204" pitchFamily="66" charset="0"/>
                <a:cs typeface="+mn-cs"/>
              </a:rPr>
              <a:t> are </a:t>
            </a:r>
          </a:p>
          <a:p>
            <a:pPr eaLnBrk="1" hangingPunct="1"/>
            <a:r>
              <a:rPr lang="en-US" altLang="en-US" sz="2000" b="0" smtClean="0">
                <a:solidFill>
                  <a:srgbClr val="FF0000"/>
                </a:solidFill>
                <a:latin typeface="Comic Sans MS" panose="030F0702030302020204" pitchFamily="66" charset="0"/>
                <a:cs typeface="+mn-cs"/>
              </a:rPr>
              <a:t>smaller </a:t>
            </a:r>
          </a:p>
          <a:p>
            <a:pPr eaLnBrk="1" hangingPunct="1"/>
            <a:r>
              <a:rPr lang="en-US" altLang="en-US" sz="2000" b="0" smtClean="0">
                <a:solidFill>
                  <a:srgbClr val="FF0000"/>
                </a:solidFill>
                <a:latin typeface="Comic Sans MS" panose="030F0702030302020204" pitchFamily="66" charset="0"/>
                <a:cs typeface="+mn-cs"/>
              </a:rPr>
              <a:t>when </a:t>
            </a:r>
          </a:p>
          <a:p>
            <a:pPr eaLnBrk="1" hangingPunct="1"/>
            <a:r>
              <a:rPr lang="en-US" altLang="en-US" sz="2000" b="0" smtClean="0">
                <a:solidFill>
                  <a:srgbClr val="FF0000"/>
                </a:solidFill>
                <a:latin typeface="Comic Sans MS" panose="030F0702030302020204" pitchFamily="66" charset="0"/>
                <a:cs typeface="+mn-cs"/>
              </a:rPr>
              <a:t>v</a:t>
            </a:r>
            <a:r>
              <a:rPr lang="en-US" altLang="en-US" sz="2000" b="0" baseline="-25000" smtClean="0">
                <a:solidFill>
                  <a:srgbClr val="FF0000"/>
                </a:solidFill>
                <a:latin typeface="Comic Sans MS" panose="030F0702030302020204" pitchFamily="66" charset="0"/>
                <a:cs typeface="+mn-cs"/>
              </a:rPr>
              <a:t>DS </a:t>
            </a:r>
            <a:r>
              <a:rPr lang="en-US" altLang="en-US" sz="2000" b="0" smtClean="0">
                <a:solidFill>
                  <a:srgbClr val="FF0000"/>
                </a:solidFill>
                <a:latin typeface="Comic Sans MS" panose="030F0702030302020204" pitchFamily="66" charset="0"/>
                <a:cs typeface="+mn-cs"/>
              </a:rPr>
              <a:t>is</a:t>
            </a:r>
          </a:p>
          <a:p>
            <a:pPr eaLnBrk="1" hangingPunct="1"/>
            <a:r>
              <a:rPr lang="en-US" altLang="en-US" sz="2000" b="0" smtClean="0">
                <a:solidFill>
                  <a:srgbClr val="FF0000"/>
                </a:solidFill>
                <a:latin typeface="Comic Sans MS" panose="030F0702030302020204" pitchFamily="66" charset="0"/>
                <a:cs typeface="+mn-cs"/>
              </a:rPr>
              <a:t>larger</a:t>
            </a:r>
          </a:p>
        </p:txBody>
      </p:sp>
      <p:sp>
        <p:nvSpPr>
          <p:cNvPr id="9230" name="Line 80"/>
          <p:cNvSpPr>
            <a:spLocks noChangeShapeType="1"/>
          </p:cNvSpPr>
          <p:nvPr/>
        </p:nvSpPr>
        <p:spPr bwMode="auto">
          <a:xfrm>
            <a:off x="1295400" y="2590800"/>
            <a:ext cx="144780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mtClean="0">
              <a:solidFill>
                <a:srgbClr val="000000"/>
              </a:solidFill>
              <a:cs typeface="+mn-cs"/>
            </a:endParaRPr>
          </a:p>
        </p:txBody>
      </p:sp>
      <p:sp>
        <p:nvSpPr>
          <p:cNvPr id="9231" name="Rectangle 85"/>
          <p:cNvSpPr>
            <a:spLocks noChangeArrowheads="1"/>
          </p:cNvSpPr>
          <p:nvPr/>
        </p:nvSpPr>
        <p:spPr bwMode="auto">
          <a:xfrm>
            <a:off x="0" y="31511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 b="0" smtClean="0">
              <a:solidFill>
                <a:srgbClr val="000000"/>
              </a:solidFill>
              <a:cs typeface="+mn-cs"/>
            </a:endParaRPr>
          </a:p>
        </p:txBody>
      </p:sp>
      <p:sp>
        <p:nvSpPr>
          <p:cNvPr id="9232" name="Rectangle 90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mtClean="0">
              <a:solidFill>
                <a:srgbClr val="000000"/>
              </a:solidFill>
              <a:cs typeface="+mn-cs"/>
            </a:endParaRPr>
          </a:p>
        </p:txBody>
      </p:sp>
      <p:graphicFrame>
        <p:nvGraphicFramePr>
          <p:cNvPr id="9220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510380"/>
              </p:ext>
            </p:extLst>
          </p:nvPr>
        </p:nvGraphicFramePr>
        <p:xfrm>
          <a:off x="320899" y="1173355"/>
          <a:ext cx="23622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98" name="Equation" r:id="rId8" imgW="1155700" imgH="254000" progId="Equation.3">
                  <p:embed/>
                </p:oleObj>
              </mc:Choice>
              <mc:Fallback>
                <p:oleObj name="Equation" r:id="rId8" imgW="11557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899" y="1173355"/>
                        <a:ext cx="2362200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335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457200" y="228600"/>
            <a:ext cx="845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smtClean="0">
                <a:solidFill>
                  <a:srgbClr val="FF0000"/>
                </a:solidFill>
                <a:latin typeface="Comic Sans MS" panose="030F0702030302020204" pitchFamily="66" charset="0"/>
                <a:cs typeface="+mn-cs"/>
              </a:rPr>
              <a:t>p-channel MOSFET Basic Operation</a:t>
            </a:r>
          </a:p>
        </p:txBody>
      </p:sp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444843" y="902494"/>
            <a:ext cx="7543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 dirty="0" smtClean="0">
                <a:solidFill>
                  <a:srgbClr val="000000"/>
                </a:solidFill>
                <a:latin typeface="Comic Sans MS" panose="030F0702030302020204" pitchFamily="66" charset="0"/>
                <a:cs typeface="+mn-cs"/>
              </a:rPr>
              <a:t>It is constructed by interchanging the </a:t>
            </a:r>
            <a:r>
              <a:rPr lang="en-US" altLang="en-US" sz="2000" b="0" i="1" dirty="0" smtClean="0">
                <a:solidFill>
                  <a:srgbClr val="000000"/>
                </a:solidFill>
                <a:latin typeface="Comic Sans MS" panose="030F0702030302020204" pitchFamily="66" charset="0"/>
                <a:cs typeface="+mn-cs"/>
              </a:rPr>
              <a:t>n</a:t>
            </a:r>
            <a:r>
              <a:rPr lang="en-US" altLang="en-US" sz="2000" b="0" dirty="0" smtClean="0">
                <a:solidFill>
                  <a:srgbClr val="000000"/>
                </a:solidFill>
                <a:latin typeface="Comic Sans MS" panose="030F0702030302020204" pitchFamily="66" charset="0"/>
                <a:cs typeface="+mn-cs"/>
              </a:rPr>
              <a:t> and </a:t>
            </a:r>
            <a:r>
              <a:rPr lang="en-US" altLang="en-US" sz="2000" b="0" i="1" dirty="0" smtClean="0">
                <a:solidFill>
                  <a:srgbClr val="000000"/>
                </a:solidFill>
                <a:latin typeface="Comic Sans MS" panose="030F0702030302020204" pitchFamily="66" charset="0"/>
                <a:cs typeface="+mn-cs"/>
              </a:rPr>
              <a:t>p</a:t>
            </a:r>
            <a:r>
              <a:rPr lang="en-US" altLang="en-US" sz="2000" b="0" dirty="0" smtClean="0">
                <a:solidFill>
                  <a:srgbClr val="000000"/>
                </a:solidFill>
                <a:latin typeface="Comic Sans MS" panose="030F0702030302020204" pitchFamily="66" charset="0"/>
                <a:cs typeface="+mn-cs"/>
              </a:rPr>
              <a:t> regions of n-channel MOSFET. </a:t>
            </a:r>
          </a:p>
        </p:txBody>
      </p:sp>
      <p:sp>
        <p:nvSpPr>
          <p:cNvPr id="22536" name="Rectangle 9"/>
          <p:cNvSpPr>
            <a:spLocks noChangeArrowheads="1"/>
          </p:cNvSpPr>
          <p:nvPr/>
        </p:nvSpPr>
        <p:spPr bwMode="auto">
          <a:xfrm>
            <a:off x="5562600" y="2133600"/>
            <a:ext cx="198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 smtClean="0">
                <a:solidFill>
                  <a:srgbClr val="000000"/>
                </a:solidFill>
                <a:latin typeface="Comic Sans MS" panose="030F0702030302020204" pitchFamily="66" charset="0"/>
                <a:cs typeface="+mn-cs"/>
              </a:rPr>
              <a:t>Characteristic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114800" y="1775426"/>
            <a:ext cx="4876800" cy="3124200"/>
            <a:chOff x="4267200" y="2209800"/>
            <a:chExt cx="4876800" cy="3124200"/>
          </a:xfrm>
        </p:grpSpPr>
        <p:pic>
          <p:nvPicPr>
            <p:cNvPr id="22534" name="Picture 7" descr="12f000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7200" y="2209800"/>
              <a:ext cx="4876800" cy="312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/>
            <p:cNvSpPr/>
            <p:nvPr/>
          </p:nvSpPr>
          <p:spPr bwMode="auto">
            <a:xfrm>
              <a:off x="5067300" y="5064125"/>
              <a:ext cx="2781300" cy="2698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52400" y="1751784"/>
            <a:ext cx="3962400" cy="2325688"/>
            <a:chOff x="152400" y="1751784"/>
            <a:chExt cx="3962400" cy="2325688"/>
          </a:xfrm>
        </p:grpSpPr>
        <p:sp>
          <p:nvSpPr>
            <p:cNvPr id="22535" name="Rectangle 8"/>
            <p:cNvSpPr>
              <a:spLocks noChangeArrowheads="1"/>
            </p:cNvSpPr>
            <p:nvPr/>
          </p:nvSpPr>
          <p:spPr bwMode="auto">
            <a:xfrm>
              <a:off x="1646666" y="1751784"/>
              <a:ext cx="10429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0" dirty="0" smtClean="0">
                  <a:solidFill>
                    <a:srgbClr val="000000"/>
                  </a:solidFill>
                  <a:latin typeface="Comic Sans MS" panose="030F0702030302020204" pitchFamily="66" charset="0"/>
                  <a:cs typeface="+mn-cs"/>
                </a:rPr>
                <a:t>Symbol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52400" y="2148659"/>
              <a:ext cx="3962400" cy="1928813"/>
              <a:chOff x="38100" y="2700938"/>
              <a:chExt cx="3962400" cy="1928813"/>
            </a:xfrm>
          </p:grpSpPr>
          <p:pic>
            <p:nvPicPr>
              <p:cNvPr id="22532" name="Picture 5" descr="12f000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" y="2700938"/>
                <a:ext cx="3848100" cy="19288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Rectangle 11"/>
              <p:cNvSpPr/>
              <p:nvPr/>
            </p:nvSpPr>
            <p:spPr bwMode="auto">
              <a:xfrm>
                <a:off x="38100" y="4359876"/>
                <a:ext cx="1070919" cy="26987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744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7571" y="990600"/>
            <a:ext cx="7772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MOSFET</a:t>
            </a:r>
            <a:r>
              <a:rPr lang="en-US" sz="2000" b="0" dirty="0">
                <a:solidFill>
                  <a:srgbClr val="000000"/>
                </a:solidFill>
                <a:latin typeface="Comic Sans MS" panose="030F0702030302020204" pitchFamily="66" charset="0"/>
              </a:rPr>
              <a:t> stands for </a:t>
            </a:r>
            <a:r>
              <a:rPr 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metal-oxide semiconductor field-effect transistor</a:t>
            </a:r>
            <a:r>
              <a:rPr lang="en-US" sz="2000" b="0" dirty="0">
                <a:solidFill>
                  <a:srgbClr val="000000"/>
                </a:solidFill>
                <a:latin typeface="Comic Sans MS" panose="030F0702030302020204" pitchFamily="66" charset="0"/>
              </a:rPr>
              <a:t>. </a:t>
            </a:r>
            <a:endParaRPr lang="tr-TR" sz="2000" b="0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endParaRPr lang="tr-TR" sz="2000" b="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lang="en-US" sz="2000" b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Unlike</a:t>
            </a:r>
            <a:r>
              <a:rPr lang="en-US" sz="2000" b="0" dirty="0">
                <a:solidFill>
                  <a:srgbClr val="000000"/>
                </a:solidFill>
                <a:latin typeface="Comic Sans MS" panose="030F0702030302020204" pitchFamily="66" charset="0"/>
              </a:rPr>
              <a:t> </a:t>
            </a:r>
            <a:r>
              <a:rPr lang="en-US" sz="2000" b="0" dirty="0">
                <a:solidFill>
                  <a:srgbClr val="FF002A"/>
                </a:solidFill>
                <a:latin typeface="Comic Sans MS" panose="030F0702030302020204" pitchFamily="66" charset="0"/>
                <a:hlinkClick r:id="rId2" tooltip="How to use BJT Bipolar Junction Transistor – Beginner’s Tutorial"/>
              </a:rPr>
              <a:t>BJT</a:t>
            </a:r>
            <a:r>
              <a:rPr lang="en-US" sz="2000" b="0" dirty="0">
                <a:solidFill>
                  <a:srgbClr val="000000"/>
                </a:solidFill>
                <a:latin typeface="Comic Sans MS" panose="030F0702030302020204" pitchFamily="66" charset="0"/>
              </a:rPr>
              <a:t> which is ‘</a:t>
            </a:r>
            <a:r>
              <a:rPr lang="en-US" sz="2000" b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current </a:t>
            </a:r>
            <a:r>
              <a:rPr lang="en-US" sz="2000" b="0" dirty="0">
                <a:solidFill>
                  <a:srgbClr val="000000"/>
                </a:solidFill>
                <a:latin typeface="Comic Sans MS" panose="030F0702030302020204" pitchFamily="66" charset="0"/>
              </a:rPr>
              <a:t>controlled’, the </a:t>
            </a:r>
            <a:r>
              <a:rPr lang="en-US" sz="2000" b="0" dirty="0">
                <a:solidFill>
                  <a:srgbClr val="FF002A"/>
                </a:solidFill>
                <a:latin typeface="Comic Sans MS" panose="030F0702030302020204" pitchFamily="66" charset="0"/>
                <a:hlinkClick r:id="rId3"/>
              </a:rPr>
              <a:t>MOSFET</a:t>
            </a:r>
            <a:r>
              <a:rPr lang="en-US" sz="2000" b="0" dirty="0">
                <a:solidFill>
                  <a:srgbClr val="000000"/>
                </a:solidFill>
                <a:latin typeface="Comic Sans MS" panose="030F0702030302020204" pitchFamily="66" charset="0"/>
              </a:rPr>
              <a:t> is a voltage controlled device. </a:t>
            </a:r>
            <a:endParaRPr lang="tr-TR" sz="2000" b="0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endParaRPr lang="tr-TR" sz="2000" b="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lang="en-US" sz="2000" b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The </a:t>
            </a:r>
            <a:r>
              <a:rPr lang="en-US" sz="2000" b="0" dirty="0">
                <a:solidFill>
                  <a:srgbClr val="000000"/>
                </a:solidFill>
                <a:latin typeface="Comic Sans MS" panose="030F0702030302020204" pitchFamily="66" charset="0"/>
              </a:rPr>
              <a:t>MOSFET has “</a:t>
            </a:r>
            <a:r>
              <a:rPr 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gate</a:t>
            </a:r>
            <a:r>
              <a:rPr lang="en-US" sz="2000" b="0" dirty="0">
                <a:solidFill>
                  <a:srgbClr val="000000"/>
                </a:solidFill>
                <a:latin typeface="Comic Sans MS" panose="030F0702030302020204" pitchFamily="66" charset="0"/>
              </a:rPr>
              <a:t>“, “</a:t>
            </a:r>
            <a:r>
              <a:rPr 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Drain</a:t>
            </a:r>
            <a:r>
              <a:rPr lang="en-US" sz="2000" b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”</a:t>
            </a:r>
            <a:r>
              <a:rPr lang="tr-TR" sz="2000" b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,</a:t>
            </a:r>
            <a:r>
              <a:rPr lang="en-US" sz="2000" b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latin typeface="Comic Sans MS" panose="030F0702030302020204" pitchFamily="66" charset="0"/>
              </a:rPr>
              <a:t>“</a:t>
            </a:r>
            <a:r>
              <a:rPr 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Source</a:t>
            </a:r>
            <a:r>
              <a:rPr lang="en-US" sz="2000" b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”</a:t>
            </a:r>
            <a:r>
              <a:rPr lang="tr-TR" sz="2000" b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tr-TR" sz="2000" b="0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and</a:t>
            </a:r>
            <a:r>
              <a:rPr lang="tr-TR" sz="2000" b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sz="2000" b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“</a:t>
            </a:r>
            <a:r>
              <a:rPr lang="tr-TR" sz="2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Body</a:t>
            </a:r>
            <a:r>
              <a:rPr lang="en-US" sz="2000" b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” terminals</a:t>
            </a:r>
            <a:r>
              <a:rPr lang="tr-TR" sz="2000" b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71849" y="228600"/>
            <a:ext cx="7848600" cy="4873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l">
              <a:defRPr/>
            </a:pPr>
            <a:r>
              <a:rPr lang="tr-TR" altLang="en-US" sz="2800" b="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MOSFET</a:t>
            </a:r>
            <a:endParaRPr lang="en-US" altLang="en-US" sz="2800" b="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42" name="Text Box 43"/>
          <p:cNvSpPr txBox="1">
            <a:spLocks noChangeArrowheads="1"/>
          </p:cNvSpPr>
          <p:nvPr/>
        </p:nvSpPr>
        <p:spPr bwMode="auto">
          <a:xfrm>
            <a:off x="4031135" y="4214812"/>
            <a:ext cx="280878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Comic Sans MS" panose="030F0702030302020204" pitchFamily="66" charset="0"/>
              </a:rPr>
              <a:t>G-Gate</a:t>
            </a:r>
          </a:p>
          <a:p>
            <a:pPr eaLnBrk="1" hangingPunct="1"/>
            <a:r>
              <a:rPr lang="en-US" altLang="en-US" sz="2000" dirty="0">
                <a:latin typeface="Comic Sans MS" panose="030F0702030302020204" pitchFamily="66" charset="0"/>
              </a:rPr>
              <a:t>D-Drain</a:t>
            </a:r>
          </a:p>
          <a:p>
            <a:pPr eaLnBrk="1" hangingPunct="1"/>
            <a:r>
              <a:rPr lang="en-US" altLang="en-US" sz="2000" dirty="0">
                <a:latin typeface="Comic Sans MS" panose="030F0702030302020204" pitchFamily="66" charset="0"/>
              </a:rPr>
              <a:t>S-Source</a:t>
            </a:r>
          </a:p>
          <a:p>
            <a:pPr eaLnBrk="1" hangingPunct="1"/>
            <a:r>
              <a:rPr lang="en-US" altLang="en-US" sz="2000" dirty="0">
                <a:latin typeface="Comic Sans MS" panose="030F0702030302020204" pitchFamily="66" charset="0"/>
              </a:rPr>
              <a:t>B-Substrate or Body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3429000"/>
            <a:ext cx="2489384" cy="321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7013" y="1524000"/>
            <a:ext cx="5183187" cy="3394075"/>
            <a:chOff x="227013" y="1524000"/>
            <a:chExt cx="5183187" cy="3394075"/>
          </a:xfrm>
        </p:grpSpPr>
        <p:pic>
          <p:nvPicPr>
            <p:cNvPr id="5125" name="Picture 6" descr="12f00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013" y="1524000"/>
              <a:ext cx="5183187" cy="339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/>
            <p:cNvSpPr/>
            <p:nvPr/>
          </p:nvSpPr>
          <p:spPr bwMode="auto">
            <a:xfrm>
              <a:off x="1066800" y="4648200"/>
              <a:ext cx="990600" cy="2698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5122" name="Rectangle 22"/>
          <p:cNvSpPr>
            <a:spLocks noChangeArrowheads="1"/>
          </p:cNvSpPr>
          <p:nvPr/>
        </p:nvSpPr>
        <p:spPr bwMode="auto">
          <a:xfrm>
            <a:off x="6096000" y="5410200"/>
            <a:ext cx="2895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457200" y="228600"/>
            <a:ext cx="845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00"/>
                </a:solidFill>
                <a:latin typeface="Comic Sans MS" panose="030F0702030302020204" pitchFamily="66" charset="0"/>
              </a:rPr>
              <a:t>Load-Line Analysis of NMOS Amplifier</a:t>
            </a: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457200" y="838200"/>
            <a:ext cx="853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>
                <a:latin typeface="Comic Sans MS" panose="030F0702030302020204" pitchFamily="66" charset="0"/>
              </a:rPr>
              <a:t>It is a graphical analysis similar to load-line analysis of pn diode.</a:t>
            </a:r>
          </a:p>
        </p:txBody>
      </p:sp>
      <p:sp>
        <p:nvSpPr>
          <p:cNvPr id="5127" name="Rectangle 10"/>
          <p:cNvSpPr>
            <a:spLocks noChangeArrowheads="1"/>
          </p:cNvSpPr>
          <p:nvPr/>
        </p:nvSpPr>
        <p:spPr bwMode="auto">
          <a:xfrm>
            <a:off x="5715000" y="2743200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>
                <a:latin typeface="Comic Sans MS" panose="030F0702030302020204" pitchFamily="66" charset="0"/>
              </a:rPr>
              <a:t>Circuit Analysis:</a:t>
            </a:r>
          </a:p>
        </p:txBody>
      </p:sp>
      <p:graphicFrame>
        <p:nvGraphicFramePr>
          <p:cNvPr id="5128" name="Object 14"/>
          <p:cNvGraphicFramePr>
            <a:graphicFrameLocks noChangeAspect="1"/>
          </p:cNvGraphicFramePr>
          <p:nvPr/>
        </p:nvGraphicFramePr>
        <p:xfrm>
          <a:off x="6324600" y="3276600"/>
          <a:ext cx="22098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8" name="Equation" r:id="rId6" imgW="1244600" imgH="228600" progId="Equation.3">
                  <p:embed/>
                </p:oleObj>
              </mc:Choice>
              <mc:Fallback>
                <p:oleObj name="Equation" r:id="rId6" imgW="12446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276600"/>
                        <a:ext cx="22098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Rectangle 16"/>
          <p:cNvSpPr>
            <a:spLocks noChangeArrowheads="1"/>
          </p:cNvSpPr>
          <p:nvPr/>
        </p:nvSpPr>
        <p:spPr bwMode="auto">
          <a:xfrm>
            <a:off x="0" y="30178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 b="0"/>
          </a:p>
        </p:txBody>
      </p:sp>
      <p:graphicFrame>
        <p:nvGraphicFramePr>
          <p:cNvPr id="5130" name="Object 13"/>
          <p:cNvGraphicFramePr>
            <a:graphicFrameLocks noChangeAspect="1"/>
          </p:cNvGraphicFramePr>
          <p:nvPr/>
        </p:nvGraphicFramePr>
        <p:xfrm>
          <a:off x="6172200" y="3733800"/>
          <a:ext cx="25908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9" name="Equation" r:id="rId8" imgW="1422400" imgH="228600" progId="Equation.3">
                  <p:embed/>
                </p:oleObj>
              </mc:Choice>
              <mc:Fallback>
                <p:oleObj name="Equation" r:id="rId8" imgW="14224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733800"/>
                        <a:ext cx="25908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Rectangle 17"/>
          <p:cNvSpPr>
            <a:spLocks noChangeArrowheads="1"/>
          </p:cNvSpPr>
          <p:nvPr/>
        </p:nvSpPr>
        <p:spPr bwMode="auto">
          <a:xfrm>
            <a:off x="0" y="32464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 b="0"/>
          </a:p>
        </p:txBody>
      </p:sp>
      <p:graphicFrame>
        <p:nvGraphicFramePr>
          <p:cNvPr id="5132" name="Object 12"/>
          <p:cNvGraphicFramePr>
            <a:graphicFrameLocks noChangeAspect="1"/>
          </p:cNvGraphicFramePr>
          <p:nvPr/>
        </p:nvGraphicFramePr>
        <p:xfrm>
          <a:off x="6296025" y="4572000"/>
          <a:ext cx="26463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0" name="Equation" r:id="rId10" imgW="1371600" imgH="228600" progId="Equation.3">
                  <p:embed/>
                </p:oleObj>
              </mc:Choice>
              <mc:Fallback>
                <p:oleObj name="Equation" r:id="rId10" imgW="13716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6025" y="4572000"/>
                        <a:ext cx="264636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3" name="Rectangle 18"/>
          <p:cNvSpPr>
            <a:spLocks noChangeArrowheads="1"/>
          </p:cNvSpPr>
          <p:nvPr/>
        </p:nvSpPr>
        <p:spPr bwMode="auto">
          <a:xfrm>
            <a:off x="0" y="34750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 b="0"/>
          </a:p>
        </p:txBody>
      </p:sp>
      <p:graphicFrame>
        <p:nvGraphicFramePr>
          <p:cNvPr id="5134" name="Object 11"/>
          <p:cNvGraphicFramePr>
            <a:graphicFrameLocks noChangeAspect="1"/>
          </p:cNvGraphicFramePr>
          <p:nvPr/>
        </p:nvGraphicFramePr>
        <p:xfrm>
          <a:off x="6257925" y="5551488"/>
          <a:ext cx="264795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1" name="Equation" r:id="rId12" imgW="1295400" imgH="228600" progId="Equation.3">
                  <p:embed/>
                </p:oleObj>
              </mc:Choice>
              <mc:Fallback>
                <p:oleObj name="Equation" r:id="rId12" imgW="12954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7925" y="5551488"/>
                        <a:ext cx="264795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5" name="Rectangle 19"/>
          <p:cNvSpPr>
            <a:spLocks noChangeArrowheads="1"/>
          </p:cNvSpPr>
          <p:nvPr/>
        </p:nvSpPr>
        <p:spPr bwMode="auto">
          <a:xfrm>
            <a:off x="5029200" y="3368675"/>
            <a:ext cx="990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 dirty="0">
                <a:latin typeface="Comic Sans MS" panose="030F0702030302020204" pitchFamily="66" charset="0"/>
              </a:rPr>
              <a:t>Input</a:t>
            </a:r>
          </a:p>
          <a:p>
            <a:pPr algn="ctr" eaLnBrk="1" hangingPunct="1"/>
            <a:r>
              <a:rPr lang="en-US" altLang="en-US" sz="2000" b="0" dirty="0">
                <a:latin typeface="Comic Sans MS" panose="030F0702030302020204" pitchFamily="66" charset="0"/>
              </a:rPr>
              <a:t> loop</a:t>
            </a:r>
          </a:p>
        </p:txBody>
      </p:sp>
      <p:sp>
        <p:nvSpPr>
          <p:cNvPr id="5136" name="Rectangle 20"/>
          <p:cNvSpPr>
            <a:spLocks noChangeArrowheads="1"/>
          </p:cNvSpPr>
          <p:nvPr/>
        </p:nvSpPr>
        <p:spPr bwMode="auto">
          <a:xfrm>
            <a:off x="4953000" y="4479925"/>
            <a:ext cx="1143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>
                <a:latin typeface="Comic Sans MS" panose="030F0702030302020204" pitchFamily="66" charset="0"/>
              </a:rPr>
              <a:t>Output loop</a:t>
            </a:r>
          </a:p>
        </p:txBody>
      </p:sp>
      <p:sp>
        <p:nvSpPr>
          <p:cNvPr id="5137" name="Rectangle 21"/>
          <p:cNvSpPr>
            <a:spLocks noChangeArrowheads="1"/>
          </p:cNvSpPr>
          <p:nvPr/>
        </p:nvSpPr>
        <p:spPr bwMode="auto">
          <a:xfrm>
            <a:off x="4953000" y="5486400"/>
            <a:ext cx="1143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>
                <a:latin typeface="Comic Sans MS" panose="030F0702030302020204" pitchFamily="66" charset="0"/>
              </a:rPr>
              <a:t>Load line</a:t>
            </a:r>
          </a:p>
        </p:txBody>
      </p:sp>
      <p:sp>
        <p:nvSpPr>
          <p:cNvPr id="5138" name="Line 23"/>
          <p:cNvSpPr>
            <a:spLocks noChangeShapeType="1"/>
          </p:cNvSpPr>
          <p:nvPr/>
        </p:nvSpPr>
        <p:spPr bwMode="auto">
          <a:xfrm>
            <a:off x="2895600" y="2971800"/>
            <a:ext cx="3810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9" name="Rectangle 24"/>
          <p:cNvSpPr>
            <a:spLocks noChangeArrowheads="1"/>
          </p:cNvSpPr>
          <p:nvPr/>
        </p:nvSpPr>
        <p:spPr bwMode="auto">
          <a:xfrm>
            <a:off x="2590800" y="2971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>
                <a:latin typeface="Comic Sans MS" panose="030F0702030302020204" pitchFamily="66" charset="0"/>
              </a:rPr>
              <a:t>v</a:t>
            </a:r>
            <a:r>
              <a:rPr lang="en-US" altLang="en-US" sz="2000" b="0" baseline="-25000">
                <a:latin typeface="Comic Sans MS" panose="030F0702030302020204" pitchFamily="66" charset="0"/>
              </a:rPr>
              <a:t>GS</a:t>
            </a:r>
          </a:p>
        </p:txBody>
      </p:sp>
      <p:sp>
        <p:nvSpPr>
          <p:cNvPr id="5140" name="Line 25"/>
          <p:cNvSpPr>
            <a:spLocks noChangeShapeType="1"/>
          </p:cNvSpPr>
          <p:nvPr/>
        </p:nvSpPr>
        <p:spPr bwMode="auto">
          <a:xfrm>
            <a:off x="3733800" y="2438400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1" name="Rectangle 26"/>
          <p:cNvSpPr>
            <a:spLocks noChangeArrowheads="1"/>
          </p:cNvSpPr>
          <p:nvPr/>
        </p:nvSpPr>
        <p:spPr bwMode="auto">
          <a:xfrm>
            <a:off x="3733800" y="30480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>
                <a:latin typeface="Comic Sans MS" panose="030F0702030302020204" pitchFamily="66" charset="0"/>
              </a:rPr>
              <a:t>v</a:t>
            </a:r>
            <a:r>
              <a:rPr lang="en-US" altLang="en-US" sz="2000" b="0" baseline="-25000">
                <a:latin typeface="Comic Sans MS" panose="030F0702030302020204" pitchFamily="66" charset="0"/>
              </a:rPr>
              <a:t>DS</a:t>
            </a:r>
          </a:p>
        </p:txBody>
      </p:sp>
      <p:sp>
        <p:nvSpPr>
          <p:cNvPr id="5142" name="Rectangle 27"/>
          <p:cNvSpPr>
            <a:spLocks noChangeArrowheads="1"/>
          </p:cNvSpPr>
          <p:nvPr/>
        </p:nvSpPr>
        <p:spPr bwMode="auto">
          <a:xfrm>
            <a:off x="5562600" y="1752600"/>
            <a:ext cx="3124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>
                <a:solidFill>
                  <a:srgbClr val="0000FF"/>
                </a:solidFill>
                <a:latin typeface="Comic Sans MS" panose="030F0702030302020204" pitchFamily="66" charset="0"/>
              </a:rPr>
              <a:t>We look for the operating point</a:t>
            </a:r>
          </a:p>
        </p:txBody>
      </p:sp>
      <p:sp>
        <p:nvSpPr>
          <p:cNvPr id="2" name="TextBox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62000" y="5296366"/>
            <a:ext cx="2203745" cy="1060162"/>
          </a:xfrm>
          <a:prstGeom prst="rect">
            <a:avLst/>
          </a:prstGeom>
          <a:blipFill rotWithShape="1">
            <a:blip r:embed="rId1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Arial" charset="0"/>
                <a:cs typeface="Arial" charset="0"/>
              </a:rPr>
              <a:t> 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52600" y="2133600"/>
            <a:ext cx="6248400" cy="4451350"/>
            <a:chOff x="1752600" y="2133600"/>
            <a:chExt cx="6248400" cy="4451350"/>
          </a:xfrm>
        </p:grpSpPr>
        <p:grpSp>
          <p:nvGrpSpPr>
            <p:cNvPr id="6150" name="Group 48"/>
            <p:cNvGrpSpPr>
              <a:grpSpLocks/>
            </p:cNvGrpSpPr>
            <p:nvPr/>
          </p:nvGrpSpPr>
          <p:grpSpPr bwMode="auto">
            <a:xfrm>
              <a:off x="1752600" y="2133600"/>
              <a:ext cx="6248400" cy="4451350"/>
              <a:chOff x="1104" y="1056"/>
              <a:chExt cx="3936" cy="2804"/>
            </a:xfrm>
          </p:grpSpPr>
          <p:grpSp>
            <p:nvGrpSpPr>
              <p:cNvPr id="6152" name="Group 44"/>
              <p:cNvGrpSpPr>
                <a:grpSpLocks/>
              </p:cNvGrpSpPr>
              <p:nvPr/>
            </p:nvGrpSpPr>
            <p:grpSpPr bwMode="auto">
              <a:xfrm>
                <a:off x="1104" y="1056"/>
                <a:ext cx="3936" cy="2804"/>
                <a:chOff x="1104" y="1056"/>
                <a:chExt cx="3936" cy="2804"/>
              </a:xfrm>
            </p:grpSpPr>
            <p:pic>
              <p:nvPicPr>
                <p:cNvPr id="6156" name="Picture 8" descr="12f0011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04" y="1056"/>
                  <a:ext cx="3936" cy="28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157" name="Rectangle 21"/>
                <p:cNvSpPr>
                  <a:spLocks noChangeArrowheads="1"/>
                </p:cNvSpPr>
                <p:nvPr/>
              </p:nvSpPr>
              <p:spPr bwMode="auto">
                <a:xfrm>
                  <a:off x="1824" y="1728"/>
                  <a:ext cx="2928" cy="6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36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36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36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36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36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158" name="Rectangle 22"/>
                <p:cNvSpPr>
                  <a:spLocks noChangeArrowheads="1"/>
                </p:cNvSpPr>
                <p:nvPr/>
              </p:nvSpPr>
              <p:spPr bwMode="auto">
                <a:xfrm>
                  <a:off x="1296" y="1248"/>
                  <a:ext cx="768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36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36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36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36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36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159" name="Rectangle 23"/>
                <p:cNvSpPr>
                  <a:spLocks noChangeArrowheads="1"/>
                </p:cNvSpPr>
                <p:nvPr/>
              </p:nvSpPr>
              <p:spPr bwMode="auto">
                <a:xfrm>
                  <a:off x="2784" y="2400"/>
                  <a:ext cx="1680" cy="5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36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36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36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36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36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160" name="Rectangle 24"/>
                <p:cNvSpPr>
                  <a:spLocks noChangeArrowheads="1"/>
                </p:cNvSpPr>
                <p:nvPr/>
              </p:nvSpPr>
              <p:spPr bwMode="auto">
                <a:xfrm>
                  <a:off x="2976" y="2880"/>
                  <a:ext cx="1536" cy="4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36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36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36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36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36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161" name="Rectangle 25"/>
                <p:cNvSpPr>
                  <a:spLocks noChangeArrowheads="1"/>
                </p:cNvSpPr>
                <p:nvPr/>
              </p:nvSpPr>
              <p:spPr bwMode="auto">
                <a:xfrm>
                  <a:off x="2928" y="2880"/>
                  <a:ext cx="96" cy="6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36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36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36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36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36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162" name="Rectangle 26"/>
                <p:cNvSpPr>
                  <a:spLocks noChangeArrowheads="1"/>
                </p:cNvSpPr>
                <p:nvPr/>
              </p:nvSpPr>
              <p:spPr bwMode="auto">
                <a:xfrm>
                  <a:off x="1824" y="2400"/>
                  <a:ext cx="96" cy="11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36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36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36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36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36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163" name="Rectangle 27"/>
                <p:cNvSpPr>
                  <a:spLocks noChangeArrowheads="1"/>
                </p:cNvSpPr>
                <p:nvPr/>
              </p:nvSpPr>
              <p:spPr bwMode="auto">
                <a:xfrm>
                  <a:off x="3696" y="3264"/>
                  <a:ext cx="96" cy="2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36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36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36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36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36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164" name="Line 28"/>
                <p:cNvSpPr>
                  <a:spLocks noChangeShapeType="1"/>
                </p:cNvSpPr>
                <p:nvPr/>
              </p:nvSpPr>
              <p:spPr bwMode="auto">
                <a:xfrm>
                  <a:off x="1728" y="2400"/>
                  <a:ext cx="2592" cy="0"/>
                </a:xfrm>
                <a:prstGeom prst="line">
                  <a:avLst/>
                </a:prstGeom>
                <a:noFill/>
                <a:ln w="28575">
                  <a:solidFill>
                    <a:srgbClr val="0099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65" name="Line 29"/>
                <p:cNvSpPr>
                  <a:spLocks noChangeShapeType="1"/>
                </p:cNvSpPr>
                <p:nvPr/>
              </p:nvSpPr>
              <p:spPr bwMode="auto">
                <a:xfrm>
                  <a:off x="4320" y="1296"/>
                  <a:ext cx="0" cy="201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66" name="Line 30"/>
                <p:cNvSpPr>
                  <a:spLocks noChangeShapeType="1"/>
                </p:cNvSpPr>
                <p:nvPr/>
              </p:nvSpPr>
              <p:spPr bwMode="auto">
                <a:xfrm>
                  <a:off x="1296" y="3294"/>
                  <a:ext cx="307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67" name="Line 31"/>
                <p:cNvSpPr>
                  <a:spLocks noChangeShapeType="1"/>
                </p:cNvSpPr>
                <p:nvPr/>
              </p:nvSpPr>
              <p:spPr bwMode="auto">
                <a:xfrm>
                  <a:off x="1305" y="1200"/>
                  <a:ext cx="0" cy="211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68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1296" y="1296"/>
                  <a:ext cx="30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69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0" cy="201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70" name="Line 34"/>
                <p:cNvSpPr>
                  <a:spLocks noChangeShapeType="1"/>
                </p:cNvSpPr>
                <p:nvPr/>
              </p:nvSpPr>
              <p:spPr bwMode="auto">
                <a:xfrm>
                  <a:off x="2811" y="1296"/>
                  <a:ext cx="0" cy="201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71" name="Line 35"/>
                <p:cNvSpPr>
                  <a:spLocks noChangeShapeType="1"/>
                </p:cNvSpPr>
                <p:nvPr/>
              </p:nvSpPr>
              <p:spPr bwMode="auto">
                <a:xfrm>
                  <a:off x="3561" y="1296"/>
                  <a:ext cx="0" cy="201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72" name="Line 36"/>
                <p:cNvSpPr>
                  <a:spLocks noChangeShapeType="1"/>
                </p:cNvSpPr>
                <p:nvPr/>
              </p:nvSpPr>
              <p:spPr bwMode="auto">
                <a:xfrm>
                  <a:off x="1296" y="1806"/>
                  <a:ext cx="30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73" name="Line 37"/>
                <p:cNvSpPr>
                  <a:spLocks noChangeShapeType="1"/>
                </p:cNvSpPr>
                <p:nvPr/>
              </p:nvSpPr>
              <p:spPr bwMode="auto">
                <a:xfrm>
                  <a:off x="1296" y="2304"/>
                  <a:ext cx="30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74" name="Line 38"/>
                <p:cNvSpPr>
                  <a:spLocks noChangeShapeType="1"/>
                </p:cNvSpPr>
                <p:nvPr/>
              </p:nvSpPr>
              <p:spPr bwMode="auto">
                <a:xfrm>
                  <a:off x="1296" y="2811"/>
                  <a:ext cx="30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75" name="Line 39"/>
                <p:cNvSpPr>
                  <a:spLocks noChangeShapeType="1"/>
                </p:cNvSpPr>
                <p:nvPr/>
              </p:nvSpPr>
              <p:spPr bwMode="auto">
                <a:xfrm>
                  <a:off x="1776" y="2910"/>
                  <a:ext cx="2544" cy="0"/>
                </a:xfrm>
                <a:prstGeom prst="line">
                  <a:avLst/>
                </a:prstGeom>
                <a:noFill/>
                <a:ln w="28575">
                  <a:solidFill>
                    <a:srgbClr val="0099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76" name="Line 40"/>
                <p:cNvSpPr>
                  <a:spLocks noChangeShapeType="1"/>
                </p:cNvSpPr>
                <p:nvPr/>
              </p:nvSpPr>
              <p:spPr bwMode="auto">
                <a:xfrm>
                  <a:off x="1584" y="3207"/>
                  <a:ext cx="2736" cy="0"/>
                </a:xfrm>
                <a:prstGeom prst="line">
                  <a:avLst/>
                </a:prstGeom>
                <a:noFill/>
                <a:ln w="28575">
                  <a:solidFill>
                    <a:srgbClr val="0099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77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1824" y="1680"/>
                  <a:ext cx="2496" cy="0"/>
                </a:xfrm>
                <a:prstGeom prst="line">
                  <a:avLst/>
                </a:prstGeom>
                <a:noFill/>
                <a:ln w="28575">
                  <a:solidFill>
                    <a:srgbClr val="0099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78" name="Freeform 42"/>
                <p:cNvSpPr>
                  <a:spLocks/>
                </p:cNvSpPr>
                <p:nvPr/>
              </p:nvSpPr>
              <p:spPr bwMode="auto">
                <a:xfrm>
                  <a:off x="1605" y="1664"/>
                  <a:ext cx="432" cy="400"/>
                </a:xfrm>
                <a:custGeom>
                  <a:avLst/>
                  <a:gdLst>
                    <a:gd name="T0" fmla="*/ 432 w 432"/>
                    <a:gd name="T1" fmla="*/ 16 h 400"/>
                    <a:gd name="T2" fmla="*/ 192 w 432"/>
                    <a:gd name="T3" fmla="*/ 64 h 400"/>
                    <a:gd name="T4" fmla="*/ 0 w 432"/>
                    <a:gd name="T5" fmla="*/ 400 h 400"/>
                    <a:gd name="T6" fmla="*/ 0 60000 65536"/>
                    <a:gd name="T7" fmla="*/ 0 60000 65536"/>
                    <a:gd name="T8" fmla="*/ 0 60000 65536"/>
                    <a:gd name="T9" fmla="*/ 0 w 432"/>
                    <a:gd name="T10" fmla="*/ 0 h 400"/>
                    <a:gd name="T11" fmla="*/ 432 w 432"/>
                    <a:gd name="T12" fmla="*/ 400 h 4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" h="400">
                      <a:moveTo>
                        <a:pt x="432" y="16"/>
                      </a:moveTo>
                      <a:cubicBezTo>
                        <a:pt x="348" y="8"/>
                        <a:pt x="264" y="0"/>
                        <a:pt x="192" y="64"/>
                      </a:cubicBezTo>
                      <a:cubicBezTo>
                        <a:pt x="120" y="128"/>
                        <a:pt x="32" y="336"/>
                        <a:pt x="0" y="400"/>
                      </a:cubicBezTo>
                    </a:path>
                  </a:pathLst>
                </a:custGeom>
                <a:noFill/>
                <a:ln w="28575" cmpd="sng">
                  <a:solidFill>
                    <a:srgbClr val="0099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79" name="Freeform 43"/>
                <p:cNvSpPr>
                  <a:spLocks/>
                </p:cNvSpPr>
                <p:nvPr/>
              </p:nvSpPr>
              <p:spPr bwMode="auto">
                <a:xfrm>
                  <a:off x="1452" y="2390"/>
                  <a:ext cx="480" cy="394"/>
                </a:xfrm>
                <a:custGeom>
                  <a:avLst/>
                  <a:gdLst>
                    <a:gd name="T0" fmla="*/ 658 w 432"/>
                    <a:gd name="T1" fmla="*/ 16 h 400"/>
                    <a:gd name="T2" fmla="*/ 292 w 432"/>
                    <a:gd name="T3" fmla="*/ 60 h 400"/>
                    <a:gd name="T4" fmla="*/ 0 w 432"/>
                    <a:gd name="T5" fmla="*/ 376 h 400"/>
                    <a:gd name="T6" fmla="*/ 0 60000 65536"/>
                    <a:gd name="T7" fmla="*/ 0 60000 65536"/>
                    <a:gd name="T8" fmla="*/ 0 60000 65536"/>
                    <a:gd name="T9" fmla="*/ 0 w 432"/>
                    <a:gd name="T10" fmla="*/ 0 h 400"/>
                    <a:gd name="T11" fmla="*/ 432 w 432"/>
                    <a:gd name="T12" fmla="*/ 400 h 4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" h="400">
                      <a:moveTo>
                        <a:pt x="432" y="16"/>
                      </a:moveTo>
                      <a:cubicBezTo>
                        <a:pt x="348" y="8"/>
                        <a:pt x="264" y="0"/>
                        <a:pt x="192" y="64"/>
                      </a:cubicBezTo>
                      <a:cubicBezTo>
                        <a:pt x="120" y="128"/>
                        <a:pt x="32" y="336"/>
                        <a:pt x="0" y="400"/>
                      </a:cubicBezTo>
                    </a:path>
                  </a:pathLst>
                </a:custGeom>
                <a:noFill/>
                <a:ln w="28575" cmpd="sng">
                  <a:solidFill>
                    <a:srgbClr val="0099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aphicFrame>
            <p:nvGraphicFramePr>
              <p:cNvPr id="6153" name="Object 45"/>
              <p:cNvGraphicFramePr>
                <a:graphicFrameLocks noChangeAspect="1"/>
              </p:cNvGraphicFramePr>
              <p:nvPr/>
            </p:nvGraphicFramePr>
            <p:xfrm>
              <a:off x="3984" y="2160"/>
              <a:ext cx="329" cy="1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40" name="Equation" r:id="rId6" imgW="469900" imgH="228600" progId="Equation.3">
                      <p:embed/>
                    </p:oleObj>
                  </mc:Choice>
                  <mc:Fallback>
                    <p:oleObj name="Equation" r:id="rId6" imgW="469900" imgH="228600" progId="Equation.3">
                      <p:embed/>
                      <p:pic>
                        <p:nvPicPr>
                          <p:cNvPr id="0" name="Object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160"/>
                            <a:ext cx="329" cy="1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54" name="Object 46"/>
              <p:cNvGraphicFramePr>
                <a:graphicFrameLocks noChangeAspect="1"/>
              </p:cNvGraphicFramePr>
              <p:nvPr/>
            </p:nvGraphicFramePr>
            <p:xfrm>
              <a:off x="3984" y="2658"/>
              <a:ext cx="329" cy="1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41" name="Equation" r:id="rId8" imgW="469900" imgH="228600" progId="Equation.3">
                      <p:embed/>
                    </p:oleObj>
                  </mc:Choice>
                  <mc:Fallback>
                    <p:oleObj name="Equation" r:id="rId8" imgW="469900" imgH="228600" progId="Equation.3">
                      <p:embed/>
                      <p:pic>
                        <p:nvPicPr>
                          <p:cNvPr id="0" name="Object 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658"/>
                            <a:ext cx="329" cy="1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55" name="Object 47"/>
              <p:cNvGraphicFramePr>
                <a:graphicFrameLocks noChangeAspect="1"/>
              </p:cNvGraphicFramePr>
              <p:nvPr/>
            </p:nvGraphicFramePr>
            <p:xfrm>
              <a:off x="3984" y="3012"/>
              <a:ext cx="329" cy="1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42" name="Equation" r:id="rId10" imgW="469900" imgH="228600" progId="Equation.3">
                      <p:embed/>
                    </p:oleObj>
                  </mc:Choice>
                  <mc:Fallback>
                    <p:oleObj name="Equation" r:id="rId10" imgW="469900" imgH="228600" progId="Equation.3">
                      <p:embed/>
                      <p:pic>
                        <p:nvPicPr>
                          <p:cNvPr id="0" name="Object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3012"/>
                            <a:ext cx="329" cy="1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6" name="Rectangle 35"/>
            <p:cNvSpPr/>
            <p:nvPr/>
          </p:nvSpPr>
          <p:spPr bwMode="auto">
            <a:xfrm>
              <a:off x="1981200" y="6296025"/>
              <a:ext cx="5638800" cy="2698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6146" name="Rectangle 7"/>
          <p:cNvSpPr>
            <a:spLocks noChangeArrowheads="1"/>
          </p:cNvSpPr>
          <p:nvPr/>
        </p:nvSpPr>
        <p:spPr bwMode="auto">
          <a:xfrm>
            <a:off x="3409950" y="1447800"/>
            <a:ext cx="2514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457200" y="228600"/>
            <a:ext cx="845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00"/>
                </a:solidFill>
                <a:latin typeface="Comic Sans MS" panose="030F0702030302020204" pitchFamily="66" charset="0"/>
              </a:rPr>
              <a:t>Load-Line Analysis of NMOS Amplifier</a:t>
            </a: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533400" y="914400"/>
            <a:ext cx="2667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>
                <a:latin typeface="Comic Sans MS" panose="030F0702030302020204" pitchFamily="66" charset="0"/>
              </a:rPr>
              <a:t>Exercise:</a:t>
            </a:r>
          </a:p>
          <a:p>
            <a:pPr eaLnBrk="1" hangingPunct="1"/>
            <a:endParaRPr lang="en-US" altLang="en-US" sz="2000" b="0">
              <a:latin typeface="Comic Sans MS" panose="030F0702030302020204" pitchFamily="66" charset="0"/>
            </a:endParaRPr>
          </a:p>
          <a:p>
            <a:pPr algn="ctr" eaLnBrk="1" hangingPunct="1"/>
            <a:r>
              <a:rPr lang="en-US" altLang="en-US" sz="2000" b="0">
                <a:latin typeface="Comic Sans MS" panose="030F0702030302020204" pitchFamily="66" charset="0"/>
              </a:rPr>
              <a:t>Draw the Load line</a:t>
            </a:r>
          </a:p>
        </p:txBody>
      </p:sp>
      <p:graphicFrame>
        <p:nvGraphicFramePr>
          <p:cNvPr id="6149" name="Object 6"/>
          <p:cNvGraphicFramePr>
            <a:graphicFrameLocks noChangeAspect="1"/>
          </p:cNvGraphicFramePr>
          <p:nvPr/>
        </p:nvGraphicFramePr>
        <p:xfrm>
          <a:off x="3429000" y="1447800"/>
          <a:ext cx="24288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3" name="Equation" r:id="rId12" imgW="1295400" imgH="228600" progId="Equation.3">
                  <p:embed/>
                </p:oleObj>
              </mc:Choice>
              <mc:Fallback>
                <p:oleObj name="Equation" r:id="rId12" imgW="12954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447800"/>
                        <a:ext cx="242887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Box 36"/>
          <p:cNvSpPr txBox="1">
            <a:spLocks noChangeArrowheads="1"/>
          </p:cNvSpPr>
          <p:nvPr/>
        </p:nvSpPr>
        <p:spPr bwMode="auto">
          <a:xfrm>
            <a:off x="6629400" y="1430338"/>
            <a:ext cx="15748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600" b="0" i="1"/>
              <a:t>R</a:t>
            </a:r>
            <a:r>
              <a:rPr lang="en-US" altLang="en-US" sz="2600" b="0" i="1" baseline="-25000"/>
              <a:t>D</a:t>
            </a:r>
            <a:r>
              <a:rPr lang="en-US" altLang="en-US" sz="2600" b="0" i="1"/>
              <a:t>= </a:t>
            </a:r>
            <a:r>
              <a:rPr lang="en-US" altLang="en-US" sz="2600" b="0"/>
              <a:t>1 k</a:t>
            </a:r>
            <a:r>
              <a:rPr lang="en-US" altLang="en-US" sz="2600" b="0">
                <a:latin typeface="Symbol" panose="05050102010706020507" pitchFamily="18" charset="2"/>
              </a:rPr>
              <a:t>W</a:t>
            </a:r>
            <a:endParaRPr lang="en-US" altLang="en-US" sz="2600" b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2603" y="4183635"/>
            <a:ext cx="3677050" cy="2406718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52400" y="1066800"/>
            <a:ext cx="5638800" cy="4017072"/>
            <a:chOff x="609600" y="1219200"/>
            <a:chExt cx="6248400" cy="4451350"/>
          </a:xfrm>
        </p:grpSpPr>
        <p:pic>
          <p:nvPicPr>
            <p:cNvPr id="7170" name="Picture 2" descr="12f001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1219200"/>
              <a:ext cx="6248400" cy="445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Rectangle 16"/>
            <p:cNvSpPr/>
            <p:nvPr/>
          </p:nvSpPr>
          <p:spPr bwMode="auto">
            <a:xfrm>
              <a:off x="838200" y="5386156"/>
              <a:ext cx="5638800" cy="2698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5867400" y="1710646"/>
            <a:ext cx="2514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524000" y="685800"/>
            <a:ext cx="2514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457200" y="228600"/>
            <a:ext cx="845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00"/>
                </a:solidFill>
                <a:latin typeface="Comic Sans MS" panose="030F0702030302020204" pitchFamily="66" charset="0"/>
              </a:rPr>
              <a:t>Load-Line Analysis of NMOS Amplifier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0" y="685800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>
                <a:latin typeface="Comic Sans MS" panose="030F0702030302020204" pitchFamily="66" charset="0"/>
              </a:rPr>
              <a:t>Load line</a:t>
            </a:r>
          </a:p>
        </p:txBody>
      </p:sp>
      <p:graphicFrame>
        <p:nvGraphicFramePr>
          <p:cNvPr id="71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83919"/>
              </p:ext>
            </p:extLst>
          </p:nvPr>
        </p:nvGraphicFramePr>
        <p:xfrm>
          <a:off x="1995488" y="685800"/>
          <a:ext cx="15240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5" name="Equation" r:id="rId7" imgW="812447" imgH="228501" progId="Equation.3">
                  <p:embed/>
                </p:oleObj>
              </mc:Choice>
              <mc:Fallback>
                <p:oleObj name="Equation" r:id="rId7" imgW="812447" imgH="2285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488" y="685800"/>
                        <a:ext cx="15240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4196020" y="810033"/>
            <a:ext cx="47863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0" dirty="0">
                <a:latin typeface="Comic Sans MS" panose="030F0702030302020204" pitchFamily="66" charset="0"/>
              </a:rPr>
              <a:t>Taking </a:t>
            </a:r>
            <a:r>
              <a:rPr lang="en-US" altLang="en-US" sz="1800" b="0" dirty="0" err="1">
                <a:latin typeface="Comic Sans MS" panose="030F0702030302020204" pitchFamily="66" charset="0"/>
              </a:rPr>
              <a:t>i</a:t>
            </a:r>
            <a:r>
              <a:rPr lang="en-US" altLang="en-US" sz="1800" b="0" baseline="-25000" dirty="0" err="1">
                <a:latin typeface="Comic Sans MS" panose="030F0702030302020204" pitchFamily="66" charset="0"/>
              </a:rPr>
              <a:t>D</a:t>
            </a:r>
            <a:r>
              <a:rPr lang="en-US" altLang="en-US" sz="1800" b="0" dirty="0">
                <a:latin typeface="Comic Sans MS" panose="030F0702030302020204" pitchFamily="66" charset="0"/>
              </a:rPr>
              <a:t>=0 or </a:t>
            </a:r>
            <a:r>
              <a:rPr lang="en-US" altLang="en-US" sz="1800" b="0" dirty="0" err="1">
                <a:latin typeface="Comic Sans MS" panose="030F0702030302020204" pitchFamily="66" charset="0"/>
              </a:rPr>
              <a:t>v</a:t>
            </a:r>
            <a:r>
              <a:rPr lang="en-US" altLang="en-US" sz="1800" b="0" baseline="-25000" dirty="0" err="1">
                <a:latin typeface="Comic Sans MS" panose="030F0702030302020204" pitchFamily="66" charset="0"/>
              </a:rPr>
              <a:t>DS</a:t>
            </a:r>
            <a:r>
              <a:rPr lang="en-US" altLang="en-US" sz="1800" b="0" dirty="0">
                <a:latin typeface="Comic Sans MS" panose="030F0702030302020204" pitchFamily="66" charset="0"/>
              </a:rPr>
              <a:t>=0 we find out the load </a:t>
            </a:r>
            <a:r>
              <a:rPr lang="en-US" altLang="en-US" sz="1800" b="0" dirty="0" smtClean="0">
                <a:latin typeface="Comic Sans MS" panose="030F0702030302020204" pitchFamily="66" charset="0"/>
              </a:rPr>
              <a:t>l</a:t>
            </a:r>
            <a:r>
              <a:rPr lang="tr-TR" altLang="en-US" sz="1800" b="0" dirty="0" smtClean="0">
                <a:latin typeface="Comic Sans MS" panose="030F0702030302020204" pitchFamily="66" charset="0"/>
              </a:rPr>
              <a:t>i</a:t>
            </a:r>
            <a:r>
              <a:rPr lang="en-US" altLang="en-US" sz="1800" b="0" dirty="0" smtClean="0">
                <a:latin typeface="Comic Sans MS" panose="030F0702030302020204" pitchFamily="66" charset="0"/>
              </a:rPr>
              <a:t>ne </a:t>
            </a:r>
            <a:r>
              <a:rPr lang="en-US" altLang="en-US" sz="1800" b="0" dirty="0">
                <a:latin typeface="Comic Sans MS" panose="030F0702030302020204" pitchFamily="66" charset="0"/>
              </a:rPr>
              <a:t>and the </a:t>
            </a:r>
            <a:r>
              <a:rPr lang="en-US" altLang="en-US" sz="1800" b="0" dirty="0" smtClean="0">
                <a:latin typeface="Comic Sans MS" panose="030F0702030302020204" pitchFamily="66" charset="0"/>
              </a:rPr>
              <a:t>operating </a:t>
            </a:r>
            <a:r>
              <a:rPr lang="en-US" altLang="en-US" sz="1800" b="0" dirty="0">
                <a:latin typeface="Comic Sans MS" panose="030F0702030302020204" pitchFamily="66" charset="0"/>
              </a:rPr>
              <a:t>point Q for V</a:t>
            </a:r>
            <a:r>
              <a:rPr lang="en-US" altLang="en-US" sz="1800" b="0" baseline="-25000" dirty="0">
                <a:latin typeface="Comic Sans MS" panose="030F0702030302020204" pitchFamily="66" charset="0"/>
              </a:rPr>
              <a:t>GS</a:t>
            </a:r>
            <a:r>
              <a:rPr lang="en-US" altLang="en-US" sz="1800" b="0" dirty="0">
                <a:latin typeface="Comic Sans MS" panose="030F0702030302020204" pitchFamily="66" charset="0"/>
              </a:rPr>
              <a:t>=4V</a:t>
            </a:r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 flipH="1">
            <a:off x="3200400" y="1295400"/>
            <a:ext cx="1066800" cy="1676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1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6995012"/>
              </p:ext>
            </p:extLst>
          </p:nvPr>
        </p:nvGraphicFramePr>
        <p:xfrm>
          <a:off x="5936456" y="1710646"/>
          <a:ext cx="22098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6" name="Equation" r:id="rId9" imgW="1244600" imgH="228600" progId="Equation.3">
                  <p:embed/>
                </p:oleObj>
              </mc:Choice>
              <mc:Fallback>
                <p:oleObj name="Equation" r:id="rId9" imgW="12446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6456" y="1710646"/>
                        <a:ext cx="22098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6225746" y="2470968"/>
            <a:ext cx="2895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0" dirty="0">
                <a:solidFill>
                  <a:srgbClr val="0000FF"/>
                </a:solidFill>
                <a:latin typeface="Comic Sans MS" panose="030F0702030302020204" pitchFamily="66" charset="0"/>
              </a:rPr>
              <a:t>Points A &amp; B intersection of curve and the load-line for the maximum and the minimum gate voltage</a:t>
            </a:r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 flipH="1" flipV="1">
            <a:off x="1447800" y="2057400"/>
            <a:ext cx="4572000" cy="832605"/>
          </a:xfrm>
          <a:prstGeom prst="line">
            <a:avLst/>
          </a:prstGeom>
          <a:noFill/>
          <a:ln w="28575">
            <a:solidFill>
              <a:srgbClr val="FF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 flipH="1">
            <a:off x="4419600" y="2890005"/>
            <a:ext cx="1600200" cy="1148595"/>
          </a:xfrm>
          <a:prstGeom prst="line">
            <a:avLst/>
          </a:prstGeom>
          <a:noFill/>
          <a:ln w="28575">
            <a:solidFill>
              <a:srgbClr val="FF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 flipH="1">
            <a:off x="457200" y="32004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974067"/>
              </p:ext>
            </p:extLst>
          </p:nvPr>
        </p:nvGraphicFramePr>
        <p:xfrm>
          <a:off x="5050921" y="4610483"/>
          <a:ext cx="2112319" cy="407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7" name="Equation" r:id="rId11" imgW="1295400" imgH="228600" progId="Equation.3">
                  <p:embed/>
                </p:oleObj>
              </mc:Choice>
              <mc:Fallback>
                <p:oleObj name="Equation" r:id="rId11" imgW="1295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0921" y="4610483"/>
                        <a:ext cx="2112319" cy="4072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04464" y="4806205"/>
            <a:ext cx="3200691" cy="2007706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47800" y="1447800"/>
            <a:ext cx="6508750" cy="4206875"/>
            <a:chOff x="1447800" y="1447800"/>
            <a:chExt cx="6508750" cy="4206875"/>
          </a:xfrm>
        </p:grpSpPr>
        <p:pic>
          <p:nvPicPr>
            <p:cNvPr id="8195" name="Picture 4" descr="12f00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1447800"/>
              <a:ext cx="6508750" cy="420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Rectangle 23"/>
            <p:cNvSpPr/>
            <p:nvPr/>
          </p:nvSpPr>
          <p:spPr bwMode="auto">
            <a:xfrm>
              <a:off x="2362200" y="5338762"/>
              <a:ext cx="4584700" cy="2698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8194" name="Rectangle 11"/>
          <p:cNvSpPr>
            <a:spLocks noChangeArrowheads="1"/>
          </p:cNvSpPr>
          <p:nvPr/>
        </p:nvSpPr>
        <p:spPr bwMode="auto">
          <a:xfrm>
            <a:off x="2209800" y="762000"/>
            <a:ext cx="2209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381000" y="762000"/>
            <a:ext cx="198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>
                <a:latin typeface="Comic Sans MS" panose="030F0702030302020204" pitchFamily="66" charset="0"/>
              </a:rPr>
              <a:t>Input signal</a:t>
            </a:r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2286000" y="762000"/>
          <a:ext cx="21336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1" name="Equation" r:id="rId6" imgW="1231366" imgH="228501" progId="Equation.3">
                  <p:embed/>
                </p:oleObj>
              </mc:Choice>
              <mc:Fallback>
                <p:oleObj name="Equation" r:id="rId6" imgW="1231366" imgH="2285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762000"/>
                        <a:ext cx="21336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Rectangle 9"/>
          <p:cNvSpPr>
            <a:spLocks noChangeArrowheads="1"/>
          </p:cNvSpPr>
          <p:nvPr/>
        </p:nvSpPr>
        <p:spPr bwMode="auto">
          <a:xfrm>
            <a:off x="457200" y="228600"/>
            <a:ext cx="845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00"/>
                </a:solidFill>
                <a:latin typeface="Comic Sans MS" panose="030F0702030302020204" pitchFamily="66" charset="0"/>
              </a:rPr>
              <a:t>Load-Line Analysis of NMOS Amplifier</a:t>
            </a:r>
          </a:p>
        </p:txBody>
      </p:sp>
      <p:sp>
        <p:nvSpPr>
          <p:cNvPr id="8200" name="Rectangle 10"/>
          <p:cNvSpPr>
            <a:spLocks noChangeArrowheads="1"/>
          </p:cNvSpPr>
          <p:nvPr/>
        </p:nvSpPr>
        <p:spPr bwMode="auto">
          <a:xfrm>
            <a:off x="4191000" y="746125"/>
            <a:ext cx="464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>
                <a:latin typeface="Comic Sans MS" panose="030F0702030302020204" pitchFamily="66" charset="0"/>
              </a:rPr>
              <a:t>(peak-to-peak amplitude is 2V)</a:t>
            </a:r>
          </a:p>
        </p:txBody>
      </p:sp>
      <p:sp>
        <p:nvSpPr>
          <p:cNvPr id="8201" name="Line 12"/>
          <p:cNvSpPr>
            <a:spLocks noChangeShapeType="1"/>
          </p:cNvSpPr>
          <p:nvPr/>
        </p:nvSpPr>
        <p:spPr bwMode="auto">
          <a:xfrm>
            <a:off x="2971800" y="2590800"/>
            <a:ext cx="0" cy="1752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" name="Rectangle 13"/>
          <p:cNvSpPr>
            <a:spLocks noChangeArrowheads="1"/>
          </p:cNvSpPr>
          <p:nvPr/>
        </p:nvSpPr>
        <p:spPr bwMode="auto">
          <a:xfrm>
            <a:off x="3048000" y="3124200"/>
            <a:ext cx="2590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>
                <a:latin typeface="Comic Sans MS" panose="030F0702030302020204" pitchFamily="66" charset="0"/>
              </a:rPr>
              <a:t>12V peak-to-peak</a:t>
            </a:r>
          </a:p>
        </p:txBody>
      </p:sp>
      <p:sp>
        <p:nvSpPr>
          <p:cNvPr id="8203" name="Freeform 15"/>
          <p:cNvSpPr>
            <a:spLocks/>
          </p:cNvSpPr>
          <p:nvPr/>
        </p:nvSpPr>
        <p:spPr bwMode="auto">
          <a:xfrm>
            <a:off x="2438400" y="4800600"/>
            <a:ext cx="4508500" cy="393700"/>
          </a:xfrm>
          <a:custGeom>
            <a:avLst/>
            <a:gdLst>
              <a:gd name="T0" fmla="*/ 0 w 2840"/>
              <a:gd name="T1" fmla="*/ 2147483647 h 248"/>
              <a:gd name="T2" fmla="*/ 2147483647 w 2840"/>
              <a:gd name="T3" fmla="*/ 0 h 248"/>
              <a:gd name="T4" fmla="*/ 2147483647 w 2840"/>
              <a:gd name="T5" fmla="*/ 2147483647 h 248"/>
              <a:gd name="T6" fmla="*/ 2147483647 w 2840"/>
              <a:gd name="T7" fmla="*/ 2147483647 h 248"/>
              <a:gd name="T8" fmla="*/ 2147483647 w 2840"/>
              <a:gd name="T9" fmla="*/ 2147483647 h 248"/>
              <a:gd name="T10" fmla="*/ 2147483647 w 2840"/>
              <a:gd name="T11" fmla="*/ 0 h 248"/>
              <a:gd name="T12" fmla="*/ 2147483647 w 2840"/>
              <a:gd name="T13" fmla="*/ 2147483647 h 248"/>
              <a:gd name="T14" fmla="*/ 2147483647 w 2840"/>
              <a:gd name="T15" fmla="*/ 2147483647 h 248"/>
              <a:gd name="T16" fmla="*/ 2147483647 w 2840"/>
              <a:gd name="T17" fmla="*/ 2147483647 h 248"/>
              <a:gd name="T18" fmla="*/ 2147483647 w 2840"/>
              <a:gd name="T19" fmla="*/ 2147483647 h 24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840"/>
              <a:gd name="T31" fmla="*/ 0 h 248"/>
              <a:gd name="T32" fmla="*/ 2840 w 2840"/>
              <a:gd name="T33" fmla="*/ 248 h 24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840" h="248">
                <a:moveTo>
                  <a:pt x="0" y="96"/>
                </a:moveTo>
                <a:cubicBezTo>
                  <a:pt x="112" y="48"/>
                  <a:pt x="224" y="0"/>
                  <a:pt x="336" y="0"/>
                </a:cubicBezTo>
                <a:cubicBezTo>
                  <a:pt x="448" y="0"/>
                  <a:pt x="552" y="56"/>
                  <a:pt x="672" y="96"/>
                </a:cubicBezTo>
                <a:cubicBezTo>
                  <a:pt x="792" y="136"/>
                  <a:pt x="936" y="240"/>
                  <a:pt x="1056" y="240"/>
                </a:cubicBezTo>
                <a:cubicBezTo>
                  <a:pt x="1176" y="240"/>
                  <a:pt x="1280" y="136"/>
                  <a:pt x="1392" y="96"/>
                </a:cubicBezTo>
                <a:cubicBezTo>
                  <a:pt x="1504" y="56"/>
                  <a:pt x="1616" y="0"/>
                  <a:pt x="1728" y="0"/>
                </a:cubicBezTo>
                <a:cubicBezTo>
                  <a:pt x="1840" y="0"/>
                  <a:pt x="1944" y="56"/>
                  <a:pt x="2064" y="96"/>
                </a:cubicBezTo>
                <a:cubicBezTo>
                  <a:pt x="2184" y="136"/>
                  <a:pt x="2328" y="232"/>
                  <a:pt x="2448" y="240"/>
                </a:cubicBezTo>
                <a:cubicBezTo>
                  <a:pt x="2568" y="248"/>
                  <a:pt x="2728" y="168"/>
                  <a:pt x="2784" y="144"/>
                </a:cubicBezTo>
                <a:cubicBezTo>
                  <a:pt x="2840" y="120"/>
                  <a:pt x="2812" y="108"/>
                  <a:pt x="2784" y="96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" name="Rectangle 16"/>
          <p:cNvSpPr>
            <a:spLocks noChangeArrowheads="1"/>
          </p:cNvSpPr>
          <p:nvPr/>
        </p:nvSpPr>
        <p:spPr bwMode="auto">
          <a:xfrm>
            <a:off x="-76200" y="5257800"/>
            <a:ext cx="1981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>
                <a:latin typeface="Comic Sans MS" panose="030F0702030302020204" pitchFamily="66" charset="0"/>
              </a:rPr>
              <a:t>Inverse operation</a:t>
            </a:r>
          </a:p>
        </p:txBody>
      </p:sp>
      <p:sp>
        <p:nvSpPr>
          <p:cNvPr id="8205" name="Line 17"/>
          <p:cNvSpPr>
            <a:spLocks noChangeShapeType="1"/>
          </p:cNvSpPr>
          <p:nvPr/>
        </p:nvSpPr>
        <p:spPr bwMode="auto">
          <a:xfrm flipV="1">
            <a:off x="1447800" y="3505200"/>
            <a:ext cx="9906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6" name="Line 18"/>
          <p:cNvSpPr>
            <a:spLocks noChangeShapeType="1"/>
          </p:cNvSpPr>
          <p:nvPr/>
        </p:nvSpPr>
        <p:spPr bwMode="auto">
          <a:xfrm flipV="1">
            <a:off x="1447800" y="4953000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7" name="Rectangle 19"/>
          <p:cNvSpPr>
            <a:spLocks noChangeArrowheads="1"/>
          </p:cNvSpPr>
          <p:nvPr/>
        </p:nvSpPr>
        <p:spPr bwMode="auto">
          <a:xfrm>
            <a:off x="76200" y="5943600"/>
            <a:ext cx="9220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>
                <a:latin typeface="Comic Sans MS" panose="030F0702030302020204" pitchFamily="66" charset="0"/>
              </a:rPr>
              <a:t>The positive peak of the input occurs at the same time as the min. value of v</a:t>
            </a:r>
            <a:r>
              <a:rPr lang="en-US" altLang="en-US" sz="2000" b="0" baseline="-25000">
                <a:latin typeface="Comic Sans MS" panose="030F0702030302020204" pitchFamily="66" charset="0"/>
              </a:rPr>
              <a:t>DS</a:t>
            </a:r>
            <a:r>
              <a:rPr lang="en-US" altLang="en-US" sz="2000" b="0">
                <a:latin typeface="Comic Sans MS" panose="030F0702030302020204" pitchFamily="66" charset="0"/>
              </a:rPr>
              <a:t>. </a:t>
            </a:r>
            <a:r>
              <a:rPr lang="en-US" altLang="en-US" sz="2000" b="0">
                <a:solidFill>
                  <a:srgbClr val="0000FF"/>
                </a:solidFill>
                <a:latin typeface="Comic Sans MS" panose="030F0702030302020204" pitchFamily="66" charset="0"/>
              </a:rPr>
              <a:t>The output is not a symmetrical sinusoid! (nonlinear distortion)</a:t>
            </a:r>
            <a:endParaRPr lang="en-US" altLang="en-US" sz="2000" b="0" baseline="-250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208" name="Text Box 20"/>
          <p:cNvSpPr txBox="1">
            <a:spLocks noChangeArrowheads="1"/>
          </p:cNvSpPr>
          <p:nvPr/>
        </p:nvSpPr>
        <p:spPr bwMode="auto">
          <a:xfrm>
            <a:off x="7239000" y="2667000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>
                <a:latin typeface="Comic Sans MS" panose="030F0702030302020204" pitchFamily="66" charset="0"/>
              </a:rPr>
              <a:t>v</a:t>
            </a:r>
            <a:r>
              <a:rPr lang="en-US" altLang="en-US" sz="2000" b="0" baseline="-25000">
                <a:latin typeface="Comic Sans MS" panose="030F0702030302020204" pitchFamily="66" charset="0"/>
              </a:rPr>
              <a:t>DS</a:t>
            </a:r>
            <a:r>
              <a:rPr lang="en-US" altLang="en-US" sz="2000" b="0">
                <a:latin typeface="Comic Sans MS" panose="030F0702030302020204" pitchFamily="66" charset="0"/>
              </a:rPr>
              <a:t>(t)</a:t>
            </a:r>
          </a:p>
        </p:txBody>
      </p:sp>
      <p:sp>
        <p:nvSpPr>
          <p:cNvPr id="8209" name="Text Box 21"/>
          <p:cNvSpPr txBox="1">
            <a:spLocks noChangeArrowheads="1"/>
          </p:cNvSpPr>
          <p:nvPr/>
        </p:nvSpPr>
        <p:spPr bwMode="auto">
          <a:xfrm>
            <a:off x="7315200" y="4343400"/>
            <a:ext cx="746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>
                <a:latin typeface="Comic Sans MS" panose="030F0702030302020204" pitchFamily="66" charset="0"/>
              </a:rPr>
              <a:t>v</a:t>
            </a:r>
            <a:r>
              <a:rPr lang="en-US" altLang="en-US" sz="2000" b="0" baseline="-25000">
                <a:latin typeface="Comic Sans MS" panose="030F0702030302020204" pitchFamily="66" charset="0"/>
              </a:rPr>
              <a:t>in</a:t>
            </a:r>
            <a:r>
              <a:rPr lang="en-US" altLang="en-US" sz="2000" b="0">
                <a:latin typeface="Comic Sans MS" panose="030F0702030302020204" pitchFamily="66" charset="0"/>
              </a:rPr>
              <a:t>(t)</a:t>
            </a:r>
          </a:p>
        </p:txBody>
      </p:sp>
      <p:sp>
        <p:nvSpPr>
          <p:cNvPr id="8210" name="Line 22"/>
          <p:cNvSpPr>
            <a:spLocks noChangeShapeType="1"/>
          </p:cNvSpPr>
          <p:nvPr/>
        </p:nvSpPr>
        <p:spPr bwMode="auto">
          <a:xfrm flipH="1">
            <a:off x="6781800" y="2819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1" name="Line 23"/>
          <p:cNvSpPr>
            <a:spLocks noChangeShapeType="1"/>
          </p:cNvSpPr>
          <p:nvPr/>
        </p:nvSpPr>
        <p:spPr bwMode="auto">
          <a:xfrm flipH="1">
            <a:off x="6248400" y="46482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2" name="Line 24"/>
          <p:cNvSpPr>
            <a:spLocks noChangeShapeType="1"/>
          </p:cNvSpPr>
          <p:nvPr/>
        </p:nvSpPr>
        <p:spPr bwMode="auto">
          <a:xfrm>
            <a:off x="51816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3" name="Line 25"/>
          <p:cNvSpPr>
            <a:spLocks noChangeShapeType="1"/>
          </p:cNvSpPr>
          <p:nvPr/>
        </p:nvSpPr>
        <p:spPr bwMode="auto">
          <a:xfrm flipH="1">
            <a:off x="3048000" y="3352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4" name="Rectangle 26"/>
          <p:cNvSpPr>
            <a:spLocks noChangeArrowheads="1"/>
          </p:cNvSpPr>
          <p:nvPr/>
        </p:nvSpPr>
        <p:spPr bwMode="auto">
          <a:xfrm>
            <a:off x="3048000" y="4343400"/>
            <a:ext cx="2590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>
                <a:latin typeface="Comic Sans MS" panose="030F0702030302020204" pitchFamily="66" charset="0"/>
              </a:rPr>
              <a:t>2V peak-to-peak</a:t>
            </a:r>
          </a:p>
        </p:txBody>
      </p:sp>
      <p:sp>
        <p:nvSpPr>
          <p:cNvPr id="8215" name="Line 27"/>
          <p:cNvSpPr>
            <a:spLocks noChangeShapeType="1"/>
          </p:cNvSpPr>
          <p:nvPr/>
        </p:nvSpPr>
        <p:spPr bwMode="auto">
          <a:xfrm>
            <a:off x="3657600" y="4724400"/>
            <a:ext cx="1371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457200" y="228600"/>
            <a:ext cx="845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00"/>
                </a:solidFill>
                <a:latin typeface="Comic Sans MS" panose="030F0702030302020204" pitchFamily="66" charset="0"/>
              </a:rPr>
              <a:t>Self Bias Circuits</a:t>
            </a:r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381000" y="762000"/>
            <a:ext cx="8534400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2000" b="0" dirty="0">
                <a:latin typeface="Comic Sans MS" panose="030F0702030302020204" pitchFamily="66" charset="0"/>
              </a:rPr>
              <a:t>Analysis of amplifier circuits is often undertaken in two steps:</a:t>
            </a:r>
          </a:p>
          <a:p>
            <a:pPr algn="just" eaLnBrk="1" hangingPunct="1"/>
            <a:r>
              <a:rPr lang="en-US" altLang="en-US" sz="1800" b="0" dirty="0">
                <a:solidFill>
                  <a:srgbClr val="0000FF"/>
                </a:solidFill>
                <a:latin typeface="Comic Sans MS" panose="030F0702030302020204" pitchFamily="66" charset="0"/>
              </a:rPr>
              <a:t>(1) The </a:t>
            </a:r>
            <a:r>
              <a:rPr lang="tr-TR" altLang="en-US" sz="1800" b="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DC</a:t>
            </a:r>
            <a:r>
              <a:rPr lang="en-US" altLang="en-US" sz="1800" b="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800" b="0" dirty="0">
                <a:solidFill>
                  <a:srgbClr val="0000FF"/>
                </a:solidFill>
                <a:latin typeface="Comic Sans MS" panose="030F0702030302020204" pitchFamily="66" charset="0"/>
              </a:rPr>
              <a:t>circuit analysis to determine the Q point. It involves the     </a:t>
            </a:r>
          </a:p>
          <a:p>
            <a:pPr algn="just" eaLnBrk="1" hangingPunct="1"/>
            <a:r>
              <a:rPr lang="en-US" altLang="en-US" sz="1800" b="0" dirty="0">
                <a:solidFill>
                  <a:srgbClr val="0000FF"/>
                </a:solidFill>
                <a:latin typeface="Comic Sans MS" panose="030F0702030302020204" pitchFamily="66" charset="0"/>
              </a:rPr>
              <a:t>    nonlinear equation </a:t>
            </a:r>
            <a:r>
              <a:rPr lang="tr-TR" altLang="en-US" sz="1800" b="0" dirty="0" err="1" smtClean="0">
                <a:solidFill>
                  <a:srgbClr val="0000FF"/>
                </a:solidFill>
                <a:latin typeface="Comic Sans MS" panose="030F0702030302020204" pitchFamily="66" charset="0"/>
              </a:rPr>
              <a:t>solution</a:t>
            </a:r>
            <a:r>
              <a:rPr lang="tr-TR" altLang="en-US" sz="1800" b="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800" b="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or </a:t>
            </a:r>
            <a:r>
              <a:rPr lang="en-US" altLang="en-US" sz="1800" b="0" dirty="0">
                <a:solidFill>
                  <a:srgbClr val="0000FF"/>
                </a:solidFill>
                <a:latin typeface="Comic Sans MS" panose="030F0702030302020204" pitchFamily="66" charset="0"/>
              </a:rPr>
              <a:t>the load-line method. This is called bias  </a:t>
            </a:r>
          </a:p>
          <a:p>
            <a:pPr algn="just" eaLnBrk="1" hangingPunct="1"/>
            <a:r>
              <a:rPr lang="en-US" altLang="en-US" sz="1800" b="0" dirty="0">
                <a:solidFill>
                  <a:srgbClr val="0000FF"/>
                </a:solidFill>
                <a:latin typeface="Comic Sans MS" panose="030F0702030302020204" pitchFamily="66" charset="0"/>
              </a:rPr>
              <a:t>    analysis</a:t>
            </a: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457200" y="3200400"/>
            <a:ext cx="2667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>
                <a:latin typeface="Comic Sans MS" panose="030F0702030302020204" pitchFamily="66" charset="0"/>
              </a:rPr>
              <a:t>The fixed-plus self-bias circuit</a:t>
            </a:r>
          </a:p>
        </p:txBody>
      </p:sp>
      <p:sp>
        <p:nvSpPr>
          <p:cNvPr id="9221" name="AutoShape 9"/>
          <p:cNvSpPr>
            <a:spLocks noChangeArrowheads="1"/>
          </p:cNvSpPr>
          <p:nvPr/>
        </p:nvSpPr>
        <p:spPr bwMode="auto">
          <a:xfrm>
            <a:off x="3352800" y="3581400"/>
            <a:ext cx="990600" cy="381000"/>
          </a:xfrm>
          <a:prstGeom prst="notchedRightArrow">
            <a:avLst>
              <a:gd name="adj1" fmla="val 50000"/>
              <a:gd name="adj2" fmla="val 6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2" name="Rectangle 18"/>
          <p:cNvSpPr>
            <a:spLocks noChangeArrowheads="1"/>
          </p:cNvSpPr>
          <p:nvPr/>
        </p:nvSpPr>
        <p:spPr bwMode="auto">
          <a:xfrm>
            <a:off x="533400" y="4038600"/>
            <a:ext cx="27432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FF66CC"/>
                </a:solidFill>
                <a:latin typeface="Comic Sans MS" panose="030F0702030302020204" pitchFamily="66" charset="0"/>
              </a:rPr>
              <a:t>Exercise:</a:t>
            </a:r>
          </a:p>
          <a:p>
            <a:pPr eaLnBrk="1" hangingPunct="1"/>
            <a:r>
              <a:rPr lang="en-US" altLang="en-US" sz="2000">
                <a:solidFill>
                  <a:srgbClr val="FF66CC"/>
                </a:solidFill>
                <a:latin typeface="Comic Sans MS" panose="030F0702030302020204" pitchFamily="66" charset="0"/>
              </a:rPr>
              <a:t> </a:t>
            </a:r>
          </a:p>
          <a:p>
            <a:pPr eaLnBrk="1" hangingPunct="1"/>
            <a:r>
              <a:rPr lang="en-US" altLang="en-US" sz="2000">
                <a:solidFill>
                  <a:srgbClr val="FF66CC"/>
                </a:solidFill>
                <a:latin typeface="Comic Sans MS" panose="030F0702030302020204" pitchFamily="66" charset="0"/>
              </a:rPr>
              <a:t>Find V</a:t>
            </a:r>
            <a:r>
              <a:rPr lang="en-US" altLang="en-US" sz="2000" baseline="-25000">
                <a:solidFill>
                  <a:srgbClr val="FF66CC"/>
                </a:solidFill>
                <a:latin typeface="Comic Sans MS" panose="030F0702030302020204" pitchFamily="66" charset="0"/>
              </a:rPr>
              <a:t>G</a:t>
            </a:r>
            <a:r>
              <a:rPr lang="en-US" altLang="en-US" sz="2000">
                <a:solidFill>
                  <a:srgbClr val="FF66CC"/>
                </a:solidFill>
                <a:latin typeface="Comic Sans MS" panose="030F0702030302020204" pitchFamily="66" charset="0"/>
              </a:rPr>
              <a:t> voltage as a function of V</a:t>
            </a:r>
            <a:r>
              <a:rPr lang="en-US" altLang="en-US" sz="2000" baseline="-25000">
                <a:solidFill>
                  <a:srgbClr val="FF66CC"/>
                </a:solidFill>
                <a:latin typeface="Comic Sans MS" panose="030F0702030302020204" pitchFamily="66" charset="0"/>
              </a:rPr>
              <a:t>DD</a:t>
            </a:r>
            <a:r>
              <a:rPr lang="en-US" altLang="en-US" sz="2000">
                <a:solidFill>
                  <a:srgbClr val="FF66CC"/>
                </a:solidFill>
                <a:latin typeface="Comic Sans MS" panose="030F0702030302020204" pitchFamily="66" charset="0"/>
              </a:rPr>
              <a:t>, R</a:t>
            </a:r>
            <a:r>
              <a:rPr lang="en-US" altLang="en-US" sz="2000" baseline="-25000">
                <a:solidFill>
                  <a:srgbClr val="FF66CC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2000">
                <a:solidFill>
                  <a:srgbClr val="FF66CC"/>
                </a:solidFill>
                <a:latin typeface="Comic Sans MS" panose="030F0702030302020204" pitchFamily="66" charset="0"/>
              </a:rPr>
              <a:t> and R</a:t>
            </a:r>
            <a:r>
              <a:rPr lang="en-US" altLang="en-US" sz="2000" baseline="-25000">
                <a:solidFill>
                  <a:srgbClr val="FF66CC"/>
                </a:solidFill>
                <a:latin typeface="Comic Sans MS" panose="030F0702030302020204" pitchFamily="66" charset="0"/>
              </a:rPr>
              <a:t>2</a:t>
            </a:r>
          </a:p>
        </p:txBody>
      </p:sp>
      <p:grpSp>
        <p:nvGrpSpPr>
          <p:cNvPr id="9223" name="Group 32"/>
          <p:cNvGrpSpPr>
            <a:grpSpLocks/>
          </p:cNvGrpSpPr>
          <p:nvPr/>
        </p:nvGrpSpPr>
        <p:grpSpPr bwMode="auto">
          <a:xfrm>
            <a:off x="4419600" y="2209800"/>
            <a:ext cx="4724400" cy="4633913"/>
            <a:chOff x="2784" y="1392"/>
            <a:chExt cx="2976" cy="2919"/>
          </a:xfrm>
        </p:grpSpPr>
        <p:graphicFrame>
          <p:nvGraphicFramePr>
            <p:cNvPr id="9225" name="Object 7"/>
            <p:cNvGraphicFramePr>
              <a:graphicFrameLocks noChangeAspect="1"/>
            </p:cNvGraphicFramePr>
            <p:nvPr/>
          </p:nvGraphicFramePr>
          <p:xfrm>
            <a:off x="2832" y="1476"/>
            <a:ext cx="2928" cy="27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6" name="Bitmap Image" r:id="rId5" imgW="3866667" imgH="3629532" progId="Paint.Picture">
                    <p:embed/>
                  </p:oleObj>
                </mc:Choice>
                <mc:Fallback>
                  <p:oleObj name="Bitmap Image" r:id="rId5" imgW="3866667" imgH="3629532" progId="Paint.Picture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1476"/>
                          <a:ext cx="2928" cy="27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6" name="Line 10"/>
            <p:cNvSpPr>
              <a:spLocks noChangeShapeType="1"/>
            </p:cNvSpPr>
            <p:nvPr/>
          </p:nvSpPr>
          <p:spPr bwMode="auto">
            <a:xfrm>
              <a:off x="3600" y="1392"/>
              <a:ext cx="0" cy="235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7" name="Rectangle 11"/>
            <p:cNvSpPr>
              <a:spLocks noChangeArrowheads="1"/>
            </p:cNvSpPr>
            <p:nvPr/>
          </p:nvSpPr>
          <p:spPr bwMode="auto">
            <a:xfrm>
              <a:off x="2784" y="3504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 b="0">
                  <a:solidFill>
                    <a:srgbClr val="FF0000"/>
                  </a:solidFill>
                  <a:latin typeface="Comic Sans MS" panose="030F0702030302020204" pitchFamily="66" charset="0"/>
                </a:rPr>
                <a:t>Input</a:t>
              </a:r>
            </a:p>
          </p:txBody>
        </p:sp>
        <p:sp>
          <p:nvSpPr>
            <p:cNvPr id="9228" name="Rectangle 12"/>
            <p:cNvSpPr>
              <a:spLocks noChangeArrowheads="1"/>
            </p:cNvSpPr>
            <p:nvPr/>
          </p:nvSpPr>
          <p:spPr bwMode="auto">
            <a:xfrm>
              <a:off x="3552" y="3504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 b="0">
                  <a:solidFill>
                    <a:srgbClr val="FF0000"/>
                  </a:solidFill>
                  <a:latin typeface="Comic Sans MS" panose="030F0702030302020204" pitchFamily="66" charset="0"/>
                </a:rPr>
                <a:t>Output</a:t>
              </a:r>
            </a:p>
          </p:txBody>
        </p:sp>
        <p:sp>
          <p:nvSpPr>
            <p:cNvPr id="9229" name="Rectangle 30"/>
            <p:cNvSpPr>
              <a:spLocks noChangeArrowheads="1"/>
            </p:cNvSpPr>
            <p:nvPr/>
          </p:nvSpPr>
          <p:spPr bwMode="auto">
            <a:xfrm>
              <a:off x="4206" y="1431"/>
              <a:ext cx="1536" cy="2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30" name="Text Box 31"/>
            <p:cNvSpPr txBox="1">
              <a:spLocks noChangeArrowheads="1"/>
            </p:cNvSpPr>
            <p:nvPr/>
          </p:nvSpPr>
          <p:spPr bwMode="auto">
            <a:xfrm>
              <a:off x="3216" y="2533"/>
              <a:ext cx="271" cy="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+</a:t>
              </a:r>
            </a:p>
            <a:p>
              <a:pPr eaLnBrk="1" hangingPunct="1"/>
              <a:endParaRPr lang="en-US" altLang="en-US" sz="1800"/>
            </a:p>
            <a:p>
              <a:pPr eaLnBrk="1" hangingPunct="1"/>
              <a:r>
                <a:rPr lang="en-US" altLang="en-US" sz="1800"/>
                <a:t>v</a:t>
              </a:r>
              <a:r>
                <a:rPr lang="en-US" altLang="en-US" sz="1800" baseline="-25000"/>
                <a:t>G</a:t>
              </a:r>
            </a:p>
            <a:p>
              <a:pPr eaLnBrk="1" hangingPunct="1"/>
              <a:endParaRPr lang="en-US" altLang="en-US" sz="1800"/>
            </a:p>
            <a:p>
              <a:pPr eaLnBrk="1" hangingPunct="1"/>
              <a:r>
                <a:rPr lang="en-US" altLang="en-US" sz="1800"/>
                <a:t>_</a:t>
              </a:r>
            </a:p>
          </p:txBody>
        </p:sp>
      </p:grpSp>
      <p:sp>
        <p:nvSpPr>
          <p:cNvPr id="9224" name="Line 33"/>
          <p:cNvSpPr>
            <a:spLocks noChangeShapeType="1"/>
          </p:cNvSpPr>
          <p:nvPr/>
        </p:nvSpPr>
        <p:spPr bwMode="auto">
          <a:xfrm>
            <a:off x="3352800" y="4343400"/>
            <a:ext cx="1905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533400" y="4419600"/>
            <a:ext cx="29718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57200" y="228600"/>
            <a:ext cx="845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00"/>
                </a:solidFill>
                <a:latin typeface="Comic Sans MS" panose="030F0702030302020204" pitchFamily="66" charset="0"/>
              </a:rPr>
              <a:t>Self Bias Circuits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81000" y="762000"/>
            <a:ext cx="8534400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2000" b="0" dirty="0">
                <a:latin typeface="Comic Sans MS" panose="030F0702030302020204" pitchFamily="66" charset="0"/>
              </a:rPr>
              <a:t>Analysis of amplifier circuits is often undertaken in two steps:</a:t>
            </a:r>
          </a:p>
          <a:p>
            <a:pPr algn="just" eaLnBrk="1" hangingPunct="1"/>
            <a:r>
              <a:rPr lang="en-US" altLang="en-US" sz="1800" b="0" dirty="0">
                <a:solidFill>
                  <a:srgbClr val="0000FF"/>
                </a:solidFill>
                <a:latin typeface="Comic Sans MS" panose="030F0702030302020204" pitchFamily="66" charset="0"/>
              </a:rPr>
              <a:t>(1) The </a:t>
            </a:r>
            <a:r>
              <a:rPr lang="tr-TR" altLang="en-US" sz="1800" b="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DC</a:t>
            </a:r>
            <a:r>
              <a:rPr lang="en-US" altLang="en-US" sz="1800" b="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800" b="0" dirty="0">
                <a:solidFill>
                  <a:srgbClr val="0000FF"/>
                </a:solidFill>
                <a:latin typeface="Comic Sans MS" panose="030F0702030302020204" pitchFamily="66" charset="0"/>
              </a:rPr>
              <a:t>circuit analysis to determine the Q point. It involves the     </a:t>
            </a:r>
          </a:p>
          <a:p>
            <a:pPr algn="just" eaLnBrk="1" hangingPunct="1"/>
            <a:r>
              <a:rPr lang="en-US" altLang="en-US" sz="1800" b="0" dirty="0">
                <a:solidFill>
                  <a:srgbClr val="0000FF"/>
                </a:solidFill>
                <a:latin typeface="Comic Sans MS" panose="030F0702030302020204" pitchFamily="66" charset="0"/>
              </a:rPr>
              <a:t>    nonlinear equation </a:t>
            </a:r>
            <a:r>
              <a:rPr lang="tr-TR" altLang="en-US" sz="1800" b="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solution</a:t>
            </a:r>
            <a:r>
              <a:rPr lang="tr-TR" altLang="en-US" sz="1800" b="0" dirty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800" b="0" dirty="0">
                <a:solidFill>
                  <a:srgbClr val="0000FF"/>
                </a:solidFill>
                <a:latin typeface="Comic Sans MS" panose="030F0702030302020204" pitchFamily="66" charset="0"/>
              </a:rPr>
              <a:t>or the load-line method. This is called bias  </a:t>
            </a:r>
          </a:p>
          <a:p>
            <a:pPr algn="just" eaLnBrk="1" hangingPunct="1"/>
            <a:r>
              <a:rPr lang="en-US" altLang="en-US" sz="1800" b="0" dirty="0">
                <a:solidFill>
                  <a:srgbClr val="0000FF"/>
                </a:solidFill>
                <a:latin typeface="Comic Sans MS" panose="030F0702030302020204" pitchFamily="66" charset="0"/>
              </a:rPr>
              <a:t>    analysis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457200" y="3200400"/>
            <a:ext cx="2667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>
                <a:latin typeface="Comic Sans MS" panose="030F0702030302020204" pitchFamily="66" charset="0"/>
              </a:rPr>
              <a:t>The fixed-plus self-bias circuit</a:t>
            </a:r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3352800" y="3581400"/>
            <a:ext cx="990600" cy="381000"/>
          </a:xfrm>
          <a:prstGeom prst="notchedRightArrow">
            <a:avLst>
              <a:gd name="adj1" fmla="val 50000"/>
              <a:gd name="adj2" fmla="val 6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838200" y="4419600"/>
          <a:ext cx="220980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6" name="Equation" r:id="rId5" imgW="1117115" imgH="444307" progId="Equation.3">
                  <p:embed/>
                </p:oleObj>
              </mc:Choice>
              <mc:Fallback>
                <p:oleObj name="Equation" r:id="rId5" imgW="1117115" imgH="44430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419600"/>
                        <a:ext cx="2209800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0" y="427037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 b="0"/>
          </a:p>
        </p:txBody>
      </p:sp>
      <p:grpSp>
        <p:nvGrpSpPr>
          <p:cNvPr id="10249" name="Group 10"/>
          <p:cNvGrpSpPr>
            <a:grpSpLocks/>
          </p:cNvGrpSpPr>
          <p:nvPr/>
        </p:nvGrpSpPr>
        <p:grpSpPr bwMode="auto">
          <a:xfrm>
            <a:off x="4419600" y="2209800"/>
            <a:ext cx="4724400" cy="4633913"/>
            <a:chOff x="2784" y="1392"/>
            <a:chExt cx="2976" cy="2919"/>
          </a:xfrm>
        </p:grpSpPr>
        <p:graphicFrame>
          <p:nvGraphicFramePr>
            <p:cNvPr id="10250" name="Object 11"/>
            <p:cNvGraphicFramePr>
              <a:graphicFrameLocks noChangeAspect="1"/>
            </p:cNvGraphicFramePr>
            <p:nvPr/>
          </p:nvGraphicFramePr>
          <p:xfrm>
            <a:off x="2832" y="1476"/>
            <a:ext cx="2928" cy="27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87" name="Bitmap Image" r:id="rId7" imgW="3866667" imgH="3629532" progId="Paint.Picture">
                    <p:embed/>
                  </p:oleObj>
                </mc:Choice>
                <mc:Fallback>
                  <p:oleObj name="Bitmap Image" r:id="rId7" imgW="3866667" imgH="3629532" progId="Paint.Picture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1476"/>
                          <a:ext cx="2928" cy="27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1" name="Line 12"/>
            <p:cNvSpPr>
              <a:spLocks noChangeShapeType="1"/>
            </p:cNvSpPr>
            <p:nvPr/>
          </p:nvSpPr>
          <p:spPr bwMode="auto">
            <a:xfrm>
              <a:off x="3600" y="1392"/>
              <a:ext cx="0" cy="235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2" name="Rectangle 13"/>
            <p:cNvSpPr>
              <a:spLocks noChangeArrowheads="1"/>
            </p:cNvSpPr>
            <p:nvPr/>
          </p:nvSpPr>
          <p:spPr bwMode="auto">
            <a:xfrm>
              <a:off x="2784" y="3504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 b="0">
                  <a:solidFill>
                    <a:srgbClr val="FF0000"/>
                  </a:solidFill>
                  <a:latin typeface="Comic Sans MS" panose="030F0702030302020204" pitchFamily="66" charset="0"/>
                </a:rPr>
                <a:t>Input</a:t>
              </a:r>
            </a:p>
          </p:txBody>
        </p:sp>
        <p:sp>
          <p:nvSpPr>
            <p:cNvPr id="10253" name="Rectangle 14"/>
            <p:cNvSpPr>
              <a:spLocks noChangeArrowheads="1"/>
            </p:cNvSpPr>
            <p:nvPr/>
          </p:nvSpPr>
          <p:spPr bwMode="auto">
            <a:xfrm>
              <a:off x="3552" y="3504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 b="0">
                  <a:solidFill>
                    <a:srgbClr val="FF0000"/>
                  </a:solidFill>
                  <a:latin typeface="Comic Sans MS" panose="030F0702030302020204" pitchFamily="66" charset="0"/>
                </a:rPr>
                <a:t>Output</a:t>
              </a:r>
            </a:p>
          </p:txBody>
        </p:sp>
        <p:sp>
          <p:nvSpPr>
            <p:cNvPr id="10254" name="Rectangle 15"/>
            <p:cNvSpPr>
              <a:spLocks noChangeArrowheads="1"/>
            </p:cNvSpPr>
            <p:nvPr/>
          </p:nvSpPr>
          <p:spPr bwMode="auto">
            <a:xfrm>
              <a:off x="4206" y="1431"/>
              <a:ext cx="1536" cy="2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55" name="Text Box 16"/>
            <p:cNvSpPr txBox="1">
              <a:spLocks noChangeArrowheads="1"/>
            </p:cNvSpPr>
            <p:nvPr/>
          </p:nvSpPr>
          <p:spPr bwMode="auto">
            <a:xfrm>
              <a:off x="3216" y="2533"/>
              <a:ext cx="271" cy="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+</a:t>
              </a:r>
            </a:p>
            <a:p>
              <a:pPr eaLnBrk="1" hangingPunct="1"/>
              <a:endParaRPr lang="en-US" altLang="en-US" sz="1800"/>
            </a:p>
            <a:p>
              <a:pPr eaLnBrk="1" hangingPunct="1"/>
              <a:r>
                <a:rPr lang="en-US" altLang="en-US" sz="1800"/>
                <a:t>v</a:t>
              </a:r>
              <a:r>
                <a:rPr lang="en-US" altLang="en-US" sz="1800" baseline="-25000"/>
                <a:t>G</a:t>
              </a:r>
            </a:p>
            <a:p>
              <a:pPr eaLnBrk="1" hangingPunct="1"/>
              <a:endParaRPr lang="en-US" altLang="en-US" sz="1800"/>
            </a:p>
            <a:p>
              <a:pPr eaLnBrk="1" hangingPunct="1"/>
              <a:r>
                <a:rPr lang="en-US" altLang="en-US" sz="1800"/>
                <a:t>_</a:t>
              </a:r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31"/>
          <p:cNvGrpSpPr>
            <a:grpSpLocks/>
          </p:cNvGrpSpPr>
          <p:nvPr/>
        </p:nvGrpSpPr>
        <p:grpSpPr bwMode="auto">
          <a:xfrm>
            <a:off x="3657600" y="2209800"/>
            <a:ext cx="4953000" cy="4495800"/>
            <a:chOff x="2304" y="1392"/>
            <a:chExt cx="3120" cy="2832"/>
          </a:xfrm>
        </p:grpSpPr>
        <p:graphicFrame>
          <p:nvGraphicFramePr>
            <p:cNvPr id="11280" name="Object 5"/>
            <p:cNvGraphicFramePr>
              <a:graphicFrameLocks noChangeAspect="1"/>
            </p:cNvGraphicFramePr>
            <p:nvPr/>
          </p:nvGraphicFramePr>
          <p:xfrm>
            <a:off x="2496" y="1476"/>
            <a:ext cx="2928" cy="27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24" name="Bitmap Image" r:id="rId5" imgW="3866667" imgH="3629532" progId="Paint.Picture">
                    <p:embed/>
                  </p:oleObj>
                </mc:Choice>
                <mc:Fallback>
                  <p:oleObj name="Bitmap Image" r:id="rId5" imgW="3866667" imgH="3629532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1476"/>
                          <a:ext cx="2928" cy="27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1" name="Rectangle 30"/>
            <p:cNvSpPr>
              <a:spLocks noChangeArrowheads="1"/>
            </p:cNvSpPr>
            <p:nvPr/>
          </p:nvSpPr>
          <p:spPr bwMode="auto">
            <a:xfrm>
              <a:off x="2304" y="1392"/>
              <a:ext cx="1632" cy="27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57200" y="228600"/>
            <a:ext cx="845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00"/>
                </a:solidFill>
                <a:latin typeface="Comic Sans MS" panose="030F0702030302020204" pitchFamily="66" charset="0"/>
              </a:rPr>
              <a:t>Self Bias Circuits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81000" y="762000"/>
            <a:ext cx="8534400" cy="177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2000" b="0" dirty="0">
                <a:latin typeface="Comic Sans MS" panose="030F0702030302020204" pitchFamily="66" charset="0"/>
              </a:rPr>
              <a:t>Analysis of amplifier circuits is often undertaken in two steps:</a:t>
            </a:r>
          </a:p>
          <a:p>
            <a:pPr algn="just" eaLnBrk="1" hangingPunct="1"/>
            <a:r>
              <a:rPr lang="en-US" altLang="en-US" sz="1800" b="0" dirty="0">
                <a:solidFill>
                  <a:srgbClr val="0000FF"/>
                </a:solidFill>
                <a:latin typeface="Comic Sans MS" panose="030F0702030302020204" pitchFamily="66" charset="0"/>
              </a:rPr>
              <a:t>(1) The </a:t>
            </a:r>
            <a:r>
              <a:rPr lang="tr-TR" altLang="en-US" sz="1800" b="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DC</a:t>
            </a:r>
            <a:r>
              <a:rPr lang="en-US" altLang="en-US" sz="1800" b="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800" b="0" dirty="0">
                <a:solidFill>
                  <a:srgbClr val="0000FF"/>
                </a:solidFill>
                <a:latin typeface="Comic Sans MS" panose="030F0702030302020204" pitchFamily="66" charset="0"/>
              </a:rPr>
              <a:t>circuit analysis to determine the Q point. It involves the     </a:t>
            </a:r>
          </a:p>
          <a:p>
            <a:pPr algn="just" eaLnBrk="1" hangingPunct="1"/>
            <a:r>
              <a:rPr lang="en-US" altLang="en-US" sz="1800" b="0" dirty="0">
                <a:solidFill>
                  <a:srgbClr val="0000FF"/>
                </a:solidFill>
                <a:latin typeface="Comic Sans MS" panose="030F0702030302020204" pitchFamily="66" charset="0"/>
              </a:rPr>
              <a:t>    nonlinear equation or the load-line method. This is called bias  </a:t>
            </a:r>
          </a:p>
          <a:p>
            <a:pPr algn="just" eaLnBrk="1" hangingPunct="1"/>
            <a:r>
              <a:rPr lang="en-US" altLang="en-US" sz="1800" b="0" dirty="0">
                <a:solidFill>
                  <a:srgbClr val="0000FF"/>
                </a:solidFill>
                <a:latin typeface="Comic Sans MS" panose="030F0702030302020204" pitchFamily="66" charset="0"/>
              </a:rPr>
              <a:t>    analysis</a:t>
            </a:r>
          </a:p>
          <a:p>
            <a:pPr algn="just" eaLnBrk="1" hangingPunct="1"/>
            <a:r>
              <a:rPr lang="en-US" altLang="en-US" sz="1800" b="0" dirty="0">
                <a:solidFill>
                  <a:srgbClr val="FF0000"/>
                </a:solidFill>
                <a:latin typeface="Comic Sans MS" panose="030F0702030302020204" pitchFamily="66" charset="0"/>
              </a:rPr>
              <a:t>(2) Use a linear small-signal equivalent circuit to determine circuit  </a:t>
            </a:r>
          </a:p>
          <a:p>
            <a:pPr algn="just" eaLnBrk="1" hangingPunct="1"/>
            <a:r>
              <a:rPr lang="en-US" altLang="en-US" sz="1800" b="0" dirty="0">
                <a:solidFill>
                  <a:srgbClr val="FF0000"/>
                </a:solidFill>
                <a:latin typeface="Comic Sans MS" panose="030F0702030302020204" pitchFamily="66" charset="0"/>
              </a:rPr>
              <a:t>    parameters</a:t>
            </a:r>
          </a:p>
        </p:txBody>
      </p:sp>
      <p:sp>
        <p:nvSpPr>
          <p:cNvPr id="11269" name="Rectangle 11"/>
          <p:cNvSpPr>
            <a:spLocks noChangeArrowheads="1"/>
          </p:cNvSpPr>
          <p:nvPr/>
        </p:nvSpPr>
        <p:spPr bwMode="auto">
          <a:xfrm>
            <a:off x="6477000" y="2940050"/>
            <a:ext cx="1371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0">
                <a:solidFill>
                  <a:srgbClr val="FF0000"/>
                </a:solidFill>
                <a:latin typeface="Comic Sans MS" panose="030F0702030302020204" pitchFamily="66" charset="0"/>
              </a:rPr>
              <a:t>Equivalent circuit</a:t>
            </a:r>
          </a:p>
        </p:txBody>
      </p:sp>
      <p:sp>
        <p:nvSpPr>
          <p:cNvPr id="11270" name="Rectangle 16"/>
          <p:cNvSpPr>
            <a:spLocks noChangeArrowheads="1"/>
          </p:cNvSpPr>
          <p:nvPr/>
        </p:nvSpPr>
        <p:spPr bwMode="auto">
          <a:xfrm>
            <a:off x="609600" y="2819400"/>
            <a:ext cx="198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>
                <a:latin typeface="Comic Sans MS" panose="030F0702030302020204" pitchFamily="66" charset="0"/>
              </a:rPr>
              <a:t>Analysis…</a:t>
            </a:r>
          </a:p>
        </p:txBody>
      </p:sp>
      <p:sp>
        <p:nvSpPr>
          <p:cNvPr id="11271" name="Line 18"/>
          <p:cNvSpPr>
            <a:spLocks noChangeShapeType="1"/>
          </p:cNvSpPr>
          <p:nvPr/>
        </p:nvSpPr>
        <p:spPr bwMode="auto">
          <a:xfrm>
            <a:off x="7620000" y="4114800"/>
            <a:ext cx="3810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Rectangle 19"/>
          <p:cNvSpPr>
            <a:spLocks noChangeArrowheads="1"/>
          </p:cNvSpPr>
          <p:nvPr/>
        </p:nvSpPr>
        <p:spPr bwMode="auto">
          <a:xfrm>
            <a:off x="7315200" y="4114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>
                <a:latin typeface="Comic Sans MS" panose="030F0702030302020204" pitchFamily="66" charset="0"/>
              </a:rPr>
              <a:t>v</a:t>
            </a:r>
            <a:r>
              <a:rPr lang="en-US" altLang="en-US" sz="2000" b="0" baseline="-25000">
                <a:latin typeface="Comic Sans MS" panose="030F0702030302020204" pitchFamily="66" charset="0"/>
              </a:rPr>
              <a:t>GS</a:t>
            </a:r>
          </a:p>
        </p:txBody>
      </p:sp>
      <p:sp>
        <p:nvSpPr>
          <p:cNvPr id="11273" name="Line 25"/>
          <p:cNvSpPr>
            <a:spLocks noChangeShapeType="1"/>
          </p:cNvSpPr>
          <p:nvPr/>
        </p:nvSpPr>
        <p:spPr bwMode="auto">
          <a:xfrm>
            <a:off x="8458200" y="3733800"/>
            <a:ext cx="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" name="Rectangle 26"/>
          <p:cNvSpPr>
            <a:spLocks noChangeArrowheads="1"/>
          </p:cNvSpPr>
          <p:nvPr/>
        </p:nvSpPr>
        <p:spPr bwMode="auto">
          <a:xfrm>
            <a:off x="8458200" y="38862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>
                <a:latin typeface="Comic Sans MS" panose="030F0702030302020204" pitchFamily="66" charset="0"/>
              </a:rPr>
              <a:t>v</a:t>
            </a:r>
            <a:r>
              <a:rPr lang="en-US" altLang="en-US" sz="2000" b="0" baseline="-25000">
                <a:latin typeface="Comic Sans MS" panose="030F0702030302020204" pitchFamily="66" charset="0"/>
              </a:rPr>
              <a:t>DS</a:t>
            </a:r>
          </a:p>
        </p:txBody>
      </p:sp>
      <p:sp>
        <p:nvSpPr>
          <p:cNvPr id="11275" name="Rectangle 2"/>
          <p:cNvSpPr>
            <a:spLocks noChangeArrowheads="1"/>
          </p:cNvSpPr>
          <p:nvPr/>
        </p:nvSpPr>
        <p:spPr bwMode="auto">
          <a:xfrm>
            <a:off x="2971800" y="2824163"/>
            <a:ext cx="2971800" cy="15954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graphicFrame>
        <p:nvGraphicFramePr>
          <p:cNvPr id="11276" name="Object 15"/>
          <p:cNvGraphicFramePr>
            <a:graphicFrameLocks noChangeAspect="1"/>
          </p:cNvGraphicFramePr>
          <p:nvPr/>
        </p:nvGraphicFramePr>
        <p:xfrm>
          <a:off x="3200400" y="2819400"/>
          <a:ext cx="22860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5" name="Equation" r:id="rId7" imgW="1002865" imgH="228501" progId="Equation.3">
                  <p:embed/>
                </p:oleObj>
              </mc:Choice>
              <mc:Fallback>
                <p:oleObj name="Equation" r:id="rId7" imgW="1002865" imgH="228501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819400"/>
                        <a:ext cx="22860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7" name="Rectangle 17"/>
          <p:cNvSpPr>
            <a:spLocks noChangeArrowheads="1"/>
          </p:cNvSpPr>
          <p:nvPr/>
        </p:nvSpPr>
        <p:spPr bwMode="auto">
          <a:xfrm>
            <a:off x="3124200" y="4267200"/>
            <a:ext cx="2590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000" b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11278" name="Object 21"/>
          <p:cNvGraphicFramePr>
            <a:graphicFrameLocks noChangeAspect="1"/>
          </p:cNvGraphicFramePr>
          <p:nvPr/>
        </p:nvGraphicFramePr>
        <p:xfrm>
          <a:off x="3200400" y="3276600"/>
          <a:ext cx="24384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6" name="Equation" r:id="rId9" imgW="1143000" imgH="254000" progId="Equation.3">
                  <p:embed/>
                </p:oleObj>
              </mc:Choice>
              <mc:Fallback>
                <p:oleObj name="Equation" r:id="rId9" imgW="1143000" imgH="2540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276600"/>
                        <a:ext cx="24384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9" name="Text Box 28"/>
          <p:cNvSpPr txBox="1">
            <a:spLocks noChangeArrowheads="1"/>
          </p:cNvSpPr>
          <p:nvPr/>
        </p:nvSpPr>
        <p:spPr bwMode="auto">
          <a:xfrm>
            <a:off x="3097213" y="3886200"/>
            <a:ext cx="1093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>
                <a:latin typeface="Comic Sans MS" panose="030F0702030302020204" pitchFamily="66" charset="0"/>
              </a:rPr>
              <a:t>find v</a:t>
            </a:r>
            <a:r>
              <a:rPr lang="en-US" altLang="en-US" sz="2000" b="0" baseline="-25000">
                <a:latin typeface="Comic Sans MS" panose="030F0702030302020204" pitchFamily="66" charset="0"/>
              </a:rPr>
              <a:t>GS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971800" y="2484437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 dirty="0">
                <a:solidFill>
                  <a:srgbClr val="FF0000"/>
                </a:solidFill>
                <a:latin typeface="Comic Sans MS" panose="030F0702030302020204" pitchFamily="66" charset="0"/>
              </a:rPr>
              <a:t>For saturation region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51075" y="1447800"/>
            <a:ext cx="6207125" cy="4953000"/>
            <a:chOff x="2251075" y="1447800"/>
            <a:chExt cx="6207125" cy="4953000"/>
          </a:xfrm>
        </p:grpSpPr>
        <p:pic>
          <p:nvPicPr>
            <p:cNvPr id="12290" name="Picture 11" descr="12f00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1075" y="1447800"/>
              <a:ext cx="6207125" cy="4918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Rectangle 16"/>
            <p:cNvSpPr/>
            <p:nvPr/>
          </p:nvSpPr>
          <p:spPr bwMode="auto">
            <a:xfrm>
              <a:off x="2895600" y="6130925"/>
              <a:ext cx="4800600" cy="2698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12292" name="Rectangle 15"/>
          <p:cNvSpPr>
            <a:spLocks noChangeArrowheads="1"/>
          </p:cNvSpPr>
          <p:nvPr/>
        </p:nvSpPr>
        <p:spPr bwMode="auto">
          <a:xfrm>
            <a:off x="152400" y="4495800"/>
            <a:ext cx="22098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3" name="Rectangle 9"/>
          <p:cNvSpPr>
            <a:spLocks noChangeArrowheads="1"/>
          </p:cNvSpPr>
          <p:nvPr/>
        </p:nvSpPr>
        <p:spPr bwMode="auto">
          <a:xfrm>
            <a:off x="1600200" y="685800"/>
            <a:ext cx="2209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4" name="Rectangle 10"/>
          <p:cNvSpPr>
            <a:spLocks noChangeArrowheads="1"/>
          </p:cNvSpPr>
          <p:nvPr/>
        </p:nvSpPr>
        <p:spPr bwMode="auto">
          <a:xfrm>
            <a:off x="4800600" y="685800"/>
            <a:ext cx="2590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5" name="Rectangle 4"/>
          <p:cNvSpPr>
            <a:spLocks noChangeArrowheads="1"/>
          </p:cNvSpPr>
          <p:nvPr/>
        </p:nvSpPr>
        <p:spPr bwMode="auto">
          <a:xfrm>
            <a:off x="457200" y="152400"/>
            <a:ext cx="845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Self Bias Circuits</a:t>
            </a:r>
          </a:p>
        </p:txBody>
      </p:sp>
      <p:sp>
        <p:nvSpPr>
          <p:cNvPr id="12296" name="Rectangle 5"/>
          <p:cNvSpPr>
            <a:spLocks noChangeArrowheads="1"/>
          </p:cNvSpPr>
          <p:nvPr/>
        </p:nvSpPr>
        <p:spPr bwMode="auto">
          <a:xfrm>
            <a:off x="381000" y="762000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2000">
                <a:latin typeface="Comic Sans MS" panose="030F0702030302020204" pitchFamily="66" charset="0"/>
              </a:rPr>
              <a:t>Plot of</a:t>
            </a:r>
            <a:endParaRPr lang="en-US" altLang="en-US" sz="18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12297" name="Object 6"/>
          <p:cNvGraphicFramePr>
            <a:graphicFrameLocks noChangeAspect="1"/>
          </p:cNvGraphicFramePr>
          <p:nvPr/>
        </p:nvGraphicFramePr>
        <p:xfrm>
          <a:off x="1676400" y="762000"/>
          <a:ext cx="21336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5" name="Equation" r:id="rId6" imgW="1002865" imgH="228501" progId="Equation.3">
                  <p:embed/>
                </p:oleObj>
              </mc:Choice>
              <mc:Fallback>
                <p:oleObj name="Equation" r:id="rId6" imgW="1002865" imgH="2285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762000"/>
                        <a:ext cx="21336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7"/>
          <p:cNvGraphicFramePr>
            <a:graphicFrameLocks noChangeAspect="1"/>
          </p:cNvGraphicFramePr>
          <p:nvPr/>
        </p:nvGraphicFramePr>
        <p:xfrm>
          <a:off x="4876800" y="685800"/>
          <a:ext cx="24384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6" name="Equation" r:id="rId8" imgW="1143000" imgH="254000" progId="Equation.3">
                  <p:embed/>
                </p:oleObj>
              </mc:Choice>
              <mc:Fallback>
                <p:oleObj name="Equation" r:id="rId8" imgW="1143000" imgH="254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685800"/>
                        <a:ext cx="24384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Rectangle 8"/>
          <p:cNvSpPr>
            <a:spLocks noChangeArrowheads="1"/>
          </p:cNvSpPr>
          <p:nvPr/>
        </p:nvSpPr>
        <p:spPr bwMode="auto">
          <a:xfrm>
            <a:off x="4038600" y="7620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2000">
                <a:latin typeface="Comic Sans MS" panose="030F0702030302020204" pitchFamily="66" charset="0"/>
              </a:rPr>
              <a:t>and</a:t>
            </a:r>
            <a:endParaRPr lang="en-US" altLang="en-US" sz="18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0" y="2438400"/>
            <a:ext cx="25908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solidFill>
                  <a:srgbClr val="FF0000"/>
                </a:solidFill>
                <a:latin typeface="Comic Sans MS" panose="030F0702030302020204" pitchFamily="66" charset="0"/>
              </a:rPr>
              <a:t>Disregarded root for v</a:t>
            </a:r>
            <a:r>
              <a:rPr lang="en-US" altLang="en-US" sz="2000" baseline="-25000">
                <a:solidFill>
                  <a:srgbClr val="FF0000"/>
                </a:solidFill>
                <a:latin typeface="Comic Sans MS" panose="030F0702030302020204" pitchFamily="66" charset="0"/>
              </a:rPr>
              <a:t>GS</a:t>
            </a:r>
            <a:r>
              <a:rPr lang="en-US" altLang="en-US" sz="3200">
                <a:solidFill>
                  <a:srgbClr val="FF0000"/>
                </a:solidFill>
                <a:latin typeface="Comic Sans MS" panose="030F0702030302020204" pitchFamily="66" charset="0"/>
              </a:rPr>
              <a:t>&lt;</a:t>
            </a:r>
            <a:r>
              <a:rPr lang="en-US" altLang="en-US" sz="2000">
                <a:solidFill>
                  <a:srgbClr val="FF0000"/>
                </a:solidFill>
                <a:latin typeface="Comic Sans MS" panose="030F0702030302020204" pitchFamily="66" charset="0"/>
              </a:rPr>
              <a:t>V</a:t>
            </a:r>
            <a:r>
              <a:rPr lang="en-US" altLang="en-US" sz="2000" baseline="-25000">
                <a:solidFill>
                  <a:srgbClr val="FF0000"/>
                </a:solidFill>
                <a:latin typeface="Comic Sans MS" panose="030F0702030302020204" pitchFamily="66" charset="0"/>
              </a:rPr>
              <a:t>t0</a:t>
            </a:r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>
            <a:off x="2057400" y="2895600"/>
            <a:ext cx="8382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0" y="4572000"/>
            <a:ext cx="2590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solidFill>
                  <a:srgbClr val="FF0000"/>
                </a:solidFill>
                <a:latin typeface="Comic Sans MS" panose="030F0702030302020204" pitchFamily="66" charset="0"/>
              </a:rPr>
              <a:t>Use only larger root for v</a:t>
            </a:r>
            <a:r>
              <a:rPr lang="en-US" altLang="en-US" sz="2000" baseline="-25000">
                <a:solidFill>
                  <a:srgbClr val="FF0000"/>
                </a:solidFill>
                <a:latin typeface="Comic Sans MS" panose="030F0702030302020204" pitchFamily="66" charset="0"/>
              </a:rPr>
              <a:t>GS</a:t>
            </a:r>
            <a:r>
              <a:rPr lang="en-US" altLang="en-US" sz="2000">
                <a:solidFill>
                  <a:srgbClr val="FF0000"/>
                </a:solidFill>
                <a:latin typeface="Comic Sans MS" panose="030F0702030302020204" pitchFamily="66" charset="0"/>
              </a:rPr>
              <a:t> and smaller for i</a:t>
            </a:r>
            <a:r>
              <a:rPr lang="en-US" altLang="en-US" sz="2000" baseline="-25000">
                <a:solidFill>
                  <a:srgbClr val="FF0000"/>
                </a:solidFill>
                <a:latin typeface="Comic Sans MS" panose="030F0702030302020204" pitchFamily="66" charset="0"/>
              </a:rPr>
              <a:t>D</a:t>
            </a:r>
          </a:p>
        </p:txBody>
      </p:sp>
      <p:sp>
        <p:nvSpPr>
          <p:cNvPr id="12304" name="Rectangle 18"/>
          <p:cNvSpPr>
            <a:spLocks noChangeArrowheads="1"/>
          </p:cNvSpPr>
          <p:nvPr/>
        </p:nvSpPr>
        <p:spPr bwMode="auto">
          <a:xfrm>
            <a:off x="4038600" y="5715000"/>
            <a:ext cx="533400" cy="3048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686300" y="292100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 dirty="0">
                <a:solidFill>
                  <a:srgbClr val="FF0000"/>
                </a:solidFill>
                <a:latin typeface="Comic Sans MS" panose="030F0702030302020204" pitchFamily="66" charset="0"/>
              </a:rPr>
              <a:t>For saturation region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3657600" y="2209800"/>
            <a:ext cx="4953000" cy="4495800"/>
            <a:chOff x="2304" y="1392"/>
            <a:chExt cx="3120" cy="2832"/>
          </a:xfrm>
        </p:grpSpPr>
        <p:graphicFrame>
          <p:nvGraphicFramePr>
            <p:cNvPr id="13329" name="Object 3"/>
            <p:cNvGraphicFramePr>
              <a:graphicFrameLocks noChangeAspect="1"/>
            </p:cNvGraphicFramePr>
            <p:nvPr/>
          </p:nvGraphicFramePr>
          <p:xfrm>
            <a:off x="2496" y="1476"/>
            <a:ext cx="2928" cy="27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73" name="Bitmap Image" r:id="rId5" imgW="3866667" imgH="3629532" progId="Paint.Picture">
                    <p:embed/>
                  </p:oleObj>
                </mc:Choice>
                <mc:Fallback>
                  <p:oleObj name="Bitmap Image" r:id="rId5" imgW="3866667" imgH="3629532" progId="Paint.Picture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1476"/>
                          <a:ext cx="2928" cy="27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0" name="Rectangle 4"/>
            <p:cNvSpPr>
              <a:spLocks noChangeArrowheads="1"/>
            </p:cNvSpPr>
            <p:nvPr/>
          </p:nvSpPr>
          <p:spPr bwMode="auto">
            <a:xfrm>
              <a:off x="2304" y="1392"/>
              <a:ext cx="1632" cy="27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457200" y="228600"/>
            <a:ext cx="845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00"/>
                </a:solidFill>
                <a:latin typeface="Comic Sans MS" panose="030F0702030302020204" pitchFamily="66" charset="0"/>
              </a:rPr>
              <a:t>Self Bias Circuits</a:t>
            </a:r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381000" y="762000"/>
            <a:ext cx="8534400" cy="177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2000" b="0">
                <a:latin typeface="Comic Sans MS" panose="030F0702030302020204" pitchFamily="66" charset="0"/>
              </a:rPr>
              <a:t>Analysis of amplifier circuits is often undertaken in two steps:</a:t>
            </a:r>
          </a:p>
          <a:p>
            <a:pPr algn="just" eaLnBrk="1" hangingPunct="1"/>
            <a:r>
              <a:rPr lang="en-US" altLang="en-US" sz="1800" b="0">
                <a:solidFill>
                  <a:srgbClr val="0000FF"/>
                </a:solidFill>
                <a:latin typeface="Comic Sans MS" panose="030F0702030302020204" pitchFamily="66" charset="0"/>
              </a:rPr>
              <a:t>(1) The dc circuit analysis to determine the Q point. It involves the     </a:t>
            </a:r>
          </a:p>
          <a:p>
            <a:pPr algn="just" eaLnBrk="1" hangingPunct="1"/>
            <a:r>
              <a:rPr lang="en-US" altLang="en-US" sz="1800" b="0">
                <a:solidFill>
                  <a:srgbClr val="0000FF"/>
                </a:solidFill>
                <a:latin typeface="Comic Sans MS" panose="030F0702030302020204" pitchFamily="66" charset="0"/>
              </a:rPr>
              <a:t>    nonlinear equation or the load-line method. This is called bias  </a:t>
            </a:r>
          </a:p>
          <a:p>
            <a:pPr algn="just" eaLnBrk="1" hangingPunct="1"/>
            <a:r>
              <a:rPr lang="en-US" altLang="en-US" sz="1800" b="0">
                <a:solidFill>
                  <a:srgbClr val="0000FF"/>
                </a:solidFill>
                <a:latin typeface="Comic Sans MS" panose="030F0702030302020204" pitchFamily="66" charset="0"/>
              </a:rPr>
              <a:t>    analysis</a:t>
            </a:r>
          </a:p>
          <a:p>
            <a:pPr algn="just" eaLnBrk="1" hangingPunct="1"/>
            <a:r>
              <a:rPr lang="en-US" altLang="en-US" sz="1800" b="0">
                <a:solidFill>
                  <a:srgbClr val="FF0000"/>
                </a:solidFill>
                <a:latin typeface="Comic Sans MS" panose="030F0702030302020204" pitchFamily="66" charset="0"/>
              </a:rPr>
              <a:t>(2) Use a linear small-signal equivalent circuit to determine circuit  </a:t>
            </a:r>
          </a:p>
          <a:p>
            <a:pPr algn="just" eaLnBrk="1" hangingPunct="1"/>
            <a:r>
              <a:rPr lang="en-US" altLang="en-US" sz="1800" b="0">
                <a:solidFill>
                  <a:srgbClr val="FF0000"/>
                </a:solidFill>
                <a:latin typeface="Comic Sans MS" panose="030F0702030302020204" pitchFamily="66" charset="0"/>
              </a:rPr>
              <a:t>    parameters</a:t>
            </a:r>
          </a:p>
        </p:txBody>
      </p:sp>
      <p:sp>
        <p:nvSpPr>
          <p:cNvPr id="13317" name="Rectangle 7"/>
          <p:cNvSpPr>
            <a:spLocks noChangeArrowheads="1"/>
          </p:cNvSpPr>
          <p:nvPr/>
        </p:nvSpPr>
        <p:spPr bwMode="auto">
          <a:xfrm>
            <a:off x="6477000" y="2940050"/>
            <a:ext cx="1371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0">
                <a:solidFill>
                  <a:srgbClr val="FF0000"/>
                </a:solidFill>
                <a:latin typeface="Comic Sans MS" panose="030F0702030302020204" pitchFamily="66" charset="0"/>
              </a:rPr>
              <a:t>Equivalent circuit</a:t>
            </a:r>
          </a:p>
        </p:txBody>
      </p:sp>
      <p:sp>
        <p:nvSpPr>
          <p:cNvPr id="13318" name="Rectangle 8"/>
          <p:cNvSpPr>
            <a:spLocks noChangeArrowheads="1"/>
          </p:cNvSpPr>
          <p:nvPr/>
        </p:nvSpPr>
        <p:spPr bwMode="auto">
          <a:xfrm>
            <a:off x="609600" y="2819400"/>
            <a:ext cx="198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>
                <a:latin typeface="Comic Sans MS" panose="030F0702030302020204" pitchFamily="66" charset="0"/>
              </a:rPr>
              <a:t>Analysis…</a:t>
            </a:r>
          </a:p>
        </p:txBody>
      </p:sp>
      <p:sp>
        <p:nvSpPr>
          <p:cNvPr id="13319" name="Line 9"/>
          <p:cNvSpPr>
            <a:spLocks noChangeShapeType="1"/>
          </p:cNvSpPr>
          <p:nvPr/>
        </p:nvSpPr>
        <p:spPr bwMode="auto">
          <a:xfrm>
            <a:off x="7620000" y="4114800"/>
            <a:ext cx="3810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" name="Rectangle 10"/>
          <p:cNvSpPr>
            <a:spLocks noChangeArrowheads="1"/>
          </p:cNvSpPr>
          <p:nvPr/>
        </p:nvSpPr>
        <p:spPr bwMode="auto">
          <a:xfrm>
            <a:off x="7315200" y="4114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>
                <a:latin typeface="Comic Sans MS" panose="030F0702030302020204" pitchFamily="66" charset="0"/>
              </a:rPr>
              <a:t>v</a:t>
            </a:r>
            <a:r>
              <a:rPr lang="en-US" altLang="en-US" sz="2000" b="0" baseline="-25000">
                <a:latin typeface="Comic Sans MS" panose="030F0702030302020204" pitchFamily="66" charset="0"/>
              </a:rPr>
              <a:t>GS</a:t>
            </a:r>
          </a:p>
        </p:txBody>
      </p:sp>
      <p:sp>
        <p:nvSpPr>
          <p:cNvPr id="13321" name="Line 11"/>
          <p:cNvSpPr>
            <a:spLocks noChangeShapeType="1"/>
          </p:cNvSpPr>
          <p:nvPr/>
        </p:nvSpPr>
        <p:spPr bwMode="auto">
          <a:xfrm>
            <a:off x="8458200" y="3733800"/>
            <a:ext cx="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Rectangle 12"/>
          <p:cNvSpPr>
            <a:spLocks noChangeArrowheads="1"/>
          </p:cNvSpPr>
          <p:nvPr/>
        </p:nvSpPr>
        <p:spPr bwMode="auto">
          <a:xfrm>
            <a:off x="8458200" y="38862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>
                <a:latin typeface="Comic Sans MS" panose="030F0702030302020204" pitchFamily="66" charset="0"/>
              </a:rPr>
              <a:t>v</a:t>
            </a:r>
            <a:r>
              <a:rPr lang="en-US" altLang="en-US" sz="2000" b="0" baseline="-25000">
                <a:latin typeface="Comic Sans MS" panose="030F0702030302020204" pitchFamily="66" charset="0"/>
              </a:rPr>
              <a:t>DS</a:t>
            </a:r>
          </a:p>
        </p:txBody>
      </p:sp>
      <p:sp>
        <p:nvSpPr>
          <p:cNvPr id="13323" name="Rectangle 13"/>
          <p:cNvSpPr>
            <a:spLocks noChangeArrowheads="1"/>
          </p:cNvSpPr>
          <p:nvPr/>
        </p:nvSpPr>
        <p:spPr bwMode="auto">
          <a:xfrm>
            <a:off x="2971800" y="2824163"/>
            <a:ext cx="2971800" cy="36528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3324" name="Rectangle 15"/>
          <p:cNvSpPr>
            <a:spLocks noChangeArrowheads="1"/>
          </p:cNvSpPr>
          <p:nvPr/>
        </p:nvSpPr>
        <p:spPr bwMode="auto">
          <a:xfrm>
            <a:off x="3124200" y="4267200"/>
            <a:ext cx="2590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000" b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13325" name="Object 16"/>
          <p:cNvGraphicFramePr>
            <a:graphicFrameLocks noChangeAspect="1"/>
          </p:cNvGraphicFramePr>
          <p:nvPr/>
        </p:nvGraphicFramePr>
        <p:xfrm>
          <a:off x="3140075" y="3810000"/>
          <a:ext cx="24384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4" name="Equation" r:id="rId7" imgW="1143000" imgH="254000" progId="Equation.3">
                  <p:embed/>
                </p:oleObj>
              </mc:Choice>
              <mc:Fallback>
                <p:oleObj name="Equation" r:id="rId7" imgW="1143000" imgH="2540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075" y="3810000"/>
                        <a:ext cx="24384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6" name="Rectangle 17"/>
          <p:cNvSpPr>
            <a:spLocks noChangeArrowheads="1"/>
          </p:cNvSpPr>
          <p:nvPr/>
        </p:nvSpPr>
        <p:spPr bwMode="auto">
          <a:xfrm>
            <a:off x="3124200" y="3336925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 dirty="0">
                <a:solidFill>
                  <a:srgbClr val="FF0000"/>
                </a:solidFill>
                <a:latin typeface="Comic Sans MS" panose="030F0702030302020204" pitchFamily="66" charset="0"/>
              </a:rPr>
              <a:t>For saturation region</a:t>
            </a:r>
          </a:p>
        </p:txBody>
      </p:sp>
      <p:graphicFrame>
        <p:nvGraphicFramePr>
          <p:cNvPr id="13327" name="Object 18"/>
          <p:cNvGraphicFramePr>
            <a:graphicFrameLocks noChangeAspect="1"/>
          </p:cNvGraphicFramePr>
          <p:nvPr/>
        </p:nvGraphicFramePr>
        <p:xfrm>
          <a:off x="3048000" y="5181600"/>
          <a:ext cx="28956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5" name="Equation" r:id="rId9" imgW="1511300" imgH="228600" progId="Equation.3">
                  <p:embed/>
                </p:oleObj>
              </mc:Choice>
              <mc:Fallback>
                <p:oleObj name="Equation" r:id="rId9" imgW="151130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181600"/>
                        <a:ext cx="289560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8" name="Text Box 20"/>
          <p:cNvSpPr txBox="1">
            <a:spLocks noChangeArrowheads="1"/>
          </p:cNvSpPr>
          <p:nvPr/>
        </p:nvSpPr>
        <p:spPr bwMode="auto">
          <a:xfrm>
            <a:off x="3124200" y="2971800"/>
            <a:ext cx="933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>
                <a:latin typeface="Comic Sans MS" panose="030F0702030302020204" pitchFamily="66" charset="0"/>
              </a:rPr>
              <a:t>find i</a:t>
            </a:r>
            <a:r>
              <a:rPr lang="en-US" altLang="en-US" sz="2000" b="0" baseline="-25000">
                <a:latin typeface="Comic Sans MS" panose="030F0702030302020204" pitchFamily="66" charset="0"/>
              </a:rPr>
              <a:t>D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612315" y="2035346"/>
            <a:ext cx="3135312" cy="2906713"/>
            <a:chOff x="6008688" y="2133600"/>
            <a:chExt cx="3135312" cy="2906713"/>
          </a:xfrm>
        </p:grpSpPr>
        <p:pic>
          <p:nvPicPr>
            <p:cNvPr id="14340" name="Picture 17" descr="12f001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8688" y="2133600"/>
              <a:ext cx="3135312" cy="290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Rectangle 17"/>
            <p:cNvSpPr/>
            <p:nvPr/>
          </p:nvSpPr>
          <p:spPr bwMode="auto">
            <a:xfrm>
              <a:off x="6024230" y="4770437"/>
              <a:ext cx="2891170" cy="2698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304800" y="22932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Self Bias Circuits</a:t>
            </a:r>
          </a:p>
        </p:txBody>
      </p:sp>
      <p:sp>
        <p:nvSpPr>
          <p:cNvPr id="14339" name="Rectangle 9"/>
          <p:cNvSpPr>
            <a:spLocks noChangeArrowheads="1"/>
          </p:cNvSpPr>
          <p:nvPr/>
        </p:nvSpPr>
        <p:spPr bwMode="auto">
          <a:xfrm>
            <a:off x="304800" y="914400"/>
            <a:ext cx="8458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 dirty="0">
                <a:latin typeface="Comic Sans MS" panose="030F0702030302020204" pitchFamily="66" charset="0"/>
              </a:rPr>
              <a:t>Analyze the self-bias circuit shown.  The transistor has </a:t>
            </a:r>
            <a:r>
              <a:rPr lang="en-US" altLang="en-US" sz="2000" b="0" dirty="0" smtClean="0">
                <a:latin typeface="Comic Sans MS" panose="030F0702030302020204" pitchFamily="66" charset="0"/>
              </a:rPr>
              <a:t>K=</a:t>
            </a:r>
            <a:r>
              <a:rPr lang="tr-TR" altLang="en-US" sz="2000" b="0" dirty="0" smtClean="0">
                <a:latin typeface="Comic Sans MS" panose="030F0702030302020204" pitchFamily="66" charset="0"/>
              </a:rPr>
              <a:t>1m</a:t>
            </a:r>
            <a:r>
              <a:rPr lang="en-US" altLang="en-US" sz="2000" b="0" dirty="0" smtClean="0">
                <a:latin typeface="Comic Sans MS" panose="030F0702030302020204" pitchFamily="66" charset="0"/>
              </a:rPr>
              <a:t>A/V</a:t>
            </a:r>
            <a:r>
              <a:rPr lang="en-US" altLang="en-US" sz="2000" b="0" baseline="30000" dirty="0" smtClean="0">
                <a:latin typeface="Comic Sans MS" panose="030F0702030302020204" pitchFamily="66" charset="0"/>
              </a:rPr>
              <a:t>2</a:t>
            </a:r>
            <a:r>
              <a:rPr lang="en-US" altLang="en-US" sz="2000" b="0" dirty="0">
                <a:latin typeface="Comic Sans MS" panose="030F0702030302020204" pitchFamily="66" charset="0"/>
              </a:rPr>
              <a:t>, </a:t>
            </a:r>
            <a:r>
              <a:rPr lang="en-US" altLang="en-US" sz="2000" b="0" dirty="0" err="1" smtClean="0">
                <a:latin typeface="Comic Sans MS" panose="030F0702030302020204" pitchFamily="66" charset="0"/>
              </a:rPr>
              <a:t>V</a:t>
            </a:r>
            <a:r>
              <a:rPr lang="en-US" altLang="en-US" sz="2000" b="0" baseline="-25000" dirty="0" err="1" smtClean="0">
                <a:latin typeface="Comic Sans MS" panose="030F0702030302020204" pitchFamily="66" charset="0"/>
              </a:rPr>
              <a:t>to</a:t>
            </a:r>
            <a:r>
              <a:rPr lang="en-US" altLang="en-US" sz="2000" b="0" dirty="0" smtClean="0">
                <a:latin typeface="Comic Sans MS" panose="030F0702030302020204" pitchFamily="66" charset="0"/>
              </a:rPr>
              <a:t>=2V</a:t>
            </a:r>
            <a:r>
              <a:rPr lang="tr-TR" altLang="en-US" sz="2000" b="0" dirty="0" smtClean="0">
                <a:latin typeface="Comic Sans MS" panose="030F0702030302020204" pitchFamily="66" charset="0"/>
              </a:rPr>
              <a:t>.</a:t>
            </a:r>
            <a:endParaRPr lang="en-US" altLang="en-US" sz="2000" b="0" dirty="0">
              <a:latin typeface="Comic Sans MS" panose="030F0702030302020204" pitchFamily="66" charset="0"/>
            </a:endParaRPr>
          </a:p>
        </p:txBody>
      </p:sp>
      <p:graphicFrame>
        <p:nvGraphicFramePr>
          <p:cNvPr id="1434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3390235"/>
              </p:ext>
            </p:extLst>
          </p:nvPr>
        </p:nvGraphicFramePr>
        <p:xfrm>
          <a:off x="527222" y="2824333"/>
          <a:ext cx="21336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42" name="Equation" r:id="rId6" imgW="1002865" imgH="228501" progId="Equation.3">
                  <p:embed/>
                </p:oleObj>
              </mc:Choice>
              <mc:Fallback>
                <p:oleObj name="Equation" r:id="rId6" imgW="1002865" imgH="228501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222" y="2824333"/>
                        <a:ext cx="21336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260595"/>
              </p:ext>
            </p:extLst>
          </p:nvPr>
        </p:nvGraphicFramePr>
        <p:xfrm>
          <a:off x="527222" y="3357733"/>
          <a:ext cx="24384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43" name="Equation" r:id="rId8" imgW="1143000" imgH="254000" progId="Equation.3">
                  <p:embed/>
                </p:oleObj>
              </mc:Choice>
              <mc:Fallback>
                <p:oleObj name="Equation" r:id="rId8" imgW="1143000" imgH="2540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222" y="3357733"/>
                        <a:ext cx="24384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629977"/>
              </p:ext>
            </p:extLst>
          </p:nvPr>
        </p:nvGraphicFramePr>
        <p:xfrm>
          <a:off x="1911356" y="4968738"/>
          <a:ext cx="2413332" cy="461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44" name="Equation" r:id="rId10" imgW="927000" imgH="177480" progId="Equation.3">
                  <p:embed/>
                </p:oleObj>
              </mc:Choice>
              <mc:Fallback>
                <p:oleObj name="Equation" r:id="rId10" imgW="927000" imgH="1774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6" y="4968738"/>
                        <a:ext cx="2413332" cy="4615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Text Box 25"/>
          <p:cNvSpPr txBox="1">
            <a:spLocks noChangeArrowheads="1"/>
          </p:cNvSpPr>
          <p:nvPr/>
        </p:nvSpPr>
        <p:spPr bwMode="auto">
          <a:xfrm>
            <a:off x="3230900" y="3197395"/>
            <a:ext cx="1093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>
                <a:latin typeface="Comic Sans MS" panose="030F0702030302020204" pitchFamily="66" charset="0"/>
              </a:rPr>
              <a:t>find v</a:t>
            </a:r>
            <a:r>
              <a:rPr lang="en-US" altLang="en-US" sz="2000" b="0" baseline="-25000">
                <a:latin typeface="Comic Sans MS" panose="030F0702030302020204" pitchFamily="66" charset="0"/>
              </a:rPr>
              <a:t>GS</a:t>
            </a:r>
          </a:p>
        </p:txBody>
      </p:sp>
      <p:sp>
        <p:nvSpPr>
          <p:cNvPr id="14346" name="Text Box 26"/>
          <p:cNvSpPr txBox="1">
            <a:spLocks noChangeArrowheads="1"/>
          </p:cNvSpPr>
          <p:nvPr/>
        </p:nvSpPr>
        <p:spPr bwMode="auto">
          <a:xfrm>
            <a:off x="472287" y="4435645"/>
            <a:ext cx="933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>
                <a:latin typeface="Comic Sans MS" panose="030F0702030302020204" pitchFamily="66" charset="0"/>
              </a:rPr>
              <a:t>find i</a:t>
            </a:r>
            <a:r>
              <a:rPr lang="en-US" altLang="en-US" sz="2000" b="0" baseline="-25000">
                <a:latin typeface="Comic Sans MS" panose="030F0702030302020204" pitchFamily="66" charset="0"/>
              </a:rPr>
              <a:t>D</a:t>
            </a:r>
          </a:p>
        </p:txBody>
      </p:sp>
      <p:graphicFrame>
        <p:nvGraphicFramePr>
          <p:cNvPr id="14350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601504"/>
              </p:ext>
            </p:extLst>
          </p:nvPr>
        </p:nvGraphicFramePr>
        <p:xfrm>
          <a:off x="790746" y="1950480"/>
          <a:ext cx="1907645" cy="719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45" name="Equation" r:id="rId12" imgW="850680" imgH="317160" progId="Equation.3">
                  <p:embed/>
                </p:oleObj>
              </mc:Choice>
              <mc:Fallback>
                <p:oleObj name="Equation" r:id="rId12" imgW="850680" imgH="31716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746" y="1950480"/>
                        <a:ext cx="1907645" cy="7198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1" name="AutoShape 35"/>
          <p:cNvSpPr>
            <a:spLocks/>
          </p:cNvSpPr>
          <p:nvPr/>
        </p:nvSpPr>
        <p:spPr bwMode="auto">
          <a:xfrm>
            <a:off x="3041822" y="2900533"/>
            <a:ext cx="152400" cy="990600"/>
          </a:xfrm>
          <a:prstGeom prst="righ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52" name="Text Box 36"/>
          <p:cNvSpPr txBox="1">
            <a:spLocks noChangeArrowheads="1"/>
          </p:cNvSpPr>
          <p:nvPr/>
        </p:nvSpPr>
        <p:spPr bwMode="auto">
          <a:xfrm>
            <a:off x="491337" y="4969045"/>
            <a:ext cx="1100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>
                <a:latin typeface="Comic Sans MS" panose="030F0702030302020204" pitchFamily="66" charset="0"/>
              </a:rPr>
              <a:t>find v</a:t>
            </a:r>
            <a:r>
              <a:rPr lang="en-US" altLang="en-US" sz="2000" b="0" baseline="-25000">
                <a:latin typeface="Comic Sans MS" panose="030F0702030302020204" pitchFamily="66" charset="0"/>
              </a:rPr>
              <a:t>DS</a:t>
            </a:r>
          </a:p>
        </p:txBody>
      </p:sp>
      <p:graphicFrame>
        <p:nvGraphicFramePr>
          <p:cNvPr id="14353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26563"/>
              </p:ext>
            </p:extLst>
          </p:nvPr>
        </p:nvGraphicFramePr>
        <p:xfrm>
          <a:off x="1939137" y="4343570"/>
          <a:ext cx="24384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46" name="Equation" r:id="rId14" imgW="1143000" imgH="254000" progId="Equation.3">
                  <p:embed/>
                </p:oleObj>
              </mc:Choice>
              <mc:Fallback>
                <p:oleObj name="Equation" r:id="rId14" imgW="1143000" imgH="2540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9137" y="4343570"/>
                        <a:ext cx="24384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3581400" y="313799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en-US" sz="2000" b="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</a:t>
            </a:r>
            <a:r>
              <a:rPr lang="en-US" altLang="en-US" sz="2000" b="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For </a:t>
            </a:r>
            <a:r>
              <a:rPr lang="en-US" altLang="en-US" sz="2000" b="0" dirty="0">
                <a:solidFill>
                  <a:srgbClr val="FF0000"/>
                </a:solidFill>
                <a:latin typeface="Comic Sans MS" panose="030F0702030302020204" pitchFamily="66" charset="0"/>
              </a:rPr>
              <a:t>saturation </a:t>
            </a:r>
            <a:r>
              <a:rPr lang="en-US" altLang="en-US" sz="2000" b="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region</a:t>
            </a:r>
            <a:r>
              <a:rPr lang="tr-TR" altLang="en-US" sz="2000" b="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endParaRPr lang="en-US" altLang="en-US" sz="2000" b="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20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982724"/>
              </p:ext>
            </p:extLst>
          </p:nvPr>
        </p:nvGraphicFramePr>
        <p:xfrm>
          <a:off x="6858000" y="1702340"/>
          <a:ext cx="541337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47" name="Equation" r:id="rId15" imgW="241200" imgH="164880" progId="Equation.3">
                  <p:embed/>
                </p:oleObj>
              </mc:Choice>
              <mc:Fallback>
                <p:oleObj name="Equation" r:id="rId15" imgW="24120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702340"/>
                        <a:ext cx="541337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304800"/>
            <a:ext cx="8072119" cy="738151"/>
          </a:xfrm>
          <a:prstGeom prst="rect">
            <a:avLst/>
          </a:prstGeom>
        </p:spPr>
        <p:txBody>
          <a:bodyPr vert="horz" wrap="square" lIns="0" tIns="24333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00" dirty="0" smtClean="0">
                <a:latin typeface="Comic Sans MS" panose="030F0702030302020204" pitchFamily="66" charset="0"/>
              </a:rPr>
              <a:t>Types </a:t>
            </a:r>
            <a:r>
              <a:rPr sz="3200" spc="-5" dirty="0">
                <a:latin typeface="Comic Sans MS" panose="030F0702030302020204" pitchFamily="66" charset="0"/>
              </a:rPr>
              <a:t>of</a:t>
            </a:r>
            <a:r>
              <a:rPr sz="3200" spc="35" dirty="0">
                <a:latin typeface="Comic Sans MS" panose="030F0702030302020204" pitchFamily="66" charset="0"/>
              </a:rPr>
              <a:t> </a:t>
            </a:r>
            <a:r>
              <a:rPr sz="3200" spc="-10" dirty="0">
                <a:latin typeface="Comic Sans MS" panose="030F0702030302020204" pitchFamily="66" charset="0"/>
              </a:rPr>
              <a:t>MOSFETS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120445"/>
              </p:ext>
            </p:extLst>
          </p:nvPr>
        </p:nvGraphicFramePr>
        <p:xfrm>
          <a:off x="1066800" y="1295400"/>
          <a:ext cx="7239000" cy="2804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0815"/>
                <a:gridCol w="3698185"/>
              </a:tblGrid>
              <a:tr h="137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00" dirty="0">
                        <a:latin typeface="Comic Sans MS" panose="030F0702030302020204" pitchFamily="66" charset="0"/>
                        <a:cs typeface="Times New Roman"/>
                      </a:endParaRPr>
                    </a:p>
                    <a:p>
                      <a:pPr marL="449580" marR="451484" algn="ctr">
                        <a:lnSpc>
                          <a:spcPct val="120000"/>
                        </a:lnSpc>
                      </a:pPr>
                      <a:r>
                        <a:rPr sz="2000" dirty="0">
                          <a:latin typeface="Comic Sans MS" panose="030F0702030302020204" pitchFamily="66" charset="0"/>
                          <a:cs typeface="Arial"/>
                        </a:rPr>
                        <a:t>n-channel  </a:t>
                      </a:r>
                      <a:r>
                        <a:rPr sz="2000" b="1" spc="-5" dirty="0">
                          <a:latin typeface="Comic Sans MS" panose="030F0702030302020204" pitchFamily="66" charset="0"/>
                          <a:cs typeface="Arial"/>
                        </a:rPr>
                        <a:t>Enhancement</a:t>
                      </a:r>
                      <a:r>
                        <a:rPr sz="2000" b="1" spc="-20" dirty="0">
                          <a:latin typeface="Comic Sans MS" panose="030F0702030302020204" pitchFamily="66" charset="0"/>
                          <a:cs typeface="Arial"/>
                        </a:rPr>
                        <a:t> </a:t>
                      </a:r>
                      <a:r>
                        <a:rPr sz="2000" b="1" spc="-5" dirty="0">
                          <a:latin typeface="Comic Sans MS" panose="030F0702030302020204" pitchFamily="66" charset="0"/>
                          <a:cs typeface="Arial"/>
                        </a:rPr>
                        <a:t>Mode  </a:t>
                      </a:r>
                      <a:r>
                        <a:rPr sz="2000" spc="-5" dirty="0">
                          <a:latin typeface="Comic Sans MS" panose="030F0702030302020204" pitchFamily="66" charset="0"/>
                          <a:cs typeface="Arial"/>
                        </a:rPr>
                        <a:t>(nMOSFET)</a:t>
                      </a:r>
                      <a:endParaRPr sz="2000" dirty="0">
                        <a:latin typeface="Comic Sans MS" panose="030F0702030302020204" pitchFamily="66" charset="0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00" dirty="0">
                        <a:latin typeface="Comic Sans MS" panose="030F0702030302020204" pitchFamily="66" charset="0"/>
                        <a:cs typeface="Times New Roman"/>
                      </a:endParaRPr>
                    </a:p>
                    <a:p>
                      <a:pPr marL="457834" marR="443230" algn="ctr">
                        <a:lnSpc>
                          <a:spcPct val="120000"/>
                        </a:lnSpc>
                      </a:pPr>
                      <a:r>
                        <a:rPr sz="2000" dirty="0">
                          <a:latin typeface="Comic Sans MS" panose="030F0702030302020204" pitchFamily="66" charset="0"/>
                          <a:cs typeface="Arial"/>
                        </a:rPr>
                        <a:t>p-channel  </a:t>
                      </a:r>
                      <a:r>
                        <a:rPr sz="2000" b="1" spc="-5" dirty="0">
                          <a:latin typeface="Comic Sans MS" panose="030F0702030302020204" pitchFamily="66" charset="0"/>
                          <a:cs typeface="Arial"/>
                        </a:rPr>
                        <a:t>Enhancement</a:t>
                      </a:r>
                      <a:r>
                        <a:rPr sz="2000" b="1" spc="-20" dirty="0">
                          <a:latin typeface="Comic Sans MS" panose="030F0702030302020204" pitchFamily="66" charset="0"/>
                          <a:cs typeface="Arial"/>
                        </a:rPr>
                        <a:t> </a:t>
                      </a:r>
                      <a:r>
                        <a:rPr sz="2000" b="1" spc="-5" dirty="0">
                          <a:latin typeface="Comic Sans MS" panose="030F0702030302020204" pitchFamily="66" charset="0"/>
                          <a:cs typeface="Arial"/>
                        </a:rPr>
                        <a:t>Mode  </a:t>
                      </a:r>
                      <a:r>
                        <a:rPr sz="2000" spc="-5" dirty="0">
                          <a:latin typeface="Comic Sans MS" panose="030F0702030302020204" pitchFamily="66" charset="0"/>
                          <a:cs typeface="Arial"/>
                        </a:rPr>
                        <a:t>(pMOSFET)</a:t>
                      </a:r>
                      <a:endParaRPr sz="2000" dirty="0">
                        <a:latin typeface="Comic Sans MS" panose="030F0702030302020204" pitchFamily="66" charset="0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00" dirty="0">
                        <a:latin typeface="Comic Sans MS" panose="030F0702030302020204" pitchFamily="66" charset="0"/>
                        <a:cs typeface="Times New Roman"/>
                      </a:endParaRPr>
                    </a:p>
                    <a:p>
                      <a:pPr marL="795655" marR="798195" indent="1270" algn="ctr">
                        <a:lnSpc>
                          <a:spcPct val="12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Comic Sans MS" panose="030F0702030302020204" pitchFamily="66" charset="0"/>
                          <a:cs typeface="Arial"/>
                        </a:rPr>
                        <a:t>n-channel  </a:t>
                      </a:r>
                      <a:r>
                        <a:rPr sz="2000" b="1" spc="-5" dirty="0">
                          <a:latin typeface="Comic Sans MS" panose="030F0702030302020204" pitchFamily="66" charset="0"/>
                          <a:cs typeface="Arial"/>
                        </a:rPr>
                        <a:t>Depletion</a:t>
                      </a:r>
                      <a:r>
                        <a:rPr sz="2000" b="1" spc="-40" dirty="0">
                          <a:latin typeface="Comic Sans MS" panose="030F0702030302020204" pitchFamily="66" charset="0"/>
                          <a:cs typeface="Arial"/>
                        </a:rPr>
                        <a:t> </a:t>
                      </a:r>
                      <a:r>
                        <a:rPr sz="2000" b="1" spc="-5" dirty="0">
                          <a:latin typeface="Comic Sans MS" panose="030F0702030302020204" pitchFamily="66" charset="0"/>
                          <a:cs typeface="Arial"/>
                        </a:rPr>
                        <a:t>Mode  </a:t>
                      </a:r>
                      <a:r>
                        <a:rPr sz="2000" spc="-5" dirty="0">
                          <a:latin typeface="Comic Sans MS" panose="030F0702030302020204" pitchFamily="66" charset="0"/>
                          <a:cs typeface="Arial"/>
                        </a:rPr>
                        <a:t>(nMOSFET)</a:t>
                      </a:r>
                      <a:endParaRPr sz="2000" dirty="0">
                        <a:latin typeface="Comic Sans MS" panose="030F0702030302020204" pitchFamily="66" charset="0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00" dirty="0">
                        <a:latin typeface="Comic Sans MS" panose="030F0702030302020204" pitchFamily="66" charset="0"/>
                        <a:cs typeface="Times New Roman"/>
                      </a:endParaRPr>
                    </a:p>
                    <a:p>
                      <a:pPr marL="803910" marR="789940" indent="1270" algn="ctr">
                        <a:lnSpc>
                          <a:spcPct val="12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Comic Sans MS" panose="030F0702030302020204" pitchFamily="66" charset="0"/>
                          <a:cs typeface="Arial"/>
                        </a:rPr>
                        <a:t>p-channel  </a:t>
                      </a:r>
                      <a:r>
                        <a:rPr sz="2000" b="1" spc="-5" dirty="0">
                          <a:latin typeface="Comic Sans MS" panose="030F0702030302020204" pitchFamily="66" charset="0"/>
                          <a:cs typeface="Arial"/>
                        </a:rPr>
                        <a:t>Depletion</a:t>
                      </a:r>
                      <a:r>
                        <a:rPr sz="2000" b="1" spc="-40" dirty="0">
                          <a:latin typeface="Comic Sans MS" panose="030F0702030302020204" pitchFamily="66" charset="0"/>
                          <a:cs typeface="Arial"/>
                        </a:rPr>
                        <a:t> </a:t>
                      </a:r>
                      <a:r>
                        <a:rPr sz="2000" b="1" spc="-5" dirty="0">
                          <a:latin typeface="Comic Sans MS" panose="030F0702030302020204" pitchFamily="66" charset="0"/>
                          <a:cs typeface="Arial"/>
                        </a:rPr>
                        <a:t>Mode  </a:t>
                      </a:r>
                      <a:r>
                        <a:rPr sz="2000" spc="-5" dirty="0">
                          <a:latin typeface="Comic Sans MS" panose="030F0702030302020204" pitchFamily="66" charset="0"/>
                          <a:cs typeface="Arial"/>
                        </a:rPr>
                        <a:t>(pMOSFET)</a:t>
                      </a:r>
                      <a:endParaRPr sz="2000" dirty="0">
                        <a:latin typeface="Comic Sans MS" panose="030F0702030302020204" pitchFamily="66" charset="0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179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1"/>
          <p:cNvSpPr>
            <a:spLocks noChangeArrowheads="1"/>
          </p:cNvSpPr>
          <p:nvPr/>
        </p:nvSpPr>
        <p:spPr bwMode="auto">
          <a:xfrm>
            <a:off x="838200" y="3962400"/>
            <a:ext cx="33528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457200" y="228600"/>
            <a:ext cx="845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00"/>
                </a:solidFill>
                <a:latin typeface="Comic Sans MS" panose="030F0702030302020204" pitchFamily="66" charset="0"/>
              </a:rPr>
              <a:t>Small-Signal Equivalent Circuit for FETs</a:t>
            </a:r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461319" y="823913"/>
            <a:ext cx="8153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 dirty="0">
                <a:latin typeface="Comic Sans MS" panose="030F0702030302020204" pitchFamily="66" charset="0"/>
              </a:rPr>
              <a:t>Output signal from an amplifier using </a:t>
            </a:r>
            <a:r>
              <a:rPr lang="tr-TR" altLang="en-US" sz="2000" b="0" dirty="0" smtClean="0">
                <a:latin typeface="Comic Sans MS" panose="030F0702030302020204" pitchFamily="66" charset="0"/>
              </a:rPr>
              <a:t>MOS</a:t>
            </a:r>
            <a:r>
              <a:rPr lang="en-US" altLang="en-US" sz="2000" b="0" dirty="0" smtClean="0">
                <a:latin typeface="Comic Sans MS" panose="030F0702030302020204" pitchFamily="66" charset="0"/>
              </a:rPr>
              <a:t>FET </a:t>
            </a:r>
            <a:r>
              <a:rPr lang="en-US" altLang="en-US" sz="2000" b="0" dirty="0">
                <a:latin typeface="Comic Sans MS" panose="030F0702030302020204" pitchFamily="66" charset="0"/>
              </a:rPr>
              <a:t>can be effectively modulated by small changes of input signal current. In this way it is possible to make small changes from the Q point</a:t>
            </a:r>
            <a:r>
              <a:rPr lang="en-US" altLang="en-US" sz="2000" b="0" dirty="0" smtClean="0">
                <a:latin typeface="Comic Sans MS" panose="030F0702030302020204" pitchFamily="66" charset="0"/>
              </a:rPr>
              <a:t>. </a:t>
            </a:r>
            <a:endParaRPr lang="en-US" altLang="en-US" sz="2000" b="0" dirty="0">
              <a:latin typeface="Comic Sans MS" panose="030F0702030302020204" pitchFamily="66" charset="0"/>
            </a:endParaRPr>
          </a:p>
        </p:txBody>
      </p:sp>
      <p:sp>
        <p:nvSpPr>
          <p:cNvPr id="4102" name="Rectangle 8"/>
          <p:cNvSpPr>
            <a:spLocks noChangeArrowheads="1"/>
          </p:cNvSpPr>
          <p:nvPr/>
        </p:nvSpPr>
        <p:spPr bwMode="auto">
          <a:xfrm>
            <a:off x="457200" y="1966913"/>
            <a:ext cx="403828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Comic Sans MS" panose="030F0702030302020204" pitchFamily="66" charset="0"/>
              </a:rPr>
              <a:t>Symbols:</a:t>
            </a:r>
          </a:p>
          <a:p>
            <a:pPr eaLnBrk="1" hangingPunct="1"/>
            <a:r>
              <a:rPr lang="en-US" altLang="en-US" sz="2000" b="0" dirty="0">
                <a:latin typeface="Comic Sans MS" panose="030F0702030302020204" pitchFamily="66" charset="0"/>
              </a:rPr>
              <a:t>The total quantities: </a:t>
            </a:r>
            <a:r>
              <a:rPr lang="en-US" altLang="en-US" sz="2000" b="0" dirty="0" err="1">
                <a:latin typeface="Comic Sans MS" panose="030F0702030302020204" pitchFamily="66" charset="0"/>
              </a:rPr>
              <a:t>i</a:t>
            </a:r>
            <a:r>
              <a:rPr lang="en-US" altLang="en-US" sz="2000" b="0" baseline="-25000" dirty="0" err="1">
                <a:latin typeface="Comic Sans MS" panose="030F0702030302020204" pitchFamily="66" charset="0"/>
              </a:rPr>
              <a:t>D</a:t>
            </a:r>
            <a:r>
              <a:rPr lang="en-US" altLang="en-US" sz="2000" b="0" dirty="0">
                <a:latin typeface="Comic Sans MS" panose="030F0702030302020204" pitchFamily="66" charset="0"/>
              </a:rPr>
              <a:t>(t), </a:t>
            </a:r>
            <a:r>
              <a:rPr lang="en-US" altLang="en-US" sz="2000" b="0" dirty="0" err="1">
                <a:latin typeface="Comic Sans MS" panose="030F0702030302020204" pitchFamily="66" charset="0"/>
              </a:rPr>
              <a:t>v</a:t>
            </a:r>
            <a:r>
              <a:rPr lang="en-US" altLang="en-US" sz="2000" b="0" baseline="-25000" dirty="0" err="1">
                <a:latin typeface="Comic Sans MS" panose="030F0702030302020204" pitchFamily="66" charset="0"/>
              </a:rPr>
              <a:t>GS</a:t>
            </a:r>
            <a:r>
              <a:rPr lang="en-US" altLang="en-US" sz="2000" b="0" dirty="0">
                <a:latin typeface="Comic Sans MS" panose="030F0702030302020204" pitchFamily="66" charset="0"/>
              </a:rPr>
              <a:t>(t)</a:t>
            </a:r>
          </a:p>
          <a:p>
            <a:pPr eaLnBrk="1" hangingPunct="1"/>
            <a:r>
              <a:rPr lang="en-US" altLang="en-US" sz="2000" b="0" dirty="0">
                <a:latin typeface="Comic Sans MS" panose="030F0702030302020204" pitchFamily="66" charset="0"/>
              </a:rPr>
              <a:t>The </a:t>
            </a:r>
            <a:r>
              <a:rPr lang="tr-TR" altLang="en-US" sz="2000" b="0" dirty="0" smtClean="0">
                <a:latin typeface="Comic Sans MS" panose="030F0702030302020204" pitchFamily="66" charset="0"/>
              </a:rPr>
              <a:t>DC</a:t>
            </a:r>
            <a:r>
              <a:rPr lang="en-US" altLang="en-US" sz="2000" b="0" dirty="0" smtClean="0">
                <a:latin typeface="Comic Sans MS" panose="030F0702030302020204" pitchFamily="66" charset="0"/>
              </a:rPr>
              <a:t> </a:t>
            </a:r>
            <a:r>
              <a:rPr lang="en-US" altLang="en-US" sz="2000" b="0" dirty="0">
                <a:latin typeface="Comic Sans MS" panose="030F0702030302020204" pitchFamily="66" charset="0"/>
              </a:rPr>
              <a:t>point values: I</a:t>
            </a:r>
            <a:r>
              <a:rPr lang="en-US" altLang="en-US" sz="2000" b="0" baseline="-25000" dirty="0">
                <a:latin typeface="Comic Sans MS" panose="030F0702030302020204" pitchFamily="66" charset="0"/>
              </a:rPr>
              <a:t>DQ</a:t>
            </a:r>
            <a:r>
              <a:rPr lang="en-US" altLang="en-US" sz="2000" b="0" dirty="0">
                <a:latin typeface="Comic Sans MS" panose="030F0702030302020204" pitchFamily="66" charset="0"/>
              </a:rPr>
              <a:t>, V</a:t>
            </a:r>
            <a:r>
              <a:rPr lang="en-US" altLang="en-US" sz="2000" b="0" baseline="-25000" dirty="0">
                <a:latin typeface="Comic Sans MS" panose="030F0702030302020204" pitchFamily="66" charset="0"/>
              </a:rPr>
              <a:t>GSQ</a:t>
            </a:r>
          </a:p>
          <a:p>
            <a:pPr eaLnBrk="1" hangingPunct="1"/>
            <a:r>
              <a:rPr lang="en-US" altLang="en-US" sz="2000" b="0" dirty="0">
                <a:latin typeface="Comic Sans MS" panose="030F0702030302020204" pitchFamily="66" charset="0"/>
              </a:rPr>
              <a:t>The signal i</a:t>
            </a:r>
            <a:r>
              <a:rPr lang="en-US" altLang="en-US" sz="2000" b="0" baseline="-25000" dirty="0">
                <a:latin typeface="Comic Sans MS" panose="030F0702030302020204" pitchFamily="66" charset="0"/>
              </a:rPr>
              <a:t>d</a:t>
            </a:r>
            <a:r>
              <a:rPr lang="en-US" altLang="en-US" sz="2000" b="0" dirty="0">
                <a:latin typeface="Comic Sans MS" panose="030F0702030302020204" pitchFamily="66" charset="0"/>
              </a:rPr>
              <a:t>(t), </a:t>
            </a:r>
            <a:r>
              <a:rPr lang="en-US" altLang="en-US" sz="2000" b="0" dirty="0" err="1">
                <a:latin typeface="Comic Sans MS" panose="030F0702030302020204" pitchFamily="66" charset="0"/>
              </a:rPr>
              <a:t>v</a:t>
            </a:r>
            <a:r>
              <a:rPr lang="en-US" altLang="en-US" sz="2000" b="0" baseline="-25000" dirty="0" err="1">
                <a:latin typeface="Comic Sans MS" panose="030F0702030302020204" pitchFamily="66" charset="0"/>
              </a:rPr>
              <a:t>gs</a:t>
            </a:r>
            <a:r>
              <a:rPr lang="en-US" altLang="en-US" sz="2000" b="0" dirty="0">
                <a:latin typeface="Comic Sans MS" panose="030F0702030302020204" pitchFamily="66" charset="0"/>
              </a:rPr>
              <a:t>(t) </a:t>
            </a:r>
          </a:p>
        </p:txBody>
      </p:sp>
      <p:sp>
        <p:nvSpPr>
          <p:cNvPr id="4103" name="Rectangle 9"/>
          <p:cNvSpPr>
            <a:spLocks noChangeArrowheads="1"/>
          </p:cNvSpPr>
          <p:nvPr/>
        </p:nvSpPr>
        <p:spPr bwMode="auto">
          <a:xfrm>
            <a:off x="6477000" y="3200400"/>
            <a:ext cx="198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>
                <a:solidFill>
                  <a:srgbClr val="FF0000"/>
                </a:solidFill>
                <a:latin typeface="Comic Sans MS" panose="030F0702030302020204" pitchFamily="66" charset="0"/>
              </a:rPr>
              <a:t>Characteristic </a:t>
            </a:r>
          </a:p>
        </p:txBody>
      </p:sp>
      <p:graphicFrame>
        <p:nvGraphicFramePr>
          <p:cNvPr id="4104" name="Object 13"/>
          <p:cNvGraphicFramePr>
            <a:graphicFrameLocks noChangeAspect="1"/>
          </p:cNvGraphicFramePr>
          <p:nvPr/>
        </p:nvGraphicFramePr>
        <p:xfrm>
          <a:off x="990600" y="4876800"/>
          <a:ext cx="26670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82" name="Equation" r:id="rId5" imgW="1143000" imgH="241300" progId="Equation.3">
                  <p:embed/>
                </p:oleObj>
              </mc:Choice>
              <mc:Fallback>
                <p:oleObj name="Equation" r:id="rId5" imgW="11430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876800"/>
                        <a:ext cx="26670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Object 12"/>
          <p:cNvGraphicFramePr>
            <a:graphicFrameLocks noChangeAspect="1"/>
          </p:cNvGraphicFramePr>
          <p:nvPr/>
        </p:nvGraphicFramePr>
        <p:xfrm>
          <a:off x="990600" y="4191000"/>
          <a:ext cx="29718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83" name="Equation" r:id="rId7" imgW="1320227" imgH="241195" progId="Equation.3">
                  <p:embed/>
                </p:oleObj>
              </mc:Choice>
              <mc:Fallback>
                <p:oleObj name="Equation" r:id="rId7" imgW="1320227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191000"/>
                        <a:ext cx="297180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4800600" y="3124200"/>
            <a:ext cx="4114800" cy="2573338"/>
            <a:chOff x="4800600" y="3124200"/>
            <a:chExt cx="4114800" cy="2573338"/>
          </a:xfrm>
        </p:grpSpPr>
        <p:pic>
          <p:nvPicPr>
            <p:cNvPr id="4098" name="Picture 16" descr="12f0018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3124200"/>
              <a:ext cx="4114800" cy="2573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/>
            <p:cNvSpPr/>
            <p:nvPr/>
          </p:nvSpPr>
          <p:spPr bwMode="auto">
            <a:xfrm>
              <a:off x="4876800" y="5381589"/>
              <a:ext cx="3733800" cy="31594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328551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6200" y="838200"/>
            <a:ext cx="3733800" cy="2540812"/>
            <a:chOff x="76200" y="838200"/>
            <a:chExt cx="3733800" cy="2540812"/>
          </a:xfrm>
        </p:grpSpPr>
        <p:pic>
          <p:nvPicPr>
            <p:cNvPr id="6148" name="Picture 5" descr="12f001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838200"/>
              <a:ext cx="3733800" cy="2444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18"/>
            <p:cNvSpPr/>
            <p:nvPr/>
          </p:nvSpPr>
          <p:spPr bwMode="auto">
            <a:xfrm>
              <a:off x="419100" y="3109137"/>
              <a:ext cx="990600" cy="2698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152400" y="228600"/>
            <a:ext cx="899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00"/>
                </a:solidFill>
                <a:latin typeface="Comic Sans MS" panose="030F0702030302020204" pitchFamily="66" charset="0"/>
              </a:rPr>
              <a:t>Small-Signal Equivalent Circuit -Transconductance</a:t>
            </a:r>
          </a:p>
        </p:txBody>
      </p:sp>
      <p:sp>
        <p:nvSpPr>
          <p:cNvPr id="6149" name="Rectangle 6"/>
          <p:cNvSpPr>
            <a:spLocks noChangeArrowheads="1"/>
          </p:cNvSpPr>
          <p:nvPr/>
        </p:nvSpPr>
        <p:spPr bwMode="auto">
          <a:xfrm>
            <a:off x="533400" y="1066800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>
                <a:solidFill>
                  <a:srgbClr val="FF0000"/>
                </a:solidFill>
                <a:latin typeface="Comic Sans MS" panose="030F0702030302020204" pitchFamily="66" charset="0"/>
              </a:rPr>
              <a:t>Schematic</a:t>
            </a:r>
          </a:p>
        </p:txBody>
      </p:sp>
      <p:sp>
        <p:nvSpPr>
          <p:cNvPr id="6150" name="Rectangle 7"/>
          <p:cNvSpPr>
            <a:spLocks noChangeArrowheads="1"/>
          </p:cNvSpPr>
          <p:nvPr/>
        </p:nvSpPr>
        <p:spPr bwMode="auto">
          <a:xfrm>
            <a:off x="0" y="190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1" name="Group 20"/>
          <p:cNvGrpSpPr/>
          <p:nvPr/>
        </p:nvGrpSpPr>
        <p:grpSpPr>
          <a:xfrm>
            <a:off x="228600" y="3811588"/>
            <a:ext cx="5715000" cy="2643187"/>
            <a:chOff x="228600" y="1601788"/>
            <a:chExt cx="5715000" cy="2643187"/>
          </a:xfrm>
        </p:grpSpPr>
        <p:pic>
          <p:nvPicPr>
            <p:cNvPr id="22" name="Picture 4" descr="12f001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1601788"/>
              <a:ext cx="5715000" cy="2643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Rectangle 22"/>
            <p:cNvSpPr/>
            <p:nvPr/>
          </p:nvSpPr>
          <p:spPr bwMode="auto">
            <a:xfrm>
              <a:off x="228600" y="3921125"/>
              <a:ext cx="1509823" cy="2698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-152400" y="4953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684460"/>
              </p:ext>
            </p:extLst>
          </p:nvPr>
        </p:nvGraphicFramePr>
        <p:xfrm>
          <a:off x="5172403" y="4800600"/>
          <a:ext cx="1999593" cy="604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5" name="Equation" r:id="rId7" imgW="914400" imgH="279400" progId="Equation.3">
                  <p:embed/>
                </p:oleObj>
              </mc:Choice>
              <mc:Fallback>
                <p:oleObj name="Equation" r:id="rId7" imgW="9144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2403" y="4800600"/>
                        <a:ext cx="1999593" cy="6040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0" y="5553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" name="Rectangle 20"/>
          <p:cNvSpPr>
            <a:spLocks noChangeArrowheads="1"/>
          </p:cNvSpPr>
          <p:nvPr/>
        </p:nvSpPr>
        <p:spPr bwMode="auto">
          <a:xfrm>
            <a:off x="5410200" y="881855"/>
            <a:ext cx="2667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 dirty="0">
                <a:latin typeface="Comic Sans MS" panose="030F0702030302020204" pitchFamily="66" charset="0"/>
              </a:rPr>
              <a:t>We define the </a:t>
            </a:r>
            <a:r>
              <a:rPr lang="en-US" altLang="en-US" sz="2000" b="0" dirty="0" err="1">
                <a:latin typeface="Comic Sans MS" panose="030F0702030302020204" pitchFamily="66" charset="0"/>
              </a:rPr>
              <a:t>transconductance</a:t>
            </a:r>
            <a:r>
              <a:rPr lang="en-US" altLang="en-US" sz="2000" b="0" dirty="0">
                <a:latin typeface="Comic Sans MS" panose="030F0702030302020204" pitchFamily="66" charset="0"/>
              </a:rPr>
              <a:t> </a:t>
            </a:r>
            <a:r>
              <a:rPr lang="en-US" altLang="en-US" sz="2000" b="0" dirty="0" smtClean="0">
                <a:latin typeface="Comic Sans MS" panose="030F0702030302020204" pitchFamily="66" charset="0"/>
              </a:rPr>
              <a:t>as</a:t>
            </a:r>
            <a:endParaRPr lang="en-US" altLang="en-US" sz="2000" b="0" dirty="0">
              <a:latin typeface="Comic Sans MS" panose="030F0702030302020204" pitchFamily="66" charset="0"/>
            </a:endParaRPr>
          </a:p>
        </p:txBody>
      </p:sp>
      <p:graphicFrame>
        <p:nvGraphicFramePr>
          <p:cNvPr id="3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006232"/>
              </p:ext>
            </p:extLst>
          </p:nvPr>
        </p:nvGraphicFramePr>
        <p:xfrm>
          <a:off x="5691145" y="1658144"/>
          <a:ext cx="1392237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6" name="Equation" r:id="rId9" imgW="723586" imgH="444307" progId="Equation.3">
                  <p:embed/>
                </p:oleObj>
              </mc:Choice>
              <mc:Fallback>
                <p:oleObj name="Equation" r:id="rId9" imgW="723586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1145" y="1658144"/>
                        <a:ext cx="1392237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783184"/>
              </p:ext>
            </p:extLst>
          </p:nvPr>
        </p:nvGraphicFramePr>
        <p:xfrm>
          <a:off x="5486400" y="2489115"/>
          <a:ext cx="1905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7" name="Equation" r:id="rId11" imgW="990170" imgH="241195" progId="Equation.3">
                  <p:embed/>
                </p:oleObj>
              </mc:Choice>
              <mc:Fallback>
                <p:oleObj name="Equation" r:id="rId11" imgW="99017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489115"/>
                        <a:ext cx="1905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37501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957670" y="1972478"/>
            <a:ext cx="5986870" cy="2311597"/>
            <a:chOff x="76200" y="3048000"/>
            <a:chExt cx="6858000" cy="2647950"/>
          </a:xfrm>
        </p:grpSpPr>
        <p:pic>
          <p:nvPicPr>
            <p:cNvPr id="11267" name="Picture 9" descr="12f002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3048000"/>
              <a:ext cx="6858000" cy="2647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/>
            <p:cNvSpPr/>
            <p:nvPr/>
          </p:nvSpPr>
          <p:spPr bwMode="auto">
            <a:xfrm>
              <a:off x="76200" y="5105400"/>
              <a:ext cx="1295400" cy="2698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11268" name="Rectangle 8"/>
          <p:cNvSpPr>
            <a:spLocks noChangeArrowheads="1"/>
          </p:cNvSpPr>
          <p:nvPr/>
        </p:nvSpPr>
        <p:spPr bwMode="auto">
          <a:xfrm>
            <a:off x="4506141" y="2929982"/>
            <a:ext cx="3352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152400" y="228600"/>
            <a:ext cx="899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00"/>
                </a:solidFill>
                <a:latin typeface="Comic Sans MS" panose="030F0702030302020204" pitchFamily="66" charset="0"/>
              </a:rPr>
              <a:t>More Complex Equivalent Circuits</a:t>
            </a: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152399" y="817037"/>
            <a:ext cx="8600303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 dirty="0">
                <a:latin typeface="Comic Sans MS" panose="030F0702030302020204" pitchFamily="66" charset="0"/>
              </a:rPr>
              <a:t>For more accurate analyses of FET transistor we have to add more components to an equivalent circuit.</a:t>
            </a:r>
          </a:p>
          <a:p>
            <a:pPr eaLnBrk="1" hangingPunct="1"/>
            <a:endParaRPr lang="tr-TR" altLang="en-US" sz="1800" b="0" dirty="0" smtClean="0">
              <a:latin typeface="Comic Sans MS" panose="030F0702030302020204" pitchFamily="66" charset="0"/>
            </a:endParaRPr>
          </a:p>
          <a:p>
            <a:pPr eaLnBrk="1" hangingPunct="1"/>
            <a:r>
              <a:rPr lang="en-US" altLang="en-US" sz="2000" dirty="0" smtClean="0">
                <a:latin typeface="Comic Sans MS" panose="030F0702030302020204" pitchFamily="66" charset="0"/>
              </a:rPr>
              <a:t>Drain </a:t>
            </a:r>
            <a:r>
              <a:rPr lang="en-US" altLang="en-US" sz="2000" dirty="0">
                <a:latin typeface="Comic Sans MS" panose="030F0702030302020204" pitchFamily="66" charset="0"/>
              </a:rPr>
              <a:t>resistor: </a:t>
            </a:r>
            <a:r>
              <a:rPr lang="en-US" altLang="en-US" sz="2000" b="0" dirty="0">
                <a:latin typeface="Comic Sans MS" panose="030F0702030302020204" pitchFamily="66" charset="0"/>
              </a:rPr>
              <a:t>account for the effect of </a:t>
            </a:r>
            <a:r>
              <a:rPr lang="en-US" altLang="en-US" sz="2000" b="0" dirty="0" err="1">
                <a:latin typeface="Comic Sans MS" panose="030F0702030302020204" pitchFamily="66" charset="0"/>
              </a:rPr>
              <a:t>v</a:t>
            </a:r>
            <a:r>
              <a:rPr lang="en-US" altLang="en-US" sz="2000" b="0" baseline="-25000" dirty="0" err="1">
                <a:latin typeface="Comic Sans MS" panose="030F0702030302020204" pitchFamily="66" charset="0"/>
              </a:rPr>
              <a:t>DS</a:t>
            </a:r>
            <a:r>
              <a:rPr lang="en-US" altLang="en-US" sz="2000" b="0" dirty="0">
                <a:latin typeface="Comic Sans MS" panose="030F0702030302020204" pitchFamily="66" charset="0"/>
              </a:rPr>
              <a:t> on the drain current</a:t>
            </a:r>
          </a:p>
        </p:txBody>
      </p:sp>
      <p:graphicFrame>
        <p:nvGraphicFramePr>
          <p:cNvPr id="1127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928032"/>
              </p:ext>
            </p:extLst>
          </p:nvPr>
        </p:nvGraphicFramePr>
        <p:xfrm>
          <a:off x="4856206" y="2963854"/>
          <a:ext cx="27844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6" name="Equation" r:id="rId6" imgW="1447800" imgH="241300" progId="Equation.3">
                  <p:embed/>
                </p:oleObj>
              </mc:Choice>
              <mc:Fallback>
                <p:oleObj name="Equation" r:id="rId6" imgW="14478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6206" y="2963854"/>
                        <a:ext cx="27844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Rectangle 7"/>
          <p:cNvSpPr>
            <a:spLocks noChangeArrowheads="1"/>
          </p:cNvSpPr>
          <p:nvPr/>
        </p:nvSpPr>
        <p:spPr bwMode="auto">
          <a:xfrm>
            <a:off x="5181600" y="2416028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 dirty="0">
                <a:latin typeface="Comic Sans MS" panose="030F0702030302020204" pitchFamily="66" charset="0"/>
              </a:rPr>
              <a:t>Correction for i</a:t>
            </a:r>
            <a:r>
              <a:rPr lang="en-US" altLang="en-US" sz="2000" b="0" baseline="-25000" dirty="0">
                <a:latin typeface="Comic Sans MS" panose="030F0702030302020204" pitchFamily="66" charset="0"/>
              </a:rPr>
              <a:t>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6551" y="4069356"/>
            <a:ext cx="4162217" cy="2788644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51040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152400" y="228600"/>
            <a:ext cx="899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00"/>
                </a:solidFill>
                <a:latin typeface="Comic Sans MS" panose="030F0702030302020204" pitchFamily="66" charset="0"/>
              </a:rPr>
              <a:t>Drain Resistance Calculation</a:t>
            </a:r>
          </a:p>
        </p:txBody>
      </p:sp>
      <p:graphicFrame>
        <p:nvGraphicFramePr>
          <p:cNvPr id="1229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217159"/>
              </p:ext>
            </p:extLst>
          </p:nvPr>
        </p:nvGraphicFramePr>
        <p:xfrm>
          <a:off x="465930" y="5436786"/>
          <a:ext cx="56419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88" name="Equation" r:id="rId3" imgW="2933640" imgH="431640" progId="Equation.3">
                  <p:embed/>
                </p:oleObj>
              </mc:Choice>
              <mc:Fallback>
                <p:oleObj name="Equation" r:id="rId3" imgW="29336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930" y="5436786"/>
                        <a:ext cx="564197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3012868"/>
              </p:ext>
            </p:extLst>
          </p:nvPr>
        </p:nvGraphicFramePr>
        <p:xfrm>
          <a:off x="6567488" y="5562600"/>
          <a:ext cx="134302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89" name="Equation" r:id="rId5" imgW="698400" imgH="228600" progId="Equation.3">
                  <p:embed/>
                </p:oleObj>
              </mc:Choice>
              <mc:Fallback>
                <p:oleObj name="Equation" r:id="rId5" imgW="698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7488" y="5562600"/>
                        <a:ext cx="134302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014000"/>
              </p:ext>
            </p:extLst>
          </p:nvPr>
        </p:nvGraphicFramePr>
        <p:xfrm>
          <a:off x="6400800" y="2133600"/>
          <a:ext cx="1293812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90" name="Equation" r:id="rId7" imgW="672808" imgH="431613" progId="Equation.3">
                  <p:embed/>
                </p:oleObj>
              </mc:Choice>
              <mc:Fallback>
                <p:oleObj name="Equation" r:id="rId7" imgW="672808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133600"/>
                        <a:ext cx="1293812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228600" y="860426"/>
            <a:ext cx="6116637" cy="4097337"/>
            <a:chOff x="446088" y="881063"/>
            <a:chExt cx="6116637" cy="4097337"/>
          </a:xfrm>
        </p:grpSpPr>
        <p:pic>
          <p:nvPicPr>
            <p:cNvPr id="12290" name="Picture 2" descr="12f0021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088" y="881063"/>
              <a:ext cx="6116637" cy="4097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 bwMode="auto">
            <a:xfrm>
              <a:off x="1398588" y="4702932"/>
              <a:ext cx="4087812" cy="2698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endParaRPr>
            </a:p>
          </p:txBody>
        </p:sp>
      </p:grpSp>
      <p:sp>
        <p:nvSpPr>
          <p:cNvPr id="12294" name="TextBox 4"/>
          <p:cNvSpPr txBox="1">
            <a:spLocks noChangeArrowheads="1"/>
          </p:cNvSpPr>
          <p:nvPr/>
        </p:nvSpPr>
        <p:spPr bwMode="auto">
          <a:xfrm>
            <a:off x="381000" y="4817232"/>
            <a:ext cx="1943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0" dirty="0">
                <a:latin typeface="Comic Sans MS" panose="030F0702030302020204" pitchFamily="66" charset="0"/>
              </a:rPr>
              <a:t>so at </a:t>
            </a:r>
            <a:r>
              <a:rPr lang="en-US" altLang="en-US" sz="2400" b="0" dirty="0" err="1">
                <a:latin typeface="Comic Sans MS" panose="030F0702030302020204" pitchFamily="66" charset="0"/>
              </a:rPr>
              <a:t>v</a:t>
            </a:r>
            <a:r>
              <a:rPr lang="en-US" altLang="en-US" sz="2400" b="0" baseline="-25000" dirty="0" err="1">
                <a:latin typeface="Comic Sans MS" panose="030F0702030302020204" pitchFamily="66" charset="0"/>
              </a:rPr>
              <a:t>GS</a:t>
            </a:r>
            <a:r>
              <a:rPr lang="en-US" altLang="en-US" sz="2400" b="0" dirty="0">
                <a:latin typeface="Comic Sans MS" panose="030F0702030302020204" pitchFamily="66" charset="0"/>
              </a:rPr>
              <a:t>=4V</a:t>
            </a:r>
          </a:p>
        </p:txBody>
      </p:sp>
    </p:spTree>
    <p:extLst>
      <p:ext uri="{BB962C8B-B14F-4D97-AF65-F5344CB8AC3E}">
        <p14:creationId xmlns:p14="http://schemas.microsoft.com/office/powerpoint/2010/main" val="43340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152400" y="228600"/>
            <a:ext cx="899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00"/>
                </a:solidFill>
                <a:latin typeface="Comic Sans MS" panose="030F0702030302020204" pitchFamily="66" charset="0"/>
              </a:rPr>
              <a:t>Common-Source Amplifier</a:t>
            </a:r>
          </a:p>
        </p:txBody>
      </p:sp>
      <p:graphicFrame>
        <p:nvGraphicFramePr>
          <p:cNvPr id="13315" name="Object 7"/>
          <p:cNvGraphicFramePr>
            <a:graphicFrameLocks noChangeAspect="1"/>
          </p:cNvGraphicFramePr>
          <p:nvPr/>
        </p:nvGraphicFramePr>
        <p:xfrm>
          <a:off x="609600" y="4217988"/>
          <a:ext cx="7553325" cy="210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96" name="Bitmap Image" r:id="rId5" imgW="6180952" imgH="1724266" progId="Paint.Picture">
                  <p:embed/>
                </p:oleObj>
              </mc:Choice>
              <mc:Fallback>
                <p:oleObj name="Bitmap Image" r:id="rId5" imgW="6180952" imgH="172426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217988"/>
                        <a:ext cx="7553325" cy="210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8"/>
          <p:cNvGraphicFramePr>
            <a:graphicFrameLocks noChangeAspect="1"/>
          </p:cNvGraphicFramePr>
          <p:nvPr/>
        </p:nvGraphicFramePr>
        <p:xfrm>
          <a:off x="1371600" y="838200"/>
          <a:ext cx="6553200" cy="324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97" name="Bitmap Image" r:id="rId7" imgW="4915586" imgH="2438095" progId="Paint.Picture">
                  <p:embed/>
                </p:oleObj>
              </mc:Choice>
              <mc:Fallback>
                <p:oleObj name="Bitmap Image" r:id="rId7" imgW="4915586" imgH="243809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838200"/>
                        <a:ext cx="6553200" cy="324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9"/>
          <p:cNvSpPr>
            <a:spLocks noChangeArrowheads="1"/>
          </p:cNvSpPr>
          <p:nvPr/>
        </p:nvSpPr>
        <p:spPr bwMode="auto">
          <a:xfrm>
            <a:off x="6781800" y="1143000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>
                <a:solidFill>
                  <a:srgbClr val="FF0000"/>
                </a:solidFill>
                <a:latin typeface="Comic Sans MS" panose="030F0702030302020204" pitchFamily="66" charset="0"/>
              </a:rPr>
              <a:t>Schematic</a:t>
            </a:r>
            <a:endParaRPr lang="en-US" altLang="en-US" sz="2000" b="0" baseline="-25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3319" name="Line 14"/>
          <p:cNvSpPr>
            <a:spLocks noChangeShapeType="1"/>
          </p:cNvSpPr>
          <p:nvPr/>
        </p:nvSpPr>
        <p:spPr bwMode="auto">
          <a:xfrm flipH="1">
            <a:off x="4800600" y="2895600"/>
            <a:ext cx="838200" cy="1905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" name="Rectangle 19"/>
          <p:cNvSpPr>
            <a:spLocks noChangeArrowheads="1"/>
          </p:cNvSpPr>
          <p:nvPr/>
        </p:nvSpPr>
        <p:spPr bwMode="auto">
          <a:xfrm>
            <a:off x="5105400" y="2286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>
                <a:solidFill>
                  <a:srgbClr val="0000FF"/>
                </a:solidFill>
                <a:latin typeface="Comic Sans MS" panose="030F0702030302020204" pitchFamily="66" charset="0"/>
              </a:rPr>
              <a:t>G</a:t>
            </a:r>
            <a:endParaRPr lang="en-US" altLang="en-US" sz="2000" b="0" baseline="-250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13321" name="Rectangle 20"/>
          <p:cNvSpPr>
            <a:spLocks noChangeArrowheads="1"/>
          </p:cNvSpPr>
          <p:nvPr/>
        </p:nvSpPr>
        <p:spPr bwMode="auto">
          <a:xfrm>
            <a:off x="5715000" y="21336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>
                <a:solidFill>
                  <a:srgbClr val="0000FF"/>
                </a:solidFill>
                <a:latin typeface="Comic Sans MS" panose="030F0702030302020204" pitchFamily="66" charset="0"/>
              </a:rPr>
              <a:t>D</a:t>
            </a:r>
            <a:endParaRPr lang="en-US" altLang="en-US" sz="2000" b="0" baseline="-250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13322" name="Rectangle 21"/>
          <p:cNvSpPr>
            <a:spLocks noChangeArrowheads="1"/>
          </p:cNvSpPr>
          <p:nvPr/>
        </p:nvSpPr>
        <p:spPr bwMode="auto">
          <a:xfrm>
            <a:off x="5715000" y="2743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>
                <a:solidFill>
                  <a:srgbClr val="0000FF"/>
                </a:solidFill>
                <a:latin typeface="Comic Sans MS" panose="030F0702030302020204" pitchFamily="66" charset="0"/>
              </a:rPr>
              <a:t>S</a:t>
            </a:r>
            <a:endParaRPr lang="en-US" altLang="en-US" sz="2000" b="0" baseline="-250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13323" name="Rectangle 22"/>
          <p:cNvSpPr>
            <a:spLocks noChangeArrowheads="1"/>
          </p:cNvSpPr>
          <p:nvPr/>
        </p:nvSpPr>
        <p:spPr bwMode="auto">
          <a:xfrm>
            <a:off x="228600" y="6248400"/>
            <a:ext cx="861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>
                <a:solidFill>
                  <a:srgbClr val="0000FF"/>
                </a:solidFill>
                <a:latin typeface="Comic Sans MS" panose="030F0702030302020204" pitchFamily="66" charset="0"/>
              </a:rPr>
              <a:t>The dc supply voltage acts as a short circuit for the ac current.</a:t>
            </a:r>
            <a:endParaRPr lang="en-US" altLang="en-US" sz="2000" b="0" baseline="-250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13324" name="Line 23"/>
          <p:cNvSpPr>
            <a:spLocks noChangeShapeType="1"/>
          </p:cNvSpPr>
          <p:nvPr/>
        </p:nvSpPr>
        <p:spPr bwMode="auto">
          <a:xfrm flipV="1">
            <a:off x="457200" y="5334000"/>
            <a:ext cx="457200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" name="Line 24"/>
          <p:cNvSpPr>
            <a:spLocks noChangeShapeType="1"/>
          </p:cNvSpPr>
          <p:nvPr/>
        </p:nvSpPr>
        <p:spPr bwMode="auto">
          <a:xfrm flipV="1">
            <a:off x="838200" y="3429000"/>
            <a:ext cx="533400" cy="1524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2895600" y="3978275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 dirty="0">
                <a:solidFill>
                  <a:srgbClr val="FF0000"/>
                </a:solidFill>
                <a:latin typeface="Comic Sans MS" panose="030F0702030302020204" pitchFamily="66" charset="0"/>
              </a:rPr>
              <a:t>Equivalent circuit</a:t>
            </a:r>
            <a:endParaRPr lang="en-US" altLang="en-US" sz="2000" b="0" baseline="-25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03832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52400" y="228600"/>
            <a:ext cx="899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00"/>
                </a:solidFill>
                <a:latin typeface="Comic Sans MS" panose="030F0702030302020204" pitchFamily="66" charset="0"/>
              </a:rPr>
              <a:t>Common-Source Amplifier</a:t>
            </a: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609600" y="4217988"/>
          <a:ext cx="7553325" cy="210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20" name="Bitmap Image" r:id="rId5" imgW="6180952" imgH="1724266" progId="Paint.Picture">
                  <p:embed/>
                </p:oleObj>
              </mc:Choice>
              <mc:Fallback>
                <p:oleObj name="Bitmap Image" r:id="rId5" imgW="6180952" imgH="172426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217988"/>
                        <a:ext cx="7553325" cy="210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1371600" y="838200"/>
          <a:ext cx="6553200" cy="324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21" name="Bitmap Image" r:id="rId7" imgW="4915586" imgH="2438095" progId="Paint.Picture">
                  <p:embed/>
                </p:oleObj>
              </mc:Choice>
              <mc:Fallback>
                <p:oleObj name="Bitmap Image" r:id="rId7" imgW="4915586" imgH="243809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838200"/>
                        <a:ext cx="6553200" cy="324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6781800" y="1143000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>
                <a:solidFill>
                  <a:srgbClr val="FF0000"/>
                </a:solidFill>
                <a:latin typeface="Comic Sans MS" panose="030F0702030302020204" pitchFamily="66" charset="0"/>
              </a:rPr>
              <a:t>Schematic</a:t>
            </a:r>
            <a:endParaRPr lang="en-US" altLang="en-US" sz="2000" b="0" baseline="-25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04800" y="17526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>
                <a:solidFill>
                  <a:srgbClr val="0000FF"/>
                </a:solidFill>
                <a:latin typeface="Comic Sans MS" panose="030F0702030302020204" pitchFamily="66" charset="0"/>
              </a:rPr>
              <a:t>ac signal</a:t>
            </a:r>
            <a:endParaRPr lang="en-US" altLang="en-US" sz="2000" b="0" baseline="-250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04800" y="1371600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0">
                <a:solidFill>
                  <a:srgbClr val="0000FF"/>
                </a:solidFill>
                <a:latin typeface="Comic Sans MS" panose="030F0702030302020204" pitchFamily="66" charset="0"/>
              </a:rPr>
              <a:t>C</a:t>
            </a:r>
            <a:r>
              <a:rPr lang="en-US" altLang="en-US" sz="1800" b="0" baseline="-25000">
                <a:solidFill>
                  <a:srgbClr val="0000FF"/>
                </a:solidFill>
                <a:latin typeface="Comic Sans MS" panose="030F0702030302020204" pitchFamily="66" charset="0"/>
              </a:rPr>
              <a:t>s</a:t>
            </a:r>
            <a:r>
              <a:rPr lang="en-US" altLang="en-US" sz="1800" b="0">
                <a:solidFill>
                  <a:srgbClr val="0000FF"/>
                </a:solidFill>
                <a:latin typeface="Comic Sans MS" panose="030F0702030302020204" pitchFamily="66" charset="0"/>
              </a:rPr>
              <a:t> -bypass C</a:t>
            </a:r>
            <a:endParaRPr lang="en-US" altLang="en-US" sz="1800" b="0" baseline="-250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04800" y="990600"/>
            <a:ext cx="251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0">
                <a:solidFill>
                  <a:srgbClr val="0000FF"/>
                </a:solidFill>
                <a:latin typeface="Comic Sans MS" panose="030F0702030302020204" pitchFamily="66" charset="0"/>
              </a:rPr>
              <a:t>C</a:t>
            </a:r>
            <a:r>
              <a:rPr lang="en-US" altLang="en-US" sz="1800" b="0" baseline="-25000">
                <a:solidFill>
                  <a:srgbClr val="0000FF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800" b="0">
                <a:solidFill>
                  <a:srgbClr val="0000FF"/>
                </a:solidFill>
                <a:latin typeface="Comic Sans MS" panose="030F0702030302020204" pitchFamily="66" charset="0"/>
              </a:rPr>
              <a:t>, C</a:t>
            </a:r>
            <a:r>
              <a:rPr lang="en-US" altLang="en-US" sz="1800" b="0" baseline="-25000">
                <a:solidFill>
                  <a:srgbClr val="0000FF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800" b="0">
                <a:solidFill>
                  <a:srgbClr val="0000FF"/>
                </a:solidFill>
                <a:latin typeface="Comic Sans MS" panose="030F0702030302020204" pitchFamily="66" charset="0"/>
              </a:rPr>
              <a:t> -coupling  C</a:t>
            </a:r>
            <a:endParaRPr lang="en-US" altLang="en-US" sz="1800" b="0" baseline="-250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 flipH="1">
            <a:off x="4800600" y="2895600"/>
            <a:ext cx="838200" cy="1905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>
            <a:off x="2514600" y="1143000"/>
            <a:ext cx="373380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2514600" y="1219200"/>
            <a:ext cx="533400" cy="1371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>
            <a:off x="1905000" y="1524000"/>
            <a:ext cx="4495800" cy="1828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>
            <a:off x="1524000" y="1981200"/>
            <a:ext cx="30480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5105400" y="2286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>
                <a:solidFill>
                  <a:srgbClr val="0000FF"/>
                </a:solidFill>
                <a:latin typeface="Comic Sans MS" panose="030F0702030302020204" pitchFamily="66" charset="0"/>
              </a:rPr>
              <a:t>G</a:t>
            </a:r>
            <a:endParaRPr lang="en-US" altLang="en-US" sz="2000" b="0" baseline="-250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5715000" y="21336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>
                <a:solidFill>
                  <a:srgbClr val="0000FF"/>
                </a:solidFill>
                <a:latin typeface="Comic Sans MS" panose="030F0702030302020204" pitchFamily="66" charset="0"/>
              </a:rPr>
              <a:t>D</a:t>
            </a:r>
            <a:endParaRPr lang="en-US" altLang="en-US" sz="2000" b="0" baseline="-250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5715000" y="2743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>
                <a:solidFill>
                  <a:srgbClr val="0000FF"/>
                </a:solidFill>
                <a:latin typeface="Comic Sans MS" panose="030F0702030302020204" pitchFamily="66" charset="0"/>
              </a:rPr>
              <a:t>S</a:t>
            </a:r>
            <a:endParaRPr lang="en-US" altLang="en-US" sz="2000" b="0" baseline="-250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228600" y="6248400"/>
            <a:ext cx="861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>
                <a:solidFill>
                  <a:srgbClr val="0000FF"/>
                </a:solidFill>
                <a:latin typeface="Comic Sans MS" panose="030F0702030302020204" pitchFamily="66" charset="0"/>
              </a:rPr>
              <a:t>The dc supply voltage acts as a short circuit for the ac current.</a:t>
            </a:r>
            <a:endParaRPr lang="en-US" altLang="en-US" sz="2000" b="0" baseline="-250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14355" name="Line 19"/>
          <p:cNvSpPr>
            <a:spLocks noChangeShapeType="1"/>
          </p:cNvSpPr>
          <p:nvPr/>
        </p:nvSpPr>
        <p:spPr bwMode="auto">
          <a:xfrm flipV="1">
            <a:off x="457200" y="5334000"/>
            <a:ext cx="457200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6" name="Line 20"/>
          <p:cNvSpPr>
            <a:spLocks noChangeShapeType="1"/>
          </p:cNvSpPr>
          <p:nvPr/>
        </p:nvSpPr>
        <p:spPr bwMode="auto">
          <a:xfrm flipV="1">
            <a:off x="838200" y="3429000"/>
            <a:ext cx="533400" cy="1524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2895600" y="3978275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 dirty="0">
                <a:solidFill>
                  <a:srgbClr val="FF0000"/>
                </a:solidFill>
                <a:latin typeface="Comic Sans MS" panose="030F0702030302020204" pitchFamily="66" charset="0"/>
              </a:rPr>
              <a:t>Equivalent circuit</a:t>
            </a:r>
            <a:endParaRPr lang="en-US" altLang="en-US" sz="2000" b="0" baseline="-25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4981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3"/>
          <p:cNvSpPr>
            <a:spLocks noChangeArrowheads="1"/>
          </p:cNvSpPr>
          <p:nvPr/>
        </p:nvSpPr>
        <p:spPr bwMode="auto">
          <a:xfrm>
            <a:off x="4953000" y="4495800"/>
            <a:ext cx="2895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3" name="Rectangle 21"/>
          <p:cNvSpPr>
            <a:spLocks noChangeArrowheads="1"/>
          </p:cNvSpPr>
          <p:nvPr/>
        </p:nvSpPr>
        <p:spPr bwMode="auto">
          <a:xfrm>
            <a:off x="685800" y="5638800"/>
            <a:ext cx="2667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52400" y="228600"/>
            <a:ext cx="899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00"/>
                </a:solidFill>
                <a:latin typeface="Comic Sans MS" panose="030F0702030302020204" pitchFamily="66" charset="0"/>
              </a:rPr>
              <a:t>Common-Source Amplifier: Gain, R</a:t>
            </a:r>
            <a:r>
              <a:rPr lang="en-US" altLang="en-US" sz="2800" baseline="-25000">
                <a:solidFill>
                  <a:srgbClr val="FF0000"/>
                </a:solidFill>
                <a:latin typeface="Comic Sans MS" panose="030F0702030302020204" pitchFamily="66" charset="0"/>
              </a:rPr>
              <a:t>in</a:t>
            </a:r>
            <a:r>
              <a:rPr lang="en-US" altLang="en-US" sz="2800">
                <a:solidFill>
                  <a:srgbClr val="FF0000"/>
                </a:solidFill>
                <a:latin typeface="Comic Sans MS" panose="030F0702030302020204" pitchFamily="66" charset="0"/>
              </a:rPr>
              <a:t> and R</a:t>
            </a:r>
            <a:r>
              <a:rPr lang="en-US" altLang="en-US" sz="2800" baseline="-25000">
                <a:solidFill>
                  <a:srgbClr val="FF0000"/>
                </a:solidFill>
                <a:latin typeface="Comic Sans MS" panose="030F0702030302020204" pitchFamily="66" charset="0"/>
              </a:rPr>
              <a:t>out</a:t>
            </a:r>
          </a:p>
        </p:txBody>
      </p:sp>
      <p:pic>
        <p:nvPicPr>
          <p:cNvPr id="1536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7553325" cy="210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Rectangle 7"/>
          <p:cNvSpPr>
            <a:spLocks noChangeArrowheads="1"/>
          </p:cNvSpPr>
          <p:nvPr/>
        </p:nvSpPr>
        <p:spPr bwMode="auto">
          <a:xfrm>
            <a:off x="304800" y="914400"/>
            <a:ext cx="403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>
                <a:solidFill>
                  <a:srgbClr val="FF0000"/>
                </a:solidFill>
                <a:latin typeface="Comic Sans MS" panose="030F0702030302020204" pitchFamily="66" charset="0"/>
              </a:rPr>
              <a:t>Equivalent circuit (once more)</a:t>
            </a:r>
            <a:endParaRPr lang="en-US" altLang="en-US" sz="2000" b="0" baseline="-25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5367" name="Rectangle 8"/>
          <p:cNvSpPr>
            <a:spLocks noChangeArrowheads="1"/>
          </p:cNvSpPr>
          <p:nvPr/>
        </p:nvSpPr>
        <p:spPr bwMode="auto">
          <a:xfrm>
            <a:off x="304800" y="4479925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>
                <a:solidFill>
                  <a:srgbClr val="FF0000"/>
                </a:solidFill>
                <a:latin typeface="Comic Sans MS" panose="030F0702030302020204" pitchFamily="66" charset="0"/>
              </a:rPr>
              <a:t>Voltage gain</a:t>
            </a:r>
            <a:endParaRPr lang="en-US" altLang="en-US" sz="2000" b="0" baseline="-25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15368" name="Object 14"/>
          <p:cNvGraphicFramePr>
            <a:graphicFrameLocks noChangeAspect="1"/>
          </p:cNvGraphicFramePr>
          <p:nvPr/>
        </p:nvGraphicFramePr>
        <p:xfrm>
          <a:off x="304800" y="3395663"/>
          <a:ext cx="3200400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83" name="Equation" r:id="rId6" imgW="1612900" imgH="431800" progId="Equation.3">
                  <p:embed/>
                </p:oleObj>
              </mc:Choice>
              <mc:Fallback>
                <p:oleObj name="Equation" r:id="rId6" imgW="1612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395663"/>
                        <a:ext cx="3200400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13"/>
          <p:cNvGraphicFramePr>
            <a:graphicFrameLocks noChangeAspect="1"/>
          </p:cNvGraphicFramePr>
          <p:nvPr/>
        </p:nvGraphicFramePr>
        <p:xfrm>
          <a:off x="304800" y="4991100"/>
          <a:ext cx="1981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84" name="Equation" r:id="rId8" imgW="1028254" imgH="253890" progId="Equation.3">
                  <p:embed/>
                </p:oleObj>
              </mc:Choice>
              <mc:Fallback>
                <p:oleObj name="Equation" r:id="rId8" imgW="1028254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991100"/>
                        <a:ext cx="19812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2"/>
          <p:cNvGraphicFramePr>
            <a:graphicFrameLocks noChangeAspect="1"/>
          </p:cNvGraphicFramePr>
          <p:nvPr/>
        </p:nvGraphicFramePr>
        <p:xfrm>
          <a:off x="2667000" y="4967288"/>
          <a:ext cx="9906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85" name="Equation" r:id="rId10" imgW="533169" imgH="241195" progId="Equation.3">
                  <p:embed/>
                </p:oleObj>
              </mc:Choice>
              <mc:Fallback>
                <p:oleObj name="Equation" r:id="rId10" imgW="533169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967288"/>
                        <a:ext cx="9906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11"/>
          <p:cNvGraphicFramePr>
            <a:graphicFrameLocks noChangeAspect="1"/>
          </p:cNvGraphicFramePr>
          <p:nvPr/>
        </p:nvGraphicFramePr>
        <p:xfrm>
          <a:off x="914400" y="5565775"/>
          <a:ext cx="21336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86" name="Equation" r:id="rId12" imgW="1143000" imgH="444500" progId="Equation.3">
                  <p:embed/>
                </p:oleObj>
              </mc:Choice>
              <mc:Fallback>
                <p:oleObj name="Equation" r:id="rId12" imgW="11430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565775"/>
                        <a:ext cx="213360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Object 9"/>
          <p:cNvGraphicFramePr>
            <a:graphicFrameLocks noChangeAspect="1"/>
          </p:cNvGraphicFramePr>
          <p:nvPr/>
        </p:nvGraphicFramePr>
        <p:xfrm>
          <a:off x="5029200" y="4446588"/>
          <a:ext cx="27432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87" name="Equation" r:id="rId14" imgW="1511300" imgH="444500" progId="Equation.3">
                  <p:embed/>
                </p:oleObj>
              </mc:Choice>
              <mc:Fallback>
                <p:oleObj name="Equation" r:id="rId14" imgW="15113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446588"/>
                        <a:ext cx="27432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3" name="Rectangle 22"/>
          <p:cNvSpPr>
            <a:spLocks noChangeArrowheads="1"/>
          </p:cNvSpPr>
          <p:nvPr/>
        </p:nvSpPr>
        <p:spPr bwMode="auto">
          <a:xfrm>
            <a:off x="5257800" y="3962400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>
                <a:solidFill>
                  <a:srgbClr val="FF0000"/>
                </a:solidFill>
                <a:latin typeface="Comic Sans MS" panose="030F0702030302020204" pitchFamily="66" charset="0"/>
              </a:rPr>
              <a:t>Input resistance</a:t>
            </a:r>
            <a:endParaRPr lang="en-US" altLang="en-US" sz="2000" b="0" baseline="-25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5374" name="Line 24"/>
          <p:cNvSpPr>
            <a:spLocks noChangeShapeType="1"/>
          </p:cNvSpPr>
          <p:nvPr/>
        </p:nvSpPr>
        <p:spPr bwMode="auto">
          <a:xfrm flipV="1">
            <a:off x="6477000" y="5029200"/>
            <a:ext cx="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5" name="Rectangle 25"/>
          <p:cNvSpPr>
            <a:spLocks noChangeArrowheads="1"/>
          </p:cNvSpPr>
          <p:nvPr/>
        </p:nvSpPr>
        <p:spPr bwMode="auto">
          <a:xfrm>
            <a:off x="5105400" y="5715000"/>
            <a:ext cx="3657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>
                <a:solidFill>
                  <a:srgbClr val="FF0000"/>
                </a:solidFill>
                <a:latin typeface="Comic Sans MS" panose="030F0702030302020204" pitchFamily="66" charset="0"/>
              </a:rPr>
              <a:t>From bias point analysis</a:t>
            </a:r>
            <a:endParaRPr lang="en-US" altLang="en-US" sz="2000" b="0" baseline="-25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80440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81600" y="234592"/>
            <a:ext cx="3500119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5" dirty="0">
                <a:latin typeface="Comic Sans MS" panose="030F0702030302020204" pitchFamily="66" charset="0"/>
              </a:rPr>
              <a:t>Cross-Sectional </a:t>
            </a:r>
            <a:r>
              <a:rPr sz="1800" spc="-20" dirty="0">
                <a:latin typeface="Comic Sans MS" panose="030F0702030302020204" pitchFamily="66" charset="0"/>
              </a:rPr>
              <a:t>View </a:t>
            </a:r>
            <a:r>
              <a:rPr sz="1800" dirty="0">
                <a:latin typeface="Comic Sans MS" panose="030F0702030302020204" pitchFamily="66" charset="0"/>
              </a:rPr>
              <a:t>of n </a:t>
            </a:r>
            <a:r>
              <a:rPr sz="1800" spc="-5" dirty="0">
                <a:latin typeface="Comic Sans MS" panose="030F0702030302020204" pitchFamily="66" charset="0"/>
              </a:rPr>
              <a:t>channel  Enhancement Mode</a:t>
            </a:r>
            <a:r>
              <a:rPr sz="1800" spc="-150" dirty="0">
                <a:latin typeface="Comic Sans MS" panose="030F0702030302020204" pitchFamily="66" charset="0"/>
              </a:rPr>
              <a:t> </a:t>
            </a:r>
            <a:r>
              <a:rPr sz="1800" spc="-40" dirty="0">
                <a:latin typeface="Comic Sans MS" panose="030F0702030302020204" pitchFamily="66" charset="0"/>
              </a:rPr>
              <a:t>Transistor</a:t>
            </a:r>
            <a:endParaRPr sz="1800" dirty="0">
              <a:latin typeface="Comic Sans MS" panose="030F0702030302020204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248032"/>
            <a:ext cx="3677911" cy="2795213"/>
          </a:xfrm>
          <a:prstGeom prst="rect">
            <a:avLst/>
          </a:prstGeom>
        </p:spPr>
      </p:pic>
      <p:sp>
        <p:nvSpPr>
          <p:cNvPr id="9" name="object 3"/>
          <p:cNvSpPr txBox="1"/>
          <p:nvPr/>
        </p:nvSpPr>
        <p:spPr>
          <a:xfrm>
            <a:off x="116332" y="4528058"/>
            <a:ext cx="9395623" cy="347531"/>
          </a:xfrm>
          <a:prstGeom prst="rect">
            <a:avLst/>
          </a:prstGeom>
          <a:solidFill>
            <a:srgbClr val="FF5A00"/>
          </a:solidFill>
          <a:ln w="12700">
            <a:solidFill>
              <a:srgbClr val="F86A1B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550"/>
              </a:spcBef>
            </a:pPr>
            <a:r>
              <a:rPr sz="1800" b="1" spc="-10" dirty="0">
                <a:solidFill>
                  <a:srgbClr val="3E3E3E"/>
                </a:solidFill>
                <a:latin typeface="Comic Sans MS" panose="030F0702030302020204" pitchFamily="66" charset="0"/>
                <a:cs typeface="Georgia"/>
              </a:rPr>
              <a:t>Enhancement</a:t>
            </a:r>
            <a:r>
              <a:rPr sz="1800" b="1" spc="5" dirty="0">
                <a:solidFill>
                  <a:srgbClr val="3E3E3E"/>
                </a:solidFill>
                <a:latin typeface="Comic Sans MS" panose="030F0702030302020204" pitchFamily="66" charset="0"/>
                <a:cs typeface="Georgia"/>
              </a:rPr>
              <a:t> </a:t>
            </a:r>
            <a:r>
              <a:rPr sz="1800" b="1" spc="-10" dirty="0">
                <a:solidFill>
                  <a:srgbClr val="3E3E3E"/>
                </a:solidFill>
                <a:latin typeface="Comic Sans MS" panose="030F0702030302020204" pitchFamily="66" charset="0"/>
                <a:cs typeface="Georgia"/>
              </a:rPr>
              <a:t>mode</a:t>
            </a:r>
            <a:endParaRPr sz="1800" dirty="0">
              <a:latin typeface="Comic Sans MS" panose="030F0702030302020204" pitchFamily="66" charset="0"/>
              <a:cs typeface="Georgia"/>
            </a:endParaRPr>
          </a:p>
        </p:txBody>
      </p:sp>
      <p:sp>
        <p:nvSpPr>
          <p:cNvPr id="10" name="object 5"/>
          <p:cNvSpPr txBox="1"/>
          <p:nvPr/>
        </p:nvSpPr>
        <p:spPr>
          <a:xfrm>
            <a:off x="304800" y="5029200"/>
            <a:ext cx="8726932" cy="1423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605" marR="327025" indent="-255904">
              <a:lnSpc>
                <a:spcPct val="100000"/>
              </a:lnSpc>
              <a:buClr>
                <a:srgbClr val="08A0D9"/>
              </a:buClr>
              <a:buChar char="•"/>
              <a:tabLst>
                <a:tab pos="268605" algn="l"/>
                <a:tab pos="269240" algn="l"/>
              </a:tabLst>
            </a:pPr>
            <a:r>
              <a:rPr sz="1800" dirty="0">
                <a:latin typeface="Comic Sans MS" panose="030F0702030302020204" pitchFamily="66" charset="0"/>
                <a:cs typeface="Georgia"/>
              </a:rPr>
              <a:t>Also known as </a:t>
            </a:r>
            <a:r>
              <a:rPr sz="1800" spc="-5" dirty="0">
                <a:latin typeface="Comic Sans MS" panose="030F0702030302020204" pitchFamily="66" charset="0"/>
                <a:cs typeface="Georgia"/>
              </a:rPr>
              <a:t>Normally Off  transistors.</a:t>
            </a:r>
            <a:endParaRPr sz="1800" dirty="0">
              <a:latin typeface="Comic Sans MS" panose="030F0702030302020204" pitchFamily="66" charset="0"/>
              <a:cs typeface="Georgia"/>
            </a:endParaRPr>
          </a:p>
          <a:p>
            <a:pPr marL="561340" marR="5080" indent="-247650">
              <a:lnSpc>
                <a:spcPct val="100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1800" dirty="0">
                <a:solidFill>
                  <a:srgbClr val="F86A1B"/>
                </a:solidFill>
                <a:latin typeface="Comic Sans MS" panose="030F0702030302020204" pitchFamily="66" charset="0"/>
                <a:cs typeface="Georgia"/>
              </a:rPr>
              <a:t>▫	</a:t>
            </a:r>
            <a:r>
              <a:rPr sz="1800" b="0" dirty="0">
                <a:latin typeface="Comic Sans MS" panose="030F0702030302020204" pitchFamily="66" charset="0"/>
                <a:cs typeface="Georgia"/>
              </a:rPr>
              <a:t>A voltage must </a:t>
            </a:r>
            <a:r>
              <a:rPr sz="1800" b="0" spc="-5" dirty="0">
                <a:latin typeface="Comic Sans MS" panose="030F0702030302020204" pitchFamily="66" charset="0"/>
                <a:cs typeface="Georgia"/>
              </a:rPr>
              <a:t>be</a:t>
            </a:r>
            <a:r>
              <a:rPr sz="1800" b="0" spc="-90" dirty="0">
                <a:latin typeface="Comic Sans MS" panose="030F0702030302020204" pitchFamily="66" charset="0"/>
                <a:cs typeface="Georgia"/>
              </a:rPr>
              <a:t> </a:t>
            </a:r>
            <a:r>
              <a:rPr sz="1800" b="0" spc="-5" dirty="0">
                <a:latin typeface="Comic Sans MS" panose="030F0702030302020204" pitchFamily="66" charset="0"/>
                <a:cs typeface="Georgia"/>
              </a:rPr>
              <a:t>applied</a:t>
            </a:r>
            <a:r>
              <a:rPr sz="1800" b="0" spc="-20" dirty="0">
                <a:latin typeface="Comic Sans MS" panose="030F0702030302020204" pitchFamily="66" charset="0"/>
                <a:cs typeface="Georgia"/>
              </a:rPr>
              <a:t> </a:t>
            </a:r>
            <a:r>
              <a:rPr sz="1800" b="0" spc="-5" dirty="0">
                <a:latin typeface="Comic Sans MS" panose="030F0702030302020204" pitchFamily="66" charset="0"/>
                <a:cs typeface="Georgia"/>
              </a:rPr>
              <a:t>to </a:t>
            </a:r>
            <a:r>
              <a:rPr sz="1800" b="0" spc="-5" dirty="0" smtClean="0">
                <a:latin typeface="Comic Sans MS" panose="030F0702030302020204" pitchFamily="66" charset="0"/>
                <a:cs typeface="Georgia"/>
              </a:rPr>
              <a:t>the </a:t>
            </a:r>
            <a:r>
              <a:rPr sz="1800" b="0" spc="-5" dirty="0">
                <a:latin typeface="Comic Sans MS" panose="030F0702030302020204" pitchFamily="66" charset="0"/>
                <a:cs typeface="Georgia"/>
              </a:rPr>
              <a:t>gate of the transistor, </a:t>
            </a:r>
            <a:r>
              <a:rPr sz="1800" b="0" dirty="0">
                <a:latin typeface="Comic Sans MS" panose="030F0702030302020204" pitchFamily="66" charset="0"/>
                <a:cs typeface="Georgia"/>
              </a:rPr>
              <a:t>at  least </a:t>
            </a:r>
            <a:r>
              <a:rPr sz="1800" b="0" spc="-5" dirty="0">
                <a:latin typeface="Comic Sans MS" panose="030F0702030302020204" pitchFamily="66" charset="0"/>
                <a:cs typeface="Georgia"/>
              </a:rPr>
              <a:t>equal to the threshold  </a:t>
            </a:r>
            <a:r>
              <a:rPr sz="1800" b="0" dirty="0">
                <a:latin typeface="Comic Sans MS" panose="030F0702030302020204" pitchFamily="66" charset="0"/>
                <a:cs typeface="Georgia"/>
              </a:rPr>
              <a:t>voltage, </a:t>
            </a:r>
            <a:r>
              <a:rPr sz="1800" i="1" spc="-5" dirty="0">
                <a:latin typeface="Comic Sans MS" panose="030F0702030302020204" pitchFamily="66" charset="0"/>
                <a:cs typeface="Georgia"/>
              </a:rPr>
              <a:t>to create </a:t>
            </a:r>
            <a:r>
              <a:rPr sz="1800" i="1" dirty="0">
                <a:latin typeface="Comic Sans MS" panose="030F0702030302020204" pitchFamily="66" charset="0"/>
                <a:cs typeface="Georgia"/>
              </a:rPr>
              <a:t>a  conduction </a:t>
            </a:r>
            <a:r>
              <a:rPr sz="1800" i="1" spc="-5" dirty="0">
                <a:latin typeface="Comic Sans MS" panose="030F0702030302020204" pitchFamily="66" charset="0"/>
                <a:cs typeface="Georgia"/>
              </a:rPr>
              <a:t>path </a:t>
            </a:r>
            <a:r>
              <a:rPr sz="1800" i="1" dirty="0">
                <a:latin typeface="Comic Sans MS" panose="030F0702030302020204" pitchFamily="66" charset="0"/>
                <a:cs typeface="Georgia"/>
              </a:rPr>
              <a:t>between  </a:t>
            </a:r>
            <a:r>
              <a:rPr sz="1800" b="0" spc="-5" dirty="0">
                <a:latin typeface="Comic Sans MS" panose="030F0702030302020204" pitchFamily="66" charset="0"/>
                <a:cs typeface="Georgia"/>
              </a:rPr>
              <a:t>the source </a:t>
            </a:r>
            <a:r>
              <a:rPr sz="1800" b="0" dirty="0">
                <a:latin typeface="Comic Sans MS" panose="030F0702030302020204" pitchFamily="66" charset="0"/>
                <a:cs typeface="Georgia"/>
              </a:rPr>
              <a:t>and </a:t>
            </a:r>
            <a:r>
              <a:rPr sz="1800" b="0" spc="-5" dirty="0">
                <a:latin typeface="Comic Sans MS" panose="030F0702030302020204" pitchFamily="66" charset="0"/>
                <a:cs typeface="Georgia"/>
              </a:rPr>
              <a:t>the drain of  the transistor before current  can flow </a:t>
            </a:r>
            <a:r>
              <a:rPr sz="1800" b="0" dirty="0">
                <a:latin typeface="Comic Sans MS" panose="030F0702030302020204" pitchFamily="66" charset="0"/>
                <a:cs typeface="Georgia"/>
              </a:rPr>
              <a:t>between </a:t>
            </a:r>
            <a:r>
              <a:rPr sz="1800" b="0" spc="-5" dirty="0">
                <a:latin typeface="Comic Sans MS" panose="030F0702030302020204" pitchFamily="66" charset="0"/>
                <a:cs typeface="Georgia"/>
              </a:rPr>
              <a:t>the source  </a:t>
            </a:r>
            <a:r>
              <a:rPr sz="1800" b="0" dirty="0">
                <a:latin typeface="Comic Sans MS" panose="030F0702030302020204" pitchFamily="66" charset="0"/>
                <a:cs typeface="Georgia"/>
              </a:rPr>
              <a:t>and</a:t>
            </a:r>
            <a:r>
              <a:rPr sz="1800" b="0" spc="-75" dirty="0">
                <a:latin typeface="Comic Sans MS" panose="030F0702030302020204" pitchFamily="66" charset="0"/>
                <a:cs typeface="Georgia"/>
              </a:rPr>
              <a:t> </a:t>
            </a:r>
            <a:r>
              <a:rPr sz="1800" b="0" spc="-5" dirty="0">
                <a:latin typeface="Comic Sans MS" panose="030F0702030302020204" pitchFamily="66" charset="0"/>
                <a:cs typeface="Georgia"/>
              </a:rPr>
              <a:t>drain.</a:t>
            </a:r>
            <a:endParaRPr sz="1800" b="0" dirty="0">
              <a:latin typeface="Comic Sans MS" panose="030F0702030302020204" pitchFamily="66" charset="0"/>
              <a:cs typeface="Georgia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19200"/>
            <a:ext cx="3657871" cy="2755001"/>
          </a:xfrm>
          <a:prstGeom prst="rect">
            <a:avLst/>
          </a:prstGeom>
        </p:spPr>
      </p:pic>
      <p:sp>
        <p:nvSpPr>
          <p:cNvPr id="12" name="object 2"/>
          <p:cNvSpPr txBox="1">
            <a:spLocks/>
          </p:cNvSpPr>
          <p:nvPr/>
        </p:nvSpPr>
        <p:spPr>
          <a:xfrm>
            <a:off x="762000" y="234592"/>
            <a:ext cx="3500119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0" i="0">
                <a:solidFill>
                  <a:srgbClr val="434342"/>
                </a:solidFill>
                <a:latin typeface="Trebuchet MS"/>
                <a:ea typeface="+mj-ea"/>
                <a:cs typeface="Trebuchet M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marL="12700" marR="5080"/>
            <a:r>
              <a:rPr lang="en-US" sz="1800" kern="0" spc="-5" dirty="0" smtClean="0">
                <a:latin typeface="Comic Sans MS" panose="030F0702030302020204" pitchFamily="66" charset="0"/>
              </a:rPr>
              <a:t>Cross-Sectional </a:t>
            </a:r>
            <a:r>
              <a:rPr lang="en-US" sz="1800" kern="0" spc="-20" dirty="0" smtClean="0">
                <a:latin typeface="Comic Sans MS" panose="030F0702030302020204" pitchFamily="66" charset="0"/>
              </a:rPr>
              <a:t>View </a:t>
            </a:r>
            <a:r>
              <a:rPr lang="en-US" sz="1800" kern="0" dirty="0" smtClean="0">
                <a:latin typeface="Comic Sans MS" panose="030F0702030302020204" pitchFamily="66" charset="0"/>
              </a:rPr>
              <a:t>of </a:t>
            </a:r>
            <a:r>
              <a:rPr lang="tr-TR" sz="1800" kern="0" dirty="0" smtClean="0">
                <a:latin typeface="Comic Sans MS" panose="030F0702030302020204" pitchFamily="66" charset="0"/>
              </a:rPr>
              <a:t>p</a:t>
            </a:r>
            <a:r>
              <a:rPr lang="en-US" sz="1800" kern="0" dirty="0" smtClean="0">
                <a:latin typeface="Comic Sans MS" panose="030F0702030302020204" pitchFamily="66" charset="0"/>
              </a:rPr>
              <a:t> </a:t>
            </a:r>
            <a:r>
              <a:rPr lang="en-US" sz="1800" kern="0" spc="-5" dirty="0" smtClean="0">
                <a:latin typeface="Comic Sans MS" panose="030F0702030302020204" pitchFamily="66" charset="0"/>
              </a:rPr>
              <a:t>channel  Enhancement Mode</a:t>
            </a:r>
            <a:r>
              <a:rPr lang="en-US" sz="1800" kern="0" spc="-150" dirty="0" smtClean="0">
                <a:latin typeface="Comic Sans MS" panose="030F0702030302020204" pitchFamily="66" charset="0"/>
              </a:rPr>
              <a:t> </a:t>
            </a:r>
            <a:r>
              <a:rPr lang="en-US" sz="1800" kern="0" spc="-40" dirty="0" smtClean="0">
                <a:latin typeface="Comic Sans MS" panose="030F0702030302020204" pitchFamily="66" charset="0"/>
              </a:rPr>
              <a:t>Transistor</a:t>
            </a:r>
            <a:endParaRPr lang="en-US" sz="1800" kern="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7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1" y="162531"/>
            <a:ext cx="4417060" cy="586314"/>
          </a:xfrm>
          <a:prstGeom prst="rect">
            <a:avLst/>
          </a:prstGeom>
        </p:spPr>
        <p:txBody>
          <a:bodyPr vert="horz" wrap="square" lIns="0" tIns="275844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sz="2000" dirty="0">
                <a:latin typeface="Comic Sans MS" panose="030F0702030302020204" pitchFamily="66" charset="0"/>
              </a:rPr>
              <a:t>p </a:t>
            </a:r>
            <a:r>
              <a:rPr sz="2000" spc="-5" dirty="0">
                <a:latin typeface="Comic Sans MS" panose="030F0702030302020204" pitchFamily="66" charset="0"/>
              </a:rPr>
              <a:t>channel </a:t>
            </a:r>
            <a:r>
              <a:rPr sz="2000" b="1" spc="-5" dirty="0">
                <a:latin typeface="Comic Sans MS" panose="030F0702030302020204" pitchFamily="66" charset="0"/>
              </a:rPr>
              <a:t>Depletion</a:t>
            </a:r>
            <a:r>
              <a:rPr sz="2000" spc="-5" dirty="0">
                <a:latin typeface="Comic Sans MS" panose="030F0702030302020204" pitchFamily="66" charset="0"/>
              </a:rPr>
              <a:t> Mode</a:t>
            </a:r>
            <a:r>
              <a:rPr sz="2000" spc="-125" dirty="0">
                <a:latin typeface="Comic Sans MS" panose="030F0702030302020204" pitchFamily="66" charset="0"/>
              </a:rPr>
              <a:t> </a:t>
            </a:r>
            <a:r>
              <a:rPr sz="2000" spc="-40" dirty="0">
                <a:latin typeface="Comic Sans MS" panose="030F0702030302020204" pitchFamily="66" charset="0"/>
              </a:rPr>
              <a:t>Transistor</a:t>
            </a:r>
            <a:endParaRPr sz="2000" dirty="0">
              <a:latin typeface="Comic Sans MS" panose="030F0702030302020204" pitchFamily="66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838198"/>
            <a:ext cx="4038878" cy="31387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944257"/>
            <a:ext cx="4025559" cy="2926669"/>
          </a:xfrm>
          <a:prstGeom prst="rect">
            <a:avLst/>
          </a:prstGeom>
        </p:spPr>
      </p:pic>
      <p:sp>
        <p:nvSpPr>
          <p:cNvPr id="8" name="object 3"/>
          <p:cNvSpPr txBox="1">
            <a:spLocks/>
          </p:cNvSpPr>
          <p:nvPr/>
        </p:nvSpPr>
        <p:spPr>
          <a:xfrm>
            <a:off x="4759891" y="162531"/>
            <a:ext cx="4417060" cy="586314"/>
          </a:xfrm>
          <a:prstGeom prst="rect">
            <a:avLst/>
          </a:prstGeom>
        </p:spPr>
        <p:txBody>
          <a:bodyPr vert="horz" wrap="square" lIns="0" tIns="275844" rIns="0" bIns="0" rtlCol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0" i="0">
                <a:solidFill>
                  <a:srgbClr val="434342"/>
                </a:solidFill>
                <a:latin typeface="Trebuchet MS"/>
                <a:ea typeface="+mj-ea"/>
                <a:cs typeface="Trebuchet M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l"/>
            <a:r>
              <a:rPr lang="tr-TR" sz="2000" kern="0" dirty="0" smtClean="0">
                <a:latin typeface="Comic Sans MS" panose="030F0702030302020204" pitchFamily="66" charset="0"/>
              </a:rPr>
              <a:t>n</a:t>
            </a:r>
            <a:r>
              <a:rPr lang="fr-FR" sz="2000" kern="0" dirty="0" smtClean="0">
                <a:latin typeface="Comic Sans MS" panose="030F0702030302020204" pitchFamily="66" charset="0"/>
              </a:rPr>
              <a:t> </a:t>
            </a:r>
            <a:r>
              <a:rPr lang="fr-FR" sz="2000" kern="0" spc="-5" dirty="0" err="1" smtClean="0">
                <a:latin typeface="Comic Sans MS" panose="030F0702030302020204" pitchFamily="66" charset="0"/>
              </a:rPr>
              <a:t>channel</a:t>
            </a:r>
            <a:r>
              <a:rPr lang="fr-FR" sz="2000" kern="0" spc="-5" dirty="0" smtClean="0">
                <a:latin typeface="Comic Sans MS" panose="030F0702030302020204" pitchFamily="66" charset="0"/>
              </a:rPr>
              <a:t> </a:t>
            </a:r>
            <a:r>
              <a:rPr lang="fr-FR" sz="2000" b="1" kern="0" spc="-5" dirty="0" err="1" smtClean="0">
                <a:latin typeface="Comic Sans MS" panose="030F0702030302020204" pitchFamily="66" charset="0"/>
              </a:rPr>
              <a:t>Depletion</a:t>
            </a:r>
            <a:r>
              <a:rPr lang="fr-FR" sz="2000" kern="0" spc="-5" dirty="0" smtClean="0">
                <a:latin typeface="Comic Sans MS" panose="030F0702030302020204" pitchFamily="66" charset="0"/>
              </a:rPr>
              <a:t> Mode</a:t>
            </a:r>
            <a:r>
              <a:rPr lang="fr-FR" sz="2000" kern="0" spc="-125" dirty="0" smtClean="0">
                <a:latin typeface="Comic Sans MS" panose="030F0702030302020204" pitchFamily="66" charset="0"/>
              </a:rPr>
              <a:t> </a:t>
            </a:r>
            <a:r>
              <a:rPr lang="fr-FR" sz="2000" kern="0" spc="-40" dirty="0" smtClean="0">
                <a:latin typeface="Comic Sans MS" panose="030F0702030302020204" pitchFamily="66" charset="0"/>
              </a:rPr>
              <a:t>Transistor</a:t>
            </a:r>
            <a:endParaRPr lang="fr-FR" sz="2000" kern="0" dirty="0">
              <a:latin typeface="Comic Sans MS" panose="030F0702030302020204" pitchFamily="66" charset="0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321757" y="3998631"/>
            <a:ext cx="7155525" cy="347531"/>
          </a:xfrm>
          <a:prstGeom prst="rect">
            <a:avLst/>
          </a:prstGeom>
          <a:solidFill>
            <a:srgbClr val="FF5A00"/>
          </a:solidFill>
          <a:ln w="12700">
            <a:solidFill>
              <a:srgbClr val="F86A1B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550"/>
              </a:spcBef>
            </a:pPr>
            <a:r>
              <a:rPr sz="1800" b="1" spc="-5" dirty="0">
                <a:solidFill>
                  <a:srgbClr val="3E3E3E"/>
                </a:solidFill>
                <a:latin typeface="Comic Sans MS" panose="030F0702030302020204" pitchFamily="66" charset="0"/>
                <a:cs typeface="Georgia"/>
              </a:rPr>
              <a:t>Depletion</a:t>
            </a:r>
            <a:r>
              <a:rPr sz="1800" b="1" spc="-55" dirty="0">
                <a:solidFill>
                  <a:srgbClr val="3E3E3E"/>
                </a:solidFill>
                <a:latin typeface="Comic Sans MS" panose="030F0702030302020204" pitchFamily="66" charset="0"/>
                <a:cs typeface="Georgia"/>
              </a:rPr>
              <a:t> </a:t>
            </a:r>
            <a:r>
              <a:rPr sz="1800" b="1" spc="-10" dirty="0">
                <a:solidFill>
                  <a:srgbClr val="3E3E3E"/>
                </a:solidFill>
                <a:latin typeface="Comic Sans MS" panose="030F0702030302020204" pitchFamily="66" charset="0"/>
                <a:cs typeface="Georgia"/>
              </a:rPr>
              <a:t>mode</a:t>
            </a:r>
            <a:endParaRPr sz="1800" dirty="0">
              <a:latin typeface="Comic Sans MS" panose="030F0702030302020204" pitchFamily="66" charset="0"/>
              <a:cs typeface="Georgia"/>
            </a:endParaRPr>
          </a:p>
        </p:txBody>
      </p:sp>
      <p:sp>
        <p:nvSpPr>
          <p:cNvPr id="10" name="object 6"/>
          <p:cNvSpPr txBox="1">
            <a:spLocks/>
          </p:cNvSpPr>
          <p:nvPr/>
        </p:nvSpPr>
        <p:spPr>
          <a:xfrm>
            <a:off x="508191" y="4499773"/>
            <a:ext cx="8165567" cy="1423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68605" marR="330835" indent="-255904">
              <a:buClr>
                <a:srgbClr val="08A0D9"/>
              </a:buClr>
              <a:tabLst>
                <a:tab pos="268605" algn="l"/>
                <a:tab pos="269240" algn="l"/>
              </a:tabLst>
            </a:pPr>
            <a:r>
              <a:rPr lang="en-US" sz="1800" kern="0" dirty="0" smtClean="0">
                <a:latin typeface="Comic Sans MS" panose="030F0702030302020204" pitchFamily="66" charset="0"/>
              </a:rPr>
              <a:t>Also known as </a:t>
            </a:r>
            <a:r>
              <a:rPr lang="en-US" sz="1800" kern="0" spc="-5" dirty="0" smtClean="0">
                <a:latin typeface="Comic Sans MS" panose="030F0702030302020204" pitchFamily="66" charset="0"/>
              </a:rPr>
              <a:t>Normally On  transistors.</a:t>
            </a:r>
          </a:p>
          <a:p>
            <a:pPr marL="560705" marR="5080" indent="-247015">
              <a:spcBef>
                <a:spcPts val="300"/>
              </a:spcBef>
              <a:tabLst>
                <a:tab pos="560705" algn="l"/>
              </a:tabLst>
            </a:pPr>
            <a:r>
              <a:rPr lang="en-US" sz="1800" b="0" kern="1200" dirty="0" smtClean="0">
                <a:latin typeface="Comic Sans MS" panose="030F0702030302020204" pitchFamily="66" charset="0"/>
              </a:rPr>
              <a:t>A voltage must be applied to  the gate of the transistor, at  least equal to the threshold  voltage, to </a:t>
            </a:r>
            <a:r>
              <a:rPr lang="en-US" sz="1800" i="1" kern="1200" dirty="0" smtClean="0">
                <a:latin typeface="Comic Sans MS" panose="030F0702030302020204" pitchFamily="66" charset="0"/>
              </a:rPr>
              <a:t>destroy a  conduction path between  </a:t>
            </a:r>
            <a:r>
              <a:rPr lang="en-US" sz="1800" b="0" kern="1200" dirty="0" smtClean="0">
                <a:latin typeface="Comic Sans MS" panose="030F0702030302020204" pitchFamily="66" charset="0"/>
              </a:rPr>
              <a:t>the source and the drain of  the transistor to prevent  current from flowing  between the source and  drain.</a:t>
            </a:r>
            <a:endParaRPr lang="en-US" sz="1800" b="0" kern="1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16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 76"/>
          <p:cNvSpPr/>
          <p:nvPr/>
        </p:nvSpPr>
        <p:spPr>
          <a:xfrm>
            <a:off x="539750" y="3429000"/>
            <a:ext cx="1212850" cy="381000"/>
          </a:xfrm>
          <a:custGeom>
            <a:avLst/>
            <a:gdLst>
              <a:gd name="connsiteX0" fmla="*/ 41564 w 1163782"/>
              <a:gd name="connsiteY0" fmla="*/ 0 h 311727"/>
              <a:gd name="connsiteX1" fmla="*/ 1122218 w 1163782"/>
              <a:gd name="connsiteY1" fmla="*/ 0 h 311727"/>
              <a:gd name="connsiteX2" fmla="*/ 1163782 w 1163782"/>
              <a:gd name="connsiteY2" fmla="*/ 311727 h 311727"/>
              <a:gd name="connsiteX3" fmla="*/ 1039091 w 1163782"/>
              <a:gd name="connsiteY3" fmla="*/ 166254 h 311727"/>
              <a:gd name="connsiteX4" fmla="*/ 748146 w 1163782"/>
              <a:gd name="connsiteY4" fmla="*/ 103909 h 311727"/>
              <a:gd name="connsiteX5" fmla="*/ 290946 w 1163782"/>
              <a:gd name="connsiteY5" fmla="*/ 124691 h 311727"/>
              <a:gd name="connsiteX6" fmla="*/ 83128 w 1163782"/>
              <a:gd name="connsiteY6" fmla="*/ 166254 h 311727"/>
              <a:gd name="connsiteX7" fmla="*/ 0 w 1163782"/>
              <a:gd name="connsiteY7" fmla="*/ 311727 h 311727"/>
              <a:gd name="connsiteX8" fmla="*/ 41564 w 1163782"/>
              <a:gd name="connsiteY8" fmla="*/ 0 h 31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3782" h="311727">
                <a:moveTo>
                  <a:pt x="41564" y="0"/>
                </a:moveTo>
                <a:lnTo>
                  <a:pt x="1122218" y="0"/>
                </a:lnTo>
                <a:lnTo>
                  <a:pt x="1163782" y="311727"/>
                </a:lnTo>
                <a:lnTo>
                  <a:pt x="1039091" y="166254"/>
                </a:lnTo>
                <a:lnTo>
                  <a:pt x="748146" y="103909"/>
                </a:lnTo>
                <a:lnTo>
                  <a:pt x="290946" y="124691"/>
                </a:lnTo>
                <a:lnTo>
                  <a:pt x="83128" y="166254"/>
                </a:lnTo>
                <a:lnTo>
                  <a:pt x="0" y="311727"/>
                </a:lnTo>
                <a:lnTo>
                  <a:pt x="41564" y="0"/>
                </a:lnTo>
                <a:close/>
              </a:path>
            </a:pathLst>
          </a:custGeom>
          <a:solidFill>
            <a:srgbClr val="FF0000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690688" y="3429000"/>
            <a:ext cx="519112" cy="354013"/>
          </a:xfrm>
          <a:prstGeom prst="rect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90488" y="3429000"/>
            <a:ext cx="519112" cy="354013"/>
          </a:xfrm>
          <a:prstGeom prst="rect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293" name="AutoShape 42"/>
          <p:cNvSpPr>
            <a:spLocks noChangeArrowheads="1"/>
          </p:cNvSpPr>
          <p:nvPr/>
        </p:nvSpPr>
        <p:spPr bwMode="auto">
          <a:xfrm>
            <a:off x="5627688" y="3124200"/>
            <a:ext cx="2895600" cy="1676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2294" name="AutoShape 44"/>
          <p:cNvSpPr>
            <a:spLocks noChangeArrowheads="1"/>
          </p:cNvSpPr>
          <p:nvPr/>
        </p:nvSpPr>
        <p:spPr bwMode="auto">
          <a:xfrm>
            <a:off x="5627688" y="3048000"/>
            <a:ext cx="9144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CC00"/>
              </a:gs>
              <a:gs pos="100000">
                <a:srgbClr val="CC3300"/>
              </a:gs>
            </a:gsLst>
            <a:path path="shape">
              <a:fillToRect l="50000" t="50000" r="50000" b="50000"/>
            </a:path>
          </a:gra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2295" name="AutoShape 45"/>
          <p:cNvSpPr>
            <a:spLocks noChangeArrowheads="1"/>
          </p:cNvSpPr>
          <p:nvPr/>
        </p:nvSpPr>
        <p:spPr bwMode="auto">
          <a:xfrm>
            <a:off x="7608888" y="3048000"/>
            <a:ext cx="9144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CC00"/>
              </a:gs>
              <a:gs pos="100000">
                <a:srgbClr val="CC3300"/>
              </a:gs>
            </a:gsLst>
            <a:path path="shape">
              <a:fillToRect l="50000" t="50000" r="50000" b="50000"/>
            </a:path>
          </a:gra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2296" name="Rectangle 46"/>
          <p:cNvSpPr>
            <a:spLocks noChangeArrowheads="1"/>
          </p:cNvSpPr>
          <p:nvPr/>
        </p:nvSpPr>
        <p:spPr bwMode="auto">
          <a:xfrm>
            <a:off x="6389688" y="2743200"/>
            <a:ext cx="1371600" cy="304800"/>
          </a:xfrm>
          <a:prstGeom prst="rect">
            <a:avLst/>
          </a:prstGeom>
          <a:solidFill>
            <a:srgbClr val="C0C0C0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2297" name="AutoShape 47"/>
          <p:cNvSpPr>
            <a:spLocks noChangeArrowheads="1"/>
          </p:cNvSpPr>
          <p:nvPr/>
        </p:nvSpPr>
        <p:spPr bwMode="auto">
          <a:xfrm>
            <a:off x="6389688" y="2514600"/>
            <a:ext cx="1371600" cy="2286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CC00"/>
              </a:gs>
              <a:gs pos="100000">
                <a:srgbClr val="CC3300"/>
              </a:gs>
            </a:gsLst>
            <a:path path="shape">
              <a:fillToRect l="50000" t="50000" r="50000" b="50000"/>
            </a:path>
          </a:gra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426483" name="Line 51"/>
          <p:cNvSpPr>
            <a:spLocks noChangeShapeType="1"/>
          </p:cNvSpPr>
          <p:nvPr/>
        </p:nvSpPr>
        <p:spPr bwMode="auto">
          <a:xfrm>
            <a:off x="8142288" y="2590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Text Box 68"/>
          <p:cNvSpPr txBox="1">
            <a:spLocks noChangeArrowheads="1"/>
          </p:cNvSpPr>
          <p:nvPr/>
        </p:nvSpPr>
        <p:spPr bwMode="auto">
          <a:xfrm>
            <a:off x="6450013" y="3810000"/>
            <a:ext cx="1276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Substrate</a:t>
            </a:r>
          </a:p>
        </p:txBody>
      </p:sp>
      <p:sp>
        <p:nvSpPr>
          <p:cNvPr id="12300" name="Text Box 69"/>
          <p:cNvSpPr txBox="1">
            <a:spLocks noChangeArrowheads="1"/>
          </p:cNvSpPr>
          <p:nvPr/>
        </p:nvSpPr>
        <p:spPr bwMode="auto">
          <a:xfrm>
            <a:off x="6553200" y="3200400"/>
            <a:ext cx="996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Channel</a:t>
            </a:r>
          </a:p>
        </p:txBody>
      </p:sp>
      <p:sp>
        <p:nvSpPr>
          <p:cNvPr id="12301" name="Text Box 70"/>
          <p:cNvSpPr txBox="1">
            <a:spLocks noChangeArrowheads="1"/>
          </p:cNvSpPr>
          <p:nvPr/>
        </p:nvSpPr>
        <p:spPr bwMode="auto">
          <a:xfrm>
            <a:off x="5627688" y="31242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2302" name="Text Box 71"/>
          <p:cNvSpPr txBox="1">
            <a:spLocks noChangeArrowheads="1"/>
          </p:cNvSpPr>
          <p:nvPr/>
        </p:nvSpPr>
        <p:spPr bwMode="auto">
          <a:xfrm>
            <a:off x="7688263" y="3124200"/>
            <a:ext cx="758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Drain</a:t>
            </a:r>
          </a:p>
        </p:txBody>
      </p:sp>
      <p:sp>
        <p:nvSpPr>
          <p:cNvPr id="12303" name="Text Box 72"/>
          <p:cNvSpPr txBox="1">
            <a:spLocks noChangeArrowheads="1"/>
          </p:cNvSpPr>
          <p:nvPr/>
        </p:nvSpPr>
        <p:spPr bwMode="auto">
          <a:xfrm>
            <a:off x="6542088" y="2743200"/>
            <a:ext cx="1176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Insulator</a:t>
            </a:r>
          </a:p>
        </p:txBody>
      </p:sp>
      <p:sp>
        <p:nvSpPr>
          <p:cNvPr id="12304" name="Text Box 73"/>
          <p:cNvSpPr txBox="1">
            <a:spLocks noChangeArrowheads="1"/>
          </p:cNvSpPr>
          <p:nvPr/>
        </p:nvSpPr>
        <p:spPr bwMode="auto">
          <a:xfrm>
            <a:off x="6765925" y="2438400"/>
            <a:ext cx="690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Gate</a:t>
            </a:r>
          </a:p>
        </p:txBody>
      </p:sp>
      <p:sp>
        <p:nvSpPr>
          <p:cNvPr id="18449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339954" y="212272"/>
            <a:ext cx="7954733" cy="6096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en-US" sz="24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Operation of a </a:t>
            </a:r>
            <a:r>
              <a:rPr lang="en-US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Enhancement </a:t>
            </a:r>
            <a:r>
              <a:rPr lang="tr-TR" sz="24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mode</a:t>
            </a:r>
            <a:r>
              <a:rPr lang="tr-TR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transistor</a:t>
            </a:r>
          </a:p>
        </p:txBody>
      </p:sp>
      <p:sp>
        <p:nvSpPr>
          <p:cNvPr id="12306" name="Text Box 3"/>
          <p:cNvSpPr txBox="1">
            <a:spLocks noChangeArrowheads="1"/>
          </p:cNvSpPr>
          <p:nvPr/>
        </p:nvSpPr>
        <p:spPr bwMode="auto">
          <a:xfrm>
            <a:off x="-152400" y="5815013"/>
            <a:ext cx="2590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426448" name="Text Box 16"/>
          <p:cNvSpPr txBox="1">
            <a:spLocks noChangeArrowheads="1"/>
          </p:cNvSpPr>
          <p:nvPr/>
        </p:nvSpPr>
        <p:spPr bwMode="auto">
          <a:xfrm>
            <a:off x="869156" y="2008187"/>
            <a:ext cx="22240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 smtClean="0">
                <a:solidFill>
                  <a:srgbClr val="CC3300"/>
                </a:solidFill>
                <a:latin typeface="Comic Sans MS" panose="030F0702030302020204" pitchFamily="66" charset="0"/>
              </a:rPr>
              <a:t>V</a:t>
            </a:r>
            <a:r>
              <a:rPr lang="tr-TR" altLang="en-US" sz="2000" b="1" baseline="-25000" dirty="0" smtClean="0">
                <a:solidFill>
                  <a:srgbClr val="CC3300"/>
                </a:solidFill>
                <a:latin typeface="Comic Sans MS" panose="030F0702030302020204" pitchFamily="66" charset="0"/>
              </a:rPr>
              <a:t>GS</a:t>
            </a:r>
            <a:r>
              <a:rPr lang="en-US" altLang="en-US" sz="2000" b="1" dirty="0" smtClean="0">
                <a:solidFill>
                  <a:srgbClr val="CC33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000" b="1" dirty="0">
                <a:solidFill>
                  <a:srgbClr val="CC3300"/>
                </a:solidFill>
                <a:latin typeface="Comic Sans MS" panose="030F0702030302020204" pitchFamily="66" charset="0"/>
              </a:rPr>
              <a:t>&gt; 0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CC3300"/>
                </a:solidFill>
                <a:latin typeface="Comic Sans MS" panose="030F0702030302020204" pitchFamily="66" charset="0"/>
              </a:rPr>
              <a:t>n type operation</a:t>
            </a:r>
          </a:p>
        </p:txBody>
      </p:sp>
      <p:sp>
        <p:nvSpPr>
          <p:cNvPr id="1426449" name="Text Box 17"/>
          <p:cNvSpPr txBox="1">
            <a:spLocks noChangeArrowheads="1"/>
          </p:cNvSpPr>
          <p:nvPr/>
        </p:nvSpPr>
        <p:spPr bwMode="auto">
          <a:xfrm>
            <a:off x="175054" y="5250246"/>
            <a:ext cx="785396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Positive gate bias attracts electrons into </a:t>
            </a:r>
            <a:r>
              <a:rPr lang="en-US" altLang="en-US" sz="2000" dirty="0" smtClean="0">
                <a:latin typeface="Comic Sans MS" panose="030F0702030302020204" pitchFamily="66" charset="0"/>
              </a:rPr>
              <a:t>channel</a:t>
            </a:r>
            <a:r>
              <a:rPr lang="tr-TR" altLang="en-US" sz="2000" dirty="0" smtClean="0">
                <a:latin typeface="Comic Sans MS" panose="030F0702030302020204" pitchFamily="66" charset="0"/>
              </a:rPr>
              <a:t>.</a:t>
            </a:r>
            <a:endParaRPr lang="en-US" altLang="en-US" sz="2000" dirty="0">
              <a:latin typeface="Comic Sans MS" panose="030F0702030302020204" pitchFamily="66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Channel now becomes more conductive </a:t>
            </a:r>
          </a:p>
        </p:txBody>
      </p:sp>
      <p:sp>
        <p:nvSpPr>
          <p:cNvPr id="1426451" name="Rectangle 19"/>
          <p:cNvSpPr>
            <a:spLocks noChangeArrowheads="1"/>
          </p:cNvSpPr>
          <p:nvPr/>
        </p:nvSpPr>
        <p:spPr bwMode="auto">
          <a:xfrm>
            <a:off x="6553200" y="3048000"/>
            <a:ext cx="1066800" cy="152400"/>
          </a:xfrm>
          <a:prstGeom prst="rect">
            <a:avLst/>
          </a:prstGeom>
          <a:gradFill rotWithShape="1">
            <a:gsLst>
              <a:gs pos="0">
                <a:srgbClr val="760000"/>
              </a:gs>
              <a:gs pos="50000">
                <a:srgbClr val="FF0000"/>
              </a:gs>
              <a:gs pos="100000">
                <a:srgbClr val="7600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2058988" y="3124200"/>
            <a:ext cx="4570412" cy="1219200"/>
            <a:chOff x="1341" y="1920"/>
            <a:chExt cx="2211" cy="672"/>
          </a:xfrm>
        </p:grpSpPr>
        <p:sp>
          <p:nvSpPr>
            <p:cNvPr id="12341" name="Text Box 22"/>
            <p:cNvSpPr txBox="1">
              <a:spLocks noChangeArrowheads="1"/>
            </p:cNvSpPr>
            <p:nvPr/>
          </p:nvSpPr>
          <p:spPr bwMode="auto">
            <a:xfrm>
              <a:off x="2109" y="2016"/>
              <a:ext cx="644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   </a:t>
              </a:r>
              <a:r>
                <a:rPr lang="en-US" altLang="en-US" sz="1800" dirty="0">
                  <a:latin typeface="Comic Sans MS" panose="030F0702030302020204" pitchFamily="66" charset="0"/>
                </a:rPr>
                <a:t>More </a:t>
              </a:r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mic Sans MS" panose="030F0702030302020204" pitchFamily="66" charset="0"/>
                </a:rPr>
                <a:t>  electrons</a:t>
              </a:r>
            </a:p>
          </p:txBody>
        </p:sp>
        <p:sp>
          <p:nvSpPr>
            <p:cNvPr id="12342" name="Line 23"/>
            <p:cNvSpPr>
              <a:spLocks noChangeShapeType="1"/>
            </p:cNvSpPr>
            <p:nvPr/>
          </p:nvSpPr>
          <p:spPr bwMode="auto">
            <a:xfrm flipH="1" flipV="1">
              <a:off x="1341" y="2172"/>
              <a:ext cx="771" cy="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343" name="Line 24"/>
            <p:cNvSpPr>
              <a:spLocks noChangeShapeType="1"/>
            </p:cNvSpPr>
            <p:nvPr/>
          </p:nvSpPr>
          <p:spPr bwMode="auto">
            <a:xfrm flipV="1">
              <a:off x="2784" y="1920"/>
              <a:ext cx="768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344" name="Oval 25"/>
            <p:cNvSpPr>
              <a:spLocks noChangeArrowheads="1"/>
            </p:cNvSpPr>
            <p:nvPr/>
          </p:nvSpPr>
          <p:spPr bwMode="auto">
            <a:xfrm>
              <a:off x="2112" y="1920"/>
              <a:ext cx="720" cy="672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</p:grpSp>
      <p:sp>
        <p:nvSpPr>
          <p:cNvPr id="12311" name="Text Box 78"/>
          <p:cNvSpPr txBox="1">
            <a:spLocks noChangeArrowheads="1"/>
          </p:cNvSpPr>
          <p:nvPr/>
        </p:nvSpPr>
        <p:spPr bwMode="auto">
          <a:xfrm>
            <a:off x="5618163" y="3124200"/>
            <a:ext cx="9350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Source</a:t>
            </a:r>
          </a:p>
        </p:txBody>
      </p:sp>
      <p:grpSp>
        <p:nvGrpSpPr>
          <p:cNvPr id="3" name="Group 82"/>
          <p:cNvGrpSpPr>
            <a:grpSpLocks/>
          </p:cNvGrpSpPr>
          <p:nvPr/>
        </p:nvGrpSpPr>
        <p:grpSpPr bwMode="auto">
          <a:xfrm>
            <a:off x="4789488" y="1828800"/>
            <a:ext cx="4278312" cy="1219200"/>
            <a:chOff x="3017" y="1008"/>
            <a:chExt cx="2695" cy="768"/>
          </a:xfrm>
        </p:grpSpPr>
        <p:sp>
          <p:nvSpPr>
            <p:cNvPr id="12319" name="Line 55"/>
            <p:cNvSpPr>
              <a:spLocks noChangeShapeType="1"/>
            </p:cNvSpPr>
            <p:nvPr/>
          </p:nvSpPr>
          <p:spPr bwMode="auto">
            <a:xfrm>
              <a:off x="4457" y="100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320" name="Group 81"/>
            <p:cNvGrpSpPr>
              <a:grpSpLocks/>
            </p:cNvGrpSpPr>
            <p:nvPr/>
          </p:nvGrpSpPr>
          <p:grpSpPr bwMode="auto">
            <a:xfrm>
              <a:off x="3017" y="1008"/>
              <a:ext cx="2695" cy="768"/>
              <a:chOff x="3017" y="1008"/>
              <a:chExt cx="2695" cy="768"/>
            </a:xfrm>
          </p:grpSpPr>
          <p:sp>
            <p:nvSpPr>
              <p:cNvPr id="12321" name="Line 48"/>
              <p:cNvSpPr>
                <a:spLocks noChangeShapeType="1"/>
              </p:cNvSpPr>
              <p:nvPr/>
            </p:nvSpPr>
            <p:spPr bwMode="auto">
              <a:xfrm>
                <a:off x="4256" y="1344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2" name="Line 49"/>
              <p:cNvSpPr>
                <a:spLocks noChangeShapeType="1"/>
              </p:cNvSpPr>
              <p:nvPr/>
            </p:nvSpPr>
            <p:spPr bwMode="auto">
              <a:xfrm>
                <a:off x="4361" y="124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3" name="Line 50"/>
              <p:cNvSpPr>
                <a:spLocks noChangeShapeType="1"/>
              </p:cNvSpPr>
              <p:nvPr/>
            </p:nvSpPr>
            <p:spPr bwMode="auto">
              <a:xfrm>
                <a:off x="5033" y="1584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4" name="Line 52"/>
              <p:cNvSpPr>
                <a:spLocks noChangeShapeType="1"/>
              </p:cNvSpPr>
              <p:nvPr/>
            </p:nvSpPr>
            <p:spPr bwMode="auto">
              <a:xfrm>
                <a:off x="5225" y="158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5" name="Line 53"/>
              <p:cNvSpPr>
                <a:spLocks noChangeShapeType="1"/>
              </p:cNvSpPr>
              <p:nvPr/>
            </p:nvSpPr>
            <p:spPr bwMode="auto">
              <a:xfrm>
                <a:off x="4457" y="1344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6" name="Line 54"/>
              <p:cNvSpPr>
                <a:spLocks noChangeShapeType="1"/>
              </p:cNvSpPr>
              <p:nvPr/>
            </p:nvSpPr>
            <p:spPr bwMode="auto">
              <a:xfrm>
                <a:off x="5225" y="1008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7" name="Line 56"/>
              <p:cNvSpPr>
                <a:spLocks noChangeShapeType="1"/>
              </p:cNvSpPr>
              <p:nvPr/>
            </p:nvSpPr>
            <p:spPr bwMode="auto">
              <a:xfrm>
                <a:off x="3209" y="1008"/>
                <a:ext cx="20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8" name="Line 57"/>
              <p:cNvSpPr>
                <a:spLocks noChangeShapeType="1"/>
              </p:cNvSpPr>
              <p:nvPr/>
            </p:nvSpPr>
            <p:spPr bwMode="auto">
              <a:xfrm>
                <a:off x="3737" y="1008"/>
                <a:ext cx="0" cy="76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9" name="Line 58"/>
              <p:cNvSpPr>
                <a:spLocks noChangeShapeType="1"/>
              </p:cNvSpPr>
              <p:nvPr/>
            </p:nvSpPr>
            <p:spPr bwMode="auto">
              <a:xfrm>
                <a:off x="3209" y="100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330" name="Group 59"/>
              <p:cNvGrpSpPr>
                <a:grpSpLocks/>
              </p:cNvGrpSpPr>
              <p:nvPr/>
            </p:nvGrpSpPr>
            <p:grpSpPr bwMode="auto">
              <a:xfrm>
                <a:off x="3017" y="1248"/>
                <a:ext cx="384" cy="96"/>
                <a:chOff x="2640" y="1200"/>
                <a:chExt cx="384" cy="96"/>
              </a:xfrm>
            </p:grpSpPr>
            <p:sp>
              <p:nvSpPr>
                <p:cNvPr id="12333" name="Line 60"/>
                <p:cNvSpPr>
                  <a:spLocks noChangeShapeType="1"/>
                </p:cNvSpPr>
                <p:nvPr/>
              </p:nvSpPr>
              <p:spPr bwMode="auto">
                <a:xfrm>
                  <a:off x="2640" y="1200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34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2688" y="1200"/>
                  <a:ext cx="48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35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640" y="1200"/>
                  <a:ext cx="48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36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2736" y="1200"/>
                  <a:ext cx="48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37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2784" y="1200"/>
                  <a:ext cx="48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38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2832" y="1200"/>
                  <a:ext cx="48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39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2880" y="1200"/>
                  <a:ext cx="48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40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2928" y="1200"/>
                  <a:ext cx="48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331" name="Text Box 74"/>
              <p:cNvSpPr txBox="1">
                <a:spLocks noChangeArrowheads="1"/>
              </p:cNvSpPr>
              <p:nvPr/>
            </p:nvSpPr>
            <p:spPr bwMode="auto">
              <a:xfrm>
                <a:off x="5366" y="1392"/>
                <a:ext cx="34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V</a:t>
                </a:r>
                <a:r>
                  <a:rPr lang="en-US" altLang="en-US" sz="1800" baseline="-25000">
                    <a:latin typeface="Arial" panose="020B0604020202020204" pitchFamily="34" charset="0"/>
                  </a:rPr>
                  <a:t>SD</a:t>
                </a:r>
              </a:p>
            </p:txBody>
          </p:sp>
          <p:sp>
            <p:nvSpPr>
              <p:cNvPr id="12332" name="Text Box 75"/>
              <p:cNvSpPr txBox="1">
                <a:spLocks noChangeArrowheads="1"/>
              </p:cNvSpPr>
              <p:nvPr/>
            </p:nvSpPr>
            <p:spPr bwMode="auto">
              <a:xfrm>
                <a:off x="4591" y="1152"/>
                <a:ext cx="35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dirty="0" smtClean="0">
                    <a:latin typeface="Arial" panose="020B0604020202020204" pitchFamily="34" charset="0"/>
                  </a:rPr>
                  <a:t>V</a:t>
                </a:r>
                <a:r>
                  <a:rPr lang="tr-TR" altLang="en-US" sz="1800" baseline="-25000" dirty="0" smtClean="0">
                    <a:latin typeface="Arial" panose="020B0604020202020204" pitchFamily="34" charset="0"/>
                  </a:rPr>
                  <a:t>GS</a:t>
                </a:r>
                <a:endParaRPr lang="en-US" altLang="en-US" sz="1800" baseline="-25000" dirty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426511" name="Oval 79"/>
          <p:cNvSpPr>
            <a:spLocks noChangeArrowheads="1"/>
          </p:cNvSpPr>
          <p:nvPr/>
        </p:nvSpPr>
        <p:spPr bwMode="auto">
          <a:xfrm>
            <a:off x="6705600" y="1828800"/>
            <a:ext cx="762000" cy="8382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76200" y="3810000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752600" y="3810000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67"/>
          <p:cNvSpPr/>
          <p:nvPr/>
        </p:nvSpPr>
        <p:spPr>
          <a:xfrm>
            <a:off x="495300" y="3200400"/>
            <a:ext cx="1257300" cy="628650"/>
          </a:xfrm>
          <a:custGeom>
            <a:avLst/>
            <a:gdLst>
              <a:gd name="connsiteX0" fmla="*/ 0 w 1276350"/>
              <a:gd name="connsiteY0" fmla="*/ 450850 h 469900"/>
              <a:gd name="connsiteX1" fmla="*/ 57150 w 1276350"/>
              <a:gd name="connsiteY1" fmla="*/ 393700 h 469900"/>
              <a:gd name="connsiteX2" fmla="*/ 114300 w 1276350"/>
              <a:gd name="connsiteY2" fmla="*/ 146050 h 469900"/>
              <a:gd name="connsiteX3" fmla="*/ 533400 w 1276350"/>
              <a:gd name="connsiteY3" fmla="*/ 12700 h 469900"/>
              <a:gd name="connsiteX4" fmla="*/ 1085850 w 1276350"/>
              <a:gd name="connsiteY4" fmla="*/ 69850 h 469900"/>
              <a:gd name="connsiteX5" fmla="*/ 1219200 w 1276350"/>
              <a:gd name="connsiteY5" fmla="*/ 336550 h 469900"/>
              <a:gd name="connsiteX6" fmla="*/ 1276350 w 1276350"/>
              <a:gd name="connsiteY6" fmla="*/ 469900 h 46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6350" h="469900">
                <a:moveTo>
                  <a:pt x="0" y="450850"/>
                </a:moveTo>
                <a:cubicBezTo>
                  <a:pt x="19050" y="447675"/>
                  <a:pt x="38100" y="444500"/>
                  <a:pt x="57150" y="393700"/>
                </a:cubicBezTo>
                <a:cubicBezTo>
                  <a:pt x="76200" y="342900"/>
                  <a:pt x="34925" y="209550"/>
                  <a:pt x="114300" y="146050"/>
                </a:cubicBezTo>
                <a:cubicBezTo>
                  <a:pt x="193675" y="82550"/>
                  <a:pt x="371475" y="25400"/>
                  <a:pt x="533400" y="12700"/>
                </a:cubicBezTo>
                <a:cubicBezTo>
                  <a:pt x="695325" y="0"/>
                  <a:pt x="971550" y="15875"/>
                  <a:pt x="1085850" y="69850"/>
                </a:cubicBezTo>
                <a:cubicBezTo>
                  <a:pt x="1200150" y="123825"/>
                  <a:pt x="1187450" y="269875"/>
                  <a:pt x="1219200" y="336550"/>
                </a:cubicBezTo>
                <a:cubicBezTo>
                  <a:pt x="1250950" y="403225"/>
                  <a:pt x="1263650" y="436562"/>
                  <a:pt x="1276350" y="469900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>
            <a:off x="152400" y="3886200"/>
            <a:ext cx="213360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73"/>
          <p:cNvSpPr/>
          <p:nvPr/>
        </p:nvSpPr>
        <p:spPr>
          <a:xfrm>
            <a:off x="495300" y="3581400"/>
            <a:ext cx="1257300" cy="247650"/>
          </a:xfrm>
          <a:custGeom>
            <a:avLst/>
            <a:gdLst>
              <a:gd name="connsiteX0" fmla="*/ 0 w 1276350"/>
              <a:gd name="connsiteY0" fmla="*/ 450850 h 469900"/>
              <a:gd name="connsiteX1" fmla="*/ 57150 w 1276350"/>
              <a:gd name="connsiteY1" fmla="*/ 393700 h 469900"/>
              <a:gd name="connsiteX2" fmla="*/ 114300 w 1276350"/>
              <a:gd name="connsiteY2" fmla="*/ 146050 h 469900"/>
              <a:gd name="connsiteX3" fmla="*/ 533400 w 1276350"/>
              <a:gd name="connsiteY3" fmla="*/ 12700 h 469900"/>
              <a:gd name="connsiteX4" fmla="*/ 1085850 w 1276350"/>
              <a:gd name="connsiteY4" fmla="*/ 69850 h 469900"/>
              <a:gd name="connsiteX5" fmla="*/ 1219200 w 1276350"/>
              <a:gd name="connsiteY5" fmla="*/ 336550 h 469900"/>
              <a:gd name="connsiteX6" fmla="*/ 1276350 w 1276350"/>
              <a:gd name="connsiteY6" fmla="*/ 469900 h 46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6350" h="469900">
                <a:moveTo>
                  <a:pt x="0" y="450850"/>
                </a:moveTo>
                <a:cubicBezTo>
                  <a:pt x="19050" y="447675"/>
                  <a:pt x="38100" y="444500"/>
                  <a:pt x="57150" y="393700"/>
                </a:cubicBezTo>
                <a:cubicBezTo>
                  <a:pt x="76200" y="342900"/>
                  <a:pt x="34925" y="209550"/>
                  <a:pt x="114300" y="146050"/>
                </a:cubicBezTo>
                <a:cubicBezTo>
                  <a:pt x="193675" y="82550"/>
                  <a:pt x="371475" y="25400"/>
                  <a:pt x="533400" y="12700"/>
                </a:cubicBezTo>
                <a:cubicBezTo>
                  <a:pt x="695325" y="0"/>
                  <a:pt x="971550" y="15875"/>
                  <a:pt x="1085850" y="69850"/>
                </a:cubicBezTo>
                <a:cubicBezTo>
                  <a:pt x="1200150" y="123825"/>
                  <a:pt x="1187450" y="269875"/>
                  <a:pt x="1219200" y="336550"/>
                </a:cubicBezTo>
                <a:cubicBezTo>
                  <a:pt x="1250950" y="403225"/>
                  <a:pt x="1263650" y="436562"/>
                  <a:pt x="1276350" y="469900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7079" y="656043"/>
            <a:ext cx="79676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omic Sans MS" panose="030F0702030302020204" pitchFamily="66" charset="0"/>
                <a:cs typeface="Georgia"/>
              </a:rPr>
              <a:t>A voltage must </a:t>
            </a:r>
            <a:r>
              <a:rPr lang="en-US" sz="1800" b="0" spc="-5" dirty="0">
                <a:solidFill>
                  <a:srgbClr val="000000"/>
                </a:solidFill>
                <a:latin typeface="Comic Sans MS" panose="030F0702030302020204" pitchFamily="66" charset="0"/>
                <a:cs typeface="Georgia"/>
              </a:rPr>
              <a:t>be</a:t>
            </a:r>
            <a:r>
              <a:rPr lang="en-US" sz="1800" b="0" spc="-90" dirty="0">
                <a:solidFill>
                  <a:srgbClr val="000000"/>
                </a:solidFill>
                <a:latin typeface="Comic Sans MS" panose="030F0702030302020204" pitchFamily="66" charset="0"/>
                <a:cs typeface="Georgia"/>
              </a:rPr>
              <a:t> </a:t>
            </a:r>
            <a:r>
              <a:rPr lang="en-US" sz="1800" b="0" spc="-5" dirty="0">
                <a:solidFill>
                  <a:srgbClr val="000000"/>
                </a:solidFill>
                <a:latin typeface="Comic Sans MS" panose="030F0702030302020204" pitchFamily="66" charset="0"/>
                <a:cs typeface="Georgia"/>
              </a:rPr>
              <a:t>applied</a:t>
            </a:r>
            <a:r>
              <a:rPr lang="en-US" sz="1800" b="0" spc="-20" dirty="0">
                <a:solidFill>
                  <a:srgbClr val="000000"/>
                </a:solidFill>
                <a:latin typeface="Comic Sans MS" panose="030F0702030302020204" pitchFamily="66" charset="0"/>
                <a:cs typeface="Georgia"/>
              </a:rPr>
              <a:t> </a:t>
            </a:r>
            <a:r>
              <a:rPr lang="en-US" sz="1800" b="0" spc="-5" dirty="0">
                <a:solidFill>
                  <a:srgbClr val="000000"/>
                </a:solidFill>
                <a:latin typeface="Comic Sans MS" panose="030F0702030302020204" pitchFamily="66" charset="0"/>
                <a:cs typeface="Georgia"/>
              </a:rPr>
              <a:t>to the gate of the transistor, </a:t>
            </a:r>
            <a:r>
              <a:rPr lang="en-US" sz="1800" b="0" dirty="0">
                <a:solidFill>
                  <a:srgbClr val="000000"/>
                </a:solidFill>
                <a:latin typeface="Comic Sans MS" panose="030F0702030302020204" pitchFamily="66" charset="0"/>
                <a:cs typeface="Georgia"/>
              </a:rPr>
              <a:t>at  least </a:t>
            </a:r>
            <a:r>
              <a:rPr lang="en-US" sz="1800" b="0" spc="-5" dirty="0">
                <a:solidFill>
                  <a:srgbClr val="000000"/>
                </a:solidFill>
                <a:latin typeface="Comic Sans MS" panose="030F0702030302020204" pitchFamily="66" charset="0"/>
                <a:cs typeface="Georgia"/>
              </a:rPr>
              <a:t>equal to the threshold  </a:t>
            </a:r>
            <a:r>
              <a:rPr lang="en-US" sz="1800" b="0" dirty="0">
                <a:solidFill>
                  <a:srgbClr val="000000"/>
                </a:solidFill>
                <a:latin typeface="Comic Sans MS" panose="030F0702030302020204" pitchFamily="66" charset="0"/>
                <a:cs typeface="Georgia"/>
              </a:rPr>
              <a:t>voltage, </a:t>
            </a:r>
            <a:r>
              <a:rPr lang="en-US" sz="1800" i="1" spc="-5" dirty="0">
                <a:solidFill>
                  <a:srgbClr val="000000"/>
                </a:solidFill>
                <a:latin typeface="Comic Sans MS" panose="030F0702030302020204" pitchFamily="66" charset="0"/>
                <a:cs typeface="Georgia"/>
              </a:rPr>
              <a:t>to create </a:t>
            </a:r>
            <a:r>
              <a:rPr lang="en-US" sz="1800" i="1" dirty="0">
                <a:solidFill>
                  <a:srgbClr val="000000"/>
                </a:solidFill>
                <a:latin typeface="Comic Sans MS" panose="030F0702030302020204" pitchFamily="66" charset="0"/>
                <a:cs typeface="Georgia"/>
              </a:rPr>
              <a:t>a  conduction </a:t>
            </a:r>
            <a:r>
              <a:rPr lang="en-US" sz="1800" i="1" spc="-5" dirty="0">
                <a:solidFill>
                  <a:srgbClr val="000000"/>
                </a:solidFill>
                <a:latin typeface="Comic Sans MS" panose="030F0702030302020204" pitchFamily="66" charset="0"/>
                <a:cs typeface="Georgia"/>
              </a:rPr>
              <a:t>path </a:t>
            </a:r>
            <a:r>
              <a:rPr lang="en-US" sz="1800" i="1" dirty="0">
                <a:solidFill>
                  <a:srgbClr val="000000"/>
                </a:solidFill>
                <a:latin typeface="Comic Sans MS" panose="030F0702030302020204" pitchFamily="66" charset="0"/>
                <a:cs typeface="Georgia"/>
              </a:rPr>
              <a:t>between  </a:t>
            </a:r>
            <a:r>
              <a:rPr lang="en-US" sz="1800" b="0" spc="-5" dirty="0">
                <a:solidFill>
                  <a:srgbClr val="000000"/>
                </a:solidFill>
                <a:latin typeface="Comic Sans MS" panose="030F0702030302020204" pitchFamily="66" charset="0"/>
                <a:cs typeface="Georgia"/>
              </a:rPr>
              <a:t>the source </a:t>
            </a:r>
            <a:r>
              <a:rPr lang="en-US" sz="1800" b="0" dirty="0">
                <a:solidFill>
                  <a:srgbClr val="000000"/>
                </a:solidFill>
                <a:latin typeface="Comic Sans MS" panose="030F0702030302020204" pitchFamily="66" charset="0"/>
                <a:cs typeface="Georgia"/>
              </a:rPr>
              <a:t>and </a:t>
            </a:r>
            <a:r>
              <a:rPr lang="en-US" sz="1800" b="0" spc="-5" dirty="0">
                <a:solidFill>
                  <a:srgbClr val="000000"/>
                </a:solidFill>
                <a:latin typeface="Comic Sans MS" panose="030F0702030302020204" pitchFamily="66" charset="0"/>
                <a:cs typeface="Georgia"/>
              </a:rPr>
              <a:t>the drain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575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2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26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26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2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26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4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4264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6483" grpId="0" animBg="1"/>
      <p:bldP spid="1426448" grpId="0"/>
      <p:bldP spid="1426451" grpId="0" animBg="1"/>
      <p:bldP spid="14265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7200"/>
            <a:ext cx="5810250" cy="6010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00">
              <a:latin typeface="Comic Sans MS" panose="030F0702030302020204" pitchFamily="66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54600" y="1714500"/>
            <a:ext cx="3708400" cy="3619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00">
              <a:latin typeface="Comic Sans MS" panose="030F0702030302020204" pitchFamily="66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80124" y="810663"/>
            <a:ext cx="212217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905" algn="ctr">
              <a:lnSpc>
                <a:spcPct val="100000"/>
              </a:lnSpc>
            </a:pPr>
            <a:r>
              <a:rPr sz="2000" b="1" spc="-5" dirty="0">
                <a:solidFill>
                  <a:srgbClr val="000000"/>
                </a:solidFill>
                <a:latin typeface="Comic Sans MS" panose="030F0702030302020204" pitchFamily="66" charset="0"/>
                <a:cs typeface="Times New Roman"/>
              </a:rPr>
              <a:t>Before </a:t>
            </a:r>
            <a:r>
              <a:rPr sz="2000" b="1" dirty="0">
                <a:solidFill>
                  <a:srgbClr val="000000"/>
                </a:solidFill>
                <a:latin typeface="Comic Sans MS" panose="030F0702030302020204" pitchFamily="66" charset="0"/>
                <a:cs typeface="Times New Roman"/>
              </a:rPr>
              <a:t>electron  inversion</a:t>
            </a:r>
            <a:r>
              <a:rPr sz="2000" b="1" spc="-60" dirty="0">
                <a:solidFill>
                  <a:srgbClr val="000000"/>
                </a:solidFill>
                <a:latin typeface="Comic Sans MS" panose="030F0702030302020204" pitchFamily="66" charset="0"/>
                <a:cs typeface="Times New Roman"/>
              </a:rPr>
              <a:t> </a:t>
            </a:r>
            <a:r>
              <a:rPr sz="2000" b="1" dirty="0">
                <a:solidFill>
                  <a:srgbClr val="000000"/>
                </a:solidFill>
                <a:latin typeface="Comic Sans MS" panose="030F0702030302020204" pitchFamily="66" charset="0"/>
                <a:cs typeface="Times New Roman"/>
              </a:rPr>
              <a:t>layer</a:t>
            </a:r>
            <a:r>
              <a:rPr sz="2000" b="1" spc="-60" dirty="0">
                <a:solidFill>
                  <a:srgbClr val="000000"/>
                </a:solidFill>
                <a:latin typeface="Comic Sans MS" panose="030F0702030302020204" pitchFamily="66" charset="0"/>
                <a:cs typeface="Times New Roman"/>
              </a:rPr>
              <a:t> </a:t>
            </a:r>
            <a:r>
              <a:rPr sz="2000" b="1" spc="-5" dirty="0">
                <a:solidFill>
                  <a:srgbClr val="000000"/>
                </a:solidFill>
                <a:latin typeface="Comic Sans MS" panose="030F0702030302020204" pitchFamily="66" charset="0"/>
                <a:cs typeface="Times New Roman"/>
              </a:rPr>
              <a:t>is  formed</a:t>
            </a:r>
            <a:endParaRPr sz="2000" b="1" dirty="0">
              <a:latin typeface="Comic Sans MS" panose="030F0702030302020204" pitchFamily="66" charset="0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43600" y="5181600"/>
            <a:ext cx="212217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</a:pPr>
            <a:r>
              <a:rPr sz="2000" spc="-5" dirty="0">
                <a:latin typeface="Comic Sans MS" panose="030F0702030302020204" pitchFamily="66" charset="0"/>
                <a:cs typeface="Times New Roman"/>
              </a:rPr>
              <a:t>After </a:t>
            </a:r>
            <a:r>
              <a:rPr sz="2000" dirty="0">
                <a:latin typeface="Comic Sans MS" panose="030F0702030302020204" pitchFamily="66" charset="0"/>
                <a:cs typeface="Times New Roman"/>
              </a:rPr>
              <a:t>electron  inversion</a:t>
            </a:r>
            <a:r>
              <a:rPr sz="2000" spc="-6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sz="2000" dirty="0">
                <a:latin typeface="Comic Sans MS" panose="030F0702030302020204" pitchFamily="66" charset="0"/>
                <a:cs typeface="Times New Roman"/>
              </a:rPr>
              <a:t>layer</a:t>
            </a:r>
            <a:r>
              <a:rPr sz="2000" spc="-6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Times New Roman"/>
              </a:rPr>
              <a:t>is  formed</a:t>
            </a:r>
            <a:endParaRPr sz="2000" dirty="0">
              <a:latin typeface="Comic Sans MS" panose="030F0702030302020204" pitchFamily="66" charset="0"/>
              <a:cs typeface="Times New Roman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66825" y="4681151"/>
            <a:ext cx="3276600" cy="685800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600200" y="381000"/>
            <a:ext cx="1066800" cy="666750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600200" y="3642926"/>
            <a:ext cx="1066800" cy="666750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091670" y="1600200"/>
            <a:ext cx="3327400" cy="776730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76907" y="96198"/>
            <a:ext cx="26516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r-TR" altLang="en-US" sz="2000" b="0" i="1" dirty="0">
                <a:latin typeface="Comic Sans MS" panose="030F0702030302020204" pitchFamily="66" charset="0"/>
              </a:rPr>
              <a:t>(</a:t>
            </a:r>
            <a:r>
              <a:rPr lang="en-US" sz="2000" b="0" i="1" dirty="0">
                <a:latin typeface="Comic Sans MS" panose="030F0702030302020204" pitchFamily="66" charset="0"/>
              </a:rPr>
              <a:t>Enhancement </a:t>
            </a:r>
            <a:r>
              <a:rPr lang="tr-TR" sz="2000" b="0" i="1" dirty="0" err="1">
                <a:latin typeface="Comic Sans MS" panose="030F0702030302020204" pitchFamily="66" charset="0"/>
              </a:rPr>
              <a:t>mode</a:t>
            </a:r>
            <a:r>
              <a:rPr lang="tr-TR" altLang="en-US" sz="2000" b="0" i="1" dirty="0">
                <a:latin typeface="Comic Sans MS" panose="030F0702030302020204" pitchFamily="66" charset="0"/>
              </a:rPr>
              <a:t>)</a:t>
            </a:r>
            <a:endParaRPr lang="en-US" altLang="en-US" sz="2000" b="0" i="1" dirty="0">
              <a:latin typeface="Comic Sans MS" panose="030F0702030302020204" pitchFamily="66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18050" y="2504747"/>
            <a:ext cx="42735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>
                <a:latin typeface="Comic Sans MS" panose="030F0702030302020204" pitchFamily="66" charset="0"/>
              </a:rPr>
              <a:t>With no bias voltage applied to the gate terminal, there exists two back-to-back </a:t>
            </a:r>
            <a:r>
              <a:rPr lang="en-US" sz="1600" b="0" dirty="0" err="1">
                <a:latin typeface="Comic Sans MS" panose="030F0702030302020204" pitchFamily="66" charset="0"/>
              </a:rPr>
              <a:t>pn</a:t>
            </a:r>
            <a:r>
              <a:rPr lang="en-US" sz="1600" b="0" dirty="0">
                <a:latin typeface="Comic Sans MS" panose="030F0702030302020204" pitchFamily="66" charset="0"/>
              </a:rPr>
              <a:t> junctions between the drain and the source. No current flows from drain to source (the resistance will be on the order of 10</a:t>
            </a:r>
            <a:r>
              <a:rPr lang="en-US" sz="1600" b="0" baseline="30000" dirty="0">
                <a:latin typeface="Comic Sans MS" panose="030F0702030302020204" pitchFamily="66" charset="0"/>
              </a:rPr>
              <a:t>12</a:t>
            </a:r>
            <a:r>
              <a:rPr lang="en-US" sz="1600" b="0" dirty="0">
                <a:latin typeface="Comic Sans MS" panose="030F0702030302020204" pitchFamily="66" charset="0"/>
              </a:rPr>
              <a:t> </a:t>
            </a:r>
            <a:r>
              <a:rPr lang="el-GR" sz="1600" b="0" dirty="0" smtClean="0">
                <a:latin typeface="Comic Sans MS" panose="030F0702030302020204" pitchFamily="66" charset="0"/>
              </a:rPr>
              <a:t>Ω</a:t>
            </a:r>
            <a:r>
              <a:rPr lang="en-US" sz="1600" b="0" dirty="0" smtClean="0">
                <a:latin typeface="Comic Sans MS" panose="030F0702030302020204" pitchFamily="66" charset="0"/>
              </a:rPr>
              <a:t>).</a:t>
            </a:r>
            <a:endParaRPr lang="en-US" sz="1600" b="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04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095" y="381000"/>
            <a:ext cx="8072119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l">
              <a:lnSpc>
                <a:spcPct val="100000"/>
              </a:lnSpc>
            </a:pPr>
            <a:r>
              <a:rPr sz="2000" b="1" dirty="0">
                <a:latin typeface="Comic Sans MS" panose="030F0702030302020204" pitchFamily="66" charset="0"/>
              </a:rPr>
              <a:t>Symbols for n </a:t>
            </a:r>
            <a:r>
              <a:rPr sz="2000" b="1" spc="-5" dirty="0">
                <a:latin typeface="Comic Sans MS" panose="030F0702030302020204" pitchFamily="66" charset="0"/>
              </a:rPr>
              <a:t>channel Enhancement  Mode</a:t>
            </a:r>
            <a:r>
              <a:rPr sz="2000" b="1" spc="-90" dirty="0">
                <a:latin typeface="Comic Sans MS" panose="030F0702030302020204" pitchFamily="66" charset="0"/>
              </a:rPr>
              <a:t> </a:t>
            </a:r>
            <a:r>
              <a:rPr sz="2000" b="1" spc="-5" dirty="0">
                <a:latin typeface="Comic Sans MS" panose="030F0702030302020204" pitchFamily="66" charset="0"/>
              </a:rPr>
              <a:t>MOSFET</a:t>
            </a:r>
            <a:endParaRPr sz="2000" b="1" dirty="0">
              <a:latin typeface="Comic Sans MS" panose="030F0702030302020204" pitchFamily="66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7857" y="775046"/>
            <a:ext cx="5867400" cy="25548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Comic Sans MS" panose="030F0702030302020204" pitchFamily="66" charset="0"/>
            </a:endParaRPr>
          </a:p>
        </p:txBody>
      </p:sp>
      <p:sp>
        <p:nvSpPr>
          <p:cNvPr id="6" name="object 2"/>
          <p:cNvSpPr/>
          <p:nvPr/>
        </p:nvSpPr>
        <p:spPr>
          <a:xfrm>
            <a:off x="533400" y="4007736"/>
            <a:ext cx="5562600" cy="2393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Comic Sans MS" panose="030F0702030302020204" pitchFamily="66" charset="0"/>
            </a:endParaRPr>
          </a:p>
        </p:txBody>
      </p:sp>
      <p:sp>
        <p:nvSpPr>
          <p:cNvPr id="8" name="object 3"/>
          <p:cNvSpPr txBox="1">
            <a:spLocks/>
          </p:cNvSpPr>
          <p:nvPr/>
        </p:nvSpPr>
        <p:spPr>
          <a:xfrm>
            <a:off x="521780" y="3484152"/>
            <a:ext cx="8072119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0" i="0">
                <a:solidFill>
                  <a:srgbClr val="434342"/>
                </a:solidFill>
                <a:latin typeface="Trebuchet MS"/>
                <a:ea typeface="+mj-ea"/>
                <a:cs typeface="Trebuchet M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marL="12700" marR="5080" algn="l"/>
            <a:r>
              <a:rPr lang="fr-FR" sz="2000" b="1" kern="0" dirty="0" err="1" smtClean="0">
                <a:latin typeface="Comic Sans MS" panose="030F0702030302020204" pitchFamily="66" charset="0"/>
              </a:rPr>
              <a:t>Symbols</a:t>
            </a:r>
            <a:r>
              <a:rPr lang="fr-FR" sz="2000" b="1" kern="0" dirty="0" smtClean="0">
                <a:latin typeface="Comic Sans MS" panose="030F0702030302020204" pitchFamily="66" charset="0"/>
              </a:rPr>
              <a:t> for p </a:t>
            </a:r>
            <a:r>
              <a:rPr lang="fr-FR" sz="2000" b="1" kern="0" spc="-5" dirty="0" err="1" smtClean="0">
                <a:latin typeface="Comic Sans MS" panose="030F0702030302020204" pitchFamily="66" charset="0"/>
              </a:rPr>
              <a:t>channel</a:t>
            </a:r>
            <a:r>
              <a:rPr lang="fr-FR" sz="2000" b="1" kern="0" spc="-5" dirty="0" smtClean="0">
                <a:latin typeface="Comic Sans MS" panose="030F0702030302020204" pitchFamily="66" charset="0"/>
              </a:rPr>
              <a:t> </a:t>
            </a:r>
            <a:r>
              <a:rPr lang="fr-FR" sz="2000" b="1" kern="0" spc="-5" dirty="0" err="1" smtClean="0">
                <a:latin typeface="Comic Sans MS" panose="030F0702030302020204" pitchFamily="66" charset="0"/>
              </a:rPr>
              <a:t>Enhancement</a:t>
            </a:r>
            <a:r>
              <a:rPr lang="fr-FR" sz="2000" b="1" kern="0" spc="-5" dirty="0" smtClean="0">
                <a:latin typeface="Comic Sans MS" panose="030F0702030302020204" pitchFamily="66" charset="0"/>
              </a:rPr>
              <a:t>  Mode</a:t>
            </a:r>
            <a:r>
              <a:rPr lang="fr-FR" sz="2000" b="1" kern="0" spc="-90" dirty="0" smtClean="0">
                <a:latin typeface="Comic Sans MS" panose="030F0702030302020204" pitchFamily="66" charset="0"/>
              </a:rPr>
              <a:t> </a:t>
            </a:r>
            <a:r>
              <a:rPr lang="fr-FR" sz="2000" b="1" kern="0" spc="-5" dirty="0" smtClean="0">
                <a:latin typeface="Comic Sans MS" panose="030F0702030302020204" pitchFamily="66" charset="0"/>
              </a:rPr>
              <a:t>MOSFET</a:t>
            </a:r>
            <a:endParaRPr lang="fr-FR" sz="2000" b="1" kern="0" dirty="0">
              <a:latin typeface="Comic Sans MS" panose="030F0702030302020204" pitchFamily="66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590800" y="775046"/>
            <a:ext cx="3866857" cy="255485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471057" y="3845946"/>
            <a:ext cx="3866857" cy="255485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62794" y="1600200"/>
            <a:ext cx="2212442" cy="630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spc="-5" dirty="0">
                <a:latin typeface="Comic Sans MS" panose="030F0702030302020204" pitchFamily="66" charset="0"/>
                <a:cs typeface="Arial"/>
              </a:rPr>
              <a:t>V</a:t>
            </a:r>
            <a:r>
              <a:rPr sz="1800" spc="-7" baseline="-20833" dirty="0">
                <a:latin typeface="Comic Sans MS" panose="030F0702030302020204" pitchFamily="66" charset="0"/>
                <a:cs typeface="Arial"/>
              </a:rPr>
              <a:t>GS </a:t>
            </a:r>
            <a:r>
              <a:rPr sz="1800" dirty="0">
                <a:latin typeface="Comic Sans MS" panose="030F0702030302020204" pitchFamily="66" charset="0"/>
                <a:cs typeface="Arial"/>
              </a:rPr>
              <a:t>≥ </a:t>
            </a:r>
            <a:r>
              <a:rPr sz="1800" spc="-60" dirty="0">
                <a:latin typeface="Comic Sans MS" panose="030F0702030302020204" pitchFamily="66" charset="0"/>
                <a:cs typeface="Arial"/>
              </a:rPr>
              <a:t>0V, </a:t>
            </a:r>
            <a:r>
              <a:rPr sz="1800" spc="-5" dirty="0">
                <a:latin typeface="Comic Sans MS" panose="030F0702030302020204" pitchFamily="66" charset="0"/>
                <a:cs typeface="Arial"/>
              </a:rPr>
              <a:t>V</a:t>
            </a:r>
            <a:r>
              <a:rPr sz="1800" spc="-7" baseline="-20833" dirty="0">
                <a:latin typeface="Comic Sans MS" panose="030F0702030302020204" pitchFamily="66" charset="0"/>
                <a:cs typeface="Arial"/>
              </a:rPr>
              <a:t>DS </a:t>
            </a:r>
            <a:r>
              <a:rPr sz="1800" dirty="0">
                <a:latin typeface="Comic Sans MS" panose="030F0702030302020204" pitchFamily="66" charset="0"/>
                <a:cs typeface="Arial"/>
              </a:rPr>
              <a:t>≥</a:t>
            </a:r>
            <a:r>
              <a:rPr sz="1800" spc="170" dirty="0">
                <a:latin typeface="Comic Sans MS" panose="030F0702030302020204" pitchFamily="66" charset="0"/>
                <a:cs typeface="Arial"/>
              </a:rPr>
              <a:t> </a:t>
            </a:r>
            <a:r>
              <a:rPr sz="1800" spc="-10" dirty="0">
                <a:latin typeface="Comic Sans MS" panose="030F0702030302020204" pitchFamily="66" charset="0"/>
                <a:cs typeface="Arial"/>
              </a:rPr>
              <a:t>0V</a:t>
            </a:r>
            <a:endParaRPr sz="1800" dirty="0">
              <a:latin typeface="Comic Sans MS" panose="030F0702030302020204" pitchFamily="66" charset="0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1800" dirty="0" smtClean="0">
                <a:latin typeface="Comic Sans MS" panose="030F0702030302020204" pitchFamily="66" charset="0"/>
                <a:cs typeface="Arial"/>
              </a:rPr>
              <a:t>V</a:t>
            </a:r>
            <a:r>
              <a:rPr sz="1800" baseline="-20833" dirty="0" smtClean="0">
                <a:latin typeface="Comic Sans MS" panose="030F0702030302020204" pitchFamily="66" charset="0"/>
                <a:cs typeface="Arial"/>
              </a:rPr>
              <a:t>TN </a:t>
            </a:r>
            <a:r>
              <a:rPr sz="1800" spc="-5" dirty="0">
                <a:latin typeface="Comic Sans MS" panose="030F0702030302020204" pitchFamily="66" charset="0"/>
                <a:cs typeface="Arial"/>
              </a:rPr>
              <a:t>is</a:t>
            </a:r>
            <a:r>
              <a:rPr sz="1800" spc="95" dirty="0">
                <a:latin typeface="Comic Sans MS" panose="030F0702030302020204" pitchFamily="66" charset="0"/>
                <a:cs typeface="Arial"/>
              </a:rPr>
              <a:t> </a:t>
            </a:r>
            <a:r>
              <a:rPr sz="1800" spc="-5" dirty="0">
                <a:latin typeface="Comic Sans MS" panose="030F0702030302020204" pitchFamily="66" charset="0"/>
                <a:cs typeface="Arial"/>
              </a:rPr>
              <a:t>positive</a:t>
            </a:r>
            <a:endParaRPr sz="18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3034617" y="4888797"/>
            <a:ext cx="2288642" cy="630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spc="-5" dirty="0">
                <a:latin typeface="Comic Sans MS" panose="030F0702030302020204" pitchFamily="66" charset="0"/>
                <a:cs typeface="Arial"/>
              </a:rPr>
              <a:t>V</a:t>
            </a:r>
            <a:r>
              <a:rPr sz="1800" spc="-7" baseline="-20833" dirty="0">
                <a:latin typeface="Comic Sans MS" panose="030F0702030302020204" pitchFamily="66" charset="0"/>
                <a:cs typeface="Arial"/>
              </a:rPr>
              <a:t>GS </a:t>
            </a:r>
            <a:r>
              <a:rPr sz="1800" dirty="0">
                <a:latin typeface="Comic Sans MS" panose="030F0702030302020204" pitchFamily="66" charset="0"/>
                <a:cs typeface="Arial"/>
              </a:rPr>
              <a:t>≤ </a:t>
            </a:r>
            <a:r>
              <a:rPr sz="1800" spc="-60" dirty="0">
                <a:latin typeface="Comic Sans MS" panose="030F0702030302020204" pitchFamily="66" charset="0"/>
                <a:cs typeface="Arial"/>
              </a:rPr>
              <a:t>0V, </a:t>
            </a:r>
            <a:r>
              <a:rPr sz="1800" spc="-5" dirty="0">
                <a:latin typeface="Comic Sans MS" panose="030F0702030302020204" pitchFamily="66" charset="0"/>
                <a:cs typeface="Arial"/>
              </a:rPr>
              <a:t>V</a:t>
            </a:r>
            <a:r>
              <a:rPr sz="1800" spc="-7" baseline="-20833" dirty="0">
                <a:latin typeface="Comic Sans MS" panose="030F0702030302020204" pitchFamily="66" charset="0"/>
                <a:cs typeface="Arial"/>
              </a:rPr>
              <a:t>DS </a:t>
            </a:r>
            <a:r>
              <a:rPr sz="1800" dirty="0">
                <a:latin typeface="Comic Sans MS" panose="030F0702030302020204" pitchFamily="66" charset="0"/>
                <a:cs typeface="Arial"/>
              </a:rPr>
              <a:t>≤</a:t>
            </a:r>
            <a:r>
              <a:rPr sz="1800" spc="170" dirty="0">
                <a:latin typeface="Comic Sans MS" panose="030F0702030302020204" pitchFamily="66" charset="0"/>
                <a:cs typeface="Arial"/>
              </a:rPr>
              <a:t> </a:t>
            </a:r>
            <a:r>
              <a:rPr sz="1800" spc="-10" dirty="0">
                <a:latin typeface="Comic Sans MS" panose="030F0702030302020204" pitchFamily="66" charset="0"/>
                <a:cs typeface="Arial"/>
              </a:rPr>
              <a:t>0V</a:t>
            </a:r>
            <a:endParaRPr sz="1800" dirty="0">
              <a:latin typeface="Comic Sans MS" panose="030F0702030302020204" pitchFamily="66" charset="0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latin typeface="Comic Sans MS" panose="030F0702030302020204" pitchFamily="66" charset="0"/>
                <a:cs typeface="Arial"/>
              </a:rPr>
              <a:t>V</a:t>
            </a:r>
            <a:r>
              <a:rPr sz="1800" baseline="-20833" dirty="0">
                <a:latin typeface="Comic Sans MS" panose="030F0702030302020204" pitchFamily="66" charset="0"/>
                <a:cs typeface="Arial"/>
              </a:rPr>
              <a:t>TP </a:t>
            </a:r>
            <a:r>
              <a:rPr sz="1800" dirty="0">
                <a:latin typeface="Comic Sans MS" panose="030F0702030302020204" pitchFamily="66" charset="0"/>
                <a:cs typeface="Arial"/>
              </a:rPr>
              <a:t>is</a:t>
            </a:r>
            <a:r>
              <a:rPr sz="1800" spc="50" dirty="0">
                <a:latin typeface="Comic Sans MS" panose="030F0702030302020204" pitchFamily="66" charset="0"/>
                <a:cs typeface="Arial"/>
              </a:rPr>
              <a:t> </a:t>
            </a:r>
            <a:r>
              <a:rPr sz="1800" spc="-5" dirty="0">
                <a:latin typeface="Comic Sans MS" panose="030F0702030302020204" pitchFamily="66" charset="0"/>
                <a:cs typeface="Arial"/>
              </a:rPr>
              <a:t>negative</a:t>
            </a:r>
            <a:endParaRPr sz="1800" dirty="0">
              <a:latin typeface="Comic Sans MS" panose="030F0702030302020204" pitchFamily="66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525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935026"/>
            <a:ext cx="3755427" cy="236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2900" y="381000"/>
            <a:ext cx="776986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l">
              <a:lnSpc>
                <a:spcPct val="100000"/>
              </a:lnSpc>
            </a:pPr>
            <a:r>
              <a:rPr sz="2000" b="1" dirty="0">
                <a:latin typeface="Comic Sans MS" panose="030F0702030302020204" pitchFamily="66" charset="0"/>
              </a:rPr>
              <a:t>Symbols for n </a:t>
            </a:r>
            <a:r>
              <a:rPr sz="2000" b="1" spc="-5" dirty="0">
                <a:latin typeface="Comic Sans MS" panose="030F0702030302020204" pitchFamily="66" charset="0"/>
              </a:rPr>
              <a:t>channel  Depletion Mode</a:t>
            </a:r>
            <a:r>
              <a:rPr sz="2000" b="1" spc="-80" dirty="0">
                <a:latin typeface="Comic Sans MS" panose="030F0702030302020204" pitchFamily="66" charset="0"/>
              </a:rPr>
              <a:t> </a:t>
            </a:r>
            <a:r>
              <a:rPr sz="2000" b="1" spc="-5" dirty="0">
                <a:latin typeface="Comic Sans MS" panose="030F0702030302020204" pitchFamily="66" charset="0"/>
              </a:rPr>
              <a:t>MOSFET</a:t>
            </a:r>
            <a:endParaRPr sz="2000" b="1" dirty="0">
              <a:latin typeface="Comic Sans MS" panose="030F0702030302020204" pitchFamily="66" charset="0"/>
            </a:endParaRPr>
          </a:p>
        </p:txBody>
      </p:sp>
      <p:sp>
        <p:nvSpPr>
          <p:cNvPr id="5" name="object 2"/>
          <p:cNvSpPr/>
          <p:nvPr/>
        </p:nvSpPr>
        <p:spPr>
          <a:xfrm>
            <a:off x="342900" y="3965730"/>
            <a:ext cx="4686300" cy="23636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/>
          <p:cNvSpPr txBox="1">
            <a:spLocks/>
          </p:cNvSpPr>
          <p:nvPr/>
        </p:nvSpPr>
        <p:spPr>
          <a:xfrm>
            <a:off x="342900" y="3543476"/>
            <a:ext cx="700786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0" i="0">
                <a:solidFill>
                  <a:srgbClr val="434342"/>
                </a:solidFill>
                <a:latin typeface="Trebuchet MS"/>
                <a:ea typeface="+mj-ea"/>
                <a:cs typeface="Trebuchet M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marL="12700" marR="5080" algn="l"/>
            <a:r>
              <a:rPr lang="fr-FR" sz="2000" b="1" kern="0" dirty="0" err="1" smtClean="0">
                <a:latin typeface="Comic Sans MS" panose="030F0702030302020204" pitchFamily="66" charset="0"/>
              </a:rPr>
              <a:t>Symbols</a:t>
            </a:r>
            <a:r>
              <a:rPr lang="fr-FR" sz="2000" b="1" kern="0" dirty="0" smtClean="0">
                <a:latin typeface="Comic Sans MS" panose="030F0702030302020204" pitchFamily="66" charset="0"/>
              </a:rPr>
              <a:t> for p </a:t>
            </a:r>
            <a:r>
              <a:rPr lang="fr-FR" sz="2000" b="1" kern="0" spc="-5" dirty="0" err="1" smtClean="0">
                <a:latin typeface="Comic Sans MS" panose="030F0702030302020204" pitchFamily="66" charset="0"/>
              </a:rPr>
              <a:t>channel</a:t>
            </a:r>
            <a:r>
              <a:rPr lang="fr-FR" sz="2000" b="1" kern="0" spc="-5" dirty="0" smtClean="0">
                <a:latin typeface="Comic Sans MS" panose="030F0702030302020204" pitchFamily="66" charset="0"/>
              </a:rPr>
              <a:t>  </a:t>
            </a:r>
            <a:r>
              <a:rPr lang="fr-FR" sz="2000" b="1" kern="0" spc="-5" dirty="0" err="1" smtClean="0">
                <a:latin typeface="Comic Sans MS" panose="030F0702030302020204" pitchFamily="66" charset="0"/>
              </a:rPr>
              <a:t>Depletion</a:t>
            </a:r>
            <a:r>
              <a:rPr lang="fr-FR" sz="2000" b="1" kern="0" spc="-5" dirty="0" smtClean="0">
                <a:latin typeface="Comic Sans MS" panose="030F0702030302020204" pitchFamily="66" charset="0"/>
              </a:rPr>
              <a:t> Mode</a:t>
            </a:r>
            <a:r>
              <a:rPr lang="fr-FR" sz="2000" b="1" kern="0" spc="-80" dirty="0" smtClean="0">
                <a:latin typeface="Comic Sans MS" panose="030F0702030302020204" pitchFamily="66" charset="0"/>
              </a:rPr>
              <a:t> </a:t>
            </a:r>
            <a:r>
              <a:rPr lang="fr-FR" sz="2000" b="1" kern="0" spc="-5" dirty="0" smtClean="0">
                <a:latin typeface="Comic Sans MS" panose="030F0702030302020204" pitchFamily="66" charset="0"/>
              </a:rPr>
              <a:t>MOSFET</a:t>
            </a:r>
            <a:endParaRPr lang="fr-FR" sz="2000" b="1" kern="0" dirty="0">
              <a:latin typeface="Comic Sans MS" panose="030F0702030302020204" pitchFamily="66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819400" y="838200"/>
            <a:ext cx="2438400" cy="2514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008630" y="4004918"/>
            <a:ext cx="2438400" cy="2514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47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OWBARVISIBLE" val="True"/>
  <p:tag name="CSVFORMAT" val="0"/>
  <p:tag name="COUNTDOWNSTYLE" val="-1"/>
  <p:tag name="COUNTDOWNSECONDS" val="10"/>
  <p:tag name="BACKUPSESSIONS" val="True"/>
  <p:tag name="REVIEWONLY" val="False"/>
  <p:tag name="RACEENDPOINTS" val="100"/>
  <p:tag name="PARTICIPANTSINLEADERBOARD" val="5"/>
  <p:tag name="BUBBLESIZEVISIBLE" val="True"/>
  <p:tag name="CUSTOMGRIDBACKCOLOR" val="-2830136"/>
  <p:tag name="CUSTOMCELLBACKCOLOR3" val="-268652"/>
  <p:tag name="DISPLAYDEVICENUMBER" val="True"/>
  <p:tag name="AUTOSIZEGRID" val="True"/>
  <p:tag name="POLLINGCYCLE" val="2"/>
  <p:tag name="INCLUDENONRESPONDERS" val="False"/>
  <p:tag name="CORRECTPOINTVALUE" val="1"/>
  <p:tag name="ZEROBASED" val="False"/>
  <p:tag name="FIBDISPLAYRESULTS" val="True"/>
  <p:tag name="PRRESPONSE1" val="10"/>
  <p:tag name="PRRESPONSE5" val="6"/>
  <p:tag name="PRRESPONSE9" val="2"/>
  <p:tag name="USESECONDARYMONITOR" val="True"/>
  <p:tag name="ANSWERNOWTEXT" val="Answer Now"/>
  <p:tag name="INPUTSOURCE" val="1"/>
  <p:tag name="CHARTVALUEFORMAT" val="0%"/>
  <p:tag name="STDCHART" val="1"/>
  <p:tag name="TEAMSINLEADERBOARD" val="5"/>
  <p:tag name="BUBBLEGROUPING" val="3"/>
  <p:tag name="CUSTOMCELLBACKCOLOR2" val="-13395457"/>
  <p:tag name="DISPLAYDEVICEID" val="True"/>
  <p:tag name="GRIDPOSITION" val="1"/>
  <p:tag name="RESETCHARTS" val="True"/>
  <p:tag name="INCORRECTPOINTVALUE" val="0"/>
  <p:tag name="CHARTSCALE" val="True"/>
  <p:tag name="FIBDISPLAYKEYWORDS" val="True"/>
  <p:tag name="PRRESPONSE6" val="5"/>
  <p:tag name="SHOWFLASHWARNING" val="True"/>
  <p:tag name="RESPCOUNTERSTYLE" val="-1"/>
  <p:tag name="ALLOWDUPLICATES" val="False"/>
  <p:tag name="AUTOUPDATEALIASES" val="True"/>
  <p:tag name="MAXRESPONDERS" val="5"/>
  <p:tag name="CUSTOMCELLFORECOLOR" val="-16777216"/>
  <p:tag name="DISPLAYNAME" val="True"/>
  <p:tag name="GRIDFONTSIZE" val="12"/>
  <p:tag name="INCLUDEPPT" val="True"/>
  <p:tag name="AUTOADJUSTPARTRANGE" val="True"/>
  <p:tag name="PRRESPONSE2" val="9"/>
  <p:tag name="PRRESPONSE8" val="3"/>
  <p:tag name="POWERPOINTVERSION" val="14.0"/>
  <p:tag name="RESPCOUNTERFORMAT" val="0"/>
  <p:tag name="AUTOADVANCE" val="False"/>
  <p:tag name="SKIPREMAININGRACESLIDES" val="True"/>
  <p:tag name="CUSTOMCELLBACKCOLOR1" val="-657956"/>
  <p:tag name="GRIDROTATIONINTERVAL" val="2"/>
  <p:tag name="MULTIRESPDIVISOR" val="1"/>
  <p:tag name="ADVANCEDSETTINGSVIEW" val="False"/>
  <p:tag name="PRRESPONSE4" val="7"/>
  <p:tag name="TPVERSION" val="2008"/>
  <p:tag name="RESPTABLESTYLE" val="-1"/>
  <p:tag name="RACERSMAXDISPLAYED" val="5"/>
  <p:tag name="DEFAULTNUMTEAMS" val="5"/>
  <p:tag name="GRIDSIZE" val="{Width=800, Height=600}"/>
  <p:tag name="REALTIMEBACKUP" val="False"/>
  <p:tag name="PRRESPONSE3" val="8"/>
  <p:tag name="SAVECSVWITHSESSION" val="False"/>
  <p:tag name="BACKUPMAINTENANCE" val="7"/>
  <p:tag name="BUBBLEVALUEFORMAT" val="0.0"/>
  <p:tag name="CHARTCOLORS" val="0"/>
  <p:tag name="FIBNUMRESULTS" val="5"/>
  <p:tag name="ALWAYSOPENPOLL" val="False"/>
  <p:tag name="ROTATIONINTERVAL" val="2"/>
  <p:tag name="USESCHEMECOLORS" val="True"/>
  <p:tag name="REALTIMEBACKUPPATH" val="(None)"/>
  <p:tag name="BULLETTYPE" val="3"/>
  <p:tag name="BUBBLENAMEVISIBLE" val="True"/>
  <p:tag name="ALLOWUSERFEEDBACK" val="True"/>
  <p:tag name="ANSWERNOWSTYLE" val="-1"/>
  <p:tag name="GRIDOPACITY" val="90"/>
  <p:tag name="PRRESPONSE10" val="1"/>
  <p:tag name="CHARTLABELS" val="1"/>
  <p:tag name="RACEANIMATIONSPEED" val="3"/>
  <p:tag name="NUMRESPONSES" val="1"/>
  <p:tag name="CUSTOMCELLBACKCOLOR4" val="-8355712"/>
  <p:tag name="PRRESPONSE7" val="4"/>
  <p:tag name="FIBINCLUDEOTHER" val="True"/>
  <p:tag name="DELIMITERS" val="3.1"/>
  <p:tag name="EXPANDSHOWBAR" val="True"/>
  <p:tag name="TASKPANEKEY" val="bc04e5d4-2518-4367-a6a4-e347b1dfd1af"/>
  <p:tag name="TPFULLVERSION" val="4.3.2.117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,101819893,C:\Files\Courses\ECE663\ECE663\Lectures\Fall09\lec17_MOSFET_IV.pp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4443</TotalTime>
  <Words>1374</Words>
  <Application>Microsoft Office PowerPoint</Application>
  <PresentationFormat>On-screen Show (4:3)</PresentationFormat>
  <Paragraphs>377</Paragraphs>
  <Slides>36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50" baseType="lpstr">
      <vt:lpstr>新細明體</vt:lpstr>
      <vt:lpstr>Arial</vt:lpstr>
      <vt:lpstr>Comic Sans MS</vt:lpstr>
      <vt:lpstr>Georgia</vt:lpstr>
      <vt:lpstr>Symbol</vt:lpstr>
      <vt:lpstr>Times New Roman</vt:lpstr>
      <vt:lpstr>Trebuchet MS</vt:lpstr>
      <vt:lpstr>Verdana</vt:lpstr>
      <vt:lpstr>Wingdings</vt:lpstr>
      <vt:lpstr>Default Design</vt:lpstr>
      <vt:lpstr>1_Default Design</vt:lpstr>
      <vt:lpstr>2_Default Design</vt:lpstr>
      <vt:lpstr>Equation</vt:lpstr>
      <vt:lpstr>Bitmap Image</vt:lpstr>
      <vt:lpstr>PowerPoint Presentation</vt:lpstr>
      <vt:lpstr>PowerPoint Presentation</vt:lpstr>
      <vt:lpstr>Types of MOSFETS</vt:lpstr>
      <vt:lpstr>Cross-Sectional View of n channel  Enhancement Mode Transistor</vt:lpstr>
      <vt:lpstr>p channel Depletion Mode Transistor</vt:lpstr>
      <vt:lpstr>Operation of a Enhancement mode transistor</vt:lpstr>
      <vt:lpstr>Before electron  inversion layer is  formed</vt:lpstr>
      <vt:lpstr>Symbols for n channel Enhancement  Mode MOSFET</vt:lpstr>
      <vt:lpstr>Symbols for n channel  Depletion Mode MOSFET</vt:lpstr>
      <vt:lpstr>Working Modes</vt:lpstr>
      <vt:lpstr>Triode Region  A voltage-controlled resistor @small VDS</vt:lpstr>
      <vt:lpstr>Saturation Region occurs at large VDS</vt:lpstr>
      <vt:lpstr>PowerPoint Presentation</vt:lpstr>
      <vt:lpstr>PowerPoint Presentation</vt:lpstr>
      <vt:lpstr>Saturation Region once pinch-off occurs, there is no further increase in drain current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EE&amp;CS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Wojtek Jadwisienczak</dc:creator>
  <cp:lastModifiedBy>Hasan Bora</cp:lastModifiedBy>
  <cp:revision>270</cp:revision>
  <dcterms:created xsi:type="dcterms:W3CDTF">2004-01-08T19:56:29Z</dcterms:created>
  <dcterms:modified xsi:type="dcterms:W3CDTF">2016-12-21T08:51:54Z</dcterms:modified>
</cp:coreProperties>
</file>