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6">
  <p:sldMasterIdLst>
    <p:sldMasterId id="2147483747" r:id="rId1"/>
  </p:sldMasterIdLst>
  <p:notesMasterIdLst>
    <p:notesMasterId r:id="rId53"/>
  </p:notesMasterIdLst>
  <p:handoutMasterIdLst>
    <p:handoutMasterId r:id="rId54"/>
  </p:handoutMasterIdLst>
  <p:sldIdLst>
    <p:sldId id="353" r:id="rId2"/>
    <p:sldId id="374" r:id="rId3"/>
    <p:sldId id="365" r:id="rId4"/>
    <p:sldId id="366" r:id="rId5"/>
    <p:sldId id="367" r:id="rId6"/>
    <p:sldId id="372" r:id="rId7"/>
    <p:sldId id="373" r:id="rId8"/>
    <p:sldId id="375" r:id="rId9"/>
    <p:sldId id="369" r:id="rId10"/>
    <p:sldId id="370" r:id="rId11"/>
    <p:sldId id="371" r:id="rId12"/>
    <p:sldId id="376" r:id="rId13"/>
    <p:sldId id="377" r:id="rId14"/>
    <p:sldId id="362" r:id="rId15"/>
    <p:sldId id="357" r:id="rId16"/>
    <p:sldId id="358" r:id="rId17"/>
    <p:sldId id="359" r:id="rId18"/>
    <p:sldId id="361" r:id="rId19"/>
    <p:sldId id="360" r:id="rId20"/>
    <p:sldId id="363" r:id="rId21"/>
    <p:sldId id="380" r:id="rId22"/>
    <p:sldId id="381" r:id="rId23"/>
    <p:sldId id="382" r:id="rId24"/>
    <p:sldId id="383" r:id="rId25"/>
    <p:sldId id="384" r:id="rId26"/>
    <p:sldId id="385" r:id="rId27"/>
    <p:sldId id="391" r:id="rId28"/>
    <p:sldId id="386" r:id="rId29"/>
    <p:sldId id="387" r:id="rId30"/>
    <p:sldId id="394" r:id="rId31"/>
    <p:sldId id="397" r:id="rId32"/>
    <p:sldId id="395" r:id="rId33"/>
    <p:sldId id="396" r:id="rId34"/>
    <p:sldId id="392" r:id="rId35"/>
    <p:sldId id="403" r:id="rId36"/>
    <p:sldId id="401" r:id="rId37"/>
    <p:sldId id="399" r:id="rId38"/>
    <p:sldId id="409" r:id="rId39"/>
    <p:sldId id="400" r:id="rId40"/>
    <p:sldId id="411" r:id="rId41"/>
    <p:sldId id="412" r:id="rId42"/>
    <p:sldId id="413" r:id="rId43"/>
    <p:sldId id="414" r:id="rId44"/>
    <p:sldId id="415" r:id="rId45"/>
    <p:sldId id="416" r:id="rId46"/>
    <p:sldId id="402" r:id="rId47"/>
    <p:sldId id="410" r:id="rId48"/>
    <p:sldId id="418" r:id="rId49"/>
    <p:sldId id="419" r:id="rId50"/>
    <p:sldId id="417" r:id="rId51"/>
    <p:sldId id="420" r:id="rId5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omic Sans MS" panose="030F0702030302020204" pitchFamily="66" charset="0"/>
      <p:regular r:id="rId59"/>
      <p:bold r:id="rId60"/>
    </p:embeddedFont>
    <p:embeddedFont>
      <p:font typeface="Arial Tur" panose="020B0604020202020204" pitchFamily="34" charset="0"/>
      <p:regular r:id="rId61"/>
      <p:bold r:id="rId62"/>
      <p:italic r:id="rId63"/>
      <p:boldItalic r:id="rId64"/>
    </p:embeddedFont>
    <p:embeddedFont>
      <p:font typeface="Tahoma" panose="020B0604030504040204" pitchFamily="34" charset="0"/>
      <p:regular r:id="rId65"/>
      <p:bold r:id="rId66"/>
    </p:embeddedFont>
  </p:embeddedFontLst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EEECE1"/>
    <a:srgbClr val="4F81BD"/>
    <a:srgbClr val="000000"/>
    <a:srgbClr val="D0D8E8"/>
    <a:srgbClr val="33CC33"/>
    <a:srgbClr val="66FF99"/>
    <a:srgbClr val="FF99CC"/>
    <a:srgbClr val="777777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31" autoAdjust="0"/>
    <p:restoredTop sz="94057" autoAdjust="0"/>
  </p:normalViewPr>
  <p:slideViewPr>
    <p:cSldViewPr>
      <p:cViewPr varScale="1">
        <p:scale>
          <a:sx n="109" d="100"/>
          <a:sy n="109" d="100"/>
        </p:scale>
        <p:origin x="219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6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06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62" Type="http://schemas.openxmlformats.org/officeDocument/2006/relationships/font" Target="fonts/font8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 Tur" charset="-94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Tur" charset="-94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 Tur" charset="-94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A6AD399-3EAC-441B-BA10-8075A1187ED1}" type="slidenum">
              <a:rPr lang="tr-TR"/>
              <a:pPr>
                <a:defRPr/>
              </a:pPr>
              <a:t>‹#›</a:t>
            </a:fld>
            <a:endParaRPr lang="tr-TR">
              <a:latin typeface="Arial Tur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69481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 Tur" charset="-94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Tur" charset="-94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Ana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 Tur" charset="-94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0DDDAD0-3984-40CB-A4F9-19D1E1D12574}" type="slidenum">
              <a:rPr lang="tr-TR"/>
              <a:pPr>
                <a:defRPr/>
              </a:pPr>
              <a:t>‹#›</a:t>
            </a:fld>
            <a:endParaRPr lang="tr-TR">
              <a:latin typeface="Arial Tur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609614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1A4F5A-854A-4ABE-97BD-7525E03A29B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740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997A29-DAB9-4E22-8459-A1986A55445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9226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472CB4-EFC1-497E-8F27-77B0E2E430E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3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2017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DDF08-5E64-4450-920A-6149E09C0EC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9006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7D960-5AA7-4752-9E75-900E6FC9A77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3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sedr42021_0538a.jpg</a:t>
            </a:r>
          </a:p>
        </p:txBody>
      </p:sp>
    </p:spTree>
    <p:extLst>
      <p:ext uri="{BB962C8B-B14F-4D97-AF65-F5344CB8AC3E}">
        <p14:creationId xmlns:p14="http://schemas.microsoft.com/office/powerpoint/2010/main" val="4243141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CBAC5-3F35-4DE1-A859-58EA3B9EC98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4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sedr42021_0539a.jpg</a:t>
            </a:r>
          </a:p>
        </p:txBody>
      </p:sp>
    </p:spTree>
    <p:extLst>
      <p:ext uri="{BB962C8B-B14F-4D97-AF65-F5344CB8AC3E}">
        <p14:creationId xmlns:p14="http://schemas.microsoft.com/office/powerpoint/2010/main" val="4247090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FC09C6-396E-4AAC-961C-08A7F1414A7D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22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sedr42021_0544a.jpg</a:t>
            </a:r>
          </a:p>
        </p:txBody>
      </p:sp>
    </p:spTree>
    <p:extLst>
      <p:ext uri="{BB962C8B-B14F-4D97-AF65-F5344CB8AC3E}">
        <p14:creationId xmlns:p14="http://schemas.microsoft.com/office/powerpoint/2010/main" val="1637211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D08A91-FDA9-4822-8A36-36257C0EA94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sedr42021_0540a.jpg</a:t>
            </a:r>
          </a:p>
        </p:txBody>
      </p:sp>
    </p:spTree>
    <p:extLst>
      <p:ext uri="{BB962C8B-B14F-4D97-AF65-F5344CB8AC3E}">
        <p14:creationId xmlns:p14="http://schemas.microsoft.com/office/powerpoint/2010/main" val="1649341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5146E-762C-4DDF-B10B-65ACFC41C399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21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sedr42021_0541a.jpg</a:t>
            </a:r>
          </a:p>
        </p:txBody>
      </p:sp>
    </p:spTree>
    <p:extLst>
      <p:ext uri="{BB962C8B-B14F-4D97-AF65-F5344CB8AC3E}">
        <p14:creationId xmlns:p14="http://schemas.microsoft.com/office/powerpoint/2010/main" val="298016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15DD4-7B06-40DE-B50E-2BA039A1C63A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0742625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01C6F-ACA0-477F-914F-0343D4CFCB76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4211874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89345-9089-4F91-9B4C-40ED63C9B3AD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6850820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76064"/>
          </a:xfrm>
        </p:spPr>
        <p:txBody>
          <a:bodyPr>
            <a:normAutofit/>
          </a:bodyPr>
          <a:lstStyle>
            <a:lvl1pPr>
              <a:defRPr sz="2400">
                <a:latin typeface="Comic Sans MS" panose="030F0702030302020204" pitchFamily="66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7959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646B61-4224-49D0-8660-987D35E0ED35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043001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A1C73-316B-4DD5-A71A-94C69BE7C215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1840464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CC0C6-0267-4D15-9CB5-4555C7D89DE8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5855696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68D14B-E62E-4C2B-83F0-8BA40636585A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8296269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92BE3-FF3C-432C-802A-909CA171E8A9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182969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C69FB-64AF-4E06-A628-ACF66144EDFC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0550090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EC3A1D-0060-4546-88DB-5770B520ECB9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9495868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492EC4C-CACE-4180-8A44-D6D04606C1A3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119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ransition>
    <p:plus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060848"/>
            <a:ext cx="3465736" cy="25959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259632" y="404664"/>
            <a:ext cx="6518131" cy="769441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tr-TR" sz="44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EHB222E QUESTIONS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221088"/>
            <a:ext cx="4968552" cy="2106846"/>
          </a:xfrm>
          <a:prstGeom prst="round2DiagRect">
            <a:avLst>
              <a:gd name="adj1" fmla="val 16667"/>
              <a:gd name="adj2" fmla="val 23933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3312368" cy="20219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5982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76672"/>
            <a:ext cx="75889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An n-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typed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material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has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holes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and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negatively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charged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ions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. True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or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false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?</a:t>
            </a:r>
            <a:endParaRPr lang="en-US" sz="2000" b="1" spc="-15" dirty="0">
              <a:latin typeface="Comic Sans MS" panose="030F0702030302020204" pitchFamily="66" charset="0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2060848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tr-TR" sz="2000" i="1" spc="-15" dirty="0" err="1" smtClean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Answer</a:t>
            </a:r>
            <a:r>
              <a:rPr lang="tr-TR" sz="2000" i="1" spc="-15" dirty="0" smtClean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:</a:t>
            </a:r>
            <a:endParaRPr lang="en-US" sz="2000" i="1" spc="-15" dirty="0">
              <a:solidFill>
                <a:srgbClr val="C00000"/>
              </a:solidFill>
              <a:latin typeface="Comic Sans MS" panose="030F0702030302020204" pitchFamily="66" charset="0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2619103"/>
            <a:ext cx="7588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tr-TR" sz="2000" spc="-15" dirty="0" err="1" smtClean="0">
                <a:latin typeface="Comic Sans MS" panose="030F0702030302020204" pitchFamily="66" charset="0"/>
                <a:cs typeface="Times New Roman"/>
              </a:rPr>
              <a:t>False</a:t>
            </a:r>
            <a:r>
              <a:rPr lang="en-US" sz="2000" spc="-15" dirty="0" smtClean="0">
                <a:latin typeface="Comic Sans MS" panose="030F0702030302020204" pitchFamily="66" charset="0"/>
                <a:cs typeface="Times New Roman"/>
              </a:rPr>
              <a:t> </a:t>
            </a:r>
            <a:endParaRPr lang="en-US" sz="2000" spc="-15" dirty="0">
              <a:latin typeface="Comic Sans MS" panose="030F0702030302020204" pitchFamily="66" charset="0"/>
              <a:cs typeface="Times New Roman"/>
            </a:endParaRPr>
          </a:p>
        </p:txBody>
      </p:sp>
      <p:grpSp>
        <p:nvGrpSpPr>
          <p:cNvPr id="7" name="Group 88"/>
          <p:cNvGrpSpPr>
            <a:grpSpLocks/>
          </p:cNvGrpSpPr>
          <p:nvPr/>
        </p:nvGrpSpPr>
        <p:grpSpPr bwMode="auto">
          <a:xfrm>
            <a:off x="2915816" y="1700808"/>
            <a:ext cx="1936750" cy="2971800"/>
            <a:chOff x="2258" y="1108"/>
            <a:chExt cx="1220" cy="1872"/>
          </a:xfrm>
        </p:grpSpPr>
        <p:grpSp>
          <p:nvGrpSpPr>
            <p:cNvPr id="8" name="Group 89"/>
            <p:cNvGrpSpPr>
              <a:grpSpLocks/>
            </p:cNvGrpSpPr>
            <p:nvPr/>
          </p:nvGrpSpPr>
          <p:grpSpPr bwMode="auto">
            <a:xfrm>
              <a:off x="2258" y="1777"/>
              <a:ext cx="1220" cy="1203"/>
              <a:chOff x="4127" y="2459"/>
              <a:chExt cx="1220" cy="1203"/>
            </a:xfrm>
          </p:grpSpPr>
          <p:grpSp>
            <p:nvGrpSpPr>
              <p:cNvPr id="21" name="Group 90"/>
              <p:cNvGrpSpPr>
                <a:grpSpLocks/>
              </p:cNvGrpSpPr>
              <p:nvPr/>
            </p:nvGrpSpPr>
            <p:grpSpPr bwMode="auto">
              <a:xfrm>
                <a:off x="4127" y="2461"/>
                <a:ext cx="1220" cy="1201"/>
                <a:chOff x="2239" y="1321"/>
                <a:chExt cx="1220" cy="1201"/>
              </a:xfrm>
            </p:grpSpPr>
            <p:grpSp>
              <p:nvGrpSpPr>
                <p:cNvPr id="34" name="Group 91"/>
                <p:cNvGrpSpPr>
                  <a:grpSpLocks/>
                </p:cNvGrpSpPr>
                <p:nvPr/>
              </p:nvGrpSpPr>
              <p:grpSpPr bwMode="auto">
                <a:xfrm>
                  <a:off x="2244" y="1321"/>
                  <a:ext cx="1211" cy="1201"/>
                  <a:chOff x="430" y="1336"/>
                  <a:chExt cx="1211" cy="1201"/>
                </a:xfrm>
              </p:grpSpPr>
              <p:grpSp>
                <p:nvGrpSpPr>
                  <p:cNvPr id="56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523" y="1465"/>
                    <a:ext cx="1025" cy="943"/>
                    <a:chOff x="523" y="1467"/>
                    <a:chExt cx="1025" cy="943"/>
                  </a:xfrm>
                </p:grpSpPr>
                <p:grpSp>
                  <p:nvGrpSpPr>
                    <p:cNvPr id="70" name="Group 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3" y="1467"/>
                      <a:ext cx="277" cy="943"/>
                      <a:chOff x="523" y="1464"/>
                      <a:chExt cx="277" cy="943"/>
                    </a:xfrm>
                  </p:grpSpPr>
                  <p:grpSp>
                    <p:nvGrpSpPr>
                      <p:cNvPr id="91" name="Group 9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23" y="1464"/>
                        <a:ext cx="277" cy="215"/>
                        <a:chOff x="2664" y="2644"/>
                        <a:chExt cx="277" cy="215"/>
                      </a:xfrm>
                    </p:grpSpPr>
                    <p:sp>
                      <p:nvSpPr>
                        <p:cNvPr id="98" name="Oval 9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99" y="2644"/>
                          <a:ext cx="206" cy="215"/>
                        </a:xfrm>
                        <a:prstGeom prst="ellipse">
                          <a:avLst/>
                        </a:prstGeom>
                        <a:solidFill>
                          <a:srgbClr val="FF99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n-US" altLang="en-US"/>
                        </a:p>
                      </p:txBody>
                    </p:sp>
                    <p:sp>
                      <p:nvSpPr>
                        <p:cNvPr id="99" name="Text Box 9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64" y="2645"/>
                          <a:ext cx="277" cy="2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algn="ctr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sz="1600" b="1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ahoma" pitchFamily="34" charset="0"/>
                            </a:rPr>
                            <a:t>SI</a:t>
                          </a:r>
                        </a:p>
                      </p:txBody>
                    </p:sp>
                  </p:grpSp>
                  <p:grpSp>
                    <p:nvGrpSpPr>
                      <p:cNvPr id="92" name="Group 9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23" y="1828"/>
                        <a:ext cx="277" cy="215"/>
                        <a:chOff x="2664" y="2644"/>
                        <a:chExt cx="277" cy="215"/>
                      </a:xfrm>
                    </p:grpSpPr>
                    <p:sp>
                      <p:nvSpPr>
                        <p:cNvPr id="96" name="Oval 9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99" y="2644"/>
                          <a:ext cx="206" cy="215"/>
                        </a:xfrm>
                        <a:prstGeom prst="ellipse">
                          <a:avLst/>
                        </a:prstGeom>
                        <a:solidFill>
                          <a:srgbClr val="FF99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n-US" altLang="en-US"/>
                        </a:p>
                      </p:txBody>
                    </p:sp>
                    <p:sp>
                      <p:nvSpPr>
                        <p:cNvPr id="97" name="Text Box 9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64" y="2645"/>
                          <a:ext cx="277" cy="2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algn="ctr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sz="1600" b="1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ahoma" pitchFamily="34" charset="0"/>
                            </a:rPr>
                            <a:t>SI</a:t>
                          </a:r>
                        </a:p>
                      </p:txBody>
                    </p:sp>
                  </p:grpSp>
                  <p:grpSp>
                    <p:nvGrpSpPr>
                      <p:cNvPr id="93" name="Group 10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23" y="2192"/>
                        <a:ext cx="277" cy="215"/>
                        <a:chOff x="2664" y="2644"/>
                        <a:chExt cx="277" cy="215"/>
                      </a:xfrm>
                    </p:grpSpPr>
                    <p:sp>
                      <p:nvSpPr>
                        <p:cNvPr id="94" name="Oval 10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99" y="2644"/>
                          <a:ext cx="206" cy="215"/>
                        </a:xfrm>
                        <a:prstGeom prst="ellipse">
                          <a:avLst/>
                        </a:prstGeom>
                        <a:solidFill>
                          <a:srgbClr val="FF99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n-US" altLang="en-US"/>
                        </a:p>
                      </p:txBody>
                    </p:sp>
                    <p:sp>
                      <p:nvSpPr>
                        <p:cNvPr id="95" name="Text Box 10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64" y="2645"/>
                          <a:ext cx="277" cy="2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algn="ctr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sz="1600" b="1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ahoma" pitchFamily="34" charset="0"/>
                            </a:rPr>
                            <a:t>SI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71" name="Group 10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7" y="1467"/>
                      <a:ext cx="277" cy="943"/>
                      <a:chOff x="523" y="1464"/>
                      <a:chExt cx="277" cy="943"/>
                    </a:xfrm>
                  </p:grpSpPr>
                  <p:grpSp>
                    <p:nvGrpSpPr>
                      <p:cNvPr id="82" name="Group 10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23" y="1464"/>
                        <a:ext cx="277" cy="215"/>
                        <a:chOff x="2664" y="2644"/>
                        <a:chExt cx="277" cy="215"/>
                      </a:xfrm>
                    </p:grpSpPr>
                    <p:sp>
                      <p:nvSpPr>
                        <p:cNvPr id="89" name="Oval 10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99" y="2644"/>
                          <a:ext cx="206" cy="215"/>
                        </a:xfrm>
                        <a:prstGeom prst="ellipse">
                          <a:avLst/>
                        </a:prstGeom>
                        <a:solidFill>
                          <a:srgbClr val="FF99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n-US" altLang="en-US"/>
                        </a:p>
                      </p:txBody>
                    </p:sp>
                    <p:sp>
                      <p:nvSpPr>
                        <p:cNvPr id="90" name="Text Box 10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64" y="2645"/>
                          <a:ext cx="277" cy="2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algn="ctr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sz="1600" b="1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ahoma" pitchFamily="34" charset="0"/>
                            </a:rPr>
                            <a:t>SI</a:t>
                          </a:r>
                        </a:p>
                      </p:txBody>
                    </p:sp>
                  </p:grpSp>
                  <p:grpSp>
                    <p:nvGrpSpPr>
                      <p:cNvPr id="83" name="Group 10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23" y="1828"/>
                        <a:ext cx="277" cy="215"/>
                        <a:chOff x="2664" y="2644"/>
                        <a:chExt cx="277" cy="215"/>
                      </a:xfrm>
                    </p:grpSpPr>
                    <p:sp>
                      <p:nvSpPr>
                        <p:cNvPr id="87" name="Oval 10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99" y="2644"/>
                          <a:ext cx="206" cy="215"/>
                        </a:xfrm>
                        <a:prstGeom prst="ellipse">
                          <a:avLst/>
                        </a:prstGeom>
                        <a:solidFill>
                          <a:srgbClr val="FF99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n-US" altLang="en-US"/>
                        </a:p>
                      </p:txBody>
                    </p:sp>
                    <p:sp>
                      <p:nvSpPr>
                        <p:cNvPr id="88" name="Text Box 10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64" y="2645"/>
                          <a:ext cx="277" cy="2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algn="ctr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sz="1600" b="1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ahoma" pitchFamily="34" charset="0"/>
                            </a:rPr>
                            <a:t>SI</a:t>
                          </a:r>
                        </a:p>
                      </p:txBody>
                    </p:sp>
                  </p:grpSp>
                  <p:grpSp>
                    <p:nvGrpSpPr>
                      <p:cNvPr id="84" name="Group 1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23" y="2192"/>
                        <a:ext cx="277" cy="215"/>
                        <a:chOff x="2664" y="2644"/>
                        <a:chExt cx="277" cy="215"/>
                      </a:xfrm>
                    </p:grpSpPr>
                    <p:sp>
                      <p:nvSpPr>
                        <p:cNvPr id="85" name="Oval 11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99" y="2644"/>
                          <a:ext cx="206" cy="215"/>
                        </a:xfrm>
                        <a:prstGeom prst="ellipse">
                          <a:avLst/>
                        </a:prstGeom>
                        <a:solidFill>
                          <a:srgbClr val="FF99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n-US" altLang="en-US"/>
                        </a:p>
                      </p:txBody>
                    </p:sp>
                    <p:sp>
                      <p:nvSpPr>
                        <p:cNvPr id="86" name="Text Box 11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64" y="2645"/>
                          <a:ext cx="277" cy="2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algn="ctr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sz="1600" b="1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ahoma" pitchFamily="34" charset="0"/>
                            </a:rPr>
                            <a:t>SI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72" name="Group 1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71" y="1467"/>
                      <a:ext cx="277" cy="943"/>
                      <a:chOff x="523" y="1464"/>
                      <a:chExt cx="277" cy="943"/>
                    </a:xfrm>
                  </p:grpSpPr>
                  <p:grpSp>
                    <p:nvGrpSpPr>
                      <p:cNvPr id="73" name="Group 1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23" y="1464"/>
                        <a:ext cx="277" cy="215"/>
                        <a:chOff x="2664" y="2644"/>
                        <a:chExt cx="277" cy="215"/>
                      </a:xfrm>
                    </p:grpSpPr>
                    <p:sp>
                      <p:nvSpPr>
                        <p:cNvPr id="80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99" y="2644"/>
                          <a:ext cx="206" cy="215"/>
                        </a:xfrm>
                        <a:prstGeom prst="ellipse">
                          <a:avLst/>
                        </a:prstGeom>
                        <a:solidFill>
                          <a:srgbClr val="FF99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n-US" altLang="en-US"/>
                        </a:p>
                      </p:txBody>
                    </p:sp>
                    <p:sp>
                      <p:nvSpPr>
                        <p:cNvPr id="81" name="Text Box 11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64" y="2645"/>
                          <a:ext cx="277" cy="2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algn="ctr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sz="1600" b="1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ahoma" pitchFamily="34" charset="0"/>
                            </a:rPr>
                            <a:t>SI</a:t>
                          </a:r>
                        </a:p>
                      </p:txBody>
                    </p:sp>
                  </p:grpSp>
                  <p:grpSp>
                    <p:nvGrpSpPr>
                      <p:cNvPr id="74" name="Group 11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23" y="1828"/>
                        <a:ext cx="277" cy="215"/>
                        <a:chOff x="2664" y="2644"/>
                        <a:chExt cx="277" cy="215"/>
                      </a:xfrm>
                    </p:grpSpPr>
                    <p:sp>
                      <p:nvSpPr>
                        <p:cNvPr id="78" name="Oval 11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99" y="2644"/>
                          <a:ext cx="206" cy="215"/>
                        </a:xfrm>
                        <a:prstGeom prst="ellipse">
                          <a:avLst/>
                        </a:prstGeom>
                        <a:solidFill>
                          <a:srgbClr val="FF99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n-US" altLang="en-US"/>
                        </a:p>
                      </p:txBody>
                    </p:sp>
                    <p:sp>
                      <p:nvSpPr>
                        <p:cNvPr id="79" name="Text Box 11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64" y="2645"/>
                          <a:ext cx="277" cy="2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algn="ctr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sz="1600" b="1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ahoma" pitchFamily="34" charset="0"/>
                            </a:rPr>
                            <a:t>SI</a:t>
                          </a:r>
                        </a:p>
                      </p:txBody>
                    </p:sp>
                  </p:grpSp>
                  <p:grpSp>
                    <p:nvGrpSpPr>
                      <p:cNvPr id="75" name="Group 1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23" y="2192"/>
                        <a:ext cx="277" cy="215"/>
                        <a:chOff x="2664" y="2644"/>
                        <a:chExt cx="277" cy="215"/>
                      </a:xfrm>
                    </p:grpSpPr>
                    <p:sp>
                      <p:nvSpPr>
                        <p:cNvPr id="76" name="Oval 12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99" y="2644"/>
                          <a:ext cx="206" cy="215"/>
                        </a:xfrm>
                        <a:prstGeom prst="ellipse">
                          <a:avLst/>
                        </a:prstGeom>
                        <a:solidFill>
                          <a:srgbClr val="FF99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n-US" altLang="en-US"/>
                        </a:p>
                      </p:txBody>
                    </p:sp>
                    <p:sp>
                      <p:nvSpPr>
                        <p:cNvPr id="77" name="Text Box 12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64" y="2645"/>
                          <a:ext cx="277" cy="2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algn="ctr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sz="1600" b="1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ahoma" pitchFamily="34" charset="0"/>
                            </a:rPr>
                            <a:t>SI</a:t>
                          </a:r>
                        </a:p>
                      </p:txBody>
                    </p:sp>
                  </p:grpSp>
                </p:grpSp>
              </p:grpSp>
              <p:grpSp>
                <p:nvGrpSpPr>
                  <p:cNvPr id="57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430" y="1336"/>
                    <a:ext cx="1211" cy="1201"/>
                    <a:chOff x="687" y="1449"/>
                    <a:chExt cx="933" cy="923"/>
                  </a:xfrm>
                </p:grpSpPr>
                <p:grpSp>
                  <p:nvGrpSpPr>
                    <p:cNvPr id="58" name="Group 1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7" y="1449"/>
                      <a:ext cx="371" cy="923"/>
                      <a:chOff x="687" y="1440"/>
                      <a:chExt cx="371" cy="923"/>
                    </a:xfrm>
                  </p:grpSpPr>
                  <p:sp>
                    <p:nvSpPr>
                      <p:cNvPr id="67" name="Oval 1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7" y="1440"/>
                        <a:ext cx="371" cy="391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68" name="Oval 1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7" y="1706"/>
                        <a:ext cx="371" cy="391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69" name="Oval 1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7" y="1972"/>
                        <a:ext cx="371" cy="391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9" name="Group 1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68" y="1449"/>
                      <a:ext cx="371" cy="923"/>
                      <a:chOff x="687" y="1440"/>
                      <a:chExt cx="371" cy="923"/>
                    </a:xfrm>
                  </p:grpSpPr>
                  <p:sp>
                    <p:nvSpPr>
                      <p:cNvPr id="64" name="Oval 1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7" y="1440"/>
                        <a:ext cx="371" cy="391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65" name="Oval 1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7" y="1706"/>
                        <a:ext cx="371" cy="391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66" name="Oval 1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7" y="1972"/>
                        <a:ext cx="371" cy="391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60" name="Group 1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49" y="1449"/>
                      <a:ext cx="371" cy="923"/>
                      <a:chOff x="687" y="1440"/>
                      <a:chExt cx="371" cy="923"/>
                    </a:xfrm>
                  </p:grpSpPr>
                  <p:sp>
                    <p:nvSpPr>
                      <p:cNvPr id="61" name="Oval 1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7" y="1440"/>
                        <a:ext cx="371" cy="391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62" name="Oval 1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7" y="1706"/>
                        <a:ext cx="371" cy="391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63" name="Oval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7" y="1972"/>
                        <a:ext cx="371" cy="391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35" name="Group 136"/>
                <p:cNvGrpSpPr>
                  <a:grpSpLocks/>
                </p:cNvGrpSpPr>
                <p:nvPr/>
              </p:nvGrpSpPr>
              <p:grpSpPr bwMode="auto">
                <a:xfrm>
                  <a:off x="2239" y="1323"/>
                  <a:ext cx="1220" cy="1199"/>
                  <a:chOff x="2238" y="1333"/>
                  <a:chExt cx="1220" cy="1199"/>
                </a:xfrm>
              </p:grpSpPr>
              <p:grpSp>
                <p:nvGrpSpPr>
                  <p:cNvPr id="36" name="Group 137"/>
                  <p:cNvGrpSpPr>
                    <a:grpSpLocks/>
                  </p:cNvGrpSpPr>
                  <p:nvPr/>
                </p:nvGrpSpPr>
                <p:grpSpPr bwMode="auto">
                  <a:xfrm>
                    <a:off x="2598" y="1333"/>
                    <a:ext cx="140" cy="1199"/>
                    <a:chOff x="2595" y="1321"/>
                    <a:chExt cx="140" cy="1199"/>
                  </a:xfrm>
                </p:grpSpPr>
                <p:sp>
                  <p:nvSpPr>
                    <p:cNvPr id="52" name="Oval 138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592" y="1324"/>
                      <a:ext cx="145" cy="139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" name="Oval 139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592" y="1675"/>
                      <a:ext cx="145" cy="139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4" name="Oval 140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592" y="2378"/>
                      <a:ext cx="145" cy="139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5" name="Oval 141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593" y="2026"/>
                      <a:ext cx="145" cy="139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37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3318" y="1333"/>
                    <a:ext cx="140" cy="1199"/>
                    <a:chOff x="2595" y="1321"/>
                    <a:chExt cx="140" cy="1199"/>
                  </a:xfrm>
                </p:grpSpPr>
                <p:sp>
                  <p:nvSpPr>
                    <p:cNvPr id="48" name="Oval 143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592" y="1324"/>
                      <a:ext cx="145" cy="139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" name="Oval 144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592" y="1675"/>
                      <a:ext cx="145" cy="139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0" name="Oval 145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592" y="2378"/>
                      <a:ext cx="145" cy="139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" name="Oval 146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593" y="2026"/>
                      <a:ext cx="145" cy="139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38" name="Group 147"/>
                  <p:cNvGrpSpPr>
                    <a:grpSpLocks/>
                  </p:cNvGrpSpPr>
                  <p:nvPr/>
                </p:nvGrpSpPr>
                <p:grpSpPr bwMode="auto">
                  <a:xfrm>
                    <a:off x="2958" y="1333"/>
                    <a:ext cx="140" cy="1199"/>
                    <a:chOff x="2595" y="1321"/>
                    <a:chExt cx="140" cy="1199"/>
                  </a:xfrm>
                </p:grpSpPr>
                <p:sp>
                  <p:nvSpPr>
                    <p:cNvPr id="44" name="Oval 148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592" y="1324"/>
                      <a:ext cx="145" cy="139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5" name="Oval 149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592" y="1675"/>
                      <a:ext cx="145" cy="139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6" name="Oval 150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592" y="2378"/>
                      <a:ext cx="145" cy="139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7" name="Oval 151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593" y="2026"/>
                      <a:ext cx="145" cy="139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39" name="Group 152"/>
                  <p:cNvGrpSpPr>
                    <a:grpSpLocks/>
                  </p:cNvGrpSpPr>
                  <p:nvPr/>
                </p:nvGrpSpPr>
                <p:grpSpPr bwMode="auto">
                  <a:xfrm>
                    <a:off x="2238" y="1333"/>
                    <a:ext cx="140" cy="1199"/>
                    <a:chOff x="2595" y="1321"/>
                    <a:chExt cx="140" cy="1199"/>
                  </a:xfrm>
                </p:grpSpPr>
                <p:sp>
                  <p:nvSpPr>
                    <p:cNvPr id="40" name="Oval 153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592" y="1324"/>
                      <a:ext cx="145" cy="139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1" name="Oval 154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592" y="1675"/>
                      <a:ext cx="145" cy="139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2" name="Oval 155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592" y="2378"/>
                      <a:ext cx="145" cy="139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3" name="Oval 156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593" y="2026"/>
                      <a:ext cx="145" cy="139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22" name="Group 157"/>
              <p:cNvGrpSpPr>
                <a:grpSpLocks/>
              </p:cNvGrpSpPr>
              <p:nvPr/>
            </p:nvGrpSpPr>
            <p:grpSpPr bwMode="auto">
              <a:xfrm>
                <a:off x="4491" y="2459"/>
                <a:ext cx="493" cy="579"/>
                <a:chOff x="4491" y="2459"/>
                <a:chExt cx="493" cy="579"/>
              </a:xfrm>
            </p:grpSpPr>
            <p:grpSp>
              <p:nvGrpSpPr>
                <p:cNvPr id="23" name="Group 158"/>
                <p:cNvGrpSpPr>
                  <a:grpSpLocks/>
                </p:cNvGrpSpPr>
                <p:nvPr/>
              </p:nvGrpSpPr>
              <p:grpSpPr bwMode="auto">
                <a:xfrm>
                  <a:off x="4491" y="2459"/>
                  <a:ext cx="493" cy="579"/>
                  <a:chOff x="4486" y="2459"/>
                  <a:chExt cx="498" cy="574"/>
                </a:xfrm>
              </p:grpSpPr>
              <p:sp>
                <p:nvSpPr>
                  <p:cNvPr id="25" name="Oval 159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493" y="2459"/>
                    <a:ext cx="485" cy="509"/>
                  </a:xfrm>
                  <a:prstGeom prst="ellipse">
                    <a:avLst/>
                  </a:prstGeom>
                  <a:noFill/>
                  <a:ln w="28575">
                    <a:solidFill>
                      <a:srgbClr val="D600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6" name="Oval 160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638" y="2594"/>
                    <a:ext cx="195" cy="20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D60093"/>
                      </a:gs>
                      <a:gs pos="100000">
                        <a:srgbClr val="000000"/>
                      </a:gs>
                    </a:gsLst>
                    <a:lin ang="2700000" scaled="1"/>
                  </a:gradFill>
                  <a:ln w="19050">
                    <a:solidFill>
                      <a:srgbClr val="D60093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grpSp>
                <p:nvGrpSpPr>
                  <p:cNvPr id="27" name="Group 161"/>
                  <p:cNvGrpSpPr>
                    <a:grpSpLocks/>
                  </p:cNvGrpSpPr>
                  <p:nvPr/>
                </p:nvGrpSpPr>
                <p:grpSpPr bwMode="auto">
                  <a:xfrm>
                    <a:off x="4487" y="2465"/>
                    <a:ext cx="496" cy="141"/>
                    <a:chOff x="4488" y="2465"/>
                    <a:chExt cx="496" cy="141"/>
                  </a:xfrm>
                </p:grpSpPr>
                <p:sp>
                  <p:nvSpPr>
                    <p:cNvPr id="32" name="Oval 162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848" y="2465"/>
                      <a:ext cx="136" cy="141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D60093"/>
                        </a:gs>
                        <a:gs pos="100000">
                          <a:srgbClr val="000000"/>
                        </a:gs>
                      </a:gsLst>
                      <a:lin ang="2700000" scaled="1"/>
                    </a:gradFill>
                    <a:ln w="19050">
                      <a:solidFill>
                        <a:srgbClr val="D60093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33" name="Oval 163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488" y="2465"/>
                      <a:ext cx="136" cy="141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D60093"/>
                        </a:gs>
                        <a:gs pos="100000">
                          <a:srgbClr val="000000"/>
                        </a:gs>
                      </a:gsLst>
                      <a:lin ang="2700000" scaled="1"/>
                    </a:gradFill>
                    <a:ln w="19050">
                      <a:solidFill>
                        <a:srgbClr val="D60093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28" name="Group 164"/>
                  <p:cNvGrpSpPr>
                    <a:grpSpLocks/>
                  </p:cNvGrpSpPr>
                  <p:nvPr/>
                </p:nvGrpSpPr>
                <p:grpSpPr bwMode="auto">
                  <a:xfrm>
                    <a:off x="4486" y="2815"/>
                    <a:ext cx="498" cy="141"/>
                    <a:chOff x="4486" y="2815"/>
                    <a:chExt cx="498" cy="141"/>
                  </a:xfrm>
                </p:grpSpPr>
                <p:sp>
                  <p:nvSpPr>
                    <p:cNvPr id="30" name="Oval 165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848" y="2815"/>
                      <a:ext cx="136" cy="141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D60093"/>
                        </a:gs>
                        <a:gs pos="100000">
                          <a:srgbClr val="000000"/>
                        </a:gs>
                      </a:gsLst>
                      <a:lin ang="2700000" scaled="1"/>
                    </a:gradFill>
                    <a:ln w="19050">
                      <a:solidFill>
                        <a:srgbClr val="D60093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31" name="Oval 166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486" y="2815"/>
                      <a:ext cx="136" cy="141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D60093"/>
                        </a:gs>
                        <a:gs pos="100000">
                          <a:srgbClr val="000000"/>
                        </a:gs>
                      </a:gsLst>
                      <a:lin ang="2700000" scaled="1"/>
                    </a:gradFill>
                    <a:ln w="19050">
                      <a:solidFill>
                        <a:srgbClr val="D60093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29" name="Oval 16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667" y="2892"/>
                    <a:ext cx="136" cy="14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D60093"/>
                      </a:gs>
                      <a:gs pos="100000">
                        <a:srgbClr val="000000"/>
                      </a:gs>
                    </a:gsLst>
                    <a:lin ang="2700000" scaled="1"/>
                  </a:gradFill>
                  <a:ln w="19050">
                    <a:solidFill>
                      <a:srgbClr val="D60093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24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4633" y="2580"/>
                  <a:ext cx="20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N</a:t>
                  </a:r>
                </a:p>
              </p:txBody>
            </p:sp>
          </p:grpSp>
        </p:grpSp>
        <p:grpSp>
          <p:nvGrpSpPr>
            <p:cNvPr id="9" name="Group 169"/>
            <p:cNvGrpSpPr>
              <a:grpSpLocks/>
            </p:cNvGrpSpPr>
            <p:nvPr/>
          </p:nvGrpSpPr>
          <p:grpSpPr bwMode="auto">
            <a:xfrm>
              <a:off x="2621" y="1108"/>
              <a:ext cx="493" cy="579"/>
              <a:chOff x="3670" y="1605"/>
              <a:chExt cx="493" cy="579"/>
            </a:xfrm>
          </p:grpSpPr>
          <p:grpSp>
            <p:nvGrpSpPr>
              <p:cNvPr id="10" name="Group 170"/>
              <p:cNvGrpSpPr>
                <a:grpSpLocks/>
              </p:cNvGrpSpPr>
              <p:nvPr/>
            </p:nvGrpSpPr>
            <p:grpSpPr bwMode="auto">
              <a:xfrm>
                <a:off x="3670" y="1605"/>
                <a:ext cx="493" cy="579"/>
                <a:chOff x="4486" y="2459"/>
                <a:chExt cx="498" cy="574"/>
              </a:xfrm>
            </p:grpSpPr>
            <p:sp>
              <p:nvSpPr>
                <p:cNvPr id="12" name="Oval 171"/>
                <p:cNvSpPr>
                  <a:spLocks noChangeArrowheads="1"/>
                </p:cNvSpPr>
                <p:nvPr/>
              </p:nvSpPr>
              <p:spPr bwMode="auto">
                <a:xfrm flipV="1">
                  <a:off x="4493" y="2459"/>
                  <a:ext cx="485" cy="509"/>
                </a:xfrm>
                <a:prstGeom prst="ellipse">
                  <a:avLst/>
                </a:prstGeom>
                <a:noFill/>
                <a:ln w="2857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3" name="Oval 172"/>
                <p:cNvSpPr>
                  <a:spLocks noChangeArrowheads="1"/>
                </p:cNvSpPr>
                <p:nvPr/>
              </p:nvSpPr>
              <p:spPr bwMode="auto">
                <a:xfrm flipV="1">
                  <a:off x="4638" y="2594"/>
                  <a:ext cx="195" cy="20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60093"/>
                    </a:gs>
                    <a:gs pos="100000">
                      <a:srgbClr val="000000"/>
                    </a:gs>
                  </a:gsLst>
                  <a:lin ang="2700000" scaled="1"/>
                </a:gradFill>
                <a:ln w="19050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4" name="Group 173"/>
                <p:cNvGrpSpPr>
                  <a:grpSpLocks/>
                </p:cNvGrpSpPr>
                <p:nvPr/>
              </p:nvGrpSpPr>
              <p:grpSpPr bwMode="auto">
                <a:xfrm>
                  <a:off x="4487" y="2465"/>
                  <a:ext cx="496" cy="141"/>
                  <a:chOff x="4488" y="2465"/>
                  <a:chExt cx="496" cy="141"/>
                </a:xfrm>
              </p:grpSpPr>
              <p:sp>
                <p:nvSpPr>
                  <p:cNvPr id="19" name="Oval 17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848" y="2465"/>
                    <a:ext cx="136" cy="14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D60093"/>
                      </a:gs>
                      <a:gs pos="100000">
                        <a:srgbClr val="000000"/>
                      </a:gs>
                    </a:gsLst>
                    <a:lin ang="2700000" scaled="1"/>
                  </a:gradFill>
                  <a:ln w="19050">
                    <a:solidFill>
                      <a:srgbClr val="D60093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0" name="Oval 175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488" y="2465"/>
                    <a:ext cx="136" cy="14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D60093"/>
                      </a:gs>
                      <a:gs pos="100000">
                        <a:srgbClr val="000000"/>
                      </a:gs>
                    </a:gsLst>
                    <a:lin ang="2700000" scaled="1"/>
                  </a:gradFill>
                  <a:ln w="19050">
                    <a:solidFill>
                      <a:srgbClr val="D60093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5" name="Group 176"/>
                <p:cNvGrpSpPr>
                  <a:grpSpLocks/>
                </p:cNvGrpSpPr>
                <p:nvPr/>
              </p:nvGrpSpPr>
              <p:grpSpPr bwMode="auto">
                <a:xfrm>
                  <a:off x="4486" y="2815"/>
                  <a:ext cx="498" cy="141"/>
                  <a:chOff x="4486" y="2815"/>
                  <a:chExt cx="498" cy="141"/>
                </a:xfrm>
              </p:grpSpPr>
              <p:sp>
                <p:nvSpPr>
                  <p:cNvPr id="17" name="Oval 17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848" y="2815"/>
                    <a:ext cx="136" cy="14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D60093"/>
                      </a:gs>
                      <a:gs pos="100000">
                        <a:srgbClr val="000000"/>
                      </a:gs>
                    </a:gsLst>
                    <a:lin ang="2700000" scaled="1"/>
                  </a:gradFill>
                  <a:ln w="19050">
                    <a:solidFill>
                      <a:srgbClr val="D60093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" name="Oval 178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486" y="2815"/>
                    <a:ext cx="136" cy="14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D60093"/>
                      </a:gs>
                      <a:gs pos="100000">
                        <a:srgbClr val="000000"/>
                      </a:gs>
                    </a:gsLst>
                    <a:lin ang="2700000" scaled="1"/>
                  </a:gradFill>
                  <a:ln w="19050">
                    <a:solidFill>
                      <a:srgbClr val="D60093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6" name="Oval 179"/>
                <p:cNvSpPr>
                  <a:spLocks noChangeArrowheads="1"/>
                </p:cNvSpPr>
                <p:nvPr/>
              </p:nvSpPr>
              <p:spPr bwMode="auto">
                <a:xfrm flipV="1">
                  <a:off x="4667" y="2892"/>
                  <a:ext cx="136" cy="14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60093"/>
                    </a:gs>
                    <a:gs pos="100000">
                      <a:srgbClr val="000000"/>
                    </a:gs>
                  </a:gsLst>
                  <a:lin ang="2700000" scaled="1"/>
                </a:gradFill>
                <a:ln w="19050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1" name="Text Box 180"/>
              <p:cNvSpPr txBox="1">
                <a:spLocks noChangeArrowheads="1"/>
              </p:cNvSpPr>
              <p:nvPr/>
            </p:nvSpPr>
            <p:spPr bwMode="auto">
              <a:xfrm>
                <a:off x="3807" y="1726"/>
                <a:ext cx="26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N</a:t>
                </a:r>
              </a:p>
            </p:txBody>
          </p:sp>
        </p:grpSp>
      </p:grpSp>
      <p:pic>
        <p:nvPicPr>
          <p:cNvPr id="11266" name="Picture 2" descr="POSİTİVE İON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108" y="1978621"/>
            <a:ext cx="3581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07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76672"/>
            <a:ext cx="75889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In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an n-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typed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material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,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the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donor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atom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density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is 10e17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atoms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/cm3.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What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is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free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electron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density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?</a:t>
            </a:r>
            <a:endParaRPr lang="en-US" sz="2000" b="1" spc="-15" dirty="0">
              <a:latin typeface="Comic Sans MS" panose="030F0702030302020204" pitchFamily="66" charset="0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2060848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tr-TR" sz="2000" i="1" spc="-15" dirty="0" err="1" smtClean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Answer</a:t>
            </a:r>
            <a:r>
              <a:rPr lang="tr-TR" sz="2000" i="1" spc="-15" dirty="0" smtClean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:</a:t>
            </a:r>
            <a:endParaRPr lang="en-US" sz="2000" i="1" spc="-15" dirty="0">
              <a:solidFill>
                <a:srgbClr val="C00000"/>
              </a:solidFill>
              <a:latin typeface="Comic Sans MS" panose="030F0702030302020204" pitchFamily="66" charset="0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2619103"/>
            <a:ext cx="7588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en-US" sz="2000" spc="-15" dirty="0">
                <a:latin typeface="Comic Sans MS" panose="030F0702030302020204" pitchFamily="66" charset="0"/>
                <a:cs typeface="Times New Roman"/>
              </a:rPr>
              <a:t>10e17 </a:t>
            </a:r>
          </a:p>
        </p:txBody>
      </p:sp>
      <p:grpSp>
        <p:nvGrpSpPr>
          <p:cNvPr id="7" name="Group 88"/>
          <p:cNvGrpSpPr>
            <a:grpSpLocks/>
          </p:cNvGrpSpPr>
          <p:nvPr/>
        </p:nvGrpSpPr>
        <p:grpSpPr bwMode="auto">
          <a:xfrm>
            <a:off x="1547664" y="2564904"/>
            <a:ext cx="1936750" cy="2971800"/>
            <a:chOff x="2258" y="1108"/>
            <a:chExt cx="1220" cy="1872"/>
          </a:xfrm>
        </p:grpSpPr>
        <p:grpSp>
          <p:nvGrpSpPr>
            <p:cNvPr id="8" name="Group 89"/>
            <p:cNvGrpSpPr>
              <a:grpSpLocks/>
            </p:cNvGrpSpPr>
            <p:nvPr/>
          </p:nvGrpSpPr>
          <p:grpSpPr bwMode="auto">
            <a:xfrm>
              <a:off x="2258" y="1777"/>
              <a:ext cx="1220" cy="1203"/>
              <a:chOff x="4127" y="2459"/>
              <a:chExt cx="1220" cy="1203"/>
            </a:xfrm>
          </p:grpSpPr>
          <p:grpSp>
            <p:nvGrpSpPr>
              <p:cNvPr id="21" name="Group 90"/>
              <p:cNvGrpSpPr>
                <a:grpSpLocks/>
              </p:cNvGrpSpPr>
              <p:nvPr/>
            </p:nvGrpSpPr>
            <p:grpSpPr bwMode="auto">
              <a:xfrm>
                <a:off x="4127" y="2461"/>
                <a:ext cx="1220" cy="1201"/>
                <a:chOff x="2239" y="1321"/>
                <a:chExt cx="1220" cy="1201"/>
              </a:xfrm>
            </p:grpSpPr>
            <p:grpSp>
              <p:nvGrpSpPr>
                <p:cNvPr id="34" name="Group 91"/>
                <p:cNvGrpSpPr>
                  <a:grpSpLocks/>
                </p:cNvGrpSpPr>
                <p:nvPr/>
              </p:nvGrpSpPr>
              <p:grpSpPr bwMode="auto">
                <a:xfrm>
                  <a:off x="2244" y="1321"/>
                  <a:ext cx="1211" cy="1201"/>
                  <a:chOff x="430" y="1336"/>
                  <a:chExt cx="1211" cy="1201"/>
                </a:xfrm>
              </p:grpSpPr>
              <p:grpSp>
                <p:nvGrpSpPr>
                  <p:cNvPr id="56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523" y="1465"/>
                    <a:ext cx="1025" cy="943"/>
                    <a:chOff x="523" y="1467"/>
                    <a:chExt cx="1025" cy="943"/>
                  </a:xfrm>
                </p:grpSpPr>
                <p:grpSp>
                  <p:nvGrpSpPr>
                    <p:cNvPr id="70" name="Group 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3" y="1467"/>
                      <a:ext cx="277" cy="943"/>
                      <a:chOff x="523" y="1464"/>
                      <a:chExt cx="277" cy="943"/>
                    </a:xfrm>
                  </p:grpSpPr>
                  <p:grpSp>
                    <p:nvGrpSpPr>
                      <p:cNvPr id="91" name="Group 9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23" y="1464"/>
                        <a:ext cx="277" cy="215"/>
                        <a:chOff x="2664" y="2644"/>
                        <a:chExt cx="277" cy="215"/>
                      </a:xfrm>
                    </p:grpSpPr>
                    <p:sp>
                      <p:nvSpPr>
                        <p:cNvPr id="98" name="Oval 9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99" y="2644"/>
                          <a:ext cx="206" cy="215"/>
                        </a:xfrm>
                        <a:prstGeom prst="ellipse">
                          <a:avLst/>
                        </a:prstGeom>
                        <a:solidFill>
                          <a:srgbClr val="FF99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n-US" altLang="en-US"/>
                        </a:p>
                      </p:txBody>
                    </p:sp>
                    <p:sp>
                      <p:nvSpPr>
                        <p:cNvPr id="99" name="Text Box 9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64" y="2645"/>
                          <a:ext cx="277" cy="2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algn="ctr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sz="1600" b="1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ahoma" pitchFamily="34" charset="0"/>
                            </a:rPr>
                            <a:t>SI</a:t>
                          </a:r>
                        </a:p>
                      </p:txBody>
                    </p:sp>
                  </p:grpSp>
                  <p:grpSp>
                    <p:nvGrpSpPr>
                      <p:cNvPr id="92" name="Group 9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23" y="1828"/>
                        <a:ext cx="277" cy="215"/>
                        <a:chOff x="2664" y="2644"/>
                        <a:chExt cx="277" cy="215"/>
                      </a:xfrm>
                    </p:grpSpPr>
                    <p:sp>
                      <p:nvSpPr>
                        <p:cNvPr id="96" name="Oval 9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99" y="2644"/>
                          <a:ext cx="206" cy="215"/>
                        </a:xfrm>
                        <a:prstGeom prst="ellipse">
                          <a:avLst/>
                        </a:prstGeom>
                        <a:solidFill>
                          <a:srgbClr val="FF99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n-US" altLang="en-US"/>
                        </a:p>
                      </p:txBody>
                    </p:sp>
                    <p:sp>
                      <p:nvSpPr>
                        <p:cNvPr id="97" name="Text Box 9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64" y="2645"/>
                          <a:ext cx="277" cy="2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algn="ctr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sz="1600" b="1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ahoma" pitchFamily="34" charset="0"/>
                            </a:rPr>
                            <a:t>SI</a:t>
                          </a:r>
                        </a:p>
                      </p:txBody>
                    </p:sp>
                  </p:grpSp>
                  <p:grpSp>
                    <p:nvGrpSpPr>
                      <p:cNvPr id="93" name="Group 10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23" y="2192"/>
                        <a:ext cx="277" cy="215"/>
                        <a:chOff x="2664" y="2644"/>
                        <a:chExt cx="277" cy="215"/>
                      </a:xfrm>
                    </p:grpSpPr>
                    <p:sp>
                      <p:nvSpPr>
                        <p:cNvPr id="94" name="Oval 10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99" y="2644"/>
                          <a:ext cx="206" cy="215"/>
                        </a:xfrm>
                        <a:prstGeom prst="ellipse">
                          <a:avLst/>
                        </a:prstGeom>
                        <a:solidFill>
                          <a:srgbClr val="FF99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n-US" altLang="en-US"/>
                        </a:p>
                      </p:txBody>
                    </p:sp>
                    <p:sp>
                      <p:nvSpPr>
                        <p:cNvPr id="95" name="Text Box 10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64" y="2645"/>
                          <a:ext cx="277" cy="2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algn="ctr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sz="1600" b="1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ahoma" pitchFamily="34" charset="0"/>
                            </a:rPr>
                            <a:t>SI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71" name="Group 10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7" y="1467"/>
                      <a:ext cx="277" cy="943"/>
                      <a:chOff x="523" y="1464"/>
                      <a:chExt cx="277" cy="943"/>
                    </a:xfrm>
                  </p:grpSpPr>
                  <p:grpSp>
                    <p:nvGrpSpPr>
                      <p:cNvPr id="82" name="Group 10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23" y="1464"/>
                        <a:ext cx="277" cy="215"/>
                        <a:chOff x="2664" y="2644"/>
                        <a:chExt cx="277" cy="215"/>
                      </a:xfrm>
                    </p:grpSpPr>
                    <p:sp>
                      <p:nvSpPr>
                        <p:cNvPr id="89" name="Oval 10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99" y="2644"/>
                          <a:ext cx="206" cy="215"/>
                        </a:xfrm>
                        <a:prstGeom prst="ellipse">
                          <a:avLst/>
                        </a:prstGeom>
                        <a:solidFill>
                          <a:srgbClr val="FF99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n-US" altLang="en-US"/>
                        </a:p>
                      </p:txBody>
                    </p:sp>
                    <p:sp>
                      <p:nvSpPr>
                        <p:cNvPr id="90" name="Text Box 10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64" y="2645"/>
                          <a:ext cx="277" cy="2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algn="ctr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sz="1600" b="1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ahoma" pitchFamily="34" charset="0"/>
                            </a:rPr>
                            <a:t>SI</a:t>
                          </a:r>
                        </a:p>
                      </p:txBody>
                    </p:sp>
                  </p:grpSp>
                  <p:grpSp>
                    <p:nvGrpSpPr>
                      <p:cNvPr id="83" name="Group 10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23" y="1828"/>
                        <a:ext cx="277" cy="215"/>
                        <a:chOff x="2664" y="2644"/>
                        <a:chExt cx="277" cy="215"/>
                      </a:xfrm>
                    </p:grpSpPr>
                    <p:sp>
                      <p:nvSpPr>
                        <p:cNvPr id="87" name="Oval 10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99" y="2644"/>
                          <a:ext cx="206" cy="215"/>
                        </a:xfrm>
                        <a:prstGeom prst="ellipse">
                          <a:avLst/>
                        </a:prstGeom>
                        <a:solidFill>
                          <a:srgbClr val="FF99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n-US" altLang="en-US"/>
                        </a:p>
                      </p:txBody>
                    </p:sp>
                    <p:sp>
                      <p:nvSpPr>
                        <p:cNvPr id="88" name="Text Box 10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64" y="2645"/>
                          <a:ext cx="277" cy="2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algn="ctr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sz="1600" b="1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ahoma" pitchFamily="34" charset="0"/>
                            </a:rPr>
                            <a:t>SI</a:t>
                          </a:r>
                        </a:p>
                      </p:txBody>
                    </p:sp>
                  </p:grpSp>
                  <p:grpSp>
                    <p:nvGrpSpPr>
                      <p:cNvPr id="84" name="Group 1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23" y="2192"/>
                        <a:ext cx="277" cy="215"/>
                        <a:chOff x="2664" y="2644"/>
                        <a:chExt cx="277" cy="215"/>
                      </a:xfrm>
                    </p:grpSpPr>
                    <p:sp>
                      <p:nvSpPr>
                        <p:cNvPr id="85" name="Oval 11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99" y="2644"/>
                          <a:ext cx="206" cy="215"/>
                        </a:xfrm>
                        <a:prstGeom prst="ellipse">
                          <a:avLst/>
                        </a:prstGeom>
                        <a:solidFill>
                          <a:srgbClr val="FF99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n-US" altLang="en-US"/>
                        </a:p>
                      </p:txBody>
                    </p:sp>
                    <p:sp>
                      <p:nvSpPr>
                        <p:cNvPr id="86" name="Text Box 11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64" y="2645"/>
                          <a:ext cx="277" cy="2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algn="ctr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sz="1600" b="1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ahoma" pitchFamily="34" charset="0"/>
                            </a:rPr>
                            <a:t>SI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72" name="Group 1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71" y="1467"/>
                      <a:ext cx="277" cy="943"/>
                      <a:chOff x="523" y="1464"/>
                      <a:chExt cx="277" cy="943"/>
                    </a:xfrm>
                  </p:grpSpPr>
                  <p:grpSp>
                    <p:nvGrpSpPr>
                      <p:cNvPr id="73" name="Group 1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23" y="1464"/>
                        <a:ext cx="277" cy="215"/>
                        <a:chOff x="2664" y="2644"/>
                        <a:chExt cx="277" cy="215"/>
                      </a:xfrm>
                    </p:grpSpPr>
                    <p:sp>
                      <p:nvSpPr>
                        <p:cNvPr id="80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99" y="2644"/>
                          <a:ext cx="206" cy="215"/>
                        </a:xfrm>
                        <a:prstGeom prst="ellipse">
                          <a:avLst/>
                        </a:prstGeom>
                        <a:solidFill>
                          <a:srgbClr val="FF99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n-US" altLang="en-US"/>
                        </a:p>
                      </p:txBody>
                    </p:sp>
                    <p:sp>
                      <p:nvSpPr>
                        <p:cNvPr id="81" name="Text Box 11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64" y="2645"/>
                          <a:ext cx="277" cy="2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algn="ctr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sz="1600" b="1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ahoma" pitchFamily="34" charset="0"/>
                            </a:rPr>
                            <a:t>SI</a:t>
                          </a:r>
                        </a:p>
                      </p:txBody>
                    </p:sp>
                  </p:grpSp>
                  <p:grpSp>
                    <p:nvGrpSpPr>
                      <p:cNvPr id="74" name="Group 11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23" y="1828"/>
                        <a:ext cx="277" cy="215"/>
                        <a:chOff x="2664" y="2644"/>
                        <a:chExt cx="277" cy="215"/>
                      </a:xfrm>
                    </p:grpSpPr>
                    <p:sp>
                      <p:nvSpPr>
                        <p:cNvPr id="78" name="Oval 11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99" y="2644"/>
                          <a:ext cx="206" cy="215"/>
                        </a:xfrm>
                        <a:prstGeom prst="ellipse">
                          <a:avLst/>
                        </a:prstGeom>
                        <a:solidFill>
                          <a:srgbClr val="FF99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n-US" altLang="en-US"/>
                        </a:p>
                      </p:txBody>
                    </p:sp>
                    <p:sp>
                      <p:nvSpPr>
                        <p:cNvPr id="79" name="Text Box 11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64" y="2645"/>
                          <a:ext cx="277" cy="2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algn="ctr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sz="1600" b="1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ahoma" pitchFamily="34" charset="0"/>
                            </a:rPr>
                            <a:t>SI</a:t>
                          </a:r>
                        </a:p>
                      </p:txBody>
                    </p:sp>
                  </p:grpSp>
                  <p:grpSp>
                    <p:nvGrpSpPr>
                      <p:cNvPr id="75" name="Group 1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23" y="2192"/>
                        <a:ext cx="277" cy="215"/>
                        <a:chOff x="2664" y="2644"/>
                        <a:chExt cx="277" cy="215"/>
                      </a:xfrm>
                    </p:grpSpPr>
                    <p:sp>
                      <p:nvSpPr>
                        <p:cNvPr id="76" name="Oval 12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99" y="2644"/>
                          <a:ext cx="206" cy="215"/>
                        </a:xfrm>
                        <a:prstGeom prst="ellipse">
                          <a:avLst/>
                        </a:prstGeom>
                        <a:solidFill>
                          <a:srgbClr val="FF9900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3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n-US" altLang="en-US"/>
                        </a:p>
                      </p:txBody>
                    </p:sp>
                    <p:sp>
                      <p:nvSpPr>
                        <p:cNvPr id="77" name="Text Box 12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64" y="2645"/>
                          <a:ext cx="277" cy="2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algn="ctr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sz="1600" b="1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ahoma" pitchFamily="34" charset="0"/>
                            </a:rPr>
                            <a:t>SI</a:t>
                          </a:r>
                        </a:p>
                      </p:txBody>
                    </p:sp>
                  </p:grpSp>
                </p:grpSp>
              </p:grpSp>
              <p:grpSp>
                <p:nvGrpSpPr>
                  <p:cNvPr id="57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430" y="1336"/>
                    <a:ext cx="1211" cy="1201"/>
                    <a:chOff x="687" y="1449"/>
                    <a:chExt cx="933" cy="923"/>
                  </a:xfrm>
                </p:grpSpPr>
                <p:grpSp>
                  <p:nvGrpSpPr>
                    <p:cNvPr id="58" name="Group 1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7" y="1449"/>
                      <a:ext cx="371" cy="923"/>
                      <a:chOff x="687" y="1440"/>
                      <a:chExt cx="371" cy="923"/>
                    </a:xfrm>
                  </p:grpSpPr>
                  <p:sp>
                    <p:nvSpPr>
                      <p:cNvPr id="67" name="Oval 1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7" y="1440"/>
                        <a:ext cx="371" cy="391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68" name="Oval 1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7" y="1706"/>
                        <a:ext cx="371" cy="391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69" name="Oval 1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7" y="1972"/>
                        <a:ext cx="371" cy="391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9" name="Group 1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68" y="1449"/>
                      <a:ext cx="371" cy="923"/>
                      <a:chOff x="687" y="1440"/>
                      <a:chExt cx="371" cy="923"/>
                    </a:xfrm>
                  </p:grpSpPr>
                  <p:sp>
                    <p:nvSpPr>
                      <p:cNvPr id="64" name="Oval 1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7" y="1440"/>
                        <a:ext cx="371" cy="391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65" name="Oval 1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7" y="1706"/>
                        <a:ext cx="371" cy="391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66" name="Oval 1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7" y="1972"/>
                        <a:ext cx="371" cy="391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60" name="Group 1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49" y="1449"/>
                      <a:ext cx="371" cy="923"/>
                      <a:chOff x="687" y="1440"/>
                      <a:chExt cx="371" cy="923"/>
                    </a:xfrm>
                  </p:grpSpPr>
                  <p:sp>
                    <p:nvSpPr>
                      <p:cNvPr id="61" name="Oval 1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7" y="1440"/>
                        <a:ext cx="371" cy="391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62" name="Oval 1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7" y="1706"/>
                        <a:ext cx="371" cy="391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63" name="Oval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7" y="1972"/>
                        <a:ext cx="371" cy="391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3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35" name="Group 136"/>
                <p:cNvGrpSpPr>
                  <a:grpSpLocks/>
                </p:cNvGrpSpPr>
                <p:nvPr/>
              </p:nvGrpSpPr>
              <p:grpSpPr bwMode="auto">
                <a:xfrm>
                  <a:off x="2239" y="1323"/>
                  <a:ext cx="1220" cy="1199"/>
                  <a:chOff x="2238" y="1333"/>
                  <a:chExt cx="1220" cy="1199"/>
                </a:xfrm>
              </p:grpSpPr>
              <p:grpSp>
                <p:nvGrpSpPr>
                  <p:cNvPr id="36" name="Group 137"/>
                  <p:cNvGrpSpPr>
                    <a:grpSpLocks/>
                  </p:cNvGrpSpPr>
                  <p:nvPr/>
                </p:nvGrpSpPr>
                <p:grpSpPr bwMode="auto">
                  <a:xfrm>
                    <a:off x="2598" y="1333"/>
                    <a:ext cx="140" cy="1199"/>
                    <a:chOff x="2595" y="1321"/>
                    <a:chExt cx="140" cy="1199"/>
                  </a:xfrm>
                </p:grpSpPr>
                <p:sp>
                  <p:nvSpPr>
                    <p:cNvPr id="52" name="Oval 138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592" y="1324"/>
                      <a:ext cx="145" cy="139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" name="Oval 139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592" y="1675"/>
                      <a:ext cx="145" cy="139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4" name="Oval 140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592" y="2378"/>
                      <a:ext cx="145" cy="139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5" name="Oval 141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593" y="2026"/>
                      <a:ext cx="145" cy="139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37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3318" y="1333"/>
                    <a:ext cx="140" cy="1199"/>
                    <a:chOff x="2595" y="1321"/>
                    <a:chExt cx="140" cy="1199"/>
                  </a:xfrm>
                </p:grpSpPr>
                <p:sp>
                  <p:nvSpPr>
                    <p:cNvPr id="48" name="Oval 143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592" y="1324"/>
                      <a:ext cx="145" cy="139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" name="Oval 144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592" y="1675"/>
                      <a:ext cx="145" cy="139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0" name="Oval 145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592" y="2378"/>
                      <a:ext cx="145" cy="139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" name="Oval 146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593" y="2026"/>
                      <a:ext cx="145" cy="139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38" name="Group 147"/>
                  <p:cNvGrpSpPr>
                    <a:grpSpLocks/>
                  </p:cNvGrpSpPr>
                  <p:nvPr/>
                </p:nvGrpSpPr>
                <p:grpSpPr bwMode="auto">
                  <a:xfrm>
                    <a:off x="2958" y="1333"/>
                    <a:ext cx="140" cy="1199"/>
                    <a:chOff x="2595" y="1321"/>
                    <a:chExt cx="140" cy="1199"/>
                  </a:xfrm>
                </p:grpSpPr>
                <p:sp>
                  <p:nvSpPr>
                    <p:cNvPr id="44" name="Oval 148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592" y="1324"/>
                      <a:ext cx="145" cy="139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5" name="Oval 149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592" y="1675"/>
                      <a:ext cx="145" cy="139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6" name="Oval 150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592" y="2378"/>
                      <a:ext cx="145" cy="139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7" name="Oval 151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593" y="2026"/>
                      <a:ext cx="145" cy="139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39" name="Group 152"/>
                  <p:cNvGrpSpPr>
                    <a:grpSpLocks/>
                  </p:cNvGrpSpPr>
                  <p:nvPr/>
                </p:nvGrpSpPr>
                <p:grpSpPr bwMode="auto">
                  <a:xfrm>
                    <a:off x="2238" y="1333"/>
                    <a:ext cx="140" cy="1199"/>
                    <a:chOff x="2595" y="1321"/>
                    <a:chExt cx="140" cy="1199"/>
                  </a:xfrm>
                </p:grpSpPr>
                <p:sp>
                  <p:nvSpPr>
                    <p:cNvPr id="40" name="Oval 153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592" y="1324"/>
                      <a:ext cx="145" cy="139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1" name="Oval 154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592" y="1675"/>
                      <a:ext cx="145" cy="139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2" name="Oval 155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592" y="2378"/>
                      <a:ext cx="145" cy="139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3" name="Oval 156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593" y="2026"/>
                      <a:ext cx="145" cy="139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22" name="Group 157"/>
              <p:cNvGrpSpPr>
                <a:grpSpLocks/>
              </p:cNvGrpSpPr>
              <p:nvPr/>
            </p:nvGrpSpPr>
            <p:grpSpPr bwMode="auto">
              <a:xfrm>
                <a:off x="4491" y="2459"/>
                <a:ext cx="493" cy="579"/>
                <a:chOff x="4491" y="2459"/>
                <a:chExt cx="493" cy="579"/>
              </a:xfrm>
            </p:grpSpPr>
            <p:grpSp>
              <p:nvGrpSpPr>
                <p:cNvPr id="23" name="Group 158"/>
                <p:cNvGrpSpPr>
                  <a:grpSpLocks/>
                </p:cNvGrpSpPr>
                <p:nvPr/>
              </p:nvGrpSpPr>
              <p:grpSpPr bwMode="auto">
                <a:xfrm>
                  <a:off x="4491" y="2459"/>
                  <a:ext cx="493" cy="579"/>
                  <a:chOff x="4486" y="2459"/>
                  <a:chExt cx="498" cy="574"/>
                </a:xfrm>
              </p:grpSpPr>
              <p:sp>
                <p:nvSpPr>
                  <p:cNvPr id="25" name="Oval 159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493" y="2459"/>
                    <a:ext cx="485" cy="509"/>
                  </a:xfrm>
                  <a:prstGeom prst="ellipse">
                    <a:avLst/>
                  </a:prstGeom>
                  <a:noFill/>
                  <a:ln w="28575">
                    <a:solidFill>
                      <a:srgbClr val="D600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6" name="Oval 160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638" y="2594"/>
                    <a:ext cx="195" cy="20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D60093"/>
                      </a:gs>
                      <a:gs pos="100000">
                        <a:srgbClr val="000000"/>
                      </a:gs>
                    </a:gsLst>
                    <a:lin ang="2700000" scaled="1"/>
                  </a:gradFill>
                  <a:ln w="19050">
                    <a:solidFill>
                      <a:srgbClr val="D60093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grpSp>
                <p:nvGrpSpPr>
                  <p:cNvPr id="27" name="Group 161"/>
                  <p:cNvGrpSpPr>
                    <a:grpSpLocks/>
                  </p:cNvGrpSpPr>
                  <p:nvPr/>
                </p:nvGrpSpPr>
                <p:grpSpPr bwMode="auto">
                  <a:xfrm>
                    <a:off x="4487" y="2465"/>
                    <a:ext cx="496" cy="141"/>
                    <a:chOff x="4488" y="2465"/>
                    <a:chExt cx="496" cy="141"/>
                  </a:xfrm>
                </p:grpSpPr>
                <p:sp>
                  <p:nvSpPr>
                    <p:cNvPr id="32" name="Oval 162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848" y="2465"/>
                      <a:ext cx="136" cy="141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D60093"/>
                        </a:gs>
                        <a:gs pos="100000">
                          <a:srgbClr val="000000"/>
                        </a:gs>
                      </a:gsLst>
                      <a:lin ang="2700000" scaled="1"/>
                    </a:gradFill>
                    <a:ln w="19050">
                      <a:solidFill>
                        <a:srgbClr val="D60093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33" name="Oval 163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488" y="2465"/>
                      <a:ext cx="136" cy="141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D60093"/>
                        </a:gs>
                        <a:gs pos="100000">
                          <a:srgbClr val="000000"/>
                        </a:gs>
                      </a:gsLst>
                      <a:lin ang="2700000" scaled="1"/>
                    </a:gradFill>
                    <a:ln w="19050">
                      <a:solidFill>
                        <a:srgbClr val="D60093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28" name="Group 164"/>
                  <p:cNvGrpSpPr>
                    <a:grpSpLocks/>
                  </p:cNvGrpSpPr>
                  <p:nvPr/>
                </p:nvGrpSpPr>
                <p:grpSpPr bwMode="auto">
                  <a:xfrm>
                    <a:off x="4486" y="2815"/>
                    <a:ext cx="498" cy="141"/>
                    <a:chOff x="4486" y="2815"/>
                    <a:chExt cx="498" cy="141"/>
                  </a:xfrm>
                </p:grpSpPr>
                <p:sp>
                  <p:nvSpPr>
                    <p:cNvPr id="30" name="Oval 165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848" y="2815"/>
                      <a:ext cx="136" cy="141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D60093"/>
                        </a:gs>
                        <a:gs pos="100000">
                          <a:srgbClr val="000000"/>
                        </a:gs>
                      </a:gsLst>
                      <a:lin ang="2700000" scaled="1"/>
                    </a:gradFill>
                    <a:ln w="19050">
                      <a:solidFill>
                        <a:srgbClr val="D60093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31" name="Oval 166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486" y="2815"/>
                      <a:ext cx="136" cy="141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D60093"/>
                        </a:gs>
                        <a:gs pos="100000">
                          <a:srgbClr val="000000"/>
                        </a:gs>
                      </a:gsLst>
                      <a:lin ang="2700000" scaled="1"/>
                    </a:gradFill>
                    <a:ln w="19050">
                      <a:solidFill>
                        <a:srgbClr val="D60093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29" name="Oval 16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667" y="2892"/>
                    <a:ext cx="136" cy="14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D60093"/>
                      </a:gs>
                      <a:gs pos="100000">
                        <a:srgbClr val="000000"/>
                      </a:gs>
                    </a:gsLst>
                    <a:lin ang="2700000" scaled="1"/>
                  </a:gradFill>
                  <a:ln w="19050">
                    <a:solidFill>
                      <a:srgbClr val="D60093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24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4633" y="2580"/>
                  <a:ext cx="20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N</a:t>
                  </a:r>
                </a:p>
              </p:txBody>
            </p:sp>
          </p:grpSp>
        </p:grpSp>
        <p:grpSp>
          <p:nvGrpSpPr>
            <p:cNvPr id="9" name="Group 169"/>
            <p:cNvGrpSpPr>
              <a:grpSpLocks/>
            </p:cNvGrpSpPr>
            <p:nvPr/>
          </p:nvGrpSpPr>
          <p:grpSpPr bwMode="auto">
            <a:xfrm>
              <a:off x="2621" y="1108"/>
              <a:ext cx="493" cy="579"/>
              <a:chOff x="3670" y="1605"/>
              <a:chExt cx="493" cy="579"/>
            </a:xfrm>
          </p:grpSpPr>
          <p:grpSp>
            <p:nvGrpSpPr>
              <p:cNvPr id="10" name="Group 170"/>
              <p:cNvGrpSpPr>
                <a:grpSpLocks/>
              </p:cNvGrpSpPr>
              <p:nvPr/>
            </p:nvGrpSpPr>
            <p:grpSpPr bwMode="auto">
              <a:xfrm>
                <a:off x="3670" y="1605"/>
                <a:ext cx="493" cy="579"/>
                <a:chOff x="4486" y="2459"/>
                <a:chExt cx="498" cy="574"/>
              </a:xfrm>
            </p:grpSpPr>
            <p:sp>
              <p:nvSpPr>
                <p:cNvPr id="12" name="Oval 171"/>
                <p:cNvSpPr>
                  <a:spLocks noChangeArrowheads="1"/>
                </p:cNvSpPr>
                <p:nvPr/>
              </p:nvSpPr>
              <p:spPr bwMode="auto">
                <a:xfrm flipV="1">
                  <a:off x="4493" y="2459"/>
                  <a:ext cx="485" cy="509"/>
                </a:xfrm>
                <a:prstGeom prst="ellipse">
                  <a:avLst/>
                </a:prstGeom>
                <a:noFill/>
                <a:ln w="2857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3" name="Oval 172"/>
                <p:cNvSpPr>
                  <a:spLocks noChangeArrowheads="1"/>
                </p:cNvSpPr>
                <p:nvPr/>
              </p:nvSpPr>
              <p:spPr bwMode="auto">
                <a:xfrm flipV="1">
                  <a:off x="4638" y="2594"/>
                  <a:ext cx="195" cy="20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60093"/>
                    </a:gs>
                    <a:gs pos="100000">
                      <a:srgbClr val="000000"/>
                    </a:gs>
                  </a:gsLst>
                  <a:lin ang="2700000" scaled="1"/>
                </a:gradFill>
                <a:ln w="19050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4" name="Group 173"/>
                <p:cNvGrpSpPr>
                  <a:grpSpLocks/>
                </p:cNvGrpSpPr>
                <p:nvPr/>
              </p:nvGrpSpPr>
              <p:grpSpPr bwMode="auto">
                <a:xfrm>
                  <a:off x="4487" y="2465"/>
                  <a:ext cx="496" cy="141"/>
                  <a:chOff x="4488" y="2465"/>
                  <a:chExt cx="496" cy="141"/>
                </a:xfrm>
              </p:grpSpPr>
              <p:sp>
                <p:nvSpPr>
                  <p:cNvPr id="19" name="Oval 17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848" y="2465"/>
                    <a:ext cx="136" cy="14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D60093"/>
                      </a:gs>
                      <a:gs pos="100000">
                        <a:srgbClr val="000000"/>
                      </a:gs>
                    </a:gsLst>
                    <a:lin ang="2700000" scaled="1"/>
                  </a:gradFill>
                  <a:ln w="19050">
                    <a:solidFill>
                      <a:srgbClr val="D60093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0" name="Oval 175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488" y="2465"/>
                    <a:ext cx="136" cy="14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D60093"/>
                      </a:gs>
                      <a:gs pos="100000">
                        <a:srgbClr val="000000"/>
                      </a:gs>
                    </a:gsLst>
                    <a:lin ang="2700000" scaled="1"/>
                  </a:gradFill>
                  <a:ln w="19050">
                    <a:solidFill>
                      <a:srgbClr val="D60093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5" name="Group 176"/>
                <p:cNvGrpSpPr>
                  <a:grpSpLocks/>
                </p:cNvGrpSpPr>
                <p:nvPr/>
              </p:nvGrpSpPr>
              <p:grpSpPr bwMode="auto">
                <a:xfrm>
                  <a:off x="4486" y="2815"/>
                  <a:ext cx="498" cy="141"/>
                  <a:chOff x="4486" y="2815"/>
                  <a:chExt cx="498" cy="141"/>
                </a:xfrm>
              </p:grpSpPr>
              <p:sp>
                <p:nvSpPr>
                  <p:cNvPr id="17" name="Oval 17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848" y="2815"/>
                    <a:ext cx="136" cy="14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D60093"/>
                      </a:gs>
                      <a:gs pos="100000">
                        <a:srgbClr val="000000"/>
                      </a:gs>
                    </a:gsLst>
                    <a:lin ang="2700000" scaled="1"/>
                  </a:gradFill>
                  <a:ln w="19050">
                    <a:solidFill>
                      <a:srgbClr val="D60093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" name="Oval 178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486" y="2815"/>
                    <a:ext cx="136" cy="14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D60093"/>
                      </a:gs>
                      <a:gs pos="100000">
                        <a:srgbClr val="000000"/>
                      </a:gs>
                    </a:gsLst>
                    <a:lin ang="2700000" scaled="1"/>
                  </a:gradFill>
                  <a:ln w="19050">
                    <a:solidFill>
                      <a:srgbClr val="D60093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6" name="Oval 179"/>
                <p:cNvSpPr>
                  <a:spLocks noChangeArrowheads="1"/>
                </p:cNvSpPr>
                <p:nvPr/>
              </p:nvSpPr>
              <p:spPr bwMode="auto">
                <a:xfrm flipV="1">
                  <a:off x="4667" y="2892"/>
                  <a:ext cx="136" cy="14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D60093"/>
                    </a:gs>
                    <a:gs pos="100000">
                      <a:srgbClr val="000000"/>
                    </a:gs>
                  </a:gsLst>
                  <a:lin ang="2700000" scaled="1"/>
                </a:gradFill>
                <a:ln w="19050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1" name="Text Box 180"/>
              <p:cNvSpPr txBox="1">
                <a:spLocks noChangeArrowheads="1"/>
              </p:cNvSpPr>
              <p:nvPr/>
            </p:nvSpPr>
            <p:spPr bwMode="auto">
              <a:xfrm>
                <a:off x="3807" y="1726"/>
                <a:ext cx="26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044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551" y="869190"/>
            <a:ext cx="4024150" cy="20868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7544" y="476672"/>
            <a:ext cx="75889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Calculate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the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amount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of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charce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that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is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stored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on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the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capacitor</a:t>
            </a:r>
            <a:r>
              <a:rPr lang="tr-TR" sz="2000" b="1" spc="-15" dirty="0">
                <a:latin typeface="Comic Sans MS" panose="030F0702030302020204" pitchFamily="66" charset="0"/>
                <a:cs typeface="Times New Roman"/>
              </a:rPr>
              <a:t>.</a:t>
            </a:r>
            <a:endParaRPr lang="en-US" sz="2000" b="1" spc="-15" dirty="0">
              <a:latin typeface="Comic Sans MS" panose="030F0702030302020204" pitchFamily="66" charset="0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2287130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tr-TR" sz="2000" i="1" spc="-15" dirty="0" err="1" smtClean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Answer</a:t>
            </a:r>
            <a:r>
              <a:rPr lang="tr-TR" sz="2000" i="1" spc="-15" dirty="0" smtClean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:</a:t>
            </a:r>
            <a:endParaRPr lang="en-US" sz="2000" i="1" spc="-15" dirty="0">
              <a:solidFill>
                <a:srgbClr val="C00000"/>
              </a:solidFill>
              <a:latin typeface="Comic Sans MS" panose="030F0702030302020204" pitchFamily="66" charset="0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2845385"/>
            <a:ext cx="75889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en-US" sz="2000" dirty="0">
                <a:latin typeface="Comic Sans MS" panose="030F0702030302020204" pitchFamily="66" charset="0"/>
              </a:rPr>
              <a:t>We know that under DC conditions the capacitor appears as an open circuit (no current flowing through it). Therefore the corresponding circuit is </a:t>
            </a:r>
            <a:endParaRPr lang="en-US" sz="2000" spc="-15" dirty="0">
              <a:latin typeface="Comic Sans MS" panose="030F0702030302020204" pitchFamily="66" charset="0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14" y="3870176"/>
            <a:ext cx="4260946" cy="226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4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76672"/>
            <a:ext cx="75889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Calculate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the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amount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of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charce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that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is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stored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on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the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capacitor</a:t>
            </a:r>
            <a:r>
              <a:rPr lang="tr-TR" sz="2000" b="1" spc="-15" dirty="0">
                <a:latin typeface="Comic Sans MS" panose="030F0702030302020204" pitchFamily="66" charset="0"/>
                <a:cs typeface="Times New Roman"/>
              </a:rPr>
              <a:t>.</a:t>
            </a:r>
            <a:endParaRPr lang="en-US" sz="2000" b="1" spc="-15" dirty="0">
              <a:latin typeface="Comic Sans MS" panose="030F0702030302020204" pitchFamily="66" charset="0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2287130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tr-TR" sz="2000" i="1" spc="-15" dirty="0" err="1" smtClean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Answer</a:t>
            </a:r>
            <a:r>
              <a:rPr lang="tr-TR" sz="2000" i="1" spc="-15" dirty="0" smtClean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:</a:t>
            </a:r>
            <a:endParaRPr lang="en-US" sz="2000" i="1" spc="-15" dirty="0">
              <a:solidFill>
                <a:srgbClr val="C00000"/>
              </a:solidFill>
              <a:latin typeface="Comic Sans MS" panose="030F0702030302020204" pitchFamily="66" charset="0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2845385"/>
            <a:ext cx="75889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en-US" sz="2000" dirty="0">
                <a:latin typeface="Comic Sans MS" panose="030F0702030302020204" pitchFamily="66" charset="0"/>
              </a:rPr>
              <a:t>We know that under DC conditions the capacitor appears as an open circuit (no current flowing through it). Therefore the corresponding circuit is </a:t>
            </a:r>
            <a:endParaRPr lang="en-US" sz="2000" spc="-15" dirty="0">
              <a:latin typeface="Comic Sans MS" panose="030F0702030302020204" pitchFamily="66" charset="0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5614385"/>
            <a:ext cx="75889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en-US" sz="2000" dirty="0">
                <a:latin typeface="Comic Sans MS" panose="030F0702030302020204" pitchFamily="66" charset="0"/>
              </a:rPr>
              <a:t>From this circuit we see that the voltages v1 and v2 are both equal to 10 Volts and thus the voltage across capacitor C1 is 0 Volts</a:t>
            </a:r>
            <a:r>
              <a:rPr lang="en-US" sz="2000" dirty="0" smtClean="0">
                <a:latin typeface="Comic Sans MS" panose="030F0702030302020204" pitchFamily="66" charset="0"/>
              </a:rPr>
              <a:t>.</a:t>
            </a:r>
            <a:r>
              <a:rPr lang="tr-TR" sz="2000" dirty="0" smtClean="0">
                <a:latin typeface="Comic Sans MS" panose="030F0702030302020204" pitchFamily="66" charset="0"/>
              </a:rPr>
              <a:t> T</a:t>
            </a:r>
            <a:r>
              <a:rPr lang="en-US" sz="2000" dirty="0" smtClean="0">
                <a:latin typeface="Comic Sans MS" panose="030F0702030302020204" pitchFamily="66" charset="0"/>
              </a:rPr>
              <a:t>he </a:t>
            </a:r>
            <a:r>
              <a:rPr lang="en-US" sz="2000" dirty="0">
                <a:latin typeface="Comic Sans MS" panose="030F0702030302020204" pitchFamily="66" charset="0"/>
              </a:rPr>
              <a:t>voltage across </a:t>
            </a:r>
            <a:r>
              <a:rPr lang="en-US" sz="2000" dirty="0" smtClean="0">
                <a:latin typeface="Comic Sans MS" panose="030F0702030302020204" pitchFamily="66" charset="0"/>
              </a:rPr>
              <a:t>capacitor</a:t>
            </a:r>
            <a:r>
              <a:rPr lang="tr-TR" sz="2000" dirty="0" smtClean="0">
                <a:latin typeface="Comic Sans MS" panose="030F0702030302020204" pitchFamily="66" charset="0"/>
              </a:rPr>
              <a:t>s</a:t>
            </a:r>
            <a:r>
              <a:rPr lang="en-US" sz="2000" dirty="0" smtClean="0">
                <a:latin typeface="Comic Sans MS" panose="030F0702030302020204" pitchFamily="66" charset="0"/>
              </a:rPr>
              <a:t> C</a:t>
            </a:r>
            <a:r>
              <a:rPr lang="tr-TR" sz="2000" dirty="0" smtClean="0">
                <a:latin typeface="Comic Sans MS" panose="030F0702030302020204" pitchFamily="66" charset="0"/>
              </a:rPr>
              <a:t>2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tr-TR" sz="2000" dirty="0" err="1" smtClean="0">
                <a:latin typeface="Comic Sans MS" panose="030F0702030302020204" pitchFamily="66" charset="0"/>
              </a:rPr>
              <a:t>and</a:t>
            </a:r>
            <a:r>
              <a:rPr lang="tr-TR" sz="2000" dirty="0" smtClean="0">
                <a:latin typeface="Comic Sans MS" panose="030F0702030302020204" pitchFamily="66" charset="0"/>
              </a:rPr>
              <a:t> C3 </a:t>
            </a:r>
            <a:r>
              <a:rPr lang="en-US" sz="2000" dirty="0" smtClean="0">
                <a:latin typeface="Comic Sans MS" panose="030F0702030302020204" pitchFamily="66" charset="0"/>
              </a:rPr>
              <a:t>is </a:t>
            </a:r>
            <a:r>
              <a:rPr lang="tr-TR" sz="2000" dirty="0" smtClean="0">
                <a:latin typeface="Comic Sans MS" panose="030F0702030302020204" pitchFamily="66" charset="0"/>
              </a:rPr>
              <a:t>1</a:t>
            </a:r>
            <a:r>
              <a:rPr lang="en-US" sz="2000" dirty="0" smtClean="0">
                <a:latin typeface="Comic Sans MS" panose="030F0702030302020204" pitchFamily="66" charset="0"/>
              </a:rPr>
              <a:t>0</a:t>
            </a:r>
            <a:r>
              <a:rPr lang="tr-TR" sz="2000" dirty="0" smtClean="0">
                <a:latin typeface="Comic Sans MS" panose="030F0702030302020204" pitchFamily="66" charset="0"/>
              </a:rPr>
              <a:t>V.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endParaRPr lang="en-US" sz="2000" spc="-15" dirty="0">
              <a:latin typeface="Comic Sans MS" panose="030F0702030302020204" pitchFamily="66" charset="0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014" y="867076"/>
            <a:ext cx="2728927" cy="19829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98" y="3896553"/>
            <a:ext cx="2296879" cy="173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8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91680" y="1196752"/>
            <a:ext cx="5915402" cy="769441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tr-TR" sz="44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DIODE QUESTIONS</a:t>
            </a:r>
          </a:p>
        </p:txBody>
      </p:sp>
    </p:spTree>
    <p:extLst>
      <p:ext uri="{BB962C8B-B14F-4D97-AF65-F5344CB8AC3E}">
        <p14:creationId xmlns:p14="http://schemas.microsoft.com/office/powerpoint/2010/main" val="203336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204" y="457876"/>
            <a:ext cx="758890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en-US" sz="2000" b="1" spc="-15" dirty="0">
                <a:latin typeface="Comic Sans MS" panose="030F0702030302020204" pitchFamily="66" charset="0"/>
                <a:cs typeface="Times New Roman"/>
              </a:rPr>
              <a:t>A p-n diode is modeled with the exponential model. The diode currents are measured </a:t>
            </a:r>
            <a:r>
              <a:rPr lang="en-US" sz="2000" b="1" spc="-15" dirty="0" smtClean="0">
                <a:latin typeface="Comic Sans MS" panose="030F0702030302020204" pitchFamily="66" charset="0"/>
                <a:cs typeface="Times New Roman"/>
              </a:rPr>
              <a:t>1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.</a:t>
            </a:r>
            <a:r>
              <a:rPr lang="en-US" sz="2000" b="1" spc="-15" dirty="0" smtClean="0">
                <a:latin typeface="Comic Sans MS" panose="030F0702030302020204" pitchFamily="66" charset="0"/>
                <a:cs typeface="Times New Roman"/>
              </a:rPr>
              <a:t>36 </a:t>
            </a:r>
            <a:r>
              <a:rPr lang="en-US" sz="2000" b="1" spc="-15" dirty="0">
                <a:latin typeface="Comic Sans MS" panose="030F0702030302020204" pitchFamily="66" charset="0"/>
                <a:cs typeface="Times New Roman"/>
              </a:rPr>
              <a:t>mA and </a:t>
            </a:r>
            <a:r>
              <a:rPr lang="en-US" sz="2000" b="1" spc="-15" dirty="0" smtClean="0">
                <a:latin typeface="Comic Sans MS" panose="030F0702030302020204" pitchFamily="66" charset="0"/>
                <a:cs typeface="Times New Roman"/>
              </a:rPr>
              <a:t>7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.</a:t>
            </a:r>
            <a:r>
              <a:rPr lang="en-US" sz="2000" b="1" spc="-15" dirty="0" smtClean="0">
                <a:latin typeface="Comic Sans MS" panose="030F0702030302020204" pitchFamily="66" charset="0"/>
                <a:cs typeface="Times New Roman"/>
              </a:rPr>
              <a:t>20 </a:t>
            </a:r>
            <a:r>
              <a:rPr lang="en-US" sz="2000" b="1" spc="-15" dirty="0">
                <a:latin typeface="Comic Sans MS" panose="030F0702030302020204" pitchFamily="66" charset="0"/>
                <a:cs typeface="Times New Roman"/>
              </a:rPr>
              <a:t>mA when </a:t>
            </a:r>
            <a:r>
              <a:rPr lang="en-US" sz="2000" b="1" spc="-15" dirty="0" smtClean="0">
                <a:latin typeface="Comic Sans MS" panose="030F0702030302020204" pitchFamily="66" charset="0"/>
                <a:cs typeface="Times New Roman"/>
              </a:rPr>
              <a:t>0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.</a:t>
            </a:r>
            <a:r>
              <a:rPr lang="en-US" sz="2000" b="1" spc="-15" dirty="0" smtClean="0">
                <a:latin typeface="Comic Sans MS" panose="030F0702030302020204" pitchFamily="66" charset="0"/>
                <a:cs typeface="Times New Roman"/>
              </a:rPr>
              <a:t>7 </a:t>
            </a:r>
            <a:r>
              <a:rPr lang="en-US" sz="2000" b="1" spc="-15" dirty="0">
                <a:latin typeface="Comic Sans MS" panose="030F0702030302020204" pitchFamily="66" charset="0"/>
                <a:cs typeface="Times New Roman"/>
              </a:rPr>
              <a:t>V and </a:t>
            </a:r>
            <a:r>
              <a:rPr lang="en-US" sz="2000" b="1" spc="-15" dirty="0" smtClean="0">
                <a:latin typeface="Comic Sans MS" panose="030F0702030302020204" pitchFamily="66" charset="0"/>
                <a:cs typeface="Times New Roman"/>
              </a:rPr>
              <a:t>0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.</a:t>
            </a:r>
            <a:r>
              <a:rPr lang="en-US" sz="2000" b="1" spc="-15" dirty="0" smtClean="0">
                <a:latin typeface="Comic Sans MS" panose="030F0702030302020204" pitchFamily="66" charset="0"/>
                <a:cs typeface="Times New Roman"/>
              </a:rPr>
              <a:t>75 </a:t>
            </a:r>
            <a:r>
              <a:rPr lang="en-US" sz="2000" b="1" spc="-15" dirty="0">
                <a:latin typeface="Comic Sans MS" panose="030F0702030302020204" pitchFamily="66" charset="0"/>
                <a:cs typeface="Times New Roman"/>
              </a:rPr>
              <a:t>V applied, respectively. Determine the  saturation current </a:t>
            </a:r>
            <a:r>
              <a:rPr lang="en-US" sz="2000" b="1" spc="-15" dirty="0" smtClean="0">
                <a:latin typeface="Comic Sans MS" panose="030F0702030302020204" pitchFamily="66" charset="0"/>
                <a:cs typeface="Times New Roman"/>
              </a:rPr>
              <a:t>I</a:t>
            </a:r>
            <a:r>
              <a:rPr lang="en-US" sz="2000" b="1" spc="-15" baseline="-25000" dirty="0" smtClean="0">
                <a:latin typeface="Comic Sans MS" panose="030F0702030302020204" pitchFamily="66" charset="0"/>
                <a:cs typeface="Times New Roman"/>
              </a:rPr>
              <a:t>S</a:t>
            </a:r>
            <a:r>
              <a:rPr lang="en-US" sz="2000" b="1" spc="-15" dirty="0" smtClean="0">
                <a:latin typeface="Comic Sans MS" panose="030F0702030302020204" pitchFamily="66" charset="0"/>
                <a:cs typeface="Times New Roman"/>
              </a:rPr>
              <a:t>  and the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emission</a:t>
            </a:r>
            <a:r>
              <a:rPr lang="en-US" sz="2000" b="1" spc="-15" dirty="0" smtClean="0">
                <a:latin typeface="Comic Sans MS" panose="030F0702030302020204" pitchFamily="66" charset="0"/>
                <a:cs typeface="Times New Roman"/>
              </a:rPr>
              <a:t> factor n (from </a:t>
            </a:r>
            <a:r>
              <a:rPr lang="en-US" sz="2000" b="1" spc="-15" dirty="0" err="1" smtClean="0">
                <a:latin typeface="Comic Sans MS" panose="030F0702030302020204" pitchFamily="66" charset="0"/>
                <a:cs typeface="Times New Roman"/>
              </a:rPr>
              <a:t>nV</a:t>
            </a:r>
            <a:r>
              <a:rPr lang="en-US" sz="2000" b="1" spc="-15" baseline="-25000" dirty="0" err="1" smtClean="0">
                <a:latin typeface="Comic Sans MS" panose="030F0702030302020204" pitchFamily="66" charset="0"/>
                <a:cs typeface="Times New Roman"/>
              </a:rPr>
              <a:t>T</a:t>
            </a:r>
            <a:r>
              <a:rPr lang="en-US" sz="2000" b="1" spc="-15" dirty="0" smtClean="0">
                <a:latin typeface="Comic Sans MS" panose="030F0702030302020204" pitchFamily="66" charset="0"/>
                <a:cs typeface="Times New Roman"/>
              </a:rPr>
              <a:t>). Suppose that V</a:t>
            </a:r>
            <a:r>
              <a:rPr lang="en-US" sz="2000" b="1" spc="-15" baseline="-25000" dirty="0" smtClean="0">
                <a:latin typeface="Comic Sans MS" panose="030F0702030302020204" pitchFamily="66" charset="0"/>
                <a:cs typeface="Times New Roman"/>
              </a:rPr>
              <a:t>T</a:t>
            </a:r>
            <a:r>
              <a:rPr lang="en-US" sz="2000" b="1" spc="-15" dirty="0" smtClean="0">
                <a:latin typeface="Comic Sans MS" panose="030F0702030302020204" pitchFamily="66" charset="0"/>
                <a:cs typeface="Times New Roman"/>
              </a:rPr>
              <a:t> = 25 mV.</a:t>
            </a:r>
            <a:endParaRPr lang="en-US" sz="2000" b="1" dirty="0">
              <a:latin typeface="Comic Sans MS" panose="030F0702030302020204" pitchFamily="66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256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204" y="457876"/>
            <a:ext cx="75889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en-US" sz="2000" b="1" spc="-15" dirty="0">
                <a:latin typeface="Comic Sans MS" panose="030F0702030302020204" pitchFamily="66" charset="0"/>
                <a:cs typeface="Times New Roman"/>
              </a:rPr>
              <a:t>Find </a:t>
            </a:r>
            <a:r>
              <a:rPr lang="en-US" sz="2000" b="1" dirty="0">
                <a:latin typeface="Comic Sans MS" panose="030F0702030302020204" pitchFamily="66" charset="0"/>
                <a:cs typeface="Times New Roman"/>
              </a:rPr>
              <a:t>the </a:t>
            </a:r>
            <a:r>
              <a:rPr lang="en-US" sz="2000" b="1" spc="-5" dirty="0">
                <a:latin typeface="Comic Sans MS" panose="030F0702030302020204" pitchFamily="66" charset="0"/>
                <a:cs typeface="Times New Roman"/>
              </a:rPr>
              <a:t>values </a:t>
            </a:r>
            <a:r>
              <a:rPr lang="en-US" sz="2000" b="1" dirty="0">
                <a:latin typeface="Comic Sans MS" panose="030F0702030302020204" pitchFamily="66" charset="0"/>
                <a:cs typeface="Times New Roman"/>
              </a:rPr>
              <a:t>of </a:t>
            </a:r>
            <a:r>
              <a:rPr lang="en-US" sz="2000" b="1" i="1" spc="-5" dirty="0">
                <a:latin typeface="Comic Sans MS" panose="030F0702030302020204" pitchFamily="66" charset="0"/>
                <a:cs typeface="Times New Roman"/>
              </a:rPr>
              <a:t>I </a:t>
            </a:r>
            <a:r>
              <a:rPr lang="en-US" sz="2000" b="1" dirty="0">
                <a:latin typeface="Comic Sans MS" panose="030F0702030302020204" pitchFamily="66" charset="0"/>
                <a:cs typeface="Times New Roman"/>
              </a:rPr>
              <a:t>and </a:t>
            </a:r>
            <a:r>
              <a:rPr lang="en-US" sz="2000" b="1" i="1" dirty="0">
                <a:latin typeface="Comic Sans MS" panose="030F0702030302020204" pitchFamily="66" charset="0"/>
                <a:cs typeface="Times New Roman"/>
              </a:rPr>
              <a:t>V </a:t>
            </a:r>
            <a:r>
              <a:rPr lang="en-US" sz="2000" b="1" dirty="0">
                <a:latin typeface="Comic Sans MS" panose="030F0702030302020204" pitchFamily="66" charset="0"/>
                <a:cs typeface="Times New Roman"/>
              </a:rPr>
              <a:t>for the circuits </a:t>
            </a:r>
            <a:r>
              <a:rPr lang="en-US" sz="2000" b="1" spc="-5" dirty="0">
                <a:latin typeface="Comic Sans MS" panose="030F0702030302020204" pitchFamily="66" charset="0"/>
                <a:cs typeface="Times New Roman"/>
              </a:rPr>
              <a:t>shown. </a:t>
            </a:r>
            <a:r>
              <a:rPr lang="en-US" sz="2000" b="1" spc="-10" dirty="0">
                <a:latin typeface="Comic Sans MS" panose="030F0702030302020204" pitchFamily="66" charset="0"/>
                <a:cs typeface="Times New Roman"/>
              </a:rPr>
              <a:t>Use </a:t>
            </a:r>
            <a:r>
              <a:rPr lang="en-US" sz="2000" b="1" dirty="0">
                <a:latin typeface="Comic Sans MS" panose="030F0702030302020204" pitchFamily="66" charset="0"/>
                <a:cs typeface="Times New Roman"/>
              </a:rPr>
              <a:t>the </a:t>
            </a:r>
            <a:r>
              <a:rPr lang="en-US" sz="2000" b="1" spc="-5" dirty="0">
                <a:latin typeface="Comic Sans MS" panose="030F0702030302020204" pitchFamily="66" charset="0"/>
                <a:cs typeface="Times New Roman"/>
              </a:rPr>
              <a:t>ideal I-V </a:t>
            </a:r>
            <a:r>
              <a:rPr lang="en-US" sz="2000" b="1" spc="-10" dirty="0">
                <a:latin typeface="Comic Sans MS" panose="030F0702030302020204" pitchFamily="66" charset="0"/>
                <a:cs typeface="Times New Roman"/>
              </a:rPr>
              <a:t>model </a:t>
            </a:r>
            <a:r>
              <a:rPr lang="en-US" sz="2000" b="1" dirty="0">
                <a:latin typeface="Comic Sans MS" panose="030F0702030302020204" pitchFamily="66" charset="0"/>
                <a:cs typeface="Times New Roman"/>
              </a:rPr>
              <a:t>for</a:t>
            </a:r>
            <a:r>
              <a:rPr lang="en-US" sz="2000" b="1" spc="95" dirty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b="1" dirty="0">
                <a:latin typeface="Comic Sans MS" panose="030F0702030302020204" pitchFamily="66" charset="0"/>
                <a:cs typeface="Times New Roman"/>
              </a:rPr>
              <a:t>diodes.</a:t>
            </a:r>
          </a:p>
        </p:txBody>
      </p:sp>
      <p:pic>
        <p:nvPicPr>
          <p:cNvPr id="195" name="Picture 1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40768"/>
            <a:ext cx="8577743" cy="252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7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476672"/>
            <a:ext cx="75889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en-US" sz="2000" b="1" spc="-15" dirty="0">
                <a:latin typeface="Comic Sans MS" panose="030F0702030302020204" pitchFamily="66" charset="0"/>
                <a:cs typeface="Times New Roman"/>
              </a:rPr>
              <a:t>Find the current and voltage values of the Zener diodes I</a:t>
            </a:r>
            <a:r>
              <a:rPr lang="en-US" sz="2000" b="1" spc="-15" baseline="-25000" dirty="0">
                <a:latin typeface="Comic Sans MS" panose="030F0702030302020204" pitchFamily="66" charset="0"/>
                <a:cs typeface="Times New Roman"/>
              </a:rPr>
              <a:t>D1</a:t>
            </a:r>
            <a:r>
              <a:rPr lang="en-US" sz="2000" b="1" spc="-15" dirty="0">
                <a:latin typeface="Comic Sans MS" panose="030F0702030302020204" pitchFamily="66" charset="0"/>
                <a:cs typeface="Times New Roman"/>
              </a:rPr>
              <a:t>, V</a:t>
            </a:r>
            <a:r>
              <a:rPr lang="en-US" sz="2000" b="1" spc="-15" baseline="-25000" dirty="0">
                <a:latin typeface="Comic Sans MS" panose="030F0702030302020204" pitchFamily="66" charset="0"/>
                <a:cs typeface="Times New Roman"/>
              </a:rPr>
              <a:t>D1</a:t>
            </a:r>
            <a:r>
              <a:rPr lang="en-US" sz="2000" b="1" spc="-15" dirty="0">
                <a:latin typeface="Comic Sans MS" panose="030F0702030302020204" pitchFamily="66" charset="0"/>
                <a:cs typeface="Times New Roman"/>
              </a:rPr>
              <a:t>, I</a:t>
            </a:r>
            <a:r>
              <a:rPr lang="en-US" sz="2000" b="1" spc="-15" baseline="-25000" dirty="0">
                <a:latin typeface="Comic Sans MS" panose="030F0702030302020204" pitchFamily="66" charset="0"/>
                <a:cs typeface="Times New Roman"/>
              </a:rPr>
              <a:t>D2</a:t>
            </a:r>
            <a:r>
              <a:rPr lang="en-US" sz="2000" b="1" spc="-15" dirty="0">
                <a:latin typeface="Comic Sans MS" panose="030F0702030302020204" pitchFamily="66" charset="0"/>
                <a:cs typeface="Times New Roman"/>
              </a:rPr>
              <a:t>, and V</a:t>
            </a:r>
            <a:r>
              <a:rPr lang="en-US" sz="2000" b="1" spc="-15" baseline="-25000" dirty="0">
                <a:latin typeface="Comic Sans MS" panose="030F0702030302020204" pitchFamily="66" charset="0"/>
                <a:cs typeface="Times New Roman"/>
              </a:rPr>
              <a:t>D2</a:t>
            </a:r>
            <a:r>
              <a:rPr lang="en-US" sz="2000" b="1" spc="-15" dirty="0">
                <a:latin typeface="Comic Sans MS" panose="030F0702030302020204" pitchFamily="66" charset="0"/>
                <a:cs typeface="Times New Roman"/>
              </a:rPr>
              <a:t>. Use the  constant drop model, shown in Figure 2, for Zener diodes.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28800"/>
            <a:ext cx="5539606" cy="287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4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204" y="457876"/>
            <a:ext cx="75889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en-US" sz="2000" b="1" spc="-15" dirty="0">
                <a:latin typeface="Comic Sans MS" panose="030F0702030302020204" pitchFamily="66" charset="0"/>
                <a:cs typeface="Times New Roman"/>
              </a:rPr>
              <a:t>Use a constant drop model for the Zener diode in Figure 1. The model has 0,7 V </a:t>
            </a:r>
            <a:r>
              <a:rPr lang="en-US" sz="2000" b="1" spc="-15" dirty="0" err="1" smtClean="0">
                <a:latin typeface="Comic Sans MS" panose="030F0702030302020204" pitchFamily="66" charset="0"/>
                <a:cs typeface="Times New Roman"/>
              </a:rPr>
              <a:t>forwa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r</a:t>
            </a:r>
            <a:r>
              <a:rPr lang="en-US" sz="2000" b="1" spc="-15" dirty="0" smtClean="0">
                <a:latin typeface="Comic Sans MS" panose="030F0702030302020204" pitchFamily="66" charset="0"/>
                <a:cs typeface="Times New Roman"/>
              </a:rPr>
              <a:t>d bias </a:t>
            </a:r>
            <a:r>
              <a:rPr lang="en-US" sz="2000" b="1" spc="-15" dirty="0">
                <a:latin typeface="Comic Sans MS" panose="030F0702030302020204" pitchFamily="66" charset="0"/>
                <a:cs typeface="Times New Roman"/>
              </a:rPr>
              <a:t>and </a:t>
            </a:r>
            <a:r>
              <a:rPr lang="en-US" sz="2000" b="1" spc="-15" dirty="0" smtClean="0">
                <a:latin typeface="Comic Sans MS" panose="030F0702030302020204" pitchFamily="66" charset="0"/>
                <a:cs typeface="Times New Roman"/>
              </a:rPr>
              <a:t>2V </a:t>
            </a:r>
            <a:r>
              <a:rPr lang="en-US" sz="2000" b="1" spc="-15" dirty="0">
                <a:latin typeface="Comic Sans MS" panose="030F0702030302020204" pitchFamily="66" charset="0"/>
                <a:cs typeface="Times New Roman"/>
              </a:rPr>
              <a:t>Zener (V</a:t>
            </a:r>
            <a:r>
              <a:rPr lang="en-US" sz="2000" b="1" spc="-15" baseline="-25000" dirty="0">
                <a:latin typeface="Comic Sans MS" panose="030F0702030302020204" pitchFamily="66" charset="0"/>
                <a:cs typeface="Times New Roman"/>
              </a:rPr>
              <a:t>Z</a:t>
            </a:r>
            <a:r>
              <a:rPr lang="en-US" sz="2000" b="1" spc="-15" dirty="0">
                <a:latin typeface="Comic Sans MS" panose="030F0702030302020204" pitchFamily="66" charset="0"/>
                <a:cs typeface="Times New Roman"/>
              </a:rPr>
              <a:t>=2V) voltage. An input signal, shown in Figure 2, is applied.  Sketch 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V</a:t>
            </a:r>
            <a:r>
              <a:rPr lang="en-US" sz="2000" b="1" spc="-15" baseline="-25000" dirty="0" smtClean="0">
                <a:latin typeface="Comic Sans MS" panose="030F0702030302020204" pitchFamily="66" charset="0"/>
                <a:cs typeface="Times New Roman"/>
              </a:rPr>
              <a:t>o</a:t>
            </a:r>
            <a:r>
              <a:rPr lang="en-US" sz="2000" b="1" spc="-15" dirty="0" smtClean="0">
                <a:latin typeface="Comic Sans MS" panose="030F0702030302020204" pitchFamily="66" charset="0"/>
                <a:cs typeface="Times New Roman"/>
              </a:rPr>
              <a:t>, i</a:t>
            </a:r>
            <a:r>
              <a:rPr lang="en-US" sz="2000" b="1" spc="-15" baseline="-25000" dirty="0" smtClean="0">
                <a:latin typeface="Comic Sans MS" panose="030F0702030302020204" pitchFamily="66" charset="0"/>
                <a:cs typeface="Times New Roman"/>
              </a:rPr>
              <a:t>D1</a:t>
            </a:r>
            <a:r>
              <a:rPr lang="en-US" sz="2000" b="1" spc="-15" dirty="0" smtClean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b="1" spc="-15" dirty="0">
                <a:latin typeface="Comic Sans MS" panose="030F0702030302020204" pitchFamily="66" charset="0"/>
                <a:cs typeface="Times New Roman"/>
              </a:rPr>
              <a:t>and </a:t>
            </a:r>
            <a:r>
              <a:rPr lang="en-US" sz="2000" b="1" spc="-15" dirty="0" smtClean="0">
                <a:latin typeface="Comic Sans MS" panose="030F0702030302020204" pitchFamily="66" charset="0"/>
                <a:cs typeface="Times New Roman"/>
              </a:rPr>
              <a:t>i</a:t>
            </a:r>
            <a:r>
              <a:rPr lang="en-US" sz="2000" b="1" spc="-15" baseline="-25000" dirty="0" smtClean="0">
                <a:latin typeface="Comic Sans MS" panose="030F0702030302020204" pitchFamily="66" charset="0"/>
                <a:cs typeface="Times New Roman"/>
              </a:rPr>
              <a:t>D2</a:t>
            </a:r>
            <a:r>
              <a:rPr lang="en-US" sz="2000" b="1" spc="-15" dirty="0" smtClean="0">
                <a:latin typeface="Comic Sans MS" panose="030F0702030302020204" pitchFamily="66" charset="0"/>
                <a:cs typeface="Times New Roman"/>
              </a:rPr>
              <a:t> in </a:t>
            </a:r>
            <a:r>
              <a:rPr lang="en-US" sz="2000" b="1" spc="-15" dirty="0">
                <a:latin typeface="Comic Sans MS" panose="030F0702030302020204" pitchFamily="66" charset="0"/>
                <a:cs typeface="Times New Roman"/>
              </a:rPr>
              <a:t>time domain. Justify your answer.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99" y="1781315"/>
            <a:ext cx="7598765" cy="25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365104"/>
            <a:ext cx="1928990" cy="212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8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355657"/>
              </p:ext>
            </p:extLst>
          </p:nvPr>
        </p:nvGraphicFramePr>
        <p:xfrm>
          <a:off x="683568" y="2492895"/>
          <a:ext cx="4248472" cy="2938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Bitmap Image" r:id="rId3" imgW="3304762" imgH="2285714" progId="Paint.Picture">
                  <p:embed/>
                </p:oleObj>
              </mc:Choice>
              <mc:Fallback>
                <p:oleObj name="Bitmap Image" r:id="rId3" imgW="3304762" imgH="2285714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492895"/>
                        <a:ext cx="4248472" cy="29381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518204" y="457876"/>
            <a:ext cx="78702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en-US" sz="2000" b="1" spc="-15" dirty="0" smtClean="0">
                <a:latin typeface="Comic Sans MS" panose="030F0702030302020204" pitchFamily="66" charset="0"/>
                <a:cs typeface="Times New Roman"/>
              </a:rPr>
              <a:t>In figure, </a:t>
            </a:r>
            <a:r>
              <a:rPr lang="en-US" sz="2000" b="1" spc="-15" dirty="0">
                <a:latin typeface="Comic Sans MS" panose="030F0702030302020204" pitchFamily="66" charset="0"/>
                <a:cs typeface="Times New Roman"/>
              </a:rPr>
              <a:t>assume </a:t>
            </a:r>
            <a:r>
              <a:rPr lang="en-US" sz="2000" b="1" spc="-15" dirty="0" smtClean="0">
                <a:latin typeface="Comic Sans MS" panose="030F0702030302020204" pitchFamily="66" charset="0"/>
                <a:cs typeface="Times New Roman"/>
              </a:rPr>
              <a:t>modified diode 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model</a:t>
            </a:r>
            <a:r>
              <a:rPr lang="en-US" sz="2000" b="1" spc="-15" dirty="0" smtClean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b="1" spc="-15" dirty="0">
                <a:latin typeface="Comic Sans MS" panose="030F0702030302020204" pitchFamily="66" charset="0"/>
                <a:cs typeface="Times New Roman"/>
              </a:rPr>
              <a:t>(</a:t>
            </a:r>
            <a:r>
              <a:rPr lang="en-US" sz="2000" b="1" spc="-15" dirty="0" smtClean="0">
                <a:latin typeface="Comic Sans MS" panose="030F0702030302020204" pitchFamily="66" charset="0"/>
                <a:cs typeface="Times New Roman"/>
              </a:rPr>
              <a:t>V</a:t>
            </a:r>
            <a:r>
              <a:rPr lang="en-US" sz="2000" b="1" spc="-15" baseline="-25000" dirty="0" smtClean="0">
                <a:latin typeface="Comic Sans MS" panose="030F0702030302020204" pitchFamily="66" charset="0"/>
                <a:cs typeface="Times New Roman"/>
              </a:rPr>
              <a:t>D</a:t>
            </a:r>
            <a:r>
              <a:rPr lang="en-US" sz="2000" b="1" spc="-15" dirty="0" smtClean="0">
                <a:latin typeface="Comic Sans MS" panose="030F0702030302020204" pitchFamily="66" charset="0"/>
                <a:cs typeface="Times New Roman"/>
              </a:rPr>
              <a:t>=0.7V</a:t>
            </a:r>
            <a:r>
              <a:rPr lang="en-US" sz="2000" b="1" spc="-15" dirty="0">
                <a:latin typeface="Comic Sans MS" panose="030F0702030302020204" pitchFamily="66" charset="0"/>
                <a:cs typeface="Times New Roman"/>
              </a:rPr>
              <a:t>) for the diodes.</a:t>
            </a: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endParaRPr lang="en-US" sz="800" spc="-15" dirty="0">
              <a:latin typeface="Comic Sans MS" panose="030F0702030302020204" pitchFamily="66" charset="0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en-US" sz="2000" spc="-15" dirty="0">
                <a:latin typeface="Comic Sans MS" panose="030F0702030302020204" pitchFamily="66" charset="0"/>
                <a:cs typeface="Times New Roman"/>
              </a:rPr>
              <a:t>a)	Calculate  I</a:t>
            </a:r>
            <a:r>
              <a:rPr lang="en-US" sz="2000" spc="-15" baseline="-25000" dirty="0">
                <a:latin typeface="Comic Sans MS" panose="030F0702030302020204" pitchFamily="66" charset="0"/>
                <a:cs typeface="Times New Roman"/>
              </a:rPr>
              <a:t>D1</a:t>
            </a:r>
            <a:r>
              <a:rPr lang="en-US" sz="2000" spc="-15" dirty="0">
                <a:latin typeface="Comic Sans MS" panose="030F0702030302020204" pitchFamily="66" charset="0"/>
                <a:cs typeface="Times New Roman"/>
              </a:rPr>
              <a:t> and V</a:t>
            </a:r>
            <a:r>
              <a:rPr lang="en-US" sz="2000" spc="-15" baseline="-25000" dirty="0">
                <a:latin typeface="Comic Sans MS" panose="030F0702030302020204" pitchFamily="66" charset="0"/>
                <a:cs typeface="Times New Roman"/>
              </a:rPr>
              <a:t>O</a:t>
            </a:r>
            <a:r>
              <a:rPr lang="en-US" sz="2000" spc="-15" dirty="0">
                <a:latin typeface="Comic Sans MS" panose="030F0702030302020204" pitchFamily="66" charset="0"/>
                <a:cs typeface="Times New Roman"/>
              </a:rPr>
              <a:t>  for  R1=5 </a:t>
            </a:r>
            <a:r>
              <a:rPr lang="en-US" sz="2000" spc="-15" dirty="0" smtClean="0">
                <a:latin typeface="Comic Sans MS" panose="030F0702030302020204" pitchFamily="66" charset="0"/>
                <a:cs typeface="Times New Roman"/>
              </a:rPr>
              <a:t>k</a:t>
            </a:r>
            <a:r>
              <a:rPr lang="el-GR" sz="2000" spc="-15" dirty="0" smtClean="0">
                <a:latin typeface="Comic Sans MS" panose="030F0702030302020204" pitchFamily="66" charset="0"/>
                <a:cs typeface="Times New Roman"/>
              </a:rPr>
              <a:t>Ω</a:t>
            </a:r>
            <a:r>
              <a:rPr lang="en-US" sz="2000" spc="-15" dirty="0" smtClean="0">
                <a:latin typeface="Comic Sans MS" panose="030F0702030302020204" pitchFamily="66" charset="0"/>
                <a:cs typeface="Times New Roman"/>
              </a:rPr>
              <a:t>, </a:t>
            </a:r>
            <a:r>
              <a:rPr lang="en-US" sz="2000" spc="-15" dirty="0">
                <a:latin typeface="Comic Sans MS" panose="030F0702030302020204" pitchFamily="66" charset="0"/>
                <a:cs typeface="Times New Roman"/>
              </a:rPr>
              <a:t>R2=10 </a:t>
            </a:r>
            <a:r>
              <a:rPr lang="en-US" sz="2000" spc="-15" dirty="0" smtClean="0">
                <a:latin typeface="Comic Sans MS" panose="030F0702030302020204" pitchFamily="66" charset="0"/>
                <a:cs typeface="Times New Roman"/>
              </a:rPr>
              <a:t>k</a:t>
            </a:r>
            <a:r>
              <a:rPr lang="el-GR" sz="2000" spc="-15" dirty="0" smtClean="0">
                <a:latin typeface="Comic Sans MS" panose="030F0702030302020204" pitchFamily="66" charset="0"/>
                <a:cs typeface="Times New Roman"/>
              </a:rPr>
              <a:t>Ω</a:t>
            </a:r>
            <a:r>
              <a:rPr lang="en-US" sz="2000" spc="-15" dirty="0" smtClean="0">
                <a:latin typeface="Comic Sans MS" panose="030F0702030302020204" pitchFamily="66" charset="0"/>
                <a:cs typeface="Times New Roman"/>
              </a:rPr>
              <a:t>.</a:t>
            </a:r>
            <a:endParaRPr lang="en-US" sz="2000" spc="-15" dirty="0">
              <a:latin typeface="Comic Sans MS" panose="030F0702030302020204" pitchFamily="66" charset="0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en-US" sz="2000" spc="-15" dirty="0">
                <a:latin typeface="Comic Sans MS" panose="030F0702030302020204" pitchFamily="66" charset="0"/>
                <a:cs typeface="Times New Roman"/>
              </a:rPr>
              <a:t>b)	Calculate  I</a:t>
            </a:r>
            <a:r>
              <a:rPr lang="en-US" sz="2000" spc="-15" baseline="-25000" dirty="0">
                <a:latin typeface="Comic Sans MS" panose="030F0702030302020204" pitchFamily="66" charset="0"/>
                <a:cs typeface="Times New Roman"/>
              </a:rPr>
              <a:t>D1</a:t>
            </a:r>
            <a:r>
              <a:rPr lang="en-US" sz="2000" spc="-15" dirty="0">
                <a:latin typeface="Comic Sans MS" panose="030F0702030302020204" pitchFamily="66" charset="0"/>
                <a:cs typeface="Times New Roman"/>
              </a:rPr>
              <a:t> and V</a:t>
            </a:r>
            <a:r>
              <a:rPr lang="en-US" sz="2000" spc="-15" baseline="-25000" dirty="0">
                <a:latin typeface="Comic Sans MS" panose="030F0702030302020204" pitchFamily="66" charset="0"/>
                <a:cs typeface="Times New Roman"/>
              </a:rPr>
              <a:t>O</a:t>
            </a:r>
            <a:r>
              <a:rPr lang="en-US" sz="2000" spc="-15" dirty="0">
                <a:latin typeface="Comic Sans MS" panose="030F0702030302020204" pitchFamily="66" charset="0"/>
                <a:cs typeface="Times New Roman"/>
              </a:rPr>
              <a:t>  for  R1=10 </a:t>
            </a:r>
            <a:r>
              <a:rPr lang="en-US" sz="2000" spc="-15" dirty="0" smtClean="0">
                <a:latin typeface="Comic Sans MS" panose="030F0702030302020204" pitchFamily="66" charset="0"/>
                <a:cs typeface="Times New Roman"/>
              </a:rPr>
              <a:t>k</a:t>
            </a:r>
            <a:r>
              <a:rPr lang="el-GR" sz="2000" spc="-15" dirty="0" smtClean="0">
                <a:latin typeface="Comic Sans MS" panose="030F0702030302020204" pitchFamily="66" charset="0"/>
                <a:cs typeface="Times New Roman"/>
              </a:rPr>
              <a:t>Ω</a:t>
            </a:r>
            <a:r>
              <a:rPr lang="en-US" sz="2000" spc="-15" dirty="0" smtClean="0">
                <a:latin typeface="Comic Sans MS" panose="030F0702030302020204" pitchFamily="66" charset="0"/>
                <a:cs typeface="Times New Roman"/>
              </a:rPr>
              <a:t>, </a:t>
            </a:r>
            <a:r>
              <a:rPr lang="en-US" sz="2000" spc="-15" dirty="0">
                <a:latin typeface="Comic Sans MS" panose="030F0702030302020204" pitchFamily="66" charset="0"/>
                <a:cs typeface="Times New Roman"/>
              </a:rPr>
              <a:t>R2=5 </a:t>
            </a:r>
            <a:r>
              <a:rPr lang="en-US" sz="2000" spc="-15" dirty="0" smtClean="0">
                <a:latin typeface="Comic Sans MS" panose="030F0702030302020204" pitchFamily="66" charset="0"/>
                <a:cs typeface="Times New Roman"/>
              </a:rPr>
              <a:t>k</a:t>
            </a:r>
            <a:r>
              <a:rPr lang="el-GR" sz="2000" spc="-15" dirty="0" smtClean="0">
                <a:latin typeface="Comic Sans MS" panose="030F0702030302020204" pitchFamily="66" charset="0"/>
                <a:cs typeface="Times New Roman"/>
              </a:rPr>
              <a:t>Ω</a:t>
            </a:r>
            <a:r>
              <a:rPr lang="en-US" sz="2000" spc="-15" dirty="0" smtClean="0">
                <a:latin typeface="Comic Sans MS" panose="030F0702030302020204" pitchFamily="66" charset="0"/>
                <a:cs typeface="Times New Roman"/>
              </a:rPr>
              <a:t>.</a:t>
            </a:r>
            <a:endParaRPr lang="en-US" sz="2000" spc="-15" dirty="0">
              <a:latin typeface="Comic Sans MS" panose="030F0702030302020204" pitchFamily="66" charset="0"/>
              <a:cs typeface="Times New Roman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27584" y="27089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2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2641"/>
            <a:ext cx="8229600" cy="400110"/>
          </a:xfrm>
        </p:spPr>
        <p:txBody>
          <a:bodyPr wrap="square">
            <a:spAutoFit/>
          </a:bodyPr>
          <a:lstStyle/>
          <a:p>
            <a:pPr marL="12700" algn="l" fontAlgn="base">
              <a:spcBef>
                <a:spcPts val="800"/>
              </a:spcBef>
              <a:spcAft>
                <a:spcPct val="0"/>
              </a:spcAft>
              <a:tabLst>
                <a:tab pos="273685" algn="l"/>
                <a:tab pos="274320" algn="l"/>
              </a:tabLst>
            </a:pPr>
            <a:r>
              <a:rPr lang="tr-TR" sz="2000" b="1" spc="-15" dirty="0" err="1" smtClean="0">
                <a:ea typeface="+mn-ea"/>
                <a:cs typeface="Times New Roman"/>
              </a:rPr>
              <a:t>Find</a:t>
            </a:r>
            <a:r>
              <a:rPr lang="tr-TR" sz="2000" b="1" spc="-15" dirty="0" smtClean="0">
                <a:ea typeface="+mn-ea"/>
                <a:cs typeface="Times New Roman"/>
              </a:rPr>
              <a:t> </a:t>
            </a:r>
            <a:r>
              <a:rPr lang="tr-TR" sz="2000" b="1" spc="-15" dirty="0" err="1">
                <a:ea typeface="+mn-ea"/>
                <a:cs typeface="Times New Roman"/>
              </a:rPr>
              <a:t>the</a:t>
            </a:r>
            <a:r>
              <a:rPr lang="tr-TR" sz="2000" b="1" spc="-15" dirty="0">
                <a:ea typeface="+mn-ea"/>
                <a:cs typeface="Times New Roman"/>
              </a:rPr>
              <a:t> </a:t>
            </a:r>
            <a:r>
              <a:rPr lang="tr-TR" sz="2000" b="1" spc="-15" dirty="0" err="1">
                <a:ea typeface="+mn-ea"/>
                <a:cs typeface="Times New Roman"/>
              </a:rPr>
              <a:t>source</a:t>
            </a:r>
            <a:r>
              <a:rPr lang="tr-TR" sz="2000" b="1" spc="-15" dirty="0">
                <a:ea typeface="+mn-ea"/>
                <a:cs typeface="Times New Roman"/>
              </a:rPr>
              <a:t> </a:t>
            </a:r>
            <a:r>
              <a:rPr lang="tr-TR" sz="2000" b="1" spc="-15" dirty="0" err="1">
                <a:ea typeface="+mn-ea"/>
                <a:cs typeface="Times New Roman"/>
              </a:rPr>
              <a:t>voltage</a:t>
            </a:r>
            <a:r>
              <a:rPr lang="tr-TR" sz="2000" b="1" spc="-15" dirty="0">
                <a:ea typeface="+mn-ea"/>
                <a:cs typeface="Times New Roman"/>
              </a:rPr>
              <a:t> </a:t>
            </a:r>
            <a:r>
              <a:rPr lang="tr-TR" sz="2000" b="1" spc="-15" dirty="0" err="1" smtClean="0">
                <a:ea typeface="+mn-ea"/>
                <a:cs typeface="Times New Roman"/>
              </a:rPr>
              <a:t>V</a:t>
            </a:r>
            <a:r>
              <a:rPr lang="tr-TR" sz="2000" b="1" spc="-15" baseline="-25000" dirty="0" err="1" smtClean="0">
                <a:ea typeface="+mn-ea"/>
                <a:cs typeface="Times New Roman"/>
              </a:rPr>
              <a:t>s</a:t>
            </a:r>
            <a:endParaRPr lang="en-US" sz="2000" b="1" spc="-15" baseline="-25000" dirty="0">
              <a:ea typeface="+mn-ea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49" y="1340768"/>
            <a:ext cx="3717083" cy="31520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76056" y="1340768"/>
            <a:ext cx="15121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tr-TR" sz="2000" i="1" spc="-15" dirty="0" err="1" smtClean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Answer</a:t>
            </a:r>
            <a:r>
              <a:rPr lang="tr-TR" sz="2000" i="1" spc="-15" dirty="0" smtClean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: </a:t>
            </a:r>
            <a:r>
              <a:rPr lang="tr-TR" sz="2000" spc="-15" dirty="0" smtClean="0">
                <a:latin typeface="Comic Sans MS" panose="030F0702030302020204" pitchFamily="66" charset="0"/>
                <a:cs typeface="Times New Roman"/>
              </a:rPr>
              <a:t>40V</a:t>
            </a:r>
            <a:endParaRPr lang="en-US" sz="2000" spc="-15" dirty="0">
              <a:latin typeface="Comic Sans MS" panose="030F0702030302020204" pitchFamily="66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8971792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35702" y="1052736"/>
            <a:ext cx="5272597" cy="769441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tr-TR" sz="44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BJT  QUESTIONS</a:t>
            </a:r>
          </a:p>
        </p:txBody>
      </p:sp>
    </p:spTree>
    <p:extLst>
      <p:ext uri="{BB962C8B-B14F-4D97-AF65-F5344CB8AC3E}">
        <p14:creationId xmlns:p14="http://schemas.microsoft.com/office/powerpoint/2010/main" val="22561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80" name="Text Box 4"/>
          <p:cNvSpPr txBox="1">
            <a:spLocks noChangeArrowheads="1"/>
          </p:cNvSpPr>
          <p:nvPr/>
        </p:nvSpPr>
        <p:spPr bwMode="auto">
          <a:xfrm>
            <a:off x="304800" y="5867400"/>
            <a:ext cx="8458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 smtClean="0">
                <a:latin typeface="Comic Sans MS" panose="030F0702030302020204" pitchFamily="66" charset="0"/>
              </a:rPr>
              <a:t>Analysis </a:t>
            </a:r>
            <a:r>
              <a:rPr lang="en-US" altLang="en-US" dirty="0">
                <a:latin typeface="Comic Sans MS" panose="030F0702030302020204" pitchFamily="66" charset="0"/>
              </a:rPr>
              <a:t>of the circuit </a:t>
            </a:r>
            <a:r>
              <a:rPr lang="en-US" altLang="en-US" dirty="0" smtClean="0">
                <a:latin typeface="Comic Sans MS" panose="030F0702030302020204" pitchFamily="66" charset="0"/>
              </a:rPr>
              <a:t>: </a:t>
            </a:r>
            <a:r>
              <a:rPr lang="en-US" altLang="en-US" b="1" dirty="0">
                <a:latin typeface="Comic Sans MS" panose="030F0702030302020204" pitchFamily="66" charset="0"/>
              </a:rPr>
              <a:t>(a)</a:t>
            </a:r>
            <a:r>
              <a:rPr lang="en-US" altLang="en-US" dirty="0">
                <a:latin typeface="Comic Sans MS" panose="030F0702030302020204" pitchFamily="66" charset="0"/>
              </a:rPr>
              <a:t> circuit; </a:t>
            </a:r>
            <a:r>
              <a:rPr lang="en-US" altLang="en-US" b="1" dirty="0">
                <a:latin typeface="Comic Sans MS" panose="030F0702030302020204" pitchFamily="66" charset="0"/>
              </a:rPr>
              <a:t>(b)</a:t>
            </a:r>
            <a:r>
              <a:rPr lang="en-US" altLang="en-US" dirty="0">
                <a:latin typeface="Comic Sans MS" panose="030F0702030302020204" pitchFamily="66" charset="0"/>
              </a:rPr>
              <a:t> circuit redrawn to remind the reader of the convention used in this book to show connections to the power supply; </a:t>
            </a:r>
            <a:r>
              <a:rPr lang="en-US" altLang="en-US" b="1" dirty="0">
                <a:latin typeface="Comic Sans MS" panose="030F0702030302020204" pitchFamily="66" charset="0"/>
              </a:rPr>
              <a:t>(c)</a:t>
            </a:r>
            <a:r>
              <a:rPr lang="en-US" altLang="en-US" dirty="0">
                <a:latin typeface="Comic Sans MS" panose="030F0702030302020204" pitchFamily="66" charset="0"/>
              </a:rPr>
              <a:t> analysis with the steps numbered</a:t>
            </a:r>
            <a:r>
              <a:rPr lang="en-US" altLang="en-US" dirty="0" smtClean="0">
                <a:latin typeface="Comic Sans MS" panose="030F0702030302020204" pitchFamily="66" charset="0"/>
              </a:rPr>
              <a:t>.</a:t>
            </a:r>
            <a:r>
              <a:rPr lang="tr-TR" altLang="en-US" dirty="0" smtClean="0">
                <a:latin typeface="Comic Sans MS" panose="030F0702030302020204" pitchFamily="66" charset="0"/>
              </a:rPr>
              <a:t> (</a:t>
            </a:r>
            <a:r>
              <a:rPr lang="el-GR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β</a:t>
            </a:r>
            <a:r>
              <a:rPr lang="tr-TR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=</a:t>
            </a:r>
            <a:r>
              <a:rPr lang="tr-T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100</a:t>
            </a:r>
            <a:r>
              <a:rPr lang="tr-TR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(</a:t>
            </a:r>
            <a:r>
              <a:rPr lang="tr-TR" altLang="en-US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active</a:t>
            </a:r>
            <a:r>
              <a:rPr lang="tr-TR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tr-TR" altLang="en-US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mode</a:t>
            </a:r>
            <a:r>
              <a:rPr lang="tr-TR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), </a:t>
            </a:r>
            <a:r>
              <a:rPr lang="tr-TR" altLang="en-US" i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tr-TR" altLang="en-US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BE</a:t>
            </a:r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= </a:t>
            </a:r>
            <a:r>
              <a:rPr lang="tr-TR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0.7V</a:t>
            </a:r>
            <a:r>
              <a:rPr lang="tr-TR" altLang="en-US" dirty="0" smtClean="0">
                <a:latin typeface="Comic Sans MS" panose="030F0702030302020204" pitchFamily="66" charset="0"/>
              </a:rPr>
              <a:t>)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p:grpSp>
        <p:nvGrpSpPr>
          <p:cNvPr id="818184" name="Group 8"/>
          <p:cNvGrpSpPr>
            <a:grpSpLocks/>
          </p:cNvGrpSpPr>
          <p:nvPr/>
        </p:nvGrpSpPr>
        <p:grpSpPr bwMode="auto">
          <a:xfrm>
            <a:off x="1907704" y="116632"/>
            <a:ext cx="5481637" cy="5621338"/>
            <a:chOff x="1410" y="0"/>
            <a:chExt cx="3453" cy="3723"/>
          </a:xfrm>
        </p:grpSpPr>
        <p:grpSp>
          <p:nvGrpSpPr>
            <p:cNvPr id="818183" name="Group 7"/>
            <p:cNvGrpSpPr>
              <a:grpSpLocks/>
            </p:cNvGrpSpPr>
            <p:nvPr/>
          </p:nvGrpSpPr>
          <p:grpSpPr bwMode="auto">
            <a:xfrm>
              <a:off x="1410" y="0"/>
              <a:ext cx="3453" cy="1822"/>
              <a:chOff x="1392" y="0"/>
              <a:chExt cx="3453" cy="1822"/>
            </a:xfrm>
          </p:grpSpPr>
          <p:pic>
            <p:nvPicPr>
              <p:cNvPr id="818179" name="Picture 3" descr="c:\ch05_conv\sedr42021_0534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" y="0"/>
                <a:ext cx="1173" cy="18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18181" name="Picture 5" descr="c:\ch05_conv\sedr42021_0534b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8" y="165"/>
                <a:ext cx="1437" cy="16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818182" name="Picture 6" descr="c:\ch05_conv\sedr42021_0534c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" y="1872"/>
              <a:ext cx="2865" cy="1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6753577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141" y="1772816"/>
            <a:ext cx="3761440" cy="3246589"/>
          </a:xfrm>
          <a:prstGeom prst="rect">
            <a:avLst/>
          </a:prstGeom>
        </p:spPr>
      </p:pic>
      <p:sp>
        <p:nvSpPr>
          <p:cNvPr id="824324" name="Text Box 4"/>
          <p:cNvSpPr txBox="1">
            <a:spLocks noChangeArrowheads="1"/>
          </p:cNvSpPr>
          <p:nvPr/>
        </p:nvSpPr>
        <p:spPr bwMode="auto">
          <a:xfrm>
            <a:off x="304800" y="5867400"/>
            <a:ext cx="845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 smtClean="0">
                <a:latin typeface="Comic Sans MS" panose="030F0702030302020204" pitchFamily="66" charset="0"/>
              </a:rPr>
              <a:t>Analysis </a:t>
            </a:r>
            <a:r>
              <a:rPr lang="en-US" altLang="en-US" dirty="0">
                <a:latin typeface="Comic Sans MS" panose="030F0702030302020204" pitchFamily="66" charset="0"/>
              </a:rPr>
              <a:t>of the </a:t>
            </a:r>
            <a:r>
              <a:rPr lang="en-US" altLang="en-US" dirty="0" smtClean="0">
                <a:latin typeface="Comic Sans MS" panose="030F0702030302020204" pitchFamily="66" charset="0"/>
              </a:rPr>
              <a:t>circuit. </a:t>
            </a:r>
            <a:r>
              <a:rPr lang="en-US" altLang="en-US" dirty="0">
                <a:latin typeface="Comic Sans MS" panose="030F0702030302020204" pitchFamily="66" charset="0"/>
              </a:rPr>
              <a:t>Note that the circled numbers indicate the order of the analysis steps</a:t>
            </a:r>
            <a:r>
              <a:rPr lang="en-US" altLang="en-US" dirty="0" smtClean="0">
                <a:latin typeface="Comic Sans MS" panose="030F0702030302020204" pitchFamily="66" charset="0"/>
              </a:rPr>
              <a:t>.</a:t>
            </a:r>
            <a:r>
              <a:rPr lang="tr-TR" altLang="en-US" dirty="0">
                <a:latin typeface="Comic Sans MS" panose="030F0702030302020204" pitchFamily="66" charset="0"/>
              </a:rPr>
              <a:t> </a:t>
            </a:r>
            <a:r>
              <a:rPr lang="tr-TR" altLang="en-US" dirty="0" smtClean="0">
                <a:latin typeface="Comic Sans MS" panose="030F0702030302020204" pitchFamily="66" charset="0"/>
              </a:rPr>
              <a:t>(</a:t>
            </a:r>
            <a:r>
              <a:rPr lang="tr-TR" altLang="en-US" i="1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l-GR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β</a:t>
            </a:r>
            <a:r>
              <a:rPr lang="tr-TR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=</a:t>
            </a:r>
            <a:r>
              <a:rPr lang="tr-TR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100</a:t>
            </a:r>
            <a:r>
              <a:rPr lang="tr-TR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(</a:t>
            </a:r>
            <a:r>
              <a:rPr lang="tr-TR" altLang="en-US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active</a:t>
            </a:r>
            <a:r>
              <a:rPr lang="tr-TR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tr-TR" altLang="en-US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mode</a:t>
            </a:r>
            <a:r>
              <a:rPr lang="tr-TR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)</a:t>
            </a:r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tr-T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, </a:t>
            </a:r>
            <a:r>
              <a:rPr lang="tr-TR" altLang="en-US" i="1" dirty="0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tr-TR" altLang="en-US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BE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= </a:t>
            </a:r>
            <a:r>
              <a:rPr lang="tr-T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0.7V</a:t>
            </a:r>
            <a:r>
              <a:rPr lang="tr-TR" altLang="en-US" dirty="0" smtClean="0">
                <a:latin typeface="Comic Sans MS" panose="030F0702030302020204" pitchFamily="66" charset="0"/>
              </a:rPr>
              <a:t>)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p:grpSp>
        <p:nvGrpSpPr>
          <p:cNvPr id="824328" name="Group 8"/>
          <p:cNvGrpSpPr>
            <a:grpSpLocks/>
          </p:cNvGrpSpPr>
          <p:nvPr/>
        </p:nvGrpSpPr>
        <p:grpSpPr bwMode="auto">
          <a:xfrm>
            <a:off x="107504" y="228600"/>
            <a:ext cx="4933950" cy="5638800"/>
            <a:chOff x="1488" y="192"/>
            <a:chExt cx="3108" cy="3552"/>
          </a:xfrm>
        </p:grpSpPr>
        <p:grpSp>
          <p:nvGrpSpPr>
            <p:cNvPr id="824327" name="Group 7"/>
            <p:cNvGrpSpPr>
              <a:grpSpLocks/>
            </p:cNvGrpSpPr>
            <p:nvPr/>
          </p:nvGrpSpPr>
          <p:grpSpPr bwMode="auto">
            <a:xfrm>
              <a:off x="1488" y="192"/>
              <a:ext cx="3108" cy="1550"/>
              <a:chOff x="1488" y="192"/>
              <a:chExt cx="3108" cy="1550"/>
            </a:xfrm>
          </p:grpSpPr>
          <p:pic>
            <p:nvPicPr>
              <p:cNvPr id="824323" name="Picture 3" descr="c:\ch05_conv\sedr42021_0535a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8" y="192"/>
                <a:ext cx="743" cy="1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24325" name="Picture 5" descr="c:\ch05_conv\sedr42021_0535b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192"/>
                <a:ext cx="1812" cy="1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824326" name="Picture 6" descr="c:\ch05_conv\sedr42021_0535c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1920"/>
              <a:ext cx="2052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73224008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8" name="Text Box 4"/>
          <p:cNvSpPr txBox="1">
            <a:spLocks noChangeArrowheads="1"/>
          </p:cNvSpPr>
          <p:nvPr/>
        </p:nvSpPr>
        <p:spPr bwMode="auto">
          <a:xfrm>
            <a:off x="467544" y="3466655"/>
            <a:ext cx="845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dirty="0" smtClean="0">
                <a:latin typeface="Comic Sans MS" panose="030F0702030302020204" pitchFamily="66" charset="0"/>
              </a:rPr>
              <a:t>Example: </a:t>
            </a:r>
            <a:r>
              <a:rPr lang="en-US" altLang="en-US" b="1" dirty="0">
                <a:latin typeface="Comic Sans MS" panose="030F0702030302020204" pitchFamily="66" charset="0"/>
              </a:rPr>
              <a:t>(a)</a:t>
            </a:r>
            <a:r>
              <a:rPr lang="en-US" altLang="en-US" dirty="0">
                <a:latin typeface="Comic Sans MS" panose="030F0702030302020204" pitchFamily="66" charset="0"/>
              </a:rPr>
              <a:t> circuit; </a:t>
            </a:r>
            <a:r>
              <a:rPr lang="en-US" altLang="en-US" b="1" dirty="0">
                <a:latin typeface="Comic Sans MS" panose="030F0702030302020204" pitchFamily="66" charset="0"/>
              </a:rPr>
              <a:t>(b)</a:t>
            </a:r>
            <a:r>
              <a:rPr lang="en-US" altLang="en-US" dirty="0">
                <a:latin typeface="Comic Sans MS" panose="030F0702030302020204" pitchFamily="66" charset="0"/>
              </a:rPr>
              <a:t> analysis with the order of the analysis steps indicated by circled numbers</a:t>
            </a:r>
            <a:r>
              <a:rPr lang="en-US" altLang="en-US" dirty="0" smtClean="0">
                <a:latin typeface="Comic Sans MS" panose="030F0702030302020204" pitchFamily="66" charset="0"/>
              </a:rPr>
              <a:t>.</a:t>
            </a:r>
            <a:r>
              <a:rPr lang="tr-TR" altLang="en-US" dirty="0" smtClean="0">
                <a:latin typeface="Comic Sans MS" panose="030F0702030302020204" pitchFamily="66" charset="0"/>
              </a:rPr>
              <a:t> 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p:grpSp>
        <p:nvGrpSpPr>
          <p:cNvPr id="830470" name="Group 6"/>
          <p:cNvGrpSpPr>
            <a:grpSpLocks/>
          </p:cNvGrpSpPr>
          <p:nvPr/>
        </p:nvGrpSpPr>
        <p:grpSpPr bwMode="auto">
          <a:xfrm>
            <a:off x="1475656" y="332656"/>
            <a:ext cx="5675313" cy="3117850"/>
            <a:chOff x="816" y="912"/>
            <a:chExt cx="3575" cy="1964"/>
          </a:xfrm>
        </p:grpSpPr>
        <p:pic>
          <p:nvPicPr>
            <p:cNvPr id="830467" name="Picture 3" descr="c:\ch05_conv\sedr42021_0536a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912"/>
              <a:ext cx="1399" cy="1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0469" name="Picture 5" descr="c:\ch05_conv\sedr42021_0536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964"/>
              <a:ext cx="1607" cy="1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7891038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4" name="Text Box 4"/>
          <p:cNvSpPr txBox="1">
            <a:spLocks noChangeArrowheads="1"/>
          </p:cNvSpPr>
          <p:nvPr/>
        </p:nvSpPr>
        <p:spPr bwMode="auto">
          <a:xfrm>
            <a:off x="251520" y="3750677"/>
            <a:ext cx="84582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 dirty="0">
                <a:latin typeface="Comic Sans MS" panose="030F0702030302020204" pitchFamily="66" charset="0"/>
              </a:rPr>
              <a:t>Figure </a:t>
            </a:r>
            <a:r>
              <a:rPr lang="en-US" altLang="en-US" b="1" dirty="0" smtClean="0">
                <a:latin typeface="Comic Sans MS" panose="030F0702030302020204" pitchFamily="66" charset="0"/>
              </a:rPr>
              <a:t>(a</a:t>
            </a:r>
            <a:r>
              <a:rPr lang="en-US" altLang="en-US" b="1" dirty="0">
                <a:latin typeface="Comic Sans MS" panose="030F0702030302020204" pitchFamily="66" charset="0"/>
              </a:rPr>
              <a:t>)</a:t>
            </a:r>
            <a:r>
              <a:rPr lang="en-US" altLang="en-US" dirty="0">
                <a:latin typeface="Comic Sans MS" panose="030F0702030302020204" pitchFamily="66" charset="0"/>
              </a:rPr>
              <a:t> circuit; </a:t>
            </a:r>
            <a:r>
              <a:rPr lang="en-US" altLang="en-US" b="1" dirty="0">
                <a:latin typeface="Comic Sans MS" panose="030F0702030302020204" pitchFamily="66" charset="0"/>
              </a:rPr>
              <a:t>(b)</a:t>
            </a:r>
            <a:r>
              <a:rPr lang="en-US" altLang="en-US" dirty="0">
                <a:latin typeface="Comic Sans MS" panose="030F0702030302020204" pitchFamily="66" charset="0"/>
              </a:rPr>
              <a:t> analysis with the steps indicated by circled numbers</a:t>
            </a:r>
            <a:r>
              <a:rPr lang="en-US" altLang="en-US" dirty="0" smtClean="0">
                <a:latin typeface="Comic Sans MS" panose="030F0702030302020204" pitchFamily="66" charset="0"/>
              </a:rPr>
              <a:t>.</a:t>
            </a:r>
            <a:r>
              <a:rPr lang="tr-TR" altLang="en-US" dirty="0">
                <a:latin typeface="Comic Sans MS" panose="030F0702030302020204" pitchFamily="66" charset="0"/>
              </a:rPr>
              <a:t> </a:t>
            </a:r>
            <a:r>
              <a:rPr lang="tr-TR" altLang="en-US" dirty="0" smtClean="0">
                <a:latin typeface="Comic Sans MS" panose="030F0702030302020204" pitchFamily="66" charset="0"/>
              </a:rPr>
              <a:t/>
            </a:r>
            <a:br>
              <a:rPr lang="tr-TR" altLang="en-US" dirty="0" smtClean="0">
                <a:latin typeface="Comic Sans MS" panose="030F0702030302020204" pitchFamily="66" charset="0"/>
              </a:rPr>
            </a:br>
            <a:r>
              <a:rPr lang="tr-TR" altLang="en-US" dirty="0" smtClean="0">
                <a:latin typeface="Comic Sans MS" panose="030F0702030302020204" pitchFamily="66" charset="0"/>
              </a:rPr>
              <a:t>(</a:t>
            </a:r>
            <a:r>
              <a:rPr lang="tr-TR" altLang="en-US" i="1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l-G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β</a:t>
            </a:r>
            <a:r>
              <a:rPr lang="tr-T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=</a:t>
            </a:r>
            <a:r>
              <a:rPr lang="tr-T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100</a:t>
            </a:r>
            <a:r>
              <a:rPr lang="tr-T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(</a:t>
            </a:r>
            <a:r>
              <a:rPr lang="tr-TR" altLang="en-US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active</a:t>
            </a:r>
            <a:r>
              <a:rPr lang="tr-T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tr-TR" altLang="en-US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mode</a:t>
            </a:r>
            <a:r>
              <a:rPr lang="tr-T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tr-T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, </a:t>
            </a:r>
            <a:r>
              <a:rPr lang="tr-TR" altLang="en-US" i="1" dirty="0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tr-TR" altLang="en-US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BE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= </a:t>
            </a:r>
            <a:r>
              <a:rPr lang="tr-T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0.7V</a:t>
            </a:r>
            <a:r>
              <a:rPr lang="tr-TR" altLang="en-US" dirty="0">
                <a:latin typeface="Comic Sans MS" panose="030F0702030302020204" pitchFamily="66" charset="0"/>
              </a:rPr>
              <a:t>)</a:t>
            </a:r>
            <a:endParaRPr lang="en-US" altLang="en-US" dirty="0">
              <a:latin typeface="Comic Sans MS" panose="030F0702030302020204" pitchFamily="66" charset="0"/>
            </a:endParaRPr>
          </a:p>
          <a:p>
            <a:pPr algn="l" eaLnBrk="0" hangingPunct="0">
              <a:spcBef>
                <a:spcPct val="50000"/>
              </a:spcBef>
            </a:pPr>
            <a:endParaRPr lang="en-US" altLang="en-US" dirty="0">
              <a:latin typeface="Comic Sans MS" panose="030F0702030302020204" pitchFamily="66" charset="0"/>
            </a:endParaRPr>
          </a:p>
        </p:txBody>
      </p:sp>
      <p:grpSp>
        <p:nvGrpSpPr>
          <p:cNvPr id="834566" name="Group 6"/>
          <p:cNvGrpSpPr>
            <a:grpSpLocks/>
          </p:cNvGrpSpPr>
          <p:nvPr/>
        </p:nvGrpSpPr>
        <p:grpSpPr bwMode="auto">
          <a:xfrm>
            <a:off x="683568" y="404664"/>
            <a:ext cx="6775450" cy="3327400"/>
            <a:chOff x="1440" y="1411"/>
            <a:chExt cx="4268" cy="2096"/>
          </a:xfrm>
        </p:grpSpPr>
        <p:pic>
          <p:nvPicPr>
            <p:cNvPr id="834563" name="Picture 3" descr="c:\ch05_conv\sedr42021_0537a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411"/>
              <a:ext cx="838" cy="2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4565" name="Picture 5" descr="c:\ch05_conv\sedr42021_0537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1422"/>
              <a:ext cx="3020" cy="2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83168557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8662" name="Group 6"/>
          <p:cNvGrpSpPr>
            <a:grpSpLocks/>
          </p:cNvGrpSpPr>
          <p:nvPr/>
        </p:nvGrpSpPr>
        <p:grpSpPr bwMode="auto">
          <a:xfrm>
            <a:off x="899592" y="260648"/>
            <a:ext cx="6810375" cy="3509963"/>
            <a:chOff x="768" y="1423"/>
            <a:chExt cx="4290" cy="2211"/>
          </a:xfrm>
        </p:grpSpPr>
        <p:pic>
          <p:nvPicPr>
            <p:cNvPr id="838659" name="Picture 3" descr="c:\ch05_conv\sedr42021_0538a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434"/>
              <a:ext cx="1255" cy="2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8661" name="Picture 5" descr="c:\ch05_conv\sedr42021_0538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1423"/>
              <a:ext cx="2706" cy="2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3528" y="3861048"/>
            <a:ext cx="84582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 dirty="0">
                <a:latin typeface="Comic Sans MS" panose="030F0702030302020204" pitchFamily="66" charset="0"/>
              </a:rPr>
              <a:t>Figure </a:t>
            </a:r>
            <a:r>
              <a:rPr lang="en-US" altLang="en-US" b="1" dirty="0" smtClean="0">
                <a:latin typeface="Comic Sans MS" panose="030F0702030302020204" pitchFamily="66" charset="0"/>
              </a:rPr>
              <a:t>(a</a:t>
            </a:r>
            <a:r>
              <a:rPr lang="en-US" altLang="en-US" b="1" dirty="0">
                <a:latin typeface="Comic Sans MS" panose="030F0702030302020204" pitchFamily="66" charset="0"/>
              </a:rPr>
              <a:t>)</a:t>
            </a:r>
            <a:r>
              <a:rPr lang="en-US" altLang="en-US" dirty="0">
                <a:latin typeface="Comic Sans MS" panose="030F0702030302020204" pitchFamily="66" charset="0"/>
              </a:rPr>
              <a:t> circuit; </a:t>
            </a:r>
            <a:r>
              <a:rPr lang="en-US" altLang="en-US" b="1" dirty="0">
                <a:latin typeface="Comic Sans MS" panose="030F0702030302020204" pitchFamily="66" charset="0"/>
              </a:rPr>
              <a:t>(b)</a:t>
            </a:r>
            <a:r>
              <a:rPr lang="en-US" altLang="en-US" dirty="0">
                <a:latin typeface="Comic Sans MS" panose="030F0702030302020204" pitchFamily="66" charset="0"/>
              </a:rPr>
              <a:t> analysis with the steps indicated by circled numbers</a:t>
            </a:r>
            <a:r>
              <a:rPr lang="en-US" altLang="en-US" dirty="0" smtClean="0">
                <a:latin typeface="Comic Sans MS" panose="030F0702030302020204" pitchFamily="66" charset="0"/>
              </a:rPr>
              <a:t>.</a:t>
            </a:r>
            <a:r>
              <a:rPr lang="tr-TR" altLang="en-US" dirty="0">
                <a:latin typeface="Comic Sans MS" panose="030F0702030302020204" pitchFamily="66" charset="0"/>
              </a:rPr>
              <a:t/>
            </a:r>
            <a:br>
              <a:rPr lang="tr-TR" altLang="en-US" dirty="0">
                <a:latin typeface="Comic Sans MS" panose="030F0702030302020204" pitchFamily="66" charset="0"/>
              </a:rPr>
            </a:br>
            <a:r>
              <a:rPr lang="tr-TR" altLang="en-US" dirty="0" smtClean="0">
                <a:latin typeface="Comic Sans MS" panose="030F0702030302020204" pitchFamily="66" charset="0"/>
              </a:rPr>
              <a:t>(</a:t>
            </a:r>
            <a:r>
              <a:rPr lang="tr-TR" altLang="en-US" i="1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l-G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β</a:t>
            </a:r>
            <a:r>
              <a:rPr lang="tr-T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=</a:t>
            </a:r>
            <a:r>
              <a:rPr lang="tr-T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100</a:t>
            </a:r>
            <a:r>
              <a:rPr lang="tr-T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(</a:t>
            </a:r>
            <a:r>
              <a:rPr lang="tr-TR" altLang="en-US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active</a:t>
            </a:r>
            <a:r>
              <a:rPr lang="tr-T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tr-TR" altLang="en-US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mode</a:t>
            </a:r>
            <a:r>
              <a:rPr lang="tr-T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tr-T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, </a:t>
            </a:r>
            <a:r>
              <a:rPr lang="tr-TR" altLang="en-US" i="1" dirty="0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tr-TR" altLang="en-US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BE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= </a:t>
            </a:r>
            <a:r>
              <a:rPr lang="tr-T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0.7V</a:t>
            </a:r>
            <a:r>
              <a:rPr lang="tr-TR" altLang="en-US" dirty="0">
                <a:latin typeface="Comic Sans MS" panose="030F0702030302020204" pitchFamily="66" charset="0"/>
              </a:rPr>
              <a:t>)</a:t>
            </a:r>
            <a:endParaRPr lang="en-US" altLang="en-US" dirty="0">
              <a:latin typeface="Comic Sans MS" panose="030F0702030302020204" pitchFamily="66" charset="0"/>
            </a:endParaRPr>
          </a:p>
          <a:p>
            <a:pPr algn="l" eaLnBrk="0" hangingPunct="0">
              <a:spcBef>
                <a:spcPct val="50000"/>
              </a:spcBef>
            </a:pPr>
            <a:endParaRPr lang="en-US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666697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758" name="Group 6"/>
          <p:cNvGrpSpPr>
            <a:grpSpLocks/>
          </p:cNvGrpSpPr>
          <p:nvPr/>
        </p:nvGrpSpPr>
        <p:grpSpPr bwMode="auto">
          <a:xfrm>
            <a:off x="1079624" y="144213"/>
            <a:ext cx="6657975" cy="3629025"/>
            <a:chOff x="1152" y="1296"/>
            <a:chExt cx="4194" cy="2286"/>
          </a:xfrm>
        </p:grpSpPr>
        <p:pic>
          <p:nvPicPr>
            <p:cNvPr id="842755" name="Picture 3" descr="c:\ch05_conv\sedr42021_0539a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1578"/>
              <a:ext cx="1094" cy="20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2757" name="Picture 5" descr="c:\ch05_conv\sedr42021_0539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1296"/>
              <a:ext cx="2706" cy="2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512" y="3773238"/>
            <a:ext cx="84582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 dirty="0">
                <a:latin typeface="Comic Sans MS" panose="030F0702030302020204" pitchFamily="66" charset="0"/>
              </a:rPr>
              <a:t>Figure </a:t>
            </a:r>
            <a:r>
              <a:rPr lang="en-US" altLang="en-US" b="1" dirty="0" smtClean="0">
                <a:latin typeface="Comic Sans MS" panose="030F0702030302020204" pitchFamily="66" charset="0"/>
              </a:rPr>
              <a:t>(a</a:t>
            </a:r>
            <a:r>
              <a:rPr lang="en-US" altLang="en-US" b="1" dirty="0">
                <a:latin typeface="Comic Sans MS" panose="030F0702030302020204" pitchFamily="66" charset="0"/>
              </a:rPr>
              <a:t>)</a:t>
            </a:r>
            <a:r>
              <a:rPr lang="en-US" altLang="en-US" dirty="0">
                <a:latin typeface="Comic Sans MS" panose="030F0702030302020204" pitchFamily="66" charset="0"/>
              </a:rPr>
              <a:t> circuit; </a:t>
            </a:r>
            <a:r>
              <a:rPr lang="en-US" altLang="en-US" b="1" dirty="0">
                <a:latin typeface="Comic Sans MS" panose="030F0702030302020204" pitchFamily="66" charset="0"/>
              </a:rPr>
              <a:t>(b)</a:t>
            </a:r>
            <a:r>
              <a:rPr lang="en-US" altLang="en-US" dirty="0">
                <a:latin typeface="Comic Sans MS" panose="030F0702030302020204" pitchFamily="66" charset="0"/>
              </a:rPr>
              <a:t> analysis with the steps indicated by circled numbers</a:t>
            </a:r>
            <a:r>
              <a:rPr lang="en-US" altLang="en-US" dirty="0" smtClean="0">
                <a:latin typeface="Comic Sans MS" panose="030F0702030302020204" pitchFamily="66" charset="0"/>
              </a:rPr>
              <a:t>.</a:t>
            </a:r>
            <a:r>
              <a:rPr lang="tr-TR" altLang="en-US" dirty="0">
                <a:latin typeface="Comic Sans MS" panose="030F0702030302020204" pitchFamily="66" charset="0"/>
              </a:rPr>
              <a:t> </a:t>
            </a:r>
            <a:r>
              <a:rPr lang="tr-TR" altLang="en-US" dirty="0" err="1" smtClean="0">
                <a:latin typeface="Comic Sans MS" panose="030F0702030302020204" pitchFamily="66" charset="0"/>
              </a:rPr>
              <a:t>Assume</a:t>
            </a:r>
            <a:r>
              <a:rPr lang="tr-TR" altLang="en-US" dirty="0" smtClean="0">
                <a:latin typeface="Comic Sans MS" panose="030F0702030302020204" pitchFamily="66" charset="0"/>
              </a:rPr>
              <a:t> </a:t>
            </a:r>
            <a:r>
              <a:rPr lang="tr-TR" altLang="en-US" dirty="0" err="1" smtClean="0">
                <a:latin typeface="Comic Sans MS" panose="030F0702030302020204" pitchFamily="66" charset="0"/>
              </a:rPr>
              <a:t>that</a:t>
            </a:r>
            <a:r>
              <a:rPr lang="tr-TR" altLang="en-US" dirty="0" smtClean="0">
                <a:latin typeface="Comic Sans MS" panose="030F0702030302020204" pitchFamily="66" charset="0"/>
              </a:rPr>
              <a:t> transistor is in </a:t>
            </a:r>
            <a:r>
              <a:rPr lang="tr-TR" altLang="en-US" dirty="0" err="1" smtClean="0">
                <a:latin typeface="Comic Sans MS" panose="030F0702030302020204" pitchFamily="66" charset="0"/>
              </a:rPr>
              <a:t>saturation</a:t>
            </a:r>
            <a:r>
              <a:rPr lang="tr-TR" altLang="en-US" dirty="0" smtClean="0">
                <a:latin typeface="Comic Sans MS" panose="030F0702030302020204" pitchFamily="66" charset="0"/>
              </a:rPr>
              <a:t> </a:t>
            </a:r>
            <a:r>
              <a:rPr lang="tr-TR" altLang="en-US" dirty="0" err="1" smtClean="0">
                <a:latin typeface="Comic Sans MS" panose="030F0702030302020204" pitchFamily="66" charset="0"/>
              </a:rPr>
              <a:t>mode</a:t>
            </a:r>
            <a:r>
              <a:rPr lang="tr-TR" altLang="en-US" dirty="0">
                <a:latin typeface="Comic Sans MS" panose="030F0702030302020204" pitchFamily="66" charset="0"/>
              </a:rPr>
              <a:t> </a:t>
            </a:r>
            <a:r>
              <a:rPr lang="tr-TR" altLang="en-US" dirty="0" err="1" smtClean="0">
                <a:latin typeface="Comic Sans MS" panose="030F0702030302020204" pitchFamily="66" charset="0"/>
              </a:rPr>
              <a:t>and</a:t>
            </a:r>
            <a:r>
              <a:rPr lang="tr-TR" altLang="en-US" dirty="0" smtClean="0">
                <a:latin typeface="Comic Sans MS" panose="030F0702030302020204" pitchFamily="66" charset="0"/>
              </a:rPr>
              <a:t> </a:t>
            </a:r>
            <a:r>
              <a:rPr lang="tr-TR" altLang="en-US" dirty="0" err="1" smtClean="0">
                <a:latin typeface="Comic Sans MS" panose="030F0702030302020204" pitchFamily="66" charset="0"/>
              </a:rPr>
              <a:t>check</a:t>
            </a:r>
            <a:r>
              <a:rPr lang="tr-TR" altLang="en-US" dirty="0" smtClean="0">
                <a:latin typeface="Comic Sans MS" panose="030F0702030302020204" pitchFamily="66" charset="0"/>
              </a:rPr>
              <a:t> </a:t>
            </a:r>
            <a:r>
              <a:rPr lang="tr-TR" altLang="en-US" dirty="0" err="1" smtClean="0">
                <a:latin typeface="Comic Sans MS" panose="030F0702030302020204" pitchFamily="66" charset="0"/>
              </a:rPr>
              <a:t>this</a:t>
            </a:r>
            <a:r>
              <a:rPr lang="tr-TR" altLang="en-US" dirty="0" smtClean="0">
                <a:latin typeface="Comic Sans MS" panose="030F0702030302020204" pitchFamily="66" charset="0"/>
              </a:rPr>
              <a:t> </a:t>
            </a:r>
            <a:r>
              <a:rPr lang="tr-TR" altLang="en-US" dirty="0" err="1" smtClean="0">
                <a:latin typeface="Comic Sans MS" panose="030F0702030302020204" pitchFamily="66" charset="0"/>
              </a:rPr>
              <a:t>assumption</a:t>
            </a:r>
            <a:r>
              <a:rPr lang="tr-TR" altLang="en-US" dirty="0" smtClean="0">
                <a:latin typeface="Comic Sans MS" panose="030F0702030302020204" pitchFamily="66" charset="0"/>
              </a:rPr>
              <a:t> (</a:t>
            </a:r>
            <a:r>
              <a:rPr lang="tr-TR" altLang="en-US" dirty="0" err="1" smtClean="0">
                <a:latin typeface="Comic Sans MS" panose="030F0702030302020204" pitchFamily="66" charset="0"/>
              </a:rPr>
              <a:t>saturation</a:t>
            </a:r>
            <a:r>
              <a:rPr lang="tr-TR" altLang="en-US" dirty="0" smtClean="0">
                <a:latin typeface="Comic Sans MS" panose="030F0702030302020204" pitchFamily="66" charset="0"/>
              </a:rPr>
              <a:t> </a:t>
            </a:r>
            <a:r>
              <a:rPr lang="tr-TR" altLang="en-US" dirty="0" err="1" smtClean="0">
                <a:latin typeface="Comic Sans MS" panose="030F0702030302020204" pitchFamily="66" charset="0"/>
              </a:rPr>
              <a:t>mode</a:t>
            </a:r>
            <a:r>
              <a:rPr lang="tr-TR" altLang="en-US" dirty="0" smtClean="0">
                <a:latin typeface="Comic Sans MS" panose="030F0702030302020204" pitchFamily="66" charset="0"/>
              </a:rPr>
              <a:t>: </a:t>
            </a:r>
            <a:r>
              <a:rPr lang="tr-TR" altLang="en-US" i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tr-TR" altLang="en-US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CE</a:t>
            </a:r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= </a:t>
            </a:r>
            <a:r>
              <a:rPr lang="tr-TR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0.2V </a:t>
            </a:r>
            <a:r>
              <a:rPr lang="tr-TR" altLang="en-US" dirty="0" smtClean="0">
                <a:latin typeface="Comic Sans MS" panose="030F0702030302020204" pitchFamily="66" charset="0"/>
              </a:rPr>
              <a:t>).</a:t>
            </a:r>
            <a:endParaRPr lang="en-US" altLang="en-US" dirty="0">
              <a:latin typeface="Comic Sans MS" panose="030F0702030302020204" pitchFamily="66" charset="0"/>
            </a:endParaRPr>
          </a:p>
          <a:p>
            <a:pPr algn="l" eaLnBrk="0" hangingPunct="0">
              <a:spcBef>
                <a:spcPct val="50000"/>
              </a:spcBef>
            </a:pPr>
            <a:endParaRPr lang="en-US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171553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9586" name="Group 2"/>
          <p:cNvGrpSpPr>
            <a:grpSpLocks/>
          </p:cNvGrpSpPr>
          <p:nvPr/>
        </p:nvGrpSpPr>
        <p:grpSpPr bwMode="auto">
          <a:xfrm>
            <a:off x="899592" y="260648"/>
            <a:ext cx="4652963" cy="2905125"/>
            <a:chOff x="1440" y="1392"/>
            <a:chExt cx="2931" cy="1830"/>
          </a:xfrm>
        </p:grpSpPr>
        <p:pic>
          <p:nvPicPr>
            <p:cNvPr id="1219587" name="Picture 3" descr="c:\ch05_conv\sedr42021_0544a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392"/>
              <a:ext cx="881" cy="1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9588" name="Picture 4" descr="c:\ch05_conv\sedr42021_0544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1392"/>
              <a:ext cx="1635" cy="1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19589" name="Text Box 5"/>
          <p:cNvSpPr txBox="1">
            <a:spLocks noChangeArrowheads="1"/>
          </p:cNvSpPr>
          <p:nvPr/>
        </p:nvSpPr>
        <p:spPr bwMode="auto">
          <a:xfrm>
            <a:off x="179512" y="3501008"/>
            <a:ext cx="851567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b="1" dirty="0">
                <a:latin typeface="Comic Sans MS" panose="030F0702030302020204" pitchFamily="66" charset="0"/>
              </a:rPr>
              <a:t>Figure </a:t>
            </a:r>
            <a:r>
              <a:rPr lang="en-US" altLang="en-US" dirty="0" smtClean="0">
                <a:latin typeface="Comic Sans MS" panose="030F0702030302020204" pitchFamily="66" charset="0"/>
              </a:rPr>
              <a:t>Classical </a:t>
            </a:r>
            <a:r>
              <a:rPr lang="en-US" altLang="en-US" dirty="0">
                <a:latin typeface="Comic Sans MS" panose="030F0702030302020204" pitchFamily="66" charset="0"/>
              </a:rPr>
              <a:t>biasing for BJTs using a single power supply: </a:t>
            </a:r>
            <a:r>
              <a:rPr lang="en-US" altLang="en-US" b="1" dirty="0">
                <a:latin typeface="Comic Sans MS" panose="030F0702030302020204" pitchFamily="66" charset="0"/>
              </a:rPr>
              <a:t>(a)</a:t>
            </a:r>
            <a:r>
              <a:rPr lang="en-US" altLang="en-US" dirty="0">
                <a:latin typeface="Comic Sans MS" panose="030F0702030302020204" pitchFamily="66" charset="0"/>
              </a:rPr>
              <a:t> circuit; </a:t>
            </a:r>
            <a:r>
              <a:rPr lang="en-US" altLang="en-US" b="1" dirty="0">
                <a:latin typeface="Comic Sans MS" panose="030F0702030302020204" pitchFamily="66" charset="0"/>
              </a:rPr>
              <a:t>(b)</a:t>
            </a:r>
            <a:r>
              <a:rPr lang="en-US" altLang="en-US" dirty="0">
                <a:latin typeface="Comic Sans MS" panose="030F0702030302020204" pitchFamily="66" charset="0"/>
              </a:rPr>
              <a:t> circuit with the voltage divider supplying the base replaced with its </a:t>
            </a:r>
            <a:r>
              <a:rPr lang="en-US" altLang="en-US" dirty="0" err="1">
                <a:latin typeface="Comic Sans MS" panose="030F0702030302020204" pitchFamily="66" charset="0"/>
              </a:rPr>
              <a:t>Thévenin</a:t>
            </a:r>
            <a:r>
              <a:rPr lang="en-US" altLang="en-US" dirty="0">
                <a:latin typeface="Comic Sans MS" panose="030F0702030302020204" pitchFamily="66" charset="0"/>
              </a:rPr>
              <a:t> equivalent.</a:t>
            </a:r>
          </a:p>
        </p:txBody>
      </p:sp>
    </p:spTree>
    <p:extLst>
      <p:ext uri="{BB962C8B-B14F-4D97-AF65-F5344CB8AC3E}">
        <p14:creationId xmlns:p14="http://schemas.microsoft.com/office/powerpoint/2010/main" val="3554365685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6856" name="Group 8"/>
          <p:cNvGrpSpPr>
            <a:grpSpLocks/>
          </p:cNvGrpSpPr>
          <p:nvPr/>
        </p:nvGrpSpPr>
        <p:grpSpPr bwMode="auto">
          <a:xfrm>
            <a:off x="243054" y="385594"/>
            <a:ext cx="4368800" cy="5500688"/>
            <a:chOff x="1680" y="144"/>
            <a:chExt cx="2752" cy="3465"/>
          </a:xfrm>
        </p:grpSpPr>
        <p:pic>
          <p:nvPicPr>
            <p:cNvPr id="846851" name="Picture 3" descr="c:\ch05_conv\sedr42021_0540a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" y="144"/>
              <a:ext cx="949" cy="1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6853" name="Picture 5" descr="c:\ch05_conv\sedr42021_0540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144"/>
              <a:ext cx="976" cy="1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6854" name="Picture 6" descr="c:\ch05_conv\sedr42021_0540c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1968"/>
              <a:ext cx="1413" cy="1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6855" name="Picture 7" descr="c:\ch05_conv\sedr42021_0540d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1" y="1968"/>
              <a:ext cx="803" cy="1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04800" y="5867400"/>
            <a:ext cx="8458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b="1" dirty="0">
                <a:latin typeface="Comic Sans MS" panose="030F0702030302020204" pitchFamily="66" charset="0"/>
              </a:rPr>
              <a:t>Figure </a:t>
            </a:r>
            <a:r>
              <a:rPr lang="en-US" altLang="en-US" b="1" dirty="0" smtClean="0">
                <a:latin typeface="Comic Sans MS" panose="030F0702030302020204" pitchFamily="66" charset="0"/>
              </a:rPr>
              <a:t>(a</a:t>
            </a:r>
            <a:r>
              <a:rPr lang="en-US" altLang="en-US" b="1" dirty="0">
                <a:latin typeface="Comic Sans MS" panose="030F0702030302020204" pitchFamily="66" charset="0"/>
              </a:rPr>
              <a:t>)</a:t>
            </a:r>
            <a:r>
              <a:rPr lang="en-US" altLang="en-US" dirty="0">
                <a:latin typeface="Comic Sans MS" panose="030F0702030302020204" pitchFamily="66" charset="0"/>
              </a:rPr>
              <a:t> circuit; </a:t>
            </a:r>
            <a:r>
              <a:rPr lang="en-US" altLang="en-US" b="1" dirty="0">
                <a:latin typeface="Comic Sans MS" panose="030F0702030302020204" pitchFamily="66" charset="0"/>
              </a:rPr>
              <a:t>(b)</a:t>
            </a:r>
            <a:r>
              <a:rPr lang="en-US" altLang="en-US" dirty="0">
                <a:latin typeface="Comic Sans MS" panose="030F0702030302020204" pitchFamily="66" charset="0"/>
              </a:rPr>
              <a:t> analysis with the steps indicated by circled numbers.</a:t>
            </a:r>
          </a:p>
        </p:txBody>
      </p:sp>
    </p:spTree>
    <p:extLst>
      <p:ext uri="{BB962C8B-B14F-4D97-AF65-F5344CB8AC3E}">
        <p14:creationId xmlns:p14="http://schemas.microsoft.com/office/powerpoint/2010/main" val="4039220374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3442" name="Group 2"/>
          <p:cNvGrpSpPr>
            <a:grpSpLocks/>
          </p:cNvGrpSpPr>
          <p:nvPr/>
        </p:nvGrpSpPr>
        <p:grpSpPr bwMode="auto">
          <a:xfrm>
            <a:off x="467544" y="692696"/>
            <a:ext cx="8356600" cy="3289300"/>
            <a:chOff x="304" y="1124"/>
            <a:chExt cx="5264" cy="2072"/>
          </a:xfrm>
        </p:grpSpPr>
        <p:pic>
          <p:nvPicPr>
            <p:cNvPr id="1213443" name="Picture 3" descr="c:\ch05_conv\sedr42021_0541a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" y="1155"/>
              <a:ext cx="2240" cy="2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3444" name="Picture 4" descr="c:\ch05_conv\sedr42021_0541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3" y="1124"/>
              <a:ext cx="2775" cy="20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53110" y="4149080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 dirty="0">
                <a:latin typeface="Comic Sans MS" panose="030F0702030302020204" pitchFamily="66" charset="0"/>
              </a:rPr>
              <a:t>Figure </a:t>
            </a:r>
            <a:r>
              <a:rPr lang="tr-TR" altLang="en-US" dirty="0" smtClean="0">
                <a:latin typeface="Comic Sans MS" panose="030F0702030302020204" pitchFamily="66" charset="0"/>
              </a:rPr>
              <a:t>A</a:t>
            </a:r>
            <a:r>
              <a:rPr lang="en-US" altLang="en-US" dirty="0" err="1" smtClean="0">
                <a:latin typeface="Comic Sans MS" panose="030F0702030302020204" pitchFamily="66" charset="0"/>
              </a:rPr>
              <a:t>nalyze</a:t>
            </a:r>
            <a:r>
              <a:rPr lang="tr-TR" altLang="en-US" dirty="0" smtClean="0">
                <a:latin typeface="Comic Sans MS" panose="030F0702030302020204" pitchFamily="66" charset="0"/>
              </a:rPr>
              <a:t> </a:t>
            </a:r>
            <a:r>
              <a:rPr lang="tr-TR" altLang="en-US" dirty="0" err="1" smtClean="0">
                <a:latin typeface="Comic Sans MS" panose="030F0702030302020204" pitchFamily="66" charset="0"/>
              </a:rPr>
              <a:t>the</a:t>
            </a:r>
            <a:r>
              <a:rPr lang="tr-TR" altLang="en-US" dirty="0" smtClean="0">
                <a:latin typeface="Comic Sans MS" panose="030F0702030302020204" pitchFamily="66" charset="0"/>
              </a:rPr>
              <a:t> </a:t>
            </a:r>
            <a:r>
              <a:rPr lang="tr-TR" altLang="en-US" dirty="0" err="1" smtClean="0">
                <a:latin typeface="Comic Sans MS" panose="030F0702030302020204" pitchFamily="66" charset="0"/>
              </a:rPr>
              <a:t>circuit</a:t>
            </a:r>
            <a:r>
              <a:rPr lang="tr-TR" altLang="en-US" dirty="0" smtClean="0">
                <a:latin typeface="Comic Sans MS" panose="030F0702030302020204" pitchFamily="66" charset="0"/>
              </a:rPr>
              <a:t> (</a:t>
            </a:r>
            <a:r>
              <a:rPr lang="tr-TR" altLang="en-US" i="1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l-G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β</a:t>
            </a:r>
            <a:r>
              <a:rPr lang="tr-T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=</a:t>
            </a:r>
            <a:r>
              <a:rPr lang="tr-T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100</a:t>
            </a:r>
            <a:r>
              <a:rPr lang="tr-T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(</a:t>
            </a:r>
            <a:r>
              <a:rPr lang="tr-TR" altLang="en-US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active</a:t>
            </a:r>
            <a:r>
              <a:rPr lang="tr-T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tr-TR" altLang="en-US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mode</a:t>
            </a:r>
            <a:r>
              <a:rPr lang="tr-T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tr-T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, </a:t>
            </a:r>
            <a:r>
              <a:rPr lang="tr-TR" altLang="en-US" i="1" dirty="0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tr-TR" altLang="en-US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BE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= </a:t>
            </a:r>
            <a:r>
              <a:rPr lang="tr-TR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0.7V</a:t>
            </a:r>
            <a:r>
              <a:rPr lang="tr-TR" altLang="en-US" dirty="0">
                <a:latin typeface="Comic Sans MS" panose="030F0702030302020204" pitchFamily="66" charset="0"/>
              </a:rPr>
              <a:t>)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670563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04664"/>
            <a:ext cx="7588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en-US" sz="2000" b="1" spc="-15" dirty="0">
                <a:latin typeface="Comic Sans MS" panose="030F0702030302020204" pitchFamily="66" charset="0"/>
                <a:cs typeface="Times New Roman"/>
              </a:rPr>
              <a:t>Calculate the voltage at point B in the given circuit.</a:t>
            </a:r>
            <a:endParaRPr lang="en-US" sz="2000" b="1" dirty="0">
              <a:latin typeface="Comic Sans MS" panose="030F0702030302020204" pitchFamily="66" charset="0"/>
              <a:cs typeface="Times New Roman"/>
            </a:endParaRPr>
          </a:p>
        </p:txBody>
      </p:sp>
      <p:pic>
        <p:nvPicPr>
          <p:cNvPr id="2050" name="Picture 2" descr="http://www.indiabix.com/_files/images/basic-electronics/basics/mcq4_1005_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50" y="1124744"/>
            <a:ext cx="3456893" cy="221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74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404664"/>
            <a:ext cx="8748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Consider 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the amplifier shown above. Use the following parameters for your calculations. </a:t>
            </a:r>
            <a:r>
              <a:rPr lang="en-US" b="1" i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Transistor </a:t>
            </a:r>
            <a:r>
              <a:rPr lang="en-US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parameters : </a:t>
            </a:r>
            <a:r>
              <a:rPr lang="el-GR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β=200, </a:t>
            </a:r>
            <a:r>
              <a:rPr lang="en-US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en-US" sz="1100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BE</a:t>
            </a:r>
            <a:r>
              <a:rPr lang="en-US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=0.7V, V</a:t>
            </a:r>
            <a:r>
              <a:rPr lang="en-US" sz="1100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T</a:t>
            </a:r>
            <a:r>
              <a:rPr lang="en-US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=25mV, V</a:t>
            </a:r>
            <a:r>
              <a:rPr lang="en-US" sz="1100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=100V </a:t>
            </a:r>
            <a:endParaRPr lang="en-US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a. 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Find </a:t>
            </a:r>
            <a:r>
              <a:rPr lang="en-US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en-US" sz="1100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B 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and </a:t>
            </a:r>
            <a:r>
              <a:rPr lang="en-US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en-US" sz="1100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C 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of the transistor by performing DC analysis. </a:t>
            </a:r>
          </a:p>
          <a:p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b. 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Find the small signal values of </a:t>
            </a:r>
            <a:r>
              <a:rPr lang="en-US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r</a:t>
            </a:r>
            <a:r>
              <a:rPr lang="en-US" sz="1100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Comic Sans MS" panose="030F0702030302020204" pitchFamily="66" charset="0"/>
              </a:rPr>
              <a:t>r</a:t>
            </a:r>
            <a:r>
              <a:rPr lang="en-US" sz="1100" i="1" dirty="0">
                <a:solidFill>
                  <a:srgbClr val="000000"/>
                </a:solidFill>
                <a:latin typeface="Comic Sans MS" panose="030F0702030302020204" pitchFamily="66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, and </a:t>
            </a:r>
            <a:r>
              <a:rPr lang="en-US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en-US" sz="1100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out</a:t>
            </a:r>
            <a:r>
              <a:rPr lang="en-US" i="1" dirty="0">
                <a:solidFill>
                  <a:srgbClr val="000000"/>
                </a:solidFill>
                <a:latin typeface="Comic Sans MS" panose="030F0702030302020204" pitchFamily="66" charset="0"/>
              </a:rPr>
              <a:t>/v</a:t>
            </a:r>
            <a:r>
              <a:rPr lang="en-US" sz="1100" i="1" dirty="0">
                <a:solidFill>
                  <a:srgbClr val="000000"/>
                </a:solidFill>
                <a:latin typeface="Comic Sans MS" panose="030F0702030302020204" pitchFamily="66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504986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0976"/>
      </p:ext>
    </p:extLst>
  </p:cSld>
  <p:clrMapOvr>
    <a:masterClrMapping/>
  </p:clrMapOvr>
  <p:transition>
    <p:plus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0808"/>
            <a:ext cx="3492144" cy="4680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9512" y="260648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Consider 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an amplifier shown below</a:t>
            </a:r>
            <a:r>
              <a:rPr lang="en-US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. 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Suppose that the value of </a:t>
            </a:r>
            <a:r>
              <a:rPr lang="en-US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Cc 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is high enough, so it can be considered shorted in small signal analysis. Find the small signal values of </a:t>
            </a:r>
            <a:r>
              <a:rPr lang="en-US" b="1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r</a:t>
            </a:r>
            <a:r>
              <a:rPr lang="en-US" sz="1100" b="1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, </a:t>
            </a:r>
            <a:r>
              <a:rPr lang="en-US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r</a:t>
            </a:r>
            <a:r>
              <a:rPr lang="en-US" sz="1100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out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, and </a:t>
            </a:r>
            <a:r>
              <a:rPr lang="en-US" b="1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en-US" sz="1100" b="1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/v</a:t>
            </a:r>
            <a:r>
              <a:rPr lang="en-US" sz="1100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. </a:t>
            </a:r>
          </a:p>
          <a:p>
            <a:r>
              <a:rPr lang="en-US" i="1" dirty="0">
                <a:solidFill>
                  <a:srgbClr val="000000"/>
                </a:solidFill>
                <a:latin typeface="Comic Sans MS" panose="030F0702030302020204" pitchFamily="66" charset="0"/>
              </a:rPr>
              <a:t>PNP Transistor Parameters: |V</a:t>
            </a:r>
            <a:r>
              <a:rPr lang="en-US" sz="1100" i="1" dirty="0">
                <a:solidFill>
                  <a:srgbClr val="000000"/>
                </a:solidFill>
                <a:latin typeface="Comic Sans MS" panose="030F0702030302020204" pitchFamily="66" charset="0"/>
              </a:rPr>
              <a:t>BE</a:t>
            </a:r>
            <a:r>
              <a:rPr lang="en-US" i="1" dirty="0">
                <a:solidFill>
                  <a:srgbClr val="000000"/>
                </a:solidFill>
                <a:latin typeface="Comic Sans MS" panose="030F0702030302020204" pitchFamily="66" charset="0"/>
              </a:rPr>
              <a:t>| = 0.7, </a:t>
            </a:r>
            <a:r>
              <a:rPr lang="el-GR" i="1" dirty="0">
                <a:solidFill>
                  <a:srgbClr val="000000"/>
                </a:solidFill>
                <a:latin typeface="Comic Sans MS" panose="030F0702030302020204" pitchFamily="66" charset="0"/>
              </a:rPr>
              <a:t>β = 100, |</a:t>
            </a:r>
            <a:r>
              <a:rPr lang="en-US" i="1" dirty="0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en-US" sz="1100" i="1" dirty="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lang="en-US" i="1" dirty="0">
                <a:solidFill>
                  <a:srgbClr val="000000"/>
                </a:solidFill>
                <a:latin typeface="Comic Sans MS" panose="030F0702030302020204" pitchFamily="66" charset="0"/>
              </a:rPr>
              <a:t>| = 10V, V</a:t>
            </a:r>
            <a:r>
              <a:rPr lang="en-US" sz="1100" i="1" dirty="0">
                <a:solidFill>
                  <a:srgbClr val="000000"/>
                </a:solidFill>
                <a:latin typeface="Comic Sans MS" panose="030F0702030302020204" pitchFamily="66" charset="0"/>
              </a:rPr>
              <a:t>T </a:t>
            </a:r>
            <a:r>
              <a:rPr lang="en-US" i="1" dirty="0">
                <a:solidFill>
                  <a:srgbClr val="000000"/>
                </a:solidFill>
                <a:latin typeface="Comic Sans MS" panose="030F0702030302020204" pitchFamily="66" charset="0"/>
              </a:rPr>
              <a:t>= 25 mV. 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97634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Consider 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an amplifier shown below</a:t>
            </a:r>
            <a:r>
              <a:rPr lang="en-US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. 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Suppose that the value of the coupling capacitors </a:t>
            </a:r>
            <a:r>
              <a:rPr lang="en-US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Cc</a:t>
            </a:r>
            <a:r>
              <a:rPr lang="en-US" sz="1100" b="1" dirty="0">
                <a:solidFill>
                  <a:srgbClr val="000000"/>
                </a:solidFill>
                <a:latin typeface="Comic Sans MS" panose="030F0702030302020204" pitchFamily="66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and </a:t>
            </a:r>
            <a:r>
              <a:rPr lang="en-US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Cc</a:t>
            </a:r>
            <a:r>
              <a:rPr lang="en-US" sz="1100" b="1" dirty="0">
                <a:solidFill>
                  <a:srgbClr val="000000"/>
                </a:solidFill>
                <a:latin typeface="Comic Sans MS" panose="030F0702030302020204" pitchFamily="66" charset="0"/>
              </a:rPr>
              <a:t>2 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are high enough, so they can be considered shorted in small signal analysis. 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Find the small signal values of </a:t>
            </a:r>
            <a:r>
              <a:rPr lang="en-US" b="1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r</a:t>
            </a:r>
            <a:r>
              <a:rPr lang="en-US" sz="1100" b="1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, </a:t>
            </a:r>
            <a:r>
              <a:rPr lang="en-US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r</a:t>
            </a:r>
            <a:r>
              <a:rPr lang="en-US" sz="1100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, and </a:t>
            </a:r>
            <a:r>
              <a:rPr lang="en-US" b="1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en-US" sz="1100" b="1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/v</a:t>
            </a:r>
            <a:r>
              <a:rPr lang="en-US" sz="1100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. </a:t>
            </a:r>
          </a:p>
          <a:p>
            <a:r>
              <a:rPr lang="en-US" i="1" dirty="0">
                <a:solidFill>
                  <a:srgbClr val="000000"/>
                </a:solidFill>
                <a:latin typeface="Comic Sans MS" panose="030F0702030302020204" pitchFamily="66" charset="0"/>
              </a:rPr>
              <a:t>NPN Transistor Parameters: V</a:t>
            </a:r>
            <a:r>
              <a:rPr lang="en-US" sz="1100" i="1" dirty="0">
                <a:solidFill>
                  <a:srgbClr val="000000"/>
                </a:solidFill>
                <a:latin typeface="Comic Sans MS" panose="030F0702030302020204" pitchFamily="66" charset="0"/>
              </a:rPr>
              <a:t>BE </a:t>
            </a:r>
            <a:r>
              <a:rPr lang="en-US" i="1" dirty="0">
                <a:solidFill>
                  <a:srgbClr val="000000"/>
                </a:solidFill>
                <a:latin typeface="Comic Sans MS" panose="030F0702030302020204" pitchFamily="66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0.7, </a:t>
            </a:r>
            <a:r>
              <a:rPr lang="el-GR" i="1" dirty="0">
                <a:solidFill>
                  <a:srgbClr val="000000"/>
                </a:solidFill>
                <a:latin typeface="Comic Sans MS" panose="030F0702030302020204" pitchFamily="66" charset="0"/>
              </a:rPr>
              <a:t>β = </a:t>
            </a:r>
            <a:r>
              <a:rPr lang="el-GR" dirty="0">
                <a:solidFill>
                  <a:srgbClr val="000000"/>
                </a:solidFill>
                <a:latin typeface="Comic Sans MS" panose="030F0702030302020204" pitchFamily="66" charset="0"/>
              </a:rPr>
              <a:t>40</a:t>
            </a:r>
            <a:r>
              <a:rPr lang="el-GR" i="1" dirty="0">
                <a:solidFill>
                  <a:srgbClr val="000000"/>
                </a:solidFill>
                <a:latin typeface="Comic Sans MS" panose="030F0702030302020204" pitchFamily="66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en-US" sz="1100" i="1" dirty="0">
                <a:solidFill>
                  <a:srgbClr val="000000"/>
                </a:solidFill>
                <a:latin typeface="Comic Sans MS" panose="030F0702030302020204" pitchFamily="66" charset="0"/>
              </a:rPr>
              <a:t>A </a:t>
            </a:r>
            <a:r>
              <a:rPr lang="en-US" i="1" dirty="0">
                <a:solidFill>
                  <a:srgbClr val="000000"/>
                </a:solidFill>
                <a:latin typeface="Comic Sans MS" panose="030F0702030302020204" pitchFamily="66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∞</a:t>
            </a:r>
            <a:r>
              <a:rPr lang="en-US" i="1" dirty="0">
                <a:solidFill>
                  <a:srgbClr val="000000"/>
                </a:solidFill>
                <a:latin typeface="Comic Sans MS" panose="030F0702030302020204" pitchFamily="66" charset="0"/>
              </a:rPr>
              <a:t>, V</a:t>
            </a:r>
            <a:r>
              <a:rPr lang="en-US" sz="1100" i="1" dirty="0">
                <a:solidFill>
                  <a:srgbClr val="000000"/>
                </a:solidFill>
                <a:latin typeface="Comic Sans MS" panose="030F0702030302020204" pitchFamily="66" charset="0"/>
              </a:rPr>
              <a:t>T </a:t>
            </a:r>
            <a:r>
              <a:rPr lang="en-US" i="1" dirty="0">
                <a:solidFill>
                  <a:srgbClr val="000000"/>
                </a:solidFill>
                <a:latin typeface="Comic Sans MS" panose="030F0702030302020204" pitchFamily="66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25 </a:t>
            </a:r>
            <a:r>
              <a:rPr lang="en-US" i="1" dirty="0">
                <a:solidFill>
                  <a:srgbClr val="000000"/>
                </a:solidFill>
                <a:latin typeface="Comic Sans MS" panose="030F0702030302020204" pitchFamily="66" charset="0"/>
              </a:rPr>
              <a:t>mV. 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00808"/>
            <a:ext cx="465087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83306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90356"/>
            <a:ext cx="4799871" cy="468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4474" y="413028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the circuit shown on the left, transistor parameters for identical T</a:t>
            </a:r>
            <a:r>
              <a:rPr lang="en-US" b="1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1</a:t>
            </a:r>
            <a:r>
              <a:rPr lang="en-US" b="1" baseline="300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and T</a:t>
            </a:r>
            <a:r>
              <a:rPr lang="en-US" b="1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2</a:t>
            </a:r>
            <a:r>
              <a:rPr lang="en-US" b="1" baseline="300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are V</a:t>
            </a:r>
            <a:r>
              <a:rPr lang="en-US" b="1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lang="en-US" b="1" baseline="300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= ∞, V</a:t>
            </a:r>
            <a:r>
              <a:rPr lang="en-US" b="1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T</a:t>
            </a:r>
            <a:r>
              <a:rPr lang="en-US" b="1" baseline="300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= 25 mV, |V</a:t>
            </a:r>
            <a:r>
              <a:rPr lang="en-US" b="1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BE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| = 0,6 V, and </a:t>
            </a:r>
            <a:r>
              <a:rPr lang="en-US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h</a:t>
            </a:r>
            <a:r>
              <a:rPr lang="en-US" b="1" baseline="-25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fe</a:t>
            </a:r>
            <a:r>
              <a:rPr lang="en-US" b="1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h</a:t>
            </a:r>
            <a:r>
              <a:rPr lang="en-US" b="1" baseline="-25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FE</a:t>
            </a:r>
            <a:r>
              <a:rPr lang="en-US" b="1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= = β = 100. </a:t>
            </a:r>
          </a:p>
          <a:p>
            <a:pPr marR="0" algn="just"/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a. Determine DC collector currents</a:t>
            </a:r>
            <a:r>
              <a:rPr 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  <a:endParaRPr lang="en-US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R="0" algn="just"/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b. Find the small signal voltage gain </a:t>
            </a:r>
            <a:r>
              <a:rPr lang="en-US" b="1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en-US" b="1" i="1" baseline="-25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o</a:t>
            </a:r>
            <a:r>
              <a:rPr lang="en-US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/v</a:t>
            </a:r>
            <a:r>
              <a:rPr lang="en-US" b="1" i="1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in</a:t>
            </a:r>
            <a:r>
              <a:rPr 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  <a:endParaRPr lang="en-US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R="0" algn="just"/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c. Determine the input and output resistances</a:t>
            </a:r>
            <a:r>
              <a:rPr 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  <a:endParaRPr lang="en-US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804927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35702" y="1052736"/>
            <a:ext cx="5937844" cy="769441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tr-TR" sz="4400" dirty="0" smtClean="0">
                <a:latin typeface="Comic Sans MS" panose="030F0702030302020204" pitchFamily="66" charset="0"/>
                <a:cs typeface="Arial" panose="020B0604020202020204" pitchFamily="34" charset="0"/>
              </a:rPr>
              <a:t>OPAMP QUESTIONS</a:t>
            </a:r>
          </a:p>
        </p:txBody>
      </p:sp>
    </p:spTree>
    <p:extLst>
      <p:ext uri="{BB962C8B-B14F-4D97-AF65-F5344CB8AC3E}">
        <p14:creationId xmlns:p14="http://schemas.microsoft.com/office/powerpoint/2010/main" val="141581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68760"/>
            <a:ext cx="4291259" cy="2880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310616"/>
            <a:ext cx="8229600" cy="936104"/>
          </a:xfrm>
        </p:spPr>
        <p:txBody>
          <a:bodyPr>
            <a:noAutofit/>
          </a:bodyPr>
          <a:lstStyle/>
          <a:p>
            <a:pPr algn="l"/>
            <a:r>
              <a:rPr lang="en-US" sz="2000" b="1" spc="-15" dirty="0">
                <a:cs typeface="Times New Roman"/>
              </a:rPr>
              <a:t>Consider the op-amp circuit shown below</a:t>
            </a:r>
            <a:r>
              <a:rPr lang="en-US" sz="2000" b="1" spc="-15" dirty="0" smtClean="0">
                <a:cs typeface="Times New Roman"/>
              </a:rPr>
              <a:t>.</a:t>
            </a:r>
            <a:r>
              <a:rPr lang="tr-TR" sz="2000" b="1" spc="-15" dirty="0" smtClean="0">
                <a:cs typeface="Times New Roman"/>
              </a:rPr>
              <a:t> </a:t>
            </a:r>
            <a:r>
              <a:rPr lang="tr-TR" sz="2000" spc="-15" dirty="0" smtClean="0">
                <a:cs typeface="Times New Roman"/>
              </a:rPr>
              <a:t>Calculate </a:t>
            </a:r>
            <a:r>
              <a:rPr lang="tr-TR" sz="2000" spc="-15" dirty="0" err="1" smtClean="0">
                <a:cs typeface="Times New Roman"/>
              </a:rPr>
              <a:t>output</a:t>
            </a:r>
            <a:r>
              <a:rPr lang="tr-TR" sz="2000" spc="-15" dirty="0" smtClean="0">
                <a:cs typeface="Times New Roman"/>
              </a:rPr>
              <a:t> </a:t>
            </a:r>
            <a:r>
              <a:rPr lang="tr-TR" sz="2000" spc="-15" dirty="0" err="1" smtClean="0">
                <a:cs typeface="Times New Roman"/>
              </a:rPr>
              <a:t>voltage</a:t>
            </a:r>
            <a:r>
              <a:rPr lang="tr-TR" sz="2000" spc="-15" dirty="0">
                <a:cs typeface="Times New Roman"/>
              </a:rPr>
              <a:t> </a:t>
            </a:r>
            <a:r>
              <a:rPr lang="tr-TR" sz="2000" spc="-15" dirty="0" err="1" smtClean="0">
                <a:cs typeface="Times New Roman"/>
              </a:rPr>
              <a:t>Vo</a:t>
            </a:r>
            <a:r>
              <a:rPr lang="tr-TR" sz="2000" spc="-15" dirty="0" smtClean="0">
                <a:cs typeface="Times New Roman"/>
              </a:rPr>
              <a:t>. </a:t>
            </a:r>
            <a:r>
              <a:rPr lang="en-US" sz="2000" dirty="0"/>
              <a:t>Assume the maximum output voltage of the op-amp ranges from – </a:t>
            </a:r>
            <a:r>
              <a:rPr lang="en-US" sz="2000" dirty="0" smtClean="0"/>
              <a:t>12V </a:t>
            </a:r>
            <a:r>
              <a:rPr lang="en-US" sz="2000" dirty="0"/>
              <a:t>to + </a:t>
            </a:r>
            <a:r>
              <a:rPr lang="en-US" sz="2000" dirty="0" smtClean="0"/>
              <a:t>12V</a:t>
            </a:r>
            <a:r>
              <a:rPr lang="tr-TR" sz="2000" dirty="0"/>
              <a:t>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1259" y="4509120"/>
            <a:ext cx="8229600" cy="41489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tr-TR" sz="2000" b="1" spc="-15" dirty="0" err="1" smtClean="0">
                <a:cs typeface="Times New Roman"/>
              </a:rPr>
              <a:t>Answer</a:t>
            </a:r>
            <a:r>
              <a:rPr lang="tr-TR" sz="2000" b="1" spc="-15" dirty="0" smtClean="0">
                <a:cs typeface="Times New Roman"/>
              </a:rPr>
              <a:t>: 0V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1663600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52128"/>
          </a:xfrm>
        </p:spPr>
        <p:txBody>
          <a:bodyPr>
            <a:noAutofit/>
          </a:bodyPr>
          <a:lstStyle/>
          <a:p>
            <a:pPr algn="l"/>
            <a:r>
              <a:rPr lang="en-US" sz="2000" b="1" spc="-15" dirty="0">
                <a:cs typeface="Times New Roman"/>
              </a:rPr>
              <a:t>Consider the op-amp circuit shown below</a:t>
            </a:r>
            <a:r>
              <a:rPr lang="en-US" sz="2000" b="1" spc="-15" dirty="0" smtClean="0">
                <a:cs typeface="Times New Roman"/>
              </a:rPr>
              <a:t>.</a:t>
            </a:r>
            <a:r>
              <a:rPr lang="tr-TR" sz="2000" b="1" spc="-15" dirty="0" smtClean="0">
                <a:cs typeface="Times New Roman"/>
              </a:rPr>
              <a:t> </a:t>
            </a:r>
            <a:r>
              <a:rPr lang="tr-TR" sz="2000" spc="-15" dirty="0" smtClean="0">
                <a:cs typeface="Times New Roman"/>
              </a:rPr>
              <a:t>V</a:t>
            </a:r>
            <a:r>
              <a:rPr lang="tr-TR" sz="2000" spc="-15" baseline="-25000" dirty="0" smtClean="0">
                <a:cs typeface="Times New Roman"/>
              </a:rPr>
              <a:t>1</a:t>
            </a:r>
            <a:r>
              <a:rPr lang="tr-TR" sz="2000" spc="-15" dirty="0" smtClean="0">
                <a:cs typeface="Times New Roman"/>
              </a:rPr>
              <a:t>=1V. Calculate </a:t>
            </a:r>
            <a:r>
              <a:rPr lang="tr-TR" sz="2000" spc="-15" dirty="0" err="1" smtClean="0">
                <a:cs typeface="Times New Roman"/>
              </a:rPr>
              <a:t>output</a:t>
            </a:r>
            <a:r>
              <a:rPr lang="tr-TR" sz="2000" spc="-15" dirty="0" smtClean="0">
                <a:cs typeface="Times New Roman"/>
              </a:rPr>
              <a:t> </a:t>
            </a:r>
            <a:r>
              <a:rPr lang="tr-TR" sz="2000" spc="-15" dirty="0" err="1" smtClean="0">
                <a:cs typeface="Times New Roman"/>
              </a:rPr>
              <a:t>voltage</a:t>
            </a:r>
            <a:r>
              <a:rPr lang="tr-TR" sz="2000" spc="-15" dirty="0">
                <a:cs typeface="Times New Roman"/>
              </a:rPr>
              <a:t> </a:t>
            </a:r>
            <a:r>
              <a:rPr lang="tr-TR" sz="2000" spc="-15" dirty="0" err="1" smtClean="0">
                <a:cs typeface="Times New Roman"/>
              </a:rPr>
              <a:t>Vo</a:t>
            </a:r>
            <a:r>
              <a:rPr lang="tr-TR" sz="2000" spc="-15" dirty="0" smtClean="0">
                <a:cs typeface="Times New Roman"/>
              </a:rPr>
              <a:t>. </a:t>
            </a:r>
            <a:r>
              <a:rPr lang="en-US" sz="2000" dirty="0"/>
              <a:t>Assume the maximum output voltage of the op-amp ranges from – </a:t>
            </a:r>
            <a:r>
              <a:rPr lang="en-US" sz="2000" dirty="0" smtClean="0"/>
              <a:t>12V </a:t>
            </a:r>
            <a:r>
              <a:rPr lang="en-US" sz="2000" dirty="0"/>
              <a:t>to + </a:t>
            </a:r>
            <a:r>
              <a:rPr lang="en-US" sz="2000" dirty="0" smtClean="0"/>
              <a:t>12V</a:t>
            </a:r>
            <a:r>
              <a:rPr lang="tr-TR" sz="2000" dirty="0"/>
              <a:t>.</a:t>
            </a:r>
            <a:endParaRPr lang="en-US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3528" y="3356992"/>
            <a:ext cx="8229600" cy="41489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tr-TR" sz="2000" b="1" spc="-15" dirty="0" err="1" smtClean="0">
                <a:cs typeface="Times New Roman"/>
              </a:rPr>
              <a:t>Answer</a:t>
            </a:r>
            <a:r>
              <a:rPr lang="tr-TR" sz="2000" b="1" spc="-15" dirty="0" smtClean="0">
                <a:cs typeface="Times New Roman"/>
              </a:rPr>
              <a:t>: 4V</a:t>
            </a: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5894312" cy="165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055063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5973800" cy="3600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52128"/>
          </a:xfrm>
        </p:spPr>
        <p:txBody>
          <a:bodyPr>
            <a:noAutofit/>
          </a:bodyPr>
          <a:lstStyle/>
          <a:p>
            <a:pPr algn="l"/>
            <a:r>
              <a:rPr lang="en-US" sz="2000" b="1" spc="-15" dirty="0">
                <a:cs typeface="Times New Roman"/>
              </a:rPr>
              <a:t>Consider the op-amp circuit shown below</a:t>
            </a:r>
            <a:r>
              <a:rPr lang="en-US" sz="2000" b="1" spc="-15" dirty="0" smtClean="0">
                <a:cs typeface="Times New Roman"/>
              </a:rPr>
              <a:t>.</a:t>
            </a:r>
            <a:r>
              <a:rPr lang="tr-TR" sz="2000" b="1" spc="-15" dirty="0" smtClean="0">
                <a:cs typeface="Times New Roman"/>
              </a:rPr>
              <a:t> </a:t>
            </a:r>
            <a:r>
              <a:rPr lang="tr-TR" sz="2000" spc="-15" dirty="0" smtClean="0">
                <a:cs typeface="Times New Roman"/>
              </a:rPr>
              <a:t>Calculate </a:t>
            </a:r>
            <a:r>
              <a:rPr lang="tr-TR" sz="2000" spc="-15" dirty="0" err="1" smtClean="0">
                <a:cs typeface="Times New Roman"/>
              </a:rPr>
              <a:t>output</a:t>
            </a:r>
            <a:r>
              <a:rPr lang="tr-TR" sz="2000" spc="-15" dirty="0" smtClean="0">
                <a:cs typeface="Times New Roman"/>
              </a:rPr>
              <a:t> </a:t>
            </a:r>
            <a:r>
              <a:rPr lang="tr-TR" sz="2000" spc="-15" dirty="0" err="1" smtClean="0">
                <a:cs typeface="Times New Roman"/>
              </a:rPr>
              <a:t>voltage</a:t>
            </a:r>
            <a:r>
              <a:rPr lang="tr-TR" sz="2000" spc="-15" dirty="0">
                <a:cs typeface="Times New Roman"/>
              </a:rPr>
              <a:t> </a:t>
            </a:r>
            <a:r>
              <a:rPr lang="tr-TR" sz="2000" spc="-15" dirty="0" err="1" smtClean="0">
                <a:cs typeface="Times New Roman"/>
              </a:rPr>
              <a:t>Vo</a:t>
            </a:r>
            <a:r>
              <a:rPr lang="tr-TR" sz="2000" spc="-15" dirty="0" smtClean="0">
                <a:cs typeface="Times New Roman"/>
              </a:rPr>
              <a:t>. </a:t>
            </a:r>
            <a:r>
              <a:rPr lang="en-US" sz="2000" dirty="0"/>
              <a:t>Assume the maximum output voltage of the op-amp ranges from – </a:t>
            </a:r>
            <a:r>
              <a:rPr lang="en-US" sz="2000" dirty="0" smtClean="0"/>
              <a:t>12V </a:t>
            </a:r>
            <a:r>
              <a:rPr lang="en-US" sz="2000" dirty="0"/>
              <a:t>to + </a:t>
            </a:r>
            <a:r>
              <a:rPr lang="en-US" sz="2000" dirty="0" smtClean="0"/>
              <a:t>12V</a:t>
            </a:r>
            <a:r>
              <a:rPr lang="en-US" sz="2000" dirty="0"/>
              <a:t>;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3528" y="4724744"/>
            <a:ext cx="8229600" cy="41489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tr-TR" sz="2000" b="1" spc="-15" dirty="0" err="1" smtClean="0">
                <a:cs typeface="Times New Roman"/>
              </a:rPr>
              <a:t>Answer</a:t>
            </a:r>
            <a:r>
              <a:rPr lang="tr-TR" sz="2000" b="1" spc="-15" dirty="0" smtClean="0">
                <a:cs typeface="Times New Roman"/>
              </a:rPr>
              <a:t>: -2V+ (-5V) + 7.5= 0.5V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3783534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310616"/>
            <a:ext cx="8229600" cy="936104"/>
          </a:xfrm>
        </p:spPr>
        <p:txBody>
          <a:bodyPr>
            <a:noAutofit/>
          </a:bodyPr>
          <a:lstStyle/>
          <a:p>
            <a:pPr algn="l"/>
            <a:r>
              <a:rPr lang="en-US" sz="2000" b="1" spc="-15" dirty="0">
                <a:cs typeface="Times New Roman"/>
              </a:rPr>
              <a:t>Consider the op-amp circuit shown below</a:t>
            </a:r>
            <a:r>
              <a:rPr lang="en-US" sz="2000" b="1" spc="-15" dirty="0" smtClean="0">
                <a:cs typeface="Times New Roman"/>
              </a:rPr>
              <a:t>.</a:t>
            </a:r>
            <a:r>
              <a:rPr lang="tr-TR" sz="2000" b="1" spc="-15" dirty="0" smtClean="0">
                <a:cs typeface="Times New Roman"/>
              </a:rPr>
              <a:t> </a:t>
            </a:r>
            <a:r>
              <a:rPr lang="tr-TR" sz="2000" spc="-15" dirty="0" smtClean="0">
                <a:cs typeface="Times New Roman"/>
              </a:rPr>
              <a:t>V</a:t>
            </a:r>
            <a:r>
              <a:rPr lang="tr-TR" sz="2000" spc="-15" baseline="-25000" dirty="0" smtClean="0">
                <a:cs typeface="Times New Roman"/>
              </a:rPr>
              <a:t>1</a:t>
            </a:r>
            <a:r>
              <a:rPr lang="tr-TR" sz="2000" spc="-15" dirty="0" smtClean="0">
                <a:cs typeface="Times New Roman"/>
              </a:rPr>
              <a:t>=2V, V</a:t>
            </a:r>
            <a:r>
              <a:rPr lang="tr-TR" sz="2000" spc="-15" baseline="-25000" dirty="0" smtClean="0">
                <a:cs typeface="Times New Roman"/>
              </a:rPr>
              <a:t>2</a:t>
            </a:r>
            <a:r>
              <a:rPr lang="tr-TR" sz="2000" spc="-15" dirty="0" smtClean="0">
                <a:cs typeface="Times New Roman"/>
              </a:rPr>
              <a:t>=1V. </a:t>
            </a:r>
            <a:r>
              <a:rPr lang="tr-TR" sz="2000" spc="-15" dirty="0">
                <a:cs typeface="Times New Roman"/>
              </a:rPr>
              <a:t>Calculate </a:t>
            </a:r>
            <a:r>
              <a:rPr lang="tr-TR" sz="2000" spc="-15" dirty="0" err="1" smtClean="0">
                <a:cs typeface="Times New Roman"/>
              </a:rPr>
              <a:t>output</a:t>
            </a:r>
            <a:r>
              <a:rPr lang="tr-TR" sz="2000" spc="-15" dirty="0" smtClean="0">
                <a:cs typeface="Times New Roman"/>
              </a:rPr>
              <a:t> </a:t>
            </a:r>
            <a:r>
              <a:rPr lang="tr-TR" sz="2000" spc="-15" dirty="0" err="1" smtClean="0">
                <a:cs typeface="Times New Roman"/>
              </a:rPr>
              <a:t>voltage</a:t>
            </a:r>
            <a:r>
              <a:rPr lang="tr-TR" sz="2000" spc="-15" dirty="0">
                <a:cs typeface="Times New Roman"/>
              </a:rPr>
              <a:t> </a:t>
            </a:r>
            <a:r>
              <a:rPr lang="tr-TR" sz="2000" spc="-15" dirty="0" err="1" smtClean="0">
                <a:cs typeface="Times New Roman"/>
              </a:rPr>
              <a:t>Vo</a:t>
            </a:r>
            <a:r>
              <a:rPr lang="tr-TR" sz="2000" spc="-15" dirty="0" smtClean="0">
                <a:cs typeface="Times New Roman"/>
              </a:rPr>
              <a:t>. </a:t>
            </a:r>
            <a:r>
              <a:rPr lang="en-US" sz="2000" dirty="0"/>
              <a:t>Assume the maximum output voltage of the op-amp ranges from – </a:t>
            </a:r>
            <a:r>
              <a:rPr lang="en-US" sz="2000" dirty="0" smtClean="0"/>
              <a:t>12V </a:t>
            </a:r>
            <a:r>
              <a:rPr lang="en-US" sz="2000" dirty="0"/>
              <a:t>to + </a:t>
            </a:r>
            <a:r>
              <a:rPr lang="en-US" sz="2000" dirty="0" smtClean="0"/>
              <a:t>12V</a:t>
            </a:r>
            <a:r>
              <a:rPr lang="tr-TR" sz="2000" dirty="0"/>
              <a:t>.</a:t>
            </a:r>
            <a:endParaRPr lang="en-US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5" y="1340768"/>
            <a:ext cx="8668762" cy="280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95536" y="4653136"/>
            <a:ext cx="8229600" cy="41489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tr-TR" sz="2000" b="1" spc="-15" dirty="0" err="1" smtClean="0">
                <a:cs typeface="Times New Roman"/>
              </a:rPr>
              <a:t>Answer</a:t>
            </a:r>
            <a:r>
              <a:rPr lang="tr-TR" sz="2000" b="1" spc="-15" dirty="0" smtClean="0">
                <a:cs typeface="Times New Roman"/>
              </a:rPr>
              <a:t>: -4.5V-0.5V=-5V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8148022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52128"/>
          </a:xfrm>
        </p:spPr>
        <p:txBody>
          <a:bodyPr>
            <a:noAutofit/>
          </a:bodyPr>
          <a:lstStyle/>
          <a:p>
            <a:pPr algn="l"/>
            <a:r>
              <a:rPr lang="en-US" sz="2000" b="1" spc="-15" dirty="0">
                <a:cs typeface="Times New Roman"/>
              </a:rPr>
              <a:t>Consider the op-amp circuit shown below</a:t>
            </a:r>
            <a:r>
              <a:rPr lang="en-US" sz="2000" b="1" spc="-15" dirty="0" smtClean="0">
                <a:cs typeface="Times New Roman"/>
              </a:rPr>
              <a:t>.</a:t>
            </a:r>
            <a:r>
              <a:rPr lang="tr-TR" sz="2000" b="1" spc="-15" dirty="0" smtClean="0">
                <a:cs typeface="Times New Roman"/>
              </a:rPr>
              <a:t> </a:t>
            </a:r>
            <a:r>
              <a:rPr lang="tr-TR" sz="2000" spc="-15" dirty="0" smtClean="0">
                <a:cs typeface="Times New Roman"/>
              </a:rPr>
              <a:t>Calculate </a:t>
            </a:r>
            <a:r>
              <a:rPr lang="tr-TR" sz="2000" spc="-15" dirty="0" err="1" smtClean="0">
                <a:cs typeface="Times New Roman"/>
              </a:rPr>
              <a:t>output</a:t>
            </a:r>
            <a:r>
              <a:rPr lang="tr-TR" sz="2000" spc="-15" dirty="0" smtClean="0">
                <a:cs typeface="Times New Roman"/>
              </a:rPr>
              <a:t> </a:t>
            </a:r>
            <a:r>
              <a:rPr lang="tr-TR" sz="2000" spc="-15" dirty="0" err="1" smtClean="0">
                <a:cs typeface="Times New Roman"/>
              </a:rPr>
              <a:t>voltage</a:t>
            </a:r>
            <a:r>
              <a:rPr lang="tr-TR" sz="2000" spc="-15" dirty="0">
                <a:cs typeface="Times New Roman"/>
              </a:rPr>
              <a:t> </a:t>
            </a:r>
            <a:r>
              <a:rPr lang="tr-TR" sz="2000" spc="-15" dirty="0" err="1" smtClean="0">
                <a:cs typeface="Times New Roman"/>
              </a:rPr>
              <a:t>Vo</a:t>
            </a:r>
            <a:r>
              <a:rPr lang="tr-TR" sz="2000" spc="-15" dirty="0" smtClean="0">
                <a:cs typeface="Times New Roman"/>
              </a:rPr>
              <a:t>. </a:t>
            </a:r>
            <a:r>
              <a:rPr lang="en-US" sz="2000" dirty="0"/>
              <a:t>Assume the maximum output voltage of the op-amp ranges from – </a:t>
            </a:r>
            <a:r>
              <a:rPr lang="en-US" sz="2000" dirty="0" smtClean="0"/>
              <a:t>12V </a:t>
            </a:r>
            <a:r>
              <a:rPr lang="en-US" sz="2000" dirty="0"/>
              <a:t>to + </a:t>
            </a:r>
            <a:r>
              <a:rPr lang="en-US" sz="2000" dirty="0" smtClean="0"/>
              <a:t>12V</a:t>
            </a:r>
            <a:r>
              <a:rPr lang="tr-TR" sz="2000" dirty="0"/>
              <a:t>.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736814" cy="4288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65167" y="5805264"/>
            <a:ext cx="8229600" cy="41489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tr-TR" sz="2000" b="1" spc="-15" dirty="0" err="1" smtClean="0">
                <a:cs typeface="Times New Roman"/>
              </a:rPr>
              <a:t>Answer</a:t>
            </a:r>
            <a:r>
              <a:rPr lang="tr-TR" sz="2000" b="1" spc="-15" dirty="0" smtClean="0">
                <a:cs typeface="Times New Roman"/>
              </a:rPr>
              <a:t>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5437850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204" y="457876"/>
            <a:ext cx="75889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en-US" sz="2000" b="1" spc="-15" dirty="0">
                <a:latin typeface="Comic Sans MS" panose="030F0702030302020204" pitchFamily="66" charset="0"/>
                <a:cs typeface="Times New Roman"/>
              </a:rPr>
              <a:t>If you put an infinite number of resistors in parallel, what would the total resistance be</a:t>
            </a:r>
            <a:r>
              <a:rPr lang="en-US" sz="2000" b="1" spc="-15" dirty="0" smtClean="0">
                <a:latin typeface="Comic Sans MS" panose="030F0702030302020204" pitchFamily="66" charset="0"/>
                <a:cs typeface="Times New Roman"/>
              </a:rPr>
              <a:t>?</a:t>
            </a:r>
            <a:endParaRPr lang="en-US" sz="2000" b="1" spc="-15" dirty="0">
              <a:latin typeface="Comic Sans MS" panose="030F0702030302020204" pitchFamily="66" charset="0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204" y="1700808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tr-TR" sz="2000" i="1" spc="-15" dirty="0" err="1" smtClean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Answer</a:t>
            </a:r>
            <a:r>
              <a:rPr lang="tr-TR" sz="2000" i="1" spc="-15" dirty="0" smtClean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:</a:t>
            </a:r>
            <a:endParaRPr lang="en-US" sz="2000" i="1" spc="-15" dirty="0">
              <a:solidFill>
                <a:srgbClr val="C00000"/>
              </a:solidFill>
              <a:latin typeface="Comic Sans MS" panose="030F0702030302020204" pitchFamily="66" charset="0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204" y="2130298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tr-TR" sz="2000" spc="-15" dirty="0" smtClean="0">
                <a:latin typeface="Comic Sans MS" panose="030F0702030302020204" pitchFamily="66" charset="0"/>
                <a:cs typeface="Times New Roman"/>
              </a:rPr>
              <a:t>0 </a:t>
            </a:r>
            <a:r>
              <a:rPr lang="tr-TR" sz="2000" spc="-15" dirty="0" err="1" smtClean="0">
                <a:latin typeface="Comic Sans MS" panose="030F0702030302020204" pitchFamily="66" charset="0"/>
                <a:cs typeface="Times New Roman"/>
              </a:rPr>
              <a:t>Ohm</a:t>
            </a:r>
            <a:endParaRPr lang="en-US" sz="2000" spc="-15" dirty="0">
              <a:latin typeface="Comic Sans MS" panose="030F0702030302020204" pitchFamily="66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166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310616"/>
            <a:ext cx="8229600" cy="936104"/>
          </a:xfrm>
        </p:spPr>
        <p:txBody>
          <a:bodyPr>
            <a:noAutofit/>
          </a:bodyPr>
          <a:lstStyle/>
          <a:p>
            <a:pPr algn="l"/>
            <a:r>
              <a:rPr lang="en-US" sz="2000" b="1" spc="-15" dirty="0">
                <a:cs typeface="Times New Roman"/>
              </a:rPr>
              <a:t>Consider the op-amp circuit shown below</a:t>
            </a:r>
            <a:r>
              <a:rPr lang="en-US" sz="2000" b="1" spc="-15" dirty="0" smtClean="0">
                <a:cs typeface="Times New Roman"/>
              </a:rPr>
              <a:t>.</a:t>
            </a:r>
            <a:r>
              <a:rPr lang="tr-TR" sz="2000" b="1" spc="-15" dirty="0" smtClean="0">
                <a:cs typeface="Times New Roman"/>
              </a:rPr>
              <a:t> </a:t>
            </a:r>
            <a:r>
              <a:rPr lang="tr-TR" sz="2000" spc="-15" dirty="0" smtClean="0">
                <a:cs typeface="Times New Roman"/>
              </a:rPr>
              <a:t>Calculate </a:t>
            </a:r>
            <a:r>
              <a:rPr lang="tr-TR" sz="2000" spc="-15" dirty="0" err="1" smtClean="0">
                <a:cs typeface="Times New Roman"/>
              </a:rPr>
              <a:t>output</a:t>
            </a:r>
            <a:r>
              <a:rPr lang="tr-TR" sz="2000" spc="-15" dirty="0" smtClean="0">
                <a:cs typeface="Times New Roman"/>
              </a:rPr>
              <a:t> </a:t>
            </a:r>
            <a:r>
              <a:rPr lang="tr-TR" sz="2000" spc="-15" dirty="0" err="1" smtClean="0">
                <a:cs typeface="Times New Roman"/>
              </a:rPr>
              <a:t>voltage</a:t>
            </a:r>
            <a:r>
              <a:rPr lang="tr-TR" sz="2000" spc="-15" dirty="0">
                <a:cs typeface="Times New Roman"/>
              </a:rPr>
              <a:t> </a:t>
            </a:r>
            <a:r>
              <a:rPr lang="tr-TR" sz="2000" spc="-15" dirty="0" err="1" smtClean="0">
                <a:cs typeface="Times New Roman"/>
              </a:rPr>
              <a:t>Vo</a:t>
            </a:r>
            <a:r>
              <a:rPr lang="tr-TR" sz="2000" spc="-15" dirty="0" smtClean="0">
                <a:cs typeface="Times New Roman"/>
              </a:rPr>
              <a:t>. </a:t>
            </a:r>
            <a:r>
              <a:rPr lang="en-US" sz="2000" dirty="0"/>
              <a:t>Assume the maximum output voltage of the op-amp ranges from – </a:t>
            </a:r>
            <a:r>
              <a:rPr lang="en-US" sz="2000" dirty="0" smtClean="0"/>
              <a:t>12V </a:t>
            </a:r>
            <a:r>
              <a:rPr lang="en-US" sz="2000" dirty="0"/>
              <a:t>to + </a:t>
            </a:r>
            <a:r>
              <a:rPr lang="en-US" sz="2000" dirty="0" smtClean="0"/>
              <a:t>12V</a:t>
            </a:r>
            <a:r>
              <a:rPr lang="tr-TR" sz="2000" dirty="0"/>
              <a:t>.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51" y="1412776"/>
            <a:ext cx="4355571" cy="331236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23528" y="4724744"/>
            <a:ext cx="2448272" cy="41489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tr-TR" sz="2000" b="1" spc="-15" dirty="0" err="1" smtClean="0">
                <a:cs typeface="Times New Roman"/>
              </a:rPr>
              <a:t>Answer</a:t>
            </a:r>
            <a:r>
              <a:rPr lang="tr-TR" sz="2000" b="1" spc="-15" dirty="0" smtClean="0">
                <a:cs typeface="Times New Roman"/>
              </a:rPr>
              <a:t>: </a:t>
            </a:r>
            <a:r>
              <a:rPr lang="tr-TR" sz="2000" spc="-15" dirty="0" smtClean="0">
                <a:cs typeface="Times New Roman"/>
              </a:rPr>
              <a:t>V1-V2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7397382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310616"/>
            <a:ext cx="8229600" cy="936104"/>
          </a:xfrm>
        </p:spPr>
        <p:txBody>
          <a:bodyPr>
            <a:noAutofit/>
          </a:bodyPr>
          <a:lstStyle/>
          <a:p>
            <a:pPr algn="l"/>
            <a:r>
              <a:rPr lang="en-US" sz="2000" b="1" spc="-15" dirty="0">
                <a:cs typeface="Times New Roman"/>
              </a:rPr>
              <a:t>Consider the op-amp circuit shown below</a:t>
            </a:r>
            <a:r>
              <a:rPr lang="en-US" sz="2000" b="1" spc="-15" dirty="0" smtClean="0">
                <a:cs typeface="Times New Roman"/>
              </a:rPr>
              <a:t>.</a:t>
            </a:r>
            <a:r>
              <a:rPr lang="tr-TR" sz="2000" b="1" spc="-15" dirty="0" smtClean="0">
                <a:cs typeface="Times New Roman"/>
              </a:rPr>
              <a:t> </a:t>
            </a:r>
            <a:r>
              <a:rPr lang="tr-TR" sz="2000" spc="-15" dirty="0" smtClean="0">
                <a:cs typeface="Times New Roman"/>
              </a:rPr>
              <a:t>Calculate </a:t>
            </a:r>
            <a:r>
              <a:rPr lang="tr-TR" sz="2000" spc="-15" dirty="0" err="1" smtClean="0">
                <a:cs typeface="Times New Roman"/>
              </a:rPr>
              <a:t>output</a:t>
            </a:r>
            <a:r>
              <a:rPr lang="tr-TR" sz="2000" spc="-15" dirty="0" smtClean="0">
                <a:cs typeface="Times New Roman"/>
              </a:rPr>
              <a:t> </a:t>
            </a:r>
            <a:r>
              <a:rPr lang="tr-TR" sz="2000" spc="-15" dirty="0" err="1" smtClean="0">
                <a:cs typeface="Times New Roman"/>
              </a:rPr>
              <a:t>voltage</a:t>
            </a:r>
            <a:r>
              <a:rPr lang="tr-TR" sz="2000" spc="-15" dirty="0">
                <a:cs typeface="Times New Roman"/>
              </a:rPr>
              <a:t> </a:t>
            </a:r>
            <a:r>
              <a:rPr lang="tr-TR" sz="2000" spc="-15" dirty="0" err="1" smtClean="0">
                <a:cs typeface="Times New Roman"/>
              </a:rPr>
              <a:t>Vo</a:t>
            </a:r>
            <a:r>
              <a:rPr lang="tr-TR" sz="2000" spc="-15" dirty="0" smtClean="0">
                <a:cs typeface="Times New Roman"/>
              </a:rPr>
              <a:t>. </a:t>
            </a:r>
            <a:r>
              <a:rPr lang="en-US" sz="2000" dirty="0"/>
              <a:t>Assume the maximum output voltage of the op-amp ranges from – </a:t>
            </a:r>
            <a:r>
              <a:rPr lang="en-US" sz="2000" dirty="0" smtClean="0"/>
              <a:t>12V </a:t>
            </a:r>
            <a:r>
              <a:rPr lang="en-US" sz="2000" dirty="0"/>
              <a:t>to + </a:t>
            </a:r>
            <a:r>
              <a:rPr lang="en-US" sz="2000" dirty="0" smtClean="0"/>
              <a:t>12V</a:t>
            </a:r>
            <a:r>
              <a:rPr lang="tr-TR" sz="2000" dirty="0" smtClean="0"/>
              <a:t>. </a:t>
            </a:r>
            <a:r>
              <a:rPr lang="tr-TR" sz="2000" dirty="0" err="1" smtClean="0"/>
              <a:t>All</a:t>
            </a:r>
            <a:r>
              <a:rPr lang="tr-TR" sz="2000" dirty="0" smtClean="0"/>
              <a:t> </a:t>
            </a:r>
            <a:r>
              <a:rPr lang="tr-TR" sz="2000" dirty="0" err="1" smtClean="0"/>
              <a:t>resistors</a:t>
            </a:r>
            <a:r>
              <a:rPr lang="tr-TR" sz="2000" dirty="0" smtClean="0"/>
              <a:t> </a:t>
            </a:r>
            <a:r>
              <a:rPr lang="tr-TR" sz="2000" dirty="0" err="1" smtClean="0"/>
              <a:t>have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sama </a:t>
            </a:r>
            <a:r>
              <a:rPr lang="tr-TR" sz="2000" dirty="0" err="1" smtClean="0"/>
              <a:t>value</a:t>
            </a:r>
            <a:r>
              <a:rPr lang="tr-TR" sz="2000" dirty="0" smtClean="0"/>
              <a:t> 1k</a:t>
            </a:r>
            <a:r>
              <a:rPr lang="el-GR" sz="2000" dirty="0" smtClean="0"/>
              <a:t>Ω</a:t>
            </a:r>
            <a:r>
              <a:rPr lang="tr-TR" sz="2000" dirty="0" smtClean="0"/>
              <a:t>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17024" y="3302136"/>
            <a:ext cx="1008112" cy="41489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tr-TR" sz="2000" b="1" spc="-15" dirty="0" err="1" smtClean="0">
                <a:cs typeface="Times New Roman"/>
              </a:rPr>
              <a:t>Answer</a:t>
            </a:r>
            <a:r>
              <a:rPr lang="tr-TR" sz="2000" b="1" spc="-15" dirty="0" smtClean="0">
                <a:cs typeface="Times New Roman"/>
              </a:rPr>
              <a:t>: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12698"/>
            <a:ext cx="3744416" cy="2395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23528" y="3717032"/>
            <a:ext cx="8354584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3063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310616"/>
            <a:ext cx="8229600" cy="936104"/>
          </a:xfrm>
        </p:spPr>
        <p:txBody>
          <a:bodyPr>
            <a:noAutofit/>
          </a:bodyPr>
          <a:lstStyle/>
          <a:p>
            <a:pPr algn="l"/>
            <a:r>
              <a:rPr lang="en-US" sz="2000" b="1" spc="-15" dirty="0">
                <a:cs typeface="Times New Roman"/>
              </a:rPr>
              <a:t>Consider the </a:t>
            </a:r>
            <a:r>
              <a:rPr lang="en-US" sz="2000" b="1" spc="-15" dirty="0" smtClean="0">
                <a:cs typeface="Times New Roman"/>
              </a:rPr>
              <a:t>op-amp </a:t>
            </a:r>
            <a:r>
              <a:rPr lang="en-US" sz="2000" b="1" spc="-15" dirty="0">
                <a:cs typeface="Times New Roman"/>
              </a:rPr>
              <a:t>circuit shown below</a:t>
            </a:r>
            <a:r>
              <a:rPr lang="en-US" sz="2000" b="1" spc="-15" dirty="0" smtClean="0">
                <a:cs typeface="Times New Roman"/>
              </a:rPr>
              <a:t>.</a:t>
            </a:r>
            <a:r>
              <a:rPr lang="tr-TR" sz="2000" b="1" spc="-15" dirty="0" smtClean="0">
                <a:cs typeface="Times New Roman"/>
              </a:rPr>
              <a:t> </a:t>
            </a:r>
            <a:r>
              <a:rPr lang="tr-TR" sz="2000" spc="-15" dirty="0" smtClean="0">
                <a:cs typeface="Times New Roman"/>
              </a:rPr>
              <a:t>V</a:t>
            </a:r>
            <a:r>
              <a:rPr lang="tr-TR" sz="2000" spc="-15" baseline="-25000" dirty="0" smtClean="0">
                <a:cs typeface="Times New Roman"/>
              </a:rPr>
              <a:t>1</a:t>
            </a:r>
            <a:r>
              <a:rPr lang="tr-TR" sz="2000" spc="-15" dirty="0" smtClean="0">
                <a:cs typeface="Times New Roman"/>
              </a:rPr>
              <a:t>=1V</a:t>
            </a:r>
            <a:r>
              <a:rPr lang="tr-TR" sz="2000" spc="-15" dirty="0">
                <a:cs typeface="Times New Roman"/>
              </a:rPr>
              <a:t>, </a:t>
            </a:r>
            <a:r>
              <a:rPr lang="tr-TR" sz="2000" spc="-15" dirty="0" smtClean="0">
                <a:cs typeface="Times New Roman"/>
              </a:rPr>
              <a:t>V</a:t>
            </a:r>
            <a:r>
              <a:rPr lang="tr-TR" sz="2000" spc="-15" baseline="-25000" dirty="0" smtClean="0">
                <a:cs typeface="Times New Roman"/>
              </a:rPr>
              <a:t>2</a:t>
            </a:r>
            <a:r>
              <a:rPr lang="tr-TR" sz="2000" spc="-15" dirty="0" smtClean="0">
                <a:cs typeface="Times New Roman"/>
              </a:rPr>
              <a:t>=2V. Calculate </a:t>
            </a:r>
            <a:r>
              <a:rPr lang="tr-TR" sz="2000" spc="-15" dirty="0" err="1" smtClean="0">
                <a:cs typeface="Times New Roman"/>
              </a:rPr>
              <a:t>output</a:t>
            </a:r>
            <a:r>
              <a:rPr lang="tr-TR" sz="2000" spc="-15" dirty="0" smtClean="0">
                <a:cs typeface="Times New Roman"/>
              </a:rPr>
              <a:t> </a:t>
            </a:r>
            <a:r>
              <a:rPr lang="tr-TR" sz="2000" spc="-15" dirty="0" err="1" smtClean="0">
                <a:cs typeface="Times New Roman"/>
              </a:rPr>
              <a:t>voltages</a:t>
            </a:r>
            <a:r>
              <a:rPr lang="tr-TR" sz="2000" spc="-15" dirty="0" smtClean="0">
                <a:cs typeface="Times New Roman"/>
              </a:rPr>
              <a:t>. </a:t>
            </a:r>
            <a:r>
              <a:rPr lang="en-US" sz="2000" dirty="0"/>
              <a:t>Assume the maximum output voltage of the op-amp ranges from – </a:t>
            </a:r>
            <a:r>
              <a:rPr lang="en-US" sz="2000" dirty="0" smtClean="0"/>
              <a:t>12V </a:t>
            </a:r>
            <a:r>
              <a:rPr lang="en-US" sz="2000" dirty="0"/>
              <a:t>to + </a:t>
            </a:r>
            <a:r>
              <a:rPr lang="en-US" sz="2000" dirty="0" smtClean="0"/>
              <a:t>12V</a:t>
            </a:r>
            <a:r>
              <a:rPr lang="tr-TR" sz="2000" dirty="0"/>
              <a:t>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5536" y="2714050"/>
            <a:ext cx="1124644" cy="41489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tr-TR" sz="2000" b="1" spc="-15" dirty="0" err="1" smtClean="0">
                <a:cs typeface="Times New Roman"/>
              </a:rPr>
              <a:t>Answer</a:t>
            </a:r>
            <a:r>
              <a:rPr lang="tr-TR" sz="2000" b="1" spc="-15" dirty="0" smtClean="0">
                <a:cs typeface="Times New Roman"/>
              </a:rPr>
              <a:t>: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996" y="925969"/>
            <a:ext cx="2265475" cy="2232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95536" y="3140968"/>
            <a:ext cx="8336935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6521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310616"/>
            <a:ext cx="8229600" cy="936104"/>
          </a:xfrm>
        </p:spPr>
        <p:txBody>
          <a:bodyPr>
            <a:noAutofit/>
          </a:bodyPr>
          <a:lstStyle/>
          <a:p>
            <a:pPr algn="l"/>
            <a:r>
              <a:rPr lang="en-US" sz="2000" b="1" spc="-15" dirty="0">
                <a:cs typeface="Times New Roman"/>
              </a:rPr>
              <a:t>Consider the </a:t>
            </a:r>
            <a:r>
              <a:rPr lang="en-US" sz="2000" b="1" spc="-15" dirty="0" smtClean="0">
                <a:cs typeface="Times New Roman"/>
              </a:rPr>
              <a:t>op-amp </a:t>
            </a:r>
            <a:r>
              <a:rPr lang="en-US" sz="2000" b="1" spc="-15" dirty="0">
                <a:cs typeface="Times New Roman"/>
              </a:rPr>
              <a:t>circuit shown below</a:t>
            </a:r>
            <a:r>
              <a:rPr lang="en-US" sz="2000" b="1" spc="-15" dirty="0" smtClean="0">
                <a:cs typeface="Times New Roman"/>
              </a:rPr>
              <a:t>.</a:t>
            </a:r>
            <a:r>
              <a:rPr lang="tr-TR" sz="2000" b="1" spc="-15" dirty="0" smtClean="0">
                <a:cs typeface="Times New Roman"/>
              </a:rPr>
              <a:t> </a:t>
            </a:r>
            <a:r>
              <a:rPr lang="tr-TR" sz="2000" spc="-15" dirty="0" smtClean="0">
                <a:cs typeface="Times New Roman"/>
              </a:rPr>
              <a:t>Calculate </a:t>
            </a:r>
            <a:r>
              <a:rPr lang="tr-TR" sz="2000" spc="-15" dirty="0" err="1" smtClean="0">
                <a:cs typeface="Times New Roman"/>
              </a:rPr>
              <a:t>output</a:t>
            </a:r>
            <a:r>
              <a:rPr lang="tr-TR" sz="2000" spc="-15" dirty="0" smtClean="0">
                <a:cs typeface="Times New Roman"/>
              </a:rPr>
              <a:t> </a:t>
            </a:r>
            <a:r>
              <a:rPr lang="tr-TR" sz="2000" spc="-15" dirty="0" err="1" smtClean="0">
                <a:cs typeface="Times New Roman"/>
              </a:rPr>
              <a:t>voltages</a:t>
            </a:r>
            <a:r>
              <a:rPr lang="tr-TR" sz="2000" spc="-15" dirty="0" smtClean="0">
                <a:cs typeface="Times New Roman"/>
              </a:rPr>
              <a:t>. </a:t>
            </a:r>
            <a:r>
              <a:rPr lang="en-US" sz="2000" dirty="0"/>
              <a:t>Assume the maximum output voltage of the op-amp ranges from – </a:t>
            </a:r>
            <a:r>
              <a:rPr lang="en-US" sz="2000" dirty="0" smtClean="0"/>
              <a:t>12V </a:t>
            </a:r>
            <a:r>
              <a:rPr lang="en-US" sz="2000" dirty="0"/>
              <a:t>to + </a:t>
            </a:r>
            <a:r>
              <a:rPr lang="en-US" sz="2000" dirty="0" smtClean="0"/>
              <a:t>12V</a:t>
            </a:r>
            <a:r>
              <a:rPr lang="tr-TR" sz="2000" dirty="0"/>
              <a:t>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5536" y="2714050"/>
            <a:ext cx="1124644" cy="41489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tr-TR" sz="2000" b="1" spc="-15" dirty="0" err="1" smtClean="0">
                <a:cs typeface="Times New Roman"/>
              </a:rPr>
              <a:t>Answer</a:t>
            </a:r>
            <a:r>
              <a:rPr lang="tr-TR" sz="2000" b="1" spc="-15" dirty="0" smtClean="0">
                <a:cs typeface="Times New Roman"/>
              </a:rPr>
              <a:t>: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080385"/>
            <a:ext cx="4276490" cy="18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36178" y="3187952"/>
            <a:ext cx="8608273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04857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310616"/>
            <a:ext cx="8229600" cy="936104"/>
          </a:xfrm>
        </p:spPr>
        <p:txBody>
          <a:bodyPr>
            <a:noAutofit/>
          </a:bodyPr>
          <a:lstStyle/>
          <a:p>
            <a:pPr algn="l"/>
            <a:r>
              <a:rPr lang="en-US" sz="2000" b="1" spc="-15" dirty="0">
                <a:cs typeface="Times New Roman"/>
              </a:rPr>
              <a:t>Consider the </a:t>
            </a:r>
            <a:r>
              <a:rPr lang="en-US" sz="2000" b="1" spc="-15" dirty="0" smtClean="0">
                <a:cs typeface="Times New Roman"/>
              </a:rPr>
              <a:t>op-amp </a:t>
            </a:r>
            <a:r>
              <a:rPr lang="en-US" sz="2000" b="1" spc="-15" dirty="0">
                <a:cs typeface="Times New Roman"/>
              </a:rPr>
              <a:t>circuit shown below</a:t>
            </a:r>
            <a:r>
              <a:rPr lang="en-US" sz="2000" b="1" spc="-15" dirty="0" smtClean="0">
                <a:cs typeface="Times New Roman"/>
              </a:rPr>
              <a:t>.</a:t>
            </a:r>
            <a:r>
              <a:rPr lang="tr-TR" sz="2000" b="1" spc="-15" dirty="0" smtClean="0">
                <a:cs typeface="Times New Roman"/>
              </a:rPr>
              <a:t> </a:t>
            </a:r>
            <a:r>
              <a:rPr lang="tr-TR" sz="2000" spc="-15" dirty="0" smtClean="0">
                <a:cs typeface="Times New Roman"/>
              </a:rPr>
              <a:t>Calculate </a:t>
            </a:r>
            <a:r>
              <a:rPr lang="tr-TR" sz="2000" spc="-15" dirty="0" err="1" smtClean="0">
                <a:cs typeface="Times New Roman"/>
              </a:rPr>
              <a:t>output</a:t>
            </a:r>
            <a:r>
              <a:rPr lang="tr-TR" sz="2000" spc="-15" dirty="0" smtClean="0">
                <a:cs typeface="Times New Roman"/>
              </a:rPr>
              <a:t> </a:t>
            </a:r>
            <a:r>
              <a:rPr lang="tr-TR" sz="2000" spc="-15" dirty="0" err="1" smtClean="0">
                <a:cs typeface="Times New Roman"/>
              </a:rPr>
              <a:t>voltages</a:t>
            </a:r>
            <a:r>
              <a:rPr lang="tr-TR" sz="2000" spc="-15" dirty="0" smtClean="0">
                <a:cs typeface="Times New Roman"/>
              </a:rPr>
              <a:t>. </a:t>
            </a:r>
            <a:r>
              <a:rPr lang="en-US" sz="2000" dirty="0"/>
              <a:t>Assume the maximum output voltage of the op-amp ranges from – </a:t>
            </a:r>
            <a:r>
              <a:rPr lang="en-US" sz="2000" dirty="0" smtClean="0"/>
              <a:t>12V </a:t>
            </a:r>
            <a:r>
              <a:rPr lang="en-US" sz="2000" dirty="0"/>
              <a:t>to + </a:t>
            </a:r>
            <a:r>
              <a:rPr lang="en-US" sz="2000" dirty="0" smtClean="0"/>
              <a:t>12V</a:t>
            </a:r>
            <a:r>
              <a:rPr lang="tr-TR" sz="2000" dirty="0"/>
              <a:t>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5536" y="2714050"/>
            <a:ext cx="1124644" cy="41489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tr-TR" sz="2000" b="1" spc="-15" dirty="0" err="1" smtClean="0">
                <a:cs typeface="Times New Roman"/>
              </a:rPr>
              <a:t>Answer</a:t>
            </a:r>
            <a:r>
              <a:rPr lang="tr-TR" sz="2000" b="1" spc="-15" dirty="0" smtClean="0">
                <a:cs typeface="Times New Roman"/>
              </a:rPr>
              <a:t>: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51520" y="3128946"/>
            <a:ext cx="7556281" cy="216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980727"/>
            <a:ext cx="2805218" cy="297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50017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310616"/>
            <a:ext cx="8229600" cy="936104"/>
          </a:xfrm>
        </p:spPr>
        <p:txBody>
          <a:bodyPr>
            <a:noAutofit/>
          </a:bodyPr>
          <a:lstStyle/>
          <a:p>
            <a:pPr algn="l"/>
            <a:r>
              <a:rPr lang="en-US" sz="2000" b="1" spc="-15" dirty="0">
                <a:cs typeface="Times New Roman"/>
              </a:rPr>
              <a:t>Consider the </a:t>
            </a:r>
            <a:r>
              <a:rPr lang="en-US" sz="2000" b="1" spc="-15" dirty="0" smtClean="0">
                <a:cs typeface="Times New Roman"/>
              </a:rPr>
              <a:t>op-amp </a:t>
            </a:r>
            <a:r>
              <a:rPr lang="en-US" sz="2000" b="1" spc="-15" dirty="0">
                <a:cs typeface="Times New Roman"/>
              </a:rPr>
              <a:t>circuit shown below</a:t>
            </a:r>
            <a:r>
              <a:rPr lang="en-US" sz="2000" b="1" spc="-15" dirty="0" smtClean="0">
                <a:cs typeface="Times New Roman"/>
              </a:rPr>
              <a:t>.</a:t>
            </a:r>
            <a:r>
              <a:rPr lang="tr-TR" sz="2000" b="1" spc="-15" dirty="0" smtClean="0">
                <a:cs typeface="Times New Roman"/>
              </a:rPr>
              <a:t> </a:t>
            </a:r>
            <a:r>
              <a:rPr lang="tr-TR" sz="2000" spc="-15" dirty="0" smtClean="0">
                <a:cs typeface="Times New Roman"/>
              </a:rPr>
              <a:t>Calculate </a:t>
            </a:r>
            <a:r>
              <a:rPr lang="tr-TR" sz="2000" spc="-15" dirty="0" err="1" smtClean="0">
                <a:cs typeface="Times New Roman"/>
              </a:rPr>
              <a:t>output</a:t>
            </a:r>
            <a:r>
              <a:rPr lang="tr-TR" sz="2000" spc="-15" dirty="0" smtClean="0">
                <a:cs typeface="Times New Roman"/>
              </a:rPr>
              <a:t> </a:t>
            </a:r>
            <a:r>
              <a:rPr lang="tr-TR" sz="2000" spc="-15" dirty="0" err="1" smtClean="0">
                <a:cs typeface="Times New Roman"/>
              </a:rPr>
              <a:t>voltages</a:t>
            </a:r>
            <a:r>
              <a:rPr lang="tr-TR" sz="2000" spc="-15" dirty="0" smtClean="0">
                <a:cs typeface="Times New Roman"/>
              </a:rPr>
              <a:t>. </a:t>
            </a:r>
            <a:r>
              <a:rPr lang="en-US" sz="2000" dirty="0"/>
              <a:t>Assume the maximum output voltage of the op-amp ranges from – </a:t>
            </a:r>
            <a:r>
              <a:rPr lang="en-US" sz="2000" dirty="0" smtClean="0"/>
              <a:t>12V </a:t>
            </a:r>
            <a:r>
              <a:rPr lang="en-US" sz="2000" dirty="0"/>
              <a:t>to + </a:t>
            </a:r>
            <a:r>
              <a:rPr lang="en-US" sz="2000" dirty="0" smtClean="0"/>
              <a:t>12V</a:t>
            </a:r>
            <a:r>
              <a:rPr lang="tr-TR" sz="2000" dirty="0"/>
              <a:t>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5536" y="2714050"/>
            <a:ext cx="1124644" cy="41489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tr-TR" sz="2000" b="1" spc="-15" dirty="0" err="1" smtClean="0">
                <a:cs typeface="Times New Roman"/>
              </a:rPr>
              <a:t>Answer</a:t>
            </a:r>
            <a:r>
              <a:rPr lang="tr-TR" sz="2000" b="1" spc="-15" dirty="0" smtClean="0">
                <a:cs typeface="Times New Roman"/>
              </a:rPr>
              <a:t>: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074596"/>
            <a:ext cx="3578779" cy="18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51520" y="3256339"/>
            <a:ext cx="789211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84899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44016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b="1" dirty="0"/>
              <a:t>X1(t) </a:t>
            </a:r>
            <a:r>
              <a:rPr lang="tr-TR" sz="2000" b="1" dirty="0" err="1" smtClean="0"/>
              <a:t>and</a:t>
            </a:r>
            <a:r>
              <a:rPr lang="tr-TR" sz="2000" b="1" dirty="0" smtClean="0"/>
              <a:t> </a:t>
            </a:r>
            <a:r>
              <a:rPr lang="en-US" sz="2000" b="1" dirty="0" smtClean="0"/>
              <a:t>X2(t</a:t>
            </a:r>
            <a:r>
              <a:rPr lang="en-US" sz="2000" b="1" dirty="0"/>
              <a:t>) </a:t>
            </a:r>
            <a:r>
              <a:rPr lang="tr-TR" sz="2000" b="1" dirty="0" err="1" smtClean="0"/>
              <a:t>are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two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different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input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sources</a:t>
            </a:r>
            <a:r>
              <a:rPr lang="tr-TR" sz="2000" b="1" dirty="0" smtClean="0"/>
              <a:t>. Design a </a:t>
            </a:r>
            <a:r>
              <a:rPr lang="tr-TR" sz="2000" b="1" dirty="0" err="1" smtClean="0"/>
              <a:t>circuit</a:t>
            </a:r>
            <a:r>
              <a:rPr lang="tr-TR" sz="2000" b="1" dirty="0" smtClean="0"/>
              <a:t> </a:t>
            </a:r>
            <a:r>
              <a:rPr lang="tr-TR" sz="2000" b="1" dirty="0" err="1"/>
              <a:t>by</a:t>
            </a:r>
            <a:r>
              <a:rPr lang="tr-TR" sz="2000" b="1" dirty="0"/>
              <a:t> </a:t>
            </a:r>
            <a:r>
              <a:rPr lang="tr-TR" sz="2000" b="1" dirty="0" err="1"/>
              <a:t>using</a:t>
            </a:r>
            <a:r>
              <a:rPr lang="tr-TR" sz="2000" b="1" dirty="0"/>
              <a:t> </a:t>
            </a:r>
            <a:r>
              <a:rPr lang="tr-TR" sz="2000" b="1" dirty="0" smtClean="0"/>
              <a:t>Op-</a:t>
            </a:r>
            <a:r>
              <a:rPr lang="tr-TR" sz="2000" b="1" dirty="0" err="1" smtClean="0"/>
              <a:t>Amps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that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its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output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exhibits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the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equation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below</a:t>
            </a:r>
            <a:r>
              <a:rPr lang="tr-TR" sz="2000" b="1" dirty="0" smtClean="0"/>
              <a:t>.</a:t>
            </a:r>
            <a:r>
              <a:rPr lang="en-US" sz="2000" b="1" dirty="0" smtClean="0"/>
              <a:t> 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tr-TR" sz="2000" dirty="0" err="1" smtClean="0"/>
              <a:t>Output</a:t>
            </a:r>
            <a:r>
              <a:rPr lang="en-US" sz="2000" dirty="0" smtClean="0"/>
              <a:t>= X2(t</a:t>
            </a:r>
            <a:r>
              <a:rPr lang="en-US" sz="2000" dirty="0"/>
              <a:t>) + 2. X1(t) </a:t>
            </a:r>
          </a:p>
        </p:txBody>
      </p:sp>
    </p:spTree>
    <p:extLst>
      <p:ext uri="{BB962C8B-B14F-4D97-AF65-F5344CB8AC3E}">
        <p14:creationId xmlns:p14="http://schemas.microsoft.com/office/powerpoint/2010/main" val="1945307512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369"/>
            <a:ext cx="8229600" cy="1323439"/>
          </a:xfrm>
        </p:spPr>
        <p:txBody>
          <a:bodyPr wrap="square">
            <a:spAutoFit/>
          </a:bodyPr>
          <a:lstStyle/>
          <a:p>
            <a:pPr marL="12700" algn="l" fontAlgn="base">
              <a:spcBef>
                <a:spcPts val="800"/>
              </a:spcBef>
              <a:spcAft>
                <a:spcPct val="0"/>
              </a:spcAft>
              <a:tabLst>
                <a:tab pos="273685" algn="l"/>
                <a:tab pos="274320" algn="l"/>
              </a:tabLst>
            </a:pPr>
            <a:r>
              <a:rPr lang="en-US" sz="2000" b="1" spc="-15" dirty="0">
                <a:ea typeface="+mn-ea"/>
                <a:cs typeface="Times New Roman"/>
              </a:rPr>
              <a:t>Consider the op-amp circuit shown below. If </a:t>
            </a:r>
            <a:r>
              <a:rPr lang="en-US" sz="2000" b="1" spc="-15" dirty="0" smtClean="0">
                <a:ea typeface="+mn-ea"/>
                <a:cs typeface="Times New Roman"/>
              </a:rPr>
              <a:t>v</a:t>
            </a:r>
            <a:r>
              <a:rPr lang="en-US" sz="2000" b="1" spc="-15" baseline="-25000" dirty="0" smtClean="0">
                <a:ea typeface="+mn-ea"/>
                <a:cs typeface="Times New Roman"/>
              </a:rPr>
              <a:t>in</a:t>
            </a:r>
            <a:r>
              <a:rPr lang="tr-TR" sz="2000" b="1" spc="-15" dirty="0" smtClean="0">
                <a:ea typeface="+mn-ea"/>
                <a:cs typeface="Times New Roman"/>
              </a:rPr>
              <a:t>(</a:t>
            </a:r>
            <a:r>
              <a:rPr lang="en-US" sz="2000" b="1" spc="-15" dirty="0" smtClean="0">
                <a:ea typeface="+mn-ea"/>
                <a:cs typeface="Times New Roman"/>
              </a:rPr>
              <a:t>t</a:t>
            </a:r>
            <a:r>
              <a:rPr lang="tr-TR" sz="2000" b="1" spc="-15" dirty="0" smtClean="0">
                <a:ea typeface="+mn-ea"/>
                <a:cs typeface="Times New Roman"/>
              </a:rPr>
              <a:t>)</a:t>
            </a:r>
            <a:r>
              <a:rPr lang="en-US" sz="2000" b="1" spc="-15" dirty="0" smtClean="0">
                <a:ea typeface="+mn-ea"/>
                <a:cs typeface="Times New Roman"/>
              </a:rPr>
              <a:t>=6+9cos500πt</a:t>
            </a:r>
            <a:r>
              <a:rPr lang="en-US" sz="2000" b="1" spc="-15" dirty="0">
                <a:ea typeface="+mn-ea"/>
                <a:cs typeface="Times New Roman"/>
              </a:rPr>
              <a:t>, calculate the value of R2 required to generate a output, </a:t>
            </a:r>
            <a:r>
              <a:rPr lang="en-US" sz="2000" b="1" spc="-15" dirty="0" err="1">
                <a:ea typeface="+mn-ea"/>
                <a:cs typeface="Times New Roman"/>
              </a:rPr>
              <a:t>vo</a:t>
            </a:r>
            <a:r>
              <a:rPr lang="en-US" sz="2000" b="1" spc="-15" dirty="0">
                <a:ea typeface="+mn-ea"/>
                <a:cs typeface="Times New Roman"/>
              </a:rPr>
              <a:t>(t), with zero DC component. What is the resulting output voltage?</a:t>
            </a:r>
            <a:br>
              <a:rPr lang="en-US" sz="2000" b="1" spc="-15" dirty="0">
                <a:ea typeface="+mn-ea"/>
                <a:cs typeface="Times New Roman"/>
              </a:rPr>
            </a:br>
            <a:endParaRPr lang="en-US" sz="2000" b="1" spc="-15" dirty="0">
              <a:ea typeface="+mn-ea"/>
              <a:cs typeface="Times New Roman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4784"/>
            <a:ext cx="5029813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229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190520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310616"/>
            <a:ext cx="8229600" cy="454088"/>
          </a:xfrm>
        </p:spPr>
        <p:txBody>
          <a:bodyPr>
            <a:noAutofit/>
          </a:bodyPr>
          <a:lstStyle/>
          <a:p>
            <a:pPr algn="l"/>
            <a:r>
              <a:rPr lang="en-US" sz="2000" b="1" spc="-15" dirty="0">
                <a:cs typeface="Times New Roman"/>
              </a:rPr>
              <a:t>Consider the </a:t>
            </a:r>
            <a:r>
              <a:rPr lang="en-US" sz="2000" b="1" spc="-15" dirty="0" smtClean="0">
                <a:cs typeface="Times New Roman"/>
              </a:rPr>
              <a:t>op-amp </a:t>
            </a:r>
            <a:r>
              <a:rPr lang="en-US" sz="2000" b="1" spc="-15" dirty="0">
                <a:cs typeface="Times New Roman"/>
              </a:rPr>
              <a:t>circuit shown below</a:t>
            </a:r>
            <a:r>
              <a:rPr lang="en-US" sz="2000" b="1" spc="-15" dirty="0" smtClean="0">
                <a:cs typeface="Times New Roman"/>
              </a:rPr>
              <a:t>.</a:t>
            </a:r>
            <a:r>
              <a:rPr lang="tr-TR" sz="2000" b="1" spc="-15" dirty="0" smtClean="0">
                <a:cs typeface="Times New Roman"/>
              </a:rPr>
              <a:t> </a:t>
            </a:r>
            <a:r>
              <a:rPr lang="tr-TR" sz="2000" spc="-15" dirty="0" smtClean="0">
                <a:cs typeface="Times New Roman"/>
              </a:rPr>
              <a:t>Calculate </a:t>
            </a:r>
            <a:r>
              <a:rPr lang="tr-TR" sz="2000" spc="-15" dirty="0" err="1" smtClean="0">
                <a:cs typeface="Times New Roman"/>
              </a:rPr>
              <a:t>output</a:t>
            </a:r>
            <a:r>
              <a:rPr lang="tr-TR" sz="2000" spc="-15" dirty="0" smtClean="0">
                <a:cs typeface="Times New Roman"/>
              </a:rPr>
              <a:t> </a:t>
            </a:r>
            <a:r>
              <a:rPr lang="tr-TR" sz="2000" spc="-15" dirty="0" err="1" smtClean="0">
                <a:cs typeface="Times New Roman"/>
              </a:rPr>
              <a:t>voltage</a:t>
            </a:r>
            <a:r>
              <a:rPr lang="tr-TR" sz="2000" spc="-15" dirty="0" smtClean="0">
                <a:cs typeface="Times New Roman"/>
              </a:rPr>
              <a:t>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5536" y="2714050"/>
            <a:ext cx="1124644" cy="41489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tr-TR" sz="2000" b="1" spc="-15" dirty="0" err="1" smtClean="0">
                <a:cs typeface="Times New Roman"/>
              </a:rPr>
              <a:t>Answer</a:t>
            </a:r>
            <a:r>
              <a:rPr lang="tr-TR" sz="2000" b="1" spc="-15" dirty="0" smtClean="0">
                <a:cs typeface="Times New Roman"/>
              </a:rPr>
              <a:t>: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336" y="967075"/>
            <a:ext cx="3892168" cy="25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79512" y="3212976"/>
            <a:ext cx="6674353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46531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936104"/>
          </a:xfrm>
        </p:spPr>
        <p:txBody>
          <a:bodyPr>
            <a:noAutofit/>
          </a:bodyPr>
          <a:lstStyle/>
          <a:p>
            <a:pPr algn="l"/>
            <a:r>
              <a:rPr lang="en-US" sz="2000" b="1" spc="-15" dirty="0">
                <a:cs typeface="Times New Roman"/>
              </a:rPr>
              <a:t>Consider the </a:t>
            </a:r>
            <a:r>
              <a:rPr lang="en-US" sz="2000" b="1" spc="-15" dirty="0" smtClean="0">
                <a:cs typeface="Times New Roman"/>
              </a:rPr>
              <a:t>op-amp </a:t>
            </a:r>
            <a:r>
              <a:rPr lang="en-US" sz="2000" b="1" spc="-15" dirty="0">
                <a:cs typeface="Times New Roman"/>
              </a:rPr>
              <a:t>circuit shown below</a:t>
            </a:r>
            <a:r>
              <a:rPr lang="en-US" sz="2000" b="1" spc="-15" dirty="0" smtClean="0">
                <a:cs typeface="Times New Roman"/>
              </a:rPr>
              <a:t>.</a:t>
            </a:r>
            <a:r>
              <a:rPr lang="tr-TR" sz="2000" b="1" spc="-15" dirty="0" smtClean="0">
                <a:cs typeface="Times New Roman"/>
              </a:rPr>
              <a:t> </a:t>
            </a:r>
            <a:r>
              <a:rPr lang="en-US" sz="2000" b="1" spc="-15" dirty="0">
                <a:cs typeface="Times New Roman"/>
              </a:rPr>
              <a:t>Provide values for resistors R1 and R2 that make Vo = −</a:t>
            </a:r>
            <a:r>
              <a:rPr lang="en-US" sz="2000" b="1" spc="-15" dirty="0" smtClean="0">
                <a:cs typeface="Times New Roman"/>
              </a:rPr>
              <a:t>3Vi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3528" y="1340768"/>
            <a:ext cx="1124644" cy="41489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tr-TR" sz="2000" b="1" spc="-15" dirty="0" err="1" smtClean="0">
                <a:cs typeface="Times New Roman"/>
              </a:rPr>
              <a:t>Answer</a:t>
            </a:r>
            <a:r>
              <a:rPr lang="tr-TR" sz="2000" b="1" spc="-15" dirty="0" smtClean="0">
                <a:cs typeface="Times New Roman"/>
              </a:rPr>
              <a:t>: 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124744"/>
            <a:ext cx="4799479" cy="35521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47" y="1750655"/>
            <a:ext cx="1814603" cy="161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60173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204" y="457876"/>
            <a:ext cx="7588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Calculate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I</a:t>
            </a:r>
            <a:r>
              <a:rPr lang="tr-TR" sz="2000" b="1" spc="-15" baseline="-25000" dirty="0" err="1" smtClean="0">
                <a:latin typeface="Comic Sans MS" panose="030F0702030302020204" pitchFamily="66" charset="0"/>
                <a:cs typeface="Times New Roman"/>
              </a:rPr>
              <a:t>x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value</a:t>
            </a:r>
            <a:r>
              <a:rPr lang="en-US" sz="2000" b="1" spc="-15" dirty="0" smtClean="0">
                <a:latin typeface="Comic Sans MS" panose="030F0702030302020204" pitchFamily="66" charset="0"/>
                <a:cs typeface="Times New Roman"/>
              </a:rPr>
              <a:t>?</a:t>
            </a:r>
            <a:endParaRPr lang="en-US" sz="2000" b="1" spc="-15" dirty="0">
              <a:latin typeface="Comic Sans MS" panose="030F0702030302020204" pitchFamily="66" charset="0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204" y="1700808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tr-TR" sz="2000" i="1" spc="-15" dirty="0" err="1" smtClean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Answer</a:t>
            </a:r>
            <a:r>
              <a:rPr lang="tr-TR" sz="2000" i="1" spc="-15" dirty="0" smtClean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:</a:t>
            </a:r>
            <a:endParaRPr lang="en-US" sz="2000" i="1" spc="-15" dirty="0">
              <a:solidFill>
                <a:srgbClr val="C00000"/>
              </a:solidFill>
              <a:latin typeface="Comic Sans MS" panose="030F0702030302020204" pitchFamily="66" charset="0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199" y="679789"/>
            <a:ext cx="5312916" cy="15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7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936104"/>
          </a:xfrm>
        </p:spPr>
        <p:txBody>
          <a:bodyPr>
            <a:noAutofit/>
          </a:bodyPr>
          <a:lstStyle/>
          <a:p>
            <a:pPr algn="l"/>
            <a:r>
              <a:rPr lang="tr-TR" sz="2000" b="1" spc="-15" dirty="0" err="1" smtClean="0">
                <a:cs typeface="Times New Roman"/>
              </a:rPr>
              <a:t>Con</a:t>
            </a:r>
            <a:r>
              <a:rPr lang="en-US" sz="2000" b="1" spc="-15" dirty="0" smtClean="0">
                <a:cs typeface="Times New Roman"/>
              </a:rPr>
              <a:t>sider </a:t>
            </a:r>
            <a:r>
              <a:rPr lang="en-US" sz="2000" b="1" spc="-15" dirty="0">
                <a:cs typeface="Times New Roman"/>
              </a:rPr>
              <a:t>the op-amp circuit shown below. Calculate output voltages</a:t>
            </a:r>
            <a:r>
              <a:rPr lang="en-US" sz="2000" b="1" spc="-15" dirty="0" smtClean="0">
                <a:cs typeface="Times New Roman"/>
              </a:rPr>
              <a:t>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3528" y="2448656"/>
            <a:ext cx="1124644" cy="41489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tr-TR" sz="2000" b="1" spc="-15" dirty="0" err="1" smtClean="0">
                <a:cs typeface="Times New Roman"/>
              </a:rPr>
              <a:t>Answer</a:t>
            </a:r>
            <a:r>
              <a:rPr lang="tr-TR" sz="2000" b="1" spc="-15" dirty="0" smtClean="0">
                <a:cs typeface="Times New Roman"/>
              </a:rPr>
              <a:t>: 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52736"/>
            <a:ext cx="3549913" cy="306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996952"/>
            <a:ext cx="4998074" cy="77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37742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9756" y="116632"/>
            <a:ext cx="8964488" cy="936104"/>
          </a:xfrm>
        </p:spPr>
        <p:txBody>
          <a:bodyPr>
            <a:noAutofit/>
          </a:bodyPr>
          <a:lstStyle/>
          <a:p>
            <a:pPr algn="l"/>
            <a:r>
              <a:rPr lang="en-US" sz="2000" b="1" spc="-15" dirty="0">
                <a:cs typeface="Times New Roman"/>
              </a:rPr>
              <a:t>Consider the following circuit. Assume that the op amp is ideal, except that its output is </a:t>
            </a:r>
            <a:r>
              <a:rPr lang="en-US" sz="2000" b="1" spc="-15" dirty="0" smtClean="0">
                <a:cs typeface="Times New Roman"/>
              </a:rPr>
              <a:t>limited</a:t>
            </a:r>
            <a:r>
              <a:rPr lang="tr-TR" sz="2000" b="1" spc="-15" dirty="0" smtClean="0">
                <a:cs typeface="Times New Roman"/>
              </a:rPr>
              <a:t> </a:t>
            </a:r>
            <a:r>
              <a:rPr lang="en-US" sz="2000" b="1" spc="-15" dirty="0" smtClean="0">
                <a:cs typeface="Times New Roman"/>
              </a:rPr>
              <a:t>by </a:t>
            </a:r>
            <a:r>
              <a:rPr lang="en-US" sz="2000" b="1" spc="-15" dirty="0">
                <a:cs typeface="Times New Roman"/>
              </a:rPr>
              <a:t>the power supply to 0 &lt; Vo &lt; 10V.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3528" y="1340768"/>
            <a:ext cx="1124644" cy="41489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tr-TR" sz="2000" b="1" spc="-15" dirty="0" err="1" smtClean="0">
                <a:cs typeface="Times New Roman"/>
              </a:rPr>
              <a:t>Answer</a:t>
            </a:r>
            <a:r>
              <a:rPr lang="tr-TR" sz="2000" b="1" spc="-15" dirty="0" smtClean="0">
                <a:cs typeface="Times New Roman"/>
              </a:rPr>
              <a:t>: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306379"/>
            <a:ext cx="3995068" cy="39428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172" y="1360131"/>
            <a:ext cx="1512168" cy="51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6201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951" y="490042"/>
            <a:ext cx="4451583" cy="23966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8204" y="457876"/>
            <a:ext cx="7588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Calculate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current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values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. I</a:t>
            </a:r>
            <a:r>
              <a:rPr lang="tr-TR" sz="2000" b="1" spc="-15" baseline="-25000" dirty="0" smtClean="0">
                <a:latin typeface="Comic Sans MS" panose="030F0702030302020204" pitchFamily="66" charset="0"/>
                <a:cs typeface="Times New Roman"/>
              </a:rPr>
              <a:t>4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=4A</a:t>
            </a:r>
            <a:endParaRPr lang="en-US" sz="2000" b="1" spc="-15" dirty="0">
              <a:latin typeface="Comic Sans MS" panose="030F0702030302020204" pitchFamily="66" charset="0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934" y="1124744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tr-TR" sz="2000" i="1" spc="-15" dirty="0" err="1" smtClean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Answer</a:t>
            </a:r>
            <a:r>
              <a:rPr lang="tr-TR" sz="2000" i="1" spc="-15" dirty="0" smtClean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:</a:t>
            </a:r>
            <a:endParaRPr lang="en-US" sz="2000" i="1" spc="-15" dirty="0">
              <a:solidFill>
                <a:srgbClr val="C00000"/>
              </a:solidFill>
              <a:latin typeface="Comic Sans MS" panose="030F0702030302020204" pitchFamily="66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024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951" y="490042"/>
            <a:ext cx="4451583" cy="23966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8204" y="457876"/>
            <a:ext cx="7588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Calculate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current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values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. V</a:t>
            </a:r>
            <a:r>
              <a:rPr lang="tr-TR" sz="2000" b="1" spc="-15" baseline="-25000" dirty="0" smtClean="0">
                <a:latin typeface="Comic Sans MS" panose="030F0702030302020204" pitchFamily="66" charset="0"/>
                <a:cs typeface="Times New Roman"/>
              </a:rPr>
              <a:t>S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=4V</a:t>
            </a:r>
            <a:endParaRPr lang="en-US" sz="2000" b="1" spc="-15" dirty="0">
              <a:latin typeface="Comic Sans MS" panose="030F0702030302020204" pitchFamily="66" charset="0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934" y="1124744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tr-TR" sz="2000" i="1" spc="-15" dirty="0" err="1" smtClean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Answer</a:t>
            </a:r>
            <a:r>
              <a:rPr lang="tr-TR" sz="2000" i="1" spc="-15" dirty="0" smtClean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:</a:t>
            </a:r>
            <a:endParaRPr lang="en-US" sz="2000" i="1" spc="-15" dirty="0">
              <a:solidFill>
                <a:srgbClr val="C00000"/>
              </a:solidFill>
              <a:latin typeface="Comic Sans MS" panose="030F0702030302020204" pitchFamily="66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814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745" y="1643465"/>
            <a:ext cx="3766226" cy="22608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8204" y="457876"/>
            <a:ext cx="7588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Calculate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current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and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resistor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tr-TR" sz="2000" b="1" spc="-15" dirty="0" err="1" smtClean="0">
                <a:latin typeface="Comic Sans MS" panose="030F0702030302020204" pitchFamily="66" charset="0"/>
                <a:cs typeface="Times New Roman"/>
              </a:rPr>
              <a:t>values</a:t>
            </a:r>
            <a:r>
              <a:rPr lang="tr-TR" sz="2000" b="1" spc="-15" dirty="0" smtClean="0">
                <a:latin typeface="Comic Sans MS" panose="030F0702030302020204" pitchFamily="66" charset="0"/>
                <a:cs typeface="Times New Roman"/>
              </a:rPr>
              <a:t> </a:t>
            </a:r>
            <a:endParaRPr lang="en-US" sz="2000" b="1" spc="-15" dirty="0">
              <a:latin typeface="Comic Sans MS" panose="030F0702030302020204" pitchFamily="66" charset="0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857986"/>
            <a:ext cx="7551621" cy="81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1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76672"/>
            <a:ext cx="75889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en-US" sz="2000" b="1" spc="-15" dirty="0" smtClean="0">
                <a:latin typeface="Comic Sans MS" panose="030F0702030302020204" pitchFamily="66" charset="0"/>
                <a:cs typeface="Times New Roman"/>
              </a:rPr>
              <a:t>What </a:t>
            </a:r>
            <a:r>
              <a:rPr lang="en-US" sz="2000" b="1" spc="-15" dirty="0">
                <a:latin typeface="Comic Sans MS" panose="030F0702030302020204" pitchFamily="66" charset="0"/>
                <a:cs typeface="Times New Roman"/>
              </a:rPr>
              <a:t>is a semiconductor? How does a semiconductor differ from a conductor? Explain within two sentences</a:t>
            </a:r>
            <a:r>
              <a:rPr lang="en-US" sz="2000" b="1" spc="-15" dirty="0" smtClean="0">
                <a:latin typeface="Comic Sans MS" panose="030F0702030302020204" pitchFamily="66" charset="0"/>
                <a:cs typeface="Times New Roman"/>
              </a:rPr>
              <a:t>.</a:t>
            </a:r>
            <a:endParaRPr lang="en-US" sz="2000" b="1" spc="-15" dirty="0">
              <a:latin typeface="Comic Sans MS" panose="030F0702030302020204" pitchFamily="66" charset="0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2060848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tr-TR" sz="2000" i="1" spc="-15" dirty="0" err="1" smtClean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Answer</a:t>
            </a:r>
            <a:r>
              <a:rPr lang="tr-TR" sz="2000" i="1" spc="-15" dirty="0" smtClean="0">
                <a:solidFill>
                  <a:srgbClr val="C00000"/>
                </a:solidFill>
                <a:latin typeface="Comic Sans MS" panose="030F0702030302020204" pitchFamily="66" charset="0"/>
                <a:cs typeface="Times New Roman"/>
              </a:rPr>
              <a:t>:</a:t>
            </a:r>
            <a:endParaRPr lang="en-US" sz="2000" i="1" spc="-15" dirty="0">
              <a:solidFill>
                <a:srgbClr val="C00000"/>
              </a:solidFill>
              <a:latin typeface="Comic Sans MS" panose="030F0702030302020204" pitchFamily="66" charset="0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2619103"/>
            <a:ext cx="7588902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en-US" sz="2000" spc="-15" dirty="0" smtClean="0">
                <a:latin typeface="Comic Sans MS" panose="030F0702030302020204" pitchFamily="66" charset="0"/>
                <a:cs typeface="Times New Roman"/>
              </a:rPr>
              <a:t>The </a:t>
            </a:r>
            <a:r>
              <a:rPr lang="en-US" sz="2000" spc="-15" dirty="0">
                <a:latin typeface="Comic Sans MS" panose="030F0702030302020204" pitchFamily="66" charset="0"/>
                <a:cs typeface="Times New Roman"/>
              </a:rPr>
              <a:t>basic differences are</a:t>
            </a: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en-US" sz="2000" spc="-15" dirty="0">
                <a:latin typeface="Comic Sans MS" panose="030F0702030302020204" pitchFamily="66" charset="0"/>
                <a:cs typeface="Times New Roman"/>
              </a:rPr>
              <a:t>a. There are two types of charged carriers in semiconductors, electrons and holes, </a:t>
            </a:r>
            <a:r>
              <a:rPr lang="en-US" sz="2000" spc="-15" dirty="0" smtClean="0">
                <a:latin typeface="Comic Sans MS" panose="030F0702030302020204" pitchFamily="66" charset="0"/>
                <a:cs typeface="Times New Roman"/>
              </a:rPr>
              <a:t>respectively,</a:t>
            </a:r>
            <a:r>
              <a:rPr lang="tr-TR" sz="2000" spc="-15" dirty="0" smtClean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5" dirty="0" smtClean="0">
                <a:latin typeface="Comic Sans MS" panose="030F0702030302020204" pitchFamily="66" charset="0"/>
                <a:cs typeface="Times New Roman"/>
              </a:rPr>
              <a:t>whereas </a:t>
            </a:r>
            <a:r>
              <a:rPr lang="en-US" sz="2000" spc="-15" dirty="0">
                <a:latin typeface="Comic Sans MS" panose="030F0702030302020204" pitchFamily="66" charset="0"/>
                <a:cs typeface="Times New Roman"/>
              </a:rPr>
              <a:t>conductors only have electrons.</a:t>
            </a: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273685" algn="l"/>
                <a:tab pos="274320" algn="l"/>
              </a:tabLst>
            </a:pPr>
            <a:r>
              <a:rPr lang="en-US" sz="2000" spc="-15" dirty="0">
                <a:latin typeface="Comic Sans MS" panose="030F0702030302020204" pitchFamily="66" charset="0"/>
                <a:cs typeface="Times New Roman"/>
              </a:rPr>
              <a:t>b. Electrons can freely move within conductors whereas in semiconductors they have to pass </a:t>
            </a:r>
            <a:r>
              <a:rPr lang="en-US" sz="2000" spc="-15" dirty="0" smtClean="0">
                <a:latin typeface="Comic Sans MS" panose="030F0702030302020204" pitchFamily="66" charset="0"/>
                <a:cs typeface="Times New Roman"/>
              </a:rPr>
              <a:t>an</a:t>
            </a:r>
            <a:r>
              <a:rPr lang="tr-TR" sz="2000" spc="-15" dirty="0" smtClean="0"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US" sz="2000" spc="-15" dirty="0" smtClean="0">
                <a:latin typeface="Comic Sans MS" panose="030F0702030302020204" pitchFamily="66" charset="0"/>
                <a:cs typeface="Times New Roman"/>
              </a:rPr>
              <a:t>energy </a:t>
            </a:r>
            <a:r>
              <a:rPr lang="en-US" sz="2000" spc="-15" dirty="0">
                <a:latin typeface="Comic Sans MS" panose="030F0702030302020204" pitchFamily="66" charset="0"/>
                <a:cs typeface="Times New Roman"/>
              </a:rPr>
              <a:t>gap. </a:t>
            </a:r>
          </a:p>
        </p:txBody>
      </p:sp>
    </p:spTree>
    <p:extLst>
      <p:ext uri="{BB962C8B-B14F-4D97-AF65-F5344CB8AC3E}">
        <p14:creationId xmlns:p14="http://schemas.microsoft.com/office/powerpoint/2010/main" val="306414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19283</TotalTime>
  <Words>1535</Words>
  <Application>Microsoft Office PowerPoint</Application>
  <PresentationFormat>On-screen Show (4:3)</PresentationFormat>
  <Paragraphs>133</Paragraphs>
  <Slides>51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Calibri</vt:lpstr>
      <vt:lpstr>Comic Sans MS</vt:lpstr>
      <vt:lpstr>Times New Roman</vt:lpstr>
      <vt:lpstr>Arial</vt:lpstr>
      <vt:lpstr>Arial Tur</vt:lpstr>
      <vt:lpstr>Tahoma</vt:lpstr>
      <vt:lpstr>Office Theme</vt:lpstr>
      <vt:lpstr>Bitmap Image</vt:lpstr>
      <vt:lpstr>PowerPoint Presentation</vt:lpstr>
      <vt:lpstr>Find the source voltage Vs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Consider the op-amp circuit shown below. Calculate output voltage Vo. Assume the maximum output voltage of the op-amp ranges from – 12V to + 12V.</vt:lpstr>
      <vt:lpstr>Consider the op-amp circuit shown below. V1=1V. Calculate output voltage Vo. Assume the maximum output voltage of the op-amp ranges from – 12V to + 12V.</vt:lpstr>
      <vt:lpstr>Consider the op-amp circuit shown below. Calculate output voltage Vo. Assume the maximum output voltage of the op-amp ranges from – 12V to + 12V;</vt:lpstr>
      <vt:lpstr>Consider the op-amp circuit shown below. V1=2V, V2=1V. Calculate output voltage Vo. Assume the maximum output voltage of the op-amp ranges from – 12V to + 12V.</vt:lpstr>
      <vt:lpstr>Consider the op-amp circuit shown below. Calculate output voltage Vo. Assume the maximum output voltage of the op-amp ranges from – 12V to + 12V.</vt:lpstr>
      <vt:lpstr>Consider the op-amp circuit shown below. Calculate output voltage Vo. Assume the maximum output voltage of the op-amp ranges from – 12V to + 12V.</vt:lpstr>
      <vt:lpstr>Consider the op-amp circuit shown below. Calculate output voltage Vo. Assume the maximum output voltage of the op-amp ranges from – 12V to + 12V. All resistors have the sama value 1kΩ.</vt:lpstr>
      <vt:lpstr>Consider the op-amp circuit shown below. V1=1V, V2=2V. Calculate output voltages. Assume the maximum output voltage of the op-amp ranges from – 12V to + 12V.</vt:lpstr>
      <vt:lpstr>Consider the op-amp circuit shown below. Calculate output voltages. Assume the maximum output voltage of the op-amp ranges from – 12V to + 12V.</vt:lpstr>
      <vt:lpstr>Consider the op-amp circuit shown below. Calculate output voltages. Assume the maximum output voltage of the op-amp ranges from – 12V to + 12V.</vt:lpstr>
      <vt:lpstr>Consider the op-amp circuit shown below. Calculate output voltages. Assume the maximum output voltage of the op-amp ranges from – 12V to + 12V.</vt:lpstr>
      <vt:lpstr>X1(t) and X2(t) are two different input sources. Design a circuit by using Op-Amps that its output exhibits the equation below.   Output= X2(t) + 2. X1(t) </vt:lpstr>
      <vt:lpstr>Consider the op-amp circuit shown below. If vin(t)=6+9cos500πt, calculate the value of R2 required to generate a output, vo(t), with zero DC component. What is the resulting output voltage? </vt:lpstr>
      <vt:lpstr>Consider the op-amp circuit shown below. Calculate output voltage.</vt:lpstr>
      <vt:lpstr>Consider the op-amp circuit shown below. Provide values for resistors R1 and R2 that make Vo = −3Vi</vt:lpstr>
      <vt:lpstr>Consider the op-amp circuit shown below. Calculate output voltages.</vt:lpstr>
      <vt:lpstr>Consider the following circuit. Assume that the op amp is ideal, except that its output is limited by the power supply to 0 &lt; Vo &lt; 10V.</vt:lpstr>
    </vt:vector>
  </TitlesOfParts>
  <Company>Cartography Division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Mühendislik Etiği CRN20543 DERS SUNUMLARI</dc:title>
  <dc:creator>ITU</dc:creator>
  <cp:lastModifiedBy>Hasan Bora</cp:lastModifiedBy>
  <cp:revision>1115</cp:revision>
  <dcterms:created xsi:type="dcterms:W3CDTF">2006-02-04T17:06:47Z</dcterms:created>
  <dcterms:modified xsi:type="dcterms:W3CDTF">2016-11-29T05:09:59Z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TC011594401055</vt:lpwstr>
  </property>
</Properties>
</file>