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3" r:id="rId3"/>
    <p:sldId id="257" r:id="rId4"/>
    <p:sldId id="286" r:id="rId5"/>
    <p:sldId id="259" r:id="rId6"/>
    <p:sldId id="285" r:id="rId7"/>
    <p:sldId id="287" r:id="rId8"/>
    <p:sldId id="291" r:id="rId9"/>
    <p:sldId id="289" r:id="rId10"/>
    <p:sldId id="290" r:id="rId11"/>
    <p:sldId id="294" r:id="rId12"/>
    <p:sldId id="292" r:id="rId13"/>
    <p:sldId id="297" r:id="rId14"/>
    <p:sldId id="293" r:id="rId15"/>
    <p:sldId id="267" r:id="rId16"/>
    <p:sldId id="268" r:id="rId17"/>
    <p:sldId id="269" r:id="rId18"/>
    <p:sldId id="271" r:id="rId19"/>
    <p:sldId id="272" r:id="rId20"/>
    <p:sldId id="274" r:id="rId21"/>
    <p:sldId id="299" r:id="rId22"/>
    <p:sldId id="275" r:id="rId23"/>
    <p:sldId id="276" r:id="rId24"/>
    <p:sldId id="277" r:id="rId25"/>
    <p:sldId id="300" r:id="rId26"/>
    <p:sldId id="301" r:id="rId27"/>
    <p:sldId id="273" r:id="rId28"/>
    <p:sldId id="278" r:id="rId29"/>
    <p:sldId id="279" r:id="rId30"/>
    <p:sldId id="281" r:id="rId31"/>
    <p:sldId id="280" r:id="rId32"/>
    <p:sldId id="282" r:id="rId33"/>
    <p:sldId id="283" r:id="rId34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FFFF"/>
    <a:srgbClr val="00FF00"/>
    <a:srgbClr val="0066FF"/>
    <a:srgbClr val="FF3300"/>
    <a:srgbClr val="87B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55" cy="49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 altLang="tr-T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45" y="1"/>
            <a:ext cx="2945955" cy="49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 altLang="tr-T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9559"/>
            <a:ext cx="2945955" cy="49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 altLang="tr-T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45" y="9379559"/>
            <a:ext cx="2945955" cy="49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3AE3DF55-EDBB-4878-A493-E9C9EC2D8CB5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55" cy="49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 altLang="tr-T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45" y="1"/>
            <a:ext cx="2945955" cy="49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 altLang="tr-TR"/>
          </a:p>
        </p:txBody>
      </p:sp>
      <p:sp>
        <p:nvSpPr>
          <p:cNvPr id="399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3" y="4690597"/>
            <a:ext cx="5437550" cy="444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Click to edit Master text styles</a:t>
            </a:r>
          </a:p>
          <a:p>
            <a:pPr lvl="1"/>
            <a:r>
              <a:rPr lang="tr-TR" altLang="tr-TR" smtClean="0"/>
              <a:t>Second level</a:t>
            </a:r>
          </a:p>
          <a:p>
            <a:pPr lvl="2"/>
            <a:r>
              <a:rPr lang="tr-TR" altLang="tr-TR" smtClean="0"/>
              <a:t>Third level</a:t>
            </a:r>
          </a:p>
          <a:p>
            <a:pPr lvl="3"/>
            <a:r>
              <a:rPr lang="tr-TR" altLang="tr-TR" smtClean="0"/>
              <a:t>Fourth level</a:t>
            </a:r>
          </a:p>
          <a:p>
            <a:pPr lvl="4"/>
            <a:r>
              <a:rPr lang="tr-TR" altLang="tr-TR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59"/>
            <a:ext cx="2945955" cy="49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 altLang="tr-TR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45" y="9379559"/>
            <a:ext cx="2945955" cy="493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34D486-F348-48DC-9E4A-BCC972E4207F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723EB-8092-4F0C-8A7A-3B2B7391AFFF}" type="slidenum">
              <a:rPr lang="tr-TR" altLang="tr-TR"/>
              <a:pPr/>
              <a:t>1</a:t>
            </a:fld>
            <a:endParaRPr lang="tr-TR" altLang="tr-TR"/>
          </a:p>
        </p:txBody>
      </p:sp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A4B0A-8D96-4310-814D-7ECF3E753221}" type="slidenum">
              <a:rPr lang="tr-TR" altLang="tr-TR"/>
              <a:pPr/>
              <a:t>21</a:t>
            </a:fld>
            <a:endParaRPr lang="tr-TR" altLang="tr-TR"/>
          </a:p>
        </p:txBody>
      </p:sp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FB6C0-E52C-4D4E-913E-9442B455C566}" type="slidenum">
              <a:rPr lang="tr-TR" altLang="tr-TR"/>
              <a:pPr/>
              <a:t>22</a:t>
            </a:fld>
            <a:endParaRPr lang="tr-TR" altLang="tr-TR"/>
          </a:p>
        </p:txBody>
      </p:sp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5CE47-D4BD-4EE1-9DFA-350FA38F1183}" type="slidenum">
              <a:rPr lang="tr-TR" altLang="tr-TR"/>
              <a:pPr/>
              <a:t>23</a:t>
            </a:fld>
            <a:endParaRPr lang="tr-TR" altLang="tr-TR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CF123-1405-488B-858E-B8938B654000}" type="slidenum">
              <a:rPr lang="tr-TR" altLang="tr-TR"/>
              <a:pPr/>
              <a:t>24</a:t>
            </a:fld>
            <a:endParaRPr lang="tr-TR" altLang="tr-TR"/>
          </a:p>
        </p:txBody>
      </p:sp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52321-3F4F-4D42-A0C5-342A3C953296}" type="slidenum">
              <a:rPr lang="tr-TR" altLang="tr-TR"/>
              <a:pPr/>
              <a:t>27</a:t>
            </a:fld>
            <a:endParaRPr lang="tr-TR" altLang="tr-TR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060EB-7DD2-430E-8996-2640E01938FD}" type="slidenum">
              <a:rPr lang="tr-TR" altLang="tr-TR"/>
              <a:pPr/>
              <a:t>28</a:t>
            </a:fld>
            <a:endParaRPr lang="tr-TR" altLang="tr-TR"/>
          </a:p>
        </p:txBody>
      </p:sp>
      <p:sp>
        <p:nvSpPr>
          <p:cNvPr id="63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0584B-52CF-4A46-B62A-3C6187FB054E}" type="slidenum">
              <a:rPr lang="tr-TR" altLang="tr-TR"/>
              <a:pPr/>
              <a:t>29</a:t>
            </a:fld>
            <a:endParaRPr lang="tr-TR" altLang="tr-TR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ED617-696C-4AC5-BA76-A120840F77C7}" type="slidenum">
              <a:rPr lang="tr-TR" altLang="tr-TR"/>
              <a:pPr/>
              <a:t>30</a:t>
            </a:fld>
            <a:endParaRPr lang="tr-TR" altLang="tr-TR"/>
          </a:p>
        </p:txBody>
      </p:sp>
      <p:sp>
        <p:nvSpPr>
          <p:cNvPr id="65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EBFF81-6B49-4896-A8F0-A89E01A7923C}" type="slidenum">
              <a:rPr lang="tr-TR" altLang="tr-TR"/>
              <a:pPr/>
              <a:t>31</a:t>
            </a:fld>
            <a:endParaRPr lang="tr-TR" altLang="tr-TR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BE0BF5-0828-48E3-BFCD-FD4AADFC120E}" type="slidenum">
              <a:rPr lang="tr-TR" altLang="tr-TR"/>
              <a:pPr/>
              <a:t>32</a:t>
            </a:fld>
            <a:endParaRPr lang="tr-TR" altLang="tr-TR"/>
          </a:p>
        </p:txBody>
      </p:sp>
      <p:sp>
        <p:nvSpPr>
          <p:cNvPr id="67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98C84-0D38-43CD-8616-832A5C0BA463}" type="slidenum">
              <a:rPr lang="tr-TR" altLang="tr-TR"/>
              <a:pPr/>
              <a:t>3</a:t>
            </a:fld>
            <a:endParaRPr lang="tr-TR" altLang="tr-TR"/>
          </a:p>
        </p:txBody>
      </p:sp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C3B3E-8046-455B-B9A9-62160BC081AF}" type="slidenum">
              <a:rPr lang="tr-TR" altLang="tr-TR"/>
              <a:pPr/>
              <a:t>33</a:t>
            </a:fld>
            <a:endParaRPr lang="tr-TR" altLang="tr-TR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2016C-AE03-4A83-9CAB-94EE06B8C239}" type="slidenum">
              <a:rPr lang="tr-TR" altLang="tr-TR"/>
              <a:pPr/>
              <a:t>5</a:t>
            </a:fld>
            <a:endParaRPr lang="tr-TR" altLang="tr-TR"/>
          </a:p>
        </p:txBody>
      </p:sp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2240C-6A18-4CF1-97C2-02E996AA2AA9}" type="slidenum">
              <a:rPr lang="tr-TR" altLang="tr-TR"/>
              <a:pPr/>
              <a:t>15</a:t>
            </a:fld>
            <a:endParaRPr lang="tr-TR" altLang="tr-TR"/>
          </a:p>
        </p:txBody>
      </p:sp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F4FB2-A59A-4248-99AD-A46C194A87D3}" type="slidenum">
              <a:rPr lang="tr-TR" altLang="tr-TR"/>
              <a:pPr/>
              <a:t>16</a:t>
            </a:fld>
            <a:endParaRPr lang="tr-TR" altLang="tr-TR"/>
          </a:p>
        </p:txBody>
      </p:sp>
      <p:sp>
        <p:nvSpPr>
          <p:cNvPr id="53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C437FD-BC5D-49BE-8E61-6BC37120E885}" type="slidenum">
              <a:rPr lang="tr-TR" altLang="tr-TR"/>
              <a:pPr/>
              <a:t>17</a:t>
            </a:fld>
            <a:endParaRPr lang="tr-TR" altLang="tr-TR"/>
          </a:p>
        </p:txBody>
      </p:sp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0B420-73DE-4392-94AD-A93226299510}" type="slidenum">
              <a:rPr lang="tr-TR" altLang="tr-TR"/>
              <a:pPr/>
              <a:t>18</a:t>
            </a:fld>
            <a:endParaRPr lang="tr-TR" altLang="tr-TR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31EB6-4B6B-4D9C-B538-9A8B1E0CC55E}" type="slidenum">
              <a:rPr lang="tr-TR" altLang="tr-TR"/>
              <a:pPr/>
              <a:t>19</a:t>
            </a:fld>
            <a:endParaRPr lang="tr-TR" altLang="tr-TR"/>
          </a:p>
        </p:txBody>
      </p:sp>
      <p:sp>
        <p:nvSpPr>
          <p:cNvPr id="57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A68CC-712C-4864-AE99-1F46B96FC610}" type="slidenum">
              <a:rPr lang="tr-TR" altLang="tr-TR"/>
              <a:pPr/>
              <a:t>20</a:t>
            </a:fld>
            <a:endParaRPr lang="tr-TR" altLang="tr-TR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tr-TR" altLang="en-US" noProof="0" smtClean="0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tr-TR" altLang="en-US" noProof="0" smtClean="0"/>
              <a:t>Click to edit Master subtitle style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F225DFE-BECF-422C-A08C-CD69C71EDA01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7578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8B83C-1343-4A75-A277-6287598D594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416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78453-D1C1-48FB-A5C0-B51CE204D49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534917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2CE4BFE-3C63-4A4E-96A3-89C304AB6D65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787297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5558A39-3280-4AC4-B719-FB614E1D5AE1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1089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B8B70-586B-4D72-A256-E8469127164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5863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CDB54-951B-4148-99C4-D362F3FFC850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6031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A6DD9-2D3F-428D-BD05-E5097B60DC7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24417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9C126-6CE4-4BAC-86D8-9AACD388F61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3810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35F7D-5EAB-4ED7-A960-37BD2F038A15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7040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7D589-BF4A-4478-8D94-3D122B0A1A4A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20982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992F1-765B-414E-8267-6DDD268FD23F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29702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65E7A-322D-4398-8A49-9D1B07C15D54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73433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smtClean="0"/>
              <a:t>Click to edit Master title style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smtClean="0"/>
              <a:t>Click to edit Master text styles</a:t>
            </a:r>
          </a:p>
          <a:p>
            <a:pPr lvl="1"/>
            <a:r>
              <a:rPr lang="tr-TR" altLang="en-US" smtClean="0"/>
              <a:t>Second level</a:t>
            </a:r>
          </a:p>
          <a:p>
            <a:pPr lvl="2"/>
            <a:r>
              <a:rPr lang="tr-TR" altLang="en-US" smtClean="0"/>
              <a:t>Third level</a:t>
            </a:r>
          </a:p>
          <a:p>
            <a:pPr lvl="3"/>
            <a:r>
              <a:rPr lang="tr-TR" altLang="en-US" smtClean="0"/>
              <a:t>Fourth level</a:t>
            </a:r>
          </a:p>
          <a:p>
            <a:pPr lvl="4"/>
            <a:r>
              <a:rPr lang="tr-TR" altLang="en-US" smtClean="0"/>
              <a:t>Fifth level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tr-TR" alt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tr-TR" altLang="en-US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7861FAD3-2E64-455E-BAB1-3C7A6E18FFE5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7475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tr-TR"/>
              <a:t>Introduction to Matlab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tr-TR"/>
          </a:p>
          <a:p>
            <a:endParaRPr lang="en-US" altLang="tr-TR"/>
          </a:p>
          <a:p>
            <a:r>
              <a:rPr lang="en-US" altLang="tr-TR"/>
              <a:t>                                    By: </a:t>
            </a:r>
            <a:r>
              <a:rPr lang="tr-TR" altLang="tr-TR"/>
              <a:t>İ</a:t>
            </a:r>
            <a:r>
              <a:rPr lang="en-US" altLang="tr-TR"/>
              <a:t>.Y</a:t>
            </a:r>
            <a:r>
              <a:rPr lang="tr-TR" altLang="tr-TR"/>
              <a:t>ü</a:t>
            </a:r>
            <a:r>
              <a:rPr lang="en-US" altLang="tr-TR"/>
              <a:t>cel </a:t>
            </a:r>
            <a:r>
              <a:rPr lang="tr-TR" altLang="tr-TR"/>
              <a:t>Özbek</a:t>
            </a:r>
            <a:endParaRPr lang="en-US" altLang="tr-T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F225DFE-BECF-422C-A08C-CD69C71EDA01}" type="slidenum">
              <a:rPr lang="tr-TR" altLang="en-US" smtClean="0"/>
              <a:pPr/>
              <a:t>1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tr-TR"/>
              <a:t>Concatenation of Matrices</a:t>
            </a:r>
            <a:endParaRPr lang="tr-TR" altLang="tr-TR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505200"/>
          </a:xfrm>
          <a:noFill/>
          <a:ln/>
        </p:spPr>
        <p:txBody>
          <a:bodyPr/>
          <a:lstStyle/>
          <a:p>
            <a:r>
              <a:rPr lang="en-US" altLang="tr-TR" sz="1800">
                <a:latin typeface="Courier New" panose="02070309020205020404" pitchFamily="49" charset="0"/>
              </a:rPr>
              <a:t>x = [1 2], y = [4 5], z=[ 0 0]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1800">
                <a:latin typeface="Courier New" panose="02070309020205020404" pitchFamily="49" charset="0"/>
              </a:rPr>
              <a:t>	A = [ x y]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1800">
                <a:latin typeface="Courier New" panose="02070309020205020404" pitchFamily="49" charset="0"/>
              </a:rPr>
              <a:t>  		1   2   4   5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1800">
                <a:latin typeface="Courier New" panose="02070309020205020404" pitchFamily="49" charset="0"/>
              </a:rPr>
              <a:t>   B = [x ; y]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1800">
                <a:latin typeface="Courier New" panose="02070309020205020404" pitchFamily="49" charset="0"/>
              </a:rPr>
              <a:t>        1 2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1800">
                <a:latin typeface="Courier New" panose="02070309020205020404" pitchFamily="49" charset="0"/>
              </a:rPr>
              <a:t>        4 5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tr-TR" sz="1800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57200" y="5105400"/>
            <a:ext cx="7781925" cy="9255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tr-TR"/>
              <a:t>          C = [x y ;z] </a:t>
            </a:r>
          </a:p>
          <a:p>
            <a:r>
              <a:rPr lang="en-US" altLang="tr-TR">
                <a:solidFill>
                  <a:srgbClr val="0066FF"/>
                </a:solidFill>
              </a:rPr>
              <a:t>Error:</a:t>
            </a:r>
          </a:p>
          <a:p>
            <a:r>
              <a:rPr lang="en-US" altLang="tr-TR">
                <a:solidFill>
                  <a:srgbClr val="FF3300"/>
                </a:solidFill>
              </a:rPr>
              <a:t>??? Error using ==&gt; vertcat CAT arguments dimensions are not consistent.</a:t>
            </a:r>
            <a:endParaRPr lang="tr-TR" altLang="tr-TR">
              <a:solidFill>
                <a:srgbClr val="FF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Operators (arithmetic)</a:t>
            </a:r>
            <a:endParaRPr lang="en-GB" altLang="tr-TR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5438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tr-TR"/>
              <a:t>+	addition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/>
              <a:t>-	subtraction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/>
              <a:t>*	multiplication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/>
              <a:t>/	division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/>
              <a:t>^	power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/>
              <a:t>‘	complex conjugate transpose</a:t>
            </a:r>
          </a:p>
          <a:p>
            <a:pPr>
              <a:buFont typeface="Wingdings" panose="05000000000000000000" pitchFamily="2" charset="2"/>
              <a:buNone/>
            </a:pPr>
            <a:endParaRPr lang="en-GB" altLang="tr-TR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5181600" y="1828800"/>
            <a:ext cx="3657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11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Matrices Operations</a:t>
            </a: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684213" y="4292600"/>
          <a:ext cx="1728787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0" name="Bitmap Image" r:id="rId3" imgW="1267002" imgH="1267002" progId="Paint.Picture">
                  <p:embed/>
                </p:oleObj>
              </mc:Choice>
              <mc:Fallback>
                <p:oleObj name="Bitmap Image" r:id="rId3" imgW="1267002" imgH="126700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1728787" cy="1728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590800" y="4191000"/>
          <a:ext cx="1836738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1" name="Bitmap Image" r:id="rId5" imgW="1190476" imgH="1314286" progId="Paint.Picture">
                  <p:embed/>
                </p:oleObj>
              </mc:Choice>
              <mc:Fallback>
                <p:oleObj name="Bitmap Image" r:id="rId5" imgW="1190476" imgH="131428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836738" cy="1903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4724400" y="4267200"/>
          <a:ext cx="16954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2" name="Bitmap Image" r:id="rId7" imgW="1228571" imgH="1305107" progId="Paint.Picture">
                  <p:embed/>
                </p:oleObj>
              </mc:Choice>
              <mc:Fallback>
                <p:oleObj name="Bitmap Image" r:id="rId7" imgW="1228571" imgH="130510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267200"/>
                        <a:ext cx="1695450" cy="1800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>
            <p:ph sz="quarter" idx="4"/>
          </p:nvPr>
        </p:nvGraphicFramePr>
        <p:xfrm>
          <a:off x="6781800" y="4267200"/>
          <a:ext cx="17224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3" name="Bitmap Image" r:id="rId9" imgW="1267002" imgH="1324160" progId="Paint.Picture">
                  <p:embed/>
                </p:oleObj>
              </mc:Choice>
              <mc:Fallback>
                <p:oleObj name="Bitmap Image" r:id="rId9" imgW="1267002" imgH="132416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267200"/>
                        <a:ext cx="1722438" cy="1800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3635375" y="1844675"/>
          <a:ext cx="187325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4" name="Bitmap Image" r:id="rId11" imgW="1580952" imgH="1333333" progId="Paint.Picture">
                  <p:embed/>
                </p:oleObj>
              </mc:Choice>
              <mc:Fallback>
                <p:oleObj name="Bitmap Image" r:id="rId11" imgW="1580952" imgH="133333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844675"/>
                        <a:ext cx="1873250" cy="1579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5795963" y="1844675"/>
          <a:ext cx="201612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5" name="Bitmap Image" r:id="rId13" imgW="1724266" imgH="1333333" progId="Paint.Picture">
                  <p:embed/>
                </p:oleObj>
              </mc:Choice>
              <mc:Fallback>
                <p:oleObj name="Bitmap Image" r:id="rId13" imgW="1724266" imgH="1333333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844675"/>
                        <a:ext cx="2016125" cy="1558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971550" y="2205038"/>
            <a:ext cx="232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400">
                <a:ea typeface="新細明體" pitchFamily="18" charset="-120"/>
              </a:rPr>
              <a:t>Given A and B: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827088" y="3716338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400">
                <a:ea typeface="新細明體" pitchFamily="18" charset="-120"/>
              </a:rPr>
              <a:t>Addition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2555875" y="371633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400">
                <a:ea typeface="新細明體" pitchFamily="18" charset="-120"/>
              </a:rPr>
              <a:t>Subtraction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4572000" y="371633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400">
                <a:ea typeface="新細明體" pitchFamily="18" charset="-120"/>
              </a:rPr>
              <a:t>Product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6516688" y="371633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400">
                <a:ea typeface="新細明體" pitchFamily="18" charset="-120"/>
              </a:rPr>
              <a:t>Transpose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8A39-3280-4AC4-B719-FB614E1D5AE1}" type="slidenum">
              <a:rPr lang="tr-TR" altLang="en-US" smtClean="0"/>
              <a:pPr/>
              <a:t>12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Operators (Element by Element)</a:t>
            </a:r>
            <a:endParaRPr lang="en-GB" altLang="tr-T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5438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tr-TR">
              <a:solidFill>
                <a:srgbClr val="FF33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tr-TR">
              <a:solidFill>
                <a:srgbClr val="FF33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tr-TR">
                <a:solidFill>
                  <a:srgbClr val="FF3300"/>
                </a:solidFill>
              </a:rPr>
              <a:t>.*	</a:t>
            </a:r>
            <a:r>
              <a:rPr lang="en-US" altLang="tr-TR"/>
              <a:t>element-by-element multiplication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>
                <a:solidFill>
                  <a:srgbClr val="FF3300"/>
                </a:solidFill>
              </a:rPr>
              <a:t>./	</a:t>
            </a:r>
            <a:r>
              <a:rPr lang="en-US" altLang="tr-TR"/>
              <a:t>element-by-element division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>
                <a:solidFill>
                  <a:srgbClr val="FF3300"/>
                </a:solidFill>
              </a:rPr>
              <a:t>.^	</a:t>
            </a:r>
            <a:r>
              <a:rPr lang="en-US" altLang="tr-TR"/>
              <a:t>element-by-element power</a:t>
            </a:r>
          </a:p>
          <a:p>
            <a:pPr>
              <a:buFont typeface="Wingdings" panose="05000000000000000000" pitchFamily="2" charset="2"/>
              <a:buNone/>
            </a:pPr>
            <a:endParaRPr lang="en-GB" altLang="tr-TR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5181600" y="1828800"/>
            <a:ext cx="3657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13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The use of “.” – “Element” Operation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762000" y="4422775"/>
            <a:ext cx="8259763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>
                <a:ea typeface="新細明體" pitchFamily="18" charset="-120"/>
              </a:rPr>
              <a:t>K= x^2</a:t>
            </a:r>
          </a:p>
          <a:p>
            <a:r>
              <a:rPr kumimoji="1" lang="en-US" altLang="zh-TW">
                <a:solidFill>
                  <a:srgbClr val="0066FF"/>
                </a:solidFill>
                <a:ea typeface="新細明體" pitchFamily="18" charset="-120"/>
              </a:rPr>
              <a:t>Erorr:</a:t>
            </a:r>
          </a:p>
          <a:p>
            <a:r>
              <a:rPr kumimoji="1" lang="en-US" altLang="zh-TW">
                <a:ea typeface="新細明體" pitchFamily="18" charset="-120"/>
              </a:rPr>
              <a:t> </a:t>
            </a:r>
            <a:r>
              <a:rPr kumimoji="1" lang="en-US" altLang="zh-TW">
                <a:solidFill>
                  <a:srgbClr val="FF3300"/>
                </a:solidFill>
                <a:ea typeface="新細明體" pitchFamily="18" charset="-120"/>
              </a:rPr>
              <a:t>??? Error using ==&gt; mpower  Matrix must be square.</a:t>
            </a:r>
          </a:p>
          <a:p>
            <a:r>
              <a:rPr kumimoji="1" lang="en-US" altLang="zh-TW">
                <a:ea typeface="新細明體" pitchFamily="18" charset="-120"/>
              </a:rPr>
              <a:t>B=x*y</a:t>
            </a:r>
          </a:p>
          <a:p>
            <a:r>
              <a:rPr kumimoji="1" lang="en-US" altLang="zh-TW">
                <a:solidFill>
                  <a:srgbClr val="0066FF"/>
                </a:solidFill>
                <a:ea typeface="新細明體" pitchFamily="18" charset="-120"/>
              </a:rPr>
              <a:t>Erorr:</a:t>
            </a:r>
          </a:p>
          <a:p>
            <a:r>
              <a:rPr kumimoji="1" lang="en-US" altLang="zh-TW">
                <a:solidFill>
                  <a:srgbClr val="FF3300"/>
                </a:solidFill>
                <a:ea typeface="新細明體" pitchFamily="18" charset="-120"/>
              </a:rPr>
              <a:t>??? Error using ==&gt; mtimes Inner matrix dimensions must agree.</a:t>
            </a:r>
          </a:p>
        </p:txBody>
      </p:sp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228600" y="1143000"/>
            <a:ext cx="2819400" cy="1474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tr-TR"/>
              <a:t>A = [1 2 3; 5 1 4;</a:t>
            </a:r>
            <a:r>
              <a:rPr lang="en-US" altLang="tr-TR"/>
              <a:t> </a:t>
            </a:r>
            <a:r>
              <a:rPr lang="en-GB" altLang="tr-TR"/>
              <a:t>3 2 1]</a:t>
            </a:r>
            <a:endParaRPr lang="en-US" altLang="tr-TR"/>
          </a:p>
          <a:p>
            <a:r>
              <a:rPr lang="en-GB" altLang="tr-TR"/>
              <a:t>     A =</a:t>
            </a:r>
          </a:p>
          <a:p>
            <a:r>
              <a:rPr lang="en-GB" altLang="tr-TR"/>
              <a:t>   </a:t>
            </a:r>
            <a:r>
              <a:rPr lang="en-US" altLang="tr-TR"/>
              <a:t>	</a:t>
            </a:r>
            <a:r>
              <a:rPr lang="en-GB" altLang="tr-TR"/>
              <a:t>1     2     3</a:t>
            </a:r>
          </a:p>
          <a:p>
            <a:r>
              <a:rPr lang="en-GB" altLang="tr-TR"/>
              <a:t>     </a:t>
            </a:r>
            <a:r>
              <a:rPr lang="en-US" altLang="tr-TR"/>
              <a:t>	</a:t>
            </a:r>
            <a:r>
              <a:rPr lang="en-GB" altLang="tr-TR"/>
              <a:t>5     1     4</a:t>
            </a:r>
          </a:p>
          <a:p>
            <a:r>
              <a:rPr lang="en-GB" altLang="tr-TR"/>
              <a:t>    </a:t>
            </a:r>
            <a:r>
              <a:rPr lang="en-US" altLang="tr-TR"/>
              <a:t>	</a:t>
            </a:r>
            <a:r>
              <a:rPr lang="en-GB" altLang="tr-TR"/>
              <a:t>3     2    -1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1600200" y="3143250"/>
            <a:ext cx="1524000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tr-TR"/>
              <a:t>y = A(3 ,:)</a:t>
            </a:r>
          </a:p>
          <a:p>
            <a:endParaRPr lang="en-GB" altLang="tr-TR"/>
          </a:p>
          <a:p>
            <a:r>
              <a:rPr lang="en-GB" altLang="tr-TR"/>
              <a:t>y=      </a:t>
            </a:r>
          </a:p>
          <a:p>
            <a:r>
              <a:rPr lang="en-GB" altLang="tr-TR"/>
              <a:t>     3  4  -1</a:t>
            </a:r>
            <a:endParaRPr lang="tr-TR" altLang="tr-TR"/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3962400" y="2895600"/>
            <a:ext cx="1371600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tr-TR"/>
              <a:t>b = x .* y</a:t>
            </a:r>
          </a:p>
          <a:p>
            <a:endParaRPr lang="en-GB" altLang="tr-TR"/>
          </a:p>
          <a:p>
            <a:r>
              <a:rPr lang="en-GB" altLang="tr-TR"/>
              <a:t>b=</a:t>
            </a:r>
          </a:p>
          <a:p>
            <a:r>
              <a:rPr lang="en-GB" altLang="tr-TR"/>
              <a:t>      3  8 -3     </a:t>
            </a:r>
            <a:endParaRPr lang="tr-TR" altLang="tr-TR"/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5410200" y="2895600"/>
            <a:ext cx="1828800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tr-TR"/>
              <a:t>c = x . / y</a:t>
            </a:r>
          </a:p>
          <a:p>
            <a:endParaRPr lang="en-GB" altLang="tr-TR"/>
          </a:p>
          <a:p>
            <a:r>
              <a:rPr lang="en-GB" altLang="tr-TR"/>
              <a:t>c=    </a:t>
            </a:r>
          </a:p>
          <a:p>
            <a:r>
              <a:rPr lang="en-GB" altLang="tr-TR"/>
              <a:t>   0.33   0.5   -3  </a:t>
            </a:r>
            <a:endParaRPr lang="tr-TR" altLang="tr-TR"/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7315200" y="2895600"/>
            <a:ext cx="1676400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tr-TR"/>
              <a:t>d = x .^2</a:t>
            </a:r>
          </a:p>
          <a:p>
            <a:endParaRPr lang="en-GB" altLang="tr-TR"/>
          </a:p>
          <a:p>
            <a:r>
              <a:rPr lang="en-GB" altLang="tr-TR"/>
              <a:t>d=    </a:t>
            </a:r>
          </a:p>
          <a:p>
            <a:r>
              <a:rPr lang="en-GB" altLang="tr-TR"/>
              <a:t>       1    4    9  </a:t>
            </a:r>
            <a:endParaRPr lang="tr-TR" altLang="tr-TR"/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52400" y="3143250"/>
            <a:ext cx="1400175" cy="1200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tr-TR"/>
              <a:t>x = A(1,:)</a:t>
            </a:r>
          </a:p>
          <a:p>
            <a:endParaRPr lang="en-GB" altLang="tr-TR"/>
          </a:p>
          <a:p>
            <a:r>
              <a:rPr lang="en-GB" altLang="tr-TR"/>
              <a:t>x=</a:t>
            </a:r>
          </a:p>
          <a:p>
            <a:r>
              <a:rPr lang="en-GB" altLang="tr-TR"/>
              <a:t>      1   2   3 </a:t>
            </a:r>
            <a:endParaRPr lang="tr-TR" altLang="tr-TR"/>
          </a:p>
        </p:txBody>
      </p:sp>
      <p:sp>
        <p:nvSpPr>
          <p:cNvPr id="88087" name="AutoShape 23"/>
          <p:cNvSpPr>
            <a:spLocks noChangeArrowheads="1"/>
          </p:cNvSpPr>
          <p:nvPr/>
        </p:nvSpPr>
        <p:spPr bwMode="auto">
          <a:xfrm>
            <a:off x="3200400" y="3352800"/>
            <a:ext cx="4572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8088" name="AutoShape 24"/>
          <p:cNvSpPr>
            <a:spLocks noChangeArrowheads="1"/>
          </p:cNvSpPr>
          <p:nvPr/>
        </p:nvSpPr>
        <p:spPr bwMode="auto">
          <a:xfrm>
            <a:off x="1295400" y="2667000"/>
            <a:ext cx="485775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8A39-3280-4AC4-B719-FB614E1D5AE1}" type="slidenum">
              <a:rPr lang="tr-TR" altLang="en-US" smtClean="0"/>
              <a:pPr/>
              <a:t>14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3800"/>
              <a:t>Basic Task: Plot the function sin(x) between 0</a:t>
            </a:r>
            <a:r>
              <a:rPr lang="en-US" altLang="tr-TR" sz="3800">
                <a:latin typeface="Times New Roman" panose="02020603050405020304" pitchFamily="18" charset="0"/>
              </a:rPr>
              <a:t>≤</a:t>
            </a:r>
            <a:r>
              <a:rPr lang="en-US" altLang="tr-TR" sz="3800"/>
              <a:t>x</a:t>
            </a:r>
            <a:r>
              <a:rPr lang="en-US" altLang="tr-TR" sz="3800">
                <a:latin typeface="Times New Roman" panose="02020603050405020304" pitchFamily="18" charset="0"/>
              </a:rPr>
              <a:t>≤4</a:t>
            </a:r>
            <a:r>
              <a:rPr lang="el-GR" altLang="tr-TR" sz="38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tr-TR" sz="380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/>
              <a:t>Create an x-array of 100 samples between 0 and 4</a:t>
            </a:r>
            <a:r>
              <a:rPr lang="el-GR" altLang="tr-TR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tr-TR"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tr-TR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r-TR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tr-TR">
                <a:cs typeface="Times New Roman" panose="02020603050405020304" pitchFamily="18" charset="0"/>
              </a:rPr>
              <a:t>Calculate sin(.) of the x-array</a:t>
            </a:r>
          </a:p>
          <a:p>
            <a:pPr>
              <a:lnSpc>
                <a:spcPct val="90000"/>
              </a:lnSpc>
            </a:pPr>
            <a:endParaRPr lang="en-US" altLang="tr-TR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tr-TR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tr-TR">
                <a:cs typeface="Times New Roman" panose="02020603050405020304" pitchFamily="18" charset="0"/>
              </a:rPr>
              <a:t>Plot the y-array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>
                <a:cs typeface="Times New Roman" panose="02020603050405020304" pitchFamily="18" charset="0"/>
              </a:rPr>
              <a:t>	 </a:t>
            </a:r>
            <a:r>
              <a:rPr lang="en-US" altLang="tr-T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295400" y="2895600"/>
            <a:ext cx="3352800" cy="5334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&gt;&gt;x=linspace(0,4*pi,100);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295400" y="4343400"/>
            <a:ext cx="3352800" cy="5334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&gt;&gt;y=sin(x);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295400" y="5486400"/>
            <a:ext cx="3352800" cy="5334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&gt;&gt;plot(y)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0"/>
            <a:ext cx="3302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15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3800"/>
              <a:t>Plot the function e</a:t>
            </a:r>
            <a:r>
              <a:rPr lang="en-US" altLang="tr-TR" sz="3800" baseline="30000"/>
              <a:t>-x/3</a:t>
            </a:r>
            <a:r>
              <a:rPr lang="en-US" altLang="tr-TR" sz="3800"/>
              <a:t>sin(x) between 0</a:t>
            </a:r>
            <a:r>
              <a:rPr lang="en-US" altLang="tr-TR" sz="3800">
                <a:latin typeface="Times New Roman" panose="02020603050405020304" pitchFamily="18" charset="0"/>
              </a:rPr>
              <a:t>≤</a:t>
            </a:r>
            <a:r>
              <a:rPr lang="en-US" altLang="tr-TR" sz="3800"/>
              <a:t>x</a:t>
            </a:r>
            <a:r>
              <a:rPr lang="en-US" altLang="tr-TR" sz="3800">
                <a:latin typeface="Times New Roman" panose="02020603050405020304" pitchFamily="18" charset="0"/>
              </a:rPr>
              <a:t>≤4</a:t>
            </a:r>
            <a:r>
              <a:rPr lang="el-GR" altLang="tr-TR" sz="38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tr-TR" sz="380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05800" cy="4953000"/>
          </a:xfrm>
        </p:spPr>
        <p:txBody>
          <a:bodyPr/>
          <a:lstStyle/>
          <a:p>
            <a:r>
              <a:rPr lang="en-US" altLang="tr-TR"/>
              <a:t>Create an x-array of 100 samples between 0 and 4</a:t>
            </a:r>
            <a:r>
              <a:rPr lang="el-GR" altLang="tr-TR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tr-TR">
                <a:cs typeface="Times New Roman" panose="02020603050405020304" pitchFamily="18" charset="0"/>
              </a:rPr>
              <a:t>.</a:t>
            </a:r>
          </a:p>
          <a:p>
            <a:endParaRPr lang="en-US" altLang="tr-TR">
              <a:cs typeface="Times New Roman" panose="02020603050405020304" pitchFamily="18" charset="0"/>
            </a:endParaRPr>
          </a:p>
          <a:p>
            <a:r>
              <a:rPr lang="en-US" altLang="tr-TR">
                <a:cs typeface="Times New Roman" panose="02020603050405020304" pitchFamily="18" charset="0"/>
              </a:rPr>
              <a:t>Calculate sin(.) of the x-array</a:t>
            </a:r>
          </a:p>
          <a:p>
            <a:endParaRPr lang="en-US" altLang="tr-TR">
              <a:cs typeface="Times New Roman" panose="02020603050405020304" pitchFamily="18" charset="0"/>
            </a:endParaRPr>
          </a:p>
          <a:p>
            <a:r>
              <a:rPr lang="en-US" altLang="tr-TR">
                <a:cs typeface="Times New Roman" panose="02020603050405020304" pitchFamily="18" charset="0"/>
              </a:rPr>
              <a:t>Calculate e</a:t>
            </a:r>
            <a:r>
              <a:rPr lang="en-US" altLang="tr-TR" baseline="30000">
                <a:cs typeface="Times New Roman" panose="02020603050405020304" pitchFamily="18" charset="0"/>
              </a:rPr>
              <a:t>-x/3</a:t>
            </a:r>
            <a:r>
              <a:rPr lang="en-US" altLang="tr-TR">
                <a:cs typeface="Times New Roman" panose="02020603050405020304" pitchFamily="18" charset="0"/>
              </a:rPr>
              <a:t> of the x-array</a:t>
            </a:r>
          </a:p>
          <a:p>
            <a:endParaRPr lang="en-US" altLang="tr-TR">
              <a:cs typeface="Times New Roman" panose="02020603050405020304" pitchFamily="18" charset="0"/>
            </a:endParaRPr>
          </a:p>
          <a:p>
            <a:r>
              <a:rPr lang="en-US" altLang="tr-TR">
                <a:cs typeface="Times New Roman" panose="02020603050405020304" pitchFamily="18" charset="0"/>
              </a:rPr>
              <a:t>Multiply the arrays y and y1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>
              <a:cs typeface="Times New Roman" panose="02020603050405020304" pitchFamily="18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066800" y="2514600"/>
            <a:ext cx="3352800" cy="5334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&gt;&gt;x=linspace(0,4*pi,100);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066800" y="3657600"/>
            <a:ext cx="3352800" cy="5334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&gt;&gt;y=sin(x);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066800" y="4724400"/>
            <a:ext cx="3352800" cy="5334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&gt;&gt;y1=exp(-x/3);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143000" y="5867400"/>
            <a:ext cx="3352800" cy="5334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&gt;&gt;y2=y*y1;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16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3800"/>
              <a:t>Plot the function e</a:t>
            </a:r>
            <a:r>
              <a:rPr lang="en-US" altLang="tr-TR" sz="3800" baseline="30000"/>
              <a:t>-x/3</a:t>
            </a:r>
            <a:r>
              <a:rPr lang="en-US" altLang="tr-TR" sz="3800"/>
              <a:t>sin(x) between 0</a:t>
            </a:r>
            <a:r>
              <a:rPr lang="en-US" altLang="tr-TR" sz="3800">
                <a:latin typeface="Times New Roman" panose="02020603050405020304" pitchFamily="18" charset="0"/>
              </a:rPr>
              <a:t>≤</a:t>
            </a:r>
            <a:r>
              <a:rPr lang="en-US" altLang="tr-TR" sz="3800"/>
              <a:t>x</a:t>
            </a:r>
            <a:r>
              <a:rPr lang="en-US" altLang="tr-TR" sz="3800">
                <a:latin typeface="Times New Roman" panose="02020603050405020304" pitchFamily="18" charset="0"/>
              </a:rPr>
              <a:t>≤4</a:t>
            </a:r>
            <a:r>
              <a:rPr lang="el-GR" altLang="tr-TR" sz="38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tr-TR" sz="380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/>
              <a:t>Multiply the arrays y and y1 </a:t>
            </a:r>
            <a:r>
              <a:rPr lang="en-US" altLang="tr-TR">
                <a:solidFill>
                  <a:srgbClr val="FF3300"/>
                </a:solidFill>
              </a:rPr>
              <a:t>correctly</a:t>
            </a:r>
          </a:p>
          <a:p>
            <a:endParaRPr lang="en-US" altLang="tr-TR">
              <a:solidFill>
                <a:srgbClr val="FF3300"/>
              </a:solidFill>
            </a:endParaRPr>
          </a:p>
          <a:p>
            <a:r>
              <a:rPr lang="en-US" altLang="tr-TR">
                <a:cs typeface="Times New Roman" panose="02020603050405020304" pitchFamily="18" charset="0"/>
              </a:rPr>
              <a:t>Plot the y2-array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295400" y="2133600"/>
            <a:ext cx="3352800" cy="5334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&gt;&gt;y2=y.*y1;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295400" y="3429000"/>
            <a:ext cx="3352800" cy="5334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&gt;&gt;plot(y2)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4419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17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Display Facilities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r>
              <a:rPr lang="en-US" altLang="tr-TR"/>
              <a:t>plot(.)</a:t>
            </a:r>
          </a:p>
          <a:p>
            <a:endParaRPr lang="en-US" altLang="tr-TR"/>
          </a:p>
          <a:p>
            <a:endParaRPr lang="en-US" altLang="tr-TR"/>
          </a:p>
          <a:p>
            <a:endParaRPr lang="en-US" altLang="tr-TR"/>
          </a:p>
          <a:p>
            <a:r>
              <a:rPr lang="en-US" altLang="tr-TR"/>
              <a:t>stem(.)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219200" y="1981200"/>
            <a:ext cx="3352800" cy="16002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tr-TR">
              <a:latin typeface="Tahoma" panose="020B0604030504040204" pitchFamily="34" charset="0"/>
            </a:endParaRPr>
          </a:p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Example:</a:t>
            </a:r>
          </a:p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&gt;&gt;x=linspace(0,4*pi,100);</a:t>
            </a:r>
          </a:p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&gt;&gt;y=sin(x);</a:t>
            </a:r>
          </a:p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&gt;&gt;plot(y)</a:t>
            </a:r>
          </a:p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&gt;&gt;plot(x,y)</a:t>
            </a:r>
          </a:p>
          <a:p>
            <a:pPr eaLnBrk="0" hangingPunct="0"/>
            <a:endParaRPr lang="en-US" altLang="tr-TR">
              <a:latin typeface="Tahoma" panose="020B0604030504040204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219200" y="4648200"/>
            <a:ext cx="3352800" cy="10668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tr-TR">
              <a:latin typeface="Tahoma" panose="020B0604030504040204" pitchFamily="34" charset="0"/>
            </a:endParaRPr>
          </a:p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Example:</a:t>
            </a:r>
          </a:p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&gt;&gt;stem(y)</a:t>
            </a:r>
          </a:p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&gt;&gt;stem(x,y)</a:t>
            </a:r>
          </a:p>
          <a:p>
            <a:pPr eaLnBrk="0" hangingPunct="0"/>
            <a:endParaRPr lang="en-US" altLang="tr-TR">
              <a:latin typeface="Tahoma" panose="020B0604030504040204" pitchFamily="34" charset="0"/>
            </a:endParaRPr>
          </a:p>
        </p:txBody>
      </p: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4024313" cy="274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38200"/>
            <a:ext cx="40386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18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Display Facilities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r>
              <a:rPr lang="en-US" altLang="tr-TR"/>
              <a:t>title(.)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/>
          </a:p>
          <a:p>
            <a:r>
              <a:rPr lang="en-US" altLang="tr-TR"/>
              <a:t>xlabel(.)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/>
          </a:p>
          <a:p>
            <a:r>
              <a:rPr lang="en-US" altLang="tr-TR"/>
              <a:t>ylabel(.)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38200" y="2209800"/>
            <a:ext cx="3810000" cy="5334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&gt;&gt;title(‘This is the sinus function’)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38200" y="3276600"/>
            <a:ext cx="3810000" cy="5334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&gt;&gt;xlabel(‘x (secs)’)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914400" y="4648200"/>
            <a:ext cx="3810000" cy="5334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&gt;&gt;ylabel(‘sin(x)’)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4557713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19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tr-TR"/>
              <a:t>Outline:</a:t>
            </a:r>
            <a:endParaRPr lang="tr-TR" altLang="tr-TR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07413" cy="42481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tr-TR" sz="2800"/>
              <a:t>What is Matlab?</a:t>
            </a:r>
          </a:p>
          <a:p>
            <a:pPr>
              <a:lnSpc>
                <a:spcPct val="80000"/>
              </a:lnSpc>
            </a:pPr>
            <a:r>
              <a:rPr lang="en-US" altLang="tr-TR" sz="2800"/>
              <a:t>Matlab Screen</a:t>
            </a:r>
          </a:p>
          <a:p>
            <a:pPr>
              <a:lnSpc>
                <a:spcPct val="80000"/>
              </a:lnSpc>
            </a:pPr>
            <a:r>
              <a:rPr lang="en-US" altLang="tr-TR" sz="2800">
                <a:solidFill>
                  <a:srgbClr val="000000"/>
                </a:solidFill>
              </a:rPr>
              <a:t>Variables, array, matrix, indexing  </a:t>
            </a:r>
          </a:p>
          <a:p>
            <a:pPr>
              <a:lnSpc>
                <a:spcPct val="80000"/>
              </a:lnSpc>
            </a:pPr>
            <a:r>
              <a:rPr lang="en-US" altLang="tr-TR" sz="2800">
                <a:solidFill>
                  <a:srgbClr val="000000"/>
                </a:solidFill>
              </a:rPr>
              <a:t>Operators (Arithmetic, </a:t>
            </a:r>
            <a:r>
              <a:rPr lang="en-US" altLang="tr-TR" sz="2800"/>
              <a:t>relational, logical</a:t>
            </a:r>
            <a:r>
              <a:rPr lang="en-US" altLang="tr-TR" sz="2800">
                <a:solidFill>
                  <a:srgbClr val="000000"/>
                </a:solidFill>
              </a:rPr>
              <a:t> )</a:t>
            </a:r>
          </a:p>
          <a:p>
            <a:pPr>
              <a:lnSpc>
                <a:spcPct val="80000"/>
              </a:lnSpc>
            </a:pPr>
            <a:r>
              <a:rPr lang="en-US" altLang="tr-TR" sz="2800"/>
              <a:t>Display Facilities</a:t>
            </a:r>
            <a:endParaRPr lang="en-US" altLang="tr-TR" sz="28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tr-TR" sz="2800"/>
              <a:t>Flow Control</a:t>
            </a:r>
            <a:endParaRPr lang="en-US" altLang="tr-TR" sz="28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itchFamily="18" charset="-120"/>
              </a:rPr>
              <a:t>Using of M-File</a:t>
            </a:r>
            <a:endParaRPr lang="en-US" altLang="tr-TR" sz="28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tr-TR" sz="2800"/>
              <a:t>Writing User Defined Functions</a:t>
            </a:r>
            <a:endParaRPr lang="en-US" altLang="tr-TR" sz="28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tr-TR" sz="2800"/>
              <a:t>Conclusion</a:t>
            </a:r>
            <a:endParaRPr lang="tr-TR" altLang="tr-TR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2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Operators (relational, logical)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924800" cy="4724400"/>
          </a:xfrm>
        </p:spPr>
        <p:txBody>
          <a:bodyPr/>
          <a:lstStyle/>
          <a:p>
            <a:r>
              <a:rPr lang="en-US" altLang="tr-TR"/>
              <a:t>== Equal to</a:t>
            </a:r>
          </a:p>
          <a:p>
            <a:r>
              <a:rPr lang="en-US" altLang="tr-TR"/>
              <a:t>~= Not equal to</a:t>
            </a:r>
          </a:p>
          <a:p>
            <a:r>
              <a:rPr lang="en-US" altLang="tr-TR"/>
              <a:t>&lt; Strictly smaller</a:t>
            </a:r>
          </a:p>
          <a:p>
            <a:r>
              <a:rPr lang="en-US" altLang="tr-TR"/>
              <a:t>&gt; Strictly greater</a:t>
            </a:r>
          </a:p>
          <a:p>
            <a:r>
              <a:rPr lang="en-US" altLang="tr-TR"/>
              <a:t>&lt;= Smaller than or equal to</a:t>
            </a:r>
          </a:p>
          <a:p>
            <a:r>
              <a:rPr lang="en-US" altLang="tr-TR"/>
              <a:t>&gt;= Greater than equal to</a:t>
            </a:r>
          </a:p>
          <a:p>
            <a:r>
              <a:rPr lang="en-US" altLang="tr-TR"/>
              <a:t>&amp;  And operator</a:t>
            </a:r>
          </a:p>
          <a:p>
            <a:r>
              <a:rPr lang="en-US" altLang="tr-TR"/>
              <a:t> | Or operator</a:t>
            </a:r>
          </a:p>
          <a:p>
            <a:endParaRPr lang="en-US" altLang="tr-T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20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Flow Control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924800" cy="3276600"/>
          </a:xfrm>
        </p:spPr>
        <p:txBody>
          <a:bodyPr/>
          <a:lstStyle/>
          <a:p>
            <a:r>
              <a:rPr lang="en-US" altLang="tr-TR"/>
              <a:t>if               </a:t>
            </a:r>
          </a:p>
          <a:p>
            <a:r>
              <a:rPr lang="en-US" altLang="tr-TR"/>
              <a:t>for            </a:t>
            </a:r>
          </a:p>
          <a:p>
            <a:r>
              <a:rPr lang="en-US" altLang="tr-TR"/>
              <a:t>while         </a:t>
            </a:r>
          </a:p>
          <a:p>
            <a:r>
              <a:rPr lang="en-US" altLang="tr-TR"/>
              <a:t>break    </a:t>
            </a:r>
          </a:p>
          <a:p>
            <a:r>
              <a:rPr lang="en-US" altLang="tr-TR"/>
              <a:t>….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21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Control Structures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3400">
                <a:solidFill>
                  <a:srgbClr val="FF3300"/>
                </a:solidFill>
              </a:rPr>
              <a:t>If Statement Syntax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tr-TR" sz="26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2600"/>
              <a:t>if (Condition_1)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2600"/>
              <a:t>		Matlab Commands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2600"/>
              <a:t>elseif (Condition_2)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2600"/>
              <a:t>		Matlab Commands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2600"/>
              <a:t>elseif (Condition_3)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2600"/>
              <a:t>		Matlab Commands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2600"/>
              <a:t>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2600"/>
              <a:t>		Matlab Commands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2600"/>
              <a:t>end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tr-TR" sz="2600"/>
          </a:p>
        </p:txBody>
      </p:sp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4953000" y="1219200"/>
            <a:ext cx="4191000" cy="4876800"/>
            <a:chOff x="3120" y="768"/>
            <a:chExt cx="2640" cy="3072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3120" y="768"/>
              <a:ext cx="2640" cy="307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tr-TR">
                <a:latin typeface="Tahoma" panose="020B0604030504040204" pitchFamily="34" charset="0"/>
              </a:endParaRPr>
            </a:p>
            <a:p>
              <a:pPr eaLnBrk="0" hangingPunct="0"/>
              <a:endParaRPr lang="en-US" altLang="tr-TR">
                <a:latin typeface="Tahoma" panose="020B0604030504040204" pitchFamily="34" charset="0"/>
              </a:endParaRPr>
            </a:p>
            <a:p>
              <a:pPr eaLnBrk="0" hangingPunct="0"/>
              <a:r>
                <a:rPr lang="en-US" altLang="tr-TR" sz="2400">
                  <a:solidFill>
                    <a:srgbClr val="00FF00"/>
                  </a:solidFill>
                  <a:latin typeface="Tahoma" panose="020B0604030504040204" pitchFamily="34" charset="0"/>
                </a:rPr>
                <a:t>Some Dummy Examples</a:t>
              </a:r>
            </a:p>
            <a:p>
              <a:pPr eaLnBrk="0" hangingPunct="0"/>
              <a:endParaRPr lang="en-US" altLang="tr-TR" sz="2400">
                <a:solidFill>
                  <a:srgbClr val="00FF00"/>
                </a:solidFill>
                <a:latin typeface="Tahoma" panose="020B0604030504040204" pitchFamily="34" charset="0"/>
              </a:endParaRPr>
            </a:p>
            <a:p>
              <a:pPr eaLnBrk="0" hangingPunct="0"/>
              <a:r>
                <a:rPr lang="en-US" altLang="tr-TR">
                  <a:solidFill>
                    <a:srgbClr val="00FF00"/>
                  </a:solidFill>
                  <a:latin typeface="Tahoma" panose="020B0604030504040204" pitchFamily="34" charset="0"/>
                </a:rPr>
                <a:t>if ((a&gt;3) &amp; (b==5))</a:t>
              </a:r>
            </a:p>
            <a:p>
              <a:pPr eaLnBrk="0" hangingPunct="0"/>
              <a:r>
                <a:rPr lang="en-US" altLang="tr-TR">
                  <a:solidFill>
                    <a:srgbClr val="00FF00"/>
                  </a:solidFill>
                  <a:latin typeface="Tahoma" panose="020B0604030504040204" pitchFamily="34" charset="0"/>
                </a:rPr>
                <a:t>     Some Matlab Commands;	</a:t>
              </a:r>
            </a:p>
            <a:p>
              <a:pPr eaLnBrk="0" hangingPunct="0"/>
              <a:r>
                <a:rPr lang="en-US" altLang="tr-TR">
                  <a:solidFill>
                    <a:srgbClr val="00FF00"/>
                  </a:solidFill>
                  <a:latin typeface="Tahoma" panose="020B0604030504040204" pitchFamily="34" charset="0"/>
                </a:rPr>
                <a:t>end</a:t>
              </a:r>
            </a:p>
            <a:p>
              <a:pPr eaLnBrk="0" hangingPunct="0"/>
              <a:endParaRPr lang="en-US" altLang="tr-TR">
                <a:solidFill>
                  <a:srgbClr val="00FF00"/>
                </a:solidFill>
                <a:latin typeface="Tahoma" panose="020B0604030504040204" pitchFamily="34" charset="0"/>
              </a:endParaRPr>
            </a:p>
            <a:p>
              <a:pPr eaLnBrk="0" hangingPunct="0"/>
              <a:r>
                <a:rPr lang="en-US" altLang="tr-TR">
                  <a:solidFill>
                    <a:srgbClr val="FF3300"/>
                  </a:solidFill>
                  <a:latin typeface="Tahoma" panose="020B0604030504040204" pitchFamily="34" charset="0"/>
                </a:rPr>
                <a:t>if (a&lt;3)</a:t>
              </a:r>
            </a:p>
            <a:p>
              <a:pPr eaLnBrk="0" hangingPunct="0"/>
              <a:r>
                <a:rPr lang="en-US" altLang="tr-TR">
                  <a:solidFill>
                    <a:srgbClr val="FF3300"/>
                  </a:solidFill>
                  <a:latin typeface="Tahoma" panose="020B0604030504040204" pitchFamily="34" charset="0"/>
                </a:rPr>
                <a:t>     Some Matlab Commands;</a:t>
              </a:r>
            </a:p>
            <a:p>
              <a:pPr eaLnBrk="0" hangingPunct="0"/>
              <a:r>
                <a:rPr lang="en-US" altLang="tr-TR">
                  <a:solidFill>
                    <a:srgbClr val="FF3300"/>
                  </a:solidFill>
                  <a:latin typeface="Tahoma" panose="020B0604030504040204" pitchFamily="34" charset="0"/>
                </a:rPr>
                <a:t>elseif (b~=5) </a:t>
              </a:r>
            </a:p>
            <a:p>
              <a:pPr eaLnBrk="0" hangingPunct="0"/>
              <a:r>
                <a:rPr lang="en-US" altLang="tr-TR">
                  <a:solidFill>
                    <a:srgbClr val="FF3300"/>
                  </a:solidFill>
                  <a:latin typeface="Tahoma" panose="020B0604030504040204" pitchFamily="34" charset="0"/>
                </a:rPr>
                <a:t>     Some Matlab Commands;</a:t>
              </a:r>
            </a:p>
            <a:p>
              <a:pPr eaLnBrk="0" hangingPunct="0"/>
              <a:r>
                <a:rPr lang="en-US" altLang="tr-TR">
                  <a:solidFill>
                    <a:srgbClr val="FF3300"/>
                  </a:solidFill>
                  <a:latin typeface="Tahoma" panose="020B0604030504040204" pitchFamily="34" charset="0"/>
                </a:rPr>
                <a:t>end</a:t>
              </a:r>
            </a:p>
            <a:p>
              <a:pPr eaLnBrk="0" hangingPunct="0"/>
              <a:endParaRPr lang="en-US" altLang="tr-TR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eaLnBrk="0" hangingPunct="0"/>
              <a:r>
                <a:rPr lang="en-US" altLang="tr-TR">
                  <a:solidFill>
                    <a:srgbClr val="87B7DF"/>
                  </a:solidFill>
                  <a:latin typeface="Tahoma" panose="020B0604030504040204" pitchFamily="34" charset="0"/>
                </a:rPr>
                <a:t>if (a&lt;3)</a:t>
              </a:r>
            </a:p>
            <a:p>
              <a:pPr eaLnBrk="0" hangingPunct="0"/>
              <a:r>
                <a:rPr lang="en-US" altLang="tr-TR">
                  <a:solidFill>
                    <a:srgbClr val="87B7DF"/>
                  </a:solidFill>
                  <a:latin typeface="Tahoma" panose="020B0604030504040204" pitchFamily="34" charset="0"/>
                </a:rPr>
                <a:t>     Some Matlab Commands;</a:t>
              </a:r>
            </a:p>
            <a:p>
              <a:pPr eaLnBrk="0" hangingPunct="0"/>
              <a:r>
                <a:rPr lang="en-US" altLang="tr-TR">
                  <a:solidFill>
                    <a:srgbClr val="87B7DF"/>
                  </a:solidFill>
                  <a:latin typeface="Tahoma" panose="020B0604030504040204" pitchFamily="34" charset="0"/>
                </a:rPr>
                <a:t>else     </a:t>
              </a:r>
            </a:p>
            <a:p>
              <a:pPr eaLnBrk="0" hangingPunct="0"/>
              <a:r>
                <a:rPr lang="en-US" altLang="tr-TR">
                  <a:solidFill>
                    <a:srgbClr val="87B7DF"/>
                  </a:solidFill>
                  <a:latin typeface="Tahoma" panose="020B0604030504040204" pitchFamily="34" charset="0"/>
                </a:rPr>
                <a:t>     Some Matlab Commands;</a:t>
              </a:r>
            </a:p>
            <a:p>
              <a:pPr eaLnBrk="0" hangingPunct="0"/>
              <a:r>
                <a:rPr lang="en-US" altLang="tr-TR">
                  <a:solidFill>
                    <a:srgbClr val="87B7DF"/>
                  </a:solidFill>
                  <a:latin typeface="Tahoma" panose="020B0604030504040204" pitchFamily="34" charset="0"/>
                </a:rPr>
                <a:t>end</a:t>
              </a:r>
            </a:p>
            <a:p>
              <a:pPr eaLnBrk="0" hangingPunct="0"/>
              <a:endParaRPr lang="en-US" altLang="tr-TR">
                <a:solidFill>
                  <a:srgbClr val="87B7DF"/>
                </a:solidFill>
                <a:latin typeface="Tahoma" panose="020B0604030504040204" pitchFamily="34" charset="0"/>
              </a:endParaRPr>
            </a:p>
            <a:p>
              <a:pPr eaLnBrk="0" hangingPunct="0"/>
              <a:endParaRPr lang="en-US" altLang="tr-TR">
                <a:latin typeface="Tahoma" panose="020B0604030504040204" pitchFamily="34" charset="0"/>
              </a:endParaRPr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3120" y="1824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3120" y="288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22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Control Structures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3400">
                <a:solidFill>
                  <a:srgbClr val="FF3300"/>
                </a:solidFill>
              </a:rPr>
              <a:t>For loop syntax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/>
          </a:p>
          <a:p>
            <a:pPr>
              <a:buFont typeface="Wingdings" panose="05000000000000000000" pitchFamily="2" charset="2"/>
              <a:buNone/>
            </a:pPr>
            <a:r>
              <a:rPr lang="en-US" altLang="tr-TR"/>
              <a:t>for i=Index_Array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/>
              <a:t>	Matlab Commands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/>
              <a:t>end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/>
              <a:t>	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/>
          </a:p>
        </p:txBody>
      </p: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4724400" y="1143000"/>
            <a:ext cx="4191000" cy="5029200"/>
            <a:chOff x="2976" y="720"/>
            <a:chExt cx="2640" cy="3168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2976" y="720"/>
              <a:ext cx="2640" cy="316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tr-TR">
                <a:latin typeface="Tahoma" panose="020B0604030504040204" pitchFamily="34" charset="0"/>
              </a:endParaRPr>
            </a:p>
            <a:p>
              <a:pPr eaLnBrk="0" hangingPunct="0"/>
              <a:r>
                <a:rPr lang="en-US" altLang="tr-TR" sz="2400">
                  <a:latin typeface="Tahoma" panose="020B0604030504040204" pitchFamily="34" charset="0"/>
                </a:rPr>
                <a:t>Some Dummy Examples</a:t>
              </a:r>
            </a:p>
            <a:p>
              <a:pPr eaLnBrk="0" hangingPunct="0"/>
              <a:endParaRPr lang="en-US" altLang="tr-TR">
                <a:latin typeface="Tahoma" panose="020B0604030504040204" pitchFamily="34" charset="0"/>
              </a:endParaRPr>
            </a:p>
            <a:p>
              <a:pPr eaLnBrk="0" hangingPunct="0"/>
              <a:r>
                <a:rPr lang="en-US" altLang="tr-TR">
                  <a:solidFill>
                    <a:srgbClr val="00FF00"/>
                  </a:solidFill>
                  <a:latin typeface="Tahoma" panose="020B0604030504040204" pitchFamily="34" charset="0"/>
                </a:rPr>
                <a:t>for i=1:100</a:t>
              </a:r>
            </a:p>
            <a:p>
              <a:pPr eaLnBrk="0" hangingPunct="0"/>
              <a:r>
                <a:rPr lang="en-US" altLang="tr-TR">
                  <a:solidFill>
                    <a:srgbClr val="00FF00"/>
                  </a:solidFill>
                  <a:latin typeface="Tahoma" panose="020B0604030504040204" pitchFamily="34" charset="0"/>
                </a:rPr>
                <a:t>     Some Matlab Commands;</a:t>
              </a:r>
            </a:p>
            <a:p>
              <a:pPr eaLnBrk="0" hangingPunct="0"/>
              <a:r>
                <a:rPr lang="en-US" altLang="tr-TR">
                  <a:solidFill>
                    <a:srgbClr val="00FF00"/>
                  </a:solidFill>
                  <a:latin typeface="Tahoma" panose="020B0604030504040204" pitchFamily="34" charset="0"/>
                </a:rPr>
                <a:t>end</a:t>
              </a:r>
            </a:p>
            <a:p>
              <a:pPr eaLnBrk="0" hangingPunct="0"/>
              <a:endParaRPr lang="en-US" altLang="tr-TR">
                <a:solidFill>
                  <a:srgbClr val="00FF00"/>
                </a:solidFill>
                <a:latin typeface="Tahoma" panose="020B0604030504040204" pitchFamily="34" charset="0"/>
              </a:endParaRPr>
            </a:p>
            <a:p>
              <a:pPr eaLnBrk="0" hangingPunct="0"/>
              <a:r>
                <a:rPr lang="en-US" altLang="tr-TR">
                  <a:solidFill>
                    <a:srgbClr val="FF3300"/>
                  </a:solidFill>
                  <a:latin typeface="Tahoma" panose="020B0604030504040204" pitchFamily="34" charset="0"/>
                </a:rPr>
                <a:t>for j=1:3:200</a:t>
              </a:r>
            </a:p>
            <a:p>
              <a:pPr eaLnBrk="0" hangingPunct="0"/>
              <a:r>
                <a:rPr lang="en-US" altLang="tr-TR">
                  <a:solidFill>
                    <a:srgbClr val="FF3300"/>
                  </a:solidFill>
                  <a:latin typeface="Tahoma" panose="020B0604030504040204" pitchFamily="34" charset="0"/>
                </a:rPr>
                <a:t>     Some Matlab Commands;</a:t>
              </a:r>
            </a:p>
            <a:p>
              <a:pPr eaLnBrk="0" hangingPunct="0"/>
              <a:r>
                <a:rPr lang="en-US" altLang="tr-TR">
                  <a:solidFill>
                    <a:srgbClr val="FF3300"/>
                  </a:solidFill>
                  <a:latin typeface="Tahoma" panose="020B0604030504040204" pitchFamily="34" charset="0"/>
                </a:rPr>
                <a:t>end</a:t>
              </a:r>
            </a:p>
            <a:p>
              <a:pPr eaLnBrk="0" hangingPunct="0"/>
              <a:endParaRPr lang="en-US" altLang="tr-TR">
                <a:latin typeface="Tahoma" panose="020B0604030504040204" pitchFamily="34" charset="0"/>
              </a:endParaRPr>
            </a:p>
            <a:p>
              <a:pPr eaLnBrk="0" hangingPunct="0"/>
              <a:r>
                <a:rPr lang="en-US" altLang="tr-TR">
                  <a:solidFill>
                    <a:srgbClr val="00FFFF"/>
                  </a:solidFill>
                  <a:latin typeface="Tahoma" panose="020B0604030504040204" pitchFamily="34" charset="0"/>
                </a:rPr>
                <a:t>for m=13:-0.2:-21</a:t>
              </a:r>
            </a:p>
            <a:p>
              <a:pPr eaLnBrk="0" hangingPunct="0"/>
              <a:r>
                <a:rPr lang="en-US" altLang="tr-TR">
                  <a:solidFill>
                    <a:srgbClr val="00FFFF"/>
                  </a:solidFill>
                  <a:latin typeface="Tahoma" panose="020B0604030504040204" pitchFamily="34" charset="0"/>
                </a:rPr>
                <a:t>     Some Matlab Commands;</a:t>
              </a:r>
            </a:p>
            <a:p>
              <a:pPr eaLnBrk="0" hangingPunct="0"/>
              <a:r>
                <a:rPr lang="en-US" altLang="tr-TR">
                  <a:solidFill>
                    <a:srgbClr val="00FFFF"/>
                  </a:solidFill>
                  <a:latin typeface="Tahoma" panose="020B0604030504040204" pitchFamily="34" charset="0"/>
                </a:rPr>
                <a:t>end </a:t>
              </a:r>
            </a:p>
            <a:p>
              <a:pPr eaLnBrk="0" hangingPunct="0"/>
              <a:endParaRPr lang="en-US" altLang="tr-TR">
                <a:solidFill>
                  <a:srgbClr val="00FFFF"/>
                </a:solidFill>
                <a:latin typeface="Tahoma" panose="020B0604030504040204" pitchFamily="34" charset="0"/>
              </a:endParaRPr>
            </a:p>
            <a:p>
              <a:pPr eaLnBrk="0" hangingPunct="0"/>
              <a:r>
                <a:rPr lang="en-US" altLang="tr-TR">
                  <a:latin typeface="Tahoma" panose="020B0604030504040204" pitchFamily="34" charset="0"/>
                </a:rPr>
                <a:t>for k=[0.1 0.3 -13 12 7 -9.3]</a:t>
              </a:r>
            </a:p>
            <a:p>
              <a:pPr eaLnBrk="0" hangingPunct="0"/>
              <a:r>
                <a:rPr lang="en-US" altLang="tr-TR">
                  <a:latin typeface="Tahoma" panose="020B0604030504040204" pitchFamily="34" charset="0"/>
                </a:rPr>
                <a:t>     Some Matlab Commands;</a:t>
              </a:r>
            </a:p>
            <a:p>
              <a:pPr eaLnBrk="0" hangingPunct="0"/>
              <a:r>
                <a:rPr lang="en-US" altLang="tr-TR">
                  <a:latin typeface="Tahoma" panose="020B0604030504040204" pitchFamily="34" charset="0"/>
                </a:rPr>
                <a:t>end</a:t>
              </a:r>
            </a:p>
            <a:p>
              <a:pPr eaLnBrk="0" hangingPunct="0"/>
              <a:endParaRPr lang="en-US" altLang="tr-TR">
                <a:latin typeface="Tahoma" panose="020B0604030504040204" pitchFamily="34" charset="0"/>
              </a:endParaRPr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3120" y="1776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3120" y="2496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3120" y="3216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23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Control Structures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>
                <a:solidFill>
                  <a:srgbClr val="FF3300"/>
                </a:solidFill>
              </a:rPr>
              <a:t>While Loop Syntax</a:t>
            </a:r>
            <a:r>
              <a:rPr lang="en-US" altLang="tr-TR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/>
          </a:p>
          <a:p>
            <a:pPr>
              <a:buFont typeface="Wingdings" panose="05000000000000000000" pitchFamily="2" charset="2"/>
              <a:buNone/>
            </a:pPr>
            <a:r>
              <a:rPr lang="en-US" altLang="tr-TR"/>
              <a:t>while (condition)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/>
              <a:t>	Matlab Commands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/>
              <a:t>end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648200" y="2514600"/>
            <a:ext cx="4191000" cy="2057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tr-TR">
              <a:latin typeface="Tahoma" panose="020B0604030504040204" pitchFamily="34" charset="0"/>
            </a:endParaRPr>
          </a:p>
          <a:p>
            <a:pPr eaLnBrk="0" hangingPunct="0"/>
            <a:endParaRPr lang="en-US" altLang="tr-TR">
              <a:latin typeface="Tahoma" panose="020B0604030504040204" pitchFamily="34" charset="0"/>
            </a:endParaRPr>
          </a:p>
          <a:p>
            <a:pPr eaLnBrk="0" hangingPunct="0"/>
            <a:r>
              <a:rPr lang="en-US" altLang="tr-TR" sz="2400">
                <a:solidFill>
                  <a:srgbClr val="0066FF"/>
                </a:solidFill>
                <a:latin typeface="Tahoma" panose="020B0604030504040204" pitchFamily="34" charset="0"/>
              </a:rPr>
              <a:t>Dummy Example</a:t>
            </a:r>
          </a:p>
          <a:p>
            <a:pPr eaLnBrk="0" hangingPunct="0"/>
            <a:endParaRPr lang="en-US" altLang="tr-TR" sz="2400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 eaLnBrk="0" hangingPunct="0"/>
            <a:r>
              <a:rPr lang="en-US" altLang="tr-TR">
                <a:solidFill>
                  <a:srgbClr val="0066FF"/>
                </a:solidFill>
                <a:latin typeface="Tahoma" panose="020B0604030504040204" pitchFamily="34" charset="0"/>
              </a:rPr>
              <a:t>while  ((a&gt;3) &amp; (b==5))</a:t>
            </a:r>
          </a:p>
          <a:p>
            <a:pPr eaLnBrk="0" hangingPunct="0"/>
            <a:r>
              <a:rPr lang="en-US" altLang="tr-TR">
                <a:solidFill>
                  <a:srgbClr val="0066FF"/>
                </a:solidFill>
                <a:latin typeface="Tahoma" panose="020B0604030504040204" pitchFamily="34" charset="0"/>
              </a:rPr>
              <a:t>     Some Matlab Commands;	</a:t>
            </a:r>
          </a:p>
          <a:p>
            <a:pPr eaLnBrk="0" hangingPunct="0"/>
            <a:r>
              <a:rPr lang="en-US" altLang="tr-TR">
                <a:solidFill>
                  <a:srgbClr val="0066FF"/>
                </a:solidFill>
                <a:latin typeface="Tahoma" panose="020B0604030504040204" pitchFamily="34" charset="0"/>
              </a:rPr>
              <a:t>end</a:t>
            </a:r>
          </a:p>
          <a:p>
            <a:pPr eaLnBrk="0" hangingPunct="0"/>
            <a:endParaRPr lang="en-US" altLang="tr-TR">
              <a:solidFill>
                <a:srgbClr val="0066FF"/>
              </a:solidFill>
              <a:latin typeface="Tahoma" panose="020B0604030504040204" pitchFamily="34" charset="0"/>
            </a:endParaRPr>
          </a:p>
          <a:p>
            <a:pPr eaLnBrk="0" hangingPunct="0"/>
            <a:endParaRPr lang="en-US" altLang="tr-TR">
              <a:latin typeface="Tahoma" panose="020B0604030504040204" pitchFamily="34" charset="0"/>
            </a:endParaRPr>
          </a:p>
          <a:p>
            <a:pPr eaLnBrk="0" hangingPunct="0"/>
            <a:endParaRPr lang="en-US" altLang="tr-TR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24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Use of M-File</a:t>
            </a: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743200" y="1066800"/>
          <a:ext cx="23145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Bitmap Image" r:id="rId3" imgW="2314286" imgH="1085714" progId="Paint.Picture">
                  <p:embed/>
                </p:oleObj>
              </mc:Choice>
              <mc:Fallback>
                <p:oleObj name="Bitmap Image" r:id="rId3" imgW="2314286" imgH="108571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66800"/>
                        <a:ext cx="23145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1749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>
                <a:ea typeface="新細明體" pitchFamily="18" charset="-120"/>
              </a:rPr>
              <a:t>Click to create a new M-File</a:t>
            </a:r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 flipV="1">
            <a:off x="1981200" y="16764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533400" y="5305425"/>
            <a:ext cx="81359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kumimoji="1" lang="en-US" altLang="zh-TW" sz="2400">
                <a:ea typeface="新細明體" pitchFamily="18" charset="-120"/>
              </a:rPr>
              <a:t> Extension “.m” </a:t>
            </a:r>
          </a:p>
          <a:p>
            <a:pPr>
              <a:buFontTx/>
              <a:buChar char="•"/>
            </a:pPr>
            <a:r>
              <a:rPr kumimoji="1" lang="en-US" altLang="zh-TW" sz="2400">
                <a:ea typeface="新細明體" pitchFamily="18" charset="-120"/>
              </a:rPr>
              <a:t> A text file containing script or function or program to run</a:t>
            </a:r>
          </a:p>
          <a:p>
            <a:pPr>
              <a:buFontTx/>
              <a:buChar char="•"/>
            </a:pPr>
            <a:endParaRPr kumimoji="1" lang="en-US" altLang="zh-TW" sz="2400">
              <a:ea typeface="新細明體" pitchFamily="18" charset="-120"/>
            </a:endParaRPr>
          </a:p>
          <a:p>
            <a:endParaRPr kumimoji="1" lang="en-US" altLang="zh-TW" sz="2400">
              <a:ea typeface="新細明體" pitchFamily="18" charset="-120"/>
            </a:endParaRPr>
          </a:p>
        </p:txBody>
      </p:sp>
      <p:pic>
        <p:nvPicPr>
          <p:cNvPr id="9728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3886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292" name="AutoShape 12"/>
          <p:cNvSpPr>
            <a:spLocks noChangeArrowheads="1"/>
          </p:cNvSpPr>
          <p:nvPr/>
        </p:nvSpPr>
        <p:spPr bwMode="auto">
          <a:xfrm>
            <a:off x="3429000" y="2590800"/>
            <a:ext cx="533400" cy="1214438"/>
          </a:xfrm>
          <a:prstGeom prst="curvedRightArrow">
            <a:avLst>
              <a:gd name="adj1" fmla="val 45536"/>
              <a:gd name="adj2" fmla="val 91071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6DD9-2D3F-428D-BD05-E5097B60DC73}" type="slidenum">
              <a:rPr lang="tr-TR" altLang="en-US" smtClean="0"/>
              <a:pPr/>
              <a:t>25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Use of M-File</a:t>
            </a:r>
          </a:p>
        </p:txBody>
      </p:sp>
      <p:pic>
        <p:nvPicPr>
          <p:cNvPr id="9831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81125"/>
            <a:ext cx="7189788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6172200" y="3581400"/>
            <a:ext cx="2619375" cy="1474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>
                <a:ea typeface="新細明體" pitchFamily="18" charset="-120"/>
              </a:rPr>
              <a:t>If you include “;” at the </a:t>
            </a:r>
          </a:p>
          <a:p>
            <a:r>
              <a:rPr kumimoji="1" lang="en-US" altLang="zh-TW">
                <a:ea typeface="新細明體" pitchFamily="18" charset="-120"/>
              </a:rPr>
              <a:t>end of each statement,</a:t>
            </a:r>
          </a:p>
          <a:p>
            <a:r>
              <a:rPr kumimoji="1" lang="en-US" altLang="zh-TW">
                <a:ea typeface="新細明體" pitchFamily="18" charset="-120"/>
              </a:rPr>
              <a:t>result will not be shown </a:t>
            </a:r>
          </a:p>
          <a:p>
            <a:r>
              <a:rPr kumimoji="1" lang="en-US" altLang="zh-TW">
                <a:ea typeface="新細明體" pitchFamily="18" charset="-120"/>
              </a:rPr>
              <a:t>immediately</a:t>
            </a:r>
            <a:endParaRPr kumimoji="1" lang="tr-TR" altLang="tr-TR"/>
          </a:p>
          <a:p>
            <a:endParaRPr lang="tr-TR" altLang="tr-TR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2514600" y="2971800"/>
            <a:ext cx="3505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3276600" y="2438400"/>
            <a:ext cx="2743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 flipH="1">
            <a:off x="3200400" y="9906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4876800" y="700088"/>
            <a:ext cx="280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>
                <a:ea typeface="新細明體" pitchFamily="18" charset="-120"/>
              </a:rPr>
              <a:t>Save file as </a:t>
            </a:r>
            <a:r>
              <a:rPr kumimoji="1" lang="en-US" altLang="zh-TW" i="1">
                <a:ea typeface="新細明體" pitchFamily="18" charset="-120"/>
              </a:rPr>
              <a:t>Denem430</a:t>
            </a:r>
            <a:r>
              <a:rPr kumimoji="1" lang="en-US" altLang="zh-TW">
                <a:ea typeface="新細明體" pitchFamily="18" charset="-120"/>
              </a:rPr>
              <a:t>.m</a:t>
            </a:r>
            <a:endParaRPr kumimoji="1" lang="tr-TR" altLang="tr-T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26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3800"/>
              <a:t>Writing User Defined Functions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305800" cy="5410200"/>
          </a:xfrm>
        </p:spPr>
        <p:txBody>
          <a:bodyPr/>
          <a:lstStyle/>
          <a:p>
            <a:r>
              <a:rPr lang="en-US" altLang="tr-TR" sz="2400"/>
              <a:t>Functions are m-files which can be executed by specifying some inputs and supply some desired outputs. </a:t>
            </a:r>
          </a:p>
          <a:p>
            <a:r>
              <a:rPr lang="en-US" altLang="tr-TR" sz="2400"/>
              <a:t>The code telling the Matlab that an m-file is actually a function is</a:t>
            </a:r>
          </a:p>
          <a:p>
            <a:endParaRPr lang="en-US" altLang="tr-TR"/>
          </a:p>
          <a:p>
            <a:endParaRPr lang="en-US" altLang="tr-TR"/>
          </a:p>
          <a:p>
            <a:endParaRPr lang="en-US" altLang="tr-TR"/>
          </a:p>
          <a:p>
            <a:r>
              <a:rPr lang="en-US" altLang="tr-TR" sz="2400">
                <a:solidFill>
                  <a:srgbClr val="FF3300"/>
                </a:solidFill>
              </a:rPr>
              <a:t>You should write this command at the beginning of the m-file and you should save the m-file with a file name same as the function name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524000" y="3200400"/>
            <a:ext cx="5334000" cy="990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function out1=functionname(in1)</a:t>
            </a:r>
          </a:p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function out1=functionname(in1,in2,in3)</a:t>
            </a:r>
          </a:p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function [out1,out2]=functionname(in1,in2)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27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39825"/>
          </a:xfrm>
        </p:spPr>
        <p:txBody>
          <a:bodyPr/>
          <a:lstStyle/>
          <a:p>
            <a:r>
              <a:rPr lang="en-US" altLang="tr-TR" sz="3800"/>
              <a:t>Writing User Defined Functions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772400" cy="4495800"/>
          </a:xfrm>
        </p:spPr>
        <p:txBody>
          <a:bodyPr/>
          <a:lstStyle/>
          <a:p>
            <a:r>
              <a:rPr lang="en-US" altLang="tr-TR" sz="2000"/>
              <a:t>Examples</a:t>
            </a:r>
          </a:p>
          <a:p>
            <a:pPr lvl="1"/>
            <a:r>
              <a:rPr lang="en-US" altLang="tr-TR" sz="2000"/>
              <a:t>Write a function :</a:t>
            </a:r>
            <a:r>
              <a:rPr lang="en-US" altLang="tr-TR" sz="2000">
                <a:solidFill>
                  <a:srgbClr val="FF3300"/>
                </a:solidFill>
              </a:rPr>
              <a:t> out=squarer (A, ind)</a:t>
            </a:r>
          </a:p>
          <a:p>
            <a:pPr lvl="2"/>
            <a:r>
              <a:rPr lang="en-US" altLang="tr-TR" sz="2000"/>
              <a:t>Which takes the square of the input matrix if the input indicator is equal to 1</a:t>
            </a:r>
          </a:p>
          <a:p>
            <a:pPr lvl="2"/>
            <a:r>
              <a:rPr lang="en-US" altLang="tr-TR" sz="2000"/>
              <a:t>And takes the element by element square of the input matrix if the input indicator is equal to 2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/>
          </a:p>
        </p:txBody>
      </p:sp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2057400" y="3429000"/>
            <a:ext cx="6172200" cy="3248025"/>
            <a:chOff x="1296" y="2160"/>
            <a:chExt cx="3888" cy="2046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4080" y="2352"/>
              <a:ext cx="1104" cy="384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tr-TR">
                  <a:latin typeface="Tahoma" panose="020B0604030504040204" pitchFamily="34" charset="0"/>
                </a:rPr>
                <a:t>Same Name</a:t>
              </a:r>
            </a:p>
            <a:p>
              <a:pPr eaLnBrk="0" hangingPunct="0"/>
              <a:endParaRPr lang="en-US" altLang="tr-TR">
                <a:latin typeface="Tahoma" panose="020B0604030504040204" pitchFamily="34" charset="0"/>
              </a:endParaRPr>
            </a:p>
          </p:txBody>
        </p:sp>
        <p:pic>
          <p:nvPicPr>
            <p:cNvPr id="2970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2622" cy="2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 flipH="1" flipV="1">
              <a:off x="2592" y="2256"/>
              <a:ext cx="177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544" y="2736"/>
              <a:ext cx="192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28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3800"/>
              <a:t>Writing User Defined Functions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4953000"/>
          </a:xfrm>
        </p:spPr>
        <p:txBody>
          <a:bodyPr/>
          <a:lstStyle/>
          <a:p>
            <a:r>
              <a:rPr lang="en-US" altLang="tr-TR" sz="1800"/>
              <a:t>Another function which takes an input array and returns the sum and product of its elements as outputs</a:t>
            </a:r>
          </a:p>
          <a:p>
            <a:endParaRPr lang="en-US" altLang="tr-TR" sz="1800"/>
          </a:p>
          <a:p>
            <a:endParaRPr lang="en-US" altLang="tr-TR"/>
          </a:p>
          <a:p>
            <a:endParaRPr lang="en-US" altLang="tr-TR"/>
          </a:p>
          <a:p>
            <a:endParaRPr lang="en-US" altLang="tr-TR"/>
          </a:p>
          <a:p>
            <a:endParaRPr lang="en-US" altLang="tr-TR"/>
          </a:p>
          <a:p>
            <a:r>
              <a:rPr lang="en-US" altLang="tr-TR" sz="1800"/>
              <a:t>The function sumprod(.) can be called from command window or an m-file as</a:t>
            </a:r>
          </a:p>
          <a:p>
            <a:endParaRPr lang="en-US" altLang="tr-TR" sz="1800"/>
          </a:p>
          <a:p>
            <a:endParaRPr lang="en-US" altLang="tr-TR" sz="1800"/>
          </a:p>
          <a:p>
            <a:endParaRPr lang="en-US" altLang="tr-TR"/>
          </a:p>
          <a:p>
            <a:endParaRPr lang="en-US" altLang="tr-TR"/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4950"/>
            <a:ext cx="4191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400550"/>
            <a:ext cx="46386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29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What is Matlab?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2667000"/>
          </a:xfrm>
        </p:spPr>
        <p:txBody>
          <a:bodyPr/>
          <a:lstStyle/>
          <a:p>
            <a:r>
              <a:rPr lang="en-US" altLang="tr-TR"/>
              <a:t>Matlab is basically a </a:t>
            </a:r>
            <a:r>
              <a:rPr lang="en-US" altLang="tr-TR">
                <a:solidFill>
                  <a:srgbClr val="FF3300"/>
                </a:solidFill>
              </a:rPr>
              <a:t>high level language</a:t>
            </a:r>
            <a:r>
              <a:rPr lang="en-US" altLang="tr-TR"/>
              <a:t> which has many specialized toolboxes for making things easier for us</a:t>
            </a:r>
          </a:p>
          <a:p>
            <a:r>
              <a:rPr lang="en-US" altLang="tr-TR"/>
              <a:t>How high?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/>
              <a:t>	</a:t>
            </a:r>
          </a:p>
        </p:txBody>
      </p:sp>
      <p:grpSp>
        <p:nvGrpSpPr>
          <p:cNvPr id="8203" name="Group 11"/>
          <p:cNvGrpSpPr>
            <a:grpSpLocks/>
          </p:cNvGrpSpPr>
          <p:nvPr/>
        </p:nvGrpSpPr>
        <p:grpSpPr bwMode="auto">
          <a:xfrm>
            <a:off x="3200400" y="2743200"/>
            <a:ext cx="2286000" cy="3429000"/>
            <a:chOff x="3120" y="2160"/>
            <a:chExt cx="1440" cy="2160"/>
          </a:xfrm>
        </p:grpSpPr>
        <p:sp>
          <p:nvSpPr>
            <p:cNvPr id="8196" name="AutoShape 4"/>
            <p:cNvSpPr>
              <a:spLocks noChangeArrowheads="1"/>
            </p:cNvSpPr>
            <p:nvPr/>
          </p:nvSpPr>
          <p:spPr bwMode="auto">
            <a:xfrm>
              <a:off x="3120" y="3792"/>
              <a:ext cx="1440" cy="52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tr-TR" sz="2800">
                  <a:latin typeface="Tahoma" panose="020B0604030504040204" pitchFamily="34" charset="0"/>
                </a:rPr>
                <a:t>Assembly</a:t>
              </a:r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V="1">
              <a:off x="3840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200" name="AutoShape 8"/>
            <p:cNvSpPr>
              <a:spLocks noChangeArrowheads="1"/>
            </p:cNvSpPr>
            <p:nvPr/>
          </p:nvSpPr>
          <p:spPr bwMode="auto">
            <a:xfrm>
              <a:off x="3120" y="2976"/>
              <a:ext cx="1440" cy="52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tr-TR" sz="1600">
                  <a:latin typeface="Tahoma" panose="020B0604030504040204" pitchFamily="34" charset="0"/>
                </a:rPr>
                <a:t>High Level </a:t>
              </a:r>
            </a:p>
            <a:p>
              <a:pPr algn="ctr" eaLnBrk="0" hangingPunct="0"/>
              <a:r>
                <a:rPr lang="en-US" altLang="tr-TR" sz="1600">
                  <a:latin typeface="Tahoma" panose="020B0604030504040204" pitchFamily="34" charset="0"/>
                </a:rPr>
                <a:t>Languages such as </a:t>
              </a:r>
            </a:p>
            <a:p>
              <a:pPr algn="ctr" eaLnBrk="0" hangingPunct="0"/>
              <a:r>
                <a:rPr lang="en-US" altLang="tr-TR" sz="1600">
                  <a:latin typeface="Tahoma" panose="020B0604030504040204" pitchFamily="34" charset="0"/>
                </a:rPr>
                <a:t>C, Pascal etc.</a:t>
              </a:r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 flipV="1">
              <a:off x="3840" y="26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202" name="AutoShape 10"/>
            <p:cNvSpPr>
              <a:spLocks noChangeArrowheads="1"/>
            </p:cNvSpPr>
            <p:nvPr/>
          </p:nvSpPr>
          <p:spPr bwMode="auto">
            <a:xfrm>
              <a:off x="3120" y="2160"/>
              <a:ext cx="1440" cy="52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tr-TR" sz="2800">
                  <a:latin typeface="Tahoma" panose="020B0604030504040204" pitchFamily="34" charset="0"/>
                </a:rPr>
                <a:t>Matlab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3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Notes: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953000"/>
          </a:xfrm>
        </p:spPr>
        <p:txBody>
          <a:bodyPr/>
          <a:lstStyle/>
          <a:p>
            <a:r>
              <a:rPr lang="en-US" altLang="tr-TR"/>
              <a:t>“%” is the neglect sign for Matlab (equaivalent of “//” in C). Anything after it on the same line is neglected by Matlab compiler.</a:t>
            </a:r>
          </a:p>
          <a:p>
            <a:r>
              <a:rPr lang="en-US" altLang="tr-TR"/>
              <a:t>Sometimes slowing down the execution is done deliberately for observation purposes. You can use the command “pause” for this purpose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219200" y="4724400"/>
            <a:ext cx="4114800" cy="9144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pause %wait until any key</a:t>
            </a:r>
          </a:p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pause(3) %wait 3 seconds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30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Useful Commands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305800" cy="4114800"/>
          </a:xfrm>
        </p:spPr>
        <p:txBody>
          <a:bodyPr/>
          <a:lstStyle/>
          <a:p>
            <a:r>
              <a:rPr lang="en-US" altLang="tr-TR"/>
              <a:t>The two commands used most by Matlab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/>
              <a:t>	users are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295400" y="3124200"/>
            <a:ext cx="3276600" cy="609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tr-TR">
              <a:latin typeface="Tahoma" panose="020B0604030504040204" pitchFamily="34" charset="0"/>
            </a:endParaRPr>
          </a:p>
          <a:p>
            <a:pPr eaLnBrk="0" hangingPunct="0"/>
            <a:r>
              <a:rPr lang="en-US" altLang="tr-TR" sz="2400">
                <a:latin typeface="Tahoma" panose="020B0604030504040204" pitchFamily="34" charset="0"/>
              </a:rPr>
              <a:t>&gt;&gt;help functionname</a:t>
            </a:r>
          </a:p>
          <a:p>
            <a:pPr eaLnBrk="0" hangingPunct="0"/>
            <a:endParaRPr lang="en-US" altLang="tr-TR">
              <a:latin typeface="Tahoma" panose="020B0604030504040204" pitchFamily="34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295400" y="4419600"/>
            <a:ext cx="3276600" cy="609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tr-TR" sz="2400">
                <a:latin typeface="Tahoma" panose="020B0604030504040204" pitchFamily="34" charset="0"/>
              </a:rPr>
              <a:t>&gt;&gt;lookfor keyword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31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Questions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/>
              <a:t>?</a:t>
            </a:r>
          </a:p>
          <a:p>
            <a:r>
              <a:rPr lang="en-US" altLang="tr-TR"/>
              <a:t>?</a:t>
            </a:r>
          </a:p>
          <a:p>
            <a:r>
              <a:rPr lang="en-US" altLang="tr-TR"/>
              <a:t>?</a:t>
            </a:r>
          </a:p>
          <a:p>
            <a:r>
              <a:rPr lang="en-US" altLang="tr-TR"/>
              <a:t>?</a:t>
            </a:r>
          </a:p>
          <a:p>
            <a:r>
              <a:rPr lang="en-US" altLang="tr-TR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32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905000"/>
            <a:ext cx="7772400" cy="914400"/>
          </a:xfrm>
        </p:spPr>
        <p:txBody>
          <a:bodyPr/>
          <a:lstStyle/>
          <a:p>
            <a:pPr algn="ctr"/>
            <a:r>
              <a:rPr lang="en-US" altLang="tr-TR" sz="5700">
                <a:solidFill>
                  <a:srgbClr val="FF3300"/>
                </a:solidFill>
              </a:rPr>
              <a:t>Thank You…</a:t>
            </a:r>
            <a:endParaRPr lang="en-US" altLang="tr-TR" sz="570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33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Matlab Screen</a:t>
            </a:r>
            <a:endParaRPr lang="tr-TR" altLang="tr-TR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4625"/>
            <a:ext cx="6019800" cy="434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76200" y="1371600"/>
            <a:ext cx="5562600" cy="4495800"/>
          </a:xfrm>
          <a:noFill/>
          <a:ln/>
        </p:spPr>
        <p:txBody>
          <a:bodyPr/>
          <a:lstStyle/>
          <a:p>
            <a:r>
              <a:rPr lang="en-US" altLang="tr-TR" sz="1600">
                <a:solidFill>
                  <a:srgbClr val="FF3300"/>
                </a:solidFill>
              </a:rPr>
              <a:t>Command Window</a:t>
            </a:r>
          </a:p>
          <a:p>
            <a:pPr lvl="1"/>
            <a:r>
              <a:rPr lang="en-US" altLang="tr-TR" sz="1600"/>
              <a:t>type commands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tr-TR" sz="1600"/>
          </a:p>
          <a:p>
            <a:r>
              <a:rPr lang="en-US" altLang="tr-TR" sz="1600">
                <a:solidFill>
                  <a:srgbClr val="FF3300"/>
                </a:solidFill>
              </a:rPr>
              <a:t>Current Directory</a:t>
            </a:r>
          </a:p>
          <a:p>
            <a:pPr lvl="1"/>
            <a:r>
              <a:rPr lang="en-US" altLang="tr-TR" sz="1600"/>
              <a:t>View folders and m-files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tr-TR" sz="1600"/>
          </a:p>
          <a:p>
            <a:r>
              <a:rPr lang="en-US" altLang="tr-TR" sz="1600">
                <a:solidFill>
                  <a:srgbClr val="FF3300"/>
                </a:solidFill>
              </a:rPr>
              <a:t>Workspace</a:t>
            </a:r>
          </a:p>
          <a:p>
            <a:pPr lvl="1"/>
            <a:r>
              <a:rPr lang="en-US" altLang="tr-TR" sz="1600"/>
              <a:t>View program variables</a:t>
            </a:r>
          </a:p>
          <a:p>
            <a:pPr lvl="1"/>
            <a:r>
              <a:rPr lang="en-US" altLang="tr-TR" sz="1600"/>
              <a:t>Double click on a variable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tr-TR" sz="1600"/>
              <a:t>     to see it in the Array Editor</a:t>
            </a:r>
          </a:p>
          <a:p>
            <a:pPr lvl="1"/>
            <a:endParaRPr lang="en-US" altLang="tr-TR" sz="1600"/>
          </a:p>
          <a:p>
            <a:r>
              <a:rPr lang="en-US" altLang="tr-TR" sz="1600">
                <a:solidFill>
                  <a:srgbClr val="FF3300"/>
                </a:solidFill>
              </a:rPr>
              <a:t>Command History</a:t>
            </a:r>
          </a:p>
          <a:p>
            <a:pPr lvl="1"/>
            <a:r>
              <a:rPr lang="en-US" altLang="tr-TR" sz="1600"/>
              <a:t>view past commands</a:t>
            </a:r>
          </a:p>
          <a:p>
            <a:pPr lvl="1"/>
            <a:r>
              <a:rPr lang="en-US" altLang="tr-TR" sz="1600"/>
              <a:t>save a whole session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tr-TR" sz="1600"/>
              <a:t>      using diary</a:t>
            </a:r>
          </a:p>
          <a:p>
            <a:endParaRPr lang="en-GB" altLang="tr-TR" sz="1600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 flipV="1">
            <a:off x="2133600" y="457200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>
            <a:off x="1447800" y="3276600"/>
            <a:ext cx="2514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1981200" y="2438400"/>
            <a:ext cx="1752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>
            <a:off x="2133600" y="1524000"/>
            <a:ext cx="36576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Variables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153400" cy="5257800"/>
          </a:xfrm>
        </p:spPr>
        <p:txBody>
          <a:bodyPr/>
          <a:lstStyle/>
          <a:p>
            <a:r>
              <a:rPr lang="en-US" altLang="tr-TR" sz="2400"/>
              <a:t>No need for types. i.e.,</a:t>
            </a:r>
          </a:p>
          <a:p>
            <a:endParaRPr lang="en-US" altLang="tr-TR" sz="2400"/>
          </a:p>
          <a:p>
            <a:endParaRPr lang="en-US" altLang="tr-TR" sz="2400"/>
          </a:p>
          <a:p>
            <a:endParaRPr lang="en-US" altLang="tr-TR" sz="2400"/>
          </a:p>
          <a:p>
            <a:r>
              <a:rPr lang="en-US" altLang="tr-TR" sz="2400"/>
              <a:t>All variables are created with double precision unless specified and they are matrices.</a:t>
            </a:r>
          </a:p>
          <a:p>
            <a:endParaRPr lang="en-US" altLang="tr-TR" sz="2400"/>
          </a:p>
          <a:p>
            <a:endParaRPr lang="en-US" altLang="tr-TR" sz="2400"/>
          </a:p>
          <a:p>
            <a:endParaRPr lang="en-US" altLang="tr-TR" sz="2400"/>
          </a:p>
          <a:p>
            <a:r>
              <a:rPr lang="en-US" altLang="tr-TR" sz="2400"/>
              <a:t>After these statements, the variables are 1x1 matrices with double precision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 sz="2400"/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1219200" y="1905000"/>
            <a:ext cx="1524000" cy="1219200"/>
            <a:chOff x="768" y="1248"/>
            <a:chExt cx="960" cy="768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864" y="1344"/>
              <a:ext cx="768" cy="576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tr-TR">
                  <a:latin typeface="Tahoma" panose="020B0604030504040204" pitchFamily="34" charset="0"/>
                </a:rPr>
                <a:t>int a;</a:t>
              </a:r>
            </a:p>
            <a:p>
              <a:pPr eaLnBrk="0" hangingPunct="0"/>
              <a:r>
                <a:rPr lang="en-US" altLang="tr-TR">
                  <a:latin typeface="Tahoma" panose="020B0604030504040204" pitchFamily="34" charset="0"/>
                </a:rPr>
                <a:t>double b;</a:t>
              </a:r>
            </a:p>
            <a:p>
              <a:pPr eaLnBrk="0" hangingPunct="0"/>
              <a:r>
                <a:rPr lang="en-US" altLang="tr-TR">
                  <a:latin typeface="Tahoma" panose="020B0604030504040204" pitchFamily="34" charset="0"/>
                </a:rPr>
                <a:t>float c;</a:t>
              </a:r>
            </a:p>
          </p:txBody>
        </p: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768" y="1248"/>
              <a:ext cx="96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H="1">
              <a:off x="816" y="1248"/>
              <a:ext cx="91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371600" y="4038600"/>
            <a:ext cx="1219200" cy="9906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Example:</a:t>
            </a:r>
          </a:p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&gt;&gt;x=5;</a:t>
            </a:r>
          </a:p>
          <a:p>
            <a:pPr eaLnBrk="0" hangingPunct="0"/>
            <a:r>
              <a:rPr lang="en-US" altLang="tr-TR">
                <a:latin typeface="Tahoma" panose="020B0604030504040204" pitchFamily="34" charset="0"/>
              </a:rPr>
              <a:t>&gt;&gt;x1=2;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tr-TR"/>
              <a:t>Array, Matrix</a:t>
            </a:r>
            <a:endParaRPr lang="tr-TR" altLang="tr-T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2100"/>
              <a:t>a vector</a:t>
            </a:r>
            <a:r>
              <a:rPr lang="en-US" altLang="tr-TR" sz="1900"/>
              <a:t>	</a:t>
            </a:r>
            <a:r>
              <a:rPr lang="en-US" altLang="tr-TR" sz="1500">
                <a:latin typeface="Courier New" panose="02070309020205020404" pitchFamily="49" charset="0"/>
              </a:rPr>
              <a:t>x = [1 2 5 1]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50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300">
                <a:latin typeface="Courier New" panose="02070309020205020404" pitchFamily="49" charset="0"/>
              </a:rPr>
              <a:t>	</a:t>
            </a:r>
            <a:r>
              <a:rPr lang="en-US" altLang="tr-TR" sz="1500">
                <a:latin typeface="Courier New" panose="02070309020205020404" pitchFamily="49" charset="0"/>
              </a:rPr>
              <a:t>x =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500">
                <a:latin typeface="Courier New" panose="02070309020205020404" pitchFamily="49" charset="0"/>
              </a:rPr>
              <a:t>  		1   2   5   1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tr-TR" sz="15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tr-TR" sz="2100"/>
              <a:t>a matrix</a:t>
            </a:r>
            <a:r>
              <a:rPr lang="en-US" altLang="tr-TR" sz="1900"/>
              <a:t>	</a:t>
            </a:r>
            <a:r>
              <a:rPr lang="en-GB" altLang="tr-TR" sz="1500">
                <a:latin typeface="Courier New" panose="02070309020205020404" pitchFamily="49" charset="0"/>
              </a:rPr>
              <a:t>x = [1 2 3; 5 1 4;</a:t>
            </a:r>
            <a:r>
              <a:rPr lang="en-US" altLang="tr-TR" sz="1500">
                <a:latin typeface="Courier New" panose="02070309020205020404" pitchFamily="49" charset="0"/>
              </a:rPr>
              <a:t> </a:t>
            </a:r>
            <a:r>
              <a:rPr lang="en-GB" altLang="tr-TR" sz="1500">
                <a:latin typeface="Courier New" panose="02070309020205020404" pitchFamily="49" charset="0"/>
              </a:rPr>
              <a:t>3 2 -1]</a:t>
            </a:r>
            <a:endParaRPr lang="en-US" altLang="tr-TR" sz="15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tr-TR" sz="17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300">
                <a:latin typeface="Courier New" panose="02070309020205020404" pitchFamily="49" charset="0"/>
              </a:rPr>
              <a:t>	</a:t>
            </a:r>
            <a:r>
              <a:rPr lang="en-GB" altLang="tr-TR" sz="1500">
                <a:latin typeface="Courier New" panose="02070309020205020404" pitchFamily="49" charset="0"/>
              </a:rPr>
              <a:t>x =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tr-TR" sz="1500">
                <a:latin typeface="Courier New" panose="02070309020205020404" pitchFamily="49" charset="0"/>
              </a:rPr>
              <a:t>   </a:t>
            </a:r>
            <a:r>
              <a:rPr lang="en-US" altLang="tr-TR" sz="1500">
                <a:latin typeface="Courier New" panose="02070309020205020404" pitchFamily="49" charset="0"/>
              </a:rPr>
              <a:t>	</a:t>
            </a:r>
            <a:r>
              <a:rPr lang="en-GB" altLang="tr-TR" sz="1500">
                <a:latin typeface="Courier New" panose="02070309020205020404" pitchFamily="49" charset="0"/>
              </a:rPr>
              <a:t>1     2     3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tr-TR" sz="1500">
                <a:latin typeface="Courier New" panose="02070309020205020404" pitchFamily="49" charset="0"/>
              </a:rPr>
              <a:t>     </a:t>
            </a:r>
            <a:r>
              <a:rPr lang="en-US" altLang="tr-TR" sz="1500">
                <a:latin typeface="Courier New" panose="02070309020205020404" pitchFamily="49" charset="0"/>
              </a:rPr>
              <a:t>	</a:t>
            </a:r>
            <a:r>
              <a:rPr lang="en-GB" altLang="tr-TR" sz="1500">
                <a:latin typeface="Courier New" panose="02070309020205020404" pitchFamily="49" charset="0"/>
              </a:rPr>
              <a:t>5     1     4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tr-TR" sz="1500">
                <a:latin typeface="Courier New" panose="02070309020205020404" pitchFamily="49" charset="0"/>
              </a:rPr>
              <a:t>    </a:t>
            </a:r>
            <a:r>
              <a:rPr lang="en-US" altLang="tr-TR" sz="1500">
                <a:latin typeface="Courier New" panose="02070309020205020404" pitchFamily="49" charset="0"/>
              </a:rPr>
              <a:t>	</a:t>
            </a:r>
            <a:r>
              <a:rPr lang="en-GB" altLang="tr-TR" sz="1500">
                <a:latin typeface="Courier New" panose="02070309020205020404" pitchFamily="49" charset="0"/>
              </a:rPr>
              <a:t>3     2    -1</a:t>
            </a:r>
          </a:p>
          <a:p>
            <a:pPr>
              <a:lnSpc>
                <a:spcPct val="80000"/>
              </a:lnSpc>
            </a:pPr>
            <a:endParaRPr lang="en-GB" altLang="tr-TR" sz="15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tr-TR" sz="2100"/>
              <a:t>transpose</a:t>
            </a:r>
            <a:r>
              <a:rPr lang="en-US" altLang="tr-TR" sz="1900"/>
              <a:t>	</a:t>
            </a:r>
            <a:r>
              <a:rPr lang="en-US" altLang="tr-TR" sz="1500">
                <a:latin typeface="Courier New" panose="02070309020205020404" pitchFamily="49" charset="0"/>
              </a:rPr>
              <a:t>y = x’  	   </a:t>
            </a:r>
            <a:r>
              <a:rPr lang="en-GB" altLang="tr-TR" sz="1500">
                <a:latin typeface="Courier New" panose="02070309020205020404" pitchFamily="49" charset="0"/>
              </a:rPr>
              <a:t>y =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500">
                <a:latin typeface="Courier New" panose="02070309020205020404" pitchFamily="49" charset="0"/>
              </a:rPr>
              <a:t>	</a:t>
            </a:r>
            <a:r>
              <a:rPr lang="en-GB" altLang="tr-TR" sz="1500">
                <a:latin typeface="Courier New" panose="02070309020205020404" pitchFamily="49" charset="0"/>
              </a:rPr>
              <a:t>  </a:t>
            </a:r>
            <a:r>
              <a:rPr lang="en-US" altLang="tr-TR" sz="1500">
                <a:latin typeface="Courier New" panose="02070309020205020404" pitchFamily="49" charset="0"/>
              </a:rPr>
              <a:t>					</a:t>
            </a:r>
            <a:r>
              <a:rPr lang="en-GB" altLang="tr-TR" sz="1500">
                <a:latin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500">
                <a:latin typeface="Courier New" panose="02070309020205020404" pitchFamily="49" charset="0"/>
              </a:rPr>
              <a:t>						</a:t>
            </a:r>
            <a:r>
              <a:rPr lang="en-GB" altLang="tr-TR" sz="1500"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tr-TR" sz="1500">
                <a:latin typeface="Courier New" panose="02070309020205020404" pitchFamily="49" charset="0"/>
              </a:rPr>
              <a:t>    </a:t>
            </a:r>
            <a:r>
              <a:rPr lang="en-US" altLang="tr-TR" sz="1500">
                <a:latin typeface="Courier New" panose="02070309020205020404" pitchFamily="49" charset="0"/>
              </a:rPr>
              <a:t>					</a:t>
            </a:r>
            <a:r>
              <a:rPr lang="en-GB" altLang="tr-TR" sz="1500">
                <a:latin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500">
                <a:latin typeface="Courier New" panose="02070309020205020404" pitchFamily="49" charset="0"/>
              </a:rPr>
              <a:t>						</a:t>
            </a:r>
            <a:r>
              <a:rPr lang="en-GB" altLang="tr-TR" sz="1500">
                <a:latin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tr-TR" sz="2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tr-TR"/>
              <a:t>Long Array, Matrix </a:t>
            </a:r>
            <a:endParaRPr lang="tr-TR" altLang="tr-TR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2500">
                <a:solidFill>
                  <a:srgbClr val="FF3300"/>
                </a:solidFill>
              </a:rPr>
              <a:t>	</a:t>
            </a:r>
            <a:r>
              <a:rPr lang="en-US" altLang="tr-TR" sz="1700">
                <a:solidFill>
                  <a:srgbClr val="FF3300"/>
                </a:solidFill>
                <a:latin typeface="Courier New" panose="02070309020205020404" pitchFamily="49" charset="0"/>
              </a:rPr>
              <a:t>t</a:t>
            </a:r>
            <a:r>
              <a:rPr lang="en-US" altLang="tr-TR" sz="1900">
                <a:solidFill>
                  <a:srgbClr val="FF3300"/>
                </a:solidFill>
                <a:latin typeface="Courier New" panose="02070309020205020404" pitchFamily="49" charset="0"/>
              </a:rPr>
              <a:t> =1:10</a:t>
            </a:r>
            <a:r>
              <a:rPr lang="en-US" altLang="tr-TR" sz="190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90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700">
                <a:latin typeface="Courier New" panose="02070309020205020404" pitchFamily="49" charset="0"/>
              </a:rPr>
              <a:t>	t</a:t>
            </a:r>
            <a:r>
              <a:rPr lang="en-US" altLang="tr-TR" sz="1900">
                <a:latin typeface="Courier New" panose="02070309020205020404" pitchFamily="49" charset="0"/>
              </a:rPr>
              <a:t> =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900">
                <a:latin typeface="Courier New" panose="02070309020205020404" pitchFamily="49" charset="0"/>
              </a:rPr>
              <a:t>  		1   2   3   4  5  6   7  8   9   10</a:t>
            </a:r>
          </a:p>
          <a:p>
            <a:pPr>
              <a:lnSpc>
                <a:spcPct val="80000"/>
              </a:lnSpc>
            </a:pPr>
            <a:r>
              <a:rPr lang="en-US" altLang="tr-TR" sz="2500">
                <a:solidFill>
                  <a:srgbClr val="FF3300"/>
                </a:solidFill>
              </a:rPr>
              <a:t>	</a:t>
            </a:r>
            <a:r>
              <a:rPr lang="en-US" altLang="tr-TR" sz="2100">
                <a:solidFill>
                  <a:srgbClr val="FF3300"/>
                </a:solidFill>
                <a:latin typeface="Courier New" panose="02070309020205020404" pitchFamily="49" charset="0"/>
              </a:rPr>
              <a:t>k</a:t>
            </a:r>
            <a:r>
              <a:rPr lang="en-US" altLang="tr-TR" sz="1900">
                <a:solidFill>
                  <a:srgbClr val="FF3300"/>
                </a:solidFill>
                <a:latin typeface="Courier New" panose="02070309020205020404" pitchFamily="49" charset="0"/>
              </a:rPr>
              <a:t> =2:-0.5:-1</a:t>
            </a:r>
            <a:r>
              <a:rPr lang="en-US" altLang="tr-TR" sz="190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90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700">
                <a:latin typeface="Courier New" panose="02070309020205020404" pitchFamily="49" charset="0"/>
              </a:rPr>
              <a:t>	k</a:t>
            </a:r>
            <a:r>
              <a:rPr lang="en-US" altLang="tr-TR" sz="1900">
                <a:latin typeface="Courier New" panose="02070309020205020404" pitchFamily="49" charset="0"/>
              </a:rPr>
              <a:t> =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900">
                <a:latin typeface="Courier New" panose="02070309020205020404" pitchFamily="49" charset="0"/>
              </a:rPr>
              <a:t>  		2  1.5  1  0.5  0  -0.5  -1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tr-TR" sz="19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tr-TR" sz="2500"/>
              <a:t>	</a:t>
            </a:r>
            <a:r>
              <a:rPr lang="en-US" altLang="tr-TR" sz="2500">
                <a:solidFill>
                  <a:srgbClr val="FF3300"/>
                </a:solidFill>
                <a:latin typeface="Courier New" panose="02070309020205020404" pitchFamily="49" charset="0"/>
              </a:rPr>
              <a:t>B</a:t>
            </a:r>
            <a:r>
              <a:rPr lang="en-GB" altLang="tr-TR" sz="1900">
                <a:solidFill>
                  <a:srgbClr val="FF3300"/>
                </a:solidFill>
                <a:latin typeface="Courier New" panose="02070309020205020404" pitchFamily="49" charset="0"/>
              </a:rPr>
              <a:t> = [1:4; 5:8]</a:t>
            </a:r>
            <a:endParaRPr lang="en-US" altLang="tr-TR" sz="190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tr-TR" sz="210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700">
                <a:latin typeface="Courier New" panose="02070309020205020404" pitchFamily="49" charset="0"/>
              </a:rPr>
              <a:t>	</a:t>
            </a:r>
            <a:r>
              <a:rPr lang="en-GB" altLang="tr-TR" sz="1900">
                <a:latin typeface="Courier New" panose="02070309020205020404" pitchFamily="49" charset="0"/>
              </a:rPr>
              <a:t>x =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tr-TR" sz="1900">
                <a:latin typeface="Courier New" panose="02070309020205020404" pitchFamily="49" charset="0"/>
              </a:rPr>
              <a:t>   </a:t>
            </a:r>
            <a:r>
              <a:rPr lang="en-US" altLang="tr-TR" sz="1900">
                <a:latin typeface="Courier New" panose="02070309020205020404" pitchFamily="49" charset="0"/>
              </a:rPr>
              <a:t>	</a:t>
            </a:r>
            <a:r>
              <a:rPr lang="en-GB" altLang="tr-TR" sz="1900">
                <a:latin typeface="Courier New" panose="02070309020205020404" pitchFamily="49" charset="0"/>
              </a:rPr>
              <a:t>1     2     3    4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tr-TR" sz="1900">
                <a:latin typeface="Courier New" panose="02070309020205020404" pitchFamily="49" charset="0"/>
              </a:rPr>
              <a:t>     </a:t>
            </a:r>
            <a:r>
              <a:rPr lang="en-US" altLang="tr-TR" sz="1900">
                <a:latin typeface="Courier New" panose="02070309020205020404" pitchFamily="49" charset="0"/>
              </a:rPr>
              <a:t>	</a:t>
            </a:r>
            <a:r>
              <a:rPr lang="en-GB" altLang="tr-TR" sz="1900">
                <a:latin typeface="Courier New" panose="02070309020205020404" pitchFamily="49" charset="0"/>
              </a:rPr>
              <a:t>5     6     7    8</a:t>
            </a:r>
          </a:p>
          <a:p>
            <a:pPr>
              <a:lnSpc>
                <a:spcPct val="80000"/>
              </a:lnSpc>
            </a:pPr>
            <a:endParaRPr lang="en-GB" altLang="tr-TR" sz="19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tr-T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70-586B-4D72-A256-E8469127164D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Generating Vectors from functions</a:t>
            </a:r>
            <a:endParaRPr lang="en-GB" altLang="tr-TR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5029200" cy="4876800"/>
          </a:xfrm>
        </p:spPr>
        <p:txBody>
          <a:bodyPr/>
          <a:lstStyle/>
          <a:p>
            <a:r>
              <a:rPr lang="en-US" altLang="tr-TR" sz="2000"/>
              <a:t>zeros(M,N)	MxN matrix of zeros</a:t>
            </a:r>
          </a:p>
          <a:p>
            <a:endParaRPr lang="en-US" altLang="tr-TR" sz="2000"/>
          </a:p>
          <a:p>
            <a:endParaRPr lang="en-US" altLang="tr-TR" sz="2000"/>
          </a:p>
          <a:p>
            <a:endParaRPr lang="en-US" altLang="tr-TR" sz="2000"/>
          </a:p>
          <a:p>
            <a:r>
              <a:rPr lang="en-US" altLang="tr-TR" sz="2000"/>
              <a:t>ones(M,N)	MxN matrix of ones</a:t>
            </a:r>
          </a:p>
          <a:p>
            <a:endParaRPr lang="en-US" altLang="tr-TR" sz="2000"/>
          </a:p>
          <a:p>
            <a:endParaRPr lang="en-US" altLang="tr-TR" sz="2000"/>
          </a:p>
          <a:p>
            <a:endParaRPr lang="en-US" altLang="tr-TR" sz="2000"/>
          </a:p>
          <a:p>
            <a:r>
              <a:rPr lang="en-US" altLang="tr-TR" sz="2000"/>
              <a:t>rand(M,N)	MxN matrix of uniformly 			distributed random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/>
              <a:t>                           numbers on (0,1)</a:t>
            </a:r>
            <a:endParaRPr lang="en-GB" altLang="tr-TR" sz="2000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295400"/>
            <a:ext cx="38862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altLang="tr-TR" sz="2200">
                <a:latin typeface="Courier New" panose="02070309020205020404" pitchFamily="49" charset="0"/>
              </a:rPr>
              <a:t>x = zeros(1,</a:t>
            </a:r>
            <a:r>
              <a:rPr lang="en-US" altLang="tr-TR" sz="2200">
                <a:latin typeface="Courier New" panose="02070309020205020404" pitchFamily="49" charset="0"/>
              </a:rPr>
              <a:t>3</a:t>
            </a:r>
            <a:r>
              <a:rPr lang="en-GB" altLang="tr-TR" sz="2200">
                <a:latin typeface="Courier New" panose="02070309020205020404" pitchFamily="49" charset="0"/>
              </a:rPr>
              <a:t>)</a:t>
            </a:r>
            <a:endParaRPr lang="en-US" altLang="tr-TR" sz="22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altLang="tr-TR" sz="2200">
                <a:latin typeface="Courier New" panose="02070309020205020404" pitchFamily="49" charset="0"/>
              </a:rPr>
              <a:t>x =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200">
                <a:latin typeface="Courier New" panose="02070309020205020404" pitchFamily="49" charset="0"/>
              </a:rPr>
              <a:t>	</a:t>
            </a:r>
            <a:r>
              <a:rPr lang="en-GB" altLang="tr-TR" sz="2200">
                <a:latin typeface="Courier New" panose="02070309020205020404" pitchFamily="49" charset="0"/>
              </a:rPr>
              <a:t>0     0     0</a:t>
            </a:r>
            <a:endParaRPr lang="en-US" altLang="tr-TR" sz="22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tr-TR" sz="22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altLang="tr-TR" sz="2200">
                <a:latin typeface="Courier New" panose="02070309020205020404" pitchFamily="49" charset="0"/>
              </a:rPr>
              <a:t>x = </a:t>
            </a:r>
            <a:r>
              <a:rPr lang="en-US" altLang="tr-TR" sz="2200">
                <a:latin typeface="Courier New" panose="02070309020205020404" pitchFamily="49" charset="0"/>
              </a:rPr>
              <a:t>ones</a:t>
            </a:r>
            <a:r>
              <a:rPr lang="en-GB" altLang="tr-TR" sz="2200">
                <a:latin typeface="Courier New" panose="02070309020205020404" pitchFamily="49" charset="0"/>
              </a:rPr>
              <a:t>(1,</a:t>
            </a:r>
            <a:r>
              <a:rPr lang="en-US" altLang="tr-TR" sz="2200">
                <a:latin typeface="Courier New" panose="02070309020205020404" pitchFamily="49" charset="0"/>
              </a:rPr>
              <a:t>3</a:t>
            </a:r>
            <a:r>
              <a:rPr lang="en-GB" altLang="tr-TR" sz="2200">
                <a:latin typeface="Courier New" panose="02070309020205020404" pitchFamily="49" charset="0"/>
              </a:rPr>
              <a:t>)</a:t>
            </a:r>
            <a:endParaRPr lang="en-US" altLang="tr-TR" sz="22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altLang="tr-TR" sz="2200">
                <a:latin typeface="Courier New" panose="02070309020205020404" pitchFamily="49" charset="0"/>
              </a:rPr>
              <a:t>x =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200">
                <a:latin typeface="Courier New" panose="02070309020205020404" pitchFamily="49" charset="0"/>
              </a:rPr>
              <a:t>	1</a:t>
            </a:r>
            <a:r>
              <a:rPr lang="en-GB" altLang="tr-TR" sz="2200">
                <a:latin typeface="Courier New" panose="02070309020205020404" pitchFamily="49" charset="0"/>
              </a:rPr>
              <a:t>     </a:t>
            </a:r>
            <a:r>
              <a:rPr lang="en-US" altLang="tr-TR" sz="2200">
                <a:latin typeface="Courier New" panose="02070309020205020404" pitchFamily="49" charset="0"/>
              </a:rPr>
              <a:t>1</a:t>
            </a:r>
            <a:r>
              <a:rPr lang="en-GB" altLang="tr-TR" sz="2200">
                <a:latin typeface="Courier New" panose="02070309020205020404" pitchFamily="49" charset="0"/>
              </a:rPr>
              <a:t>     </a:t>
            </a:r>
            <a:r>
              <a:rPr lang="en-US" altLang="tr-TR" sz="2200">
                <a:latin typeface="Courier New" panose="02070309020205020404" pitchFamily="49" charset="0"/>
              </a:rPr>
              <a:t>1</a:t>
            </a:r>
            <a:endParaRPr lang="en-GB" altLang="tr-TR" sz="22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tr-TR" sz="22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GB" altLang="tr-TR" sz="2200">
                <a:latin typeface="Courier New" panose="02070309020205020404" pitchFamily="49" charset="0"/>
              </a:rPr>
              <a:t>x = rand(1,3)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tr-TR" sz="2200">
                <a:latin typeface="Courier New" panose="02070309020205020404" pitchFamily="49" charset="0"/>
              </a:rPr>
              <a:t>x =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tr-TR" sz="2200">
                <a:latin typeface="Courier New" panose="02070309020205020404" pitchFamily="49" charset="0"/>
              </a:rPr>
              <a:t> 0.9501 </a:t>
            </a:r>
            <a:r>
              <a:rPr lang="en-US" altLang="tr-TR" sz="2200">
                <a:latin typeface="Courier New" panose="02070309020205020404" pitchFamily="49" charset="0"/>
              </a:rPr>
              <a:t> </a:t>
            </a:r>
            <a:r>
              <a:rPr lang="en-GB" altLang="tr-TR" sz="2200">
                <a:latin typeface="Courier New" panose="02070309020205020404" pitchFamily="49" charset="0"/>
              </a:rPr>
              <a:t>0.2311 0.6068</a:t>
            </a:r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304800" y="25908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304800" y="41910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6DD9-2D3F-428D-BD05-E5097B60DC73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Matrix Index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6197600" cy="561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1700"/>
              <a:t>The matrix indices begin from 1 (not 0 (as in C))</a:t>
            </a:r>
            <a:r>
              <a:rPr lang="en-US" altLang="zh-TW" sz="1700">
                <a:ea typeface="新細明體" pitchFamily="18" charset="-12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tr-TR" sz="1700"/>
              <a:t>The matrix indices  must be positive integer</a:t>
            </a:r>
            <a:endParaRPr lang="en-US" altLang="zh-TW" sz="1700">
              <a:ea typeface="新細明體" pitchFamily="18" charset="-120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438400"/>
            <a:ext cx="2366963" cy="1735138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4267200" y="2514600"/>
          <a:ext cx="1087438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7" name="Bitmap Image" r:id="rId4" imgW="657317" imgH="914286" progId="Paint.Picture">
                  <p:embed/>
                </p:oleObj>
              </mc:Choice>
              <mc:Fallback>
                <p:oleObj name="Bitmap Image" r:id="rId4" imgW="657317" imgH="91428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14600"/>
                        <a:ext cx="1087438" cy="1512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5562600" y="2514600"/>
          <a:ext cx="1873250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8" name="Bitmap Image" r:id="rId6" imgW="1171429" imgH="971686" progId="Paint.Picture">
                  <p:embed/>
                </p:oleObj>
              </mc:Choice>
              <mc:Fallback>
                <p:oleObj name="Bitmap Image" r:id="rId6" imgW="1171429" imgH="97168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514600"/>
                        <a:ext cx="1873250" cy="1554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7691438" y="2514600"/>
          <a:ext cx="1300162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9" name="Bitmap Image" r:id="rId8" imgW="838095" imgH="1066667" progId="Paint.Picture">
                  <p:embed/>
                </p:oleObj>
              </mc:Choice>
              <mc:Fallback>
                <p:oleObj name="Bitmap Image" r:id="rId8" imgW="838095" imgH="106666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38" y="2514600"/>
                        <a:ext cx="1300162" cy="1503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304800" y="20574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>
                <a:ea typeface="新細明體" pitchFamily="18" charset="-120"/>
              </a:rPr>
              <a:t>Given:</a:t>
            </a:r>
          </a:p>
        </p:txBody>
      </p:sp>
      <p:graphicFrame>
        <p:nvGraphicFramePr>
          <p:cNvPr id="83977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48000" y="2514600"/>
          <a:ext cx="973138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0" name="Bitmap Image" r:id="rId10" imgW="581106" imgH="905001" progId="Paint.Picture">
                  <p:embed/>
                </p:oleObj>
              </mc:Choice>
              <mc:Fallback>
                <p:oleObj name="Bitmap Image" r:id="rId10" imgW="581106" imgH="905001" progId="Paint.Picture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14600"/>
                        <a:ext cx="973138" cy="1512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685800" y="4346575"/>
            <a:ext cx="8077200" cy="1749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r-TR"/>
              <a:t>A(-2), A(0)</a:t>
            </a:r>
          </a:p>
          <a:p>
            <a:endParaRPr lang="en-US" altLang="tr-TR"/>
          </a:p>
          <a:p>
            <a:r>
              <a:rPr lang="en-US" altLang="tr-TR">
                <a:solidFill>
                  <a:srgbClr val="0066FF"/>
                </a:solidFill>
              </a:rPr>
              <a:t>Error: </a:t>
            </a:r>
            <a:r>
              <a:rPr lang="en-US" altLang="tr-TR">
                <a:solidFill>
                  <a:srgbClr val="FF3300"/>
                </a:solidFill>
              </a:rPr>
              <a:t>??? Subscript indices must either be real positive integers or logicals.</a:t>
            </a:r>
          </a:p>
          <a:p>
            <a:endParaRPr lang="en-US" altLang="tr-TR"/>
          </a:p>
          <a:p>
            <a:r>
              <a:rPr lang="en-US" altLang="tr-TR"/>
              <a:t>A(4,2)</a:t>
            </a:r>
          </a:p>
          <a:p>
            <a:r>
              <a:rPr lang="en-US" altLang="tr-TR">
                <a:solidFill>
                  <a:srgbClr val="0066FF"/>
                </a:solidFill>
              </a:rPr>
              <a:t>Error: </a:t>
            </a:r>
            <a:r>
              <a:rPr lang="en-US" altLang="tr-TR">
                <a:solidFill>
                  <a:srgbClr val="FF3300"/>
                </a:solidFill>
              </a:rPr>
              <a:t>??? Index exceeds matrix dimensions.</a:t>
            </a:r>
            <a:endParaRPr lang="tr-TR" altLang="tr-TR">
              <a:solidFill>
                <a:srgbClr val="FF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4BFE-3C63-4A4E-96A3-89C304AB6D65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2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2336</TotalTime>
  <Words>1124</Words>
  <Application>Microsoft Office PowerPoint</Application>
  <PresentationFormat>On-screen Show (4:3)</PresentationFormat>
  <Paragraphs>433</Paragraphs>
  <Slides>33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Garamond</vt:lpstr>
      <vt:lpstr>Times New Roman</vt:lpstr>
      <vt:lpstr>Wingdings</vt:lpstr>
      <vt:lpstr>Tahoma</vt:lpstr>
      <vt:lpstr>Courier New</vt:lpstr>
      <vt:lpstr>新細明體</vt:lpstr>
      <vt:lpstr>Edge</vt:lpstr>
      <vt:lpstr>Paintbrush Picture</vt:lpstr>
      <vt:lpstr>Introduction to Matlab</vt:lpstr>
      <vt:lpstr>Outline:</vt:lpstr>
      <vt:lpstr>What is Matlab?</vt:lpstr>
      <vt:lpstr>Matlab Screen</vt:lpstr>
      <vt:lpstr>Variables</vt:lpstr>
      <vt:lpstr>Array, Matrix</vt:lpstr>
      <vt:lpstr>Long Array, Matrix </vt:lpstr>
      <vt:lpstr>Generating Vectors from functions</vt:lpstr>
      <vt:lpstr>Matrix Index</vt:lpstr>
      <vt:lpstr>Concatenation of Matrices</vt:lpstr>
      <vt:lpstr>Operators (arithmetic)</vt:lpstr>
      <vt:lpstr>Matrices Operations</vt:lpstr>
      <vt:lpstr>Operators (Element by Element)</vt:lpstr>
      <vt:lpstr>The use of “.” – “Element” Operation</vt:lpstr>
      <vt:lpstr>Basic Task: Plot the function sin(x) between 0≤x≤4π </vt:lpstr>
      <vt:lpstr>Plot the function e-x/3sin(x) between 0≤x≤4π </vt:lpstr>
      <vt:lpstr>Plot the function e-x/3sin(x) between 0≤x≤4π </vt:lpstr>
      <vt:lpstr>Display Facilities</vt:lpstr>
      <vt:lpstr>Display Facilities</vt:lpstr>
      <vt:lpstr>Operators (relational, logical)</vt:lpstr>
      <vt:lpstr>Flow Control</vt:lpstr>
      <vt:lpstr>Control Structures </vt:lpstr>
      <vt:lpstr>Control Structures </vt:lpstr>
      <vt:lpstr>Control Structures</vt:lpstr>
      <vt:lpstr>Use of M-File</vt:lpstr>
      <vt:lpstr>Use of M-File</vt:lpstr>
      <vt:lpstr>Writing User Defined Functions </vt:lpstr>
      <vt:lpstr>Writing User Defined Functions </vt:lpstr>
      <vt:lpstr>Writing User Defined Functions </vt:lpstr>
      <vt:lpstr>Notes:</vt:lpstr>
      <vt:lpstr>Useful Commands</vt:lpstr>
      <vt:lpstr>Questions</vt:lpstr>
      <vt:lpstr>Thank You…</vt:lpstr>
    </vt:vector>
  </TitlesOfParts>
  <Company>METU EEED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</dc:title>
  <dc:creator>Umut Orguner</dc:creator>
  <cp:lastModifiedBy>albayenes</cp:lastModifiedBy>
  <cp:revision>161</cp:revision>
  <dcterms:created xsi:type="dcterms:W3CDTF">2005-09-21T15:00:10Z</dcterms:created>
  <dcterms:modified xsi:type="dcterms:W3CDTF">2016-02-16T11:50:05Z</dcterms:modified>
</cp:coreProperties>
</file>