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Microsoft_Equation1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Microsoft_Equation2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Microsoft_Equation3.bin" ContentType="application/vnd.openxmlformats-officedocument.oleObject"/>
  <Override PartName="/ppt/embeddings/oleObject21.bin" ContentType="application/vnd.openxmlformats-officedocument.oleObject"/>
  <Override PartName="/ppt/notesSlides/notesSlide1.xml" ContentType="application/vnd.openxmlformats-officedocument.presentationml.notesSlide+xml"/>
  <Override PartName="/ppt/embeddings/Microsoft_Equation4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Microsoft_Equation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3" r:id="rId1"/>
  </p:sldMasterIdLst>
  <p:notesMasterIdLst>
    <p:notesMasterId r:id="rId26"/>
  </p:notesMasterIdLst>
  <p:handoutMasterIdLst>
    <p:handoutMasterId r:id="rId27"/>
  </p:handoutMasterIdLst>
  <p:sldIdLst>
    <p:sldId id="256" r:id="rId2"/>
    <p:sldId id="459" r:id="rId3"/>
    <p:sldId id="460" r:id="rId4"/>
    <p:sldId id="461" r:id="rId5"/>
    <p:sldId id="462" r:id="rId6"/>
    <p:sldId id="463" r:id="rId7"/>
    <p:sldId id="483" r:id="rId8"/>
    <p:sldId id="465" r:id="rId9"/>
    <p:sldId id="466" r:id="rId10"/>
    <p:sldId id="467" r:id="rId11"/>
    <p:sldId id="468" r:id="rId12"/>
    <p:sldId id="469" r:id="rId13"/>
    <p:sldId id="470" r:id="rId14"/>
    <p:sldId id="471" r:id="rId15"/>
    <p:sldId id="472" r:id="rId16"/>
    <p:sldId id="473" r:id="rId17"/>
    <p:sldId id="474" r:id="rId18"/>
    <p:sldId id="475" r:id="rId19"/>
    <p:sldId id="476" r:id="rId20"/>
    <p:sldId id="477" r:id="rId21"/>
    <p:sldId id="478" r:id="rId22"/>
    <p:sldId id="480" r:id="rId23"/>
    <p:sldId id="481" r:id="rId24"/>
    <p:sldId id="482" r:id="rId25"/>
  </p:sldIdLst>
  <p:sldSz cx="9144000" cy="6858000" type="screen4x3"/>
  <p:notesSz cx="10234613" cy="70993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66FF33"/>
    <a:srgbClr val="3333FF"/>
    <a:srgbClr val="990033"/>
    <a:srgbClr val="FF6600"/>
    <a:srgbClr val="FF00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15619" autoAdjust="0"/>
    <p:restoredTop sz="82031" autoAdjust="0"/>
  </p:normalViewPr>
  <p:slideViewPr>
    <p:cSldViewPr>
      <p:cViewPr>
        <p:scale>
          <a:sx n="108" d="100"/>
          <a:sy n="108" d="100"/>
        </p:scale>
        <p:origin x="-736" y="5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254" y="-84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Relationship Id="rId2" Type="http://schemas.openxmlformats.org/officeDocument/2006/relationships/image" Target="../media/image39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Relationship Id="rId2" Type="http://schemas.openxmlformats.org/officeDocument/2006/relationships/image" Target="../media/image4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Relationship Id="rId3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image" Target="../media/image16.wmf"/><Relationship Id="rId3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Relationship Id="rId2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Relationship Id="rId2" Type="http://schemas.openxmlformats.org/officeDocument/2006/relationships/image" Target="../media/image2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9BD0D6B0-60C1-440A-9266-F7F40F0BFBAB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0078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CF4960A8-C0D4-4F31-83FE-99CDB0724B8B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62963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choose initial w small, so that we start with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hyperplane</a:t>
            </a:r>
            <a:r>
              <a:rPr lang="en-US" baseline="0" dirty="0" smtClean="0"/>
              <a:t> around the origin and we can move it to where it needs to be iteratively. </a:t>
            </a:r>
          </a:p>
          <a:p>
            <a:r>
              <a:rPr lang="en-US" baseline="0" dirty="0" smtClean="0"/>
              <a:t>If w was initialized large, could be stuck in a far away  local minima then the optimal w.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960A8-C0D4-4F31-83FE-99CDB0724B8B}" type="slidenum">
              <a:rPr lang="tr-TR" smtClean="0"/>
              <a:pPr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6168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1164-3DC2-4815-BB0D-068392F8F39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A6D7-90E1-4F8D-B81A-EF59843BFFCD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D35-392A-43C8-9303-2CCDE5CF67B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Lecture Notes for E Alpaydın 2004 Introduction to Machine Learning © The MIT Press (V1.1)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39B8558-237D-48F7-A04B-F8553EDB6E25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Lecture Notes for E Alpaydın 2004 Introduction to Machine Learning © The MIT Press (V1.1)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6BEBFE0-BCDC-4FBB-B5CD-48898737675A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36DEA-E907-4A0C-A8BB-812E7F7F342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418B-A528-4BCD-99B9-0DEC931DF15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E4BF-D23F-4515-94C9-F1F381146A8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6DA6-63EB-487C-AA66-2C0647BA1DA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538E-9FDC-4E7B-A8AB-C711F43C760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33FC-6572-4A1B-BBEA-FBC3DE5C2E1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2EA7-FF03-4CF1-B5F2-0E90D7B4D6A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897F340-A94B-4862-8121-879A4A36A50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12/11/14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98E7021-2903-4A1D-8243-5BE636D65910}" type="slidenum">
              <a:rPr lang="tr-TR" smtClean="0"/>
              <a:pPr/>
              <a:t>‹#›</a:t>
            </a:fld>
            <a:endParaRPr lang="tr-T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9.w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20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21.wmf"/><Relationship Id="rId5" Type="http://schemas.openxmlformats.org/officeDocument/2006/relationships/oleObject" Target="../embeddings/Microsoft_Equation2.bin"/><Relationship Id="rId6" Type="http://schemas.openxmlformats.org/officeDocument/2006/relationships/image" Target="../media/image22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23.wmf"/><Relationship Id="rId5" Type="http://schemas.openxmlformats.org/officeDocument/2006/relationships/image" Target="../media/image24.png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25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26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27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4" Type="http://schemas.openxmlformats.org/officeDocument/2006/relationships/image" Target="../media/image28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4" Type="http://schemas.openxmlformats.org/officeDocument/2006/relationships/image" Target="../media/image29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oleObject" Target="../embeddings/Microsoft_Equation3.bin"/><Relationship Id="rId5" Type="http://schemas.openxmlformats.org/officeDocument/2006/relationships/image" Target="../media/image31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4" Type="http://schemas.openxmlformats.org/officeDocument/2006/relationships/image" Target="../media/image33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oleObject" Target="../embeddings/Microsoft_Equation4.bin"/><Relationship Id="rId7" Type="http://schemas.openxmlformats.org/officeDocument/2006/relationships/image" Target="../media/image31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4" Type="http://schemas.openxmlformats.org/officeDocument/2006/relationships/image" Target="../media/image38.wmf"/><Relationship Id="rId5" Type="http://schemas.openxmlformats.org/officeDocument/2006/relationships/oleObject" Target="../embeddings/oleObject23.bin"/><Relationship Id="rId6" Type="http://schemas.openxmlformats.org/officeDocument/2006/relationships/image" Target="../media/image39.w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4" Type="http://schemas.openxmlformats.org/officeDocument/2006/relationships/image" Target="../media/image40.wmf"/><Relationship Id="rId5" Type="http://schemas.openxmlformats.org/officeDocument/2006/relationships/oleObject" Target="../embeddings/Microsoft_Equation5.bin"/><Relationship Id="rId6" Type="http://schemas.openxmlformats.org/officeDocument/2006/relationships/image" Target="../media/image41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6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8.wmf"/><Relationship Id="rId7" Type="http://schemas.openxmlformats.org/officeDocument/2006/relationships/image" Target="../media/image9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oleObject" Target="../embeddings/Microsoft_Equation1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2.w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13.wmf"/><Relationship Id="rId7" Type="http://schemas.openxmlformats.org/officeDocument/2006/relationships/image" Target="../media/image14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oleObject" Target="../embeddings/oleObject9.bin"/><Relationship Id="rId5" Type="http://schemas.openxmlformats.org/officeDocument/2006/relationships/image" Target="../media/image15.w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6.wmf"/><Relationship Id="rId8" Type="http://schemas.openxmlformats.org/officeDocument/2006/relationships/oleObject" Target="../embeddings/oleObject11.bin"/><Relationship Id="rId9" Type="http://schemas.openxmlformats.org/officeDocument/2006/relationships/image" Target="../media/image17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tr-TR" sz="2000" i="0" dirty="0"/>
              <a:t>INTRODUCTION TO</a:t>
            </a:r>
            <a:r>
              <a:rPr lang="tr-TR" dirty="0"/>
              <a:t> </a:t>
            </a:r>
            <a:br>
              <a:rPr lang="tr-TR" dirty="0"/>
            </a:br>
            <a:r>
              <a:rPr lang="tr-TR" sz="5400" dirty="0"/>
              <a:t>Machine </a:t>
            </a:r>
            <a:r>
              <a:rPr lang="tr-TR" sz="5400" dirty="0" smtClean="0"/>
              <a:t>Learning</a:t>
            </a:r>
            <a:br>
              <a:rPr lang="tr-TR" sz="5400" dirty="0" smtClean="0"/>
            </a:br>
            <a:r>
              <a:rPr lang="tr-TR" sz="3600" dirty="0" smtClean="0"/>
              <a:t>2nd Edition</a:t>
            </a:r>
            <a:endParaRPr lang="tr-TR" sz="3600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4348" y="4071942"/>
            <a:ext cx="7854696" cy="1752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2400" dirty="0">
                <a:latin typeface="+mj-lt"/>
              </a:rPr>
              <a:t>ETHEM </a:t>
            </a:r>
            <a:r>
              <a:rPr lang="tr-TR" sz="2400" dirty="0" smtClean="0">
                <a:latin typeface="+mj-lt"/>
              </a:rPr>
              <a:t>ALPAYDIN</a:t>
            </a:r>
            <a:endParaRPr lang="tr-TR" sz="24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tr-TR" sz="2400" dirty="0">
                <a:latin typeface="+mj-lt"/>
              </a:rPr>
              <a:t>© The MIT Press, </a:t>
            </a:r>
            <a:r>
              <a:rPr lang="tr-TR" sz="2400" dirty="0" smtClean="0">
                <a:latin typeface="+mj-lt"/>
              </a:rPr>
              <a:t>2010</a:t>
            </a:r>
            <a:endParaRPr lang="tr-TR" sz="2400" dirty="0">
              <a:latin typeface="+mj-lt"/>
            </a:endParaRPr>
          </a:p>
          <a:p>
            <a:pPr>
              <a:lnSpc>
                <a:spcPct val="80000"/>
              </a:lnSpc>
            </a:pPr>
            <a:endParaRPr lang="tr-TR" sz="18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tr-TR" sz="2000" i="1" dirty="0">
                <a:latin typeface="+mj-lt"/>
              </a:rPr>
              <a:t>alpaydin@boun.edu.tr</a:t>
            </a:r>
          </a:p>
          <a:p>
            <a:pPr>
              <a:lnSpc>
                <a:spcPct val="80000"/>
              </a:lnSpc>
            </a:pPr>
            <a:r>
              <a:rPr lang="tr-TR" sz="2000" i="1" dirty="0">
                <a:latin typeface="+mj-lt"/>
              </a:rPr>
              <a:t>http://www.cmpe.boun.edu.tr/~</a:t>
            </a:r>
            <a:r>
              <a:rPr lang="tr-TR" sz="2000" i="1" dirty="0" smtClean="0">
                <a:latin typeface="+mj-lt"/>
              </a:rPr>
              <a:t>ethem/i2ml2e</a:t>
            </a:r>
            <a:endParaRPr lang="tr-TR" sz="2000" i="1" dirty="0">
              <a:latin typeface="+mj-lt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132138" y="836613"/>
            <a:ext cx="489585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800" dirty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Lecture Slides for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928670"/>
            <a:ext cx="2155821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0034" y="1928802"/>
            <a:ext cx="8229600" cy="3886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When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|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C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~ N (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, </a:t>
            </a:r>
            <a:r>
              <a:rPr lang="tr-TR" sz="2800" b="1" dirty="0">
                <a:solidFill>
                  <a:schemeClr val="tx2"/>
                </a:solidFill>
                <a:latin typeface="+mj-lt"/>
              </a:rPr>
              <a:t>∑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</a:t>
            </a:r>
          </a:p>
        </p:txBody>
      </p:sp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From Discriminants to Posteriors </a:t>
            </a:r>
          </a:p>
        </p:txBody>
      </p:sp>
      <p:graphicFrame>
        <p:nvGraphicFramePr>
          <p:cNvPr id="370696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2162175" y="2492375"/>
          <a:ext cx="5827713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709" name="Equation" r:id="rId3" imgW="2412720" imgH="634680" progId="Equation.3">
                  <p:embed/>
                </p:oleObj>
              </mc:Choice>
              <mc:Fallback>
                <p:oleObj name="Equation" r:id="rId3" imgW="2412720" imgH="6346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2175" y="2492375"/>
                        <a:ext cx="5827713" cy="1533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94B8-A8B4-4205-B192-4AD90A263EEA}" type="slidenum">
              <a:rPr lang="tr-TR"/>
              <a:pPr/>
              <a:t>10</a:t>
            </a:fld>
            <a:endParaRPr lang="tr-TR"/>
          </a:p>
        </p:txBody>
      </p:sp>
      <p:graphicFrame>
        <p:nvGraphicFramePr>
          <p:cNvPr id="370698" name="Object 10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000250" y="4338638"/>
          <a:ext cx="5527675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710" name="Equation" r:id="rId5" imgW="3060360" imgH="939600" progId="Equation.3">
                  <p:embed/>
                </p:oleObj>
              </mc:Choice>
              <mc:Fallback>
                <p:oleObj name="Equation" r:id="rId5" imgW="3060360" imgH="9396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4338638"/>
                        <a:ext cx="5527675" cy="1697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1722" name="Object 10"/>
          <p:cNvGraphicFramePr>
            <a:graphicFrameLocks noGrp="1" noChangeAspect="1"/>
          </p:cNvGraphicFramePr>
          <p:nvPr>
            <p:ph/>
          </p:nvPr>
        </p:nvGraphicFramePr>
        <p:xfrm>
          <a:off x="642938" y="885825"/>
          <a:ext cx="8056562" cy="537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31" name="Equation" r:id="rId3" imgW="4724280" imgH="3149280" progId="Equation.3">
                  <p:embed/>
                </p:oleObj>
              </mc:Choice>
              <mc:Fallback>
                <p:oleObj name="Equation" r:id="rId3" imgW="4724280" imgH="314928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885825"/>
                        <a:ext cx="8056562" cy="537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8C8E44-2FF8-4A05-99CF-4DD62D5EC90E}" type="slidenum">
              <a:rPr lang="tr-TR"/>
              <a:pPr/>
              <a:t>11</a:t>
            </a:fld>
            <a:endParaRPr lang="tr-T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6848364"/>
              </p:ext>
            </p:extLst>
          </p:nvPr>
        </p:nvGraphicFramePr>
        <p:xfrm>
          <a:off x="6948264" y="3717032"/>
          <a:ext cx="1167698" cy="720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32" name="Equation" r:id="rId5" imgW="762000" imgH="469900" progId="Equation.3">
                  <p:embed/>
                </p:oleObj>
              </mc:Choice>
              <mc:Fallback>
                <p:oleObj name="Equation" r:id="rId5" imgW="7620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48264" y="3717032"/>
                        <a:ext cx="1167698" cy="7200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 fontScale="90000"/>
          </a:bodyPr>
          <a:lstStyle/>
          <a:p>
            <a:r>
              <a:rPr lang="tr-TR" dirty="0"/>
              <a:t>Sigmoid (Logistic) Function</a:t>
            </a:r>
          </a:p>
        </p:txBody>
      </p:sp>
      <p:graphicFrame>
        <p:nvGraphicFramePr>
          <p:cNvPr id="372743" name="Object 7"/>
          <p:cNvGraphicFramePr>
            <a:graphicFrameLocks noGrp="1" noChangeAspect="1"/>
          </p:cNvGraphicFramePr>
          <p:nvPr>
            <p:ph idx="1"/>
          </p:nvPr>
        </p:nvGraphicFramePr>
        <p:xfrm>
          <a:off x="1143000" y="5103813"/>
          <a:ext cx="6664325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750" name="Equation" r:id="rId3" imgW="3771720" imgH="482400" progId="Equation.3">
                  <p:embed/>
                </p:oleObj>
              </mc:Choice>
              <mc:Fallback>
                <p:oleObj name="Equation" r:id="rId3" imgW="3771720" imgH="4824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103813"/>
                        <a:ext cx="6664325" cy="852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30A5-DA1E-497B-A0BD-B3862D24B55C}" type="slidenum">
              <a:rPr lang="tr-TR"/>
              <a:pPr/>
              <a:t>12</a:t>
            </a:fld>
            <a:endParaRPr lang="tr-TR"/>
          </a:p>
        </p:txBody>
      </p:sp>
      <p:pic>
        <p:nvPicPr>
          <p:cNvPr id="37274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00298" y="1714488"/>
            <a:ext cx="3943037" cy="3159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627784" y="4725144"/>
            <a:ext cx="18722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499992" y="1772816"/>
            <a:ext cx="0" cy="29523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499992" y="1772816"/>
            <a:ext cx="18722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611560" y="5301208"/>
            <a:ext cx="43204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1560" y="5805264"/>
            <a:ext cx="43204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472" y="1857364"/>
            <a:ext cx="8229600" cy="3886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E(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|X) is error with parameters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on sample X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	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*=arg min</a:t>
            </a:r>
            <a:r>
              <a:rPr lang="tr-TR" b="1" i="1" baseline="-25000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E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w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| X)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Gradient</a:t>
            </a:r>
          </a:p>
          <a:p>
            <a:pPr>
              <a:lnSpc>
                <a:spcPct val="90000"/>
              </a:lnSpc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Gradient-descent: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Starts from random </a:t>
            </a:r>
            <a:r>
              <a:rPr lang="tr-TR" sz="2400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and updates </a:t>
            </a:r>
            <a:r>
              <a:rPr lang="tr-TR" sz="2400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iteratively in the negative direction of gradient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</a:p>
        </p:txBody>
      </p:sp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 fontScale="90000"/>
          </a:bodyPr>
          <a:lstStyle/>
          <a:p>
            <a:r>
              <a:rPr lang="tr-TR" dirty="0"/>
              <a:t>Gradient-Descent</a:t>
            </a:r>
          </a:p>
        </p:txBody>
      </p:sp>
      <p:graphicFrame>
        <p:nvGraphicFramePr>
          <p:cNvPr id="373775" name="Object 15"/>
          <p:cNvGraphicFramePr>
            <a:graphicFrameLocks noGrp="1" noChangeAspect="1"/>
          </p:cNvGraphicFramePr>
          <p:nvPr>
            <p:ph idx="1"/>
          </p:nvPr>
        </p:nvGraphicFramePr>
        <p:xfrm>
          <a:off x="2778125" y="3068638"/>
          <a:ext cx="3800475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782" name="Equation" r:id="rId3" imgW="1726920" imgH="507960" progId="Equation.3">
                  <p:embed/>
                </p:oleObj>
              </mc:Choice>
              <mc:Fallback>
                <p:oleObj name="Equation" r:id="rId3" imgW="1726920" imgH="50796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8125" y="3068638"/>
                        <a:ext cx="3800475" cy="111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7083-6C87-4C8B-ABD0-32DAEB75B82C}" type="slidenum">
              <a:rPr lang="tr-TR"/>
              <a:pPr/>
              <a:t>13</a:t>
            </a:fld>
            <a:endParaRPr lang="tr-TR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653210"/>
          </a:xfrm>
        </p:spPr>
        <p:txBody>
          <a:bodyPr>
            <a:normAutofit fontScale="90000"/>
          </a:bodyPr>
          <a:lstStyle/>
          <a:p>
            <a:r>
              <a:rPr lang="tr-TR" dirty="0"/>
              <a:t>Gradient-Descent</a:t>
            </a:r>
          </a:p>
        </p:txBody>
      </p:sp>
      <p:graphicFrame>
        <p:nvGraphicFramePr>
          <p:cNvPr id="374819" name="Object 35"/>
          <p:cNvGraphicFramePr>
            <a:graphicFrameLocks noGrp="1" noChangeAspect="1"/>
          </p:cNvGraphicFramePr>
          <p:nvPr>
            <p:ph idx="1"/>
          </p:nvPr>
        </p:nvGraphicFramePr>
        <p:xfrm>
          <a:off x="5389563" y="1341438"/>
          <a:ext cx="2108200" cy="1274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826" name="Equation" r:id="rId3" imgW="1091880" imgH="660240" progId="Equation.3">
                  <p:embed/>
                </p:oleObj>
              </mc:Choice>
              <mc:Fallback>
                <p:oleObj name="Equation" r:id="rId3" imgW="1091880" imgH="66024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9563" y="1341438"/>
                        <a:ext cx="2108200" cy="1274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A75B-4A7F-4659-A033-0E74CAAE81DE}" type="slidenum">
              <a:rPr lang="tr-TR"/>
              <a:pPr/>
              <a:t>14</a:t>
            </a:fld>
            <a:endParaRPr lang="tr-TR"/>
          </a:p>
        </p:txBody>
      </p:sp>
      <p:sp>
        <p:nvSpPr>
          <p:cNvPr id="374795" name="Freeform 11"/>
          <p:cNvSpPr>
            <a:spLocks/>
          </p:cNvSpPr>
          <p:nvPr/>
        </p:nvSpPr>
        <p:spPr bwMode="auto">
          <a:xfrm>
            <a:off x="900113" y="2133600"/>
            <a:ext cx="6121400" cy="2952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25" y="1724"/>
              </a:cxn>
              <a:cxn ang="0">
                <a:pos x="1996" y="953"/>
              </a:cxn>
              <a:cxn ang="0">
                <a:pos x="3039" y="2223"/>
              </a:cxn>
              <a:cxn ang="0">
                <a:pos x="3856" y="635"/>
              </a:cxn>
            </a:cxnLst>
            <a:rect l="0" t="0" r="r" b="b"/>
            <a:pathLst>
              <a:path w="3856" h="2276">
                <a:moveTo>
                  <a:pt x="0" y="0"/>
                </a:moveTo>
                <a:cubicBezTo>
                  <a:pt x="446" y="782"/>
                  <a:pt x="892" y="1565"/>
                  <a:pt x="1225" y="1724"/>
                </a:cubicBezTo>
                <a:cubicBezTo>
                  <a:pt x="1558" y="1883"/>
                  <a:pt x="1694" y="870"/>
                  <a:pt x="1996" y="953"/>
                </a:cubicBezTo>
                <a:cubicBezTo>
                  <a:pt x="2298" y="1036"/>
                  <a:pt x="2729" y="2276"/>
                  <a:pt x="3039" y="2223"/>
                </a:cubicBezTo>
                <a:cubicBezTo>
                  <a:pt x="3349" y="2170"/>
                  <a:pt x="3720" y="900"/>
                  <a:pt x="3856" y="635"/>
                </a:cubicBezTo>
              </a:path>
            </a:pathLst>
          </a:custGeom>
          <a:noFill/>
          <a:ln w="38100" cmpd="sng">
            <a:solidFill>
              <a:srgbClr val="3333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74802" name="Line 18"/>
          <p:cNvSpPr>
            <a:spLocks noChangeShapeType="1"/>
          </p:cNvSpPr>
          <p:nvPr/>
        </p:nvSpPr>
        <p:spPr bwMode="auto">
          <a:xfrm>
            <a:off x="755650" y="1989138"/>
            <a:ext cx="1655763" cy="2160587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74806" name="Line 22"/>
          <p:cNvSpPr>
            <a:spLocks noChangeShapeType="1"/>
          </p:cNvSpPr>
          <p:nvPr/>
        </p:nvSpPr>
        <p:spPr bwMode="auto">
          <a:xfrm flipH="1">
            <a:off x="2916238" y="2708275"/>
            <a:ext cx="1295400" cy="2016125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74791" name="Line 7"/>
          <p:cNvSpPr>
            <a:spLocks noChangeShapeType="1"/>
          </p:cNvSpPr>
          <p:nvPr/>
        </p:nvSpPr>
        <p:spPr bwMode="auto">
          <a:xfrm flipV="1">
            <a:off x="1258888" y="1484313"/>
            <a:ext cx="0" cy="4105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74792" name="Line 8"/>
          <p:cNvSpPr>
            <a:spLocks noChangeShapeType="1"/>
          </p:cNvSpPr>
          <p:nvPr/>
        </p:nvSpPr>
        <p:spPr bwMode="auto">
          <a:xfrm>
            <a:off x="1258888" y="5589588"/>
            <a:ext cx="6553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74796" name="Line 12"/>
          <p:cNvSpPr>
            <a:spLocks noChangeShapeType="1"/>
          </p:cNvSpPr>
          <p:nvPr/>
        </p:nvSpPr>
        <p:spPr bwMode="auto">
          <a:xfrm>
            <a:off x="1692275" y="3284538"/>
            <a:ext cx="0" cy="23050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74797" name="Line 13"/>
          <p:cNvSpPr>
            <a:spLocks noChangeShapeType="1"/>
          </p:cNvSpPr>
          <p:nvPr/>
        </p:nvSpPr>
        <p:spPr bwMode="auto">
          <a:xfrm>
            <a:off x="2124075" y="3789363"/>
            <a:ext cx="0" cy="1800225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74798" name="Text Box 14"/>
          <p:cNvSpPr txBox="1">
            <a:spLocks noChangeArrowheads="1"/>
          </p:cNvSpPr>
          <p:nvPr/>
        </p:nvSpPr>
        <p:spPr bwMode="auto">
          <a:xfrm>
            <a:off x="1258888" y="5589588"/>
            <a:ext cx="4735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 dirty="0">
                <a:latin typeface="+mj-lt"/>
              </a:rPr>
              <a:t>w</a:t>
            </a:r>
            <a:r>
              <a:rPr lang="tr-TR" sz="2400" i="1" baseline="30000" dirty="0">
                <a:latin typeface="+mj-lt"/>
              </a:rPr>
              <a:t>t</a:t>
            </a:r>
          </a:p>
        </p:txBody>
      </p:sp>
      <p:sp>
        <p:nvSpPr>
          <p:cNvPr id="374799" name="Text Box 15"/>
          <p:cNvSpPr txBox="1">
            <a:spLocks noChangeArrowheads="1"/>
          </p:cNvSpPr>
          <p:nvPr/>
        </p:nvSpPr>
        <p:spPr bwMode="auto">
          <a:xfrm>
            <a:off x="1908175" y="5589588"/>
            <a:ext cx="6803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 dirty="0">
                <a:latin typeface="+mj-lt"/>
              </a:rPr>
              <a:t>w</a:t>
            </a:r>
            <a:r>
              <a:rPr lang="tr-TR" sz="2400" i="1" baseline="30000" dirty="0">
                <a:latin typeface="+mj-lt"/>
              </a:rPr>
              <a:t>t</a:t>
            </a:r>
            <a:r>
              <a:rPr lang="tr-TR" sz="2400" baseline="30000" dirty="0">
                <a:latin typeface="+mj-lt"/>
              </a:rPr>
              <a:t>+1</a:t>
            </a:r>
          </a:p>
        </p:txBody>
      </p:sp>
      <p:sp>
        <p:nvSpPr>
          <p:cNvPr id="374800" name="Line 16"/>
          <p:cNvSpPr>
            <a:spLocks noChangeShapeType="1"/>
          </p:cNvSpPr>
          <p:nvPr/>
        </p:nvSpPr>
        <p:spPr bwMode="auto">
          <a:xfrm>
            <a:off x="1692275" y="609282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74801" name="Text Box 17"/>
          <p:cNvSpPr txBox="1">
            <a:spLocks noChangeArrowheads="1"/>
          </p:cNvSpPr>
          <p:nvPr/>
        </p:nvSpPr>
        <p:spPr bwMode="auto">
          <a:xfrm>
            <a:off x="1692275" y="5949950"/>
            <a:ext cx="40005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 i="1" dirty="0">
                <a:latin typeface="+mj-lt"/>
              </a:rPr>
              <a:t>η</a:t>
            </a:r>
          </a:p>
          <a:p>
            <a:endParaRPr lang="tr-TR" sz="2400" i="1" baseline="30000" dirty="0">
              <a:latin typeface="Lucida Bright" pitchFamily="18" charset="0"/>
            </a:endParaRPr>
          </a:p>
        </p:txBody>
      </p:sp>
      <p:sp>
        <p:nvSpPr>
          <p:cNvPr id="374805" name="Line 21"/>
          <p:cNvSpPr>
            <a:spLocks noChangeShapeType="1"/>
          </p:cNvSpPr>
          <p:nvPr/>
        </p:nvSpPr>
        <p:spPr bwMode="auto">
          <a:xfrm>
            <a:off x="3635375" y="2636838"/>
            <a:ext cx="2016125" cy="2592387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74808" name="Line 24"/>
          <p:cNvSpPr>
            <a:spLocks noChangeShapeType="1"/>
          </p:cNvSpPr>
          <p:nvPr/>
        </p:nvSpPr>
        <p:spPr bwMode="auto">
          <a:xfrm flipH="1" flipV="1">
            <a:off x="1258888" y="3284538"/>
            <a:ext cx="433387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74809" name="Text Box 25"/>
          <p:cNvSpPr txBox="1">
            <a:spLocks noChangeArrowheads="1"/>
          </p:cNvSpPr>
          <p:nvPr/>
        </p:nvSpPr>
        <p:spPr bwMode="auto">
          <a:xfrm>
            <a:off x="179388" y="2852738"/>
            <a:ext cx="8790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 dirty="0">
                <a:latin typeface="+mj-lt"/>
              </a:rPr>
              <a:t>E </a:t>
            </a:r>
            <a:r>
              <a:rPr lang="tr-TR" sz="2400" dirty="0">
                <a:latin typeface="+mj-lt"/>
              </a:rPr>
              <a:t>(</a:t>
            </a:r>
            <a:r>
              <a:rPr lang="tr-TR" sz="2400" i="1" dirty="0">
                <a:latin typeface="+mj-lt"/>
              </a:rPr>
              <a:t>w</a:t>
            </a:r>
            <a:r>
              <a:rPr lang="tr-TR" sz="2400" i="1" baseline="30000" dirty="0">
                <a:latin typeface="+mj-lt"/>
              </a:rPr>
              <a:t>t</a:t>
            </a:r>
            <a:r>
              <a:rPr lang="tr-TR" sz="2400" i="1" dirty="0">
                <a:latin typeface="+mj-lt"/>
              </a:rPr>
              <a:t>)</a:t>
            </a:r>
          </a:p>
        </p:txBody>
      </p:sp>
      <p:sp>
        <p:nvSpPr>
          <p:cNvPr id="374811" name="Text Box 27"/>
          <p:cNvSpPr txBox="1">
            <a:spLocks noChangeArrowheads="1"/>
          </p:cNvSpPr>
          <p:nvPr/>
        </p:nvSpPr>
        <p:spPr bwMode="auto">
          <a:xfrm>
            <a:off x="0" y="3500438"/>
            <a:ext cx="10858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 dirty="0">
                <a:latin typeface="+mj-lt"/>
              </a:rPr>
              <a:t>E </a:t>
            </a:r>
            <a:r>
              <a:rPr lang="tr-TR" sz="2400" dirty="0">
                <a:latin typeface="+mj-lt"/>
              </a:rPr>
              <a:t>(</a:t>
            </a:r>
            <a:r>
              <a:rPr lang="tr-TR" sz="2400" i="1" dirty="0">
                <a:latin typeface="+mj-lt"/>
              </a:rPr>
              <a:t>w</a:t>
            </a:r>
            <a:r>
              <a:rPr lang="tr-TR" sz="2400" i="1" baseline="30000" dirty="0">
                <a:latin typeface="+mj-lt"/>
              </a:rPr>
              <a:t>t</a:t>
            </a:r>
            <a:r>
              <a:rPr lang="tr-TR" sz="2400" baseline="30000" dirty="0">
                <a:latin typeface="+mj-lt"/>
              </a:rPr>
              <a:t>+1</a:t>
            </a:r>
            <a:r>
              <a:rPr lang="tr-TR" sz="2400" dirty="0">
                <a:latin typeface="+mj-lt"/>
              </a:rPr>
              <a:t>)</a:t>
            </a:r>
          </a:p>
        </p:txBody>
      </p:sp>
      <p:sp>
        <p:nvSpPr>
          <p:cNvPr id="374793" name="Oval 9"/>
          <p:cNvSpPr>
            <a:spLocks noChangeArrowheads="1"/>
          </p:cNvSpPr>
          <p:nvPr/>
        </p:nvSpPr>
        <p:spPr bwMode="auto">
          <a:xfrm>
            <a:off x="1619250" y="3213100"/>
            <a:ext cx="144463" cy="144463"/>
          </a:xfrm>
          <a:prstGeom prst="ellipse">
            <a:avLst/>
          </a:prstGeom>
          <a:solidFill>
            <a:srgbClr val="66FF33"/>
          </a:solidFill>
          <a:ln w="38100">
            <a:solidFill>
              <a:srgbClr val="66FF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>
              <a:solidFill>
                <a:srgbClr val="66FF33"/>
              </a:solidFill>
            </a:endParaRPr>
          </a:p>
        </p:txBody>
      </p:sp>
      <p:sp>
        <p:nvSpPr>
          <p:cNvPr id="374818" name="Oval 34"/>
          <p:cNvSpPr>
            <a:spLocks noChangeArrowheads="1"/>
          </p:cNvSpPr>
          <p:nvPr/>
        </p:nvSpPr>
        <p:spPr bwMode="auto">
          <a:xfrm>
            <a:off x="2051050" y="3716338"/>
            <a:ext cx="144463" cy="144462"/>
          </a:xfrm>
          <a:prstGeom prst="ellipse">
            <a:avLst/>
          </a:prstGeom>
          <a:solidFill>
            <a:srgbClr val="66FF33"/>
          </a:solidFill>
          <a:ln w="38100">
            <a:solidFill>
              <a:srgbClr val="66FF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>
              <a:solidFill>
                <a:srgbClr val="66FF33"/>
              </a:solidFill>
            </a:endParaRPr>
          </a:p>
        </p:txBody>
      </p:sp>
      <p:sp>
        <p:nvSpPr>
          <p:cNvPr id="2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96086"/>
          </a:xfrm>
        </p:spPr>
        <p:txBody>
          <a:bodyPr>
            <a:normAutofit fontScale="90000"/>
          </a:bodyPr>
          <a:lstStyle/>
          <a:p>
            <a:r>
              <a:rPr lang="tr-TR" dirty="0"/>
              <a:t>Logistic Discrimination</a:t>
            </a:r>
          </a:p>
        </p:txBody>
      </p:sp>
      <p:graphicFrame>
        <p:nvGraphicFramePr>
          <p:cNvPr id="376840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1357313" y="2306638"/>
          <a:ext cx="6330950" cy="368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847" name="Equation" r:id="rId3" imgW="3429000" imgH="1993680" progId="Equation.3">
                  <p:embed/>
                </p:oleObj>
              </mc:Choice>
              <mc:Fallback>
                <p:oleObj name="Equation" r:id="rId3" imgW="3429000" imgH="19936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2306638"/>
                        <a:ext cx="6330950" cy="3681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2C84C-58DE-4C80-A043-238A89359032}" type="slidenum">
              <a:rPr lang="tr-TR"/>
              <a:pPr/>
              <a:t>15</a:t>
            </a:fld>
            <a:endParaRPr lang="tr-TR"/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0034" y="1714488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Two classes: Assume log likelihood ratio is linear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Training: Two Classes</a:t>
            </a:r>
          </a:p>
        </p:txBody>
      </p:sp>
      <p:graphicFrame>
        <p:nvGraphicFramePr>
          <p:cNvPr id="377866" name="Object 10"/>
          <p:cNvGraphicFramePr>
            <a:graphicFrameLocks noGrp="1" noChangeAspect="1"/>
          </p:cNvGraphicFramePr>
          <p:nvPr>
            <p:ph idx="1"/>
          </p:nvPr>
        </p:nvGraphicFramePr>
        <p:xfrm>
          <a:off x="1660525" y="2166938"/>
          <a:ext cx="5872163" cy="352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874" name="Equation" r:id="rId3" imgW="2768400" imgH="1663560" progId="Equation.3">
                  <p:embed/>
                </p:oleObj>
              </mc:Choice>
              <mc:Fallback>
                <p:oleObj name="Equation" r:id="rId3" imgW="2768400" imgH="166356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525" y="2166938"/>
                        <a:ext cx="5872163" cy="3529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58810-B672-4491-97BF-E3E988EE4BA2}" type="slidenum">
              <a:rPr lang="tr-TR"/>
              <a:pPr/>
              <a:t>16</a:t>
            </a:fld>
            <a:endParaRPr lang="tr-TR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55976" y="5517232"/>
            <a:ext cx="1817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Cross Entropy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 fontScale="90000"/>
          </a:bodyPr>
          <a:lstStyle/>
          <a:p>
            <a:r>
              <a:rPr lang="tr-TR" dirty="0"/>
              <a:t>Training: Gradient-Descent</a:t>
            </a:r>
          </a:p>
        </p:txBody>
      </p:sp>
      <p:graphicFrame>
        <p:nvGraphicFramePr>
          <p:cNvPr id="378888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944563" y="1628775"/>
          <a:ext cx="6892925" cy="442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895" name="Equation" r:id="rId3" imgW="3187440" imgH="2044440" progId="Equation.3">
                  <p:embed/>
                </p:oleObj>
              </mc:Choice>
              <mc:Fallback>
                <p:oleObj name="Equation" r:id="rId3" imgW="3187440" imgH="20444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563" y="1628775"/>
                        <a:ext cx="6892925" cy="4421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983-73BC-4544-9D3B-0DE25CCE8F32}" type="slidenum">
              <a:rPr lang="tr-TR"/>
              <a:pPr/>
              <a:t>17</a:t>
            </a:fld>
            <a:endParaRPr lang="tr-TR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17DD-B607-49DE-9B53-972E4720B1A0}" type="slidenum">
              <a:rPr lang="tr-TR"/>
              <a:pPr/>
              <a:t>18</a:t>
            </a:fld>
            <a:endParaRPr lang="tr-TR"/>
          </a:p>
        </p:txBody>
      </p:sp>
      <p:pic>
        <p:nvPicPr>
          <p:cNvPr id="37991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63" y="661988"/>
            <a:ext cx="4714875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9914" name="Rectangle 10"/>
          <p:cNvSpPr>
            <a:spLocks noChangeArrowheads="1"/>
          </p:cNvSpPr>
          <p:nvPr/>
        </p:nvSpPr>
        <p:spPr bwMode="auto">
          <a:xfrm>
            <a:off x="3419475" y="3141663"/>
            <a:ext cx="2592388" cy="1366837"/>
          </a:xfrm>
          <a:prstGeom prst="rect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379915" name="Rectangle 11"/>
          <p:cNvSpPr>
            <a:spLocks noChangeArrowheads="1"/>
          </p:cNvSpPr>
          <p:nvPr/>
        </p:nvSpPr>
        <p:spPr bwMode="auto">
          <a:xfrm>
            <a:off x="3419475" y="4508500"/>
            <a:ext cx="3384550" cy="4333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03BF-57A3-431F-BF78-E75FC443CF21}" type="slidenum">
              <a:rPr lang="tr-TR"/>
              <a:pPr/>
              <a:t>19</a:t>
            </a:fld>
            <a:endParaRPr lang="tr-TR"/>
          </a:p>
        </p:txBody>
      </p:sp>
      <p:pic>
        <p:nvPicPr>
          <p:cNvPr id="38093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2550" y="928688"/>
            <a:ext cx="64389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0935" name="Text Box 7"/>
          <p:cNvSpPr txBox="1">
            <a:spLocks noChangeArrowheads="1"/>
          </p:cNvSpPr>
          <p:nvPr/>
        </p:nvSpPr>
        <p:spPr bwMode="auto">
          <a:xfrm>
            <a:off x="3040063" y="2174875"/>
            <a:ext cx="431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600">
                <a:latin typeface="Lucida Bright" pitchFamily="18" charset="0"/>
              </a:rPr>
              <a:t>10</a:t>
            </a:r>
          </a:p>
        </p:txBody>
      </p:sp>
      <p:sp>
        <p:nvSpPr>
          <p:cNvPr id="380936" name="Text Box 8"/>
          <p:cNvSpPr txBox="1">
            <a:spLocks noChangeArrowheads="1"/>
          </p:cNvSpPr>
          <p:nvPr/>
        </p:nvSpPr>
        <p:spPr bwMode="auto">
          <a:xfrm>
            <a:off x="3492500" y="1628775"/>
            <a:ext cx="555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600">
                <a:latin typeface="Lucida Bright" pitchFamily="18" charset="0"/>
              </a:rPr>
              <a:t>100</a:t>
            </a:r>
          </a:p>
        </p:txBody>
      </p:sp>
      <p:sp>
        <p:nvSpPr>
          <p:cNvPr id="380937" name="Text Box 9"/>
          <p:cNvSpPr txBox="1">
            <a:spLocks noChangeArrowheads="1"/>
          </p:cNvSpPr>
          <p:nvPr/>
        </p:nvSpPr>
        <p:spPr bwMode="auto">
          <a:xfrm>
            <a:off x="4427538" y="1628775"/>
            <a:ext cx="6794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600">
                <a:latin typeface="Lucida Bright" pitchFamily="18" charset="0"/>
              </a:rPr>
              <a:t>1000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8748201"/>
              </p:ext>
            </p:extLst>
          </p:nvPr>
        </p:nvGraphicFramePr>
        <p:xfrm>
          <a:off x="323528" y="332656"/>
          <a:ext cx="2525819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4" imgW="2171700" imgH="495300" progId="Equation.3">
                  <p:embed/>
                </p:oleObj>
              </mc:Choice>
              <mc:Fallback>
                <p:oleObj name="Equation" r:id="rId4" imgW="21717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3528" y="332656"/>
                        <a:ext cx="2525819" cy="576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</p:spPr>
        <p:txBody>
          <a:bodyPr/>
          <a:lstStyle/>
          <a:p>
            <a:r>
              <a:rPr lang="tr-TR" sz="2000" i="0" dirty="0"/>
              <a:t>CHAPTER </a:t>
            </a:r>
            <a:r>
              <a:rPr lang="tr-TR" sz="2000" i="0" dirty="0" smtClean="0"/>
              <a:t>10:</a:t>
            </a:r>
            <a:r>
              <a:rPr lang="tr-TR" sz="2800" dirty="0" smtClean="0"/>
              <a:t> </a:t>
            </a:r>
            <a:r>
              <a:rPr lang="tr-TR" sz="2800" dirty="0"/>
              <a:t/>
            </a:r>
            <a:br>
              <a:rPr lang="tr-TR" sz="2800" dirty="0"/>
            </a:br>
            <a:r>
              <a:rPr lang="tr-TR" dirty="0" smtClean="0"/>
              <a:t>Linear Discrimination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 fontScale="90000"/>
          </a:bodyPr>
          <a:lstStyle/>
          <a:p>
            <a:r>
              <a:rPr lang="tr-TR" dirty="0"/>
              <a:t>K&gt;2 Classes</a:t>
            </a:r>
          </a:p>
        </p:txBody>
      </p:sp>
      <p:graphicFrame>
        <p:nvGraphicFramePr>
          <p:cNvPr id="381966" name="Object 14"/>
          <p:cNvGraphicFramePr>
            <a:graphicFrameLocks noGrp="1" noChangeAspect="1"/>
          </p:cNvGraphicFramePr>
          <p:nvPr>
            <p:ph idx="1"/>
          </p:nvPr>
        </p:nvGraphicFramePr>
        <p:xfrm>
          <a:off x="990601" y="1557339"/>
          <a:ext cx="5581664" cy="4798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73" name="Equation" r:id="rId3" imgW="2717640" imgH="2336760" progId="Equation.3">
                  <p:embed/>
                </p:oleObj>
              </mc:Choice>
              <mc:Fallback>
                <p:oleObj name="Equation" r:id="rId3" imgW="2717640" imgH="233676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1" y="1557339"/>
                        <a:ext cx="5581664" cy="47987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6802-74BA-468E-A26D-E56FE529753E}" type="slidenum">
              <a:rPr lang="tr-TR"/>
              <a:pPr/>
              <a:t>20</a:t>
            </a:fld>
            <a:endParaRPr lang="tr-TR"/>
          </a:p>
        </p:txBody>
      </p:sp>
      <p:sp>
        <p:nvSpPr>
          <p:cNvPr id="381963" name="Text Box 11"/>
          <p:cNvSpPr txBox="1">
            <a:spLocks noChangeArrowheads="1"/>
          </p:cNvSpPr>
          <p:nvPr/>
        </p:nvSpPr>
        <p:spPr bwMode="auto">
          <a:xfrm>
            <a:off x="7143768" y="3214686"/>
            <a:ext cx="119616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 dirty="0">
                <a:solidFill>
                  <a:schemeClr val="tx2"/>
                </a:solidFill>
                <a:latin typeface="+mj-lt"/>
              </a:rPr>
              <a:t>softmax</a:t>
            </a:r>
          </a:p>
        </p:txBody>
      </p:sp>
      <p:sp>
        <p:nvSpPr>
          <p:cNvPr id="381965" name="Rectangle 13"/>
          <p:cNvSpPr>
            <a:spLocks noChangeArrowheads="1"/>
          </p:cNvSpPr>
          <p:nvPr/>
        </p:nvSpPr>
        <p:spPr bwMode="auto">
          <a:xfrm>
            <a:off x="2700338" y="2997200"/>
            <a:ext cx="3025775" cy="1152525"/>
          </a:xfrm>
          <a:prstGeom prst="rect">
            <a:avLst/>
          </a:prstGeom>
          <a:noFill/>
          <a:ln w="9525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133A-C71C-4A68-96F1-25A7A8C5B188}" type="slidenum">
              <a:rPr lang="tr-TR"/>
              <a:pPr/>
              <a:t>21</a:t>
            </a:fld>
            <a:endParaRPr lang="tr-TR"/>
          </a:p>
        </p:txBody>
      </p:sp>
      <p:pic>
        <p:nvPicPr>
          <p:cNvPr id="38298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5888" y="762000"/>
            <a:ext cx="6372225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2982" name="Rectangle 6"/>
          <p:cNvSpPr>
            <a:spLocks noChangeArrowheads="1"/>
          </p:cNvSpPr>
          <p:nvPr/>
        </p:nvSpPr>
        <p:spPr bwMode="auto">
          <a:xfrm>
            <a:off x="2484438" y="2060575"/>
            <a:ext cx="3095625" cy="1800225"/>
          </a:xfrm>
          <a:prstGeom prst="rect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382983" name="Rectangle 7"/>
          <p:cNvSpPr>
            <a:spLocks noChangeArrowheads="1"/>
          </p:cNvSpPr>
          <p:nvPr/>
        </p:nvSpPr>
        <p:spPr bwMode="auto">
          <a:xfrm>
            <a:off x="2484438" y="3860800"/>
            <a:ext cx="3743325" cy="9366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32" name="Rectangle 8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8305800" cy="1143000"/>
          </a:xfrm>
        </p:spPr>
        <p:txBody>
          <a:bodyPr/>
          <a:lstStyle/>
          <a:p>
            <a:r>
              <a:rPr lang="tr-TR" dirty="0" err="1"/>
              <a:t>Example</a:t>
            </a:r>
            <a:endParaRPr lang="tr-TR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76E2-156B-4EA3-8CA3-AB1A65C496A8}" type="slidenum">
              <a:rPr lang="tr-TR"/>
              <a:pPr/>
              <a:t>22</a:t>
            </a:fld>
            <a:endParaRPr lang="tr-TR"/>
          </a:p>
        </p:txBody>
      </p:sp>
      <p:pic>
        <p:nvPicPr>
          <p:cNvPr id="3850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1700213"/>
            <a:ext cx="3867150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5035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1638" y="2997200"/>
            <a:ext cx="4286250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5037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87900" y="476250"/>
            <a:ext cx="34766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75293"/>
              </p:ext>
            </p:extLst>
          </p:nvPr>
        </p:nvGraphicFramePr>
        <p:xfrm>
          <a:off x="3563888" y="6093296"/>
          <a:ext cx="2525819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47" name="Equation" r:id="rId6" imgW="2171700" imgH="495300" progId="Equation.3">
                  <p:embed/>
                </p:oleObj>
              </mc:Choice>
              <mc:Fallback>
                <p:oleObj name="Equation" r:id="rId6" imgW="21717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63888" y="6093296"/>
                        <a:ext cx="2525819" cy="576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 fontScale="90000"/>
          </a:bodyPr>
          <a:lstStyle/>
          <a:p>
            <a:r>
              <a:rPr lang="tr-TR" dirty="0"/>
              <a:t>Generalizing the Linear Model</a:t>
            </a:r>
          </a:p>
        </p:txBody>
      </p:sp>
      <p:graphicFrame>
        <p:nvGraphicFramePr>
          <p:cNvPr id="387078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2849563" y="2065339"/>
          <a:ext cx="3987271" cy="863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091" name="Equation" r:id="rId3" imgW="1993680" imgH="431640" progId="Equation.3">
                  <p:embed/>
                </p:oleObj>
              </mc:Choice>
              <mc:Fallback>
                <p:oleObj name="Equation" r:id="rId3" imgW="1993680" imgH="431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563" y="2065339"/>
                        <a:ext cx="3987271" cy="8635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47B7-5C53-4C06-8E78-7660FF04D6B8}" type="slidenum">
              <a:rPr lang="tr-TR"/>
              <a:pPr/>
              <a:t>23</a:t>
            </a:fld>
            <a:endParaRPr lang="tr-TR"/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472" y="1928802"/>
            <a:ext cx="8229600" cy="3886200"/>
          </a:xfrm>
        </p:spPr>
        <p:txBody>
          <a:bodyPr/>
          <a:lstStyle/>
          <a:p>
            <a:r>
              <a:rPr lang="tr-TR" sz="2000" dirty="0">
                <a:solidFill>
                  <a:schemeClr val="tx2"/>
                </a:solidFill>
                <a:latin typeface="+mj-lt"/>
              </a:rPr>
              <a:t>Quadratic:</a:t>
            </a:r>
          </a:p>
          <a:p>
            <a:endParaRPr lang="tr-TR" sz="2000" dirty="0">
              <a:solidFill>
                <a:schemeClr val="tx2"/>
              </a:solidFill>
              <a:latin typeface="+mj-lt"/>
            </a:endParaRPr>
          </a:p>
          <a:p>
            <a:endParaRPr lang="tr-TR" sz="2000" dirty="0">
              <a:solidFill>
                <a:schemeClr val="tx2"/>
              </a:solidFill>
              <a:latin typeface="+mj-lt"/>
            </a:endParaRPr>
          </a:p>
          <a:p>
            <a:r>
              <a:rPr lang="tr-TR" sz="2000" dirty="0">
                <a:solidFill>
                  <a:schemeClr val="tx2"/>
                </a:solidFill>
                <a:latin typeface="+mj-lt"/>
              </a:rPr>
              <a:t>Sum of basis functions:</a:t>
            </a:r>
          </a:p>
          <a:p>
            <a:endParaRPr lang="tr-TR" sz="2000" dirty="0">
              <a:solidFill>
                <a:schemeClr val="tx2"/>
              </a:solidFill>
              <a:latin typeface="+mj-lt"/>
            </a:endParaRPr>
          </a:p>
          <a:p>
            <a:endParaRPr lang="tr-TR" sz="2000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r>
              <a:rPr lang="tr-TR" sz="2000" dirty="0">
                <a:solidFill>
                  <a:schemeClr val="tx2"/>
                </a:solidFill>
                <a:latin typeface="+mj-lt"/>
              </a:rPr>
              <a:t>	where </a:t>
            </a:r>
            <a:r>
              <a:rPr lang="tr-TR" sz="2000" b="1" dirty="0">
                <a:solidFill>
                  <a:schemeClr val="tx2"/>
                </a:solidFill>
                <a:latin typeface="+mj-lt"/>
              </a:rPr>
              <a:t>φ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000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) are basis functions </a:t>
            </a:r>
          </a:p>
          <a:p>
            <a:pPr lvl="1"/>
            <a:r>
              <a:rPr lang="tr-TR" sz="1800" dirty="0" smtClean="0">
                <a:solidFill>
                  <a:schemeClr val="tx2"/>
                </a:solidFill>
                <a:latin typeface="+mj-lt"/>
              </a:rPr>
              <a:t>Hidden </a:t>
            </a:r>
            <a:r>
              <a:rPr lang="tr-TR" sz="1800" dirty="0">
                <a:solidFill>
                  <a:schemeClr val="tx2"/>
                </a:solidFill>
                <a:latin typeface="+mj-lt"/>
              </a:rPr>
              <a:t>units in neural </a:t>
            </a:r>
            <a:r>
              <a:rPr lang="tr-TR" sz="1800" dirty="0" smtClean="0">
                <a:solidFill>
                  <a:schemeClr val="tx2"/>
                </a:solidFill>
                <a:latin typeface="+mj-lt"/>
              </a:rPr>
              <a:t>networks (Chapters 11 and 12)</a:t>
            </a:r>
          </a:p>
          <a:p>
            <a:pPr lvl="1"/>
            <a:r>
              <a:rPr lang="tr-TR" sz="1800" dirty="0" smtClean="0">
                <a:solidFill>
                  <a:schemeClr val="tx2"/>
                </a:solidFill>
                <a:latin typeface="+mj-lt"/>
              </a:rPr>
              <a:t>Kernels in SVM (Chapter 13)</a:t>
            </a:r>
          </a:p>
        </p:txBody>
      </p:sp>
      <p:graphicFrame>
        <p:nvGraphicFramePr>
          <p:cNvPr id="387080" name="Object 8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408238" y="3429000"/>
          <a:ext cx="342900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092" name="Equation" r:id="rId5" imgW="1650960" imgH="431640" progId="Equation.3">
                  <p:embed/>
                </p:oleObj>
              </mc:Choice>
              <mc:Fallback>
                <p:oleObj name="Equation" r:id="rId5" imgW="1650960" imgH="4316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8238" y="3429000"/>
                        <a:ext cx="3429000" cy="896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Discrimination by Regression</a:t>
            </a:r>
          </a:p>
        </p:txBody>
      </p:sp>
      <p:graphicFrame>
        <p:nvGraphicFramePr>
          <p:cNvPr id="388107" name="Object 11"/>
          <p:cNvGraphicFramePr>
            <a:graphicFrameLocks noGrp="1" noChangeAspect="1"/>
          </p:cNvGraphicFramePr>
          <p:nvPr>
            <p:ph idx="1"/>
          </p:nvPr>
        </p:nvGraphicFramePr>
        <p:xfrm>
          <a:off x="1425575" y="2471738"/>
          <a:ext cx="5934075" cy="395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115" name="Equation" r:id="rId3" imgW="3009600" imgH="2006280" progId="Equation.3">
                  <p:embed/>
                </p:oleObj>
              </mc:Choice>
              <mc:Fallback>
                <p:oleObj name="Equation" r:id="rId3" imgW="3009600" imgH="200628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5575" y="2471738"/>
                        <a:ext cx="5934075" cy="3956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8022D-6361-4E4D-B0E6-29974ECB5733}" type="slidenum">
              <a:rPr lang="tr-TR"/>
              <a:pPr/>
              <a:t>24</a:t>
            </a:fld>
            <a:endParaRPr lang="tr-TR"/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0034" y="1928802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Classes are NOT mutually exclusive and exhaustive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8121645"/>
              </p:ext>
            </p:extLst>
          </p:nvPr>
        </p:nvGraphicFramePr>
        <p:xfrm>
          <a:off x="6372200" y="2492896"/>
          <a:ext cx="914539" cy="323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116" name="Equation" r:id="rId5" imgW="647700" imgH="228600" progId="Equation.3">
                  <p:embed/>
                </p:oleObj>
              </mc:Choice>
              <mc:Fallback>
                <p:oleObj name="Equation" r:id="rId5" imgW="647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72200" y="2492896"/>
                        <a:ext cx="914539" cy="3234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Likelihood- vs. Discriminant-based Classification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chemeClr val="accent1"/>
                </a:solidFill>
                <a:latin typeface="+mj-lt"/>
              </a:rPr>
              <a:t>Likelihood-based: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Assume a model for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|C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), use Bayes’ rule to calculate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(C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|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</a:t>
            </a:r>
          </a:p>
          <a:p>
            <a:pPr>
              <a:buFont typeface="Wingdings" pitchFamily="2" charset="2"/>
              <a:buNone/>
            </a:pPr>
            <a:r>
              <a:rPr lang="tr-TR" i="1" dirty="0">
                <a:solidFill>
                  <a:schemeClr val="tx2"/>
                </a:solidFill>
                <a:latin typeface="+mj-lt"/>
              </a:rPr>
              <a:t>		g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= log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(C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|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</a:t>
            </a:r>
          </a:p>
          <a:p>
            <a:r>
              <a:rPr lang="tr-TR" dirty="0">
                <a:solidFill>
                  <a:schemeClr val="accent1"/>
                </a:solidFill>
                <a:latin typeface="+mj-lt"/>
              </a:rPr>
              <a:t>Discriminant-based: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Assume a model for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g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b="1" dirty="0">
                <a:solidFill>
                  <a:schemeClr val="tx2"/>
                </a:solidFill>
                <a:latin typeface="+mj-lt"/>
              </a:rPr>
              <a:t>|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Φ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); no density estimation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Estimating the boundaries is enough; no need to accurately estimate the densities inside the boundaries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B7EA5-D4EA-4D8D-84DC-A42BF2C29C87}" type="slidenum">
              <a:rPr lang="tr-TR"/>
              <a:pPr/>
              <a:t>3</a:t>
            </a:fld>
            <a:endParaRPr lang="tr-TR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0034" y="2000240"/>
            <a:ext cx="8229600" cy="3886200"/>
          </a:xfrm>
        </p:spPr>
        <p:txBody>
          <a:bodyPr>
            <a:normAutofit lnSpcReduction="10000"/>
          </a:bodyPr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Linear discriminant: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Advantages:</a:t>
            </a:r>
          </a:p>
          <a:p>
            <a:pPr lvl="1"/>
            <a:r>
              <a:rPr lang="tr-TR" dirty="0">
                <a:solidFill>
                  <a:schemeClr val="tx2"/>
                </a:solidFill>
                <a:latin typeface="+mj-lt"/>
              </a:rPr>
              <a:t>Simple: O(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d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space/computation </a:t>
            </a:r>
          </a:p>
          <a:p>
            <a:pPr lvl="1"/>
            <a:r>
              <a:rPr lang="tr-TR" dirty="0">
                <a:solidFill>
                  <a:schemeClr val="tx2"/>
                </a:solidFill>
                <a:latin typeface="+mj-lt"/>
              </a:rPr>
              <a:t>Knowledge extraction: Weighted sum of attributes; positive/negative weights, magnitudes (credit scoring)</a:t>
            </a:r>
          </a:p>
          <a:p>
            <a:pPr lvl="1"/>
            <a:r>
              <a:rPr lang="tr-TR" dirty="0">
                <a:solidFill>
                  <a:schemeClr val="tx2"/>
                </a:solidFill>
                <a:latin typeface="+mj-lt"/>
              </a:rPr>
              <a:t>Optimal when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|C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are Gaussian with shared cov matrix; useful when classes are (almost) linearly separable</a:t>
            </a:r>
          </a:p>
        </p:txBody>
      </p:sp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Linear Discriminant</a:t>
            </a:r>
          </a:p>
        </p:txBody>
      </p:sp>
      <p:graphicFrame>
        <p:nvGraphicFramePr>
          <p:cNvPr id="363525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2105025" y="2349500"/>
          <a:ext cx="5583238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532" name="Equation" r:id="rId3" imgW="2489040" imgH="444240" progId="Equation.3">
                  <p:embed/>
                </p:oleObj>
              </mc:Choice>
              <mc:Fallback>
                <p:oleObj name="Equation" r:id="rId3" imgW="2489040" imgH="4442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5025" y="2349500"/>
                        <a:ext cx="5583238" cy="99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C62A-0E17-4A6E-ACD9-265C6814E685}" type="slidenum">
              <a:rPr lang="tr-TR"/>
              <a:pPr/>
              <a:t>4</a:t>
            </a:fld>
            <a:endParaRPr lang="tr-TR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0034" y="2000240"/>
            <a:ext cx="8229600" cy="3886200"/>
          </a:xfrm>
        </p:spPr>
        <p:txBody>
          <a:bodyPr>
            <a:normAutofit/>
          </a:bodyPr>
          <a:lstStyle/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Quadratic discriminant:</a:t>
            </a:r>
          </a:p>
          <a:p>
            <a:endParaRPr lang="tr-TR" sz="2400" dirty="0">
              <a:solidFill>
                <a:schemeClr val="tx2"/>
              </a:solidFill>
              <a:latin typeface="+mj-lt"/>
            </a:endParaRPr>
          </a:p>
          <a:p>
            <a:endParaRPr lang="tr-TR" sz="2400" dirty="0">
              <a:solidFill>
                <a:schemeClr val="tx2"/>
              </a:solidFill>
              <a:latin typeface="+mj-lt"/>
            </a:endParaRPr>
          </a:p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Higher-order (product) terms:</a:t>
            </a:r>
          </a:p>
          <a:p>
            <a:pPr>
              <a:buFont typeface="Wingdings" pitchFamily="2" charset="2"/>
              <a:buNone/>
            </a:pPr>
            <a:endParaRPr lang="tr-TR" sz="2400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	</a:t>
            </a:r>
          </a:p>
          <a:p>
            <a:pPr>
              <a:buFont typeface="Wingdings" pitchFamily="2" charset="2"/>
              <a:buNone/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	Map from </a:t>
            </a:r>
            <a:r>
              <a:rPr lang="tr-TR" sz="2400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to </a:t>
            </a:r>
            <a:r>
              <a:rPr lang="tr-TR" sz="2400" b="1" i="1" dirty="0">
                <a:solidFill>
                  <a:schemeClr val="tx2"/>
                </a:solidFill>
                <a:latin typeface="+mj-lt"/>
              </a:rPr>
              <a:t>z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using </a:t>
            </a:r>
            <a:r>
              <a:rPr lang="tr-TR" sz="2400" dirty="0">
                <a:solidFill>
                  <a:schemeClr val="accent1"/>
                </a:solidFill>
                <a:latin typeface="+mj-lt"/>
              </a:rPr>
              <a:t>nonlinear basis functions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and use a linear discriminant in </a:t>
            </a:r>
            <a:r>
              <a:rPr lang="tr-TR" sz="2400" b="1" i="1" dirty="0">
                <a:solidFill>
                  <a:schemeClr val="tx2"/>
                </a:solidFill>
                <a:latin typeface="+mj-lt"/>
              </a:rPr>
              <a:t>z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-space</a:t>
            </a:r>
          </a:p>
        </p:txBody>
      </p:sp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Generalized Linear Model</a:t>
            </a:r>
          </a:p>
        </p:txBody>
      </p:sp>
      <p:graphicFrame>
        <p:nvGraphicFramePr>
          <p:cNvPr id="364554" name="Object 10"/>
          <p:cNvGraphicFramePr>
            <a:graphicFrameLocks noGrp="1" noChangeAspect="1"/>
          </p:cNvGraphicFramePr>
          <p:nvPr>
            <p:ph idx="1"/>
          </p:nvPr>
        </p:nvGraphicFramePr>
        <p:xfrm>
          <a:off x="1962150" y="3883025"/>
          <a:ext cx="55086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571" name="Equation" r:id="rId3" imgW="2552400" imgH="241200" progId="Equation.3">
                  <p:embed/>
                </p:oleObj>
              </mc:Choice>
              <mc:Fallback>
                <p:oleObj name="Equation" r:id="rId3" imgW="2552400" imgH="2412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150" y="3883025"/>
                        <a:ext cx="5508625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5C11-1321-46A7-9D7F-9916B4FE713C}" type="slidenum">
              <a:rPr lang="tr-TR"/>
              <a:pPr/>
              <a:t>5</a:t>
            </a:fld>
            <a:endParaRPr lang="tr-TR"/>
          </a:p>
        </p:txBody>
      </p:sp>
      <p:graphicFrame>
        <p:nvGraphicFramePr>
          <p:cNvPr id="364552" name="Object 8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558925" y="2571750"/>
          <a:ext cx="4298959" cy="451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572" name="Equation" r:id="rId5" imgW="2298600" imgH="241200" progId="Equation.3">
                  <p:embed/>
                </p:oleObj>
              </mc:Choice>
              <mc:Fallback>
                <p:oleObj name="Equation" r:id="rId5" imgW="2298600" imgH="2412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8925" y="2571750"/>
                        <a:ext cx="4298959" cy="4512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4556" name="Object 12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928794" y="5500702"/>
          <a:ext cx="2143140" cy="852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573" name="Equation" r:id="rId7" imgW="1117440" imgH="444240" progId="Equation.3">
                  <p:embed/>
                </p:oleObj>
              </mc:Choice>
              <mc:Fallback>
                <p:oleObj name="Equation" r:id="rId7" imgW="1117440" imgH="44424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4" y="5500702"/>
                        <a:ext cx="2143140" cy="8524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Two Classes</a:t>
            </a:r>
          </a:p>
        </p:txBody>
      </p:sp>
      <p:graphicFrame>
        <p:nvGraphicFramePr>
          <p:cNvPr id="365582" name="Object 14"/>
          <p:cNvGraphicFramePr>
            <a:graphicFrameLocks noGrp="1" noChangeAspect="1"/>
          </p:cNvGraphicFramePr>
          <p:nvPr>
            <p:ph sz="half" idx="1"/>
          </p:nvPr>
        </p:nvGraphicFramePr>
        <p:xfrm>
          <a:off x="4838700" y="1484313"/>
          <a:ext cx="3857625" cy="191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595" name="Equation" r:id="rId3" imgW="1942920" imgH="965160" progId="Equation.3">
                  <p:embed/>
                </p:oleObj>
              </mc:Choice>
              <mc:Fallback>
                <p:oleObj name="Equation" r:id="rId3" imgW="1942920" imgH="96516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8700" y="1484313"/>
                        <a:ext cx="3857625" cy="1916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84" name="Object 16"/>
          <p:cNvGraphicFramePr>
            <a:graphicFrameLocks noGrp="1" noChangeAspect="1"/>
          </p:cNvGraphicFramePr>
          <p:nvPr>
            <p:ph sz="half" idx="2"/>
          </p:nvPr>
        </p:nvGraphicFramePr>
        <p:xfrm>
          <a:off x="5357813" y="3603625"/>
          <a:ext cx="32512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596" name="Equation" r:id="rId5" imgW="1587240" imgH="457200" progId="Equation.3">
                  <p:embed/>
                </p:oleObj>
              </mc:Choice>
              <mc:Fallback>
                <p:oleObj name="Equation" r:id="rId5" imgW="1587240" imgH="4572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3" y="3603625"/>
                        <a:ext cx="3251200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DC97-F760-462D-AF39-DB8B4DFA7EA6}" type="slidenum">
              <a:rPr lang="tr-TR"/>
              <a:pPr/>
              <a:t>6</a:t>
            </a:fld>
            <a:endParaRPr lang="tr-TR"/>
          </a:p>
        </p:txBody>
      </p:sp>
      <p:pic>
        <p:nvPicPr>
          <p:cNvPr id="365581" name="Picture 13" descr="Ld2cla_col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0825" y="1916113"/>
            <a:ext cx="4752975" cy="4240212"/>
          </a:xfrm>
          <a:prstGeom prst="rect">
            <a:avLst/>
          </a:prstGeom>
          <a:noFill/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 fontScale="90000"/>
          </a:bodyPr>
          <a:lstStyle/>
          <a:p>
            <a:r>
              <a:rPr lang="tr-TR" dirty="0"/>
              <a:t>Geometry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4B9A-65AC-4C7C-B24D-DE9DBA8AA1FC}" type="slidenum">
              <a:rPr lang="tr-TR"/>
              <a:pPr/>
              <a:t>7</a:t>
            </a:fld>
            <a:endParaRPr lang="tr-TR"/>
          </a:p>
        </p:txBody>
      </p:sp>
      <p:pic>
        <p:nvPicPr>
          <p:cNvPr id="367625" name="Picture 9" descr="Ld2cla2_co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150" y="1773238"/>
            <a:ext cx="5183188" cy="4645025"/>
          </a:xfrm>
          <a:prstGeom prst="rect">
            <a:avLst/>
          </a:prstGeom>
          <a:noFill/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35896" y="4581128"/>
            <a:ext cx="3555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r</a:t>
            </a:r>
            <a:r>
              <a:rPr lang="en-US" sz="2000" baseline="-25000" dirty="0" smtClean="0">
                <a:latin typeface="Times New Roman"/>
                <a:cs typeface="Times New Roman"/>
              </a:rPr>
              <a:t>0</a:t>
            </a:r>
            <a:endParaRPr lang="en-US" sz="2000" baseline="-25000" dirty="0"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20072" y="4941168"/>
            <a:ext cx="274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r</a:t>
            </a:r>
            <a:endParaRPr lang="en-US" sz="2000" baseline="-25000"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882767"/>
              </p:ext>
            </p:extLst>
          </p:nvPr>
        </p:nvGraphicFramePr>
        <p:xfrm>
          <a:off x="5940152" y="764704"/>
          <a:ext cx="3089439" cy="1656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24" name="Equation" r:id="rId4" imgW="2705100" imgH="1447800" progId="Equation.3">
                  <p:embed/>
                </p:oleObj>
              </mc:Choice>
              <mc:Fallback>
                <p:oleObj name="Equation" r:id="rId4" imgW="2705100" imgH="144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40152" y="764704"/>
                        <a:ext cx="3089439" cy="16561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6057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96086"/>
          </a:xfrm>
        </p:spPr>
        <p:txBody>
          <a:bodyPr>
            <a:normAutofit fontScale="90000"/>
          </a:bodyPr>
          <a:lstStyle/>
          <a:p>
            <a:r>
              <a:rPr lang="tr-TR" dirty="0"/>
              <a:t>Multiple Classes</a:t>
            </a:r>
          </a:p>
        </p:txBody>
      </p:sp>
      <p:graphicFrame>
        <p:nvGraphicFramePr>
          <p:cNvPr id="368652" name="Object 12"/>
          <p:cNvGraphicFramePr>
            <a:graphicFrameLocks noGrp="1" noChangeAspect="1"/>
          </p:cNvGraphicFramePr>
          <p:nvPr>
            <p:ph sz="half" idx="1"/>
          </p:nvPr>
        </p:nvGraphicFramePr>
        <p:xfrm>
          <a:off x="4741863" y="1557338"/>
          <a:ext cx="347662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65" name="Equation" r:id="rId3" imgW="1549080" imgH="241200" progId="Equation.3">
                  <p:embed/>
                </p:oleObj>
              </mc:Choice>
              <mc:Fallback>
                <p:oleObj name="Equation" r:id="rId3" imgW="1549080" imgH="2412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1863" y="1557338"/>
                        <a:ext cx="3476625" cy="541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54" name="Object 14"/>
          <p:cNvGraphicFramePr>
            <a:graphicFrameLocks noGrp="1" noChangeAspect="1"/>
          </p:cNvGraphicFramePr>
          <p:nvPr>
            <p:ph sz="half" idx="2"/>
          </p:nvPr>
        </p:nvGraphicFramePr>
        <p:xfrm>
          <a:off x="5884863" y="2565400"/>
          <a:ext cx="2055812" cy="118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66" name="Equation" r:id="rId5" imgW="1054080" imgH="609480" progId="Equation.3">
                  <p:embed/>
                </p:oleObj>
              </mc:Choice>
              <mc:Fallback>
                <p:oleObj name="Equation" r:id="rId5" imgW="1054080" imgH="60948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4863" y="2565400"/>
                        <a:ext cx="2055812" cy="1189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6EAA-A97C-4451-A64B-8EA07B0997B9}" type="slidenum">
              <a:rPr lang="tr-TR"/>
              <a:pPr/>
              <a:t>8</a:t>
            </a:fld>
            <a:endParaRPr lang="tr-TR"/>
          </a:p>
        </p:txBody>
      </p:sp>
      <p:sp>
        <p:nvSpPr>
          <p:cNvPr id="368650" name="Text Box 10"/>
          <p:cNvSpPr txBox="1">
            <a:spLocks noChangeArrowheads="1"/>
          </p:cNvSpPr>
          <p:nvPr/>
        </p:nvSpPr>
        <p:spPr bwMode="auto">
          <a:xfrm>
            <a:off x="5724525" y="4532313"/>
            <a:ext cx="239373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Classes are</a:t>
            </a:r>
          </a:p>
          <a:p>
            <a:r>
              <a:rPr lang="tr-TR" sz="2400" dirty="0">
                <a:solidFill>
                  <a:schemeClr val="accent1"/>
                </a:solidFill>
                <a:latin typeface="+mj-lt"/>
              </a:rPr>
              <a:t>linearly separable</a:t>
            </a:r>
          </a:p>
        </p:txBody>
      </p:sp>
      <p:pic>
        <p:nvPicPr>
          <p:cNvPr id="368651" name="Picture 11" descr="Ld2clals_col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8313" y="2133600"/>
            <a:ext cx="4535487" cy="3797300"/>
          </a:xfrm>
          <a:prstGeom prst="rect">
            <a:avLst/>
          </a:prstGeom>
          <a:noFill/>
        </p:spPr>
      </p:pic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684" name="Picture 20" descr="Ld2claps_co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825625"/>
            <a:ext cx="5543550" cy="4411663"/>
          </a:xfrm>
          <a:prstGeom prst="rect">
            <a:avLst/>
          </a:prstGeom>
          <a:noFill/>
        </p:spPr>
      </p:pic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28660"/>
          </a:xfrm>
        </p:spPr>
        <p:txBody>
          <a:bodyPr/>
          <a:lstStyle/>
          <a:p>
            <a:r>
              <a:rPr lang="tr-TR" dirty="0"/>
              <a:t>Pairwise Separation</a:t>
            </a:r>
          </a:p>
        </p:txBody>
      </p:sp>
      <p:graphicFrame>
        <p:nvGraphicFramePr>
          <p:cNvPr id="369685" name="Object 21"/>
          <p:cNvGraphicFramePr>
            <a:graphicFrameLocks noGrp="1" noChangeAspect="1"/>
          </p:cNvGraphicFramePr>
          <p:nvPr>
            <p:ph sz="half" idx="1"/>
          </p:nvPr>
        </p:nvGraphicFramePr>
        <p:xfrm>
          <a:off x="5000628" y="1428736"/>
          <a:ext cx="3648075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04" name="Equation" r:id="rId4" imgW="1625400" imgH="253800" progId="Equation.3">
                  <p:embed/>
                </p:oleObj>
              </mc:Choice>
              <mc:Fallback>
                <p:oleObj name="Equation" r:id="rId4" imgW="1625400" imgH="2538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8" y="1428736"/>
                        <a:ext cx="3648075" cy="569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87" name="Object 2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994275" y="2163763"/>
          <a:ext cx="3956050" cy="137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05" name="Equation" r:id="rId6" imgW="2044440" imgH="711000" progId="Equation.3">
                  <p:embed/>
                </p:oleObj>
              </mc:Choice>
              <mc:Fallback>
                <p:oleObj name="Equation" r:id="rId6" imgW="2044440" imgH="71100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4275" y="2163763"/>
                        <a:ext cx="3956050" cy="1376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89" name="Object 2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318250" y="4149725"/>
          <a:ext cx="212407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06" name="Equation" r:id="rId8" imgW="965160" imgH="457200" progId="Equation.3">
                  <p:embed/>
                </p:oleObj>
              </mc:Choice>
              <mc:Fallback>
                <p:oleObj name="Equation" r:id="rId8" imgW="965160" imgH="4572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8250" y="4149725"/>
                        <a:ext cx="2124075" cy="1006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C98128-ED17-4596-A559-8C8916ED53CE}" type="slidenum">
              <a:rPr lang="tr-TR"/>
              <a:pPr/>
              <a:t>9</a:t>
            </a:fld>
            <a:endParaRPr lang="tr-TR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3789</TotalTime>
  <Words>727</Words>
  <Application>Microsoft Macintosh PowerPoint</Application>
  <PresentationFormat>On-screen Show (4:3)</PresentationFormat>
  <Paragraphs>126</Paragraphs>
  <Slides>24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Flow</vt:lpstr>
      <vt:lpstr>Equation</vt:lpstr>
      <vt:lpstr>Microsoft Equation</vt:lpstr>
      <vt:lpstr>INTRODUCTION TO  Machine Learning 2nd Edition</vt:lpstr>
      <vt:lpstr>CHAPTER 10:  Linear Discrimination</vt:lpstr>
      <vt:lpstr>Likelihood- vs. Discriminant-based Classification</vt:lpstr>
      <vt:lpstr>Linear Discriminant</vt:lpstr>
      <vt:lpstr>Generalized Linear Model</vt:lpstr>
      <vt:lpstr>Two Classes</vt:lpstr>
      <vt:lpstr>Geometry</vt:lpstr>
      <vt:lpstr>Multiple Classes</vt:lpstr>
      <vt:lpstr>Pairwise Separation</vt:lpstr>
      <vt:lpstr>From Discriminants to Posteriors </vt:lpstr>
      <vt:lpstr>PowerPoint Presentation</vt:lpstr>
      <vt:lpstr>Sigmoid (Logistic) Function</vt:lpstr>
      <vt:lpstr>Gradient-Descent</vt:lpstr>
      <vt:lpstr>Gradient-Descent</vt:lpstr>
      <vt:lpstr>Logistic Discrimination</vt:lpstr>
      <vt:lpstr>Training: Two Classes</vt:lpstr>
      <vt:lpstr>Training: Gradient-Descent</vt:lpstr>
      <vt:lpstr>PowerPoint Presentation</vt:lpstr>
      <vt:lpstr>PowerPoint Presentation</vt:lpstr>
      <vt:lpstr>K&gt;2 Classes</vt:lpstr>
      <vt:lpstr>PowerPoint Presentation</vt:lpstr>
      <vt:lpstr>Example</vt:lpstr>
      <vt:lpstr>Generalizing the Linear Model</vt:lpstr>
      <vt:lpstr>Discrimination by Regression</vt:lpstr>
    </vt:vector>
  </TitlesOfParts>
  <Company>BOGAZICI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ethem</dc:creator>
  <cp:lastModifiedBy>Zehra Cataltepe</cp:lastModifiedBy>
  <cp:revision>226</cp:revision>
  <dcterms:created xsi:type="dcterms:W3CDTF">2005-01-24T14:46:28Z</dcterms:created>
  <dcterms:modified xsi:type="dcterms:W3CDTF">2014-11-12T07:55:30Z</dcterms:modified>
</cp:coreProperties>
</file>