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9"/>
  </p:notesMasterIdLst>
  <p:handoutMasterIdLst>
    <p:handoutMasterId r:id="rId20"/>
  </p:handoutMasterIdLst>
  <p:sldIdLst>
    <p:sldId id="406" r:id="rId2"/>
    <p:sldId id="433" r:id="rId3"/>
    <p:sldId id="426" r:id="rId4"/>
    <p:sldId id="434" r:id="rId5"/>
    <p:sldId id="411" r:id="rId6"/>
    <p:sldId id="431" r:id="rId7"/>
    <p:sldId id="435" r:id="rId8"/>
    <p:sldId id="412" r:id="rId9"/>
    <p:sldId id="413" r:id="rId10"/>
    <p:sldId id="415" r:id="rId11"/>
    <p:sldId id="417" r:id="rId12"/>
    <p:sldId id="436" r:id="rId13"/>
    <p:sldId id="419" r:id="rId14"/>
    <p:sldId id="420" r:id="rId15"/>
    <p:sldId id="439" r:id="rId16"/>
    <p:sldId id="421" r:id="rId17"/>
    <p:sldId id="440" r:id="rId18"/>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EEECE1"/>
    <a:srgbClr val="4F81BD"/>
    <a:srgbClr val="D0D8E8"/>
    <a:srgbClr val="33CC33"/>
    <a:srgbClr val="66FF99"/>
    <a:srgbClr val="FF99CC"/>
    <a:srgbClr val="777777"/>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3441" autoAdjust="0"/>
  </p:normalViewPr>
  <p:slideViewPr>
    <p:cSldViewPr>
      <p:cViewPr varScale="1">
        <p:scale>
          <a:sx n="108" d="100"/>
          <a:sy n="108" d="100"/>
        </p:scale>
        <p:origin x="20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8" d="100"/>
          <a:sy n="88" d="100"/>
        </p:scale>
        <p:origin x="287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1A6AD399-3EAC-441B-BA10-8075A1187ED1}" type="slidenum">
              <a:rPr lang="tr-TR"/>
              <a:pPr>
                <a:defRPr/>
              </a:pPr>
              <a:t>‹#›</a:t>
            </a:fld>
            <a:endParaRPr lang="tr-TR">
              <a:latin typeface="Arial Tur" charset="-94"/>
            </a:endParaRPr>
          </a:p>
        </p:txBody>
      </p:sp>
    </p:spTree>
    <p:extLst>
      <p:ext uri="{BB962C8B-B14F-4D97-AF65-F5344CB8AC3E}">
        <p14:creationId xmlns:p14="http://schemas.microsoft.com/office/powerpoint/2010/main" val="69481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Tur" charset="-94"/>
              </a:defRPr>
            </a:lvl1pPr>
          </a:lstStyle>
          <a:p>
            <a:pPr>
              <a:defRPr/>
            </a:pPr>
            <a:endParaRPr lang="tr-T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Tur" charset="-94"/>
              </a:defRPr>
            </a:lvl1pPr>
          </a:lstStyle>
          <a:p>
            <a:pPr>
              <a:defRPr/>
            </a:pPr>
            <a:endParaRPr lang="tr-TR"/>
          </a:p>
        </p:txBody>
      </p:sp>
      <p:sp>
        <p:nvSpPr>
          <p:cNvPr id="45060"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tr-TR" noProof="0" smtClean="0"/>
              <a:t>Ana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Tur" charset="-94"/>
              </a:defRPr>
            </a:lvl1pPr>
          </a:lstStyle>
          <a:p>
            <a:pPr>
              <a:defRPr/>
            </a:pPr>
            <a:endParaRPr lang="tr-T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00DDDAD0-3984-40CB-A4F9-19D1E1D12574}" type="slidenum">
              <a:rPr lang="tr-TR"/>
              <a:pPr>
                <a:defRPr/>
              </a:pPr>
              <a:t>‹#›</a:t>
            </a:fld>
            <a:endParaRPr lang="tr-TR">
              <a:latin typeface="Arial Tur" charset="-94"/>
            </a:endParaRPr>
          </a:p>
        </p:txBody>
      </p:sp>
    </p:spTree>
    <p:extLst>
      <p:ext uri="{BB962C8B-B14F-4D97-AF65-F5344CB8AC3E}">
        <p14:creationId xmlns:p14="http://schemas.microsoft.com/office/powerpoint/2010/main" val="1609614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A1F06-4700-46A6-A321-D7E7F095FCE7}" type="slidenum">
              <a:rPr lang="en-US" altLang="en-US"/>
              <a:pPr/>
              <a:t>1</a:t>
            </a:fld>
            <a:endParaRPr lang="en-US" altLang="en-US"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52851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28A72-C7BE-4E79-80F4-F374194FB9E1}" type="slidenum">
              <a:rPr lang="en-US" altLang="en-US"/>
              <a:pPr/>
              <a:t>13</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090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DF291-4FD2-47B4-89E3-067A315F853B}" type="slidenum">
              <a:rPr lang="en-US" altLang="en-US"/>
              <a:pPr/>
              <a:t>14</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65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64C9C7B5-FE9D-4F7B-8416-A2EE73D28BF9}" type="slidenum">
              <a:rPr lang="en-US" altLang="en-US" sz="1200"/>
              <a:pPr eaLnBrk="1" hangingPunct="1"/>
              <a:t>15</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4508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69D64-D3A1-4982-B45C-AEF9CD00D176}" type="slidenum">
              <a:rPr lang="en-US" altLang="en-US"/>
              <a:pPr/>
              <a:t>16</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6810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E73504EF-2D94-482A-A9D2-4C4F8168F398}" type="slidenum">
              <a:rPr lang="en-US" altLang="en-US" sz="1200"/>
              <a:pPr eaLnBrk="1" hangingPunct="1"/>
              <a:t>17</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2301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382A5-6B99-48BC-921D-56EA385F3D04}" type="slidenum">
              <a:rPr lang="en-US" altLang="en-US"/>
              <a:pPr/>
              <a:t>3</a:t>
            </a:fld>
            <a:endParaRPr lang="en-US" altLang="en-US" dirty="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6640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EB92A-B511-4C97-9187-763FB29FC607}" type="slidenum">
              <a:rPr lang="en-US" altLang="en-US"/>
              <a:pPr/>
              <a:t>5</a:t>
            </a:fld>
            <a:endParaRPr lang="en-US"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993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charset="0"/>
                <a:ea typeface="ＭＳ Ｐゴシック" charset="0"/>
                <a:cs typeface="ＭＳ Ｐゴシック" charset="0"/>
              </a:defRPr>
            </a:lvl1pPr>
            <a:lvl2pPr marL="37931725" indent="-37474525">
              <a:defRPr sz="1600">
                <a:solidFill>
                  <a:schemeClr val="tx1"/>
                </a:solidFill>
                <a:latin typeface="Times" charset="0"/>
                <a:ea typeface="ＭＳ Ｐゴシック" charset="0"/>
              </a:defRPr>
            </a:lvl2pPr>
            <a:lvl3pPr>
              <a:defRPr sz="1600">
                <a:solidFill>
                  <a:schemeClr val="tx1"/>
                </a:solidFill>
                <a:latin typeface="Times" charset="0"/>
                <a:ea typeface="ＭＳ Ｐゴシック" charset="0"/>
              </a:defRPr>
            </a:lvl3pPr>
            <a:lvl4pPr>
              <a:defRPr sz="1600">
                <a:solidFill>
                  <a:schemeClr val="tx1"/>
                </a:solidFill>
                <a:latin typeface="Times" charset="0"/>
                <a:ea typeface="ＭＳ Ｐゴシック" charset="0"/>
              </a:defRPr>
            </a:lvl4pPr>
            <a:lvl5pPr>
              <a:defRPr sz="1600">
                <a:solidFill>
                  <a:schemeClr val="tx1"/>
                </a:solidFill>
                <a:latin typeface="Times" charset="0"/>
                <a:ea typeface="ＭＳ Ｐゴシック" charset="0"/>
              </a:defRPr>
            </a:lvl5pPr>
            <a:lvl6pPr marL="457200" eaLnBrk="0" fontAlgn="base" hangingPunct="0">
              <a:spcBef>
                <a:spcPct val="0"/>
              </a:spcBef>
              <a:spcAft>
                <a:spcPct val="0"/>
              </a:spcAft>
              <a:defRPr sz="1600">
                <a:solidFill>
                  <a:schemeClr val="tx1"/>
                </a:solidFill>
                <a:latin typeface="Times" charset="0"/>
                <a:ea typeface="ＭＳ Ｐゴシック" charset="0"/>
              </a:defRPr>
            </a:lvl6pPr>
            <a:lvl7pPr marL="914400" eaLnBrk="0" fontAlgn="base" hangingPunct="0">
              <a:spcBef>
                <a:spcPct val="0"/>
              </a:spcBef>
              <a:spcAft>
                <a:spcPct val="0"/>
              </a:spcAft>
              <a:defRPr sz="1600">
                <a:solidFill>
                  <a:schemeClr val="tx1"/>
                </a:solidFill>
                <a:latin typeface="Times" charset="0"/>
                <a:ea typeface="ＭＳ Ｐゴシック" charset="0"/>
              </a:defRPr>
            </a:lvl7pPr>
            <a:lvl8pPr marL="1371600" eaLnBrk="0" fontAlgn="base" hangingPunct="0">
              <a:spcBef>
                <a:spcPct val="0"/>
              </a:spcBef>
              <a:spcAft>
                <a:spcPct val="0"/>
              </a:spcAft>
              <a:defRPr sz="1600">
                <a:solidFill>
                  <a:schemeClr val="tx1"/>
                </a:solidFill>
                <a:latin typeface="Times" charset="0"/>
                <a:ea typeface="ＭＳ Ｐゴシック" charset="0"/>
              </a:defRPr>
            </a:lvl8pPr>
            <a:lvl9pPr marL="1828800" eaLnBrk="0" fontAlgn="base" hangingPunct="0">
              <a:spcBef>
                <a:spcPct val="0"/>
              </a:spcBef>
              <a:spcAft>
                <a:spcPct val="0"/>
              </a:spcAft>
              <a:defRPr sz="1600">
                <a:solidFill>
                  <a:schemeClr val="tx1"/>
                </a:solidFill>
                <a:latin typeface="Times" charset="0"/>
                <a:ea typeface="ＭＳ Ｐゴシック" charset="0"/>
              </a:defRPr>
            </a:lvl9pPr>
          </a:lstStyle>
          <a:p>
            <a:fld id="{8E91282F-3AD5-B440-BBDE-9DBCECDF9AF2}" type="slidenum">
              <a:rPr lang="en-US" sz="1200"/>
              <a:pPr/>
              <a:t>6</a:t>
            </a:fld>
            <a:endParaRPr lang="en-US" sz="1200" dirty="0"/>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0788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4C5AD-6BAA-4DC5-A65E-E72DB4B78599}" type="slidenum">
              <a:rPr lang="en-US" altLang="en-US"/>
              <a:pPr/>
              <a:t>8</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147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C0D79-FDE4-4858-8399-B0779A23B3D2}" type="slidenum">
              <a:rPr lang="en-US" altLang="en-US"/>
              <a:pPr/>
              <a:t>9</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3657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B9426-8D4E-465D-B9E4-8BFB32C6F58B}" type="slidenum">
              <a:rPr lang="en-US" altLang="en-US"/>
              <a:pPr/>
              <a:t>10</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53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9A541-720B-44D6-BD4D-C7D5CFF80445}" type="slidenum">
              <a:rPr lang="en-US" altLang="en-US"/>
              <a:pPr/>
              <a:t>11</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38981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7990857F-BAE9-41C5-98CC-A7E3E80006EB}" type="slidenum">
              <a:rPr lang="en-US" altLang="en-US" sz="1200"/>
              <a:pPr eaLnBrk="1" hangingPunct="1"/>
              <a:t>12</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529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anose="030F0702030302020204"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11" name="Title 10"/>
          <p:cNvSpPr>
            <a:spLocks noGrp="1"/>
          </p:cNvSpPr>
          <p:nvPr>
            <p:ph type="title"/>
          </p:nvPr>
        </p:nvSpPr>
        <p:spPr>
          <a:xfrm>
            <a:off x="457200" y="274638"/>
            <a:ext cx="8229600" cy="540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40742625"/>
      </p:ext>
    </p:extLst>
  </p:cSld>
  <p:clrMapOvr>
    <a:masterClrMapping/>
  </p:clrMapOvr>
  <p:transition>
    <p:plu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112568"/>
          </a:xfrm>
        </p:spPr>
        <p:txBody>
          <a:bodyPr/>
          <a:lstStyle>
            <a:lvl1pPr marL="0" indent="457200">
              <a:buNone/>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smtClean="0"/>
              <a:t>Click to edit Master text styles</a:t>
            </a:r>
          </a:p>
        </p:txBody>
      </p:sp>
      <p:sp>
        <p:nvSpPr>
          <p:cNvPr id="7" name="Slide Number Placeholder 6"/>
          <p:cNvSpPr>
            <a:spLocks noGrp="1"/>
          </p:cNvSpPr>
          <p:nvPr>
            <p:ph type="sldNum" sz="quarter" idx="10"/>
          </p:nvPr>
        </p:nvSpPr>
        <p:spPr/>
        <p:txBody>
          <a:bodyPr/>
          <a:lstStyle/>
          <a:p>
            <a:pPr>
              <a:defRPr/>
            </a:pPr>
            <a:fld id="{6492EC4C-CACE-4180-8A44-D6D04606C1A3}" type="slidenum">
              <a:rPr lang="tr-TR" smtClean="0"/>
              <a:pPr>
                <a:defRPr/>
              </a:pPr>
              <a:t>‹#›</a:t>
            </a:fld>
            <a:endParaRPr lang="tr-TR"/>
          </a:p>
        </p:txBody>
      </p:sp>
      <p:sp>
        <p:nvSpPr>
          <p:cNvPr id="9" name="Title 8"/>
          <p:cNvSpPr>
            <a:spLocks noGrp="1"/>
          </p:cNvSpPr>
          <p:nvPr>
            <p:ph type="title"/>
          </p:nvPr>
        </p:nvSpPr>
        <p:spPr>
          <a:xfrm>
            <a:off x="457200" y="274638"/>
            <a:ext cx="8229600" cy="648000"/>
          </a:xfrm>
        </p:spPr>
        <p:txBody>
          <a:bodyPr>
            <a:noAutofit/>
          </a:bodyPr>
          <a:lstStyle>
            <a:lvl1pPr>
              <a:defRPr sz="32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52867959"/>
      </p:ext>
    </p:extLst>
  </p:cSld>
  <p:clrMapOvr>
    <a:masterClrMapping/>
  </p:clrMapOvr>
  <p:transition>
    <p:plu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E9E0DF4-D676-48FF-946B-177BD1062EAD}" type="slidenum">
              <a:rPr lang="en-US" altLang="en-US"/>
              <a:pPr/>
              <a:t>‹#›</a:t>
            </a:fld>
            <a:endParaRPr lang="en-US" altLang="en-US"/>
          </a:p>
        </p:txBody>
      </p:sp>
    </p:spTree>
    <p:extLst>
      <p:ext uri="{BB962C8B-B14F-4D97-AF65-F5344CB8AC3E}">
        <p14:creationId xmlns:p14="http://schemas.microsoft.com/office/powerpoint/2010/main" val="42336511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4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80728"/>
            <a:ext cx="8229600" cy="518457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492EC4C-CACE-4180-8A44-D6D04606C1A3}" type="slidenum">
              <a:rPr lang="tr-TR" smtClean="0"/>
              <a:pPr>
                <a:defRPr/>
              </a:pPr>
              <a:t>‹#›</a:t>
            </a:fld>
            <a:endParaRPr lang="tr-TR"/>
          </a:p>
        </p:txBody>
      </p:sp>
    </p:spTree>
    <p:extLst>
      <p:ext uri="{BB962C8B-B14F-4D97-AF65-F5344CB8AC3E}">
        <p14:creationId xmlns:p14="http://schemas.microsoft.com/office/powerpoint/2010/main" val="179119254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transition>
    <p:plus/>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p:titleStyle>
    <p:bodyStyle>
      <a:lvl1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1pPr>
      <a:lvl2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3pPr>
      <a:lvl4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4pPr>
      <a:lvl5pPr marL="0" indent="0" algn="l" defTabSz="914400" rtl="0" eaLnBrk="1" latinLnBrk="0" hangingPunct="1">
        <a:spcBef>
          <a:spcPct val="200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dn.sparkfun.com/assets/a/6/2/4/4/519fb817ce395fff0a000000.png" TargetMode="External"/><Relationship Id="rId2" Type="http://schemas.openxmlformats.org/officeDocument/2006/relationships/hyperlink" Target="https://en.wikipedia.org/wiki/Coulomb's_law"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6"/>
          <p:cNvGrpSpPr>
            <a:grpSpLocks/>
          </p:cNvGrpSpPr>
          <p:nvPr/>
        </p:nvGrpSpPr>
        <p:grpSpPr bwMode="auto">
          <a:xfrm>
            <a:off x="539552" y="2478906"/>
            <a:ext cx="2736304" cy="3193678"/>
            <a:chOff x="3168" y="912"/>
            <a:chExt cx="2158" cy="2420"/>
          </a:xfrm>
        </p:grpSpPr>
        <p:pic>
          <p:nvPicPr>
            <p:cNvPr id="9" name="Picture 4"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912"/>
              <a:ext cx="2158" cy="2377"/>
            </a:xfrm>
            <a:prstGeom prst="rect">
              <a:avLst/>
            </a:prstGeom>
            <a:solidFill>
              <a:srgbClr val="FFFFFF"/>
            </a:solidFill>
          </p:spPr>
        </p:pic>
        <p:sp>
          <p:nvSpPr>
            <p:cNvPr id="10" name="Text Box 5"/>
            <p:cNvSpPr txBox="1">
              <a:spLocks noChangeArrowheads="1"/>
            </p:cNvSpPr>
            <p:nvPr/>
          </p:nvSpPr>
          <p:spPr bwMode="auto">
            <a:xfrm>
              <a:off x="4080" y="3120"/>
              <a:ext cx="970" cy="2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25000" noProof="0" dirty="0" smtClean="0">
                  <a:ln>
                    <a:noFill/>
                  </a:ln>
                  <a:solidFill>
                    <a:srgbClr val="000000"/>
                  </a:solidFill>
                  <a:effectLst/>
                  <a:uLnTx/>
                  <a:uFillTx/>
                </a:rPr>
                <a:t>Copper Atom</a:t>
              </a:r>
            </a:p>
          </p:txBody>
        </p:sp>
      </p:grpSp>
      <p:sp>
        <p:nvSpPr>
          <p:cNvPr id="2050" name="Rectangle 2"/>
          <p:cNvSpPr>
            <a:spLocks noGrp="1" noChangeArrowheads="1"/>
          </p:cNvSpPr>
          <p:nvPr>
            <p:ph type="title"/>
          </p:nvPr>
        </p:nvSpPr>
        <p:spPr>
          <a:xfrm>
            <a:off x="395536" y="620688"/>
            <a:ext cx="8229600" cy="1858218"/>
          </a:xfrm>
        </p:spPr>
        <p:txBody>
          <a:bodyPr>
            <a:normAutofit/>
          </a:bodyPr>
          <a:lstStyle/>
          <a:p>
            <a:pPr algn="ctr"/>
            <a:r>
              <a:rPr lang="en-US" altLang="en-US" sz="3200" dirty="0"/>
              <a:t>Introduction to </a:t>
            </a:r>
            <a:br>
              <a:rPr lang="en-US" altLang="en-US" sz="3200" dirty="0"/>
            </a:br>
            <a:r>
              <a:rPr lang="en-US" altLang="en-US" sz="3200" dirty="0"/>
              <a:t>Semiconductor Materials</a:t>
            </a:r>
          </a:p>
        </p:txBody>
      </p:sp>
      <p:pic>
        <p:nvPicPr>
          <p:cNvPr id="7" name="Picture 4" descr="nodiodeadv.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8562" y="4350052"/>
            <a:ext cx="2452979" cy="210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5052" y="2181952"/>
            <a:ext cx="3495001" cy="16605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50721384"/>
      </p:ext>
    </p:extLst>
  </p:cSld>
  <p:clrMapOvr>
    <a:masterClrMapping/>
  </p:clrMapOvr>
  <p:transition>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5" descr="Figure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403648" y="3428999"/>
            <a:ext cx="5353477" cy="32129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6" name="Rectangle 2"/>
          <p:cNvSpPr>
            <a:spLocks noGrp="1" noChangeArrowheads="1"/>
          </p:cNvSpPr>
          <p:nvPr>
            <p:ph type="title"/>
          </p:nvPr>
        </p:nvSpPr>
        <p:spPr/>
        <p:txBody>
          <a:bodyPr/>
          <a:lstStyle/>
          <a:p>
            <a:r>
              <a:rPr lang="en-US" altLang="en-US"/>
              <a:t>Crystal Lattice Structure</a:t>
            </a:r>
          </a:p>
        </p:txBody>
      </p:sp>
      <p:sp>
        <p:nvSpPr>
          <p:cNvPr id="11267" name="Rectangle 3"/>
          <p:cNvSpPr>
            <a:spLocks noGrp="1" noChangeArrowheads="1"/>
          </p:cNvSpPr>
          <p:nvPr>
            <p:ph type="body" sz="half" idx="4294967295"/>
          </p:nvPr>
        </p:nvSpPr>
        <p:spPr>
          <a:xfrm>
            <a:off x="457200" y="1124744"/>
            <a:ext cx="8435280" cy="4525963"/>
          </a:xfrm>
        </p:spPr>
        <p:txBody>
          <a:bodyPr>
            <a:normAutofit/>
          </a:bodyPr>
          <a:lstStyle/>
          <a:p>
            <a:pPr>
              <a:lnSpc>
                <a:spcPct val="90000"/>
              </a:lnSpc>
            </a:pPr>
            <a:r>
              <a:rPr lang="en-US" altLang="en-US" dirty="0"/>
              <a:t>The unique capability of semiconductor atoms is their ability to link together to form a physical structure called a crystal lattice. </a:t>
            </a:r>
          </a:p>
          <a:p>
            <a:pPr>
              <a:lnSpc>
                <a:spcPct val="90000"/>
              </a:lnSpc>
            </a:pPr>
            <a:r>
              <a:rPr lang="en-US" altLang="en-US" dirty="0"/>
              <a:t>The atoms link together with one another sharing their outer electrons.  </a:t>
            </a:r>
          </a:p>
          <a:p>
            <a:pPr>
              <a:lnSpc>
                <a:spcPct val="90000"/>
              </a:lnSpc>
            </a:pPr>
            <a:r>
              <a:rPr lang="en-US" altLang="en-US" dirty="0"/>
              <a:t>These links are called </a:t>
            </a:r>
            <a:r>
              <a:rPr lang="en-US" altLang="en-US" u="sng" dirty="0"/>
              <a:t>covalent bonds</a:t>
            </a:r>
            <a:r>
              <a:rPr lang="en-US" altLang="en-US" dirty="0"/>
              <a:t>.</a:t>
            </a:r>
          </a:p>
        </p:txBody>
      </p:sp>
      <p:sp>
        <p:nvSpPr>
          <p:cNvPr id="11270" name="Text Box 6"/>
          <p:cNvSpPr txBox="1">
            <a:spLocks noChangeArrowheads="1"/>
          </p:cNvSpPr>
          <p:nvPr/>
        </p:nvSpPr>
        <p:spPr bwMode="auto">
          <a:xfrm>
            <a:off x="5652120" y="6021288"/>
            <a:ext cx="3124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latin typeface="Comic Sans MS" panose="030F0702030302020204" pitchFamily="66" charset="0"/>
              </a:rPr>
              <a:t>2D Crystal Lattice Structure</a:t>
            </a:r>
          </a:p>
        </p:txBody>
      </p:sp>
    </p:spTree>
    <p:extLst>
      <p:ext uri="{BB962C8B-B14F-4D97-AF65-F5344CB8AC3E}">
        <p14:creationId xmlns:p14="http://schemas.microsoft.com/office/powerpoint/2010/main" val="1991985513"/>
      </p:ext>
    </p:extLst>
  </p:cSld>
  <p:clrMapOvr>
    <a:masterClrMapping/>
  </p:clrMapOvr>
  <p:transition>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Figure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a:xfrm>
            <a:off x="1619669" y="3356595"/>
            <a:ext cx="5398504" cy="32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1" name="Rectangle 3"/>
          <p:cNvSpPr>
            <a:spLocks noGrp="1" noChangeArrowheads="1"/>
          </p:cNvSpPr>
          <p:nvPr>
            <p:ph idx="1"/>
          </p:nvPr>
        </p:nvSpPr>
        <p:spPr>
          <a:xfrm>
            <a:off x="490736" y="1052736"/>
            <a:ext cx="8229600" cy="5184576"/>
          </a:xfrm>
        </p:spPr>
        <p:txBody>
          <a:bodyPr>
            <a:normAutofit/>
          </a:bodyPr>
          <a:lstStyle/>
          <a:p>
            <a:pPr>
              <a:lnSpc>
                <a:spcPct val="90000"/>
              </a:lnSpc>
            </a:pPr>
            <a:r>
              <a:rPr lang="en-US" altLang="en-US" sz="2000" dirty="0"/>
              <a:t>If the material is pure semiconductor material like silicon, the crystal lattice structure forms an excellent insulator since all the atoms are bound to one another and are not free for current flow.</a:t>
            </a:r>
          </a:p>
          <a:p>
            <a:pPr>
              <a:lnSpc>
                <a:spcPct val="90000"/>
              </a:lnSpc>
            </a:pPr>
            <a:r>
              <a:rPr lang="en-US" altLang="en-US" sz="2000" dirty="0" smtClean="0"/>
              <a:t>Since </a:t>
            </a:r>
            <a:r>
              <a:rPr lang="en-US" altLang="en-US" sz="2000" dirty="0"/>
              <a:t>the outer valence electrons of each atom are tightly bound together with one another, the electrons are difficult to dislodge for current flow.</a:t>
            </a:r>
          </a:p>
          <a:p>
            <a:pPr>
              <a:lnSpc>
                <a:spcPct val="90000"/>
              </a:lnSpc>
            </a:pPr>
            <a:r>
              <a:rPr lang="en-US" altLang="en-US" sz="2000" dirty="0"/>
              <a:t>Silicon in this form is a great insulator</a:t>
            </a:r>
            <a:r>
              <a:rPr lang="en-US" altLang="en-US" sz="2000" dirty="0" smtClean="0"/>
              <a:t>.</a:t>
            </a:r>
            <a:endParaRPr lang="en-US" altLang="en-US" sz="2000" dirty="0"/>
          </a:p>
        </p:txBody>
      </p:sp>
      <p:sp>
        <p:nvSpPr>
          <p:cNvPr id="12290" name="Rectangle 2"/>
          <p:cNvSpPr>
            <a:spLocks noGrp="1" noChangeArrowheads="1"/>
          </p:cNvSpPr>
          <p:nvPr>
            <p:ph type="title"/>
          </p:nvPr>
        </p:nvSpPr>
        <p:spPr/>
        <p:txBody>
          <a:bodyPr/>
          <a:lstStyle/>
          <a:p>
            <a:r>
              <a:rPr lang="en-US" altLang="en-US"/>
              <a:t>Semiconductors can be Insulators</a:t>
            </a:r>
          </a:p>
        </p:txBody>
      </p:sp>
    </p:spTree>
    <p:extLst>
      <p:ext uri="{BB962C8B-B14F-4D97-AF65-F5344CB8AC3E}">
        <p14:creationId xmlns:p14="http://schemas.microsoft.com/office/powerpoint/2010/main" val="2873217759"/>
      </p:ext>
    </p:extLst>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8"/>
          <p:cNvGrpSpPr>
            <a:grpSpLocks/>
          </p:cNvGrpSpPr>
          <p:nvPr/>
        </p:nvGrpSpPr>
        <p:grpSpPr bwMode="auto">
          <a:xfrm>
            <a:off x="841375" y="2237780"/>
            <a:ext cx="1936750" cy="2870200"/>
            <a:chOff x="437" y="1151"/>
            <a:chExt cx="1220" cy="1808"/>
          </a:xfrm>
        </p:grpSpPr>
        <p:grpSp>
          <p:nvGrpSpPr>
            <p:cNvPr id="7356" name="Group 9"/>
            <p:cNvGrpSpPr>
              <a:grpSpLocks/>
            </p:cNvGrpSpPr>
            <p:nvPr/>
          </p:nvGrpSpPr>
          <p:grpSpPr bwMode="auto">
            <a:xfrm>
              <a:off x="437" y="1758"/>
              <a:ext cx="1220" cy="1201"/>
              <a:chOff x="2239" y="1321"/>
              <a:chExt cx="1220" cy="1201"/>
            </a:xfrm>
          </p:grpSpPr>
          <p:grpSp>
            <p:nvGrpSpPr>
              <p:cNvPr id="7369" name="Group 10"/>
              <p:cNvGrpSpPr>
                <a:grpSpLocks/>
              </p:cNvGrpSpPr>
              <p:nvPr/>
            </p:nvGrpSpPr>
            <p:grpSpPr bwMode="auto">
              <a:xfrm>
                <a:off x="2244" y="1321"/>
                <a:ext cx="1211" cy="1201"/>
                <a:chOff x="430" y="1336"/>
                <a:chExt cx="1211" cy="1201"/>
              </a:xfrm>
            </p:grpSpPr>
            <p:grpSp>
              <p:nvGrpSpPr>
                <p:cNvPr id="7391" name="Group 11"/>
                <p:cNvGrpSpPr>
                  <a:grpSpLocks/>
                </p:cNvGrpSpPr>
                <p:nvPr/>
              </p:nvGrpSpPr>
              <p:grpSpPr bwMode="auto">
                <a:xfrm>
                  <a:off x="523" y="1465"/>
                  <a:ext cx="1025" cy="943"/>
                  <a:chOff x="523" y="1467"/>
                  <a:chExt cx="1025" cy="943"/>
                </a:xfrm>
              </p:grpSpPr>
              <p:grpSp>
                <p:nvGrpSpPr>
                  <p:cNvPr id="7405" name="Group 12"/>
                  <p:cNvGrpSpPr>
                    <a:grpSpLocks/>
                  </p:cNvGrpSpPr>
                  <p:nvPr/>
                </p:nvGrpSpPr>
                <p:grpSpPr bwMode="auto">
                  <a:xfrm>
                    <a:off x="523" y="1467"/>
                    <a:ext cx="277" cy="943"/>
                    <a:chOff x="523" y="1464"/>
                    <a:chExt cx="277" cy="943"/>
                  </a:xfrm>
                </p:grpSpPr>
                <p:grpSp>
                  <p:nvGrpSpPr>
                    <p:cNvPr id="7426" name="Group 13"/>
                    <p:cNvGrpSpPr>
                      <a:grpSpLocks/>
                    </p:cNvGrpSpPr>
                    <p:nvPr/>
                  </p:nvGrpSpPr>
                  <p:grpSpPr bwMode="auto">
                    <a:xfrm>
                      <a:off x="523" y="1464"/>
                      <a:ext cx="277" cy="215"/>
                      <a:chOff x="2664" y="2644"/>
                      <a:chExt cx="277" cy="215"/>
                    </a:xfrm>
                  </p:grpSpPr>
                  <p:sp>
                    <p:nvSpPr>
                      <p:cNvPr id="7433" name="Oval 14"/>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11" name="Text Box 15"/>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27" name="Group 16"/>
                    <p:cNvGrpSpPr>
                      <a:grpSpLocks/>
                    </p:cNvGrpSpPr>
                    <p:nvPr/>
                  </p:nvGrpSpPr>
                  <p:grpSpPr bwMode="auto">
                    <a:xfrm>
                      <a:off x="523" y="1828"/>
                      <a:ext cx="277" cy="215"/>
                      <a:chOff x="2664" y="2644"/>
                      <a:chExt cx="277" cy="215"/>
                    </a:xfrm>
                  </p:grpSpPr>
                  <p:sp>
                    <p:nvSpPr>
                      <p:cNvPr id="7431" name="Oval 1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14" name="Text Box 1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28" name="Group 19"/>
                    <p:cNvGrpSpPr>
                      <a:grpSpLocks/>
                    </p:cNvGrpSpPr>
                    <p:nvPr/>
                  </p:nvGrpSpPr>
                  <p:grpSpPr bwMode="auto">
                    <a:xfrm>
                      <a:off x="523" y="2192"/>
                      <a:ext cx="277" cy="215"/>
                      <a:chOff x="2664" y="2644"/>
                      <a:chExt cx="277" cy="215"/>
                    </a:xfrm>
                  </p:grpSpPr>
                  <p:sp>
                    <p:nvSpPr>
                      <p:cNvPr id="7429" name="Oval 2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17" name="Text Box 2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406" name="Group 22"/>
                  <p:cNvGrpSpPr>
                    <a:grpSpLocks/>
                  </p:cNvGrpSpPr>
                  <p:nvPr/>
                </p:nvGrpSpPr>
                <p:grpSpPr bwMode="auto">
                  <a:xfrm>
                    <a:off x="897" y="1467"/>
                    <a:ext cx="277" cy="943"/>
                    <a:chOff x="523" y="1464"/>
                    <a:chExt cx="277" cy="943"/>
                  </a:xfrm>
                </p:grpSpPr>
                <p:grpSp>
                  <p:nvGrpSpPr>
                    <p:cNvPr id="7417" name="Group 23"/>
                    <p:cNvGrpSpPr>
                      <a:grpSpLocks/>
                    </p:cNvGrpSpPr>
                    <p:nvPr/>
                  </p:nvGrpSpPr>
                  <p:grpSpPr bwMode="auto">
                    <a:xfrm>
                      <a:off x="523" y="1464"/>
                      <a:ext cx="277" cy="215"/>
                      <a:chOff x="2664" y="2644"/>
                      <a:chExt cx="277" cy="215"/>
                    </a:xfrm>
                  </p:grpSpPr>
                  <p:sp>
                    <p:nvSpPr>
                      <p:cNvPr id="7424" name="Oval 24"/>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21" name="Text Box 25"/>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18" name="Group 26"/>
                    <p:cNvGrpSpPr>
                      <a:grpSpLocks/>
                    </p:cNvGrpSpPr>
                    <p:nvPr/>
                  </p:nvGrpSpPr>
                  <p:grpSpPr bwMode="auto">
                    <a:xfrm>
                      <a:off x="523" y="1828"/>
                      <a:ext cx="277" cy="215"/>
                      <a:chOff x="2664" y="2644"/>
                      <a:chExt cx="277" cy="215"/>
                    </a:xfrm>
                  </p:grpSpPr>
                  <p:sp>
                    <p:nvSpPr>
                      <p:cNvPr id="7422" name="Oval 2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24" name="Text Box 2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19" name="Group 29"/>
                    <p:cNvGrpSpPr>
                      <a:grpSpLocks/>
                    </p:cNvGrpSpPr>
                    <p:nvPr/>
                  </p:nvGrpSpPr>
                  <p:grpSpPr bwMode="auto">
                    <a:xfrm>
                      <a:off x="523" y="2192"/>
                      <a:ext cx="277" cy="215"/>
                      <a:chOff x="2664" y="2644"/>
                      <a:chExt cx="277" cy="215"/>
                    </a:xfrm>
                  </p:grpSpPr>
                  <p:sp>
                    <p:nvSpPr>
                      <p:cNvPr id="7420" name="Oval 3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27" name="Text Box 3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407" name="Group 32"/>
                  <p:cNvGrpSpPr>
                    <a:grpSpLocks/>
                  </p:cNvGrpSpPr>
                  <p:nvPr/>
                </p:nvGrpSpPr>
                <p:grpSpPr bwMode="auto">
                  <a:xfrm>
                    <a:off x="1271" y="1467"/>
                    <a:ext cx="277" cy="943"/>
                    <a:chOff x="523" y="1464"/>
                    <a:chExt cx="277" cy="943"/>
                  </a:xfrm>
                </p:grpSpPr>
                <p:grpSp>
                  <p:nvGrpSpPr>
                    <p:cNvPr id="7408" name="Group 33"/>
                    <p:cNvGrpSpPr>
                      <a:grpSpLocks/>
                    </p:cNvGrpSpPr>
                    <p:nvPr/>
                  </p:nvGrpSpPr>
                  <p:grpSpPr bwMode="auto">
                    <a:xfrm>
                      <a:off x="523" y="1464"/>
                      <a:ext cx="277" cy="215"/>
                      <a:chOff x="2664" y="2644"/>
                      <a:chExt cx="277" cy="215"/>
                    </a:xfrm>
                  </p:grpSpPr>
                  <p:sp>
                    <p:nvSpPr>
                      <p:cNvPr id="7415" name="Oval 34"/>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31" name="Text Box 35"/>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09" name="Group 36"/>
                    <p:cNvGrpSpPr>
                      <a:grpSpLocks/>
                    </p:cNvGrpSpPr>
                    <p:nvPr/>
                  </p:nvGrpSpPr>
                  <p:grpSpPr bwMode="auto">
                    <a:xfrm>
                      <a:off x="523" y="1828"/>
                      <a:ext cx="277" cy="215"/>
                      <a:chOff x="2664" y="2644"/>
                      <a:chExt cx="277" cy="215"/>
                    </a:xfrm>
                  </p:grpSpPr>
                  <p:sp>
                    <p:nvSpPr>
                      <p:cNvPr id="7413" name="Oval 3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34" name="Text Box 3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410" name="Group 39"/>
                    <p:cNvGrpSpPr>
                      <a:grpSpLocks/>
                    </p:cNvGrpSpPr>
                    <p:nvPr/>
                  </p:nvGrpSpPr>
                  <p:grpSpPr bwMode="auto">
                    <a:xfrm>
                      <a:off x="523" y="2192"/>
                      <a:ext cx="277" cy="215"/>
                      <a:chOff x="2664" y="2644"/>
                      <a:chExt cx="277" cy="215"/>
                    </a:xfrm>
                  </p:grpSpPr>
                  <p:sp>
                    <p:nvSpPr>
                      <p:cNvPr id="7411" name="Oval 4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37" name="Text Box 4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7392" name="Group 42"/>
                <p:cNvGrpSpPr>
                  <a:grpSpLocks/>
                </p:cNvGrpSpPr>
                <p:nvPr/>
              </p:nvGrpSpPr>
              <p:grpSpPr bwMode="auto">
                <a:xfrm>
                  <a:off x="430" y="1336"/>
                  <a:ext cx="1211" cy="1201"/>
                  <a:chOff x="687" y="1449"/>
                  <a:chExt cx="933" cy="923"/>
                </a:xfrm>
              </p:grpSpPr>
              <p:grpSp>
                <p:nvGrpSpPr>
                  <p:cNvPr id="7393" name="Group 43"/>
                  <p:cNvGrpSpPr>
                    <a:grpSpLocks/>
                  </p:cNvGrpSpPr>
                  <p:nvPr/>
                </p:nvGrpSpPr>
                <p:grpSpPr bwMode="auto">
                  <a:xfrm>
                    <a:off x="687" y="1449"/>
                    <a:ext cx="371" cy="923"/>
                    <a:chOff x="687" y="1440"/>
                    <a:chExt cx="371" cy="923"/>
                  </a:xfrm>
                </p:grpSpPr>
                <p:sp>
                  <p:nvSpPr>
                    <p:cNvPr id="7402" name="Oval 44"/>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3" name="Oval 45"/>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4" name="Oval 46"/>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94" name="Group 47"/>
                  <p:cNvGrpSpPr>
                    <a:grpSpLocks/>
                  </p:cNvGrpSpPr>
                  <p:nvPr/>
                </p:nvGrpSpPr>
                <p:grpSpPr bwMode="auto">
                  <a:xfrm>
                    <a:off x="968" y="1449"/>
                    <a:ext cx="371" cy="923"/>
                    <a:chOff x="687" y="1440"/>
                    <a:chExt cx="371" cy="923"/>
                  </a:xfrm>
                </p:grpSpPr>
                <p:sp>
                  <p:nvSpPr>
                    <p:cNvPr id="7399" name="Oval 48"/>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0" name="Oval 49"/>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401" name="Oval 50"/>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95" name="Group 51"/>
                  <p:cNvGrpSpPr>
                    <a:grpSpLocks/>
                  </p:cNvGrpSpPr>
                  <p:nvPr/>
                </p:nvGrpSpPr>
                <p:grpSpPr bwMode="auto">
                  <a:xfrm>
                    <a:off x="1249" y="1449"/>
                    <a:ext cx="371" cy="923"/>
                    <a:chOff x="687" y="1440"/>
                    <a:chExt cx="371" cy="923"/>
                  </a:xfrm>
                </p:grpSpPr>
                <p:sp>
                  <p:nvSpPr>
                    <p:cNvPr id="7396" name="Oval 52"/>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97" name="Oval 53"/>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98" name="Oval 54"/>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370" name="Group 55"/>
              <p:cNvGrpSpPr>
                <a:grpSpLocks/>
              </p:cNvGrpSpPr>
              <p:nvPr/>
            </p:nvGrpSpPr>
            <p:grpSpPr bwMode="auto">
              <a:xfrm>
                <a:off x="2239" y="1323"/>
                <a:ext cx="1220" cy="1199"/>
                <a:chOff x="2238" y="1333"/>
                <a:chExt cx="1220" cy="1199"/>
              </a:xfrm>
            </p:grpSpPr>
            <p:grpSp>
              <p:nvGrpSpPr>
                <p:cNvPr id="7371" name="Group 56"/>
                <p:cNvGrpSpPr>
                  <a:grpSpLocks/>
                </p:cNvGrpSpPr>
                <p:nvPr/>
              </p:nvGrpSpPr>
              <p:grpSpPr bwMode="auto">
                <a:xfrm>
                  <a:off x="2598" y="1333"/>
                  <a:ext cx="140" cy="1199"/>
                  <a:chOff x="2595" y="1321"/>
                  <a:chExt cx="140" cy="1199"/>
                </a:xfrm>
              </p:grpSpPr>
              <p:sp>
                <p:nvSpPr>
                  <p:cNvPr id="7387" name="Oval 57"/>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8" name="Oval 58"/>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9" name="Oval 59"/>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90" name="Oval 60"/>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72" name="Group 61"/>
                <p:cNvGrpSpPr>
                  <a:grpSpLocks/>
                </p:cNvGrpSpPr>
                <p:nvPr/>
              </p:nvGrpSpPr>
              <p:grpSpPr bwMode="auto">
                <a:xfrm>
                  <a:off x="3318" y="1333"/>
                  <a:ext cx="140" cy="1199"/>
                  <a:chOff x="2595" y="1321"/>
                  <a:chExt cx="140" cy="1199"/>
                </a:xfrm>
              </p:grpSpPr>
              <p:sp>
                <p:nvSpPr>
                  <p:cNvPr id="7383" name="Oval 62"/>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4" name="Oval 63"/>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5" name="Oval 64"/>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6" name="Oval 65"/>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73" name="Group 66"/>
                <p:cNvGrpSpPr>
                  <a:grpSpLocks/>
                </p:cNvGrpSpPr>
                <p:nvPr/>
              </p:nvGrpSpPr>
              <p:grpSpPr bwMode="auto">
                <a:xfrm>
                  <a:off x="2958" y="1333"/>
                  <a:ext cx="140" cy="1199"/>
                  <a:chOff x="2595" y="1321"/>
                  <a:chExt cx="140" cy="1199"/>
                </a:xfrm>
              </p:grpSpPr>
              <p:sp>
                <p:nvSpPr>
                  <p:cNvPr id="7379" name="Oval 67"/>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0" name="Oval 68"/>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1" name="Oval 69"/>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82" name="Oval 70"/>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74" name="Group 71"/>
                <p:cNvGrpSpPr>
                  <a:grpSpLocks/>
                </p:cNvGrpSpPr>
                <p:nvPr/>
              </p:nvGrpSpPr>
              <p:grpSpPr bwMode="auto">
                <a:xfrm>
                  <a:off x="2238" y="1333"/>
                  <a:ext cx="140" cy="1199"/>
                  <a:chOff x="2595" y="1321"/>
                  <a:chExt cx="140" cy="1199"/>
                </a:xfrm>
              </p:grpSpPr>
              <p:sp>
                <p:nvSpPr>
                  <p:cNvPr id="7375" name="Oval 72"/>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76" name="Oval 73"/>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77" name="Oval 74"/>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78" name="Oval 75"/>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357" name="Group 76"/>
            <p:cNvGrpSpPr>
              <a:grpSpLocks/>
            </p:cNvGrpSpPr>
            <p:nvPr/>
          </p:nvGrpSpPr>
          <p:grpSpPr bwMode="auto">
            <a:xfrm>
              <a:off x="810" y="1151"/>
              <a:ext cx="473" cy="494"/>
              <a:chOff x="648" y="1288"/>
              <a:chExt cx="473" cy="494"/>
            </a:xfrm>
          </p:grpSpPr>
          <p:grpSp>
            <p:nvGrpSpPr>
              <p:cNvPr id="7358" name="Group 77"/>
              <p:cNvGrpSpPr>
                <a:grpSpLocks/>
              </p:cNvGrpSpPr>
              <p:nvPr/>
            </p:nvGrpSpPr>
            <p:grpSpPr bwMode="auto">
              <a:xfrm>
                <a:off x="648" y="1288"/>
                <a:ext cx="473" cy="494"/>
                <a:chOff x="1677" y="2983"/>
                <a:chExt cx="473" cy="494"/>
              </a:xfrm>
            </p:grpSpPr>
            <p:grpSp>
              <p:nvGrpSpPr>
                <p:cNvPr id="7365" name="Group 78"/>
                <p:cNvGrpSpPr>
                  <a:grpSpLocks/>
                </p:cNvGrpSpPr>
                <p:nvPr/>
              </p:nvGrpSpPr>
              <p:grpSpPr bwMode="auto">
                <a:xfrm>
                  <a:off x="1775" y="3123"/>
                  <a:ext cx="277" cy="215"/>
                  <a:chOff x="2664" y="2644"/>
                  <a:chExt cx="277" cy="215"/>
                </a:xfrm>
              </p:grpSpPr>
              <p:sp>
                <p:nvSpPr>
                  <p:cNvPr id="7367" name="Oval 79"/>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76" name="Text Box 80"/>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sp>
              <p:nvSpPr>
                <p:cNvPr id="7366" name="Oval 81"/>
                <p:cNvSpPr>
                  <a:spLocks noChangeArrowheads="1"/>
                </p:cNvSpPr>
                <p:nvPr/>
              </p:nvSpPr>
              <p:spPr bwMode="auto">
                <a:xfrm>
                  <a:off x="1677" y="2983"/>
                  <a:ext cx="473" cy="494"/>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59" name="Group 82"/>
              <p:cNvGrpSpPr>
                <a:grpSpLocks/>
              </p:cNvGrpSpPr>
              <p:nvPr/>
            </p:nvGrpSpPr>
            <p:grpSpPr bwMode="auto">
              <a:xfrm>
                <a:off x="653" y="1297"/>
                <a:ext cx="462" cy="135"/>
                <a:chOff x="645" y="1297"/>
                <a:chExt cx="462" cy="135"/>
              </a:xfrm>
            </p:grpSpPr>
            <p:sp>
              <p:nvSpPr>
                <p:cNvPr id="7363" name="Oval 83"/>
                <p:cNvSpPr>
                  <a:spLocks noChangeArrowheads="1"/>
                </p:cNvSpPr>
                <p:nvPr/>
              </p:nvSpPr>
              <p:spPr bwMode="auto">
                <a:xfrm rot="5400000">
                  <a:off x="982"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64" name="Oval 84"/>
                <p:cNvSpPr>
                  <a:spLocks noChangeArrowheads="1"/>
                </p:cNvSpPr>
                <p:nvPr/>
              </p:nvSpPr>
              <p:spPr bwMode="auto">
                <a:xfrm rot="5400000">
                  <a:off x="635"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60" name="Group 85"/>
              <p:cNvGrpSpPr>
                <a:grpSpLocks/>
              </p:cNvGrpSpPr>
              <p:nvPr/>
            </p:nvGrpSpPr>
            <p:grpSpPr bwMode="auto">
              <a:xfrm>
                <a:off x="653" y="1627"/>
                <a:ext cx="462" cy="135"/>
                <a:chOff x="645" y="1297"/>
                <a:chExt cx="462" cy="135"/>
              </a:xfrm>
            </p:grpSpPr>
            <p:sp>
              <p:nvSpPr>
                <p:cNvPr id="7361" name="Oval 86"/>
                <p:cNvSpPr>
                  <a:spLocks noChangeArrowheads="1"/>
                </p:cNvSpPr>
                <p:nvPr/>
              </p:nvSpPr>
              <p:spPr bwMode="auto">
                <a:xfrm rot="5400000">
                  <a:off x="982"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62" name="Oval 87"/>
                <p:cNvSpPr>
                  <a:spLocks noChangeArrowheads="1"/>
                </p:cNvSpPr>
                <p:nvPr/>
              </p:nvSpPr>
              <p:spPr bwMode="auto">
                <a:xfrm rot="5400000">
                  <a:off x="635" y="1307"/>
                  <a:ext cx="135" cy="115"/>
                </a:xfrm>
                <a:prstGeom prst="ellipse">
                  <a:avLst/>
                </a:prstGeom>
                <a:solidFill>
                  <a:srgbClr val="0000FF"/>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172" name="Group 88"/>
          <p:cNvGrpSpPr>
            <a:grpSpLocks/>
          </p:cNvGrpSpPr>
          <p:nvPr/>
        </p:nvGrpSpPr>
        <p:grpSpPr bwMode="auto">
          <a:xfrm>
            <a:off x="3549650" y="2185392"/>
            <a:ext cx="1936750" cy="2971800"/>
            <a:chOff x="2258" y="1108"/>
            <a:chExt cx="1220" cy="1872"/>
          </a:xfrm>
        </p:grpSpPr>
        <p:grpSp>
          <p:nvGrpSpPr>
            <p:cNvPr id="7264" name="Group 89"/>
            <p:cNvGrpSpPr>
              <a:grpSpLocks/>
            </p:cNvGrpSpPr>
            <p:nvPr/>
          </p:nvGrpSpPr>
          <p:grpSpPr bwMode="auto">
            <a:xfrm>
              <a:off x="2258" y="1777"/>
              <a:ext cx="1220" cy="1203"/>
              <a:chOff x="4127" y="2459"/>
              <a:chExt cx="1220" cy="1203"/>
            </a:xfrm>
          </p:grpSpPr>
          <p:grpSp>
            <p:nvGrpSpPr>
              <p:cNvPr id="7277" name="Group 90"/>
              <p:cNvGrpSpPr>
                <a:grpSpLocks/>
              </p:cNvGrpSpPr>
              <p:nvPr/>
            </p:nvGrpSpPr>
            <p:grpSpPr bwMode="auto">
              <a:xfrm>
                <a:off x="4127" y="2461"/>
                <a:ext cx="1220" cy="1201"/>
                <a:chOff x="2239" y="1321"/>
                <a:chExt cx="1220" cy="1201"/>
              </a:xfrm>
            </p:grpSpPr>
            <p:grpSp>
              <p:nvGrpSpPr>
                <p:cNvPr id="7290" name="Group 91"/>
                <p:cNvGrpSpPr>
                  <a:grpSpLocks/>
                </p:cNvGrpSpPr>
                <p:nvPr/>
              </p:nvGrpSpPr>
              <p:grpSpPr bwMode="auto">
                <a:xfrm>
                  <a:off x="2244" y="1321"/>
                  <a:ext cx="1211" cy="1201"/>
                  <a:chOff x="430" y="1336"/>
                  <a:chExt cx="1211" cy="1201"/>
                </a:xfrm>
              </p:grpSpPr>
              <p:grpSp>
                <p:nvGrpSpPr>
                  <p:cNvPr id="7312" name="Group 92"/>
                  <p:cNvGrpSpPr>
                    <a:grpSpLocks/>
                  </p:cNvGrpSpPr>
                  <p:nvPr/>
                </p:nvGrpSpPr>
                <p:grpSpPr bwMode="auto">
                  <a:xfrm>
                    <a:off x="523" y="1465"/>
                    <a:ext cx="1025" cy="943"/>
                    <a:chOff x="523" y="1467"/>
                    <a:chExt cx="1025" cy="943"/>
                  </a:xfrm>
                </p:grpSpPr>
                <p:grpSp>
                  <p:nvGrpSpPr>
                    <p:cNvPr id="7326" name="Group 93"/>
                    <p:cNvGrpSpPr>
                      <a:grpSpLocks/>
                    </p:cNvGrpSpPr>
                    <p:nvPr/>
                  </p:nvGrpSpPr>
                  <p:grpSpPr bwMode="auto">
                    <a:xfrm>
                      <a:off x="523" y="1467"/>
                      <a:ext cx="277" cy="943"/>
                      <a:chOff x="523" y="1464"/>
                      <a:chExt cx="277" cy="943"/>
                    </a:xfrm>
                  </p:grpSpPr>
                  <p:grpSp>
                    <p:nvGrpSpPr>
                      <p:cNvPr id="7347" name="Group 94"/>
                      <p:cNvGrpSpPr>
                        <a:grpSpLocks/>
                      </p:cNvGrpSpPr>
                      <p:nvPr/>
                    </p:nvGrpSpPr>
                    <p:grpSpPr bwMode="auto">
                      <a:xfrm>
                        <a:off x="523" y="1464"/>
                        <a:ext cx="277" cy="215"/>
                        <a:chOff x="2664" y="2644"/>
                        <a:chExt cx="277" cy="215"/>
                      </a:xfrm>
                    </p:grpSpPr>
                    <p:sp>
                      <p:nvSpPr>
                        <p:cNvPr id="7354" name="Oval 95"/>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92" name="Text Box 96"/>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48" name="Group 97"/>
                      <p:cNvGrpSpPr>
                        <a:grpSpLocks/>
                      </p:cNvGrpSpPr>
                      <p:nvPr/>
                    </p:nvGrpSpPr>
                    <p:grpSpPr bwMode="auto">
                      <a:xfrm>
                        <a:off x="523" y="1828"/>
                        <a:ext cx="277" cy="215"/>
                        <a:chOff x="2664" y="2644"/>
                        <a:chExt cx="277" cy="215"/>
                      </a:xfrm>
                    </p:grpSpPr>
                    <p:sp>
                      <p:nvSpPr>
                        <p:cNvPr id="7352" name="Oval 98"/>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95" name="Text Box 99"/>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49" name="Group 100"/>
                      <p:cNvGrpSpPr>
                        <a:grpSpLocks/>
                      </p:cNvGrpSpPr>
                      <p:nvPr/>
                    </p:nvGrpSpPr>
                    <p:grpSpPr bwMode="auto">
                      <a:xfrm>
                        <a:off x="523" y="2192"/>
                        <a:ext cx="277" cy="215"/>
                        <a:chOff x="2664" y="2644"/>
                        <a:chExt cx="277" cy="215"/>
                      </a:xfrm>
                    </p:grpSpPr>
                    <p:sp>
                      <p:nvSpPr>
                        <p:cNvPr id="7350" name="Oval 101"/>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0998" name="Text Box 102"/>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327" name="Group 103"/>
                    <p:cNvGrpSpPr>
                      <a:grpSpLocks/>
                    </p:cNvGrpSpPr>
                    <p:nvPr/>
                  </p:nvGrpSpPr>
                  <p:grpSpPr bwMode="auto">
                    <a:xfrm>
                      <a:off x="897" y="1467"/>
                      <a:ext cx="277" cy="943"/>
                      <a:chOff x="523" y="1464"/>
                      <a:chExt cx="277" cy="943"/>
                    </a:xfrm>
                  </p:grpSpPr>
                  <p:grpSp>
                    <p:nvGrpSpPr>
                      <p:cNvPr id="7338" name="Group 104"/>
                      <p:cNvGrpSpPr>
                        <a:grpSpLocks/>
                      </p:cNvGrpSpPr>
                      <p:nvPr/>
                    </p:nvGrpSpPr>
                    <p:grpSpPr bwMode="auto">
                      <a:xfrm>
                        <a:off x="523" y="1464"/>
                        <a:ext cx="277" cy="215"/>
                        <a:chOff x="2664" y="2644"/>
                        <a:chExt cx="277" cy="215"/>
                      </a:xfrm>
                    </p:grpSpPr>
                    <p:sp>
                      <p:nvSpPr>
                        <p:cNvPr id="7345" name="Oval 105"/>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02" name="Text Box 106"/>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39" name="Group 107"/>
                      <p:cNvGrpSpPr>
                        <a:grpSpLocks/>
                      </p:cNvGrpSpPr>
                      <p:nvPr/>
                    </p:nvGrpSpPr>
                    <p:grpSpPr bwMode="auto">
                      <a:xfrm>
                        <a:off x="523" y="1828"/>
                        <a:ext cx="277" cy="215"/>
                        <a:chOff x="2664" y="2644"/>
                        <a:chExt cx="277" cy="215"/>
                      </a:xfrm>
                    </p:grpSpPr>
                    <p:sp>
                      <p:nvSpPr>
                        <p:cNvPr id="7343" name="Oval 108"/>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05" name="Text Box 109"/>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40" name="Group 110"/>
                      <p:cNvGrpSpPr>
                        <a:grpSpLocks/>
                      </p:cNvGrpSpPr>
                      <p:nvPr/>
                    </p:nvGrpSpPr>
                    <p:grpSpPr bwMode="auto">
                      <a:xfrm>
                        <a:off x="523" y="2192"/>
                        <a:ext cx="277" cy="215"/>
                        <a:chOff x="2664" y="2644"/>
                        <a:chExt cx="277" cy="215"/>
                      </a:xfrm>
                    </p:grpSpPr>
                    <p:sp>
                      <p:nvSpPr>
                        <p:cNvPr id="7341" name="Oval 111"/>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08" name="Text Box 112"/>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328" name="Group 113"/>
                    <p:cNvGrpSpPr>
                      <a:grpSpLocks/>
                    </p:cNvGrpSpPr>
                    <p:nvPr/>
                  </p:nvGrpSpPr>
                  <p:grpSpPr bwMode="auto">
                    <a:xfrm>
                      <a:off x="1271" y="1467"/>
                      <a:ext cx="277" cy="943"/>
                      <a:chOff x="523" y="1464"/>
                      <a:chExt cx="277" cy="943"/>
                    </a:xfrm>
                  </p:grpSpPr>
                  <p:grpSp>
                    <p:nvGrpSpPr>
                      <p:cNvPr id="7329" name="Group 114"/>
                      <p:cNvGrpSpPr>
                        <a:grpSpLocks/>
                      </p:cNvGrpSpPr>
                      <p:nvPr/>
                    </p:nvGrpSpPr>
                    <p:grpSpPr bwMode="auto">
                      <a:xfrm>
                        <a:off x="523" y="1464"/>
                        <a:ext cx="277" cy="215"/>
                        <a:chOff x="2664" y="2644"/>
                        <a:chExt cx="277" cy="215"/>
                      </a:xfrm>
                    </p:grpSpPr>
                    <p:sp>
                      <p:nvSpPr>
                        <p:cNvPr id="7336" name="Oval 115"/>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12" name="Text Box 116"/>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30" name="Group 117"/>
                      <p:cNvGrpSpPr>
                        <a:grpSpLocks/>
                      </p:cNvGrpSpPr>
                      <p:nvPr/>
                    </p:nvGrpSpPr>
                    <p:grpSpPr bwMode="auto">
                      <a:xfrm>
                        <a:off x="523" y="1828"/>
                        <a:ext cx="277" cy="215"/>
                        <a:chOff x="2664" y="2644"/>
                        <a:chExt cx="277" cy="215"/>
                      </a:xfrm>
                    </p:grpSpPr>
                    <p:sp>
                      <p:nvSpPr>
                        <p:cNvPr id="7334" name="Oval 118"/>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15" name="Text Box 119"/>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331" name="Group 120"/>
                      <p:cNvGrpSpPr>
                        <a:grpSpLocks/>
                      </p:cNvGrpSpPr>
                      <p:nvPr/>
                    </p:nvGrpSpPr>
                    <p:grpSpPr bwMode="auto">
                      <a:xfrm>
                        <a:off x="523" y="2192"/>
                        <a:ext cx="277" cy="215"/>
                        <a:chOff x="2664" y="2644"/>
                        <a:chExt cx="277" cy="215"/>
                      </a:xfrm>
                    </p:grpSpPr>
                    <p:sp>
                      <p:nvSpPr>
                        <p:cNvPr id="7332" name="Oval 121"/>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18" name="Text Box 122"/>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7313" name="Group 123"/>
                  <p:cNvGrpSpPr>
                    <a:grpSpLocks/>
                  </p:cNvGrpSpPr>
                  <p:nvPr/>
                </p:nvGrpSpPr>
                <p:grpSpPr bwMode="auto">
                  <a:xfrm>
                    <a:off x="430" y="1336"/>
                    <a:ext cx="1211" cy="1201"/>
                    <a:chOff x="687" y="1449"/>
                    <a:chExt cx="933" cy="923"/>
                  </a:xfrm>
                </p:grpSpPr>
                <p:grpSp>
                  <p:nvGrpSpPr>
                    <p:cNvPr id="7314" name="Group 124"/>
                    <p:cNvGrpSpPr>
                      <a:grpSpLocks/>
                    </p:cNvGrpSpPr>
                    <p:nvPr/>
                  </p:nvGrpSpPr>
                  <p:grpSpPr bwMode="auto">
                    <a:xfrm>
                      <a:off x="687" y="1449"/>
                      <a:ext cx="371" cy="923"/>
                      <a:chOff x="687" y="1440"/>
                      <a:chExt cx="371" cy="923"/>
                    </a:xfrm>
                  </p:grpSpPr>
                  <p:sp>
                    <p:nvSpPr>
                      <p:cNvPr id="7323" name="Oval 125"/>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4" name="Oval 126"/>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5" name="Oval 127"/>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15" name="Group 128"/>
                    <p:cNvGrpSpPr>
                      <a:grpSpLocks/>
                    </p:cNvGrpSpPr>
                    <p:nvPr/>
                  </p:nvGrpSpPr>
                  <p:grpSpPr bwMode="auto">
                    <a:xfrm>
                      <a:off x="968" y="1449"/>
                      <a:ext cx="371" cy="923"/>
                      <a:chOff x="687" y="1440"/>
                      <a:chExt cx="371" cy="923"/>
                    </a:xfrm>
                  </p:grpSpPr>
                  <p:sp>
                    <p:nvSpPr>
                      <p:cNvPr id="7320" name="Oval 129"/>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1" name="Oval 130"/>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22" name="Oval 131"/>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316" name="Group 132"/>
                    <p:cNvGrpSpPr>
                      <a:grpSpLocks/>
                    </p:cNvGrpSpPr>
                    <p:nvPr/>
                  </p:nvGrpSpPr>
                  <p:grpSpPr bwMode="auto">
                    <a:xfrm>
                      <a:off x="1249" y="1449"/>
                      <a:ext cx="371" cy="923"/>
                      <a:chOff x="687" y="1440"/>
                      <a:chExt cx="371" cy="923"/>
                    </a:xfrm>
                  </p:grpSpPr>
                  <p:sp>
                    <p:nvSpPr>
                      <p:cNvPr id="7317" name="Oval 133"/>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8" name="Oval 134"/>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9" name="Oval 135"/>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291" name="Group 136"/>
                <p:cNvGrpSpPr>
                  <a:grpSpLocks/>
                </p:cNvGrpSpPr>
                <p:nvPr/>
              </p:nvGrpSpPr>
              <p:grpSpPr bwMode="auto">
                <a:xfrm>
                  <a:off x="2239" y="1323"/>
                  <a:ext cx="1220" cy="1199"/>
                  <a:chOff x="2238" y="1333"/>
                  <a:chExt cx="1220" cy="1199"/>
                </a:xfrm>
              </p:grpSpPr>
              <p:grpSp>
                <p:nvGrpSpPr>
                  <p:cNvPr id="7292" name="Group 137"/>
                  <p:cNvGrpSpPr>
                    <a:grpSpLocks/>
                  </p:cNvGrpSpPr>
                  <p:nvPr/>
                </p:nvGrpSpPr>
                <p:grpSpPr bwMode="auto">
                  <a:xfrm>
                    <a:off x="2598" y="1333"/>
                    <a:ext cx="140" cy="1199"/>
                    <a:chOff x="2595" y="1321"/>
                    <a:chExt cx="140" cy="1199"/>
                  </a:xfrm>
                </p:grpSpPr>
                <p:sp>
                  <p:nvSpPr>
                    <p:cNvPr id="7308" name="Oval 138"/>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9" name="Oval 139"/>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0" name="Oval 140"/>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11" name="Oval 141"/>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93" name="Group 142"/>
                  <p:cNvGrpSpPr>
                    <a:grpSpLocks/>
                  </p:cNvGrpSpPr>
                  <p:nvPr/>
                </p:nvGrpSpPr>
                <p:grpSpPr bwMode="auto">
                  <a:xfrm>
                    <a:off x="3318" y="1333"/>
                    <a:ext cx="140" cy="1199"/>
                    <a:chOff x="2595" y="1321"/>
                    <a:chExt cx="140" cy="1199"/>
                  </a:xfrm>
                </p:grpSpPr>
                <p:sp>
                  <p:nvSpPr>
                    <p:cNvPr id="7304" name="Oval 143"/>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5" name="Oval 144"/>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6" name="Oval 145"/>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7" name="Oval 146"/>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94" name="Group 147"/>
                  <p:cNvGrpSpPr>
                    <a:grpSpLocks/>
                  </p:cNvGrpSpPr>
                  <p:nvPr/>
                </p:nvGrpSpPr>
                <p:grpSpPr bwMode="auto">
                  <a:xfrm>
                    <a:off x="2958" y="1333"/>
                    <a:ext cx="140" cy="1199"/>
                    <a:chOff x="2595" y="1321"/>
                    <a:chExt cx="140" cy="1199"/>
                  </a:xfrm>
                </p:grpSpPr>
                <p:sp>
                  <p:nvSpPr>
                    <p:cNvPr id="7300" name="Oval 148"/>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1" name="Oval 149"/>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2" name="Oval 150"/>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303" name="Oval 151"/>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95" name="Group 152"/>
                  <p:cNvGrpSpPr>
                    <a:grpSpLocks/>
                  </p:cNvGrpSpPr>
                  <p:nvPr/>
                </p:nvGrpSpPr>
                <p:grpSpPr bwMode="auto">
                  <a:xfrm>
                    <a:off x="2238" y="1333"/>
                    <a:ext cx="140" cy="1199"/>
                    <a:chOff x="2595" y="1321"/>
                    <a:chExt cx="140" cy="1199"/>
                  </a:xfrm>
                </p:grpSpPr>
                <p:sp>
                  <p:nvSpPr>
                    <p:cNvPr id="7296" name="Oval 153"/>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97" name="Oval 154"/>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98" name="Oval 155"/>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99" name="Oval 156"/>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278" name="Group 157"/>
              <p:cNvGrpSpPr>
                <a:grpSpLocks/>
              </p:cNvGrpSpPr>
              <p:nvPr/>
            </p:nvGrpSpPr>
            <p:grpSpPr bwMode="auto">
              <a:xfrm>
                <a:off x="4491" y="2459"/>
                <a:ext cx="493" cy="579"/>
                <a:chOff x="4491" y="2459"/>
                <a:chExt cx="493" cy="579"/>
              </a:xfrm>
            </p:grpSpPr>
            <p:grpSp>
              <p:nvGrpSpPr>
                <p:cNvPr id="7279" name="Group 158"/>
                <p:cNvGrpSpPr>
                  <a:grpSpLocks/>
                </p:cNvGrpSpPr>
                <p:nvPr/>
              </p:nvGrpSpPr>
              <p:grpSpPr bwMode="auto">
                <a:xfrm>
                  <a:off x="4491" y="2459"/>
                  <a:ext cx="493" cy="579"/>
                  <a:chOff x="4486" y="2459"/>
                  <a:chExt cx="498" cy="574"/>
                </a:xfrm>
              </p:grpSpPr>
              <p:sp>
                <p:nvSpPr>
                  <p:cNvPr id="7281" name="Oval 159"/>
                  <p:cNvSpPr>
                    <a:spLocks noChangeArrowheads="1"/>
                  </p:cNvSpPr>
                  <p:nvPr/>
                </p:nvSpPr>
                <p:spPr bwMode="auto">
                  <a:xfrm flipV="1">
                    <a:off x="4493" y="2459"/>
                    <a:ext cx="485" cy="509"/>
                  </a:xfrm>
                  <a:prstGeom prst="ellipse">
                    <a:avLst/>
                  </a:prstGeom>
                  <a:noFill/>
                  <a:ln w="28575">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82" name="Oval 160"/>
                  <p:cNvSpPr>
                    <a:spLocks noChangeArrowheads="1"/>
                  </p:cNvSpPr>
                  <p:nvPr/>
                </p:nvSpPr>
                <p:spPr bwMode="auto">
                  <a:xfrm flipV="1">
                    <a:off x="4638" y="2594"/>
                    <a:ext cx="195" cy="204"/>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7283" name="Group 161"/>
                  <p:cNvGrpSpPr>
                    <a:grpSpLocks/>
                  </p:cNvGrpSpPr>
                  <p:nvPr/>
                </p:nvGrpSpPr>
                <p:grpSpPr bwMode="auto">
                  <a:xfrm>
                    <a:off x="4487" y="2465"/>
                    <a:ext cx="496" cy="141"/>
                    <a:chOff x="4488" y="2465"/>
                    <a:chExt cx="496" cy="141"/>
                  </a:xfrm>
                </p:grpSpPr>
                <p:sp>
                  <p:nvSpPr>
                    <p:cNvPr id="7288" name="Oval 162"/>
                    <p:cNvSpPr>
                      <a:spLocks noChangeArrowheads="1"/>
                    </p:cNvSpPr>
                    <p:nvPr/>
                  </p:nvSpPr>
                  <p:spPr bwMode="auto">
                    <a:xfrm flipV="1">
                      <a:off x="484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89" name="Oval 163"/>
                    <p:cNvSpPr>
                      <a:spLocks noChangeArrowheads="1"/>
                    </p:cNvSpPr>
                    <p:nvPr/>
                  </p:nvSpPr>
                  <p:spPr bwMode="auto">
                    <a:xfrm flipV="1">
                      <a:off x="448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84" name="Group 164"/>
                  <p:cNvGrpSpPr>
                    <a:grpSpLocks/>
                  </p:cNvGrpSpPr>
                  <p:nvPr/>
                </p:nvGrpSpPr>
                <p:grpSpPr bwMode="auto">
                  <a:xfrm>
                    <a:off x="4486" y="2815"/>
                    <a:ext cx="498" cy="141"/>
                    <a:chOff x="4486" y="2815"/>
                    <a:chExt cx="498" cy="141"/>
                  </a:xfrm>
                </p:grpSpPr>
                <p:sp>
                  <p:nvSpPr>
                    <p:cNvPr id="7286" name="Oval 165"/>
                    <p:cNvSpPr>
                      <a:spLocks noChangeArrowheads="1"/>
                    </p:cNvSpPr>
                    <p:nvPr/>
                  </p:nvSpPr>
                  <p:spPr bwMode="auto">
                    <a:xfrm flipV="1">
                      <a:off x="4848"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87" name="Oval 166"/>
                    <p:cNvSpPr>
                      <a:spLocks noChangeArrowheads="1"/>
                    </p:cNvSpPr>
                    <p:nvPr/>
                  </p:nvSpPr>
                  <p:spPr bwMode="auto">
                    <a:xfrm flipV="1">
                      <a:off x="4486"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7285" name="Oval 167"/>
                  <p:cNvSpPr>
                    <a:spLocks noChangeArrowheads="1"/>
                  </p:cNvSpPr>
                  <p:nvPr/>
                </p:nvSpPr>
                <p:spPr bwMode="auto">
                  <a:xfrm flipV="1">
                    <a:off x="4667" y="2892"/>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064" name="Text Box 168"/>
                <p:cNvSpPr txBox="1">
                  <a:spLocks noChangeArrowheads="1"/>
                </p:cNvSpPr>
                <p:nvPr/>
              </p:nvSpPr>
              <p:spPr bwMode="auto">
                <a:xfrm>
                  <a:off x="4633" y="258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grpSp>
          <p:nvGrpSpPr>
            <p:cNvPr id="7265" name="Group 169"/>
            <p:cNvGrpSpPr>
              <a:grpSpLocks/>
            </p:cNvGrpSpPr>
            <p:nvPr/>
          </p:nvGrpSpPr>
          <p:grpSpPr bwMode="auto">
            <a:xfrm>
              <a:off x="2621" y="1108"/>
              <a:ext cx="493" cy="579"/>
              <a:chOff x="3670" y="1605"/>
              <a:chExt cx="493" cy="579"/>
            </a:xfrm>
          </p:grpSpPr>
          <p:grpSp>
            <p:nvGrpSpPr>
              <p:cNvPr id="7266" name="Group 170"/>
              <p:cNvGrpSpPr>
                <a:grpSpLocks/>
              </p:cNvGrpSpPr>
              <p:nvPr/>
            </p:nvGrpSpPr>
            <p:grpSpPr bwMode="auto">
              <a:xfrm>
                <a:off x="3670" y="1605"/>
                <a:ext cx="493" cy="579"/>
                <a:chOff x="4486" y="2459"/>
                <a:chExt cx="498" cy="574"/>
              </a:xfrm>
            </p:grpSpPr>
            <p:sp>
              <p:nvSpPr>
                <p:cNvPr id="7268" name="Oval 171"/>
                <p:cNvSpPr>
                  <a:spLocks noChangeArrowheads="1"/>
                </p:cNvSpPr>
                <p:nvPr/>
              </p:nvSpPr>
              <p:spPr bwMode="auto">
                <a:xfrm flipV="1">
                  <a:off x="4493" y="2459"/>
                  <a:ext cx="485" cy="509"/>
                </a:xfrm>
                <a:prstGeom prst="ellipse">
                  <a:avLst/>
                </a:prstGeom>
                <a:noFill/>
                <a:ln w="28575">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9" name="Oval 172"/>
                <p:cNvSpPr>
                  <a:spLocks noChangeArrowheads="1"/>
                </p:cNvSpPr>
                <p:nvPr/>
              </p:nvSpPr>
              <p:spPr bwMode="auto">
                <a:xfrm flipV="1">
                  <a:off x="4638" y="2594"/>
                  <a:ext cx="195" cy="204"/>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7270" name="Group 173"/>
                <p:cNvGrpSpPr>
                  <a:grpSpLocks/>
                </p:cNvGrpSpPr>
                <p:nvPr/>
              </p:nvGrpSpPr>
              <p:grpSpPr bwMode="auto">
                <a:xfrm>
                  <a:off x="4487" y="2465"/>
                  <a:ext cx="496" cy="141"/>
                  <a:chOff x="4488" y="2465"/>
                  <a:chExt cx="496" cy="141"/>
                </a:xfrm>
              </p:grpSpPr>
              <p:sp>
                <p:nvSpPr>
                  <p:cNvPr id="7275" name="Oval 174"/>
                  <p:cNvSpPr>
                    <a:spLocks noChangeArrowheads="1"/>
                  </p:cNvSpPr>
                  <p:nvPr/>
                </p:nvSpPr>
                <p:spPr bwMode="auto">
                  <a:xfrm flipV="1">
                    <a:off x="484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76" name="Oval 175"/>
                  <p:cNvSpPr>
                    <a:spLocks noChangeArrowheads="1"/>
                  </p:cNvSpPr>
                  <p:nvPr/>
                </p:nvSpPr>
                <p:spPr bwMode="auto">
                  <a:xfrm flipV="1">
                    <a:off x="4488" y="246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71" name="Group 176"/>
                <p:cNvGrpSpPr>
                  <a:grpSpLocks/>
                </p:cNvGrpSpPr>
                <p:nvPr/>
              </p:nvGrpSpPr>
              <p:grpSpPr bwMode="auto">
                <a:xfrm>
                  <a:off x="4486" y="2815"/>
                  <a:ext cx="498" cy="141"/>
                  <a:chOff x="4486" y="2815"/>
                  <a:chExt cx="498" cy="141"/>
                </a:xfrm>
              </p:grpSpPr>
              <p:sp>
                <p:nvSpPr>
                  <p:cNvPr id="7273" name="Oval 177"/>
                  <p:cNvSpPr>
                    <a:spLocks noChangeArrowheads="1"/>
                  </p:cNvSpPr>
                  <p:nvPr/>
                </p:nvSpPr>
                <p:spPr bwMode="auto">
                  <a:xfrm flipV="1">
                    <a:off x="4848"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74" name="Oval 178"/>
                  <p:cNvSpPr>
                    <a:spLocks noChangeArrowheads="1"/>
                  </p:cNvSpPr>
                  <p:nvPr/>
                </p:nvSpPr>
                <p:spPr bwMode="auto">
                  <a:xfrm flipV="1">
                    <a:off x="4486" y="2815"/>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7272" name="Oval 179"/>
                <p:cNvSpPr>
                  <a:spLocks noChangeArrowheads="1"/>
                </p:cNvSpPr>
                <p:nvPr/>
              </p:nvSpPr>
              <p:spPr bwMode="auto">
                <a:xfrm flipV="1">
                  <a:off x="4667" y="2892"/>
                  <a:ext cx="136" cy="141"/>
                </a:xfrm>
                <a:prstGeom prst="ellipse">
                  <a:avLst/>
                </a:prstGeom>
                <a:gradFill rotWithShape="0">
                  <a:gsLst>
                    <a:gs pos="0">
                      <a:srgbClr val="D60093"/>
                    </a:gs>
                    <a:gs pos="100000">
                      <a:srgbClr val="000000"/>
                    </a:gs>
                  </a:gsLst>
                  <a:lin ang="2700000" scaled="1"/>
                </a:gradFill>
                <a:ln w="19050">
                  <a:solidFill>
                    <a:srgbClr val="D60093"/>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076" name="Text Box 180"/>
              <p:cNvSpPr txBox="1">
                <a:spLocks noChangeArrowheads="1"/>
              </p:cNvSpPr>
              <p:nvPr/>
            </p:nvSpPr>
            <p:spPr bwMode="auto">
              <a:xfrm>
                <a:off x="3807" y="1726"/>
                <a:ext cx="263"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grpSp>
        <p:nvGrpSpPr>
          <p:cNvPr id="7173" name="Group 181"/>
          <p:cNvGrpSpPr>
            <a:grpSpLocks/>
          </p:cNvGrpSpPr>
          <p:nvPr/>
        </p:nvGrpSpPr>
        <p:grpSpPr bwMode="auto">
          <a:xfrm>
            <a:off x="6261100" y="2225080"/>
            <a:ext cx="1936750" cy="2894012"/>
            <a:chOff x="4080" y="1141"/>
            <a:chExt cx="1220" cy="1823"/>
          </a:xfrm>
        </p:grpSpPr>
        <p:grpSp>
          <p:nvGrpSpPr>
            <p:cNvPr id="7178" name="Group 182"/>
            <p:cNvGrpSpPr>
              <a:grpSpLocks/>
            </p:cNvGrpSpPr>
            <p:nvPr/>
          </p:nvGrpSpPr>
          <p:grpSpPr bwMode="auto">
            <a:xfrm>
              <a:off x="4442" y="1141"/>
              <a:ext cx="495" cy="513"/>
              <a:chOff x="2728" y="2859"/>
              <a:chExt cx="495" cy="513"/>
            </a:xfrm>
          </p:grpSpPr>
          <p:grpSp>
            <p:nvGrpSpPr>
              <p:cNvPr id="7257" name="Group 183"/>
              <p:cNvGrpSpPr>
                <a:grpSpLocks/>
              </p:cNvGrpSpPr>
              <p:nvPr/>
            </p:nvGrpSpPr>
            <p:grpSpPr bwMode="auto">
              <a:xfrm>
                <a:off x="2728" y="2859"/>
                <a:ext cx="495" cy="513"/>
                <a:chOff x="2728" y="2859"/>
                <a:chExt cx="495" cy="513"/>
              </a:xfrm>
            </p:grpSpPr>
            <p:sp>
              <p:nvSpPr>
                <p:cNvPr id="7259" name="Oval 184"/>
                <p:cNvSpPr>
                  <a:spLocks noChangeArrowheads="1"/>
                </p:cNvSpPr>
                <p:nvPr/>
              </p:nvSpPr>
              <p:spPr bwMode="auto">
                <a:xfrm>
                  <a:off x="2738" y="2859"/>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0" name="Oval 185"/>
                <p:cNvSpPr>
                  <a:spLocks noChangeArrowheads="1"/>
                </p:cNvSpPr>
                <p:nvPr/>
              </p:nvSpPr>
              <p:spPr bwMode="auto">
                <a:xfrm>
                  <a:off x="2876" y="3012"/>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1" name="Oval 186"/>
                <p:cNvSpPr>
                  <a:spLocks noChangeArrowheads="1"/>
                </p:cNvSpPr>
                <p:nvPr/>
              </p:nvSpPr>
              <p:spPr bwMode="auto">
                <a:xfrm>
                  <a:off x="3090" y="321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2" name="Oval 187"/>
                <p:cNvSpPr>
                  <a:spLocks noChangeArrowheads="1"/>
                </p:cNvSpPr>
                <p:nvPr/>
              </p:nvSpPr>
              <p:spPr bwMode="auto">
                <a:xfrm>
                  <a:off x="2730" y="286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63" name="Oval 188"/>
                <p:cNvSpPr>
                  <a:spLocks noChangeArrowheads="1"/>
                </p:cNvSpPr>
                <p:nvPr/>
              </p:nvSpPr>
              <p:spPr bwMode="auto">
                <a:xfrm>
                  <a:off x="2728" y="3219"/>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085" name="Text Box 189"/>
              <p:cNvSpPr txBox="1">
                <a:spLocks noChangeArrowheads="1"/>
              </p:cNvSpPr>
              <p:nvPr/>
            </p:nvSpPr>
            <p:spPr bwMode="auto">
              <a:xfrm>
                <a:off x="2805" y="3000"/>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grpSp>
          <p:nvGrpSpPr>
            <p:cNvPr id="7179" name="Group 190"/>
            <p:cNvGrpSpPr>
              <a:grpSpLocks/>
            </p:cNvGrpSpPr>
            <p:nvPr/>
          </p:nvGrpSpPr>
          <p:grpSpPr bwMode="auto">
            <a:xfrm>
              <a:off x="4080" y="1763"/>
              <a:ext cx="1220" cy="1201"/>
              <a:chOff x="2309" y="2263"/>
              <a:chExt cx="1220" cy="1201"/>
            </a:xfrm>
          </p:grpSpPr>
          <p:grpSp>
            <p:nvGrpSpPr>
              <p:cNvPr id="7180" name="Group 191"/>
              <p:cNvGrpSpPr>
                <a:grpSpLocks/>
              </p:cNvGrpSpPr>
              <p:nvPr/>
            </p:nvGrpSpPr>
            <p:grpSpPr bwMode="auto">
              <a:xfrm>
                <a:off x="2309" y="2263"/>
                <a:ext cx="1220" cy="1201"/>
                <a:chOff x="2366" y="2514"/>
                <a:chExt cx="1220" cy="1201"/>
              </a:xfrm>
            </p:grpSpPr>
            <p:grpSp>
              <p:nvGrpSpPr>
                <p:cNvPr id="7182" name="Group 192"/>
                <p:cNvGrpSpPr>
                  <a:grpSpLocks/>
                </p:cNvGrpSpPr>
                <p:nvPr/>
              </p:nvGrpSpPr>
              <p:grpSpPr bwMode="auto">
                <a:xfrm>
                  <a:off x="2366" y="2514"/>
                  <a:ext cx="1220" cy="1201"/>
                  <a:chOff x="2239" y="1321"/>
                  <a:chExt cx="1220" cy="1201"/>
                </a:xfrm>
              </p:grpSpPr>
              <p:grpSp>
                <p:nvGrpSpPr>
                  <p:cNvPr id="7191" name="Group 193"/>
                  <p:cNvGrpSpPr>
                    <a:grpSpLocks/>
                  </p:cNvGrpSpPr>
                  <p:nvPr/>
                </p:nvGrpSpPr>
                <p:grpSpPr bwMode="auto">
                  <a:xfrm>
                    <a:off x="2244" y="1321"/>
                    <a:ext cx="1211" cy="1201"/>
                    <a:chOff x="430" y="1336"/>
                    <a:chExt cx="1211" cy="1201"/>
                  </a:xfrm>
                </p:grpSpPr>
                <p:grpSp>
                  <p:nvGrpSpPr>
                    <p:cNvPr id="7213" name="Group 194"/>
                    <p:cNvGrpSpPr>
                      <a:grpSpLocks/>
                    </p:cNvGrpSpPr>
                    <p:nvPr/>
                  </p:nvGrpSpPr>
                  <p:grpSpPr bwMode="auto">
                    <a:xfrm>
                      <a:off x="523" y="1465"/>
                      <a:ext cx="1025" cy="943"/>
                      <a:chOff x="523" y="1467"/>
                      <a:chExt cx="1025" cy="943"/>
                    </a:xfrm>
                  </p:grpSpPr>
                  <p:grpSp>
                    <p:nvGrpSpPr>
                      <p:cNvPr id="7227" name="Group 195"/>
                      <p:cNvGrpSpPr>
                        <a:grpSpLocks/>
                      </p:cNvGrpSpPr>
                      <p:nvPr/>
                    </p:nvGrpSpPr>
                    <p:grpSpPr bwMode="auto">
                      <a:xfrm>
                        <a:off x="523" y="1467"/>
                        <a:ext cx="277" cy="943"/>
                        <a:chOff x="523" y="1464"/>
                        <a:chExt cx="277" cy="943"/>
                      </a:xfrm>
                    </p:grpSpPr>
                    <p:grpSp>
                      <p:nvGrpSpPr>
                        <p:cNvPr id="7248" name="Group 196"/>
                        <p:cNvGrpSpPr>
                          <a:grpSpLocks/>
                        </p:cNvGrpSpPr>
                        <p:nvPr/>
                      </p:nvGrpSpPr>
                      <p:grpSpPr bwMode="auto">
                        <a:xfrm>
                          <a:off x="523" y="1464"/>
                          <a:ext cx="277" cy="215"/>
                          <a:chOff x="2664" y="2644"/>
                          <a:chExt cx="277" cy="215"/>
                        </a:xfrm>
                      </p:grpSpPr>
                      <p:sp>
                        <p:nvSpPr>
                          <p:cNvPr id="7255" name="Oval 19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94" name="Text Box 19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49" name="Group 199"/>
                        <p:cNvGrpSpPr>
                          <a:grpSpLocks/>
                        </p:cNvGrpSpPr>
                        <p:nvPr/>
                      </p:nvGrpSpPr>
                      <p:grpSpPr bwMode="auto">
                        <a:xfrm>
                          <a:off x="523" y="1828"/>
                          <a:ext cx="277" cy="215"/>
                          <a:chOff x="2664" y="2644"/>
                          <a:chExt cx="277" cy="215"/>
                        </a:xfrm>
                      </p:grpSpPr>
                      <p:sp>
                        <p:nvSpPr>
                          <p:cNvPr id="7253" name="Oval 20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097" name="Text Box 20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50" name="Group 202"/>
                        <p:cNvGrpSpPr>
                          <a:grpSpLocks/>
                        </p:cNvGrpSpPr>
                        <p:nvPr/>
                      </p:nvGrpSpPr>
                      <p:grpSpPr bwMode="auto">
                        <a:xfrm>
                          <a:off x="523" y="2192"/>
                          <a:ext cx="277" cy="215"/>
                          <a:chOff x="2664" y="2644"/>
                          <a:chExt cx="277" cy="215"/>
                        </a:xfrm>
                      </p:grpSpPr>
                      <p:sp>
                        <p:nvSpPr>
                          <p:cNvPr id="7251" name="Oval 203"/>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00" name="Text Box 204"/>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228" name="Group 205"/>
                      <p:cNvGrpSpPr>
                        <a:grpSpLocks/>
                      </p:cNvGrpSpPr>
                      <p:nvPr/>
                    </p:nvGrpSpPr>
                    <p:grpSpPr bwMode="auto">
                      <a:xfrm>
                        <a:off x="897" y="1467"/>
                        <a:ext cx="277" cy="943"/>
                        <a:chOff x="523" y="1464"/>
                        <a:chExt cx="277" cy="943"/>
                      </a:xfrm>
                    </p:grpSpPr>
                    <p:grpSp>
                      <p:nvGrpSpPr>
                        <p:cNvPr id="7239" name="Group 206"/>
                        <p:cNvGrpSpPr>
                          <a:grpSpLocks/>
                        </p:cNvGrpSpPr>
                        <p:nvPr/>
                      </p:nvGrpSpPr>
                      <p:grpSpPr bwMode="auto">
                        <a:xfrm>
                          <a:off x="523" y="1464"/>
                          <a:ext cx="277" cy="215"/>
                          <a:chOff x="2664" y="2644"/>
                          <a:chExt cx="277" cy="215"/>
                        </a:xfrm>
                      </p:grpSpPr>
                      <p:sp>
                        <p:nvSpPr>
                          <p:cNvPr id="7246" name="Oval 20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04" name="Text Box 20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40" name="Group 209"/>
                        <p:cNvGrpSpPr>
                          <a:grpSpLocks/>
                        </p:cNvGrpSpPr>
                        <p:nvPr/>
                      </p:nvGrpSpPr>
                      <p:grpSpPr bwMode="auto">
                        <a:xfrm>
                          <a:off x="523" y="1828"/>
                          <a:ext cx="277" cy="215"/>
                          <a:chOff x="2664" y="2644"/>
                          <a:chExt cx="277" cy="215"/>
                        </a:xfrm>
                      </p:grpSpPr>
                      <p:sp>
                        <p:nvSpPr>
                          <p:cNvPr id="7244" name="Oval 21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07" name="Text Box 21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41" name="Group 212"/>
                        <p:cNvGrpSpPr>
                          <a:grpSpLocks/>
                        </p:cNvGrpSpPr>
                        <p:nvPr/>
                      </p:nvGrpSpPr>
                      <p:grpSpPr bwMode="auto">
                        <a:xfrm>
                          <a:off x="523" y="2192"/>
                          <a:ext cx="277" cy="215"/>
                          <a:chOff x="2664" y="2644"/>
                          <a:chExt cx="277" cy="215"/>
                        </a:xfrm>
                      </p:grpSpPr>
                      <p:sp>
                        <p:nvSpPr>
                          <p:cNvPr id="7242" name="Oval 213"/>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10" name="Text Box 214"/>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nvGrpSpPr>
                      <p:cNvPr id="7229" name="Group 215"/>
                      <p:cNvGrpSpPr>
                        <a:grpSpLocks/>
                      </p:cNvGrpSpPr>
                      <p:nvPr/>
                    </p:nvGrpSpPr>
                    <p:grpSpPr bwMode="auto">
                      <a:xfrm>
                        <a:off x="1271" y="1467"/>
                        <a:ext cx="277" cy="943"/>
                        <a:chOff x="523" y="1464"/>
                        <a:chExt cx="277" cy="943"/>
                      </a:xfrm>
                    </p:grpSpPr>
                    <p:grpSp>
                      <p:nvGrpSpPr>
                        <p:cNvPr id="7230" name="Group 216"/>
                        <p:cNvGrpSpPr>
                          <a:grpSpLocks/>
                        </p:cNvGrpSpPr>
                        <p:nvPr/>
                      </p:nvGrpSpPr>
                      <p:grpSpPr bwMode="auto">
                        <a:xfrm>
                          <a:off x="523" y="1464"/>
                          <a:ext cx="277" cy="215"/>
                          <a:chOff x="2664" y="2644"/>
                          <a:chExt cx="277" cy="215"/>
                        </a:xfrm>
                      </p:grpSpPr>
                      <p:sp>
                        <p:nvSpPr>
                          <p:cNvPr id="7237" name="Oval 217"/>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14" name="Text Box 218"/>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31" name="Group 219"/>
                        <p:cNvGrpSpPr>
                          <a:grpSpLocks/>
                        </p:cNvGrpSpPr>
                        <p:nvPr/>
                      </p:nvGrpSpPr>
                      <p:grpSpPr bwMode="auto">
                        <a:xfrm>
                          <a:off x="523" y="1828"/>
                          <a:ext cx="277" cy="215"/>
                          <a:chOff x="2664" y="2644"/>
                          <a:chExt cx="277" cy="215"/>
                        </a:xfrm>
                      </p:grpSpPr>
                      <p:sp>
                        <p:nvSpPr>
                          <p:cNvPr id="7235" name="Oval 220"/>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17" name="Text Box 221"/>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nvGrpSpPr>
                        <p:cNvPr id="7232" name="Group 222"/>
                        <p:cNvGrpSpPr>
                          <a:grpSpLocks/>
                        </p:cNvGrpSpPr>
                        <p:nvPr/>
                      </p:nvGrpSpPr>
                      <p:grpSpPr bwMode="auto">
                        <a:xfrm>
                          <a:off x="523" y="2192"/>
                          <a:ext cx="277" cy="215"/>
                          <a:chOff x="2664" y="2644"/>
                          <a:chExt cx="277" cy="215"/>
                        </a:xfrm>
                      </p:grpSpPr>
                      <p:sp>
                        <p:nvSpPr>
                          <p:cNvPr id="7233" name="Oval 223"/>
                          <p:cNvSpPr>
                            <a:spLocks noChangeArrowheads="1"/>
                          </p:cNvSpPr>
                          <p:nvPr/>
                        </p:nvSpPr>
                        <p:spPr bwMode="auto">
                          <a:xfrm>
                            <a:off x="2699" y="2644"/>
                            <a:ext cx="206" cy="215"/>
                          </a:xfrm>
                          <a:prstGeom prst="ellipse">
                            <a:avLst/>
                          </a:prstGeom>
                          <a:solidFill>
                            <a:srgbClr val="FF9900"/>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120" name="Text Box 224"/>
                          <p:cNvSpPr txBox="1">
                            <a:spLocks noChangeArrowheads="1"/>
                          </p:cNvSpPr>
                          <p:nvPr/>
                        </p:nvSpPr>
                        <p:spPr bwMode="auto">
                          <a:xfrm>
                            <a:off x="2664" y="2645"/>
                            <a:ext cx="277" cy="212"/>
                          </a:xfrm>
                          <a:prstGeom prst="rect">
                            <a:avLst/>
                          </a:prstGeom>
                          <a:noFill/>
                          <a:ln w="9525">
                            <a:noFill/>
                            <a:miter lim="800000"/>
                            <a:headEnd/>
                            <a:tailEnd/>
                          </a:ln>
                          <a:effectLst/>
                        </p:spPr>
                        <p:txBody>
                          <a:bodyPr>
                            <a:spAutoFit/>
                          </a:bodyPr>
                          <a:lstStyle/>
                          <a:p>
                            <a:pPr algn="ctr">
                              <a:spcBef>
                                <a:spcPct val="50000"/>
                              </a:spcBef>
                              <a:defRPr/>
                            </a:pPr>
                            <a:r>
                              <a:rPr lang="en-US" sz="1600" b="1">
                                <a:effectLst>
                                  <a:outerShdw blurRad="38100" dist="38100" dir="2700000" algn="tl">
                                    <a:srgbClr val="C0C0C0"/>
                                  </a:outerShdw>
                                </a:effectLst>
                                <a:latin typeface="Tahoma" pitchFamily="34" charset="0"/>
                              </a:rPr>
                              <a:t>SI</a:t>
                            </a:r>
                          </a:p>
                        </p:txBody>
                      </p:sp>
                    </p:grpSp>
                  </p:grpSp>
                </p:grpSp>
                <p:grpSp>
                  <p:nvGrpSpPr>
                    <p:cNvPr id="7214" name="Group 225"/>
                    <p:cNvGrpSpPr>
                      <a:grpSpLocks/>
                    </p:cNvGrpSpPr>
                    <p:nvPr/>
                  </p:nvGrpSpPr>
                  <p:grpSpPr bwMode="auto">
                    <a:xfrm>
                      <a:off x="430" y="1336"/>
                      <a:ext cx="1211" cy="1201"/>
                      <a:chOff x="687" y="1449"/>
                      <a:chExt cx="933" cy="923"/>
                    </a:xfrm>
                  </p:grpSpPr>
                  <p:grpSp>
                    <p:nvGrpSpPr>
                      <p:cNvPr id="7215" name="Group 226"/>
                      <p:cNvGrpSpPr>
                        <a:grpSpLocks/>
                      </p:cNvGrpSpPr>
                      <p:nvPr/>
                    </p:nvGrpSpPr>
                    <p:grpSpPr bwMode="auto">
                      <a:xfrm>
                        <a:off x="687" y="1449"/>
                        <a:ext cx="371" cy="923"/>
                        <a:chOff x="687" y="1440"/>
                        <a:chExt cx="371" cy="923"/>
                      </a:xfrm>
                    </p:grpSpPr>
                    <p:sp>
                      <p:nvSpPr>
                        <p:cNvPr id="7224" name="Oval 227"/>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5" name="Oval 228"/>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6" name="Oval 229"/>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16" name="Group 230"/>
                      <p:cNvGrpSpPr>
                        <a:grpSpLocks/>
                      </p:cNvGrpSpPr>
                      <p:nvPr/>
                    </p:nvGrpSpPr>
                    <p:grpSpPr bwMode="auto">
                      <a:xfrm>
                        <a:off x="968" y="1449"/>
                        <a:ext cx="371" cy="923"/>
                        <a:chOff x="687" y="1440"/>
                        <a:chExt cx="371" cy="923"/>
                      </a:xfrm>
                    </p:grpSpPr>
                    <p:sp>
                      <p:nvSpPr>
                        <p:cNvPr id="7221" name="Oval 231"/>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2" name="Oval 232"/>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3" name="Oval 233"/>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217" name="Group 234"/>
                      <p:cNvGrpSpPr>
                        <a:grpSpLocks/>
                      </p:cNvGrpSpPr>
                      <p:nvPr/>
                    </p:nvGrpSpPr>
                    <p:grpSpPr bwMode="auto">
                      <a:xfrm>
                        <a:off x="1249" y="1449"/>
                        <a:ext cx="371" cy="923"/>
                        <a:chOff x="687" y="1440"/>
                        <a:chExt cx="371" cy="923"/>
                      </a:xfrm>
                    </p:grpSpPr>
                    <p:sp>
                      <p:nvSpPr>
                        <p:cNvPr id="7218" name="Oval 235"/>
                        <p:cNvSpPr>
                          <a:spLocks noChangeArrowheads="1"/>
                        </p:cNvSpPr>
                        <p:nvPr/>
                      </p:nvSpPr>
                      <p:spPr bwMode="auto">
                        <a:xfrm>
                          <a:off x="687" y="1440"/>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9" name="Oval 236"/>
                        <p:cNvSpPr>
                          <a:spLocks noChangeArrowheads="1"/>
                        </p:cNvSpPr>
                        <p:nvPr/>
                      </p:nvSpPr>
                      <p:spPr bwMode="auto">
                        <a:xfrm>
                          <a:off x="687" y="1706"/>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20" name="Oval 237"/>
                        <p:cNvSpPr>
                          <a:spLocks noChangeArrowheads="1"/>
                        </p:cNvSpPr>
                        <p:nvPr/>
                      </p:nvSpPr>
                      <p:spPr bwMode="auto">
                        <a:xfrm>
                          <a:off x="687" y="1972"/>
                          <a:ext cx="371" cy="39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192" name="Group 238"/>
                  <p:cNvGrpSpPr>
                    <a:grpSpLocks/>
                  </p:cNvGrpSpPr>
                  <p:nvPr/>
                </p:nvGrpSpPr>
                <p:grpSpPr bwMode="auto">
                  <a:xfrm>
                    <a:off x="2239" y="1323"/>
                    <a:ext cx="1220" cy="1199"/>
                    <a:chOff x="2238" y="1333"/>
                    <a:chExt cx="1220" cy="1199"/>
                  </a:xfrm>
                </p:grpSpPr>
                <p:grpSp>
                  <p:nvGrpSpPr>
                    <p:cNvPr id="7193" name="Group 239"/>
                    <p:cNvGrpSpPr>
                      <a:grpSpLocks/>
                    </p:cNvGrpSpPr>
                    <p:nvPr/>
                  </p:nvGrpSpPr>
                  <p:grpSpPr bwMode="auto">
                    <a:xfrm>
                      <a:off x="2598" y="1333"/>
                      <a:ext cx="140" cy="1199"/>
                      <a:chOff x="2595" y="1321"/>
                      <a:chExt cx="140" cy="1199"/>
                    </a:xfrm>
                  </p:grpSpPr>
                  <p:sp>
                    <p:nvSpPr>
                      <p:cNvPr id="7209" name="Oval 240"/>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0" name="Oval 241"/>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1" name="Oval 242"/>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12" name="Oval 243"/>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194" name="Group 244"/>
                    <p:cNvGrpSpPr>
                      <a:grpSpLocks/>
                    </p:cNvGrpSpPr>
                    <p:nvPr/>
                  </p:nvGrpSpPr>
                  <p:grpSpPr bwMode="auto">
                    <a:xfrm>
                      <a:off x="3318" y="1333"/>
                      <a:ext cx="140" cy="1199"/>
                      <a:chOff x="2595" y="1321"/>
                      <a:chExt cx="140" cy="1199"/>
                    </a:xfrm>
                  </p:grpSpPr>
                  <p:sp>
                    <p:nvSpPr>
                      <p:cNvPr id="7205" name="Oval 245"/>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6" name="Oval 246"/>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7" name="Oval 247"/>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8" name="Oval 248"/>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195" name="Group 249"/>
                    <p:cNvGrpSpPr>
                      <a:grpSpLocks/>
                    </p:cNvGrpSpPr>
                    <p:nvPr/>
                  </p:nvGrpSpPr>
                  <p:grpSpPr bwMode="auto">
                    <a:xfrm>
                      <a:off x="2958" y="1333"/>
                      <a:ext cx="140" cy="1199"/>
                      <a:chOff x="2595" y="1321"/>
                      <a:chExt cx="140" cy="1199"/>
                    </a:xfrm>
                  </p:grpSpPr>
                  <p:sp>
                    <p:nvSpPr>
                      <p:cNvPr id="7201" name="Oval 250"/>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2" name="Oval 251"/>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3" name="Oval 252"/>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4" name="Oval 253"/>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7196" name="Group 254"/>
                    <p:cNvGrpSpPr>
                      <a:grpSpLocks/>
                    </p:cNvGrpSpPr>
                    <p:nvPr/>
                  </p:nvGrpSpPr>
                  <p:grpSpPr bwMode="auto">
                    <a:xfrm>
                      <a:off x="2238" y="1333"/>
                      <a:ext cx="140" cy="1199"/>
                      <a:chOff x="2595" y="1321"/>
                      <a:chExt cx="140" cy="1199"/>
                    </a:xfrm>
                  </p:grpSpPr>
                  <p:sp>
                    <p:nvSpPr>
                      <p:cNvPr id="7197" name="Oval 255"/>
                      <p:cNvSpPr>
                        <a:spLocks noChangeArrowheads="1"/>
                      </p:cNvSpPr>
                      <p:nvPr/>
                    </p:nvSpPr>
                    <p:spPr bwMode="auto">
                      <a:xfrm rot="5400000">
                        <a:off x="2592" y="1324"/>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98" name="Oval 256"/>
                      <p:cNvSpPr>
                        <a:spLocks noChangeArrowheads="1"/>
                      </p:cNvSpPr>
                      <p:nvPr/>
                    </p:nvSpPr>
                    <p:spPr bwMode="auto">
                      <a:xfrm rot="5400000">
                        <a:off x="2592" y="1675"/>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99" name="Oval 257"/>
                      <p:cNvSpPr>
                        <a:spLocks noChangeArrowheads="1"/>
                      </p:cNvSpPr>
                      <p:nvPr/>
                    </p:nvSpPr>
                    <p:spPr bwMode="auto">
                      <a:xfrm rot="5400000">
                        <a:off x="2592" y="2378"/>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200" name="Oval 258"/>
                      <p:cNvSpPr>
                        <a:spLocks noChangeArrowheads="1"/>
                      </p:cNvSpPr>
                      <p:nvPr/>
                    </p:nvSpPr>
                    <p:spPr bwMode="auto">
                      <a:xfrm rot="5400000">
                        <a:off x="2593" y="2026"/>
                        <a:ext cx="145" cy="139"/>
                      </a:xfrm>
                      <a:prstGeom prst="ellipse">
                        <a:avLst/>
                      </a:prstGeom>
                      <a:solidFill>
                        <a:srgbClr val="0000FF"/>
                      </a:solidFill>
                      <a:ln w="9525">
                        <a:solidFill>
                          <a:srgbClr val="FFFF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7183" name="Group 259"/>
                <p:cNvGrpSpPr>
                  <a:grpSpLocks/>
                </p:cNvGrpSpPr>
                <p:nvPr/>
              </p:nvGrpSpPr>
              <p:grpSpPr bwMode="auto">
                <a:xfrm>
                  <a:off x="2728" y="2859"/>
                  <a:ext cx="495" cy="513"/>
                  <a:chOff x="2728" y="2859"/>
                  <a:chExt cx="495" cy="513"/>
                </a:xfrm>
              </p:grpSpPr>
              <p:grpSp>
                <p:nvGrpSpPr>
                  <p:cNvPr id="7184" name="Group 260"/>
                  <p:cNvGrpSpPr>
                    <a:grpSpLocks/>
                  </p:cNvGrpSpPr>
                  <p:nvPr/>
                </p:nvGrpSpPr>
                <p:grpSpPr bwMode="auto">
                  <a:xfrm>
                    <a:off x="2728" y="2859"/>
                    <a:ext cx="495" cy="513"/>
                    <a:chOff x="2728" y="2859"/>
                    <a:chExt cx="495" cy="513"/>
                  </a:xfrm>
                </p:grpSpPr>
                <p:sp>
                  <p:nvSpPr>
                    <p:cNvPr id="7186" name="Oval 261"/>
                    <p:cNvSpPr>
                      <a:spLocks noChangeArrowheads="1"/>
                    </p:cNvSpPr>
                    <p:nvPr/>
                  </p:nvSpPr>
                  <p:spPr bwMode="auto">
                    <a:xfrm>
                      <a:off x="2738" y="2859"/>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87" name="Oval 262"/>
                    <p:cNvSpPr>
                      <a:spLocks noChangeArrowheads="1"/>
                    </p:cNvSpPr>
                    <p:nvPr/>
                  </p:nvSpPr>
                  <p:spPr bwMode="auto">
                    <a:xfrm>
                      <a:off x="2876" y="3012"/>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88" name="Oval 263"/>
                    <p:cNvSpPr>
                      <a:spLocks noChangeArrowheads="1"/>
                    </p:cNvSpPr>
                    <p:nvPr/>
                  </p:nvSpPr>
                  <p:spPr bwMode="auto">
                    <a:xfrm>
                      <a:off x="3090" y="321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89" name="Oval 264"/>
                    <p:cNvSpPr>
                      <a:spLocks noChangeArrowheads="1"/>
                    </p:cNvSpPr>
                    <p:nvPr/>
                  </p:nvSpPr>
                  <p:spPr bwMode="auto">
                    <a:xfrm>
                      <a:off x="2730" y="2867"/>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7190" name="Oval 265"/>
                    <p:cNvSpPr>
                      <a:spLocks noChangeArrowheads="1"/>
                    </p:cNvSpPr>
                    <p:nvPr/>
                  </p:nvSpPr>
                  <p:spPr bwMode="auto">
                    <a:xfrm>
                      <a:off x="2728" y="3219"/>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1162" name="Text Box 266"/>
                  <p:cNvSpPr txBox="1">
                    <a:spLocks noChangeArrowheads="1"/>
                  </p:cNvSpPr>
                  <p:nvPr/>
                </p:nvSpPr>
                <p:spPr bwMode="auto">
                  <a:xfrm>
                    <a:off x="2805" y="3000"/>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grpSp>
          <p:sp>
            <p:nvSpPr>
              <p:cNvPr id="7181" name="Oval 267"/>
              <p:cNvSpPr>
                <a:spLocks noChangeArrowheads="1"/>
              </p:cNvSpPr>
              <p:nvPr/>
            </p:nvSpPr>
            <p:spPr bwMode="auto">
              <a:xfrm>
                <a:off x="2986" y="2603"/>
                <a:ext cx="193" cy="191"/>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sp>
        <p:nvSpPr>
          <p:cNvPr id="81164" name="Text Box 268"/>
          <p:cNvSpPr txBox="1">
            <a:spLocks noChangeArrowheads="1"/>
          </p:cNvSpPr>
          <p:nvPr/>
        </p:nvSpPr>
        <p:spPr bwMode="auto">
          <a:xfrm>
            <a:off x="693365" y="5125293"/>
            <a:ext cx="2419350" cy="1338828"/>
          </a:xfrm>
          <a:prstGeom prst="rect">
            <a:avLst/>
          </a:prstGeom>
          <a:noFill/>
          <a:ln w="9525">
            <a:noFill/>
            <a:miter lim="800000"/>
            <a:headEnd/>
            <a:tailEnd/>
          </a:ln>
          <a:effectLst/>
        </p:spPr>
        <p:txBody>
          <a:bodyPr>
            <a:spAutoFit/>
          </a:bodyPr>
          <a:lstStyle/>
          <a:p>
            <a:pPr algn="ctr">
              <a:spcBef>
                <a:spcPct val="50000"/>
              </a:spcBef>
              <a:defRPr/>
            </a:pPr>
            <a:r>
              <a:rPr lang="en-US" sz="1800" b="1">
                <a:latin typeface="Comic Sans MS" panose="030F0702030302020204" pitchFamily="66" charset="0"/>
              </a:rPr>
              <a:t>Covalent Bonding;</a:t>
            </a:r>
          </a:p>
          <a:p>
            <a:pPr algn="ctr">
              <a:spcBef>
                <a:spcPct val="50000"/>
              </a:spcBef>
              <a:defRPr/>
            </a:pPr>
            <a:r>
              <a:rPr lang="en-US" sz="1400" b="1">
                <a:solidFill>
                  <a:srgbClr val="0000FF"/>
                </a:solidFill>
                <a:effectLst>
                  <a:outerShdw blurRad="38100" dist="38100" dir="2700000" algn="tl">
                    <a:srgbClr val="C0C0C0"/>
                  </a:outerShdw>
                </a:effectLst>
                <a:latin typeface="Comic Sans MS" panose="030F0702030302020204" pitchFamily="66" charset="0"/>
              </a:rPr>
              <a:t>Undoped Material</a:t>
            </a:r>
            <a:r>
              <a:rPr lang="en-US" sz="1400" b="1">
                <a:latin typeface="Comic Sans MS" panose="030F0702030302020204" pitchFamily="66" charset="0"/>
              </a:rPr>
              <a:t>  Shares its 4 electrons w/other atoms and forms a pure crystal.</a:t>
            </a:r>
          </a:p>
        </p:txBody>
      </p:sp>
      <p:sp>
        <p:nvSpPr>
          <p:cNvPr id="81165" name="Text Box 269"/>
          <p:cNvSpPr txBox="1">
            <a:spLocks noChangeArrowheads="1"/>
          </p:cNvSpPr>
          <p:nvPr/>
        </p:nvSpPr>
        <p:spPr bwMode="auto">
          <a:xfrm>
            <a:off x="3334965" y="5125293"/>
            <a:ext cx="2554288" cy="1616075"/>
          </a:xfrm>
          <a:prstGeom prst="rect">
            <a:avLst/>
          </a:prstGeom>
          <a:noFill/>
          <a:ln w="9525">
            <a:noFill/>
            <a:miter lim="800000"/>
            <a:headEnd/>
            <a:tailEnd/>
          </a:ln>
          <a:effectLst/>
        </p:spPr>
        <p:txBody>
          <a:bodyPr>
            <a:spAutoFit/>
          </a:bodyPr>
          <a:lstStyle/>
          <a:p>
            <a:pPr algn="ctr">
              <a:spcBef>
                <a:spcPct val="50000"/>
              </a:spcBef>
              <a:defRPr/>
            </a:pPr>
            <a:r>
              <a:rPr lang="en-US" sz="1800" b="1">
                <a:latin typeface="Comic Sans MS" panose="030F0702030302020204" pitchFamily="66" charset="0"/>
              </a:rPr>
              <a:t>Pentavalent Doping;</a:t>
            </a:r>
          </a:p>
          <a:p>
            <a:pPr algn="ctr">
              <a:spcBef>
                <a:spcPct val="50000"/>
              </a:spcBef>
              <a:defRPr/>
            </a:pPr>
            <a:r>
              <a:rPr lang="en-US" sz="1600" b="1">
                <a:solidFill>
                  <a:srgbClr val="D60093"/>
                </a:solidFill>
                <a:effectLst>
                  <a:outerShdw blurRad="38100" dist="38100" dir="2700000" algn="tl">
                    <a:srgbClr val="C0C0C0"/>
                  </a:outerShdw>
                </a:effectLst>
                <a:latin typeface="Comic Sans MS" panose="030F0702030302020204" pitchFamily="66" charset="0"/>
              </a:rPr>
              <a:t>Donor Material</a:t>
            </a:r>
            <a:r>
              <a:rPr lang="en-US" sz="1600" b="1">
                <a:latin typeface="Comic Sans MS" panose="030F0702030302020204" pitchFamily="66" charset="0"/>
              </a:rPr>
              <a:t> </a:t>
            </a:r>
            <a:r>
              <a:rPr lang="en-US" sz="1400" b="1">
                <a:latin typeface="Comic Sans MS" panose="030F0702030302020204" pitchFamily="66" charset="0"/>
              </a:rPr>
              <a:t>Impurities that have an excess of electrons. </a:t>
            </a:r>
            <a:r>
              <a:rPr lang="en-US" sz="1400" b="1" u="sng">
                <a:solidFill>
                  <a:srgbClr val="D60093"/>
                </a:solidFill>
                <a:effectLst>
                  <a:outerShdw blurRad="38100" dist="38100" dir="2700000" algn="tl">
                    <a:srgbClr val="C0C0C0"/>
                  </a:outerShdw>
                </a:effectLst>
                <a:latin typeface="Comic Sans MS" panose="030F0702030302020204" pitchFamily="66" charset="0"/>
              </a:rPr>
              <a:t>N</a:t>
            </a:r>
            <a:r>
              <a:rPr lang="en-US" sz="1400" b="1" u="sng">
                <a:latin typeface="Comic Sans MS" panose="030F0702030302020204" pitchFamily="66" charset="0"/>
              </a:rPr>
              <a:t> type</a:t>
            </a:r>
            <a:r>
              <a:rPr lang="en-US" sz="1400" b="1">
                <a:latin typeface="Comic Sans MS" panose="030F0702030302020204" pitchFamily="66" charset="0"/>
              </a:rPr>
              <a:t> Material, called </a:t>
            </a:r>
            <a:r>
              <a:rPr lang="en-US" sz="1400" b="1" u="sng">
                <a:solidFill>
                  <a:srgbClr val="D60093"/>
                </a:solidFill>
                <a:effectLst>
                  <a:outerShdw blurRad="38100" dist="38100" dir="2700000" algn="tl">
                    <a:srgbClr val="C0C0C0"/>
                  </a:outerShdw>
                </a:effectLst>
                <a:latin typeface="Comic Sans MS" panose="030F0702030302020204" pitchFamily="66" charset="0"/>
              </a:rPr>
              <a:t>Electrons</a:t>
            </a:r>
            <a:r>
              <a:rPr lang="en-US" sz="1400" b="1">
                <a:latin typeface="Comic Sans MS" panose="030F0702030302020204" pitchFamily="66" charset="0"/>
              </a:rPr>
              <a:t>.  </a:t>
            </a:r>
            <a:r>
              <a:rPr lang="en-US" sz="1600" b="1">
                <a:solidFill>
                  <a:srgbClr val="D60093"/>
                </a:solidFill>
                <a:latin typeface="Comic Sans MS" panose="030F0702030302020204" pitchFamily="66" charset="0"/>
              </a:rPr>
              <a:t>-</a:t>
            </a:r>
            <a:r>
              <a:rPr lang="en-US" sz="1600" b="1">
                <a:latin typeface="Comic Sans MS" panose="030F0702030302020204" pitchFamily="66" charset="0"/>
              </a:rPr>
              <a:t> charged</a:t>
            </a:r>
          </a:p>
        </p:txBody>
      </p:sp>
      <p:sp>
        <p:nvSpPr>
          <p:cNvPr id="81166" name="Text Box 270"/>
          <p:cNvSpPr txBox="1">
            <a:spLocks noChangeArrowheads="1"/>
          </p:cNvSpPr>
          <p:nvPr/>
        </p:nvSpPr>
        <p:spPr bwMode="auto">
          <a:xfrm>
            <a:off x="6113090" y="5125293"/>
            <a:ext cx="2419350" cy="1616075"/>
          </a:xfrm>
          <a:prstGeom prst="rect">
            <a:avLst/>
          </a:prstGeom>
          <a:noFill/>
          <a:ln w="9525">
            <a:noFill/>
            <a:miter lim="800000"/>
            <a:headEnd/>
            <a:tailEnd/>
          </a:ln>
          <a:effectLst/>
        </p:spPr>
        <p:txBody>
          <a:bodyPr>
            <a:spAutoFit/>
          </a:bodyPr>
          <a:lstStyle/>
          <a:p>
            <a:pPr algn="ctr">
              <a:spcBef>
                <a:spcPct val="50000"/>
              </a:spcBef>
              <a:defRPr/>
            </a:pPr>
            <a:r>
              <a:rPr lang="en-US" sz="1800" b="1">
                <a:latin typeface="Comic Sans MS" panose="030F0702030302020204" pitchFamily="66" charset="0"/>
              </a:rPr>
              <a:t>Trivalent Doping;</a:t>
            </a:r>
          </a:p>
          <a:p>
            <a:pPr algn="ctr">
              <a:spcBef>
                <a:spcPct val="50000"/>
              </a:spcBef>
              <a:defRPr/>
            </a:pPr>
            <a:r>
              <a:rPr lang="en-US" sz="1600" b="1">
                <a:solidFill>
                  <a:srgbClr val="FF0000"/>
                </a:solidFill>
                <a:effectLst>
                  <a:outerShdw blurRad="38100" dist="38100" dir="2700000" algn="tl">
                    <a:srgbClr val="C0C0C0"/>
                  </a:outerShdw>
                </a:effectLst>
                <a:latin typeface="Comic Sans MS" panose="030F0702030302020204" pitchFamily="66" charset="0"/>
              </a:rPr>
              <a:t>Acceptor Material</a:t>
            </a:r>
            <a:r>
              <a:rPr lang="en-US" sz="1600" b="1">
                <a:latin typeface="Comic Sans MS" panose="030F0702030302020204" pitchFamily="66" charset="0"/>
              </a:rPr>
              <a:t> </a:t>
            </a:r>
            <a:r>
              <a:rPr lang="en-US" sz="1400" b="1">
                <a:latin typeface="Comic Sans MS" panose="030F0702030302020204" pitchFamily="66" charset="0"/>
              </a:rPr>
              <a:t>Impurities that have missing electron, called </a:t>
            </a:r>
            <a:r>
              <a:rPr lang="en-US" sz="1400" b="1" u="sng">
                <a:solidFill>
                  <a:srgbClr val="FF0000"/>
                </a:solidFill>
                <a:effectLst>
                  <a:outerShdw blurRad="38100" dist="38100" dir="2700000" algn="tl">
                    <a:srgbClr val="C0C0C0"/>
                  </a:outerShdw>
                </a:effectLst>
                <a:latin typeface="Comic Sans MS" panose="030F0702030302020204" pitchFamily="66" charset="0"/>
              </a:rPr>
              <a:t>Holes</a:t>
            </a:r>
            <a:r>
              <a:rPr lang="en-US" sz="1400" b="1">
                <a:latin typeface="Comic Sans MS" panose="030F0702030302020204" pitchFamily="66" charset="0"/>
              </a:rPr>
              <a:t> or </a:t>
            </a:r>
            <a:r>
              <a:rPr lang="en-US" sz="1400" b="1" u="sng">
                <a:solidFill>
                  <a:srgbClr val="FF0000"/>
                </a:solidFill>
                <a:effectLst>
                  <a:outerShdw blurRad="38100" dist="38100" dir="2700000" algn="tl">
                    <a:srgbClr val="C0C0C0"/>
                  </a:outerShdw>
                </a:effectLst>
                <a:latin typeface="Comic Sans MS" panose="030F0702030302020204" pitchFamily="66" charset="0"/>
              </a:rPr>
              <a:t>P</a:t>
            </a:r>
            <a:r>
              <a:rPr lang="en-US" sz="1400" b="1" u="sng">
                <a:latin typeface="Comic Sans MS" panose="030F0702030302020204" pitchFamily="66" charset="0"/>
              </a:rPr>
              <a:t> type</a:t>
            </a:r>
            <a:r>
              <a:rPr lang="en-US" sz="1400" b="1">
                <a:latin typeface="Comic Sans MS" panose="030F0702030302020204" pitchFamily="66" charset="0"/>
              </a:rPr>
              <a:t> Material.  </a:t>
            </a:r>
            <a:r>
              <a:rPr lang="en-US" sz="1600">
                <a:solidFill>
                  <a:srgbClr val="FF0000"/>
                </a:solidFill>
                <a:latin typeface="Comic Sans MS" panose="030F0702030302020204" pitchFamily="66" charset="0"/>
              </a:rPr>
              <a:t>+</a:t>
            </a:r>
            <a:r>
              <a:rPr lang="en-US" sz="1600" b="1">
                <a:latin typeface="Comic Sans MS" panose="030F0702030302020204" pitchFamily="66" charset="0"/>
              </a:rPr>
              <a:t> charged</a:t>
            </a:r>
            <a:r>
              <a:rPr lang="en-US" sz="1400" b="1">
                <a:latin typeface="Comic Sans MS" panose="030F0702030302020204" pitchFamily="66" charset="0"/>
              </a:rPr>
              <a:t>.</a:t>
            </a:r>
          </a:p>
        </p:txBody>
      </p:sp>
      <p:sp>
        <p:nvSpPr>
          <p:cNvPr id="81167" name="Rectangle 271"/>
          <p:cNvSpPr>
            <a:spLocks noChangeArrowheads="1"/>
          </p:cNvSpPr>
          <p:nvPr/>
        </p:nvSpPr>
        <p:spPr bwMode="auto">
          <a:xfrm>
            <a:off x="456957" y="815689"/>
            <a:ext cx="8382000" cy="1323439"/>
          </a:xfrm>
          <a:prstGeom prst="rect">
            <a:avLst/>
          </a:prstGeom>
          <a:noFill/>
          <a:ln w="9525">
            <a:noFill/>
            <a:miter lim="800000"/>
            <a:headEnd/>
            <a:tailEnd/>
          </a:ln>
          <a:effectLst/>
        </p:spPr>
        <p:txBody>
          <a:bodyPr>
            <a:spAutoFit/>
          </a:bodyPr>
          <a:lstStyle/>
          <a:p>
            <a:pPr>
              <a:spcBef>
                <a:spcPct val="50000"/>
              </a:spcBef>
              <a:defRPr/>
            </a:pPr>
            <a:r>
              <a:rPr lang="en-US" sz="2000" dirty="0">
                <a:latin typeface="Comic Sans MS" pitchFamily="66" charset="0"/>
              </a:rPr>
              <a:t>Doping:	 To make the semiconductor conduct electricity, other atoms called impurities must be </a:t>
            </a:r>
            <a:r>
              <a:rPr lang="en-US" sz="2000" dirty="0" smtClean="0">
                <a:latin typeface="Comic Sans MS" pitchFamily="66" charset="0"/>
              </a:rPr>
              <a:t>added.</a:t>
            </a:r>
            <a:r>
              <a:rPr lang="tr-TR" sz="2000" dirty="0" smtClean="0">
                <a:latin typeface="Comic Sans MS" pitchFamily="66" charset="0"/>
              </a:rPr>
              <a:t> </a:t>
            </a:r>
            <a:r>
              <a:rPr lang="en-US" sz="2000" dirty="0" smtClean="0">
                <a:latin typeface="Comic Sans MS" pitchFamily="66" charset="0"/>
              </a:rPr>
              <a:t>The </a:t>
            </a:r>
            <a:r>
              <a:rPr lang="en-US" sz="2000" dirty="0">
                <a:latin typeface="Comic Sans MS" pitchFamily="66" charset="0"/>
              </a:rPr>
              <a:t>process of adding impurities to the intrinsic material giving the material a </a:t>
            </a:r>
            <a:r>
              <a:rPr lang="en-US" sz="2000" dirty="0">
                <a:solidFill>
                  <a:srgbClr val="FF0000"/>
                </a:solidFill>
                <a:effectLst>
                  <a:outerShdw blurRad="38100" dist="38100" dir="2700000" algn="tl">
                    <a:srgbClr val="C0C0C0"/>
                  </a:outerShdw>
                </a:effectLst>
                <a:latin typeface="Comic Sans MS" pitchFamily="66" charset="0"/>
              </a:rPr>
              <a:t>Positive</a:t>
            </a:r>
            <a:r>
              <a:rPr lang="en-US" sz="2000" dirty="0">
                <a:latin typeface="Comic Sans MS" pitchFamily="66" charset="0"/>
              </a:rPr>
              <a:t> or </a:t>
            </a:r>
            <a:r>
              <a:rPr lang="en-US" sz="2000" dirty="0">
                <a:solidFill>
                  <a:srgbClr val="D60093"/>
                </a:solidFill>
                <a:effectLst>
                  <a:outerShdw blurRad="38100" dist="38100" dir="2700000" algn="tl">
                    <a:srgbClr val="C0C0C0"/>
                  </a:outerShdw>
                </a:effectLst>
                <a:latin typeface="Comic Sans MS" pitchFamily="66" charset="0"/>
              </a:rPr>
              <a:t>Negative</a:t>
            </a:r>
            <a:r>
              <a:rPr lang="en-US" sz="2000" dirty="0">
                <a:latin typeface="Comic Sans MS" pitchFamily="66" charset="0"/>
              </a:rPr>
              <a:t> characteristic.</a:t>
            </a:r>
          </a:p>
        </p:txBody>
      </p:sp>
      <p:sp>
        <p:nvSpPr>
          <p:cNvPr id="267" name="Rectangle 2"/>
          <p:cNvSpPr txBox="1">
            <a:spLocks noChangeArrowheads="1"/>
          </p:cNvSpPr>
          <p:nvPr/>
        </p:nvSpPr>
        <p:spPr>
          <a:xfrm>
            <a:off x="457200" y="274638"/>
            <a:ext cx="8229600" cy="648000"/>
          </a:xfrm>
          <a:prstGeom prst="rect">
            <a:avLst/>
          </a:prstGeom>
        </p:spPr>
        <p:txBody>
          <a:bodyPr/>
          <a:lstStyle>
            <a:lvl1pPr algn="l" defTabSz="914400" rtl="0" eaLnBrk="1" latinLnBrk="0" hangingPunct="1">
              <a:spcBef>
                <a:spcPct val="0"/>
              </a:spcBef>
              <a:buNone/>
              <a:defRPr sz="2800" kern="1200">
                <a:solidFill>
                  <a:schemeClr val="tx1"/>
                </a:solidFill>
                <a:latin typeface="Comic Sans MS" panose="030F0702030302020204" pitchFamily="66" charset="0"/>
                <a:ea typeface="+mj-ea"/>
                <a:cs typeface="+mj-cs"/>
              </a:defRPr>
            </a:lvl1pPr>
          </a:lstStyle>
          <a:p>
            <a:pPr fontAlgn="auto">
              <a:spcAft>
                <a:spcPts val="0"/>
              </a:spcAft>
            </a:pPr>
            <a:r>
              <a:rPr lang="en-US" altLang="en-US" smtClean="0"/>
              <a:t>Doping</a:t>
            </a:r>
            <a:endParaRPr lang="en-US" altLang="en-US" dirty="0"/>
          </a:p>
        </p:txBody>
      </p:sp>
    </p:spTree>
    <p:extLst>
      <p:ext uri="{BB962C8B-B14F-4D97-AF65-F5344CB8AC3E}">
        <p14:creationId xmlns:p14="http://schemas.microsoft.com/office/powerpoint/2010/main" val="2470363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descr="Figure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475656" y="3284984"/>
            <a:ext cx="5717640" cy="30204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Rectangle 4"/>
          <p:cNvSpPr>
            <a:spLocks noGrp="1" noChangeArrowheads="1"/>
          </p:cNvSpPr>
          <p:nvPr>
            <p:ph type="title"/>
          </p:nvPr>
        </p:nvSpPr>
        <p:spPr/>
        <p:txBody>
          <a:bodyPr/>
          <a:lstStyle/>
          <a:p>
            <a:r>
              <a:rPr lang="en-US" altLang="en-US" sz="3200"/>
              <a:t>Semiconductors can be Conductors</a:t>
            </a:r>
          </a:p>
        </p:txBody>
      </p:sp>
      <p:sp>
        <p:nvSpPr>
          <p:cNvPr id="28675" name="Rectangle 3"/>
          <p:cNvSpPr>
            <a:spLocks noGrp="1" noChangeArrowheads="1"/>
          </p:cNvSpPr>
          <p:nvPr>
            <p:ph type="body" sz="half" idx="4294967295"/>
          </p:nvPr>
        </p:nvSpPr>
        <p:spPr>
          <a:xfrm>
            <a:off x="539552" y="1052736"/>
            <a:ext cx="8208912" cy="4525963"/>
          </a:xfrm>
        </p:spPr>
        <p:txBody>
          <a:bodyPr>
            <a:normAutofit/>
          </a:bodyPr>
          <a:lstStyle/>
          <a:p>
            <a:r>
              <a:rPr lang="en-US" altLang="en-US" sz="2000" dirty="0"/>
              <a:t>An impurity, or element like arsenic, has 5 valence electrons.</a:t>
            </a:r>
          </a:p>
          <a:p>
            <a:r>
              <a:rPr lang="en-US" altLang="en-US" sz="2000" dirty="0"/>
              <a:t>Adding arsenic (doping) will allow four of the arsenic valence electrons to bond with the neighboring silicon atoms. </a:t>
            </a:r>
          </a:p>
          <a:p>
            <a:r>
              <a:rPr lang="en-US" altLang="en-US" sz="2000" dirty="0"/>
              <a:t>The one electron left over for each arsenic atom becomes available to conduct current flow.</a:t>
            </a:r>
          </a:p>
        </p:txBody>
      </p:sp>
    </p:spTree>
    <p:extLst>
      <p:ext uri="{BB962C8B-B14F-4D97-AF65-F5344CB8AC3E}">
        <p14:creationId xmlns:p14="http://schemas.microsoft.com/office/powerpoint/2010/main" val="1085223423"/>
      </p:ext>
    </p:extLst>
  </p:cSld>
  <p:clrMapOvr>
    <a:masterClrMapping/>
  </p:clrMapOvr>
  <p:transition>
    <p:plu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Figure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a:xfrm>
            <a:off x="1691680" y="3284984"/>
            <a:ext cx="4908779" cy="25931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Rectangle 3"/>
          <p:cNvSpPr>
            <a:spLocks noGrp="1" noChangeArrowheads="1"/>
          </p:cNvSpPr>
          <p:nvPr>
            <p:ph idx="1"/>
          </p:nvPr>
        </p:nvSpPr>
        <p:spPr>
          <a:xfrm>
            <a:off x="457200" y="1052736"/>
            <a:ext cx="8229600" cy="5112568"/>
          </a:xfrm>
        </p:spPr>
        <p:txBody>
          <a:bodyPr>
            <a:normAutofit/>
          </a:bodyPr>
          <a:lstStyle/>
          <a:p>
            <a:r>
              <a:rPr lang="en-US" altLang="en-US" sz="2000" dirty="0"/>
              <a:t>If you use lots of arsenic atoms for doping, there will be lots of extra electrons so the resistance of the material will be low and current will flow freely.</a:t>
            </a:r>
          </a:p>
          <a:p>
            <a:r>
              <a:rPr lang="en-US" altLang="en-US" sz="2000" dirty="0"/>
              <a:t>If you use only a few arsenic</a:t>
            </a:r>
            <a:r>
              <a:rPr lang="en-US" altLang="en-US" sz="2000" dirty="0" smtClean="0"/>
              <a:t> </a:t>
            </a:r>
            <a:r>
              <a:rPr lang="en-US" altLang="en-US" sz="2000" dirty="0"/>
              <a:t>atoms, there will be fewer free electrons so the resistance will be high and less current will flow.</a:t>
            </a:r>
          </a:p>
          <a:p>
            <a:r>
              <a:rPr lang="en-US" altLang="en-US" sz="2000" dirty="0"/>
              <a:t>By controlling the doping amount, virtually any resistance can be achieved.</a:t>
            </a:r>
          </a:p>
        </p:txBody>
      </p:sp>
      <p:sp>
        <p:nvSpPr>
          <p:cNvPr id="14338" name="Rectangle 2"/>
          <p:cNvSpPr>
            <a:spLocks noGrp="1" noChangeArrowheads="1"/>
          </p:cNvSpPr>
          <p:nvPr>
            <p:ph type="title"/>
          </p:nvPr>
        </p:nvSpPr>
        <p:spPr/>
        <p:txBody>
          <a:bodyPr/>
          <a:lstStyle/>
          <a:p>
            <a:r>
              <a:rPr lang="en-US" altLang="en-US" dirty="0"/>
              <a:t>Resistance Effects of Doping</a:t>
            </a:r>
          </a:p>
        </p:txBody>
      </p:sp>
    </p:spTree>
    <p:extLst>
      <p:ext uri="{BB962C8B-B14F-4D97-AF65-F5344CB8AC3E}">
        <p14:creationId xmlns:p14="http://schemas.microsoft.com/office/powerpoint/2010/main" val="1238656300"/>
      </p:ext>
    </p:extLst>
  </p:cSld>
  <p:clrMapOvr>
    <a:masterClrMapping/>
  </p:clrMapOvr>
  <p:transition>
    <p:plu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285875" y="1844824"/>
            <a:ext cx="6572250" cy="2028825"/>
            <a:chOff x="810" y="1728"/>
            <a:chExt cx="4140" cy="1278"/>
          </a:xfrm>
        </p:grpSpPr>
        <p:grpSp>
          <p:nvGrpSpPr>
            <p:cNvPr id="8213" name="Group 6"/>
            <p:cNvGrpSpPr>
              <a:grpSpLocks/>
            </p:cNvGrpSpPr>
            <p:nvPr/>
          </p:nvGrpSpPr>
          <p:grpSpPr bwMode="auto">
            <a:xfrm>
              <a:off x="820" y="2020"/>
              <a:ext cx="3934" cy="214"/>
              <a:chOff x="908" y="2170"/>
              <a:chExt cx="3934" cy="214"/>
            </a:xfrm>
          </p:grpSpPr>
          <p:sp>
            <p:nvSpPr>
              <p:cNvPr id="8422" name="Rectangle 7"/>
              <p:cNvSpPr>
                <a:spLocks noChangeArrowheads="1"/>
              </p:cNvSpPr>
              <p:nvPr/>
            </p:nvSpPr>
            <p:spPr bwMode="auto">
              <a:xfrm>
                <a:off x="908" y="2250"/>
                <a:ext cx="213" cy="54"/>
              </a:xfrm>
              <a:prstGeom prst="rect">
                <a:avLst/>
              </a:prstGeom>
              <a:gradFill rotWithShape="0">
                <a:gsLst>
                  <a:gs pos="0">
                    <a:srgbClr val="000000"/>
                  </a:gs>
                  <a:gs pos="50000">
                    <a:srgbClr val="0000FF"/>
                  </a:gs>
                  <a:gs pos="100000">
                    <a:srgbClr val="000000"/>
                  </a:gs>
                </a:gsLst>
                <a:lin ang="5400000" scaled="1"/>
              </a:gradFill>
              <a:ln w="9525">
                <a:solidFill>
                  <a:schemeClr val="tx1"/>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423" name="Group 8"/>
              <p:cNvGrpSpPr>
                <a:grpSpLocks/>
              </p:cNvGrpSpPr>
              <p:nvPr/>
            </p:nvGrpSpPr>
            <p:grpSpPr bwMode="auto">
              <a:xfrm>
                <a:off x="4618" y="2170"/>
                <a:ext cx="224" cy="214"/>
                <a:chOff x="4769" y="1861"/>
                <a:chExt cx="288" cy="288"/>
              </a:xfrm>
            </p:grpSpPr>
            <p:sp>
              <p:nvSpPr>
                <p:cNvPr id="8424" name="Rectangle 9"/>
                <p:cNvSpPr>
                  <a:spLocks noChangeArrowheads="1"/>
                </p:cNvSpPr>
                <p:nvPr/>
              </p:nvSpPr>
              <p:spPr bwMode="auto">
                <a:xfrm>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25" name="Rectangle 10"/>
                <p:cNvSpPr>
                  <a:spLocks noChangeArrowheads="1"/>
                </p:cNvSpPr>
                <p:nvPr/>
              </p:nvSpPr>
              <p:spPr bwMode="auto">
                <a:xfrm rot="5400000">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214" name="Group 11"/>
            <p:cNvGrpSpPr>
              <a:grpSpLocks/>
            </p:cNvGrpSpPr>
            <p:nvPr/>
          </p:nvGrpSpPr>
          <p:grpSpPr bwMode="auto">
            <a:xfrm>
              <a:off x="810" y="1728"/>
              <a:ext cx="4140" cy="1278"/>
              <a:chOff x="810" y="1728"/>
              <a:chExt cx="4140" cy="1278"/>
            </a:xfrm>
          </p:grpSpPr>
          <p:grpSp>
            <p:nvGrpSpPr>
              <p:cNvPr id="8215" name="Group 12"/>
              <p:cNvGrpSpPr>
                <a:grpSpLocks/>
              </p:cNvGrpSpPr>
              <p:nvPr/>
            </p:nvGrpSpPr>
            <p:grpSpPr bwMode="auto">
              <a:xfrm>
                <a:off x="1723" y="1728"/>
                <a:ext cx="2307" cy="1278"/>
                <a:chOff x="1723" y="1728"/>
                <a:chExt cx="2307" cy="1278"/>
              </a:xfrm>
            </p:grpSpPr>
            <p:grpSp>
              <p:nvGrpSpPr>
                <p:cNvPr id="8232" name="Group 13"/>
                <p:cNvGrpSpPr>
                  <a:grpSpLocks/>
                </p:cNvGrpSpPr>
                <p:nvPr/>
              </p:nvGrpSpPr>
              <p:grpSpPr bwMode="auto">
                <a:xfrm>
                  <a:off x="1729" y="1732"/>
                  <a:ext cx="2301" cy="1201"/>
                  <a:chOff x="550" y="1677"/>
                  <a:chExt cx="2301" cy="1201"/>
                </a:xfrm>
              </p:grpSpPr>
              <p:grpSp>
                <p:nvGrpSpPr>
                  <p:cNvPr id="8288" name="Group 14"/>
                  <p:cNvGrpSpPr>
                    <a:grpSpLocks/>
                  </p:cNvGrpSpPr>
                  <p:nvPr/>
                </p:nvGrpSpPr>
                <p:grpSpPr bwMode="auto">
                  <a:xfrm>
                    <a:off x="550" y="1677"/>
                    <a:ext cx="1220" cy="1201"/>
                    <a:chOff x="550" y="1677"/>
                    <a:chExt cx="1220" cy="1201"/>
                  </a:xfrm>
                </p:grpSpPr>
                <p:grpSp>
                  <p:nvGrpSpPr>
                    <p:cNvPr id="8356" name="Group 15"/>
                    <p:cNvGrpSpPr>
                      <a:grpSpLocks/>
                    </p:cNvGrpSpPr>
                    <p:nvPr/>
                  </p:nvGrpSpPr>
                  <p:grpSpPr bwMode="auto">
                    <a:xfrm>
                      <a:off x="554" y="1677"/>
                      <a:ext cx="1211" cy="1201"/>
                      <a:chOff x="687" y="1449"/>
                      <a:chExt cx="933" cy="923"/>
                    </a:xfrm>
                  </p:grpSpPr>
                  <p:grpSp>
                    <p:nvGrpSpPr>
                      <p:cNvPr id="8410" name="Group 16"/>
                      <p:cNvGrpSpPr>
                        <a:grpSpLocks/>
                      </p:cNvGrpSpPr>
                      <p:nvPr/>
                    </p:nvGrpSpPr>
                    <p:grpSpPr bwMode="auto">
                      <a:xfrm>
                        <a:off x="687" y="1449"/>
                        <a:ext cx="371" cy="923"/>
                        <a:chOff x="687" y="1440"/>
                        <a:chExt cx="371" cy="923"/>
                      </a:xfrm>
                    </p:grpSpPr>
                    <p:sp>
                      <p:nvSpPr>
                        <p:cNvPr id="8419" name="Oval 17"/>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20" name="Oval 18"/>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21" name="Oval 19"/>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411" name="Group 20"/>
                      <p:cNvGrpSpPr>
                        <a:grpSpLocks/>
                      </p:cNvGrpSpPr>
                      <p:nvPr/>
                    </p:nvGrpSpPr>
                    <p:grpSpPr bwMode="auto">
                      <a:xfrm>
                        <a:off x="968" y="1449"/>
                        <a:ext cx="371" cy="923"/>
                        <a:chOff x="687" y="1440"/>
                        <a:chExt cx="371" cy="923"/>
                      </a:xfrm>
                    </p:grpSpPr>
                    <p:sp>
                      <p:nvSpPr>
                        <p:cNvPr id="8416" name="Oval 21"/>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7" name="Oval 22"/>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8" name="Oval 23"/>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412" name="Group 24"/>
                      <p:cNvGrpSpPr>
                        <a:grpSpLocks/>
                      </p:cNvGrpSpPr>
                      <p:nvPr/>
                    </p:nvGrpSpPr>
                    <p:grpSpPr bwMode="auto">
                      <a:xfrm>
                        <a:off x="1249" y="1449"/>
                        <a:ext cx="371" cy="923"/>
                        <a:chOff x="687" y="1440"/>
                        <a:chExt cx="371" cy="923"/>
                      </a:xfrm>
                    </p:grpSpPr>
                    <p:sp>
                      <p:nvSpPr>
                        <p:cNvPr id="8413" name="Oval 25"/>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4" name="Oval 26"/>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5" name="Oval 27"/>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357" name="Group 28"/>
                    <p:cNvGrpSpPr>
                      <a:grpSpLocks/>
                    </p:cNvGrpSpPr>
                    <p:nvPr/>
                  </p:nvGrpSpPr>
                  <p:grpSpPr bwMode="auto">
                    <a:xfrm>
                      <a:off x="550" y="1679"/>
                      <a:ext cx="1220" cy="1199"/>
                      <a:chOff x="96" y="1574"/>
                      <a:chExt cx="1220" cy="1199"/>
                    </a:xfrm>
                  </p:grpSpPr>
                  <p:grpSp>
                    <p:nvGrpSpPr>
                      <p:cNvPr id="8358" name="Group 29"/>
                      <p:cNvGrpSpPr>
                        <a:grpSpLocks/>
                      </p:cNvGrpSpPr>
                      <p:nvPr/>
                    </p:nvGrpSpPr>
                    <p:grpSpPr bwMode="auto">
                      <a:xfrm>
                        <a:off x="96" y="1574"/>
                        <a:ext cx="1220" cy="1199"/>
                        <a:chOff x="2238" y="1333"/>
                        <a:chExt cx="1220" cy="1199"/>
                      </a:xfrm>
                    </p:grpSpPr>
                    <p:grpSp>
                      <p:nvGrpSpPr>
                        <p:cNvPr id="8390" name="Group 30"/>
                        <p:cNvGrpSpPr>
                          <a:grpSpLocks/>
                        </p:cNvGrpSpPr>
                        <p:nvPr/>
                      </p:nvGrpSpPr>
                      <p:grpSpPr bwMode="auto">
                        <a:xfrm>
                          <a:off x="2598" y="1333"/>
                          <a:ext cx="140" cy="1199"/>
                          <a:chOff x="2595" y="1321"/>
                          <a:chExt cx="140" cy="1199"/>
                        </a:xfrm>
                      </p:grpSpPr>
                      <p:sp>
                        <p:nvSpPr>
                          <p:cNvPr id="8406" name="Oval 3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7" name="Oval 3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8" name="Oval 3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9" name="Oval 3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91" name="Group 35"/>
                        <p:cNvGrpSpPr>
                          <a:grpSpLocks/>
                        </p:cNvGrpSpPr>
                        <p:nvPr/>
                      </p:nvGrpSpPr>
                      <p:grpSpPr bwMode="auto">
                        <a:xfrm>
                          <a:off x="3318" y="1333"/>
                          <a:ext cx="140" cy="1199"/>
                          <a:chOff x="2595" y="1321"/>
                          <a:chExt cx="140" cy="1199"/>
                        </a:xfrm>
                      </p:grpSpPr>
                      <p:sp>
                        <p:nvSpPr>
                          <p:cNvPr id="8402" name="Oval 3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3" name="Oval 3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4" name="Oval 3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5" name="Oval 3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92" name="Group 40"/>
                        <p:cNvGrpSpPr>
                          <a:grpSpLocks/>
                        </p:cNvGrpSpPr>
                        <p:nvPr/>
                      </p:nvGrpSpPr>
                      <p:grpSpPr bwMode="auto">
                        <a:xfrm>
                          <a:off x="2958" y="1333"/>
                          <a:ext cx="140" cy="1199"/>
                          <a:chOff x="2595" y="1321"/>
                          <a:chExt cx="140" cy="1199"/>
                        </a:xfrm>
                      </p:grpSpPr>
                      <p:sp>
                        <p:nvSpPr>
                          <p:cNvPr id="8398" name="Oval 4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99" name="Oval 4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0" name="Oval 4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1" name="Oval 4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93" name="Group 45"/>
                        <p:cNvGrpSpPr>
                          <a:grpSpLocks/>
                        </p:cNvGrpSpPr>
                        <p:nvPr/>
                      </p:nvGrpSpPr>
                      <p:grpSpPr bwMode="auto">
                        <a:xfrm>
                          <a:off x="2238" y="1333"/>
                          <a:ext cx="140" cy="1199"/>
                          <a:chOff x="2595" y="1321"/>
                          <a:chExt cx="140" cy="1199"/>
                        </a:xfrm>
                      </p:grpSpPr>
                      <p:sp>
                        <p:nvSpPr>
                          <p:cNvPr id="8394" name="Oval 4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95" name="Oval 4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96" name="Oval 4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97" name="Oval 4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359" name="Group 50"/>
                      <p:cNvGrpSpPr>
                        <a:grpSpLocks/>
                      </p:cNvGrpSpPr>
                      <p:nvPr/>
                    </p:nvGrpSpPr>
                    <p:grpSpPr bwMode="auto">
                      <a:xfrm>
                        <a:off x="194" y="1703"/>
                        <a:ext cx="1025" cy="941"/>
                        <a:chOff x="226" y="1712"/>
                        <a:chExt cx="1025" cy="941"/>
                      </a:xfrm>
                    </p:grpSpPr>
                    <p:grpSp>
                      <p:nvGrpSpPr>
                        <p:cNvPr id="8360" name="Group 51"/>
                        <p:cNvGrpSpPr>
                          <a:grpSpLocks/>
                        </p:cNvGrpSpPr>
                        <p:nvPr/>
                      </p:nvGrpSpPr>
                      <p:grpSpPr bwMode="auto">
                        <a:xfrm>
                          <a:off x="974" y="1712"/>
                          <a:ext cx="277" cy="941"/>
                          <a:chOff x="974" y="1716"/>
                          <a:chExt cx="277" cy="941"/>
                        </a:xfrm>
                      </p:grpSpPr>
                      <p:grpSp>
                        <p:nvGrpSpPr>
                          <p:cNvPr id="8381" name="Group 52"/>
                          <p:cNvGrpSpPr>
                            <a:grpSpLocks/>
                          </p:cNvGrpSpPr>
                          <p:nvPr/>
                        </p:nvGrpSpPr>
                        <p:grpSpPr bwMode="auto">
                          <a:xfrm>
                            <a:off x="974" y="1716"/>
                            <a:ext cx="277" cy="215"/>
                            <a:chOff x="974" y="1716"/>
                            <a:chExt cx="277" cy="215"/>
                          </a:xfrm>
                        </p:grpSpPr>
                        <p:sp>
                          <p:nvSpPr>
                            <p:cNvPr id="8388" name="Oval 53"/>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74" name="Text Box 54"/>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82" name="Group 55"/>
                          <p:cNvGrpSpPr>
                            <a:grpSpLocks/>
                          </p:cNvGrpSpPr>
                          <p:nvPr/>
                        </p:nvGrpSpPr>
                        <p:grpSpPr bwMode="auto">
                          <a:xfrm>
                            <a:off x="974" y="2076"/>
                            <a:ext cx="277" cy="215"/>
                            <a:chOff x="974" y="2076"/>
                            <a:chExt cx="277" cy="215"/>
                          </a:xfrm>
                        </p:grpSpPr>
                        <p:sp>
                          <p:nvSpPr>
                            <p:cNvPr id="8386" name="Oval 56"/>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77" name="Text Box 57"/>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83" name="Group 58"/>
                          <p:cNvGrpSpPr>
                            <a:grpSpLocks/>
                          </p:cNvGrpSpPr>
                          <p:nvPr/>
                        </p:nvGrpSpPr>
                        <p:grpSpPr bwMode="auto">
                          <a:xfrm>
                            <a:off x="974" y="2442"/>
                            <a:ext cx="277" cy="215"/>
                            <a:chOff x="974" y="2442"/>
                            <a:chExt cx="277" cy="215"/>
                          </a:xfrm>
                        </p:grpSpPr>
                        <p:sp>
                          <p:nvSpPr>
                            <p:cNvPr id="8384" name="Oval 59"/>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80" name="Text Box 60"/>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8361" name="Group 61"/>
                        <p:cNvGrpSpPr>
                          <a:grpSpLocks/>
                        </p:cNvGrpSpPr>
                        <p:nvPr/>
                      </p:nvGrpSpPr>
                      <p:grpSpPr bwMode="auto">
                        <a:xfrm>
                          <a:off x="226" y="1712"/>
                          <a:ext cx="277" cy="941"/>
                          <a:chOff x="974" y="1716"/>
                          <a:chExt cx="277" cy="941"/>
                        </a:xfrm>
                      </p:grpSpPr>
                      <p:grpSp>
                        <p:nvGrpSpPr>
                          <p:cNvPr id="8372" name="Group 62"/>
                          <p:cNvGrpSpPr>
                            <a:grpSpLocks/>
                          </p:cNvGrpSpPr>
                          <p:nvPr/>
                        </p:nvGrpSpPr>
                        <p:grpSpPr bwMode="auto">
                          <a:xfrm>
                            <a:off x="974" y="1716"/>
                            <a:ext cx="277" cy="215"/>
                            <a:chOff x="974" y="1716"/>
                            <a:chExt cx="277" cy="215"/>
                          </a:xfrm>
                        </p:grpSpPr>
                        <p:sp>
                          <p:nvSpPr>
                            <p:cNvPr id="8379" name="Oval 63"/>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84" name="Text Box 64"/>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73" name="Group 65"/>
                          <p:cNvGrpSpPr>
                            <a:grpSpLocks/>
                          </p:cNvGrpSpPr>
                          <p:nvPr/>
                        </p:nvGrpSpPr>
                        <p:grpSpPr bwMode="auto">
                          <a:xfrm>
                            <a:off x="974" y="2076"/>
                            <a:ext cx="277" cy="215"/>
                            <a:chOff x="974" y="2076"/>
                            <a:chExt cx="277" cy="215"/>
                          </a:xfrm>
                        </p:grpSpPr>
                        <p:sp>
                          <p:nvSpPr>
                            <p:cNvPr id="8377" name="Oval 66"/>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87" name="Text Box 67"/>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74" name="Group 68"/>
                          <p:cNvGrpSpPr>
                            <a:grpSpLocks/>
                          </p:cNvGrpSpPr>
                          <p:nvPr/>
                        </p:nvGrpSpPr>
                        <p:grpSpPr bwMode="auto">
                          <a:xfrm>
                            <a:off x="974" y="2442"/>
                            <a:ext cx="277" cy="215"/>
                            <a:chOff x="974" y="2442"/>
                            <a:chExt cx="277" cy="215"/>
                          </a:xfrm>
                        </p:grpSpPr>
                        <p:sp>
                          <p:nvSpPr>
                            <p:cNvPr id="8375" name="Oval 69"/>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90" name="Text Box 70"/>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8362" name="Group 71"/>
                        <p:cNvGrpSpPr>
                          <a:grpSpLocks/>
                        </p:cNvGrpSpPr>
                        <p:nvPr/>
                      </p:nvGrpSpPr>
                      <p:grpSpPr bwMode="auto">
                        <a:xfrm>
                          <a:off x="600" y="1712"/>
                          <a:ext cx="277" cy="941"/>
                          <a:chOff x="974" y="1716"/>
                          <a:chExt cx="277" cy="941"/>
                        </a:xfrm>
                      </p:grpSpPr>
                      <p:grpSp>
                        <p:nvGrpSpPr>
                          <p:cNvPr id="8363" name="Group 72"/>
                          <p:cNvGrpSpPr>
                            <a:grpSpLocks/>
                          </p:cNvGrpSpPr>
                          <p:nvPr/>
                        </p:nvGrpSpPr>
                        <p:grpSpPr bwMode="auto">
                          <a:xfrm>
                            <a:off x="974" y="1716"/>
                            <a:ext cx="277" cy="215"/>
                            <a:chOff x="974" y="1716"/>
                            <a:chExt cx="277" cy="215"/>
                          </a:xfrm>
                        </p:grpSpPr>
                        <p:sp>
                          <p:nvSpPr>
                            <p:cNvPr id="8370" name="Oval 73"/>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94" name="Text Box 74"/>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64" name="Group 75"/>
                          <p:cNvGrpSpPr>
                            <a:grpSpLocks/>
                          </p:cNvGrpSpPr>
                          <p:nvPr/>
                        </p:nvGrpSpPr>
                        <p:grpSpPr bwMode="auto">
                          <a:xfrm>
                            <a:off x="974" y="2076"/>
                            <a:ext cx="277" cy="215"/>
                            <a:chOff x="974" y="2076"/>
                            <a:chExt cx="277" cy="215"/>
                          </a:xfrm>
                        </p:grpSpPr>
                        <p:sp>
                          <p:nvSpPr>
                            <p:cNvPr id="8368" name="Oval 76"/>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1997" name="Text Box 77"/>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65" name="Group 78"/>
                          <p:cNvGrpSpPr>
                            <a:grpSpLocks/>
                          </p:cNvGrpSpPr>
                          <p:nvPr/>
                        </p:nvGrpSpPr>
                        <p:grpSpPr bwMode="auto">
                          <a:xfrm>
                            <a:off x="974" y="2442"/>
                            <a:ext cx="277" cy="215"/>
                            <a:chOff x="974" y="2442"/>
                            <a:chExt cx="277" cy="215"/>
                          </a:xfrm>
                        </p:grpSpPr>
                        <p:sp>
                          <p:nvSpPr>
                            <p:cNvPr id="8366" name="Oval 79"/>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00" name="Text Box 80"/>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nvGrpSpPr>
                  <p:cNvPr id="8289" name="Group 81"/>
                  <p:cNvGrpSpPr>
                    <a:grpSpLocks/>
                  </p:cNvGrpSpPr>
                  <p:nvPr/>
                </p:nvGrpSpPr>
                <p:grpSpPr bwMode="auto">
                  <a:xfrm>
                    <a:off x="1631" y="1677"/>
                    <a:ext cx="1220" cy="1201"/>
                    <a:chOff x="550" y="1677"/>
                    <a:chExt cx="1220" cy="1201"/>
                  </a:xfrm>
                </p:grpSpPr>
                <p:grpSp>
                  <p:nvGrpSpPr>
                    <p:cNvPr id="8290" name="Group 82"/>
                    <p:cNvGrpSpPr>
                      <a:grpSpLocks/>
                    </p:cNvGrpSpPr>
                    <p:nvPr/>
                  </p:nvGrpSpPr>
                  <p:grpSpPr bwMode="auto">
                    <a:xfrm>
                      <a:off x="554" y="1677"/>
                      <a:ext cx="1211" cy="1201"/>
                      <a:chOff x="687" y="1449"/>
                      <a:chExt cx="933" cy="923"/>
                    </a:xfrm>
                  </p:grpSpPr>
                  <p:grpSp>
                    <p:nvGrpSpPr>
                      <p:cNvPr id="8344" name="Group 83"/>
                      <p:cNvGrpSpPr>
                        <a:grpSpLocks/>
                      </p:cNvGrpSpPr>
                      <p:nvPr/>
                    </p:nvGrpSpPr>
                    <p:grpSpPr bwMode="auto">
                      <a:xfrm>
                        <a:off x="687" y="1449"/>
                        <a:ext cx="371" cy="923"/>
                        <a:chOff x="687" y="1440"/>
                        <a:chExt cx="371" cy="923"/>
                      </a:xfrm>
                    </p:grpSpPr>
                    <p:sp>
                      <p:nvSpPr>
                        <p:cNvPr id="8353" name="Oval 84"/>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54" name="Oval 85"/>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55" name="Oval 86"/>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45" name="Group 87"/>
                      <p:cNvGrpSpPr>
                        <a:grpSpLocks/>
                      </p:cNvGrpSpPr>
                      <p:nvPr/>
                    </p:nvGrpSpPr>
                    <p:grpSpPr bwMode="auto">
                      <a:xfrm>
                        <a:off x="968" y="1449"/>
                        <a:ext cx="371" cy="923"/>
                        <a:chOff x="687" y="1440"/>
                        <a:chExt cx="371" cy="923"/>
                      </a:xfrm>
                    </p:grpSpPr>
                    <p:sp>
                      <p:nvSpPr>
                        <p:cNvPr id="8350" name="Oval 88"/>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51" name="Oval 89"/>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52" name="Oval 90"/>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46" name="Group 91"/>
                      <p:cNvGrpSpPr>
                        <a:grpSpLocks/>
                      </p:cNvGrpSpPr>
                      <p:nvPr/>
                    </p:nvGrpSpPr>
                    <p:grpSpPr bwMode="auto">
                      <a:xfrm>
                        <a:off x="1249" y="1449"/>
                        <a:ext cx="371" cy="923"/>
                        <a:chOff x="687" y="1440"/>
                        <a:chExt cx="371" cy="923"/>
                      </a:xfrm>
                    </p:grpSpPr>
                    <p:sp>
                      <p:nvSpPr>
                        <p:cNvPr id="8347" name="Oval 92"/>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48" name="Oval 93"/>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49" name="Oval 94"/>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291" name="Group 95"/>
                    <p:cNvGrpSpPr>
                      <a:grpSpLocks/>
                    </p:cNvGrpSpPr>
                    <p:nvPr/>
                  </p:nvGrpSpPr>
                  <p:grpSpPr bwMode="auto">
                    <a:xfrm>
                      <a:off x="550" y="1679"/>
                      <a:ext cx="1220" cy="1199"/>
                      <a:chOff x="96" y="1574"/>
                      <a:chExt cx="1220" cy="1199"/>
                    </a:xfrm>
                  </p:grpSpPr>
                  <p:grpSp>
                    <p:nvGrpSpPr>
                      <p:cNvPr id="8292" name="Group 96"/>
                      <p:cNvGrpSpPr>
                        <a:grpSpLocks/>
                      </p:cNvGrpSpPr>
                      <p:nvPr/>
                    </p:nvGrpSpPr>
                    <p:grpSpPr bwMode="auto">
                      <a:xfrm>
                        <a:off x="96" y="1574"/>
                        <a:ext cx="1220" cy="1199"/>
                        <a:chOff x="2238" y="1333"/>
                        <a:chExt cx="1220" cy="1199"/>
                      </a:xfrm>
                    </p:grpSpPr>
                    <p:grpSp>
                      <p:nvGrpSpPr>
                        <p:cNvPr id="8324" name="Group 97"/>
                        <p:cNvGrpSpPr>
                          <a:grpSpLocks/>
                        </p:cNvGrpSpPr>
                        <p:nvPr/>
                      </p:nvGrpSpPr>
                      <p:grpSpPr bwMode="auto">
                        <a:xfrm>
                          <a:off x="2598" y="1333"/>
                          <a:ext cx="140" cy="1199"/>
                          <a:chOff x="2595" y="1321"/>
                          <a:chExt cx="140" cy="1199"/>
                        </a:xfrm>
                      </p:grpSpPr>
                      <p:sp>
                        <p:nvSpPr>
                          <p:cNvPr id="8340" name="Oval 98"/>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41" name="Oval 99"/>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42" name="Oval 100"/>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43" name="Oval 101"/>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25" name="Group 102"/>
                        <p:cNvGrpSpPr>
                          <a:grpSpLocks/>
                        </p:cNvGrpSpPr>
                        <p:nvPr/>
                      </p:nvGrpSpPr>
                      <p:grpSpPr bwMode="auto">
                        <a:xfrm>
                          <a:off x="3318" y="1333"/>
                          <a:ext cx="140" cy="1199"/>
                          <a:chOff x="2595" y="1321"/>
                          <a:chExt cx="140" cy="1199"/>
                        </a:xfrm>
                      </p:grpSpPr>
                      <p:sp>
                        <p:nvSpPr>
                          <p:cNvPr id="8336" name="Oval 103"/>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7" name="Oval 104"/>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8" name="Oval 105"/>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9" name="Oval 106"/>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26" name="Group 107"/>
                        <p:cNvGrpSpPr>
                          <a:grpSpLocks/>
                        </p:cNvGrpSpPr>
                        <p:nvPr/>
                      </p:nvGrpSpPr>
                      <p:grpSpPr bwMode="auto">
                        <a:xfrm>
                          <a:off x="2958" y="1333"/>
                          <a:ext cx="140" cy="1199"/>
                          <a:chOff x="2595" y="1321"/>
                          <a:chExt cx="140" cy="1199"/>
                        </a:xfrm>
                      </p:grpSpPr>
                      <p:sp>
                        <p:nvSpPr>
                          <p:cNvPr id="8332" name="Oval 108"/>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3" name="Oval 109"/>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4" name="Oval 110"/>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5" name="Oval 111"/>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327" name="Group 112"/>
                        <p:cNvGrpSpPr>
                          <a:grpSpLocks/>
                        </p:cNvGrpSpPr>
                        <p:nvPr/>
                      </p:nvGrpSpPr>
                      <p:grpSpPr bwMode="auto">
                        <a:xfrm>
                          <a:off x="2238" y="1333"/>
                          <a:ext cx="140" cy="1199"/>
                          <a:chOff x="2595" y="1321"/>
                          <a:chExt cx="140" cy="1199"/>
                        </a:xfrm>
                      </p:grpSpPr>
                      <p:sp>
                        <p:nvSpPr>
                          <p:cNvPr id="8328" name="Oval 113"/>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29" name="Oval 114"/>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0" name="Oval 115"/>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331" name="Oval 116"/>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8293" name="Group 117"/>
                      <p:cNvGrpSpPr>
                        <a:grpSpLocks/>
                      </p:cNvGrpSpPr>
                      <p:nvPr/>
                    </p:nvGrpSpPr>
                    <p:grpSpPr bwMode="auto">
                      <a:xfrm>
                        <a:off x="194" y="1703"/>
                        <a:ext cx="1025" cy="941"/>
                        <a:chOff x="226" y="1712"/>
                        <a:chExt cx="1025" cy="941"/>
                      </a:xfrm>
                    </p:grpSpPr>
                    <p:grpSp>
                      <p:nvGrpSpPr>
                        <p:cNvPr id="8294" name="Group 118"/>
                        <p:cNvGrpSpPr>
                          <a:grpSpLocks/>
                        </p:cNvGrpSpPr>
                        <p:nvPr/>
                      </p:nvGrpSpPr>
                      <p:grpSpPr bwMode="auto">
                        <a:xfrm>
                          <a:off x="974" y="1712"/>
                          <a:ext cx="277" cy="941"/>
                          <a:chOff x="974" y="1716"/>
                          <a:chExt cx="277" cy="941"/>
                        </a:xfrm>
                      </p:grpSpPr>
                      <p:grpSp>
                        <p:nvGrpSpPr>
                          <p:cNvPr id="8315" name="Group 119"/>
                          <p:cNvGrpSpPr>
                            <a:grpSpLocks/>
                          </p:cNvGrpSpPr>
                          <p:nvPr/>
                        </p:nvGrpSpPr>
                        <p:grpSpPr bwMode="auto">
                          <a:xfrm>
                            <a:off x="974" y="1716"/>
                            <a:ext cx="277" cy="215"/>
                            <a:chOff x="974" y="1716"/>
                            <a:chExt cx="277" cy="215"/>
                          </a:xfrm>
                        </p:grpSpPr>
                        <p:sp>
                          <p:nvSpPr>
                            <p:cNvPr id="8322" name="Oval 120"/>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41" name="Text Box 121"/>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16" name="Group 122"/>
                          <p:cNvGrpSpPr>
                            <a:grpSpLocks/>
                          </p:cNvGrpSpPr>
                          <p:nvPr/>
                        </p:nvGrpSpPr>
                        <p:grpSpPr bwMode="auto">
                          <a:xfrm>
                            <a:off x="974" y="2076"/>
                            <a:ext cx="277" cy="215"/>
                            <a:chOff x="974" y="2076"/>
                            <a:chExt cx="277" cy="215"/>
                          </a:xfrm>
                        </p:grpSpPr>
                        <p:sp>
                          <p:nvSpPr>
                            <p:cNvPr id="8320" name="Oval 123"/>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44" name="Text Box 124"/>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17" name="Group 125"/>
                          <p:cNvGrpSpPr>
                            <a:grpSpLocks/>
                          </p:cNvGrpSpPr>
                          <p:nvPr/>
                        </p:nvGrpSpPr>
                        <p:grpSpPr bwMode="auto">
                          <a:xfrm>
                            <a:off x="974" y="2442"/>
                            <a:ext cx="277" cy="215"/>
                            <a:chOff x="974" y="2442"/>
                            <a:chExt cx="277" cy="215"/>
                          </a:xfrm>
                        </p:grpSpPr>
                        <p:sp>
                          <p:nvSpPr>
                            <p:cNvPr id="8318" name="Oval 126"/>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47" name="Text Box 127"/>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8295" name="Group 128"/>
                        <p:cNvGrpSpPr>
                          <a:grpSpLocks/>
                        </p:cNvGrpSpPr>
                        <p:nvPr/>
                      </p:nvGrpSpPr>
                      <p:grpSpPr bwMode="auto">
                        <a:xfrm>
                          <a:off x="226" y="1712"/>
                          <a:ext cx="277" cy="941"/>
                          <a:chOff x="974" y="1716"/>
                          <a:chExt cx="277" cy="941"/>
                        </a:xfrm>
                      </p:grpSpPr>
                      <p:grpSp>
                        <p:nvGrpSpPr>
                          <p:cNvPr id="8306" name="Group 129"/>
                          <p:cNvGrpSpPr>
                            <a:grpSpLocks/>
                          </p:cNvGrpSpPr>
                          <p:nvPr/>
                        </p:nvGrpSpPr>
                        <p:grpSpPr bwMode="auto">
                          <a:xfrm>
                            <a:off x="974" y="1716"/>
                            <a:ext cx="277" cy="215"/>
                            <a:chOff x="974" y="1716"/>
                            <a:chExt cx="277" cy="215"/>
                          </a:xfrm>
                        </p:grpSpPr>
                        <p:sp>
                          <p:nvSpPr>
                            <p:cNvPr id="8313" name="Oval 130"/>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51" name="Text Box 131"/>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07" name="Group 132"/>
                          <p:cNvGrpSpPr>
                            <a:grpSpLocks/>
                          </p:cNvGrpSpPr>
                          <p:nvPr/>
                        </p:nvGrpSpPr>
                        <p:grpSpPr bwMode="auto">
                          <a:xfrm>
                            <a:off x="974" y="2076"/>
                            <a:ext cx="277" cy="215"/>
                            <a:chOff x="974" y="2076"/>
                            <a:chExt cx="277" cy="215"/>
                          </a:xfrm>
                        </p:grpSpPr>
                        <p:sp>
                          <p:nvSpPr>
                            <p:cNvPr id="8311" name="Oval 133"/>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54" name="Text Box 134"/>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308" name="Group 135"/>
                          <p:cNvGrpSpPr>
                            <a:grpSpLocks/>
                          </p:cNvGrpSpPr>
                          <p:nvPr/>
                        </p:nvGrpSpPr>
                        <p:grpSpPr bwMode="auto">
                          <a:xfrm>
                            <a:off x="974" y="2442"/>
                            <a:ext cx="277" cy="215"/>
                            <a:chOff x="974" y="2442"/>
                            <a:chExt cx="277" cy="215"/>
                          </a:xfrm>
                        </p:grpSpPr>
                        <p:sp>
                          <p:nvSpPr>
                            <p:cNvPr id="8309" name="Oval 136"/>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57" name="Text Box 137"/>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8296" name="Group 138"/>
                        <p:cNvGrpSpPr>
                          <a:grpSpLocks/>
                        </p:cNvGrpSpPr>
                        <p:nvPr/>
                      </p:nvGrpSpPr>
                      <p:grpSpPr bwMode="auto">
                        <a:xfrm>
                          <a:off x="600" y="1712"/>
                          <a:ext cx="277" cy="941"/>
                          <a:chOff x="974" y="1716"/>
                          <a:chExt cx="277" cy="941"/>
                        </a:xfrm>
                      </p:grpSpPr>
                      <p:grpSp>
                        <p:nvGrpSpPr>
                          <p:cNvPr id="8297" name="Group 139"/>
                          <p:cNvGrpSpPr>
                            <a:grpSpLocks/>
                          </p:cNvGrpSpPr>
                          <p:nvPr/>
                        </p:nvGrpSpPr>
                        <p:grpSpPr bwMode="auto">
                          <a:xfrm>
                            <a:off x="974" y="1716"/>
                            <a:ext cx="277" cy="215"/>
                            <a:chOff x="974" y="1716"/>
                            <a:chExt cx="277" cy="215"/>
                          </a:xfrm>
                        </p:grpSpPr>
                        <p:sp>
                          <p:nvSpPr>
                            <p:cNvPr id="8304" name="Oval 140"/>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61" name="Text Box 141"/>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298" name="Group 142"/>
                          <p:cNvGrpSpPr>
                            <a:grpSpLocks/>
                          </p:cNvGrpSpPr>
                          <p:nvPr/>
                        </p:nvGrpSpPr>
                        <p:grpSpPr bwMode="auto">
                          <a:xfrm>
                            <a:off x="974" y="2076"/>
                            <a:ext cx="277" cy="215"/>
                            <a:chOff x="974" y="2076"/>
                            <a:chExt cx="277" cy="215"/>
                          </a:xfrm>
                        </p:grpSpPr>
                        <p:sp>
                          <p:nvSpPr>
                            <p:cNvPr id="8302" name="Oval 143"/>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64" name="Text Box 144"/>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8299" name="Group 145"/>
                          <p:cNvGrpSpPr>
                            <a:grpSpLocks/>
                          </p:cNvGrpSpPr>
                          <p:nvPr/>
                        </p:nvGrpSpPr>
                        <p:grpSpPr bwMode="auto">
                          <a:xfrm>
                            <a:off x="974" y="2442"/>
                            <a:ext cx="277" cy="215"/>
                            <a:chOff x="974" y="2442"/>
                            <a:chExt cx="277" cy="215"/>
                          </a:xfrm>
                        </p:grpSpPr>
                        <p:sp>
                          <p:nvSpPr>
                            <p:cNvPr id="8300" name="Oval 146"/>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67" name="Text Box 147"/>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grpSp>
              <p:nvGrpSpPr>
                <p:cNvPr id="8233" name="Group 148"/>
                <p:cNvGrpSpPr>
                  <a:grpSpLocks/>
                </p:cNvGrpSpPr>
                <p:nvPr/>
              </p:nvGrpSpPr>
              <p:grpSpPr bwMode="auto">
                <a:xfrm>
                  <a:off x="3536" y="1728"/>
                  <a:ext cx="493" cy="579"/>
                  <a:chOff x="1875" y="1973"/>
                  <a:chExt cx="493" cy="579"/>
                </a:xfrm>
              </p:grpSpPr>
              <p:sp>
                <p:nvSpPr>
                  <p:cNvPr id="8278" name="Oval 149"/>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79" name="Oval 150"/>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280" name="Group 151"/>
                  <p:cNvGrpSpPr>
                    <a:grpSpLocks/>
                  </p:cNvGrpSpPr>
                  <p:nvPr/>
                </p:nvGrpSpPr>
                <p:grpSpPr bwMode="auto">
                  <a:xfrm>
                    <a:off x="1876" y="1979"/>
                    <a:ext cx="491" cy="142"/>
                    <a:chOff x="4488" y="2465"/>
                    <a:chExt cx="496" cy="141"/>
                  </a:xfrm>
                </p:grpSpPr>
                <p:sp>
                  <p:nvSpPr>
                    <p:cNvPr id="8286" name="Oval 152"/>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87" name="Oval 153"/>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81" name="Group 154"/>
                  <p:cNvGrpSpPr>
                    <a:grpSpLocks/>
                  </p:cNvGrpSpPr>
                  <p:nvPr/>
                </p:nvGrpSpPr>
                <p:grpSpPr bwMode="auto">
                  <a:xfrm>
                    <a:off x="1875" y="2332"/>
                    <a:ext cx="493" cy="142"/>
                    <a:chOff x="4486" y="2815"/>
                    <a:chExt cx="498" cy="141"/>
                  </a:xfrm>
                </p:grpSpPr>
                <p:sp>
                  <p:nvSpPr>
                    <p:cNvPr id="8284" name="Oval 155"/>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85" name="Oval 156"/>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82" name="Oval 157"/>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78" name="Text Box 158"/>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8234" name="Group 159"/>
                <p:cNvGrpSpPr>
                  <a:grpSpLocks/>
                </p:cNvGrpSpPr>
                <p:nvPr/>
              </p:nvGrpSpPr>
              <p:grpSpPr bwMode="auto">
                <a:xfrm>
                  <a:off x="2799" y="1729"/>
                  <a:ext cx="498" cy="579"/>
                  <a:chOff x="1875" y="1973"/>
                  <a:chExt cx="493" cy="579"/>
                </a:xfrm>
              </p:grpSpPr>
              <p:sp>
                <p:nvSpPr>
                  <p:cNvPr id="8268" name="Oval 160"/>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69" name="Oval 161"/>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270" name="Group 162"/>
                  <p:cNvGrpSpPr>
                    <a:grpSpLocks/>
                  </p:cNvGrpSpPr>
                  <p:nvPr/>
                </p:nvGrpSpPr>
                <p:grpSpPr bwMode="auto">
                  <a:xfrm>
                    <a:off x="1876" y="1979"/>
                    <a:ext cx="491" cy="142"/>
                    <a:chOff x="4488" y="2465"/>
                    <a:chExt cx="496" cy="141"/>
                  </a:xfrm>
                </p:grpSpPr>
                <p:sp>
                  <p:nvSpPr>
                    <p:cNvPr id="8276" name="Oval 163"/>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77" name="Oval 164"/>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71" name="Group 165"/>
                  <p:cNvGrpSpPr>
                    <a:grpSpLocks/>
                  </p:cNvGrpSpPr>
                  <p:nvPr/>
                </p:nvGrpSpPr>
                <p:grpSpPr bwMode="auto">
                  <a:xfrm>
                    <a:off x="1875" y="2332"/>
                    <a:ext cx="493" cy="142"/>
                    <a:chOff x="4486" y="2815"/>
                    <a:chExt cx="498" cy="141"/>
                  </a:xfrm>
                </p:grpSpPr>
                <p:sp>
                  <p:nvSpPr>
                    <p:cNvPr id="8274" name="Oval 166"/>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75" name="Oval 167"/>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72" name="Oval 168"/>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89" name="Text Box 169"/>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8235" name="Group 170"/>
                <p:cNvGrpSpPr>
                  <a:grpSpLocks/>
                </p:cNvGrpSpPr>
                <p:nvPr/>
              </p:nvGrpSpPr>
              <p:grpSpPr bwMode="auto">
                <a:xfrm>
                  <a:off x="3172" y="2426"/>
                  <a:ext cx="493" cy="579"/>
                  <a:chOff x="1875" y="1973"/>
                  <a:chExt cx="493" cy="579"/>
                </a:xfrm>
              </p:grpSpPr>
              <p:sp>
                <p:nvSpPr>
                  <p:cNvPr id="8258" name="Oval 171"/>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59" name="Oval 172"/>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260" name="Group 173"/>
                  <p:cNvGrpSpPr>
                    <a:grpSpLocks/>
                  </p:cNvGrpSpPr>
                  <p:nvPr/>
                </p:nvGrpSpPr>
                <p:grpSpPr bwMode="auto">
                  <a:xfrm>
                    <a:off x="1876" y="1979"/>
                    <a:ext cx="491" cy="142"/>
                    <a:chOff x="4488" y="2465"/>
                    <a:chExt cx="496" cy="141"/>
                  </a:xfrm>
                </p:grpSpPr>
                <p:sp>
                  <p:nvSpPr>
                    <p:cNvPr id="8266" name="Oval 174"/>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67" name="Oval 175"/>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61" name="Group 176"/>
                  <p:cNvGrpSpPr>
                    <a:grpSpLocks/>
                  </p:cNvGrpSpPr>
                  <p:nvPr/>
                </p:nvGrpSpPr>
                <p:grpSpPr bwMode="auto">
                  <a:xfrm>
                    <a:off x="1875" y="2332"/>
                    <a:ext cx="493" cy="142"/>
                    <a:chOff x="4486" y="2815"/>
                    <a:chExt cx="498" cy="141"/>
                  </a:xfrm>
                </p:grpSpPr>
                <p:sp>
                  <p:nvSpPr>
                    <p:cNvPr id="8264" name="Oval 177"/>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65" name="Oval 178"/>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62" name="Oval 179"/>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100" name="Text Box 180"/>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8236" name="Group 181"/>
                <p:cNvGrpSpPr>
                  <a:grpSpLocks/>
                </p:cNvGrpSpPr>
                <p:nvPr/>
              </p:nvGrpSpPr>
              <p:grpSpPr bwMode="auto">
                <a:xfrm>
                  <a:off x="1723" y="1731"/>
                  <a:ext cx="503" cy="579"/>
                  <a:chOff x="1875" y="1973"/>
                  <a:chExt cx="493" cy="579"/>
                </a:xfrm>
              </p:grpSpPr>
              <p:sp>
                <p:nvSpPr>
                  <p:cNvPr id="8248" name="Oval 182"/>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49" name="Oval 183"/>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250" name="Group 184"/>
                  <p:cNvGrpSpPr>
                    <a:grpSpLocks/>
                  </p:cNvGrpSpPr>
                  <p:nvPr/>
                </p:nvGrpSpPr>
                <p:grpSpPr bwMode="auto">
                  <a:xfrm>
                    <a:off x="1876" y="1979"/>
                    <a:ext cx="491" cy="142"/>
                    <a:chOff x="4488" y="2465"/>
                    <a:chExt cx="496" cy="141"/>
                  </a:xfrm>
                </p:grpSpPr>
                <p:sp>
                  <p:nvSpPr>
                    <p:cNvPr id="8256" name="Oval 185"/>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57" name="Oval 186"/>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51" name="Group 187"/>
                  <p:cNvGrpSpPr>
                    <a:grpSpLocks/>
                  </p:cNvGrpSpPr>
                  <p:nvPr/>
                </p:nvGrpSpPr>
                <p:grpSpPr bwMode="auto">
                  <a:xfrm>
                    <a:off x="1875" y="2332"/>
                    <a:ext cx="493" cy="142"/>
                    <a:chOff x="4486" y="2815"/>
                    <a:chExt cx="498" cy="141"/>
                  </a:xfrm>
                </p:grpSpPr>
                <p:sp>
                  <p:nvSpPr>
                    <p:cNvPr id="8254" name="Oval 188"/>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55" name="Oval 189"/>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52" name="Oval 190"/>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111" name="Text Box 191"/>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nvGrpSpPr>
                <p:cNvPr id="8237" name="Group 192"/>
                <p:cNvGrpSpPr>
                  <a:grpSpLocks/>
                </p:cNvGrpSpPr>
                <p:nvPr/>
              </p:nvGrpSpPr>
              <p:grpSpPr bwMode="auto">
                <a:xfrm>
                  <a:off x="2095" y="2427"/>
                  <a:ext cx="493" cy="579"/>
                  <a:chOff x="1875" y="1973"/>
                  <a:chExt cx="493" cy="579"/>
                </a:xfrm>
              </p:grpSpPr>
              <p:sp>
                <p:nvSpPr>
                  <p:cNvPr id="8238" name="Oval 193"/>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39" name="Oval 194"/>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240" name="Group 195"/>
                  <p:cNvGrpSpPr>
                    <a:grpSpLocks/>
                  </p:cNvGrpSpPr>
                  <p:nvPr/>
                </p:nvGrpSpPr>
                <p:grpSpPr bwMode="auto">
                  <a:xfrm>
                    <a:off x="1876" y="1979"/>
                    <a:ext cx="491" cy="142"/>
                    <a:chOff x="4488" y="2465"/>
                    <a:chExt cx="496" cy="141"/>
                  </a:xfrm>
                </p:grpSpPr>
                <p:sp>
                  <p:nvSpPr>
                    <p:cNvPr id="8246" name="Oval 196"/>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47" name="Oval 197"/>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41" name="Group 198"/>
                  <p:cNvGrpSpPr>
                    <a:grpSpLocks/>
                  </p:cNvGrpSpPr>
                  <p:nvPr/>
                </p:nvGrpSpPr>
                <p:grpSpPr bwMode="auto">
                  <a:xfrm>
                    <a:off x="1875" y="2332"/>
                    <a:ext cx="493" cy="142"/>
                    <a:chOff x="4486" y="2815"/>
                    <a:chExt cx="498" cy="141"/>
                  </a:xfrm>
                </p:grpSpPr>
                <p:sp>
                  <p:nvSpPr>
                    <p:cNvPr id="8244" name="Oval 199"/>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45" name="Oval 200"/>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42" name="Oval 201"/>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122" name="Text Box 202"/>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grpSp>
          <p:grpSp>
            <p:nvGrpSpPr>
              <p:cNvPr id="8216" name="Group 203"/>
              <p:cNvGrpSpPr>
                <a:grpSpLocks/>
              </p:cNvGrpSpPr>
              <p:nvPr/>
            </p:nvGrpSpPr>
            <p:grpSpPr bwMode="auto">
              <a:xfrm>
                <a:off x="3957" y="2185"/>
                <a:ext cx="993" cy="363"/>
                <a:chOff x="3916" y="3487"/>
                <a:chExt cx="1217" cy="406"/>
              </a:xfrm>
            </p:grpSpPr>
            <p:grpSp>
              <p:nvGrpSpPr>
                <p:cNvPr id="8225" name="Group 204"/>
                <p:cNvGrpSpPr>
                  <a:grpSpLocks/>
                </p:cNvGrpSpPr>
                <p:nvPr/>
              </p:nvGrpSpPr>
              <p:grpSpPr bwMode="auto">
                <a:xfrm>
                  <a:off x="4028" y="3618"/>
                  <a:ext cx="993" cy="143"/>
                  <a:chOff x="669" y="3462"/>
                  <a:chExt cx="993" cy="143"/>
                </a:xfrm>
              </p:grpSpPr>
              <p:sp>
                <p:nvSpPr>
                  <p:cNvPr id="8227" name="Oval 205"/>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28" name="Oval 206"/>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29" name="Oval 207"/>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30" name="Oval 208"/>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31" name="Oval 209"/>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26" name="AutoShape 210"/>
                <p:cNvSpPr>
                  <a:spLocks noChangeArrowheads="1"/>
                </p:cNvSpPr>
                <p:nvPr/>
              </p:nvSpPr>
              <p:spPr bwMode="auto">
                <a:xfrm>
                  <a:off x="3916" y="3487"/>
                  <a:ext cx="1217" cy="406"/>
                </a:xfrm>
                <a:prstGeom prst="rightArrow">
                  <a:avLst>
                    <a:gd name="adj1" fmla="val 50000"/>
                    <a:gd name="adj2" fmla="val 7493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17" name="Group 211"/>
              <p:cNvGrpSpPr>
                <a:grpSpLocks/>
              </p:cNvGrpSpPr>
              <p:nvPr/>
            </p:nvGrpSpPr>
            <p:grpSpPr bwMode="auto">
              <a:xfrm>
                <a:off x="810" y="2180"/>
                <a:ext cx="993" cy="374"/>
                <a:chOff x="610" y="3060"/>
                <a:chExt cx="993" cy="374"/>
              </a:xfrm>
            </p:grpSpPr>
            <p:grpSp>
              <p:nvGrpSpPr>
                <p:cNvPr id="8218" name="Group 212"/>
                <p:cNvGrpSpPr>
                  <a:grpSpLocks/>
                </p:cNvGrpSpPr>
                <p:nvPr/>
              </p:nvGrpSpPr>
              <p:grpSpPr bwMode="auto">
                <a:xfrm>
                  <a:off x="701" y="3181"/>
                  <a:ext cx="811" cy="131"/>
                  <a:chOff x="669" y="3462"/>
                  <a:chExt cx="993" cy="143"/>
                </a:xfrm>
              </p:grpSpPr>
              <p:sp>
                <p:nvSpPr>
                  <p:cNvPr id="8220" name="Oval 213"/>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21" name="Oval 214"/>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22" name="Oval 215"/>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23" name="Oval 216"/>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24" name="Oval 217"/>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19" name="AutoShape 218"/>
                <p:cNvSpPr>
                  <a:spLocks noChangeArrowheads="1"/>
                </p:cNvSpPr>
                <p:nvPr/>
              </p:nvSpPr>
              <p:spPr bwMode="auto">
                <a:xfrm>
                  <a:off x="610" y="3060"/>
                  <a:ext cx="993" cy="374"/>
                </a:xfrm>
                <a:prstGeom prst="rightArrow">
                  <a:avLst>
                    <a:gd name="adj1" fmla="val 50000"/>
                    <a:gd name="adj2" fmla="val 66377"/>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8195" name="Group 226"/>
          <p:cNvGrpSpPr>
            <a:grpSpLocks/>
          </p:cNvGrpSpPr>
          <p:nvPr/>
        </p:nvGrpSpPr>
        <p:grpSpPr bwMode="auto">
          <a:xfrm>
            <a:off x="1154113" y="671240"/>
            <a:ext cx="782637" cy="919163"/>
            <a:chOff x="1875" y="1973"/>
            <a:chExt cx="493" cy="579"/>
          </a:xfrm>
        </p:grpSpPr>
        <p:sp>
          <p:nvSpPr>
            <p:cNvPr id="8203" name="Oval 227"/>
            <p:cNvSpPr>
              <a:spLocks noChangeArrowheads="1"/>
            </p:cNvSpPr>
            <p:nvPr/>
          </p:nvSpPr>
          <p:spPr bwMode="auto">
            <a:xfrm flipV="1">
              <a:off x="1882" y="1973"/>
              <a:ext cx="480" cy="513"/>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04" name="Oval 228"/>
            <p:cNvSpPr>
              <a:spLocks noChangeArrowheads="1"/>
            </p:cNvSpPr>
            <p:nvPr/>
          </p:nvSpPr>
          <p:spPr bwMode="auto">
            <a:xfrm flipV="1">
              <a:off x="2025" y="2109"/>
              <a:ext cx="194" cy="206"/>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8205" name="Group 229"/>
            <p:cNvGrpSpPr>
              <a:grpSpLocks/>
            </p:cNvGrpSpPr>
            <p:nvPr/>
          </p:nvGrpSpPr>
          <p:grpSpPr bwMode="auto">
            <a:xfrm>
              <a:off x="1876" y="1979"/>
              <a:ext cx="491" cy="142"/>
              <a:chOff x="4488" y="2465"/>
              <a:chExt cx="496" cy="141"/>
            </a:xfrm>
          </p:grpSpPr>
          <p:sp>
            <p:nvSpPr>
              <p:cNvPr id="8211" name="Oval 230"/>
              <p:cNvSpPr>
                <a:spLocks noChangeArrowheads="1"/>
              </p:cNvSpPr>
              <p:nvPr/>
            </p:nvSpPr>
            <p:spPr bwMode="auto">
              <a:xfrm flipV="1">
                <a:off x="484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12" name="Oval 231"/>
              <p:cNvSpPr>
                <a:spLocks noChangeArrowheads="1"/>
              </p:cNvSpPr>
              <p:nvPr/>
            </p:nvSpPr>
            <p:spPr bwMode="auto">
              <a:xfrm flipV="1">
                <a:off x="4488" y="246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8206" name="Group 232"/>
            <p:cNvGrpSpPr>
              <a:grpSpLocks/>
            </p:cNvGrpSpPr>
            <p:nvPr/>
          </p:nvGrpSpPr>
          <p:grpSpPr bwMode="auto">
            <a:xfrm>
              <a:off x="1875" y="2332"/>
              <a:ext cx="493" cy="142"/>
              <a:chOff x="4486" y="2815"/>
              <a:chExt cx="498" cy="141"/>
            </a:xfrm>
          </p:grpSpPr>
          <p:sp>
            <p:nvSpPr>
              <p:cNvPr id="8209" name="Oval 233"/>
              <p:cNvSpPr>
                <a:spLocks noChangeArrowheads="1"/>
              </p:cNvSpPr>
              <p:nvPr/>
            </p:nvSpPr>
            <p:spPr bwMode="auto">
              <a:xfrm flipV="1">
                <a:off x="4848"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10" name="Oval 234"/>
              <p:cNvSpPr>
                <a:spLocks noChangeArrowheads="1"/>
              </p:cNvSpPr>
              <p:nvPr/>
            </p:nvSpPr>
            <p:spPr bwMode="auto">
              <a:xfrm flipV="1">
                <a:off x="4486" y="2815"/>
                <a:ext cx="136" cy="141"/>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207" name="Oval 235"/>
            <p:cNvSpPr>
              <a:spLocks noChangeArrowheads="1"/>
            </p:cNvSpPr>
            <p:nvPr/>
          </p:nvSpPr>
          <p:spPr bwMode="auto">
            <a:xfrm flipV="1">
              <a:off x="2054" y="2410"/>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2156" name="Text Box 236"/>
            <p:cNvSpPr txBox="1">
              <a:spLocks noChangeArrowheads="1"/>
            </p:cNvSpPr>
            <p:nvPr/>
          </p:nvSpPr>
          <p:spPr bwMode="auto">
            <a:xfrm>
              <a:off x="2004" y="2100"/>
              <a:ext cx="209" cy="2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Tahoma" pitchFamily="34" charset="0"/>
                </a:rPr>
                <a:t>N</a:t>
              </a:r>
            </a:p>
          </p:txBody>
        </p:sp>
      </p:grpSp>
      <p:sp>
        <p:nvSpPr>
          <p:cNvPr id="82392" name="Rectangle 472"/>
          <p:cNvSpPr>
            <a:spLocks noChangeArrowheads="1"/>
          </p:cNvSpPr>
          <p:nvPr/>
        </p:nvSpPr>
        <p:spPr bwMode="auto">
          <a:xfrm>
            <a:off x="2819400" y="348682"/>
            <a:ext cx="6324600" cy="1015663"/>
          </a:xfrm>
          <a:prstGeom prst="rect">
            <a:avLst/>
          </a:prstGeom>
          <a:noFill/>
          <a:ln w="9525">
            <a:noFill/>
            <a:miter lim="800000"/>
            <a:headEnd/>
            <a:tailEnd/>
          </a:ln>
          <a:effectLst/>
        </p:spPr>
        <p:txBody>
          <a:bodyPr>
            <a:spAutoFit/>
          </a:bodyPr>
          <a:lstStyle/>
          <a:p>
            <a:pPr>
              <a:buClr>
                <a:srgbClr val="FF0000"/>
              </a:buClr>
              <a:buFont typeface="Wingdings" pitchFamily="2" charset="2"/>
              <a:buChar char="Ø"/>
              <a:defRPr/>
            </a:pPr>
            <a:r>
              <a:rPr lang="en-US" sz="2000" dirty="0" smtClean="0">
                <a:latin typeface="Comic Sans MS" pitchFamily="66" charset="0"/>
              </a:rPr>
              <a:t>Donor Material </a:t>
            </a:r>
            <a:r>
              <a:rPr lang="tr-TR" sz="2000" dirty="0" smtClean="0">
                <a:latin typeface="Comic Sans MS" pitchFamily="66" charset="0"/>
              </a:rPr>
              <a:t>has an </a:t>
            </a:r>
            <a:r>
              <a:rPr lang="en-US" sz="2000" dirty="0" smtClean="0">
                <a:latin typeface="Comic Sans MS" pitchFamily="66" charset="0"/>
              </a:rPr>
              <a:t>excess electron in the covalent bond</a:t>
            </a:r>
            <a:r>
              <a:rPr lang="tr-TR" sz="2000" dirty="0" smtClean="0">
                <a:latin typeface="Comic Sans MS" pitchFamily="66" charset="0"/>
              </a:rPr>
              <a:t>.</a:t>
            </a:r>
            <a:r>
              <a:rPr lang="en-US" sz="2000" dirty="0" smtClean="0">
                <a:latin typeface="Comic Sans MS" pitchFamily="66" charset="0"/>
              </a:rPr>
              <a:t>  </a:t>
            </a:r>
          </a:p>
          <a:p>
            <a:pPr>
              <a:buClr>
                <a:srgbClr val="FF0000"/>
              </a:buClr>
              <a:buFont typeface="Wingdings" pitchFamily="2" charset="2"/>
              <a:buChar char="Ø"/>
              <a:defRPr/>
            </a:pPr>
            <a:r>
              <a:rPr lang="en-US" sz="2000" u="sng" dirty="0" smtClean="0">
                <a:effectLst>
                  <a:outerShdw blurRad="38100" dist="38100" dir="2700000" algn="tl">
                    <a:srgbClr val="C0C0C0"/>
                  </a:outerShdw>
                </a:effectLst>
                <a:latin typeface="Comic Sans MS" pitchFamily="66" charset="0"/>
              </a:rPr>
              <a:t>Majority </a:t>
            </a:r>
            <a:r>
              <a:rPr lang="en-US" sz="2000" u="sng" dirty="0">
                <a:effectLst>
                  <a:outerShdw blurRad="38100" dist="38100" dir="2700000" algn="tl">
                    <a:srgbClr val="C0C0C0"/>
                  </a:outerShdw>
                </a:effectLst>
                <a:latin typeface="Comic Sans MS" pitchFamily="66" charset="0"/>
              </a:rPr>
              <a:t>Carriers</a:t>
            </a:r>
            <a:r>
              <a:rPr lang="en-US" sz="2000" dirty="0">
                <a:latin typeface="Comic Sans MS" pitchFamily="66" charset="0"/>
              </a:rPr>
              <a:t> are </a:t>
            </a:r>
            <a:r>
              <a:rPr lang="en-US" sz="2000" b="1" dirty="0">
                <a:solidFill>
                  <a:srgbClr val="0000FF"/>
                </a:solidFill>
                <a:effectLst>
                  <a:outerShdw blurRad="38100" dist="38100" dir="2700000" algn="tl">
                    <a:srgbClr val="C0C0C0"/>
                  </a:outerShdw>
                </a:effectLst>
                <a:latin typeface="Comic Sans MS" pitchFamily="66" charset="0"/>
              </a:rPr>
              <a:t>Electrons</a:t>
            </a:r>
            <a:r>
              <a:rPr lang="en-US" sz="2000" dirty="0">
                <a:solidFill>
                  <a:srgbClr val="0000FF"/>
                </a:solidFill>
                <a:effectLst>
                  <a:outerShdw blurRad="38100" dist="38100" dir="2700000" algn="tl">
                    <a:srgbClr val="C0C0C0"/>
                  </a:outerShdw>
                </a:effectLst>
                <a:latin typeface="Comic Sans MS" pitchFamily="66" charset="0"/>
              </a:rPr>
              <a:t>.</a:t>
            </a:r>
          </a:p>
        </p:txBody>
      </p:sp>
      <p:sp>
        <p:nvSpPr>
          <p:cNvPr id="82394" name="Rectangle 474"/>
          <p:cNvSpPr>
            <a:spLocks noChangeArrowheads="1"/>
          </p:cNvSpPr>
          <p:nvPr/>
        </p:nvSpPr>
        <p:spPr bwMode="auto">
          <a:xfrm>
            <a:off x="544513" y="188640"/>
            <a:ext cx="2122487" cy="396875"/>
          </a:xfrm>
          <a:prstGeom prst="rect">
            <a:avLst/>
          </a:prstGeom>
          <a:noFill/>
          <a:ln w="9525">
            <a:noFill/>
            <a:miter lim="800000"/>
            <a:headEnd/>
            <a:tailEnd/>
          </a:ln>
          <a:effectLst/>
        </p:spPr>
        <p:txBody>
          <a:bodyPr wrap="none">
            <a:spAutoFit/>
          </a:bodyPr>
          <a:lstStyle/>
          <a:p>
            <a:pPr>
              <a:defRPr/>
            </a:pPr>
            <a:r>
              <a:rPr lang="en-US" sz="2000" b="1">
                <a:solidFill>
                  <a:srgbClr val="0000FF"/>
                </a:solidFill>
                <a:effectLst>
                  <a:outerShdw blurRad="38100" dist="38100" dir="2700000" algn="tl">
                    <a:srgbClr val="C0C0C0"/>
                  </a:outerShdw>
                </a:effectLst>
                <a:latin typeface="Comic Sans MS" pitchFamily="66" charset="0"/>
              </a:rPr>
              <a:t>n-type material</a:t>
            </a:r>
          </a:p>
        </p:txBody>
      </p:sp>
      <p:sp>
        <p:nvSpPr>
          <p:cNvPr id="8198" name="Line 475"/>
          <p:cNvSpPr>
            <a:spLocks noChangeShapeType="1"/>
          </p:cNvSpPr>
          <p:nvPr/>
        </p:nvSpPr>
        <p:spPr bwMode="auto">
          <a:xfrm flipH="1">
            <a:off x="3156815" y="1484783"/>
            <a:ext cx="348385" cy="103119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 name="Rectangle 476"/>
          <p:cNvSpPr>
            <a:spLocks noChangeArrowheads="1"/>
          </p:cNvSpPr>
          <p:nvPr/>
        </p:nvSpPr>
        <p:spPr bwMode="auto">
          <a:xfrm>
            <a:off x="1243013" y="1860699"/>
            <a:ext cx="433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dirty="0">
                <a:latin typeface="Comic Sans MS" panose="030F0702030302020204" pitchFamily="66" charset="0"/>
              </a:rPr>
              <a:t>I</a:t>
            </a:r>
          </a:p>
        </p:txBody>
      </p:sp>
      <p:sp>
        <p:nvSpPr>
          <p:cNvPr id="8200" name="Rectangle 477"/>
          <p:cNvSpPr>
            <a:spLocks noChangeArrowheads="1"/>
          </p:cNvSpPr>
          <p:nvPr/>
        </p:nvSpPr>
        <p:spPr bwMode="auto">
          <a:xfrm>
            <a:off x="4267200" y="3826619"/>
            <a:ext cx="481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a:latin typeface="Comic Sans MS" panose="030F0702030302020204" pitchFamily="66" charset="0"/>
              </a:rPr>
              <a:t>V</a:t>
            </a:r>
          </a:p>
        </p:txBody>
      </p:sp>
      <p:sp>
        <p:nvSpPr>
          <p:cNvPr id="8201" name="Line 478"/>
          <p:cNvSpPr>
            <a:spLocks noChangeShapeType="1"/>
          </p:cNvSpPr>
          <p:nvPr/>
        </p:nvSpPr>
        <p:spPr bwMode="auto">
          <a:xfrm flipH="1">
            <a:off x="2819400" y="4131419"/>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Line 479"/>
          <p:cNvSpPr>
            <a:spLocks noChangeShapeType="1"/>
          </p:cNvSpPr>
          <p:nvPr/>
        </p:nvSpPr>
        <p:spPr bwMode="auto">
          <a:xfrm>
            <a:off x="4724400" y="4131419"/>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468314" y="4364608"/>
            <a:ext cx="7950198" cy="2062103"/>
          </a:xfrm>
          <a:prstGeom prst="rect">
            <a:avLst/>
          </a:prstGeom>
        </p:spPr>
        <p:txBody>
          <a:bodyPr wrap="square">
            <a:spAutoFit/>
          </a:bodyPr>
          <a:lstStyle/>
          <a:p>
            <a:r>
              <a:rPr lang="tr-TR" altLang="en-US" dirty="0" smtClean="0">
                <a:latin typeface="Comic Sans MS" panose="030F0702030302020204" pitchFamily="66" charset="0"/>
              </a:rPr>
              <a:t>  </a:t>
            </a:r>
            <a:r>
              <a:rPr lang="en-US" altLang="en-US" dirty="0" smtClean="0">
                <a:latin typeface="Comic Sans MS" panose="030F0702030302020204" pitchFamily="66" charset="0"/>
              </a:rPr>
              <a:t>The </a:t>
            </a:r>
            <a:r>
              <a:rPr lang="en-US" altLang="en-US" dirty="0">
                <a:latin typeface="Comic Sans MS" panose="030F0702030302020204" pitchFamily="66" charset="0"/>
              </a:rPr>
              <a:t>DC voltage source has a positive terminal that attracts </a:t>
            </a:r>
            <a:r>
              <a:rPr lang="tr-TR" altLang="en-US" dirty="0">
                <a:latin typeface="Comic Sans MS" panose="030F0702030302020204" pitchFamily="66" charset="0"/>
              </a:rPr>
              <a:t>(</a:t>
            </a:r>
            <a:r>
              <a:rPr lang="tr-TR" altLang="en-US" dirty="0" err="1">
                <a:latin typeface="Comic Sans MS" panose="030F0702030302020204" pitchFamily="66" charset="0"/>
              </a:rPr>
              <a:t>pulls</a:t>
            </a:r>
            <a:r>
              <a:rPr lang="tr-TR" altLang="en-US" dirty="0">
                <a:latin typeface="Comic Sans MS" panose="030F0702030302020204" pitchFamily="66" charset="0"/>
              </a:rPr>
              <a:t>) </a:t>
            </a:r>
            <a:r>
              <a:rPr lang="en-US" altLang="en-US" dirty="0">
                <a:latin typeface="Comic Sans MS" panose="030F0702030302020204" pitchFamily="66" charset="0"/>
              </a:rPr>
              <a:t>the free electrons in the semiconductor and pulls them away from their atoms leaving the atoms charged positively.</a:t>
            </a:r>
          </a:p>
          <a:p>
            <a:r>
              <a:rPr lang="tr-TR" altLang="en-US" dirty="0" smtClean="0">
                <a:latin typeface="Comic Sans MS" panose="030F0702030302020204" pitchFamily="66" charset="0"/>
              </a:rPr>
              <a:t>   </a:t>
            </a:r>
            <a:r>
              <a:rPr lang="en-US" altLang="en-US" dirty="0" smtClean="0">
                <a:latin typeface="Comic Sans MS" panose="030F0702030302020204" pitchFamily="66" charset="0"/>
              </a:rPr>
              <a:t>Electrons </a:t>
            </a:r>
            <a:r>
              <a:rPr lang="en-US" altLang="en-US" dirty="0">
                <a:latin typeface="Comic Sans MS" panose="030F0702030302020204" pitchFamily="66" charset="0"/>
              </a:rPr>
              <a:t>from the negative terminal of the supply enter the semiconductor material and are attracted by the positive charge of the atoms missing one of their electrons.</a:t>
            </a:r>
          </a:p>
          <a:p>
            <a:r>
              <a:rPr lang="tr-TR" altLang="en-US" dirty="0" smtClean="0">
                <a:latin typeface="Comic Sans MS" panose="030F0702030302020204" pitchFamily="66" charset="0"/>
              </a:rPr>
              <a:t>  </a:t>
            </a:r>
            <a:r>
              <a:rPr lang="tr-TR" altLang="en-US" dirty="0" smtClean="0">
                <a:latin typeface="Comic Sans MS" panose="030F0702030302020204" pitchFamily="66" charset="0"/>
              </a:rPr>
              <a:t>E</a:t>
            </a:r>
            <a:r>
              <a:rPr lang="en-US" altLang="en-US" dirty="0" err="1" smtClean="0">
                <a:latin typeface="Comic Sans MS" panose="030F0702030302020204" pitchFamily="66" charset="0"/>
              </a:rPr>
              <a:t>lectrons</a:t>
            </a:r>
            <a:r>
              <a:rPr lang="en-US" altLang="en-US" dirty="0" smtClean="0">
                <a:latin typeface="Comic Sans MS" panose="030F0702030302020204" pitchFamily="66" charset="0"/>
              </a:rPr>
              <a:t> </a:t>
            </a:r>
            <a:r>
              <a:rPr lang="en-US" altLang="en-US" dirty="0">
                <a:latin typeface="Comic Sans MS" panose="030F0702030302020204" pitchFamily="66" charset="0"/>
              </a:rPr>
              <a:t>flows from </a:t>
            </a:r>
            <a:r>
              <a:rPr lang="en-US" altLang="en-US" dirty="0">
                <a:latin typeface="Comic Sans MS" panose="030F0702030302020204" pitchFamily="66" charset="0"/>
              </a:rPr>
              <a:t>negative </a:t>
            </a:r>
            <a:r>
              <a:rPr lang="en-US" altLang="en-US" dirty="0" smtClean="0">
                <a:latin typeface="Comic Sans MS" panose="030F0702030302020204" pitchFamily="66" charset="0"/>
              </a:rPr>
              <a:t>terminal</a:t>
            </a:r>
            <a:r>
              <a:rPr lang="tr-TR" altLang="en-US" dirty="0" smtClean="0">
                <a:latin typeface="Comic Sans MS" panose="030F0702030302020204" pitchFamily="66" charset="0"/>
              </a:rPr>
              <a:t> </a:t>
            </a:r>
            <a:r>
              <a:rPr lang="en-US" altLang="en-US" dirty="0" smtClean="0">
                <a:latin typeface="Comic Sans MS" panose="030F0702030302020204" pitchFamily="66" charset="0"/>
              </a:rPr>
              <a:t>to the</a:t>
            </a:r>
            <a:r>
              <a:rPr lang="tr-TR" altLang="en-US" dirty="0" smtClean="0">
                <a:latin typeface="Comic Sans MS" panose="030F0702030302020204" pitchFamily="66" charset="0"/>
              </a:rPr>
              <a:t> </a:t>
            </a:r>
            <a:r>
              <a:rPr lang="en-US" altLang="en-US" sz="2000" dirty="0" smtClean="0">
                <a:latin typeface="Comic Sans MS" panose="030F0702030302020204" pitchFamily="66" charset="0"/>
              </a:rPr>
              <a:t>positive</a:t>
            </a:r>
            <a:r>
              <a:rPr lang="en-US" altLang="en-US" dirty="0" smtClean="0">
                <a:latin typeface="Comic Sans MS" panose="030F0702030302020204" pitchFamily="66" charset="0"/>
              </a:rPr>
              <a:t> terminal.</a:t>
            </a:r>
            <a:endParaRPr lang="en-US" altLang="en-US" dirty="0">
              <a:latin typeface="Comic Sans MS" panose="030F0702030302020204" pitchFamily="66" charset="0"/>
            </a:endParaRPr>
          </a:p>
        </p:txBody>
      </p:sp>
    </p:spTree>
    <p:extLst>
      <p:ext uri="{BB962C8B-B14F-4D97-AF65-F5344CB8AC3E}">
        <p14:creationId xmlns:p14="http://schemas.microsoft.com/office/powerpoint/2010/main" val="3492071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descr="Figure6"/>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67744" y="4077072"/>
            <a:ext cx="4349488" cy="22977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2" name="Rectangle 2"/>
          <p:cNvSpPr>
            <a:spLocks noGrp="1" noChangeArrowheads="1"/>
          </p:cNvSpPr>
          <p:nvPr>
            <p:ph type="title"/>
          </p:nvPr>
        </p:nvSpPr>
        <p:spPr/>
        <p:txBody>
          <a:bodyPr/>
          <a:lstStyle/>
          <a:p>
            <a:r>
              <a:rPr lang="en-US" altLang="en-US" dirty="0"/>
              <a:t>Another Way to Dope</a:t>
            </a:r>
          </a:p>
        </p:txBody>
      </p:sp>
      <p:sp>
        <p:nvSpPr>
          <p:cNvPr id="15363" name="Rectangle 3"/>
          <p:cNvSpPr>
            <a:spLocks noGrp="1" noChangeArrowheads="1"/>
          </p:cNvSpPr>
          <p:nvPr>
            <p:ph type="body" sz="half" idx="4294967295"/>
          </p:nvPr>
        </p:nvSpPr>
        <p:spPr>
          <a:xfrm>
            <a:off x="305780" y="922638"/>
            <a:ext cx="8532440" cy="4525963"/>
          </a:xfrm>
        </p:spPr>
        <p:txBody>
          <a:bodyPr>
            <a:normAutofit/>
          </a:bodyPr>
          <a:lstStyle/>
          <a:p>
            <a:r>
              <a:rPr lang="tr-TR" altLang="en-US" sz="2000" dirty="0" smtClean="0"/>
              <a:t> </a:t>
            </a:r>
            <a:r>
              <a:rPr lang="en-US" altLang="en-US" sz="2000" dirty="0" smtClean="0"/>
              <a:t>You </a:t>
            </a:r>
            <a:r>
              <a:rPr lang="en-US" altLang="en-US" sz="2000" dirty="0"/>
              <a:t>can also </a:t>
            </a:r>
            <a:r>
              <a:rPr lang="en-US" altLang="en-US" sz="2000" u="sng" dirty="0"/>
              <a:t>dope</a:t>
            </a:r>
            <a:r>
              <a:rPr lang="en-US" altLang="en-US" sz="2000" dirty="0"/>
              <a:t> a semiconductor material with an atom such as boron </a:t>
            </a:r>
            <a:r>
              <a:rPr lang="en-US" altLang="en-US" sz="2000" u="sng" dirty="0"/>
              <a:t>that has only 3 valence electrons</a:t>
            </a:r>
            <a:r>
              <a:rPr lang="en-US" altLang="en-US" sz="2000" dirty="0"/>
              <a:t>.</a:t>
            </a:r>
          </a:p>
          <a:p>
            <a:r>
              <a:rPr lang="tr-TR" altLang="en-US" sz="2000" dirty="0" smtClean="0"/>
              <a:t> </a:t>
            </a:r>
            <a:r>
              <a:rPr lang="en-US" altLang="en-US" sz="2000" dirty="0" smtClean="0"/>
              <a:t>The </a:t>
            </a:r>
            <a:r>
              <a:rPr lang="en-US" altLang="en-US" sz="2000" dirty="0"/>
              <a:t>3 electrons in the outer orbit do form covalent bonds with its neighboring semiconductor atoms as before.  But </a:t>
            </a:r>
            <a:r>
              <a:rPr lang="en-US" altLang="en-US" sz="2000" u="sng" dirty="0"/>
              <a:t>one electron is missing from the bond</a:t>
            </a:r>
            <a:r>
              <a:rPr lang="en-US" altLang="en-US" sz="2000" dirty="0" smtClean="0"/>
              <a:t>.</a:t>
            </a:r>
            <a:r>
              <a:rPr lang="tr-TR" altLang="en-US" sz="2000" dirty="0" smtClean="0"/>
              <a:t> </a:t>
            </a:r>
            <a:r>
              <a:rPr lang="en-US" altLang="en-US" sz="2000" u="sng" dirty="0" smtClean="0"/>
              <a:t>This </a:t>
            </a:r>
            <a:r>
              <a:rPr lang="en-US" altLang="en-US" sz="2000" u="sng" dirty="0"/>
              <a:t>place where a fourth electron should be</a:t>
            </a:r>
            <a:r>
              <a:rPr lang="en-US" altLang="en-US" sz="2000" dirty="0"/>
              <a:t> is referred to as a </a:t>
            </a:r>
            <a:r>
              <a:rPr lang="en-US" altLang="en-US" sz="2000" u="sng" dirty="0"/>
              <a:t>hole</a:t>
            </a:r>
            <a:r>
              <a:rPr lang="en-US" altLang="en-US" sz="2000" dirty="0"/>
              <a:t>.  </a:t>
            </a:r>
          </a:p>
          <a:p>
            <a:r>
              <a:rPr lang="tr-TR" altLang="en-US" sz="2000" dirty="0" smtClean="0"/>
              <a:t> </a:t>
            </a:r>
            <a:r>
              <a:rPr lang="en-US" altLang="en-US" sz="2000" dirty="0" smtClean="0"/>
              <a:t>The </a:t>
            </a:r>
            <a:r>
              <a:rPr lang="en-US" altLang="en-US" sz="2000" dirty="0"/>
              <a:t>hole assumes a positive charge so it can attract electrons from some other source.</a:t>
            </a:r>
          </a:p>
          <a:p>
            <a:r>
              <a:rPr lang="tr-TR" altLang="en-US" sz="2000" u="sng" dirty="0" smtClean="0"/>
              <a:t> </a:t>
            </a:r>
            <a:r>
              <a:rPr lang="en-US" altLang="en-US" sz="2000" u="sng" dirty="0" smtClean="0"/>
              <a:t>Holes</a:t>
            </a:r>
            <a:r>
              <a:rPr lang="en-US" altLang="en-US" sz="2000" dirty="0" smtClean="0"/>
              <a:t> </a:t>
            </a:r>
            <a:r>
              <a:rPr lang="en-US" altLang="en-US" sz="2000" dirty="0"/>
              <a:t>become a type of current carrier like the electron to </a:t>
            </a:r>
            <a:r>
              <a:rPr lang="en-US" altLang="en-US" sz="2000" u="sng" dirty="0"/>
              <a:t>support current flow</a:t>
            </a:r>
            <a:r>
              <a:rPr lang="en-US" altLang="en-US" sz="2000" dirty="0"/>
              <a:t>.</a:t>
            </a:r>
          </a:p>
        </p:txBody>
      </p:sp>
    </p:spTree>
    <p:extLst>
      <p:ext uri="{BB962C8B-B14F-4D97-AF65-F5344CB8AC3E}">
        <p14:creationId xmlns:p14="http://schemas.microsoft.com/office/powerpoint/2010/main" val="3166097632"/>
      </p:ext>
    </p:extLst>
  </p:cSld>
  <p:clrMapOvr>
    <a:masterClrMapping/>
  </p:clrMapOvr>
  <p:transition>
    <p:plu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2"/>
          <p:cNvGrpSpPr>
            <a:grpSpLocks/>
          </p:cNvGrpSpPr>
          <p:nvPr/>
        </p:nvGrpSpPr>
        <p:grpSpPr bwMode="auto">
          <a:xfrm>
            <a:off x="762000" y="449437"/>
            <a:ext cx="785813" cy="814387"/>
            <a:chOff x="2683" y="3182"/>
            <a:chExt cx="495" cy="513"/>
          </a:xfrm>
        </p:grpSpPr>
        <p:sp>
          <p:nvSpPr>
            <p:cNvPr id="9491" name="Oval 13"/>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92" name="Oval 14"/>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493" name="Group 15"/>
            <p:cNvGrpSpPr>
              <a:grpSpLocks/>
            </p:cNvGrpSpPr>
            <p:nvPr/>
          </p:nvGrpSpPr>
          <p:grpSpPr bwMode="auto">
            <a:xfrm>
              <a:off x="2683" y="3541"/>
              <a:ext cx="495" cy="145"/>
              <a:chOff x="2683" y="3541"/>
              <a:chExt cx="495" cy="145"/>
            </a:xfrm>
          </p:grpSpPr>
          <p:sp>
            <p:nvSpPr>
              <p:cNvPr id="9498" name="Oval 16"/>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99" name="Oval 17"/>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3986" name="Text Box 18"/>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495" name="Group 19"/>
            <p:cNvGrpSpPr>
              <a:grpSpLocks/>
            </p:cNvGrpSpPr>
            <p:nvPr/>
          </p:nvGrpSpPr>
          <p:grpSpPr bwMode="auto">
            <a:xfrm>
              <a:off x="2688" y="3185"/>
              <a:ext cx="485" cy="145"/>
              <a:chOff x="2685" y="3185"/>
              <a:chExt cx="485" cy="145"/>
            </a:xfrm>
          </p:grpSpPr>
          <p:sp>
            <p:nvSpPr>
              <p:cNvPr id="9496" name="Oval 20"/>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97" name="Oval 21"/>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19" name="Group 24"/>
          <p:cNvGrpSpPr>
            <a:grpSpLocks/>
          </p:cNvGrpSpPr>
          <p:nvPr/>
        </p:nvGrpSpPr>
        <p:grpSpPr bwMode="auto">
          <a:xfrm>
            <a:off x="1293813" y="3240038"/>
            <a:ext cx="6245225" cy="339725"/>
            <a:chOff x="908" y="2170"/>
            <a:chExt cx="3934" cy="214"/>
          </a:xfrm>
        </p:grpSpPr>
        <p:sp>
          <p:nvSpPr>
            <p:cNvPr id="9487" name="Rectangle 25"/>
            <p:cNvSpPr>
              <a:spLocks noChangeArrowheads="1"/>
            </p:cNvSpPr>
            <p:nvPr/>
          </p:nvSpPr>
          <p:spPr bwMode="auto">
            <a:xfrm>
              <a:off x="908" y="2250"/>
              <a:ext cx="213" cy="54"/>
            </a:xfrm>
            <a:prstGeom prst="rect">
              <a:avLst/>
            </a:prstGeom>
            <a:gradFill rotWithShape="0">
              <a:gsLst>
                <a:gs pos="0">
                  <a:srgbClr val="000000"/>
                </a:gs>
                <a:gs pos="50000">
                  <a:srgbClr val="0000FF"/>
                </a:gs>
                <a:gs pos="100000">
                  <a:srgbClr val="000000"/>
                </a:gs>
              </a:gsLst>
              <a:lin ang="5400000" scaled="1"/>
            </a:gradFill>
            <a:ln w="9525">
              <a:solidFill>
                <a:schemeClr val="tx1"/>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488" name="Group 26"/>
            <p:cNvGrpSpPr>
              <a:grpSpLocks/>
            </p:cNvGrpSpPr>
            <p:nvPr/>
          </p:nvGrpSpPr>
          <p:grpSpPr bwMode="auto">
            <a:xfrm>
              <a:off x="4618" y="2170"/>
              <a:ext cx="224" cy="214"/>
              <a:chOff x="4769" y="1861"/>
              <a:chExt cx="288" cy="288"/>
            </a:xfrm>
          </p:grpSpPr>
          <p:sp>
            <p:nvSpPr>
              <p:cNvPr id="9489" name="Rectangle 27"/>
              <p:cNvSpPr>
                <a:spLocks noChangeArrowheads="1"/>
              </p:cNvSpPr>
              <p:nvPr/>
            </p:nvSpPr>
            <p:spPr bwMode="auto">
              <a:xfrm>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90" name="Rectangle 28"/>
              <p:cNvSpPr>
                <a:spLocks noChangeArrowheads="1"/>
              </p:cNvSpPr>
              <p:nvPr/>
            </p:nvSpPr>
            <p:spPr bwMode="auto">
              <a:xfrm rot="5400000">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20" name="Group 29"/>
          <p:cNvGrpSpPr>
            <a:grpSpLocks/>
          </p:cNvGrpSpPr>
          <p:nvPr/>
        </p:nvGrpSpPr>
        <p:grpSpPr bwMode="auto">
          <a:xfrm>
            <a:off x="1277938" y="2870199"/>
            <a:ext cx="6572250" cy="1935163"/>
            <a:chOff x="907" y="1401"/>
            <a:chExt cx="4140" cy="1219"/>
          </a:xfrm>
        </p:grpSpPr>
        <p:grpSp>
          <p:nvGrpSpPr>
            <p:cNvPr id="9294" name="Group 30"/>
            <p:cNvGrpSpPr>
              <a:grpSpLocks/>
            </p:cNvGrpSpPr>
            <p:nvPr/>
          </p:nvGrpSpPr>
          <p:grpSpPr bwMode="auto">
            <a:xfrm>
              <a:off x="1823" y="1401"/>
              <a:ext cx="2308" cy="1219"/>
              <a:chOff x="1722" y="1518"/>
              <a:chExt cx="2308" cy="1219"/>
            </a:xfrm>
          </p:grpSpPr>
          <p:grpSp>
            <p:nvGrpSpPr>
              <p:cNvPr id="9312" name="Group 31"/>
              <p:cNvGrpSpPr>
                <a:grpSpLocks/>
              </p:cNvGrpSpPr>
              <p:nvPr/>
            </p:nvGrpSpPr>
            <p:grpSpPr bwMode="auto">
              <a:xfrm>
                <a:off x="1729" y="1525"/>
                <a:ext cx="2301" cy="1201"/>
                <a:chOff x="550" y="1677"/>
                <a:chExt cx="2301" cy="1201"/>
              </a:xfrm>
            </p:grpSpPr>
            <p:grpSp>
              <p:nvGrpSpPr>
                <p:cNvPr id="9353" name="Group 32"/>
                <p:cNvGrpSpPr>
                  <a:grpSpLocks/>
                </p:cNvGrpSpPr>
                <p:nvPr/>
              </p:nvGrpSpPr>
              <p:grpSpPr bwMode="auto">
                <a:xfrm>
                  <a:off x="550" y="1677"/>
                  <a:ext cx="1220" cy="1201"/>
                  <a:chOff x="550" y="1677"/>
                  <a:chExt cx="1220" cy="1201"/>
                </a:xfrm>
              </p:grpSpPr>
              <p:grpSp>
                <p:nvGrpSpPr>
                  <p:cNvPr id="9421" name="Group 33"/>
                  <p:cNvGrpSpPr>
                    <a:grpSpLocks/>
                  </p:cNvGrpSpPr>
                  <p:nvPr/>
                </p:nvGrpSpPr>
                <p:grpSpPr bwMode="auto">
                  <a:xfrm>
                    <a:off x="554" y="1677"/>
                    <a:ext cx="1211" cy="1201"/>
                    <a:chOff x="687" y="1449"/>
                    <a:chExt cx="933" cy="923"/>
                  </a:xfrm>
                </p:grpSpPr>
                <p:grpSp>
                  <p:nvGrpSpPr>
                    <p:cNvPr id="9475" name="Group 34"/>
                    <p:cNvGrpSpPr>
                      <a:grpSpLocks/>
                    </p:cNvGrpSpPr>
                    <p:nvPr/>
                  </p:nvGrpSpPr>
                  <p:grpSpPr bwMode="auto">
                    <a:xfrm>
                      <a:off x="687" y="1449"/>
                      <a:ext cx="371" cy="923"/>
                      <a:chOff x="687" y="1440"/>
                      <a:chExt cx="371" cy="923"/>
                    </a:xfrm>
                  </p:grpSpPr>
                  <p:sp>
                    <p:nvSpPr>
                      <p:cNvPr id="9484" name="Oval 35"/>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85" name="Oval 36"/>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86" name="Oval 37"/>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76" name="Group 38"/>
                    <p:cNvGrpSpPr>
                      <a:grpSpLocks/>
                    </p:cNvGrpSpPr>
                    <p:nvPr/>
                  </p:nvGrpSpPr>
                  <p:grpSpPr bwMode="auto">
                    <a:xfrm>
                      <a:off x="968" y="1449"/>
                      <a:ext cx="371" cy="923"/>
                      <a:chOff x="687" y="1440"/>
                      <a:chExt cx="371" cy="923"/>
                    </a:xfrm>
                  </p:grpSpPr>
                  <p:sp>
                    <p:nvSpPr>
                      <p:cNvPr id="9481" name="Oval 39"/>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82" name="Oval 40"/>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83" name="Oval 41"/>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77" name="Group 42"/>
                    <p:cNvGrpSpPr>
                      <a:grpSpLocks/>
                    </p:cNvGrpSpPr>
                    <p:nvPr/>
                  </p:nvGrpSpPr>
                  <p:grpSpPr bwMode="auto">
                    <a:xfrm>
                      <a:off x="1249" y="1449"/>
                      <a:ext cx="371" cy="923"/>
                      <a:chOff x="687" y="1440"/>
                      <a:chExt cx="371" cy="923"/>
                    </a:xfrm>
                  </p:grpSpPr>
                  <p:sp>
                    <p:nvSpPr>
                      <p:cNvPr id="9478" name="Oval 43"/>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79" name="Oval 44"/>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80" name="Oval 45"/>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422" name="Group 46"/>
                  <p:cNvGrpSpPr>
                    <a:grpSpLocks/>
                  </p:cNvGrpSpPr>
                  <p:nvPr/>
                </p:nvGrpSpPr>
                <p:grpSpPr bwMode="auto">
                  <a:xfrm>
                    <a:off x="550" y="1679"/>
                    <a:ext cx="1220" cy="1199"/>
                    <a:chOff x="96" y="1574"/>
                    <a:chExt cx="1220" cy="1199"/>
                  </a:xfrm>
                </p:grpSpPr>
                <p:grpSp>
                  <p:nvGrpSpPr>
                    <p:cNvPr id="9423" name="Group 47"/>
                    <p:cNvGrpSpPr>
                      <a:grpSpLocks/>
                    </p:cNvGrpSpPr>
                    <p:nvPr/>
                  </p:nvGrpSpPr>
                  <p:grpSpPr bwMode="auto">
                    <a:xfrm>
                      <a:off x="96" y="1574"/>
                      <a:ext cx="1220" cy="1199"/>
                      <a:chOff x="2238" y="1333"/>
                      <a:chExt cx="1220" cy="1199"/>
                    </a:xfrm>
                  </p:grpSpPr>
                  <p:grpSp>
                    <p:nvGrpSpPr>
                      <p:cNvPr id="9455" name="Group 48"/>
                      <p:cNvGrpSpPr>
                        <a:grpSpLocks/>
                      </p:cNvGrpSpPr>
                      <p:nvPr/>
                    </p:nvGrpSpPr>
                    <p:grpSpPr bwMode="auto">
                      <a:xfrm>
                        <a:off x="2598" y="1333"/>
                        <a:ext cx="140" cy="1199"/>
                        <a:chOff x="2595" y="1321"/>
                        <a:chExt cx="140" cy="1199"/>
                      </a:xfrm>
                    </p:grpSpPr>
                    <p:sp>
                      <p:nvSpPr>
                        <p:cNvPr id="9471" name="Oval 49"/>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72" name="Oval 50"/>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73" name="Oval 51"/>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74" name="Oval 52"/>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56" name="Group 53"/>
                      <p:cNvGrpSpPr>
                        <a:grpSpLocks/>
                      </p:cNvGrpSpPr>
                      <p:nvPr/>
                    </p:nvGrpSpPr>
                    <p:grpSpPr bwMode="auto">
                      <a:xfrm>
                        <a:off x="3318" y="1333"/>
                        <a:ext cx="140" cy="1199"/>
                        <a:chOff x="2595" y="1321"/>
                        <a:chExt cx="140" cy="1199"/>
                      </a:xfrm>
                    </p:grpSpPr>
                    <p:sp>
                      <p:nvSpPr>
                        <p:cNvPr id="9467" name="Oval 54"/>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8" name="Oval 55"/>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9" name="Oval 56"/>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70" name="Oval 57"/>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57" name="Group 58"/>
                      <p:cNvGrpSpPr>
                        <a:grpSpLocks/>
                      </p:cNvGrpSpPr>
                      <p:nvPr/>
                    </p:nvGrpSpPr>
                    <p:grpSpPr bwMode="auto">
                      <a:xfrm>
                        <a:off x="2958" y="1333"/>
                        <a:ext cx="140" cy="1199"/>
                        <a:chOff x="2595" y="1321"/>
                        <a:chExt cx="140" cy="1199"/>
                      </a:xfrm>
                    </p:grpSpPr>
                    <p:sp>
                      <p:nvSpPr>
                        <p:cNvPr id="9463" name="Oval 59"/>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4" name="Oval 60"/>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5" name="Oval 61"/>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6" name="Oval 62"/>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58" name="Group 63"/>
                      <p:cNvGrpSpPr>
                        <a:grpSpLocks/>
                      </p:cNvGrpSpPr>
                      <p:nvPr/>
                    </p:nvGrpSpPr>
                    <p:grpSpPr bwMode="auto">
                      <a:xfrm>
                        <a:off x="2238" y="1333"/>
                        <a:ext cx="140" cy="1199"/>
                        <a:chOff x="2595" y="1321"/>
                        <a:chExt cx="140" cy="1199"/>
                      </a:xfrm>
                    </p:grpSpPr>
                    <p:sp>
                      <p:nvSpPr>
                        <p:cNvPr id="9459" name="Oval 64"/>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0" name="Oval 65"/>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1" name="Oval 66"/>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62" name="Oval 67"/>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424" name="Group 68"/>
                    <p:cNvGrpSpPr>
                      <a:grpSpLocks/>
                    </p:cNvGrpSpPr>
                    <p:nvPr/>
                  </p:nvGrpSpPr>
                  <p:grpSpPr bwMode="auto">
                    <a:xfrm>
                      <a:off x="194" y="1703"/>
                      <a:ext cx="1025" cy="941"/>
                      <a:chOff x="226" y="1712"/>
                      <a:chExt cx="1025" cy="941"/>
                    </a:xfrm>
                  </p:grpSpPr>
                  <p:grpSp>
                    <p:nvGrpSpPr>
                      <p:cNvPr id="9425" name="Group 69"/>
                      <p:cNvGrpSpPr>
                        <a:grpSpLocks/>
                      </p:cNvGrpSpPr>
                      <p:nvPr/>
                    </p:nvGrpSpPr>
                    <p:grpSpPr bwMode="auto">
                      <a:xfrm>
                        <a:off x="974" y="1712"/>
                        <a:ext cx="277" cy="941"/>
                        <a:chOff x="974" y="1716"/>
                        <a:chExt cx="277" cy="941"/>
                      </a:xfrm>
                    </p:grpSpPr>
                    <p:grpSp>
                      <p:nvGrpSpPr>
                        <p:cNvPr id="9446" name="Group 70"/>
                        <p:cNvGrpSpPr>
                          <a:grpSpLocks/>
                        </p:cNvGrpSpPr>
                        <p:nvPr/>
                      </p:nvGrpSpPr>
                      <p:grpSpPr bwMode="auto">
                        <a:xfrm>
                          <a:off x="974" y="1716"/>
                          <a:ext cx="277" cy="215"/>
                          <a:chOff x="974" y="1716"/>
                          <a:chExt cx="277" cy="215"/>
                        </a:xfrm>
                      </p:grpSpPr>
                      <p:sp>
                        <p:nvSpPr>
                          <p:cNvPr id="9453" name="Oval 71"/>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40" name="Text Box 72"/>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447" name="Group 73"/>
                        <p:cNvGrpSpPr>
                          <a:grpSpLocks/>
                        </p:cNvGrpSpPr>
                        <p:nvPr/>
                      </p:nvGrpSpPr>
                      <p:grpSpPr bwMode="auto">
                        <a:xfrm>
                          <a:off x="974" y="2076"/>
                          <a:ext cx="277" cy="215"/>
                          <a:chOff x="974" y="2076"/>
                          <a:chExt cx="277" cy="215"/>
                        </a:xfrm>
                      </p:grpSpPr>
                      <p:sp>
                        <p:nvSpPr>
                          <p:cNvPr id="9451" name="Oval 74"/>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43" name="Text Box 75"/>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448" name="Group 76"/>
                        <p:cNvGrpSpPr>
                          <a:grpSpLocks/>
                        </p:cNvGrpSpPr>
                        <p:nvPr/>
                      </p:nvGrpSpPr>
                      <p:grpSpPr bwMode="auto">
                        <a:xfrm>
                          <a:off x="974" y="2442"/>
                          <a:ext cx="277" cy="215"/>
                          <a:chOff x="974" y="2442"/>
                          <a:chExt cx="277" cy="215"/>
                        </a:xfrm>
                      </p:grpSpPr>
                      <p:sp>
                        <p:nvSpPr>
                          <p:cNvPr id="9449" name="Oval 77"/>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46" name="Text Box 78"/>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9426" name="Group 79"/>
                      <p:cNvGrpSpPr>
                        <a:grpSpLocks/>
                      </p:cNvGrpSpPr>
                      <p:nvPr/>
                    </p:nvGrpSpPr>
                    <p:grpSpPr bwMode="auto">
                      <a:xfrm>
                        <a:off x="226" y="1712"/>
                        <a:ext cx="277" cy="941"/>
                        <a:chOff x="974" y="1716"/>
                        <a:chExt cx="277" cy="941"/>
                      </a:xfrm>
                    </p:grpSpPr>
                    <p:grpSp>
                      <p:nvGrpSpPr>
                        <p:cNvPr id="9437" name="Group 80"/>
                        <p:cNvGrpSpPr>
                          <a:grpSpLocks/>
                        </p:cNvGrpSpPr>
                        <p:nvPr/>
                      </p:nvGrpSpPr>
                      <p:grpSpPr bwMode="auto">
                        <a:xfrm>
                          <a:off x="974" y="1716"/>
                          <a:ext cx="277" cy="215"/>
                          <a:chOff x="974" y="1716"/>
                          <a:chExt cx="277" cy="215"/>
                        </a:xfrm>
                      </p:grpSpPr>
                      <p:sp>
                        <p:nvSpPr>
                          <p:cNvPr id="9444" name="Oval 81"/>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50" name="Text Box 82"/>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438" name="Group 83"/>
                        <p:cNvGrpSpPr>
                          <a:grpSpLocks/>
                        </p:cNvGrpSpPr>
                        <p:nvPr/>
                      </p:nvGrpSpPr>
                      <p:grpSpPr bwMode="auto">
                        <a:xfrm>
                          <a:off x="974" y="2076"/>
                          <a:ext cx="277" cy="215"/>
                          <a:chOff x="974" y="2076"/>
                          <a:chExt cx="277" cy="215"/>
                        </a:xfrm>
                      </p:grpSpPr>
                      <p:sp>
                        <p:nvSpPr>
                          <p:cNvPr id="9442" name="Oval 84"/>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53" name="Text Box 85"/>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439" name="Group 86"/>
                        <p:cNvGrpSpPr>
                          <a:grpSpLocks/>
                        </p:cNvGrpSpPr>
                        <p:nvPr/>
                      </p:nvGrpSpPr>
                      <p:grpSpPr bwMode="auto">
                        <a:xfrm>
                          <a:off x="974" y="2442"/>
                          <a:ext cx="277" cy="215"/>
                          <a:chOff x="974" y="2442"/>
                          <a:chExt cx="277" cy="215"/>
                        </a:xfrm>
                      </p:grpSpPr>
                      <p:sp>
                        <p:nvSpPr>
                          <p:cNvPr id="9440" name="Oval 87"/>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56" name="Text Box 88"/>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9427" name="Group 89"/>
                      <p:cNvGrpSpPr>
                        <a:grpSpLocks/>
                      </p:cNvGrpSpPr>
                      <p:nvPr/>
                    </p:nvGrpSpPr>
                    <p:grpSpPr bwMode="auto">
                      <a:xfrm>
                        <a:off x="600" y="1712"/>
                        <a:ext cx="277" cy="941"/>
                        <a:chOff x="974" y="1716"/>
                        <a:chExt cx="277" cy="941"/>
                      </a:xfrm>
                    </p:grpSpPr>
                    <p:grpSp>
                      <p:nvGrpSpPr>
                        <p:cNvPr id="9428" name="Group 90"/>
                        <p:cNvGrpSpPr>
                          <a:grpSpLocks/>
                        </p:cNvGrpSpPr>
                        <p:nvPr/>
                      </p:nvGrpSpPr>
                      <p:grpSpPr bwMode="auto">
                        <a:xfrm>
                          <a:off x="974" y="1716"/>
                          <a:ext cx="277" cy="215"/>
                          <a:chOff x="974" y="1716"/>
                          <a:chExt cx="277" cy="215"/>
                        </a:xfrm>
                      </p:grpSpPr>
                      <p:sp>
                        <p:nvSpPr>
                          <p:cNvPr id="9435" name="Oval 91"/>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60" name="Text Box 92"/>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429" name="Group 93"/>
                        <p:cNvGrpSpPr>
                          <a:grpSpLocks/>
                        </p:cNvGrpSpPr>
                        <p:nvPr/>
                      </p:nvGrpSpPr>
                      <p:grpSpPr bwMode="auto">
                        <a:xfrm>
                          <a:off x="974" y="2076"/>
                          <a:ext cx="277" cy="215"/>
                          <a:chOff x="974" y="2076"/>
                          <a:chExt cx="277" cy="215"/>
                        </a:xfrm>
                      </p:grpSpPr>
                      <p:sp>
                        <p:nvSpPr>
                          <p:cNvPr id="9433" name="Oval 94"/>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63" name="Text Box 95"/>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430" name="Group 96"/>
                        <p:cNvGrpSpPr>
                          <a:grpSpLocks/>
                        </p:cNvGrpSpPr>
                        <p:nvPr/>
                      </p:nvGrpSpPr>
                      <p:grpSpPr bwMode="auto">
                        <a:xfrm>
                          <a:off x="974" y="2442"/>
                          <a:ext cx="277" cy="215"/>
                          <a:chOff x="974" y="2442"/>
                          <a:chExt cx="277" cy="215"/>
                        </a:xfrm>
                      </p:grpSpPr>
                      <p:sp>
                        <p:nvSpPr>
                          <p:cNvPr id="9431" name="Oval 97"/>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066" name="Text Box 98"/>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nvGrpSpPr>
                <p:cNvPr id="9354" name="Group 99"/>
                <p:cNvGrpSpPr>
                  <a:grpSpLocks/>
                </p:cNvGrpSpPr>
                <p:nvPr/>
              </p:nvGrpSpPr>
              <p:grpSpPr bwMode="auto">
                <a:xfrm>
                  <a:off x="1631" y="1677"/>
                  <a:ext cx="1220" cy="1201"/>
                  <a:chOff x="550" y="1677"/>
                  <a:chExt cx="1220" cy="1201"/>
                </a:xfrm>
              </p:grpSpPr>
              <p:grpSp>
                <p:nvGrpSpPr>
                  <p:cNvPr id="9355" name="Group 100"/>
                  <p:cNvGrpSpPr>
                    <a:grpSpLocks/>
                  </p:cNvGrpSpPr>
                  <p:nvPr/>
                </p:nvGrpSpPr>
                <p:grpSpPr bwMode="auto">
                  <a:xfrm>
                    <a:off x="554" y="1677"/>
                    <a:ext cx="1211" cy="1201"/>
                    <a:chOff x="687" y="1449"/>
                    <a:chExt cx="933" cy="923"/>
                  </a:xfrm>
                </p:grpSpPr>
                <p:grpSp>
                  <p:nvGrpSpPr>
                    <p:cNvPr id="9409" name="Group 101"/>
                    <p:cNvGrpSpPr>
                      <a:grpSpLocks/>
                    </p:cNvGrpSpPr>
                    <p:nvPr/>
                  </p:nvGrpSpPr>
                  <p:grpSpPr bwMode="auto">
                    <a:xfrm>
                      <a:off x="687" y="1449"/>
                      <a:ext cx="371" cy="923"/>
                      <a:chOff x="687" y="1440"/>
                      <a:chExt cx="371" cy="923"/>
                    </a:xfrm>
                  </p:grpSpPr>
                  <p:sp>
                    <p:nvSpPr>
                      <p:cNvPr id="9418" name="Oval 102"/>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19" name="Oval 103"/>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20" name="Oval 104"/>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10" name="Group 105"/>
                    <p:cNvGrpSpPr>
                      <a:grpSpLocks/>
                    </p:cNvGrpSpPr>
                    <p:nvPr/>
                  </p:nvGrpSpPr>
                  <p:grpSpPr bwMode="auto">
                    <a:xfrm>
                      <a:off x="968" y="1449"/>
                      <a:ext cx="371" cy="923"/>
                      <a:chOff x="687" y="1440"/>
                      <a:chExt cx="371" cy="923"/>
                    </a:xfrm>
                  </p:grpSpPr>
                  <p:sp>
                    <p:nvSpPr>
                      <p:cNvPr id="9415" name="Oval 106"/>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16" name="Oval 107"/>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17" name="Oval 108"/>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411" name="Group 109"/>
                    <p:cNvGrpSpPr>
                      <a:grpSpLocks/>
                    </p:cNvGrpSpPr>
                    <p:nvPr/>
                  </p:nvGrpSpPr>
                  <p:grpSpPr bwMode="auto">
                    <a:xfrm>
                      <a:off x="1249" y="1449"/>
                      <a:ext cx="371" cy="923"/>
                      <a:chOff x="687" y="1440"/>
                      <a:chExt cx="371" cy="923"/>
                    </a:xfrm>
                  </p:grpSpPr>
                  <p:sp>
                    <p:nvSpPr>
                      <p:cNvPr id="9412" name="Oval 110"/>
                      <p:cNvSpPr>
                        <a:spLocks noChangeArrowheads="1"/>
                      </p:cNvSpPr>
                      <p:nvPr/>
                    </p:nvSpPr>
                    <p:spPr bwMode="auto">
                      <a:xfrm>
                        <a:off x="687" y="1440"/>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13" name="Oval 111"/>
                      <p:cNvSpPr>
                        <a:spLocks noChangeArrowheads="1"/>
                      </p:cNvSpPr>
                      <p:nvPr/>
                    </p:nvSpPr>
                    <p:spPr bwMode="auto">
                      <a:xfrm>
                        <a:off x="687" y="1706"/>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14" name="Oval 112"/>
                      <p:cNvSpPr>
                        <a:spLocks noChangeArrowheads="1"/>
                      </p:cNvSpPr>
                      <p:nvPr/>
                    </p:nvSpPr>
                    <p:spPr bwMode="auto">
                      <a:xfrm>
                        <a:off x="687" y="1972"/>
                        <a:ext cx="371" cy="391"/>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356" name="Group 113"/>
                  <p:cNvGrpSpPr>
                    <a:grpSpLocks/>
                  </p:cNvGrpSpPr>
                  <p:nvPr/>
                </p:nvGrpSpPr>
                <p:grpSpPr bwMode="auto">
                  <a:xfrm>
                    <a:off x="550" y="1679"/>
                    <a:ext cx="1220" cy="1199"/>
                    <a:chOff x="96" y="1574"/>
                    <a:chExt cx="1220" cy="1199"/>
                  </a:xfrm>
                </p:grpSpPr>
                <p:grpSp>
                  <p:nvGrpSpPr>
                    <p:cNvPr id="9357" name="Group 114"/>
                    <p:cNvGrpSpPr>
                      <a:grpSpLocks/>
                    </p:cNvGrpSpPr>
                    <p:nvPr/>
                  </p:nvGrpSpPr>
                  <p:grpSpPr bwMode="auto">
                    <a:xfrm>
                      <a:off x="96" y="1574"/>
                      <a:ext cx="1220" cy="1199"/>
                      <a:chOff x="2238" y="1333"/>
                      <a:chExt cx="1220" cy="1199"/>
                    </a:xfrm>
                  </p:grpSpPr>
                  <p:grpSp>
                    <p:nvGrpSpPr>
                      <p:cNvPr id="9389" name="Group 115"/>
                      <p:cNvGrpSpPr>
                        <a:grpSpLocks/>
                      </p:cNvGrpSpPr>
                      <p:nvPr/>
                    </p:nvGrpSpPr>
                    <p:grpSpPr bwMode="auto">
                      <a:xfrm>
                        <a:off x="2598" y="1333"/>
                        <a:ext cx="140" cy="1199"/>
                        <a:chOff x="2595" y="1321"/>
                        <a:chExt cx="140" cy="1199"/>
                      </a:xfrm>
                    </p:grpSpPr>
                    <p:sp>
                      <p:nvSpPr>
                        <p:cNvPr id="9405" name="Oval 11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6" name="Oval 11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7" name="Oval 11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8" name="Oval 11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390" name="Group 120"/>
                      <p:cNvGrpSpPr>
                        <a:grpSpLocks/>
                      </p:cNvGrpSpPr>
                      <p:nvPr/>
                    </p:nvGrpSpPr>
                    <p:grpSpPr bwMode="auto">
                      <a:xfrm>
                        <a:off x="3318" y="1333"/>
                        <a:ext cx="140" cy="1199"/>
                        <a:chOff x="2595" y="1321"/>
                        <a:chExt cx="140" cy="1199"/>
                      </a:xfrm>
                    </p:grpSpPr>
                    <p:sp>
                      <p:nvSpPr>
                        <p:cNvPr id="9401" name="Oval 12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2" name="Oval 12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3" name="Oval 12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4" name="Oval 12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391" name="Group 125"/>
                      <p:cNvGrpSpPr>
                        <a:grpSpLocks/>
                      </p:cNvGrpSpPr>
                      <p:nvPr/>
                    </p:nvGrpSpPr>
                    <p:grpSpPr bwMode="auto">
                      <a:xfrm>
                        <a:off x="2958" y="1333"/>
                        <a:ext cx="140" cy="1199"/>
                        <a:chOff x="2595" y="1321"/>
                        <a:chExt cx="140" cy="1199"/>
                      </a:xfrm>
                    </p:grpSpPr>
                    <p:sp>
                      <p:nvSpPr>
                        <p:cNvPr id="9397" name="Oval 126"/>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98" name="Oval 127"/>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99" name="Oval 128"/>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400" name="Oval 129"/>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392" name="Group 130"/>
                      <p:cNvGrpSpPr>
                        <a:grpSpLocks/>
                      </p:cNvGrpSpPr>
                      <p:nvPr/>
                    </p:nvGrpSpPr>
                    <p:grpSpPr bwMode="auto">
                      <a:xfrm>
                        <a:off x="2238" y="1333"/>
                        <a:ext cx="140" cy="1199"/>
                        <a:chOff x="2595" y="1321"/>
                        <a:chExt cx="140" cy="1199"/>
                      </a:xfrm>
                    </p:grpSpPr>
                    <p:sp>
                      <p:nvSpPr>
                        <p:cNvPr id="9393" name="Oval 131"/>
                        <p:cNvSpPr>
                          <a:spLocks noChangeArrowheads="1"/>
                        </p:cNvSpPr>
                        <p:nvPr/>
                      </p:nvSpPr>
                      <p:spPr bwMode="auto">
                        <a:xfrm rot="5400000">
                          <a:off x="2592" y="1324"/>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94" name="Oval 132"/>
                        <p:cNvSpPr>
                          <a:spLocks noChangeArrowheads="1"/>
                        </p:cNvSpPr>
                        <p:nvPr/>
                      </p:nvSpPr>
                      <p:spPr bwMode="auto">
                        <a:xfrm rot="5400000">
                          <a:off x="2592" y="1675"/>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95" name="Oval 133"/>
                        <p:cNvSpPr>
                          <a:spLocks noChangeArrowheads="1"/>
                        </p:cNvSpPr>
                        <p:nvPr/>
                      </p:nvSpPr>
                      <p:spPr bwMode="auto">
                        <a:xfrm rot="5400000">
                          <a:off x="2592" y="2378"/>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96" name="Oval 134"/>
                        <p:cNvSpPr>
                          <a:spLocks noChangeArrowheads="1"/>
                        </p:cNvSpPr>
                        <p:nvPr/>
                      </p:nvSpPr>
                      <p:spPr bwMode="auto">
                        <a:xfrm rot="5400000">
                          <a:off x="2593" y="2026"/>
                          <a:ext cx="145" cy="139"/>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358" name="Group 135"/>
                    <p:cNvGrpSpPr>
                      <a:grpSpLocks/>
                    </p:cNvGrpSpPr>
                    <p:nvPr/>
                  </p:nvGrpSpPr>
                  <p:grpSpPr bwMode="auto">
                    <a:xfrm>
                      <a:off x="194" y="1703"/>
                      <a:ext cx="1025" cy="941"/>
                      <a:chOff x="226" y="1712"/>
                      <a:chExt cx="1025" cy="941"/>
                    </a:xfrm>
                  </p:grpSpPr>
                  <p:grpSp>
                    <p:nvGrpSpPr>
                      <p:cNvPr id="9359" name="Group 136"/>
                      <p:cNvGrpSpPr>
                        <a:grpSpLocks/>
                      </p:cNvGrpSpPr>
                      <p:nvPr/>
                    </p:nvGrpSpPr>
                    <p:grpSpPr bwMode="auto">
                      <a:xfrm>
                        <a:off x="974" y="1712"/>
                        <a:ext cx="277" cy="941"/>
                        <a:chOff x="974" y="1716"/>
                        <a:chExt cx="277" cy="941"/>
                      </a:xfrm>
                    </p:grpSpPr>
                    <p:grpSp>
                      <p:nvGrpSpPr>
                        <p:cNvPr id="9380" name="Group 137"/>
                        <p:cNvGrpSpPr>
                          <a:grpSpLocks/>
                        </p:cNvGrpSpPr>
                        <p:nvPr/>
                      </p:nvGrpSpPr>
                      <p:grpSpPr bwMode="auto">
                        <a:xfrm>
                          <a:off x="974" y="1716"/>
                          <a:ext cx="277" cy="215"/>
                          <a:chOff x="974" y="1716"/>
                          <a:chExt cx="277" cy="215"/>
                        </a:xfrm>
                      </p:grpSpPr>
                      <p:sp>
                        <p:nvSpPr>
                          <p:cNvPr id="9387" name="Oval 138"/>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07" name="Text Box 139"/>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81" name="Group 140"/>
                        <p:cNvGrpSpPr>
                          <a:grpSpLocks/>
                        </p:cNvGrpSpPr>
                        <p:nvPr/>
                      </p:nvGrpSpPr>
                      <p:grpSpPr bwMode="auto">
                        <a:xfrm>
                          <a:off x="974" y="2076"/>
                          <a:ext cx="277" cy="215"/>
                          <a:chOff x="974" y="2076"/>
                          <a:chExt cx="277" cy="215"/>
                        </a:xfrm>
                      </p:grpSpPr>
                      <p:sp>
                        <p:nvSpPr>
                          <p:cNvPr id="9385" name="Oval 141"/>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10" name="Text Box 142"/>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82" name="Group 143"/>
                        <p:cNvGrpSpPr>
                          <a:grpSpLocks/>
                        </p:cNvGrpSpPr>
                        <p:nvPr/>
                      </p:nvGrpSpPr>
                      <p:grpSpPr bwMode="auto">
                        <a:xfrm>
                          <a:off x="974" y="2442"/>
                          <a:ext cx="277" cy="215"/>
                          <a:chOff x="974" y="2442"/>
                          <a:chExt cx="277" cy="215"/>
                        </a:xfrm>
                      </p:grpSpPr>
                      <p:sp>
                        <p:nvSpPr>
                          <p:cNvPr id="9383" name="Oval 144"/>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13" name="Text Box 145"/>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9360" name="Group 146"/>
                      <p:cNvGrpSpPr>
                        <a:grpSpLocks/>
                      </p:cNvGrpSpPr>
                      <p:nvPr/>
                    </p:nvGrpSpPr>
                    <p:grpSpPr bwMode="auto">
                      <a:xfrm>
                        <a:off x="226" y="1712"/>
                        <a:ext cx="277" cy="941"/>
                        <a:chOff x="974" y="1716"/>
                        <a:chExt cx="277" cy="941"/>
                      </a:xfrm>
                    </p:grpSpPr>
                    <p:grpSp>
                      <p:nvGrpSpPr>
                        <p:cNvPr id="9371" name="Group 147"/>
                        <p:cNvGrpSpPr>
                          <a:grpSpLocks/>
                        </p:cNvGrpSpPr>
                        <p:nvPr/>
                      </p:nvGrpSpPr>
                      <p:grpSpPr bwMode="auto">
                        <a:xfrm>
                          <a:off x="974" y="1716"/>
                          <a:ext cx="277" cy="215"/>
                          <a:chOff x="974" y="1716"/>
                          <a:chExt cx="277" cy="215"/>
                        </a:xfrm>
                      </p:grpSpPr>
                      <p:sp>
                        <p:nvSpPr>
                          <p:cNvPr id="9378" name="Oval 148"/>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17" name="Text Box 149"/>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72" name="Group 150"/>
                        <p:cNvGrpSpPr>
                          <a:grpSpLocks/>
                        </p:cNvGrpSpPr>
                        <p:nvPr/>
                      </p:nvGrpSpPr>
                      <p:grpSpPr bwMode="auto">
                        <a:xfrm>
                          <a:off x="974" y="2076"/>
                          <a:ext cx="277" cy="215"/>
                          <a:chOff x="974" y="2076"/>
                          <a:chExt cx="277" cy="215"/>
                        </a:xfrm>
                      </p:grpSpPr>
                      <p:sp>
                        <p:nvSpPr>
                          <p:cNvPr id="9376" name="Oval 151"/>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20" name="Text Box 152"/>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73" name="Group 153"/>
                        <p:cNvGrpSpPr>
                          <a:grpSpLocks/>
                        </p:cNvGrpSpPr>
                        <p:nvPr/>
                      </p:nvGrpSpPr>
                      <p:grpSpPr bwMode="auto">
                        <a:xfrm>
                          <a:off x="974" y="2442"/>
                          <a:ext cx="277" cy="215"/>
                          <a:chOff x="974" y="2442"/>
                          <a:chExt cx="277" cy="215"/>
                        </a:xfrm>
                      </p:grpSpPr>
                      <p:sp>
                        <p:nvSpPr>
                          <p:cNvPr id="9374" name="Oval 154"/>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23" name="Text Box 155"/>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nvGrpSpPr>
                      <p:cNvPr id="9361" name="Group 156"/>
                      <p:cNvGrpSpPr>
                        <a:grpSpLocks/>
                      </p:cNvGrpSpPr>
                      <p:nvPr/>
                    </p:nvGrpSpPr>
                    <p:grpSpPr bwMode="auto">
                      <a:xfrm>
                        <a:off x="600" y="1712"/>
                        <a:ext cx="277" cy="941"/>
                        <a:chOff x="974" y="1716"/>
                        <a:chExt cx="277" cy="941"/>
                      </a:xfrm>
                    </p:grpSpPr>
                    <p:grpSp>
                      <p:nvGrpSpPr>
                        <p:cNvPr id="9362" name="Group 157"/>
                        <p:cNvGrpSpPr>
                          <a:grpSpLocks/>
                        </p:cNvGrpSpPr>
                        <p:nvPr/>
                      </p:nvGrpSpPr>
                      <p:grpSpPr bwMode="auto">
                        <a:xfrm>
                          <a:off x="974" y="1716"/>
                          <a:ext cx="277" cy="215"/>
                          <a:chOff x="974" y="1716"/>
                          <a:chExt cx="277" cy="215"/>
                        </a:xfrm>
                      </p:grpSpPr>
                      <p:sp>
                        <p:nvSpPr>
                          <p:cNvPr id="9369" name="Oval 158"/>
                          <p:cNvSpPr>
                            <a:spLocks noChangeArrowheads="1"/>
                          </p:cNvSpPr>
                          <p:nvPr/>
                        </p:nvSpPr>
                        <p:spPr bwMode="auto">
                          <a:xfrm>
                            <a:off x="1009" y="171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27" name="Text Box 159"/>
                          <p:cNvSpPr txBox="1">
                            <a:spLocks noChangeArrowheads="1"/>
                          </p:cNvSpPr>
                          <p:nvPr/>
                        </p:nvSpPr>
                        <p:spPr bwMode="auto">
                          <a:xfrm>
                            <a:off x="974" y="1718"/>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63" name="Group 160"/>
                        <p:cNvGrpSpPr>
                          <a:grpSpLocks/>
                        </p:cNvGrpSpPr>
                        <p:nvPr/>
                      </p:nvGrpSpPr>
                      <p:grpSpPr bwMode="auto">
                        <a:xfrm>
                          <a:off x="974" y="2076"/>
                          <a:ext cx="277" cy="215"/>
                          <a:chOff x="974" y="2076"/>
                          <a:chExt cx="277" cy="215"/>
                        </a:xfrm>
                      </p:grpSpPr>
                      <p:sp>
                        <p:nvSpPr>
                          <p:cNvPr id="9367" name="Oval 161"/>
                          <p:cNvSpPr>
                            <a:spLocks noChangeArrowheads="1"/>
                          </p:cNvSpPr>
                          <p:nvPr/>
                        </p:nvSpPr>
                        <p:spPr bwMode="auto">
                          <a:xfrm>
                            <a:off x="1009" y="2076"/>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30" name="Text Box 162"/>
                          <p:cNvSpPr txBox="1">
                            <a:spLocks noChangeArrowheads="1"/>
                          </p:cNvSpPr>
                          <p:nvPr/>
                        </p:nvSpPr>
                        <p:spPr bwMode="auto">
                          <a:xfrm>
                            <a:off x="974" y="2077"/>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nvGrpSpPr>
                        <p:cNvPr id="9364" name="Group 163"/>
                        <p:cNvGrpSpPr>
                          <a:grpSpLocks/>
                        </p:cNvGrpSpPr>
                        <p:nvPr/>
                      </p:nvGrpSpPr>
                      <p:grpSpPr bwMode="auto">
                        <a:xfrm>
                          <a:off x="974" y="2442"/>
                          <a:ext cx="277" cy="215"/>
                          <a:chOff x="974" y="2442"/>
                          <a:chExt cx="277" cy="215"/>
                        </a:xfrm>
                      </p:grpSpPr>
                      <p:sp>
                        <p:nvSpPr>
                          <p:cNvPr id="9365" name="Oval 164"/>
                          <p:cNvSpPr>
                            <a:spLocks noChangeArrowheads="1"/>
                          </p:cNvSpPr>
                          <p:nvPr/>
                        </p:nvSpPr>
                        <p:spPr bwMode="auto">
                          <a:xfrm>
                            <a:off x="1009" y="2442"/>
                            <a:ext cx="206" cy="215"/>
                          </a:xfrm>
                          <a:prstGeom prst="ellipse">
                            <a:avLst/>
                          </a:prstGeom>
                          <a:gradFill rotWithShape="0">
                            <a:gsLst>
                              <a:gs pos="0">
                                <a:srgbClr val="FF9900"/>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84133" name="Text Box 165"/>
                          <p:cNvSpPr txBox="1">
                            <a:spLocks noChangeArrowheads="1"/>
                          </p:cNvSpPr>
                          <p:nvPr/>
                        </p:nvSpPr>
                        <p:spPr bwMode="auto">
                          <a:xfrm>
                            <a:off x="974" y="2443"/>
                            <a:ext cx="277" cy="212"/>
                          </a:xfrm>
                          <a:prstGeom prst="rect">
                            <a:avLst/>
                          </a:prstGeom>
                          <a:noFill/>
                          <a:ln w="9525">
                            <a:noFill/>
                            <a:miter lim="800000"/>
                            <a:headEnd/>
                            <a:tailEnd/>
                          </a:ln>
                          <a:effectLst/>
                        </p:spPr>
                        <p:txBody>
                          <a:bodyPr>
                            <a:spAutoFit/>
                          </a:bodyPr>
                          <a:lstStyle/>
                          <a:p>
                            <a:pPr algn="ctr">
                              <a:spcBef>
                                <a:spcPct val="50000"/>
                              </a:spcBef>
                              <a:defRPr/>
                            </a:pPr>
                            <a:r>
                              <a:rPr lang="en-US" sz="1600" b="1">
                                <a:solidFill>
                                  <a:schemeClr val="bg1"/>
                                </a:solidFill>
                                <a:effectLst>
                                  <a:outerShdw blurRad="38100" dist="38100" dir="2700000" algn="tl">
                                    <a:srgbClr val="C0C0C0"/>
                                  </a:outerShdw>
                                </a:effectLst>
                                <a:latin typeface="Tahoma" pitchFamily="34" charset="0"/>
                              </a:rPr>
                              <a:t>SI</a:t>
                            </a:r>
                          </a:p>
                        </p:txBody>
                      </p:sp>
                    </p:grpSp>
                  </p:grpSp>
                </p:grpSp>
              </p:grpSp>
            </p:grpSp>
          </p:grpSp>
          <p:grpSp>
            <p:nvGrpSpPr>
              <p:cNvPr id="9313" name="Group 166"/>
              <p:cNvGrpSpPr>
                <a:grpSpLocks/>
              </p:cNvGrpSpPr>
              <p:nvPr/>
            </p:nvGrpSpPr>
            <p:grpSpPr bwMode="auto">
              <a:xfrm>
                <a:off x="2816" y="2224"/>
                <a:ext cx="495" cy="513"/>
                <a:chOff x="2683" y="3182"/>
                <a:chExt cx="495" cy="513"/>
              </a:xfrm>
            </p:grpSpPr>
            <p:sp>
              <p:nvSpPr>
                <p:cNvPr id="9344" name="Oval 16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45" name="Oval 16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346" name="Group 169"/>
                <p:cNvGrpSpPr>
                  <a:grpSpLocks/>
                </p:cNvGrpSpPr>
                <p:nvPr/>
              </p:nvGrpSpPr>
              <p:grpSpPr bwMode="auto">
                <a:xfrm>
                  <a:off x="2683" y="3541"/>
                  <a:ext cx="495" cy="145"/>
                  <a:chOff x="2683" y="3541"/>
                  <a:chExt cx="495" cy="145"/>
                </a:xfrm>
              </p:grpSpPr>
              <p:sp>
                <p:nvSpPr>
                  <p:cNvPr id="9351" name="Oval 17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52" name="Oval 17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140" name="Text Box 17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348" name="Group 173"/>
                <p:cNvGrpSpPr>
                  <a:grpSpLocks/>
                </p:cNvGrpSpPr>
                <p:nvPr/>
              </p:nvGrpSpPr>
              <p:grpSpPr bwMode="auto">
                <a:xfrm>
                  <a:off x="2688" y="3185"/>
                  <a:ext cx="485" cy="145"/>
                  <a:chOff x="2685" y="3185"/>
                  <a:chExt cx="485" cy="145"/>
                </a:xfrm>
              </p:grpSpPr>
              <p:sp>
                <p:nvSpPr>
                  <p:cNvPr id="9349" name="Oval 17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50" name="Oval 17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314" name="Group 176"/>
              <p:cNvGrpSpPr>
                <a:grpSpLocks/>
              </p:cNvGrpSpPr>
              <p:nvPr/>
            </p:nvGrpSpPr>
            <p:grpSpPr bwMode="auto">
              <a:xfrm>
                <a:off x="2092" y="1525"/>
                <a:ext cx="495" cy="513"/>
                <a:chOff x="2683" y="3182"/>
                <a:chExt cx="495" cy="513"/>
              </a:xfrm>
            </p:grpSpPr>
            <p:sp>
              <p:nvSpPr>
                <p:cNvPr id="9335" name="Oval 17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36" name="Oval 17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337" name="Group 179"/>
                <p:cNvGrpSpPr>
                  <a:grpSpLocks/>
                </p:cNvGrpSpPr>
                <p:nvPr/>
              </p:nvGrpSpPr>
              <p:grpSpPr bwMode="auto">
                <a:xfrm>
                  <a:off x="2683" y="3541"/>
                  <a:ext cx="495" cy="145"/>
                  <a:chOff x="2683" y="3541"/>
                  <a:chExt cx="495" cy="145"/>
                </a:xfrm>
              </p:grpSpPr>
              <p:sp>
                <p:nvSpPr>
                  <p:cNvPr id="9342" name="Oval 18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43" name="Oval 18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150" name="Text Box 18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339" name="Group 183"/>
                <p:cNvGrpSpPr>
                  <a:grpSpLocks/>
                </p:cNvGrpSpPr>
                <p:nvPr/>
              </p:nvGrpSpPr>
              <p:grpSpPr bwMode="auto">
                <a:xfrm>
                  <a:off x="2688" y="3185"/>
                  <a:ext cx="485" cy="145"/>
                  <a:chOff x="2685" y="3185"/>
                  <a:chExt cx="485" cy="145"/>
                </a:xfrm>
              </p:grpSpPr>
              <p:sp>
                <p:nvSpPr>
                  <p:cNvPr id="9340" name="Oval 18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41" name="Oval 18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315" name="Group 186"/>
              <p:cNvGrpSpPr>
                <a:grpSpLocks/>
              </p:cNvGrpSpPr>
              <p:nvPr/>
            </p:nvGrpSpPr>
            <p:grpSpPr bwMode="auto">
              <a:xfrm>
                <a:off x="1722" y="2222"/>
                <a:ext cx="495" cy="513"/>
                <a:chOff x="2683" y="3182"/>
                <a:chExt cx="495" cy="513"/>
              </a:xfrm>
            </p:grpSpPr>
            <p:sp>
              <p:nvSpPr>
                <p:cNvPr id="9326" name="Oval 18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27" name="Oval 18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328" name="Group 189"/>
                <p:cNvGrpSpPr>
                  <a:grpSpLocks/>
                </p:cNvGrpSpPr>
                <p:nvPr/>
              </p:nvGrpSpPr>
              <p:grpSpPr bwMode="auto">
                <a:xfrm>
                  <a:off x="2683" y="3541"/>
                  <a:ext cx="495" cy="145"/>
                  <a:chOff x="2683" y="3541"/>
                  <a:chExt cx="495" cy="145"/>
                </a:xfrm>
              </p:grpSpPr>
              <p:sp>
                <p:nvSpPr>
                  <p:cNvPr id="9333" name="Oval 19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34" name="Oval 19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160" name="Text Box 19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330" name="Group 193"/>
                <p:cNvGrpSpPr>
                  <a:grpSpLocks/>
                </p:cNvGrpSpPr>
                <p:nvPr/>
              </p:nvGrpSpPr>
              <p:grpSpPr bwMode="auto">
                <a:xfrm>
                  <a:off x="2688" y="3185"/>
                  <a:ext cx="485" cy="145"/>
                  <a:chOff x="2685" y="3185"/>
                  <a:chExt cx="485" cy="145"/>
                </a:xfrm>
              </p:grpSpPr>
              <p:sp>
                <p:nvSpPr>
                  <p:cNvPr id="9331" name="Oval 19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32" name="Oval 19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316" name="Group 196"/>
              <p:cNvGrpSpPr>
                <a:grpSpLocks/>
              </p:cNvGrpSpPr>
              <p:nvPr/>
            </p:nvGrpSpPr>
            <p:grpSpPr bwMode="auto">
              <a:xfrm>
                <a:off x="3169" y="1518"/>
                <a:ext cx="495" cy="513"/>
                <a:chOff x="2683" y="3182"/>
                <a:chExt cx="495" cy="513"/>
              </a:xfrm>
            </p:grpSpPr>
            <p:sp>
              <p:nvSpPr>
                <p:cNvPr id="9317" name="Oval 197"/>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18" name="Oval 198"/>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319" name="Group 199"/>
                <p:cNvGrpSpPr>
                  <a:grpSpLocks/>
                </p:cNvGrpSpPr>
                <p:nvPr/>
              </p:nvGrpSpPr>
              <p:grpSpPr bwMode="auto">
                <a:xfrm>
                  <a:off x="2683" y="3541"/>
                  <a:ext cx="495" cy="145"/>
                  <a:chOff x="2683" y="3541"/>
                  <a:chExt cx="495" cy="145"/>
                </a:xfrm>
              </p:grpSpPr>
              <p:sp>
                <p:nvSpPr>
                  <p:cNvPr id="9324" name="Oval 200"/>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25" name="Oval 201"/>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170" name="Text Box 202"/>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321" name="Group 203"/>
                <p:cNvGrpSpPr>
                  <a:grpSpLocks/>
                </p:cNvGrpSpPr>
                <p:nvPr/>
              </p:nvGrpSpPr>
              <p:grpSpPr bwMode="auto">
                <a:xfrm>
                  <a:off x="2688" y="3185"/>
                  <a:ext cx="485" cy="145"/>
                  <a:chOff x="2685" y="3185"/>
                  <a:chExt cx="485" cy="145"/>
                </a:xfrm>
              </p:grpSpPr>
              <p:sp>
                <p:nvSpPr>
                  <p:cNvPr id="9322" name="Oval 204"/>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23" name="Oval 205"/>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9295" name="Group 206"/>
            <p:cNvGrpSpPr>
              <a:grpSpLocks/>
            </p:cNvGrpSpPr>
            <p:nvPr/>
          </p:nvGrpSpPr>
          <p:grpSpPr bwMode="auto">
            <a:xfrm>
              <a:off x="907" y="1824"/>
              <a:ext cx="4140" cy="374"/>
              <a:chOff x="907" y="1824"/>
              <a:chExt cx="4140" cy="374"/>
            </a:xfrm>
          </p:grpSpPr>
          <p:grpSp>
            <p:nvGrpSpPr>
              <p:cNvPr id="9296" name="Group 207"/>
              <p:cNvGrpSpPr>
                <a:grpSpLocks/>
              </p:cNvGrpSpPr>
              <p:nvPr/>
            </p:nvGrpSpPr>
            <p:grpSpPr bwMode="auto">
              <a:xfrm>
                <a:off x="4054" y="1829"/>
                <a:ext cx="993" cy="363"/>
                <a:chOff x="3916" y="3487"/>
                <a:chExt cx="1217" cy="406"/>
              </a:xfrm>
            </p:grpSpPr>
            <p:grpSp>
              <p:nvGrpSpPr>
                <p:cNvPr id="9305" name="Group 208"/>
                <p:cNvGrpSpPr>
                  <a:grpSpLocks/>
                </p:cNvGrpSpPr>
                <p:nvPr/>
              </p:nvGrpSpPr>
              <p:grpSpPr bwMode="auto">
                <a:xfrm>
                  <a:off x="4028" y="3618"/>
                  <a:ext cx="993" cy="143"/>
                  <a:chOff x="669" y="3462"/>
                  <a:chExt cx="993" cy="143"/>
                </a:xfrm>
              </p:grpSpPr>
              <p:sp>
                <p:nvSpPr>
                  <p:cNvPr id="9307" name="Oval 209"/>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08" name="Oval 210"/>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09" name="Oval 211"/>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10" name="Oval 212"/>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11" name="Oval 213"/>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306" name="AutoShape 214"/>
                <p:cNvSpPr>
                  <a:spLocks noChangeArrowheads="1"/>
                </p:cNvSpPr>
                <p:nvPr/>
              </p:nvSpPr>
              <p:spPr bwMode="auto">
                <a:xfrm>
                  <a:off x="3916" y="3487"/>
                  <a:ext cx="1217" cy="406"/>
                </a:xfrm>
                <a:prstGeom prst="rightArrow">
                  <a:avLst>
                    <a:gd name="adj1" fmla="val 50000"/>
                    <a:gd name="adj2" fmla="val 7493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297" name="Group 215"/>
              <p:cNvGrpSpPr>
                <a:grpSpLocks/>
              </p:cNvGrpSpPr>
              <p:nvPr/>
            </p:nvGrpSpPr>
            <p:grpSpPr bwMode="auto">
              <a:xfrm>
                <a:off x="907" y="1824"/>
                <a:ext cx="993" cy="374"/>
                <a:chOff x="610" y="3060"/>
                <a:chExt cx="993" cy="374"/>
              </a:xfrm>
            </p:grpSpPr>
            <p:grpSp>
              <p:nvGrpSpPr>
                <p:cNvPr id="9298" name="Group 216"/>
                <p:cNvGrpSpPr>
                  <a:grpSpLocks/>
                </p:cNvGrpSpPr>
                <p:nvPr/>
              </p:nvGrpSpPr>
              <p:grpSpPr bwMode="auto">
                <a:xfrm>
                  <a:off x="701" y="3181"/>
                  <a:ext cx="811" cy="131"/>
                  <a:chOff x="669" y="3462"/>
                  <a:chExt cx="993" cy="143"/>
                </a:xfrm>
              </p:grpSpPr>
              <p:sp>
                <p:nvSpPr>
                  <p:cNvPr id="9300" name="Oval 217"/>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01" name="Oval 218"/>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02" name="Oval 219"/>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03" name="Oval 220"/>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304" name="Oval 221"/>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99" name="AutoShape 222"/>
                <p:cNvSpPr>
                  <a:spLocks noChangeArrowheads="1"/>
                </p:cNvSpPr>
                <p:nvPr/>
              </p:nvSpPr>
              <p:spPr bwMode="auto">
                <a:xfrm>
                  <a:off x="610" y="3060"/>
                  <a:ext cx="993" cy="374"/>
                </a:xfrm>
                <a:prstGeom prst="rightArrow">
                  <a:avLst>
                    <a:gd name="adj1" fmla="val 50000"/>
                    <a:gd name="adj2" fmla="val 66377"/>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9221" name="Group 224"/>
          <p:cNvGrpSpPr>
            <a:grpSpLocks/>
          </p:cNvGrpSpPr>
          <p:nvPr/>
        </p:nvGrpSpPr>
        <p:grpSpPr bwMode="auto">
          <a:xfrm>
            <a:off x="1127125" y="5024834"/>
            <a:ext cx="6875463" cy="1200150"/>
            <a:chOff x="864" y="2975"/>
            <a:chExt cx="4331" cy="756"/>
          </a:xfrm>
        </p:grpSpPr>
        <p:grpSp>
          <p:nvGrpSpPr>
            <p:cNvPr id="9234" name="Group 225"/>
            <p:cNvGrpSpPr>
              <a:grpSpLocks/>
            </p:cNvGrpSpPr>
            <p:nvPr/>
          </p:nvGrpSpPr>
          <p:grpSpPr bwMode="auto">
            <a:xfrm>
              <a:off x="864" y="3218"/>
              <a:ext cx="4331" cy="513"/>
              <a:chOff x="864" y="3218"/>
              <a:chExt cx="4331" cy="513"/>
            </a:xfrm>
          </p:grpSpPr>
          <p:grpSp>
            <p:nvGrpSpPr>
              <p:cNvPr id="9246" name="Group 226"/>
              <p:cNvGrpSpPr>
                <a:grpSpLocks/>
              </p:cNvGrpSpPr>
              <p:nvPr/>
            </p:nvGrpSpPr>
            <p:grpSpPr bwMode="auto">
              <a:xfrm>
                <a:off x="1863" y="3218"/>
                <a:ext cx="2309" cy="513"/>
                <a:chOff x="1916" y="2413"/>
                <a:chExt cx="2309" cy="513"/>
              </a:xfrm>
            </p:grpSpPr>
            <p:grpSp>
              <p:nvGrpSpPr>
                <p:cNvPr id="9264" name="Group 227"/>
                <p:cNvGrpSpPr>
                  <a:grpSpLocks/>
                </p:cNvGrpSpPr>
                <p:nvPr/>
              </p:nvGrpSpPr>
              <p:grpSpPr bwMode="auto">
                <a:xfrm>
                  <a:off x="1916" y="2413"/>
                  <a:ext cx="495" cy="513"/>
                  <a:chOff x="2683" y="3182"/>
                  <a:chExt cx="495" cy="513"/>
                </a:xfrm>
              </p:grpSpPr>
              <p:sp>
                <p:nvSpPr>
                  <p:cNvPr id="9285" name="Oval 228"/>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86" name="Oval 229"/>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87" name="Group 230"/>
                  <p:cNvGrpSpPr>
                    <a:grpSpLocks/>
                  </p:cNvGrpSpPr>
                  <p:nvPr/>
                </p:nvGrpSpPr>
                <p:grpSpPr bwMode="auto">
                  <a:xfrm>
                    <a:off x="2683" y="3541"/>
                    <a:ext cx="495" cy="145"/>
                    <a:chOff x="2683" y="3541"/>
                    <a:chExt cx="495" cy="145"/>
                  </a:xfrm>
                </p:grpSpPr>
                <p:sp>
                  <p:nvSpPr>
                    <p:cNvPr id="9292" name="Oval 231"/>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93" name="Oval 232"/>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201" name="Text Box 233"/>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289" name="Group 234"/>
                  <p:cNvGrpSpPr>
                    <a:grpSpLocks/>
                  </p:cNvGrpSpPr>
                  <p:nvPr/>
                </p:nvGrpSpPr>
                <p:grpSpPr bwMode="auto">
                  <a:xfrm>
                    <a:off x="2688" y="3185"/>
                    <a:ext cx="485" cy="145"/>
                    <a:chOff x="2685" y="3185"/>
                    <a:chExt cx="485" cy="145"/>
                  </a:xfrm>
                </p:grpSpPr>
                <p:sp>
                  <p:nvSpPr>
                    <p:cNvPr id="9290" name="Oval 235"/>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91" name="Oval 236"/>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65" name="Group 237"/>
                <p:cNvGrpSpPr>
                  <a:grpSpLocks/>
                </p:cNvGrpSpPr>
                <p:nvPr/>
              </p:nvGrpSpPr>
              <p:grpSpPr bwMode="auto">
                <a:xfrm>
                  <a:off x="2823" y="2413"/>
                  <a:ext cx="495" cy="513"/>
                  <a:chOff x="2683" y="3182"/>
                  <a:chExt cx="495" cy="513"/>
                </a:xfrm>
              </p:grpSpPr>
              <p:sp>
                <p:nvSpPr>
                  <p:cNvPr id="9276" name="Oval 238"/>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77" name="Oval 239"/>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78" name="Group 240"/>
                  <p:cNvGrpSpPr>
                    <a:grpSpLocks/>
                  </p:cNvGrpSpPr>
                  <p:nvPr/>
                </p:nvGrpSpPr>
                <p:grpSpPr bwMode="auto">
                  <a:xfrm>
                    <a:off x="2683" y="3541"/>
                    <a:ext cx="495" cy="145"/>
                    <a:chOff x="2683" y="3541"/>
                    <a:chExt cx="495" cy="145"/>
                  </a:xfrm>
                </p:grpSpPr>
                <p:sp>
                  <p:nvSpPr>
                    <p:cNvPr id="9283" name="Oval 241"/>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84" name="Oval 242"/>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211" name="Text Box 243"/>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280" name="Group 244"/>
                  <p:cNvGrpSpPr>
                    <a:grpSpLocks/>
                  </p:cNvGrpSpPr>
                  <p:nvPr/>
                </p:nvGrpSpPr>
                <p:grpSpPr bwMode="auto">
                  <a:xfrm>
                    <a:off x="2688" y="3185"/>
                    <a:ext cx="485" cy="145"/>
                    <a:chOff x="2685" y="3185"/>
                    <a:chExt cx="485" cy="145"/>
                  </a:xfrm>
                </p:grpSpPr>
                <p:sp>
                  <p:nvSpPr>
                    <p:cNvPr id="9281" name="Oval 245"/>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82" name="Oval 246"/>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66" name="Group 247"/>
                <p:cNvGrpSpPr>
                  <a:grpSpLocks/>
                </p:cNvGrpSpPr>
                <p:nvPr/>
              </p:nvGrpSpPr>
              <p:grpSpPr bwMode="auto">
                <a:xfrm>
                  <a:off x="3730" y="2413"/>
                  <a:ext cx="495" cy="513"/>
                  <a:chOff x="2683" y="3182"/>
                  <a:chExt cx="495" cy="513"/>
                </a:xfrm>
              </p:grpSpPr>
              <p:sp>
                <p:nvSpPr>
                  <p:cNvPr id="9267" name="Oval 248"/>
                  <p:cNvSpPr>
                    <a:spLocks noChangeArrowheads="1"/>
                  </p:cNvSpPr>
                  <p:nvPr/>
                </p:nvSpPr>
                <p:spPr bwMode="auto">
                  <a:xfrm>
                    <a:off x="2691" y="3182"/>
                    <a:ext cx="479" cy="5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8" name="Oval 249"/>
                  <p:cNvSpPr>
                    <a:spLocks noChangeArrowheads="1"/>
                  </p:cNvSpPr>
                  <p:nvPr/>
                </p:nvSpPr>
                <p:spPr bwMode="auto">
                  <a:xfrm>
                    <a:off x="2829" y="3335"/>
                    <a:ext cx="203" cy="209"/>
                  </a:xfrm>
                  <a:prstGeom prst="ellipse">
                    <a:avLst/>
                  </a:prstGeom>
                  <a:gradFill rotWithShape="0">
                    <a:gsLst>
                      <a:gs pos="0">
                        <a:srgbClr val="FF0000"/>
                      </a:gs>
                      <a:gs pos="100000">
                        <a:srgbClr val="000000"/>
                      </a:gs>
                    </a:gsLst>
                    <a:lin ang="2700000" scaled="1"/>
                  </a:gradFill>
                  <a:ln w="28575">
                    <a:solidFill>
                      <a:srgbClr val="FF0000"/>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69" name="Group 250"/>
                  <p:cNvGrpSpPr>
                    <a:grpSpLocks/>
                  </p:cNvGrpSpPr>
                  <p:nvPr/>
                </p:nvGrpSpPr>
                <p:grpSpPr bwMode="auto">
                  <a:xfrm>
                    <a:off x="2683" y="3541"/>
                    <a:ext cx="495" cy="145"/>
                    <a:chOff x="2683" y="3541"/>
                    <a:chExt cx="495" cy="145"/>
                  </a:xfrm>
                </p:grpSpPr>
                <p:sp>
                  <p:nvSpPr>
                    <p:cNvPr id="9274" name="Oval 251"/>
                    <p:cNvSpPr>
                      <a:spLocks noChangeArrowheads="1"/>
                    </p:cNvSpPr>
                    <p:nvPr/>
                  </p:nvSpPr>
                  <p:spPr bwMode="auto">
                    <a:xfrm>
                      <a:off x="3045" y="3541"/>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75" name="Oval 252"/>
                    <p:cNvSpPr>
                      <a:spLocks noChangeArrowheads="1"/>
                    </p:cNvSpPr>
                    <p:nvPr/>
                  </p:nvSpPr>
                  <p:spPr bwMode="auto">
                    <a:xfrm>
                      <a:off x="2683" y="3541"/>
                      <a:ext cx="138"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84221" name="Text Box 253"/>
                  <p:cNvSpPr txBox="1">
                    <a:spLocks noChangeArrowheads="1"/>
                  </p:cNvSpPr>
                  <p:nvPr/>
                </p:nvSpPr>
                <p:spPr bwMode="auto">
                  <a:xfrm>
                    <a:off x="2760" y="3323"/>
                    <a:ext cx="342" cy="231"/>
                  </a:xfrm>
                  <a:prstGeom prst="rect">
                    <a:avLst/>
                  </a:prstGeom>
                  <a:noFill/>
                  <a:ln w="9525">
                    <a:noFill/>
                    <a:miter lim="800000"/>
                    <a:headEnd/>
                    <a:tailEnd/>
                  </a:ln>
                  <a:effectLst/>
                </p:spPr>
                <p:txBody>
                  <a:bodyPr>
                    <a:spAutoFit/>
                  </a:bodyPr>
                  <a:lstStyle/>
                  <a:p>
                    <a:pPr algn="ctr">
                      <a:spcBef>
                        <a:spcPct val="50000"/>
                      </a:spcBef>
                      <a:defRPr/>
                    </a:pPr>
                    <a:r>
                      <a:rPr lang="en-US" sz="1800" b="1">
                        <a:solidFill>
                          <a:schemeClr val="bg1"/>
                        </a:solidFill>
                        <a:effectLst>
                          <a:outerShdw blurRad="38100" dist="38100" dir="2700000" algn="tl">
                            <a:srgbClr val="C0C0C0"/>
                          </a:outerShdw>
                        </a:effectLst>
                        <a:latin typeface="Tahoma" pitchFamily="34" charset="0"/>
                      </a:rPr>
                      <a:t>P</a:t>
                    </a:r>
                  </a:p>
                </p:txBody>
              </p:sp>
              <p:grpSp>
                <p:nvGrpSpPr>
                  <p:cNvPr id="9271" name="Group 254"/>
                  <p:cNvGrpSpPr>
                    <a:grpSpLocks/>
                  </p:cNvGrpSpPr>
                  <p:nvPr/>
                </p:nvGrpSpPr>
                <p:grpSpPr bwMode="auto">
                  <a:xfrm>
                    <a:off x="2688" y="3185"/>
                    <a:ext cx="485" cy="145"/>
                    <a:chOff x="2685" y="3185"/>
                    <a:chExt cx="485" cy="145"/>
                  </a:xfrm>
                </p:grpSpPr>
                <p:sp>
                  <p:nvSpPr>
                    <p:cNvPr id="9272" name="Oval 255"/>
                    <p:cNvSpPr>
                      <a:spLocks noChangeArrowheads="1"/>
                    </p:cNvSpPr>
                    <p:nvPr/>
                  </p:nvSpPr>
                  <p:spPr bwMode="auto">
                    <a:xfrm>
                      <a:off x="2685" y="3185"/>
                      <a:ext cx="133" cy="145"/>
                    </a:xfrm>
                    <a:prstGeom prst="ellipse">
                      <a:avLst/>
                    </a:prstGeom>
                    <a:gradFill rotWithShape="0">
                      <a:gsLst>
                        <a:gs pos="0">
                          <a:srgbClr val="FF0000"/>
                        </a:gs>
                        <a:gs pos="100000">
                          <a:srgbClr val="000000"/>
                        </a:gs>
                      </a:gsLst>
                      <a:lin ang="2700000" scaled="1"/>
                    </a:gra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73" name="Oval 256"/>
                    <p:cNvSpPr>
                      <a:spLocks noChangeArrowheads="1"/>
                    </p:cNvSpPr>
                    <p:nvPr/>
                  </p:nvSpPr>
                  <p:spPr bwMode="auto">
                    <a:xfrm>
                      <a:off x="3037" y="3185"/>
                      <a:ext cx="133" cy="145"/>
                    </a:xfrm>
                    <a:prstGeom prst="ellipse">
                      <a:avLst/>
                    </a:prstGeom>
                    <a:solidFill>
                      <a:schemeClr val="bg1"/>
                    </a:solidFill>
                    <a:ln w="952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9247" name="Group 257"/>
              <p:cNvGrpSpPr>
                <a:grpSpLocks/>
              </p:cNvGrpSpPr>
              <p:nvPr/>
            </p:nvGrpSpPr>
            <p:grpSpPr bwMode="auto">
              <a:xfrm>
                <a:off x="864" y="3287"/>
                <a:ext cx="4331" cy="375"/>
                <a:chOff x="864" y="3211"/>
                <a:chExt cx="4331" cy="375"/>
              </a:xfrm>
            </p:grpSpPr>
            <p:grpSp>
              <p:nvGrpSpPr>
                <p:cNvPr id="9248" name="Group 258"/>
                <p:cNvGrpSpPr>
                  <a:grpSpLocks/>
                </p:cNvGrpSpPr>
                <p:nvPr/>
              </p:nvGrpSpPr>
              <p:grpSpPr bwMode="auto">
                <a:xfrm>
                  <a:off x="864" y="3211"/>
                  <a:ext cx="993" cy="374"/>
                  <a:chOff x="610" y="3060"/>
                  <a:chExt cx="993" cy="374"/>
                </a:xfrm>
              </p:grpSpPr>
              <p:grpSp>
                <p:nvGrpSpPr>
                  <p:cNvPr id="9257" name="Group 259"/>
                  <p:cNvGrpSpPr>
                    <a:grpSpLocks/>
                  </p:cNvGrpSpPr>
                  <p:nvPr/>
                </p:nvGrpSpPr>
                <p:grpSpPr bwMode="auto">
                  <a:xfrm>
                    <a:off x="701" y="3181"/>
                    <a:ext cx="811" cy="131"/>
                    <a:chOff x="669" y="3462"/>
                    <a:chExt cx="993" cy="143"/>
                  </a:xfrm>
                </p:grpSpPr>
                <p:sp>
                  <p:nvSpPr>
                    <p:cNvPr id="9259" name="Oval 260"/>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0" name="Oval 261"/>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1" name="Oval 262"/>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2" name="Oval 263"/>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63" name="Oval 264"/>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58" name="AutoShape 265"/>
                  <p:cNvSpPr>
                    <a:spLocks noChangeArrowheads="1"/>
                  </p:cNvSpPr>
                  <p:nvPr/>
                </p:nvSpPr>
                <p:spPr bwMode="auto">
                  <a:xfrm>
                    <a:off x="610" y="3060"/>
                    <a:ext cx="993" cy="374"/>
                  </a:xfrm>
                  <a:prstGeom prst="rightArrow">
                    <a:avLst>
                      <a:gd name="adj1" fmla="val 50000"/>
                      <a:gd name="adj2" fmla="val 66377"/>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249" name="Group 266"/>
                <p:cNvGrpSpPr>
                  <a:grpSpLocks/>
                </p:cNvGrpSpPr>
                <p:nvPr/>
              </p:nvGrpSpPr>
              <p:grpSpPr bwMode="auto">
                <a:xfrm>
                  <a:off x="4202" y="3212"/>
                  <a:ext cx="993" cy="374"/>
                  <a:chOff x="4202" y="3233"/>
                  <a:chExt cx="993" cy="374"/>
                </a:xfrm>
              </p:grpSpPr>
              <p:grpSp>
                <p:nvGrpSpPr>
                  <p:cNvPr id="9250" name="Group 267"/>
                  <p:cNvGrpSpPr>
                    <a:grpSpLocks/>
                  </p:cNvGrpSpPr>
                  <p:nvPr/>
                </p:nvGrpSpPr>
                <p:grpSpPr bwMode="auto">
                  <a:xfrm>
                    <a:off x="4293" y="3354"/>
                    <a:ext cx="811" cy="131"/>
                    <a:chOff x="669" y="3462"/>
                    <a:chExt cx="993" cy="143"/>
                  </a:xfrm>
                </p:grpSpPr>
                <p:sp>
                  <p:nvSpPr>
                    <p:cNvPr id="9252" name="Oval 268"/>
                    <p:cNvSpPr>
                      <a:spLocks noChangeArrowheads="1"/>
                    </p:cNvSpPr>
                    <p:nvPr/>
                  </p:nvSpPr>
                  <p:spPr bwMode="auto">
                    <a:xfrm flipV="1">
                      <a:off x="1527"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3" name="Oval 269"/>
                    <p:cNvSpPr>
                      <a:spLocks noChangeArrowheads="1"/>
                    </p:cNvSpPr>
                    <p:nvPr/>
                  </p:nvSpPr>
                  <p:spPr bwMode="auto">
                    <a:xfrm flipV="1">
                      <a:off x="669"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4" name="Oval 270"/>
                    <p:cNvSpPr>
                      <a:spLocks noChangeArrowheads="1"/>
                    </p:cNvSpPr>
                    <p:nvPr/>
                  </p:nvSpPr>
                  <p:spPr bwMode="auto">
                    <a:xfrm flipV="1">
                      <a:off x="1098" y="3462"/>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5" name="Oval 271"/>
                    <p:cNvSpPr>
                      <a:spLocks noChangeArrowheads="1"/>
                    </p:cNvSpPr>
                    <p:nvPr/>
                  </p:nvSpPr>
                  <p:spPr bwMode="auto">
                    <a:xfrm flipV="1">
                      <a:off x="883"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56" name="Oval 272"/>
                    <p:cNvSpPr>
                      <a:spLocks noChangeArrowheads="1"/>
                    </p:cNvSpPr>
                    <p:nvPr/>
                  </p:nvSpPr>
                  <p:spPr bwMode="auto">
                    <a:xfrm flipV="1">
                      <a:off x="1312" y="3463"/>
                      <a:ext cx="135" cy="142"/>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51" name="AutoShape 273"/>
                  <p:cNvSpPr>
                    <a:spLocks noChangeArrowheads="1"/>
                  </p:cNvSpPr>
                  <p:nvPr/>
                </p:nvSpPr>
                <p:spPr bwMode="auto">
                  <a:xfrm>
                    <a:off x="4202" y="3233"/>
                    <a:ext cx="993" cy="374"/>
                  </a:xfrm>
                  <a:prstGeom prst="rightArrow">
                    <a:avLst>
                      <a:gd name="adj1" fmla="val 50000"/>
                      <a:gd name="adj2" fmla="val 66377"/>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grpSp>
          <p:nvGrpSpPr>
            <p:cNvPr id="9235" name="Group 274"/>
            <p:cNvGrpSpPr>
              <a:grpSpLocks/>
            </p:cNvGrpSpPr>
            <p:nvPr/>
          </p:nvGrpSpPr>
          <p:grpSpPr bwMode="auto">
            <a:xfrm>
              <a:off x="1690" y="2975"/>
              <a:ext cx="2901" cy="299"/>
              <a:chOff x="1690" y="2975"/>
              <a:chExt cx="2901" cy="299"/>
            </a:xfrm>
          </p:grpSpPr>
          <p:sp>
            <p:nvSpPr>
              <p:cNvPr id="9241" name="AutoShape 275"/>
              <p:cNvSpPr>
                <a:spLocks noChangeArrowheads="1"/>
              </p:cNvSpPr>
              <p:nvPr/>
            </p:nvSpPr>
            <p:spPr bwMode="auto">
              <a:xfrm rot="-5400000">
                <a:off x="4197" y="2858"/>
                <a:ext cx="277" cy="511"/>
              </a:xfrm>
              <a:prstGeom prst="curvedLeftArrow">
                <a:avLst>
                  <a:gd name="adj1" fmla="val 14510"/>
                  <a:gd name="adj2" fmla="val 51406"/>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42" name="Group 276"/>
              <p:cNvGrpSpPr>
                <a:grpSpLocks/>
              </p:cNvGrpSpPr>
              <p:nvPr/>
            </p:nvGrpSpPr>
            <p:grpSpPr bwMode="auto">
              <a:xfrm>
                <a:off x="2257" y="3017"/>
                <a:ext cx="1994" cy="235"/>
                <a:chOff x="2267" y="2949"/>
                <a:chExt cx="1962" cy="235"/>
              </a:xfrm>
            </p:grpSpPr>
            <p:sp>
              <p:nvSpPr>
                <p:cNvPr id="9244" name="AutoShape 277"/>
                <p:cNvSpPr>
                  <a:spLocks noChangeArrowheads="1"/>
                </p:cNvSpPr>
                <p:nvPr/>
              </p:nvSpPr>
              <p:spPr bwMode="auto">
                <a:xfrm rot="-5400000">
                  <a:off x="3573" y="2528"/>
                  <a:ext cx="235" cy="1077"/>
                </a:xfrm>
                <a:prstGeom prst="curvedLeftArrow">
                  <a:avLst>
                    <a:gd name="adj1" fmla="val 36049"/>
                    <a:gd name="adj2" fmla="val 127708"/>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45" name="AutoShape 278"/>
                <p:cNvSpPr>
                  <a:spLocks noChangeArrowheads="1"/>
                </p:cNvSpPr>
                <p:nvPr/>
              </p:nvSpPr>
              <p:spPr bwMode="auto">
                <a:xfrm rot="-5400000">
                  <a:off x="2688" y="2528"/>
                  <a:ext cx="235" cy="1077"/>
                </a:xfrm>
                <a:prstGeom prst="curvedLeftArrow">
                  <a:avLst>
                    <a:gd name="adj1" fmla="val 36049"/>
                    <a:gd name="adj2" fmla="val 127708"/>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sp>
            <p:nvSpPr>
              <p:cNvPr id="9243" name="AutoShape 279"/>
              <p:cNvSpPr>
                <a:spLocks noChangeArrowheads="1"/>
              </p:cNvSpPr>
              <p:nvPr/>
            </p:nvSpPr>
            <p:spPr bwMode="auto">
              <a:xfrm rot="-5400000">
                <a:off x="1897" y="2789"/>
                <a:ext cx="278" cy="692"/>
              </a:xfrm>
              <a:prstGeom prst="curvedLeftArrow">
                <a:avLst>
                  <a:gd name="adj1" fmla="val 19579"/>
                  <a:gd name="adj2" fmla="val 69364"/>
                  <a:gd name="adj3" fmla="val 33333"/>
                </a:avLst>
              </a:prstGeom>
              <a:gradFill rotWithShape="0">
                <a:gsLst>
                  <a:gs pos="0">
                    <a:srgbClr val="FF00FF"/>
                  </a:gs>
                  <a:gs pos="100000">
                    <a:srgbClr val="000000"/>
                  </a:gs>
                </a:gsLst>
                <a:lin ang="5400000" scaled="1"/>
              </a:gradFill>
              <a:ln w="9525">
                <a:solidFill>
                  <a:srgbClr val="FF0066"/>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nvGrpSpPr>
            <p:cNvPr id="9236" name="Group 280"/>
            <p:cNvGrpSpPr>
              <a:grpSpLocks/>
            </p:cNvGrpSpPr>
            <p:nvPr/>
          </p:nvGrpSpPr>
          <p:grpSpPr bwMode="auto">
            <a:xfrm>
              <a:off x="1775" y="2992"/>
              <a:ext cx="2480" cy="130"/>
              <a:chOff x="1775" y="2992"/>
              <a:chExt cx="2480" cy="130"/>
            </a:xfrm>
          </p:grpSpPr>
          <p:sp>
            <p:nvSpPr>
              <p:cNvPr id="9237" name="Oval 281"/>
              <p:cNvSpPr>
                <a:spLocks noChangeArrowheads="1"/>
              </p:cNvSpPr>
              <p:nvPr/>
            </p:nvSpPr>
            <p:spPr bwMode="auto">
              <a:xfrm flipV="1">
                <a:off x="1775" y="2992"/>
                <a:ext cx="110"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38" name="Oval 282"/>
              <p:cNvSpPr>
                <a:spLocks noChangeArrowheads="1"/>
              </p:cNvSpPr>
              <p:nvPr/>
            </p:nvSpPr>
            <p:spPr bwMode="auto">
              <a:xfrm flipV="1">
                <a:off x="3363" y="2992"/>
                <a:ext cx="111"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39" name="Oval 283"/>
              <p:cNvSpPr>
                <a:spLocks noChangeArrowheads="1"/>
              </p:cNvSpPr>
              <p:nvPr/>
            </p:nvSpPr>
            <p:spPr bwMode="auto">
              <a:xfrm flipV="1">
                <a:off x="2472" y="2992"/>
                <a:ext cx="110"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40" name="Oval 284"/>
              <p:cNvSpPr>
                <a:spLocks noChangeArrowheads="1"/>
              </p:cNvSpPr>
              <p:nvPr/>
            </p:nvSpPr>
            <p:spPr bwMode="auto">
              <a:xfrm flipV="1">
                <a:off x="4145" y="2992"/>
                <a:ext cx="110" cy="130"/>
              </a:xfrm>
              <a:prstGeom prst="ellipse">
                <a:avLst/>
              </a:prstGeom>
              <a:gradFill rotWithShape="0">
                <a:gsLst>
                  <a:gs pos="0">
                    <a:srgbClr val="0000FF"/>
                  </a:gs>
                  <a:gs pos="100000">
                    <a:srgbClr val="000000"/>
                  </a:gs>
                </a:gsLst>
                <a:lin ang="2700000" scaled="1"/>
              </a:gradFill>
              <a:ln w="19050">
                <a:solidFill>
                  <a:srgbClr val="0000FF"/>
                </a:solidFill>
                <a:round/>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grpSp>
        <p:nvGrpSpPr>
          <p:cNvPr id="9222" name="Group 285"/>
          <p:cNvGrpSpPr>
            <a:grpSpLocks/>
          </p:cNvGrpSpPr>
          <p:nvPr/>
        </p:nvGrpSpPr>
        <p:grpSpPr bwMode="auto">
          <a:xfrm>
            <a:off x="1441450" y="5280422"/>
            <a:ext cx="6245225" cy="339725"/>
            <a:chOff x="908" y="2170"/>
            <a:chExt cx="3934" cy="214"/>
          </a:xfrm>
        </p:grpSpPr>
        <p:sp>
          <p:nvSpPr>
            <p:cNvPr id="9230" name="Rectangle 286"/>
            <p:cNvSpPr>
              <a:spLocks noChangeArrowheads="1"/>
            </p:cNvSpPr>
            <p:nvPr/>
          </p:nvSpPr>
          <p:spPr bwMode="auto">
            <a:xfrm>
              <a:off x="908" y="2250"/>
              <a:ext cx="213" cy="54"/>
            </a:xfrm>
            <a:prstGeom prst="rect">
              <a:avLst/>
            </a:prstGeom>
            <a:gradFill rotWithShape="0">
              <a:gsLst>
                <a:gs pos="0">
                  <a:srgbClr val="000000"/>
                </a:gs>
                <a:gs pos="50000">
                  <a:srgbClr val="0000FF"/>
                </a:gs>
                <a:gs pos="100000">
                  <a:srgbClr val="000000"/>
                </a:gs>
              </a:gsLst>
              <a:lin ang="5400000" scaled="1"/>
            </a:gradFill>
            <a:ln w="9525">
              <a:solidFill>
                <a:schemeClr val="tx1"/>
              </a:solidFill>
              <a:miter lim="800000"/>
              <a:headEnd/>
              <a:tailEnd/>
            </a:ln>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nvGrpSpPr>
            <p:cNvPr id="9231" name="Group 287"/>
            <p:cNvGrpSpPr>
              <a:grpSpLocks/>
            </p:cNvGrpSpPr>
            <p:nvPr/>
          </p:nvGrpSpPr>
          <p:grpSpPr bwMode="auto">
            <a:xfrm>
              <a:off x="4618" y="2170"/>
              <a:ext cx="224" cy="214"/>
              <a:chOff x="4769" y="1861"/>
              <a:chExt cx="288" cy="288"/>
            </a:xfrm>
          </p:grpSpPr>
          <p:sp>
            <p:nvSpPr>
              <p:cNvPr id="9232" name="Rectangle 288"/>
              <p:cNvSpPr>
                <a:spLocks noChangeArrowheads="1"/>
              </p:cNvSpPr>
              <p:nvPr/>
            </p:nvSpPr>
            <p:spPr bwMode="auto">
              <a:xfrm>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sp>
            <p:nvSpPr>
              <p:cNvPr id="9233" name="Rectangle 289"/>
              <p:cNvSpPr>
                <a:spLocks noChangeArrowheads="1"/>
              </p:cNvSpPr>
              <p:nvPr/>
            </p:nvSpPr>
            <p:spPr bwMode="auto">
              <a:xfrm rot="5400000">
                <a:off x="4769" y="1973"/>
                <a:ext cx="288" cy="64"/>
              </a:xfrm>
              <a:prstGeom prst="rect">
                <a:avLst/>
              </a:prstGeom>
              <a:gradFill rotWithShape="0">
                <a:gsLst>
                  <a:gs pos="0">
                    <a:srgbClr val="FF0000"/>
                  </a:gs>
                  <a:gs pos="100000">
                    <a:srgbClr val="84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endParaRPr lang="en-US" altLang="en-US"/>
              </a:p>
            </p:txBody>
          </p:sp>
        </p:grpSp>
      </p:grpSp>
      <p:sp>
        <p:nvSpPr>
          <p:cNvPr id="84258" name="Rectangle 290"/>
          <p:cNvSpPr>
            <a:spLocks noChangeArrowheads="1"/>
          </p:cNvSpPr>
          <p:nvPr/>
        </p:nvSpPr>
        <p:spPr bwMode="auto">
          <a:xfrm>
            <a:off x="2486027" y="139055"/>
            <a:ext cx="6324600" cy="1015663"/>
          </a:xfrm>
          <a:prstGeom prst="rect">
            <a:avLst/>
          </a:prstGeom>
          <a:noFill/>
          <a:ln w="9525">
            <a:noFill/>
            <a:miter lim="800000"/>
            <a:headEnd/>
            <a:tailEnd/>
          </a:ln>
          <a:effectLst/>
        </p:spPr>
        <p:txBody>
          <a:bodyPr>
            <a:spAutoFit/>
          </a:bodyPr>
          <a:lstStyle/>
          <a:p>
            <a:pPr>
              <a:buClr>
                <a:srgbClr val="FF0000"/>
              </a:buClr>
              <a:buFont typeface="Wingdings" pitchFamily="2" charset="2"/>
              <a:buChar char="Ø"/>
              <a:defRPr/>
            </a:pPr>
            <a:r>
              <a:rPr lang="en-US" sz="2000" dirty="0">
                <a:latin typeface="Comic Sans MS" pitchFamily="66" charset="0"/>
              </a:rPr>
              <a:t>Acceptor Material has a missing electron in the </a:t>
            </a:r>
            <a:r>
              <a:rPr lang="en-US" sz="2000" dirty="0" smtClean="0">
                <a:latin typeface="Comic Sans MS" pitchFamily="66" charset="0"/>
              </a:rPr>
              <a:t>covalent </a:t>
            </a:r>
            <a:r>
              <a:rPr lang="en-US" sz="2000" dirty="0">
                <a:latin typeface="Comic Sans MS" pitchFamily="66" charset="0"/>
              </a:rPr>
              <a:t>bond w/Silicon, </a:t>
            </a:r>
          </a:p>
          <a:p>
            <a:pPr>
              <a:buClr>
                <a:srgbClr val="FF0000"/>
              </a:buClr>
              <a:buFont typeface="Wingdings" pitchFamily="2" charset="2"/>
              <a:buChar char="Ø"/>
              <a:defRPr/>
            </a:pPr>
            <a:r>
              <a:rPr lang="en-US" sz="2000" u="sng" dirty="0" smtClean="0">
                <a:effectLst>
                  <a:outerShdw blurRad="38100" dist="38100" dir="2700000" algn="tl">
                    <a:srgbClr val="C0C0C0"/>
                  </a:outerShdw>
                </a:effectLst>
                <a:latin typeface="Comic Sans MS" pitchFamily="66" charset="0"/>
              </a:rPr>
              <a:t>Majority </a:t>
            </a:r>
            <a:r>
              <a:rPr lang="en-US" sz="2000" u="sng" dirty="0">
                <a:effectLst>
                  <a:outerShdw blurRad="38100" dist="38100" dir="2700000" algn="tl">
                    <a:srgbClr val="C0C0C0"/>
                  </a:outerShdw>
                </a:effectLst>
                <a:latin typeface="Comic Sans MS" pitchFamily="66" charset="0"/>
              </a:rPr>
              <a:t>Carriers</a:t>
            </a:r>
            <a:r>
              <a:rPr lang="en-US" sz="2000" dirty="0">
                <a:latin typeface="Comic Sans MS" pitchFamily="66" charset="0"/>
              </a:rPr>
              <a:t> are </a:t>
            </a:r>
            <a:r>
              <a:rPr lang="en-US" sz="2000" b="1" dirty="0">
                <a:solidFill>
                  <a:srgbClr val="FF0000"/>
                </a:solidFill>
                <a:effectLst>
                  <a:outerShdw blurRad="38100" dist="38100" dir="2700000" algn="tl">
                    <a:srgbClr val="C0C0C0"/>
                  </a:outerShdw>
                </a:effectLst>
                <a:latin typeface="Comic Sans MS" pitchFamily="66" charset="0"/>
              </a:rPr>
              <a:t>Holes</a:t>
            </a:r>
            <a:r>
              <a:rPr lang="en-US" sz="2000" dirty="0">
                <a:latin typeface="Comic Sans MS" pitchFamily="66" charset="0"/>
              </a:rPr>
              <a:t>.</a:t>
            </a:r>
          </a:p>
        </p:txBody>
      </p:sp>
      <p:sp>
        <p:nvSpPr>
          <p:cNvPr id="84259" name="Rectangle 291"/>
          <p:cNvSpPr>
            <a:spLocks noChangeArrowheads="1"/>
          </p:cNvSpPr>
          <p:nvPr/>
        </p:nvSpPr>
        <p:spPr bwMode="auto">
          <a:xfrm>
            <a:off x="152400" y="44624"/>
            <a:ext cx="2125663" cy="396875"/>
          </a:xfrm>
          <a:prstGeom prst="rect">
            <a:avLst/>
          </a:prstGeom>
          <a:noFill/>
          <a:ln w="9525">
            <a:noFill/>
            <a:miter lim="800000"/>
            <a:headEnd/>
            <a:tailEnd/>
          </a:ln>
          <a:effectLst/>
        </p:spPr>
        <p:txBody>
          <a:bodyPr wrap="none">
            <a:spAutoFit/>
          </a:bodyPr>
          <a:lstStyle/>
          <a:p>
            <a:pPr>
              <a:defRPr/>
            </a:pPr>
            <a:r>
              <a:rPr lang="en-US" sz="2000" b="1">
                <a:solidFill>
                  <a:srgbClr val="FF0000"/>
                </a:solidFill>
                <a:effectLst>
                  <a:outerShdw blurRad="38100" dist="38100" dir="2700000" algn="tl">
                    <a:srgbClr val="C0C0C0"/>
                  </a:outerShdw>
                </a:effectLst>
                <a:latin typeface="Comic Sans MS" pitchFamily="66" charset="0"/>
              </a:rPr>
              <a:t>p-type material</a:t>
            </a:r>
            <a:endParaRPr lang="en-US" b="1">
              <a:latin typeface="Arial" charset="0"/>
            </a:endParaRPr>
          </a:p>
        </p:txBody>
      </p:sp>
      <p:sp>
        <p:nvSpPr>
          <p:cNvPr id="9225" name="Rectangle 292"/>
          <p:cNvSpPr>
            <a:spLocks noChangeArrowheads="1"/>
          </p:cNvSpPr>
          <p:nvPr/>
        </p:nvSpPr>
        <p:spPr bwMode="auto">
          <a:xfrm>
            <a:off x="1219200" y="2774900"/>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a:latin typeface="Comic Sans MS" panose="030F0702030302020204" pitchFamily="66" charset="0"/>
              </a:rPr>
              <a:t>I</a:t>
            </a:r>
          </a:p>
        </p:txBody>
      </p:sp>
      <p:sp>
        <p:nvSpPr>
          <p:cNvPr id="9226" name="Rectangle 293"/>
          <p:cNvSpPr>
            <a:spLocks noChangeArrowheads="1"/>
          </p:cNvSpPr>
          <p:nvPr/>
        </p:nvSpPr>
        <p:spPr bwMode="auto">
          <a:xfrm>
            <a:off x="4191000" y="6244034"/>
            <a:ext cx="481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a:latin typeface="Comic Sans MS" panose="030F0702030302020204" pitchFamily="66" charset="0"/>
              </a:rPr>
              <a:t>V</a:t>
            </a:r>
          </a:p>
        </p:txBody>
      </p:sp>
      <p:sp>
        <p:nvSpPr>
          <p:cNvPr id="9227" name="Line 294"/>
          <p:cNvSpPr>
            <a:spLocks noChangeShapeType="1"/>
          </p:cNvSpPr>
          <p:nvPr/>
        </p:nvSpPr>
        <p:spPr bwMode="auto">
          <a:xfrm flipH="1">
            <a:off x="2743200" y="6548834"/>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Line 295"/>
          <p:cNvSpPr>
            <a:spLocks noChangeShapeType="1"/>
          </p:cNvSpPr>
          <p:nvPr/>
        </p:nvSpPr>
        <p:spPr bwMode="auto">
          <a:xfrm>
            <a:off x="4648200" y="6548834"/>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9" name="Rectangle 296"/>
          <p:cNvSpPr>
            <a:spLocks noChangeArrowheads="1"/>
          </p:cNvSpPr>
          <p:nvPr/>
        </p:nvSpPr>
        <p:spPr bwMode="auto">
          <a:xfrm>
            <a:off x="1371600" y="4796234"/>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a:latin typeface="Comic Sans MS" panose="030F0702030302020204" pitchFamily="66" charset="0"/>
              </a:rPr>
              <a:t>I</a:t>
            </a:r>
          </a:p>
        </p:txBody>
      </p:sp>
      <p:sp>
        <p:nvSpPr>
          <p:cNvPr id="2" name="Rectangle 1"/>
          <p:cNvSpPr/>
          <p:nvPr/>
        </p:nvSpPr>
        <p:spPr>
          <a:xfrm>
            <a:off x="131147" y="1429429"/>
            <a:ext cx="8905350" cy="1477328"/>
          </a:xfrm>
          <a:prstGeom prst="rect">
            <a:avLst/>
          </a:prstGeom>
        </p:spPr>
        <p:txBody>
          <a:bodyPr wrap="square">
            <a:spAutoFit/>
          </a:bodyPr>
          <a:lstStyle/>
          <a:p>
            <a:r>
              <a:rPr lang="en-US" altLang="en-US" dirty="0">
                <a:latin typeface="Comic Sans MS" panose="030F0702030302020204" pitchFamily="66" charset="0"/>
              </a:rPr>
              <a:t>Electrons from the negative supply terminal are attracted to the positive holes and fill them. The positive terminal of the supply pulls the electrons from the holes leaving the holes to attract more electrons. Current (electrons) flows from the negative terminal to the positive terminal</a:t>
            </a:r>
            <a:r>
              <a:rPr lang="en-US" altLang="en-US" dirty="0" smtClean="0">
                <a:latin typeface="Comic Sans MS" panose="030F0702030302020204" pitchFamily="66" charset="0"/>
              </a:rPr>
              <a:t>.  </a:t>
            </a:r>
            <a:r>
              <a:rPr lang="en-US" altLang="en-US" dirty="0">
                <a:latin typeface="Comic Sans MS" panose="030F0702030302020204" pitchFamily="66" charset="0"/>
              </a:rPr>
              <a:t>Inside the semiconductor current flow is actually by the movement of the holes from positive to </a:t>
            </a:r>
            <a:r>
              <a:rPr lang="en-US" altLang="en-US" dirty="0" smtClean="0">
                <a:latin typeface="Comic Sans MS" panose="030F0702030302020204" pitchFamily="66" charset="0"/>
              </a:rPr>
              <a:t>negative</a:t>
            </a:r>
            <a:r>
              <a:rPr lang="tr-TR" altLang="en-US" dirty="0" smtClean="0">
                <a:latin typeface="Comic Sans MS" panose="030F0702030302020204" pitchFamily="66" charset="0"/>
              </a:rPr>
              <a:t>.</a:t>
            </a:r>
            <a:endParaRPr lang="en-US" altLang="en-US" dirty="0">
              <a:latin typeface="Comic Sans MS" panose="030F0702030302020204" pitchFamily="66" charset="0"/>
            </a:endParaRPr>
          </a:p>
        </p:txBody>
      </p:sp>
    </p:spTree>
    <p:extLst>
      <p:ext uri="{BB962C8B-B14F-4D97-AF65-F5344CB8AC3E}">
        <p14:creationId xmlns:p14="http://schemas.microsoft.com/office/powerpoint/2010/main" val="1086233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24744"/>
            <a:ext cx="8229600" cy="1368152"/>
          </a:xfrm>
        </p:spPr>
        <p:txBody>
          <a:bodyPr>
            <a:normAutofit/>
          </a:bodyPr>
          <a:lstStyle/>
          <a:p>
            <a:pPr lvl="0" indent="0" eaLnBrk="0" fontAlgn="base" hangingPunct="0">
              <a:spcBef>
                <a:spcPct val="0"/>
              </a:spcBef>
              <a:spcAft>
                <a:spcPct val="0"/>
              </a:spcAft>
            </a:pPr>
            <a:r>
              <a:rPr lang="en-US" altLang="en-US" sz="2000" dirty="0">
                <a:solidFill>
                  <a:srgbClr val="333333"/>
                </a:solidFill>
              </a:rPr>
              <a:t>Electrostatic force (also called </a:t>
            </a:r>
            <a:r>
              <a:rPr lang="en-US" altLang="en-US" sz="2000" dirty="0">
                <a:solidFill>
                  <a:srgbClr val="E0311D"/>
                </a:solidFill>
                <a:hlinkClick r:id="rId2"/>
              </a:rPr>
              <a:t>Coulomb’s law</a:t>
            </a:r>
            <a:r>
              <a:rPr lang="en-US" altLang="en-US" sz="2000" dirty="0">
                <a:solidFill>
                  <a:srgbClr val="333333"/>
                </a:solidFill>
              </a:rPr>
              <a:t>) is a force that operates between charges. It states that charges of the same type repel each other, while charges of opposite types are attracted together. </a:t>
            </a:r>
            <a:r>
              <a:rPr lang="en-US" altLang="en-US" sz="2000" b="1" dirty="0">
                <a:solidFill>
                  <a:srgbClr val="333333"/>
                </a:solidFill>
              </a:rPr>
              <a:t>Opposites attract, and likes repel</a:t>
            </a:r>
            <a:r>
              <a:rPr lang="en-US" altLang="en-US" sz="2000" dirty="0" smtClean="0">
                <a:solidFill>
                  <a:srgbClr val="333333"/>
                </a:solidFill>
              </a:rPr>
              <a:t>.</a:t>
            </a:r>
            <a:endParaRPr lang="en-US" altLang="en-US" sz="2000" dirty="0"/>
          </a:p>
        </p:txBody>
      </p:sp>
      <p:sp>
        <p:nvSpPr>
          <p:cNvPr id="6" name="Title 5"/>
          <p:cNvSpPr>
            <a:spLocks noGrp="1"/>
          </p:cNvSpPr>
          <p:nvPr>
            <p:ph type="title"/>
          </p:nvPr>
        </p:nvSpPr>
        <p:spPr/>
        <p:txBody>
          <a:bodyPr vert="horz" lIns="91440" tIns="45720" rIns="91440" bIns="45720" rtlCol="0" anchor="ctr">
            <a:noAutofit/>
          </a:bodyPr>
          <a:lstStyle/>
          <a:p>
            <a:r>
              <a:rPr lang="en-US" altLang="en-US" dirty="0">
                <a:ea typeface="ＭＳ Ｐゴシック" charset="0"/>
                <a:cs typeface="ＭＳ Ｐゴシック" charset="0"/>
              </a:rPr>
              <a:t>Electrostatic force</a:t>
            </a:r>
            <a:endParaRPr lang="en-US" dirty="0">
              <a:ea typeface="ＭＳ Ｐゴシック" charset="0"/>
              <a:cs typeface="ＭＳ Ｐゴシック" charset="0"/>
            </a:endParaRPr>
          </a:p>
        </p:txBody>
      </p:sp>
      <p:pic>
        <p:nvPicPr>
          <p:cNvPr id="4100" name="Picture 4" descr="Charges attract/repe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625832"/>
            <a:ext cx="3512585" cy="21602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1960" y="2660683"/>
            <a:ext cx="4125879" cy="2016950"/>
          </a:xfrm>
          <a:prstGeom prst="rect">
            <a:avLst/>
          </a:prstGeom>
        </p:spPr>
      </p:pic>
      <p:sp>
        <p:nvSpPr>
          <p:cNvPr id="2" name="Rectangle 1"/>
          <p:cNvSpPr/>
          <p:nvPr/>
        </p:nvSpPr>
        <p:spPr>
          <a:xfrm>
            <a:off x="539552" y="5085184"/>
            <a:ext cx="7920880" cy="1462320"/>
          </a:xfrm>
          <a:prstGeom prst="rect">
            <a:avLst/>
          </a:prstGeom>
        </p:spPr>
        <p:txBody>
          <a:bodyPr vert="horz" lIns="91440" tIns="45720" rIns="91440" bIns="45720" rtlCol="0">
            <a:normAutofit fontScale="92500" lnSpcReduction="10000"/>
          </a:bodyPr>
          <a:lstStyle/>
          <a:p>
            <a:pPr eaLnBrk="0" hangingPunct="0">
              <a:buFont typeface="Arial" panose="020B0604020202020204" pitchFamily="34" charset="0"/>
              <a:buNone/>
            </a:pPr>
            <a:r>
              <a:rPr lang="en-US" sz="2000" dirty="0" smtClean="0">
                <a:solidFill>
                  <a:srgbClr val="333333"/>
                </a:solidFill>
                <a:latin typeface="Comic Sans MS" panose="030F0702030302020204" pitchFamily="66" charset="0"/>
              </a:rPr>
              <a:t>A </a:t>
            </a:r>
            <a:r>
              <a:rPr lang="en-US" sz="2000" dirty="0">
                <a:solidFill>
                  <a:srgbClr val="333333"/>
                </a:solidFill>
                <a:latin typeface="Comic Sans MS" panose="030F0702030302020204" pitchFamily="66" charset="0"/>
              </a:rPr>
              <a:t>negative charge has an inward electric field because it attracts positive charges. </a:t>
            </a:r>
            <a:endParaRPr lang="tr-TR" sz="2000" dirty="0" smtClean="0">
              <a:solidFill>
                <a:srgbClr val="333333"/>
              </a:solidFill>
              <a:latin typeface="Comic Sans MS" panose="030F0702030302020204" pitchFamily="66" charset="0"/>
            </a:endParaRPr>
          </a:p>
          <a:p>
            <a:pPr eaLnBrk="0" hangingPunct="0">
              <a:buFont typeface="Arial" panose="020B0604020202020204" pitchFamily="34" charset="0"/>
              <a:buNone/>
            </a:pPr>
            <a:endParaRPr lang="tr-TR" sz="2000" dirty="0">
              <a:solidFill>
                <a:srgbClr val="333333"/>
              </a:solidFill>
              <a:latin typeface="Comic Sans MS" panose="030F0702030302020204" pitchFamily="66" charset="0"/>
            </a:endParaRPr>
          </a:p>
          <a:p>
            <a:pPr eaLnBrk="0" hangingPunct="0">
              <a:buFont typeface="Arial" panose="020B0604020202020204" pitchFamily="34" charset="0"/>
              <a:buNone/>
            </a:pPr>
            <a:r>
              <a:rPr lang="en-US" sz="2000" dirty="0" smtClean="0">
                <a:solidFill>
                  <a:srgbClr val="333333"/>
                </a:solidFill>
                <a:latin typeface="Comic Sans MS" panose="030F0702030302020204" pitchFamily="66" charset="0"/>
              </a:rPr>
              <a:t>The </a:t>
            </a:r>
            <a:r>
              <a:rPr lang="en-US" sz="2000" dirty="0">
                <a:solidFill>
                  <a:srgbClr val="333333"/>
                </a:solidFill>
                <a:latin typeface="Comic Sans MS" panose="030F0702030302020204" pitchFamily="66" charset="0"/>
              </a:rPr>
              <a:t>positive charge has an outward electric field, pushing away like charges.</a:t>
            </a:r>
          </a:p>
        </p:txBody>
      </p:sp>
    </p:spTree>
    <p:extLst>
      <p:ext uri="{BB962C8B-B14F-4D97-AF65-F5344CB8AC3E}">
        <p14:creationId xmlns:p14="http://schemas.microsoft.com/office/powerpoint/2010/main" val="493571245"/>
      </p:ext>
    </p:extLst>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922638"/>
            <a:ext cx="3932012" cy="2873393"/>
          </a:xfrm>
          <a:prstGeom prst="rect">
            <a:avLst/>
          </a:prstGeom>
        </p:spPr>
      </p:pic>
      <p:sp>
        <p:nvSpPr>
          <p:cNvPr id="7171" name="Rectangle 3"/>
          <p:cNvSpPr>
            <a:spLocks noGrp="1" noChangeArrowheads="1"/>
          </p:cNvSpPr>
          <p:nvPr>
            <p:ph idx="1"/>
          </p:nvPr>
        </p:nvSpPr>
        <p:spPr>
          <a:xfrm>
            <a:off x="449850" y="1052736"/>
            <a:ext cx="5032627" cy="4896544"/>
          </a:xfrm>
        </p:spPr>
        <p:txBody>
          <a:bodyPr>
            <a:normAutofit/>
          </a:bodyPr>
          <a:lstStyle/>
          <a:p>
            <a:r>
              <a:rPr lang="en-US" altLang="en-US" sz="2000" dirty="0"/>
              <a:t>The goal of electronic materials is to generate and control the flow of an electrical current.</a:t>
            </a:r>
          </a:p>
          <a:p>
            <a:pPr marL="609600" indent="-609600"/>
            <a:endParaRPr lang="tr-TR" altLang="en-US" sz="2000" dirty="0" smtClean="0"/>
          </a:p>
          <a:p>
            <a:pPr marL="609600" indent="-609600"/>
            <a:r>
              <a:rPr lang="en-US" altLang="en-US" sz="2000" dirty="0" smtClean="0"/>
              <a:t>Electronic </a:t>
            </a:r>
            <a:r>
              <a:rPr lang="en-US" altLang="en-US" sz="2000" dirty="0"/>
              <a:t>materials include:</a:t>
            </a:r>
          </a:p>
          <a:p>
            <a:pPr marL="990600" lvl="1" indent="-533400">
              <a:buFontTx/>
              <a:buAutoNum type="arabicPeriod"/>
            </a:pPr>
            <a:r>
              <a:rPr lang="en-US" altLang="en-US" sz="2000" u="sng" dirty="0"/>
              <a:t>Conductors</a:t>
            </a:r>
            <a:r>
              <a:rPr lang="en-US" altLang="en-US" sz="2000" dirty="0"/>
              <a:t>: have low resistance which allows electrical current flow</a:t>
            </a:r>
          </a:p>
          <a:p>
            <a:pPr marL="990600" lvl="1" indent="-533400">
              <a:buFontTx/>
              <a:buAutoNum type="arabicPeriod"/>
            </a:pPr>
            <a:r>
              <a:rPr lang="en-US" altLang="en-US" sz="2000" u="sng" dirty="0"/>
              <a:t>Insulators</a:t>
            </a:r>
            <a:r>
              <a:rPr lang="en-US" altLang="en-US" sz="2000" dirty="0"/>
              <a:t>: have high resistance which suppresses electrical current flow</a:t>
            </a:r>
          </a:p>
          <a:p>
            <a:pPr marL="990600" lvl="1" indent="-533400">
              <a:buFontTx/>
              <a:buAutoNum type="arabicPeriod"/>
            </a:pPr>
            <a:r>
              <a:rPr lang="en-US" altLang="en-US" sz="2000" u="sng" dirty="0"/>
              <a:t>Semiconductors</a:t>
            </a:r>
            <a:r>
              <a:rPr lang="en-US" altLang="en-US" sz="2000" dirty="0"/>
              <a:t>: can allow or suppress electrical current flow</a:t>
            </a:r>
          </a:p>
        </p:txBody>
      </p:sp>
      <p:sp>
        <p:nvSpPr>
          <p:cNvPr id="7170" name="Rectangle 2"/>
          <p:cNvSpPr>
            <a:spLocks noGrp="1" noChangeArrowheads="1"/>
          </p:cNvSpPr>
          <p:nvPr>
            <p:ph type="title"/>
          </p:nvPr>
        </p:nvSpPr>
        <p:spPr/>
        <p:txBody>
          <a:bodyPr/>
          <a:lstStyle/>
          <a:p>
            <a:r>
              <a:rPr lang="en-US" altLang="en-US" dirty="0"/>
              <a:t>Electronic Materials</a:t>
            </a:r>
          </a:p>
        </p:txBody>
      </p:sp>
    </p:spTree>
    <p:extLst>
      <p:ext uri="{BB962C8B-B14F-4D97-AF65-F5344CB8AC3E}">
        <p14:creationId xmlns:p14="http://schemas.microsoft.com/office/powerpoint/2010/main" val="1664757911"/>
      </p:ext>
    </p:extLst>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2088232"/>
          </a:xfrm>
        </p:spPr>
        <p:txBody>
          <a:bodyPr/>
          <a:lstStyle/>
          <a:p>
            <a:r>
              <a:rPr lang="tr-TR" dirty="0" smtClean="0"/>
              <a:t>T</a:t>
            </a:r>
            <a:r>
              <a:rPr lang="en-US" dirty="0" smtClean="0"/>
              <a:t>his </a:t>
            </a:r>
            <a:r>
              <a:rPr lang="en-US" dirty="0"/>
              <a:t>is a copper atom diagram: 29 protons in the nucleus, surrounded by bands of circling electrons. Electrons closer to the nucleus are hard to remove while the valence (outer ring) electron requires relatively little energy to be ejected from the atom.</a:t>
            </a:r>
          </a:p>
        </p:txBody>
      </p:sp>
      <p:sp>
        <p:nvSpPr>
          <p:cNvPr id="3" name="Title 2"/>
          <p:cNvSpPr>
            <a:spLocks noGrp="1"/>
          </p:cNvSpPr>
          <p:nvPr>
            <p:ph type="title"/>
          </p:nvPr>
        </p:nvSpPr>
        <p:spPr/>
        <p:txBody>
          <a:bodyPr/>
          <a:lstStyle/>
          <a:p>
            <a:r>
              <a:rPr lang="en-US" altLang="en-US" u="sng" dirty="0"/>
              <a:t>Conductors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2" y="3602034"/>
            <a:ext cx="2863045" cy="26125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627" y="2996952"/>
            <a:ext cx="6167347" cy="3426304"/>
          </a:xfrm>
          <a:prstGeom prst="rect">
            <a:avLst/>
          </a:prstGeom>
        </p:spPr>
      </p:pic>
    </p:spTree>
    <p:extLst>
      <p:ext uri="{BB962C8B-B14F-4D97-AF65-F5344CB8AC3E}">
        <p14:creationId xmlns:p14="http://schemas.microsoft.com/office/powerpoint/2010/main" val="1706056501"/>
      </p:ext>
    </p:extLst>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a:bodyPr>
          <a:lstStyle/>
          <a:p>
            <a:r>
              <a:rPr lang="en-US" altLang="en-US" dirty="0"/>
              <a:t>Good conductors have low resistance so electrons flow through them with </a:t>
            </a:r>
            <a:r>
              <a:rPr lang="en-US" altLang="en-US" dirty="0" smtClean="0"/>
              <a:t>ease.</a:t>
            </a:r>
            <a:r>
              <a:rPr lang="tr-TR" altLang="en-US" dirty="0" smtClean="0"/>
              <a:t> </a:t>
            </a:r>
            <a:r>
              <a:rPr lang="en-US" altLang="en-US" dirty="0" smtClean="0"/>
              <a:t>The </a:t>
            </a:r>
            <a:r>
              <a:rPr lang="en-US" altLang="en-US" dirty="0"/>
              <a:t>atomic structure of good conductors usually includes only </a:t>
            </a:r>
            <a:r>
              <a:rPr lang="en-US" altLang="en-US" u="sng" dirty="0"/>
              <a:t>one electron in their outer shell</a:t>
            </a:r>
            <a:r>
              <a:rPr lang="en-US" altLang="en-US" dirty="0"/>
              <a:t>. </a:t>
            </a:r>
            <a:r>
              <a:rPr lang="en-US" altLang="en-US" dirty="0" smtClean="0"/>
              <a:t>It </a:t>
            </a:r>
            <a:r>
              <a:rPr lang="en-US" altLang="en-US" dirty="0"/>
              <a:t>is called a valence electron. </a:t>
            </a:r>
          </a:p>
          <a:p>
            <a:pPr lvl="1"/>
            <a:r>
              <a:rPr lang="en-US" altLang="en-US" dirty="0"/>
              <a:t>It is easily striped from the atom, producing current flow. </a:t>
            </a:r>
          </a:p>
        </p:txBody>
      </p:sp>
      <p:sp>
        <p:nvSpPr>
          <p:cNvPr id="21506" name="Rectangle 2"/>
          <p:cNvSpPr>
            <a:spLocks noGrp="1" noChangeArrowheads="1"/>
          </p:cNvSpPr>
          <p:nvPr>
            <p:ph type="title"/>
          </p:nvPr>
        </p:nvSpPr>
        <p:spPr/>
        <p:txBody>
          <a:bodyPr/>
          <a:lstStyle/>
          <a:p>
            <a:r>
              <a:rPr lang="en-US" altLang="en-US" dirty="0" smtClean="0"/>
              <a:t>Conductor</a:t>
            </a:r>
            <a:r>
              <a:rPr lang="tr-TR" altLang="en-US" dirty="0" smtClean="0"/>
              <a:t>s</a:t>
            </a:r>
            <a:endParaRPr lang="en-US" altLang="en-US" dirty="0"/>
          </a:p>
        </p:txBody>
      </p:sp>
      <p:grpSp>
        <p:nvGrpSpPr>
          <p:cNvPr id="21510" name="Group 6"/>
          <p:cNvGrpSpPr>
            <a:grpSpLocks/>
          </p:cNvGrpSpPr>
          <p:nvPr/>
        </p:nvGrpSpPr>
        <p:grpSpPr bwMode="auto">
          <a:xfrm>
            <a:off x="1030588" y="3563482"/>
            <a:ext cx="3103216" cy="2979494"/>
            <a:chOff x="3168" y="912"/>
            <a:chExt cx="2582" cy="2763"/>
          </a:xfrm>
        </p:grpSpPr>
        <p:pic>
          <p:nvPicPr>
            <p:cNvPr id="21508" name="Picture 4"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912"/>
              <a:ext cx="2158" cy="2377"/>
            </a:xfrm>
            <a:prstGeom prst="rect">
              <a:avLst/>
            </a:prstGeom>
            <a:solidFill>
              <a:schemeClr val="bg1"/>
            </a:solidFill>
          </p:spPr>
        </p:pic>
        <p:sp>
          <p:nvSpPr>
            <p:cNvPr id="21509" name="Text Box 5"/>
            <p:cNvSpPr txBox="1">
              <a:spLocks noChangeArrowheads="1"/>
            </p:cNvSpPr>
            <p:nvPr/>
          </p:nvSpPr>
          <p:spPr bwMode="auto">
            <a:xfrm>
              <a:off x="3401" y="3289"/>
              <a:ext cx="2349" cy="3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1" dirty="0"/>
                <a:t>Copper Atom</a:t>
              </a:r>
            </a:p>
          </p:txBody>
        </p:sp>
      </p:grpSp>
      <p:grpSp>
        <p:nvGrpSpPr>
          <p:cNvPr id="11" name="Group 10"/>
          <p:cNvGrpSpPr/>
          <p:nvPr/>
        </p:nvGrpSpPr>
        <p:grpSpPr>
          <a:xfrm>
            <a:off x="4164243" y="4199612"/>
            <a:ext cx="4176464" cy="1460355"/>
            <a:chOff x="1187624" y="4089812"/>
            <a:chExt cx="6187621" cy="2163582"/>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4089812"/>
              <a:ext cx="6187621" cy="1763472"/>
            </a:xfrm>
            <a:prstGeom prst="rect">
              <a:avLst/>
            </a:prstGeom>
          </p:spPr>
        </p:pic>
        <p:sp>
          <p:nvSpPr>
            <p:cNvPr id="13" name="Line 27"/>
            <p:cNvSpPr>
              <a:spLocks noChangeShapeType="1"/>
            </p:cNvSpPr>
            <p:nvPr/>
          </p:nvSpPr>
          <p:spPr bwMode="auto">
            <a:xfrm>
              <a:off x="3925397" y="6148609"/>
              <a:ext cx="3241675" cy="0"/>
            </a:xfrm>
            <a:prstGeom prst="line">
              <a:avLst/>
            </a:prstGeom>
            <a:noFill/>
            <a:ln w="381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latin typeface="Comic Sans MS" panose="030F0702030302020204" pitchFamily="66" charset="0"/>
              </a:endParaRPr>
            </a:p>
          </p:txBody>
        </p:sp>
        <p:sp>
          <p:nvSpPr>
            <p:cNvPr id="14" name="Text Box 30"/>
            <p:cNvSpPr txBox="1">
              <a:spLocks noChangeArrowheads="1"/>
            </p:cNvSpPr>
            <p:nvPr/>
          </p:nvSpPr>
          <p:spPr bwMode="auto">
            <a:xfrm>
              <a:off x="1331640" y="5853284"/>
              <a:ext cx="1776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dirty="0" err="1">
                  <a:latin typeface="Comic Sans MS" panose="030F0702030302020204" pitchFamily="66" charset="0"/>
                </a:rPr>
                <a:t>Electric</a:t>
              </a:r>
              <a:r>
                <a:rPr lang="tr-TR" altLang="en-US" sz="2000" dirty="0">
                  <a:latin typeface="Comic Sans MS" panose="030F0702030302020204" pitchFamily="66" charset="0"/>
                </a:rPr>
                <a:t> </a:t>
              </a:r>
              <a:r>
                <a:rPr lang="tr-TR" altLang="en-US" sz="2000" dirty="0" err="1">
                  <a:latin typeface="Comic Sans MS" panose="030F0702030302020204" pitchFamily="66" charset="0"/>
                </a:rPr>
                <a:t>field</a:t>
              </a:r>
              <a:endParaRPr lang="tr-TR" altLang="en-US" sz="2000" dirty="0">
                <a:latin typeface="Comic Sans MS" panose="030F0702030302020204" pitchFamily="66" charset="0"/>
              </a:endParaRPr>
            </a:p>
          </p:txBody>
        </p:sp>
      </p:grpSp>
    </p:spTree>
    <p:extLst>
      <p:ext uri="{BB962C8B-B14F-4D97-AF65-F5344CB8AC3E}">
        <p14:creationId xmlns:p14="http://schemas.microsoft.com/office/powerpoint/2010/main" val="4107952929"/>
      </p:ext>
    </p:extLst>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Electron Flow in a Simple Circuit</a:t>
            </a:r>
          </a:p>
        </p:txBody>
      </p:sp>
      <p:sp>
        <p:nvSpPr>
          <p:cNvPr id="4" name="Rectangle 3"/>
          <p:cNvSpPr/>
          <p:nvPr/>
        </p:nvSpPr>
        <p:spPr>
          <a:xfrm>
            <a:off x="467099" y="1052736"/>
            <a:ext cx="7830616" cy="2554545"/>
          </a:xfrm>
          <a:prstGeom prst="rect">
            <a:avLst/>
          </a:prstGeom>
        </p:spPr>
        <p:txBody>
          <a:bodyPr wrap="square">
            <a:spAutoFit/>
          </a:bodyPr>
          <a:lstStyle/>
          <a:p>
            <a:r>
              <a:rPr lang="en-US" sz="2000" dirty="0">
                <a:solidFill>
                  <a:srgbClr val="333333"/>
                </a:solidFill>
                <a:latin typeface="Comic Sans MS" panose="030F0702030302020204" pitchFamily="66" charset="0"/>
              </a:rPr>
              <a:t>Now consider a copper wire</a:t>
            </a:r>
            <a:r>
              <a:rPr lang="en-US" sz="2000" dirty="0" smtClean="0">
                <a:solidFill>
                  <a:srgbClr val="333333"/>
                </a:solidFill>
                <a:latin typeface="Comic Sans MS" panose="030F0702030302020204" pitchFamily="66" charset="0"/>
              </a:rPr>
              <a:t>: </a:t>
            </a:r>
            <a:r>
              <a:rPr lang="en-US" sz="2000" dirty="0">
                <a:solidFill>
                  <a:srgbClr val="333333"/>
                </a:solidFill>
                <a:latin typeface="Comic Sans MS" panose="030F0702030302020204" pitchFamily="66" charset="0"/>
              </a:rPr>
              <a:t>As </a:t>
            </a:r>
            <a:r>
              <a:rPr lang="en-US" sz="2000" b="1" dirty="0" smtClean="0">
                <a:solidFill>
                  <a:srgbClr val="333333"/>
                </a:solidFill>
                <a:latin typeface="Comic Sans MS" panose="030F0702030302020204" pitchFamily="66" charset="0"/>
              </a:rPr>
              <a:t>free </a:t>
            </a:r>
            <a:r>
              <a:rPr lang="en-US" sz="2000" b="1" dirty="0">
                <a:solidFill>
                  <a:srgbClr val="333333"/>
                </a:solidFill>
                <a:latin typeface="Comic Sans MS" panose="030F0702030302020204" pitchFamily="66" charset="0"/>
              </a:rPr>
              <a:t>electron</a:t>
            </a:r>
            <a:r>
              <a:rPr lang="en-US" sz="2000" dirty="0">
                <a:solidFill>
                  <a:srgbClr val="333333"/>
                </a:solidFill>
                <a:latin typeface="Comic Sans MS" panose="030F0702030302020204" pitchFamily="66" charset="0"/>
              </a:rPr>
              <a:t> is floating in a space between atoms, it’s pulled </a:t>
            </a:r>
            <a:r>
              <a:rPr lang="en-US" sz="2000" dirty="0" smtClean="0">
                <a:solidFill>
                  <a:srgbClr val="333333"/>
                </a:solidFill>
                <a:latin typeface="Comic Sans MS" panose="030F0702030302020204" pitchFamily="66" charset="0"/>
              </a:rPr>
              <a:t>by </a:t>
            </a:r>
            <a:r>
              <a:rPr lang="en-US" sz="2000" dirty="0">
                <a:solidFill>
                  <a:srgbClr val="333333"/>
                </a:solidFill>
                <a:latin typeface="Comic Sans MS" panose="030F0702030302020204" pitchFamily="66" charset="0"/>
              </a:rPr>
              <a:t>surrounding charges in that space. In this chaos the free electron eventually finds a new atom to latch on to; in doing so, the negative charge of that electron ejects another valence electron from the atom. Now a new electron is drifting through free space looking to do the same thing. This chain effect can continue on and on to create a flow of electrons called </a:t>
            </a:r>
            <a:r>
              <a:rPr lang="en-US" sz="2000" b="1" dirty="0">
                <a:solidFill>
                  <a:srgbClr val="333333"/>
                </a:solidFill>
                <a:latin typeface="Comic Sans MS" panose="030F0702030302020204" pitchFamily="66" charset="0"/>
              </a:rPr>
              <a:t>electric current</a:t>
            </a:r>
            <a:r>
              <a:rPr lang="en-US" sz="2000" dirty="0">
                <a:solidFill>
                  <a:srgbClr val="333333"/>
                </a:solidFill>
                <a:latin typeface="Comic Sans MS" panose="030F0702030302020204" pitchFamily="66" charset="0"/>
              </a:rPr>
              <a:t>.</a:t>
            </a:r>
            <a:endParaRPr lang="en-US" sz="2000" dirty="0">
              <a:latin typeface="Comic Sans MS" panose="030F0702030302020204" pitchFamily="66" charset="0"/>
            </a:endParaRPr>
          </a:p>
        </p:txBody>
      </p:sp>
      <p:grpSp>
        <p:nvGrpSpPr>
          <p:cNvPr id="5" name="Group 4"/>
          <p:cNvGrpSpPr/>
          <p:nvPr/>
        </p:nvGrpSpPr>
        <p:grpSpPr>
          <a:xfrm>
            <a:off x="971600" y="4149080"/>
            <a:ext cx="6187621" cy="2163582"/>
            <a:chOff x="1187624" y="4089812"/>
            <a:chExt cx="6187621" cy="216358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089812"/>
              <a:ext cx="6187621" cy="1763472"/>
            </a:xfrm>
            <a:prstGeom prst="rect">
              <a:avLst/>
            </a:prstGeom>
          </p:spPr>
        </p:pic>
        <p:sp>
          <p:nvSpPr>
            <p:cNvPr id="7" name="Line 27"/>
            <p:cNvSpPr>
              <a:spLocks noChangeShapeType="1"/>
            </p:cNvSpPr>
            <p:nvPr/>
          </p:nvSpPr>
          <p:spPr bwMode="auto">
            <a:xfrm>
              <a:off x="3347864" y="6070526"/>
              <a:ext cx="3241675" cy="0"/>
            </a:xfrm>
            <a:prstGeom prst="line">
              <a:avLst/>
            </a:prstGeom>
            <a:noFill/>
            <a:ln w="381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latin typeface="Comic Sans MS" panose="030F0702030302020204" pitchFamily="66" charset="0"/>
              </a:endParaRPr>
            </a:p>
          </p:txBody>
        </p:sp>
        <p:sp>
          <p:nvSpPr>
            <p:cNvPr id="8" name="Text Box 30"/>
            <p:cNvSpPr txBox="1">
              <a:spLocks noChangeArrowheads="1"/>
            </p:cNvSpPr>
            <p:nvPr/>
          </p:nvSpPr>
          <p:spPr bwMode="auto">
            <a:xfrm>
              <a:off x="1331640" y="5853284"/>
              <a:ext cx="1776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en-US" sz="2000" dirty="0" err="1">
                  <a:latin typeface="Comic Sans MS" panose="030F0702030302020204" pitchFamily="66" charset="0"/>
                </a:rPr>
                <a:t>Electric</a:t>
              </a:r>
              <a:r>
                <a:rPr lang="tr-TR" altLang="en-US" sz="2000" dirty="0">
                  <a:latin typeface="Comic Sans MS" panose="030F0702030302020204" pitchFamily="66" charset="0"/>
                </a:rPr>
                <a:t> </a:t>
              </a:r>
              <a:r>
                <a:rPr lang="tr-TR" altLang="en-US" sz="2000" dirty="0" err="1">
                  <a:latin typeface="Comic Sans MS" panose="030F0702030302020204" pitchFamily="66" charset="0"/>
                </a:rPr>
                <a:t>field</a:t>
              </a:r>
              <a:endParaRPr lang="tr-TR" altLang="en-US" sz="2000" dirty="0">
                <a:latin typeface="Comic Sans MS" panose="030F0702030302020204" pitchFamily="66" charset="0"/>
              </a:endParaRPr>
            </a:p>
          </p:txBody>
        </p:sp>
      </p:grpSp>
    </p:spTree>
    <p:extLst>
      <p:ext uri="{BB962C8B-B14F-4D97-AF65-F5344CB8AC3E}">
        <p14:creationId xmlns:p14="http://schemas.microsoft.com/office/powerpoint/2010/main" val="146164712"/>
      </p:ext>
    </p:extLst>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err="1" smtClean="0"/>
              <a:t>Electric</a:t>
            </a:r>
            <a:r>
              <a:rPr lang="tr-TR" dirty="0" smtClean="0"/>
              <a:t> </a:t>
            </a:r>
            <a:r>
              <a:rPr lang="tr-TR" dirty="0" err="1" smtClean="0"/>
              <a:t>Current</a:t>
            </a:r>
            <a:endParaRPr lang="en-US" dirty="0"/>
          </a:p>
        </p:txBody>
      </p:sp>
      <p:pic>
        <p:nvPicPr>
          <p:cNvPr id="4" name="Picture 4" descr="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752"/>
            <a:ext cx="78105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3260"/>
      </p:ext>
    </p:extLst>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22638"/>
            <a:ext cx="8229600" cy="2938410"/>
          </a:xfrm>
        </p:spPr>
        <p:txBody>
          <a:bodyPr>
            <a:noAutofit/>
          </a:bodyPr>
          <a:lstStyle/>
          <a:p>
            <a:r>
              <a:rPr lang="en-US" altLang="en-US" dirty="0"/>
              <a:t>Insulators have a high resistance so current does not flow in them. The atoms are tightly bound to one another so electrons are difficult to strip away for current flow.</a:t>
            </a:r>
          </a:p>
          <a:p>
            <a:endParaRPr lang="tr-TR" altLang="en-US" sz="1050" dirty="0" smtClean="0"/>
          </a:p>
          <a:p>
            <a:r>
              <a:rPr lang="tr-TR" dirty="0" err="1" smtClean="0"/>
              <a:t>Insulators</a:t>
            </a:r>
            <a:r>
              <a:rPr lang="tr-TR" dirty="0" smtClean="0"/>
              <a:t> h</a:t>
            </a:r>
            <a:r>
              <a:rPr lang="en-US" dirty="0" err="1" smtClean="0"/>
              <a:t>ave</a:t>
            </a:r>
            <a:r>
              <a:rPr lang="en-US" dirty="0" smtClean="0"/>
              <a:t> </a:t>
            </a:r>
            <a:r>
              <a:rPr lang="en-US" dirty="0"/>
              <a:t>8 valence </a:t>
            </a:r>
            <a:r>
              <a:rPr lang="en-US" dirty="0" smtClean="0"/>
              <a:t>electrons</a:t>
            </a:r>
            <a:r>
              <a:rPr lang="tr-TR" dirty="0" smtClean="0"/>
              <a:t>.</a:t>
            </a:r>
            <a:endParaRPr lang="tr-TR" dirty="0"/>
          </a:p>
          <a:p>
            <a:r>
              <a:rPr lang="en-US" altLang="en-US" dirty="0" smtClean="0"/>
              <a:t>Good </a:t>
            </a:r>
            <a:r>
              <a:rPr lang="en-US" altLang="en-US" dirty="0"/>
              <a:t>insulators </a:t>
            </a:r>
            <a:r>
              <a:rPr lang="en-US" altLang="en-US" dirty="0" smtClean="0"/>
              <a:t>include:</a:t>
            </a:r>
            <a:r>
              <a:rPr lang="tr-TR" altLang="en-US" dirty="0" smtClean="0"/>
              <a:t> </a:t>
            </a:r>
            <a:r>
              <a:rPr lang="en-US" altLang="en-US" dirty="0" smtClean="0"/>
              <a:t>Glass</a:t>
            </a:r>
            <a:r>
              <a:rPr lang="en-US" altLang="en-US" dirty="0"/>
              <a:t>, ceramic, plastics, &amp; </a:t>
            </a:r>
            <a:r>
              <a:rPr lang="en-US" altLang="en-US" dirty="0" smtClean="0"/>
              <a:t>wood</a:t>
            </a:r>
            <a:r>
              <a:rPr lang="tr-TR" altLang="en-US" dirty="0" smtClean="0"/>
              <a:t>.</a:t>
            </a:r>
            <a:endParaRPr lang="en-US" altLang="en-US" dirty="0"/>
          </a:p>
        </p:txBody>
      </p:sp>
      <p:sp>
        <p:nvSpPr>
          <p:cNvPr id="9218" name="Rectangle 2"/>
          <p:cNvSpPr>
            <a:spLocks noGrp="1" noChangeArrowheads="1"/>
          </p:cNvSpPr>
          <p:nvPr>
            <p:ph type="title"/>
          </p:nvPr>
        </p:nvSpPr>
        <p:spPr/>
        <p:txBody>
          <a:bodyPr/>
          <a:lstStyle/>
          <a:p>
            <a:r>
              <a:rPr lang="en-US" altLang="en-US"/>
              <a:t>Insulators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708" y="3573016"/>
            <a:ext cx="5256584" cy="2920324"/>
          </a:xfrm>
          <a:prstGeom prst="rect">
            <a:avLst/>
          </a:prstGeom>
        </p:spPr>
      </p:pic>
    </p:spTree>
    <p:extLst>
      <p:ext uri="{BB962C8B-B14F-4D97-AF65-F5344CB8AC3E}">
        <p14:creationId xmlns:p14="http://schemas.microsoft.com/office/powerpoint/2010/main" val="401286642"/>
      </p:ext>
    </p:extLst>
  </p:cSld>
  <p:clrMapOvr>
    <a:masterClrMapping/>
  </p:clrMapOvr>
  <p:transition>
    <p:plu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908720"/>
            <a:ext cx="8229600" cy="5112568"/>
          </a:xfrm>
        </p:spPr>
        <p:txBody>
          <a:bodyPr>
            <a:normAutofit/>
          </a:bodyPr>
          <a:lstStyle/>
          <a:p>
            <a:r>
              <a:rPr lang="en-US" altLang="en-US" dirty="0"/>
              <a:t>Semiconductors are materials that essentially can be conditioned to act as good conductors, or good insulators, or any thing in between.</a:t>
            </a:r>
          </a:p>
          <a:p>
            <a:r>
              <a:rPr lang="en-US" altLang="en-US" dirty="0"/>
              <a:t>The main characteristic of a semiconductor element is that </a:t>
            </a:r>
            <a:r>
              <a:rPr lang="tr-TR" altLang="en-US" dirty="0" smtClean="0"/>
              <a:t>it has </a:t>
            </a:r>
            <a:r>
              <a:rPr lang="en-US" u="sng" dirty="0" smtClean="0"/>
              <a:t> </a:t>
            </a:r>
            <a:r>
              <a:rPr lang="en-US" u="sng" dirty="0"/>
              <a:t>4 valence </a:t>
            </a:r>
            <a:r>
              <a:rPr lang="en-US" u="sng" dirty="0" smtClean="0"/>
              <a:t>electrons</a:t>
            </a:r>
            <a:r>
              <a:rPr lang="tr-TR" u="sng" dirty="0" smtClean="0"/>
              <a:t> </a:t>
            </a:r>
            <a:r>
              <a:rPr lang="en-US" altLang="en-US" dirty="0"/>
              <a:t>in its outer or valence </a:t>
            </a:r>
            <a:r>
              <a:rPr lang="en-US" altLang="en-US" dirty="0" smtClean="0"/>
              <a:t>orbit</a:t>
            </a:r>
            <a:r>
              <a:rPr lang="tr-TR" altLang="en-US" dirty="0" smtClean="0"/>
              <a:t>.</a:t>
            </a:r>
            <a:endParaRPr lang="en-US" u="sng" dirty="0"/>
          </a:p>
          <a:p>
            <a:r>
              <a:rPr lang="en-US" altLang="en-US" u="sng" dirty="0"/>
              <a:t>Common </a:t>
            </a:r>
            <a:r>
              <a:rPr lang="en-US" altLang="en-US" dirty="0"/>
              <a:t>elements such as </a:t>
            </a:r>
            <a:r>
              <a:rPr lang="en-US" altLang="en-US" b="1" dirty="0"/>
              <a:t>carbon, silicon</a:t>
            </a:r>
            <a:r>
              <a:rPr lang="en-US" altLang="en-US" dirty="0"/>
              <a:t>, and </a:t>
            </a:r>
            <a:r>
              <a:rPr lang="en-US" altLang="en-US" b="1" dirty="0"/>
              <a:t>germanium</a:t>
            </a:r>
            <a:r>
              <a:rPr lang="en-US" altLang="en-US" dirty="0"/>
              <a:t> are </a:t>
            </a:r>
            <a:r>
              <a:rPr lang="en-US" altLang="en-US" dirty="0" smtClean="0"/>
              <a:t>semiconductors.</a:t>
            </a:r>
            <a:r>
              <a:rPr lang="tr-TR" altLang="en-US" dirty="0" smtClean="0"/>
              <a:t> </a:t>
            </a:r>
            <a:r>
              <a:rPr lang="en-US" altLang="en-US" u="sng" dirty="0" smtClean="0"/>
              <a:t>Silicon </a:t>
            </a:r>
            <a:r>
              <a:rPr lang="en-US" altLang="en-US" u="sng" dirty="0"/>
              <a:t>is the best</a:t>
            </a:r>
            <a:r>
              <a:rPr lang="en-US" altLang="en-US" dirty="0"/>
              <a:t> and most widely used semiconductor.</a:t>
            </a:r>
          </a:p>
        </p:txBody>
      </p:sp>
      <p:sp>
        <p:nvSpPr>
          <p:cNvPr id="10242" name="Rectangle 2"/>
          <p:cNvSpPr>
            <a:spLocks noGrp="1" noChangeArrowheads="1"/>
          </p:cNvSpPr>
          <p:nvPr>
            <p:ph type="title"/>
          </p:nvPr>
        </p:nvSpPr>
        <p:spPr/>
        <p:txBody>
          <a:bodyPr/>
          <a:lstStyle/>
          <a:p>
            <a:r>
              <a:rPr lang="en-US" altLang="en-US"/>
              <a:t>Semiconductors</a:t>
            </a:r>
          </a:p>
        </p:txBody>
      </p:sp>
      <p:pic>
        <p:nvPicPr>
          <p:cNvPr id="4" name="Picture 7" descr="Fig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2339752" y="4509120"/>
            <a:ext cx="3083581" cy="201601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1147783"/>
      </p:ext>
    </p:extLst>
  </p:cSld>
  <p:clrMapOvr>
    <a:masterClrMapping/>
  </p:clrMapOvr>
  <p:transition>
    <p:plus/>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17870</TotalTime>
  <Words>1033</Words>
  <Application>Microsoft Office PowerPoint</Application>
  <PresentationFormat>On-screen Show (4:3)</PresentationFormat>
  <Paragraphs>175</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Arial</vt:lpstr>
      <vt:lpstr>Arial Tur</vt:lpstr>
      <vt:lpstr>Comic Sans MS</vt:lpstr>
      <vt:lpstr>Tahoma</vt:lpstr>
      <vt:lpstr>Times</vt:lpstr>
      <vt:lpstr>Wingdings</vt:lpstr>
      <vt:lpstr>Office Theme</vt:lpstr>
      <vt:lpstr>Introduction to  Semiconductor Materials</vt:lpstr>
      <vt:lpstr>Electrostatic force</vt:lpstr>
      <vt:lpstr>Electronic Materials</vt:lpstr>
      <vt:lpstr>Conductors</vt:lpstr>
      <vt:lpstr>Conductors</vt:lpstr>
      <vt:lpstr>Electron Flow in a Simple Circuit</vt:lpstr>
      <vt:lpstr>Electric Current</vt:lpstr>
      <vt:lpstr>Insulators</vt:lpstr>
      <vt:lpstr>Semiconductors</vt:lpstr>
      <vt:lpstr>Crystal Lattice Structure</vt:lpstr>
      <vt:lpstr>Semiconductors can be Insulators</vt:lpstr>
      <vt:lpstr>PowerPoint Presentation</vt:lpstr>
      <vt:lpstr>Semiconductors can be Conductors</vt:lpstr>
      <vt:lpstr>Resistance Effects of Doping</vt:lpstr>
      <vt:lpstr>PowerPoint Presentation</vt:lpstr>
      <vt:lpstr>Another Way to Dope</vt:lpstr>
      <vt:lpstr>PowerPoint Presentation</vt:lpstr>
    </vt:vector>
  </TitlesOfParts>
  <Company>Cartography Division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Etiği CRN20543 DERS SUNUMLARI</dc:title>
  <dc:creator>ITU</dc:creator>
  <cp:lastModifiedBy>Bora</cp:lastModifiedBy>
  <cp:revision>907</cp:revision>
  <dcterms:created xsi:type="dcterms:W3CDTF">2006-02-04T17:06:47Z</dcterms:created>
  <dcterms:modified xsi:type="dcterms:W3CDTF">2016-09-22T12:52:50Z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TC011594401055</vt:lpwstr>
  </property>
</Properties>
</file>