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68" r:id="rId3"/>
    <p:sldId id="269" r:id="rId4"/>
    <p:sldId id="291" r:id="rId5"/>
    <p:sldId id="270" r:id="rId6"/>
    <p:sldId id="292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C0CEB-8E5F-41B9-8F6F-1C3902867758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40B4-3B7C-46EE-B6B1-4C6E54F57FF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64516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54700-20D0-41DA-9E97-DFC146BD887A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E049A-FC4D-4D22-969F-4FC63891B56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997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23-4 in the main text.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1DC6A-B62C-4ECF-93A7-72D9B697742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0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23-4 in the main text.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0D87D-8A1E-4192-ACD3-447D2ADF0BD1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23-4 in the main text.</a:t>
            </a:r>
          </a:p>
          <a:p>
            <a:r>
              <a:rPr lang="en-US" smtClean="0"/>
              <a:t>The speculative motive does not appear in the main text, but may be useful later in discussing the liquidity trap.  NB Japan.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B192A-E76A-4938-9A8B-73FA09414F1B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3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23-4 in the main text.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E870-6274-4F91-BC43-D3F19914B59E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23-4 in the main text, and Figure 24-2.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37527-B823-43C9-8B43-8908A44D44DB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509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23-4 in the main text, and Figure 23-1.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611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4611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B53E5-9674-4832-B8BA-0B0123B8DB7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EA37A-CF3E-4B12-A990-B85F7C61B42E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7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23-7 in the main text.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3D567-1A5E-4656-B706-790705AF3F93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23-7 in the main text.</a:t>
            </a:r>
          </a:p>
          <a:p>
            <a:r>
              <a:rPr lang="en-US" smtClean="0"/>
              <a:t>"Intangibles" includes investment in computer software etc.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9D015-6D52-45F6-9175-9E6DB458B79C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23-7 in the main text.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3382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9CA66-B7B7-4BE6-9D1B-7CA5A11A72A4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D673C-F77A-4B31-A2E1-E942113E2CAA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0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23-7 in the main text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36CCD-BAAB-4199-99A0-15503042A1A1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the introduction to Chapter 23 and Section 23-1 of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ECCFE-2415-451E-A067-D2F03A481181}" type="slidenum">
              <a:rPr lang="en-US"/>
              <a:pPr/>
              <a:t>4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See Section 22-1 in the main text.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A4D2E-36A5-489B-BA62-D2D1B3726DBF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23-2 of the main text.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B9A3F-E9B2-405F-9954-A879135FAEEF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22-4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369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7F501-18AE-4C8D-B066-790DFABB5938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C8B02-898E-47AD-B642-563FFAD31AF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23-2 and 23-3 in the main text.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55670-2BF3-4498-8541-84C5028FAB0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29.11.2012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29.11.2012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9812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23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Faiz Oranı ve Parasal Aktarım              (M</a:t>
            </a:r>
            <a:r>
              <a:rPr lang="en-US" sz="4000" b="1" smtClean="0"/>
              <a:t>onetary </a:t>
            </a:r>
            <a:r>
              <a:rPr lang="tr-TR" sz="4000" b="1" smtClean="0"/>
              <a:t>T</a:t>
            </a:r>
            <a:r>
              <a:rPr lang="en-US" sz="4000" b="1" smtClean="0"/>
              <a:t>ransmission</a:t>
            </a:r>
            <a:r>
              <a:rPr lang="tr-TR" sz="4000" b="1" smtClean="0"/>
              <a:t>)</a:t>
            </a:r>
            <a:endParaRPr lang="en-US" sz="400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dirty="0" smtClean="0"/>
              <a:t>Para Talebi</a:t>
            </a:r>
            <a:endParaRPr lang="en-GB" sz="4000" b="1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tr-TR" sz="2800" smtClean="0"/>
              <a:t>Elde para tutmanın fırsat maliyeti (</a:t>
            </a:r>
            <a:r>
              <a:rPr lang="en-GB" sz="2800" smtClean="0"/>
              <a:t>opportunity cost of holding money</a:t>
            </a:r>
            <a:r>
              <a:rPr lang="tr-TR" sz="2800" smtClean="0"/>
              <a:t>) parayı bonoda tutmamakla kaybedilen nominal faiz geliridir. </a:t>
            </a:r>
          </a:p>
          <a:p>
            <a:pPr eaLnBrk="1" hangingPunct="1">
              <a:lnSpc>
                <a:spcPct val="120000"/>
              </a:lnSpc>
            </a:pPr>
            <a:r>
              <a:rPr lang="tr-TR" sz="2800" smtClean="0"/>
              <a:t>İnsanlar parayı ellerinde, ancak ve ancak, fırsat maliyetinden daha fazla bir yarar sağlayacaksa tutarlar.</a:t>
            </a:r>
            <a:endParaRPr lang="en-GB" sz="280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F0F1F5-C4D5-4318-98F4-9286DD9ADDD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dirty="0" smtClean="0"/>
              <a:t>Elde para neden tutulur?</a:t>
            </a:r>
            <a:endParaRPr lang="en-GB" sz="4000" b="1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9244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tr-TR" sz="2400" smtClean="0"/>
              <a:t>İşlem Amaçlı (Transaction)</a:t>
            </a:r>
            <a:endParaRPr lang="en-GB" sz="2400" smtClean="0"/>
          </a:p>
          <a:p>
            <a:pPr lvl="1" eaLnBrk="1" hangingPunct="1">
              <a:lnSpc>
                <a:spcPct val="120000"/>
              </a:lnSpc>
            </a:pPr>
            <a:r>
              <a:rPr lang="tr-TR" sz="2000" smtClean="0"/>
              <a:t>Ödemeler ve alacaklar çoğu zaman eşzamanlı değildir:</a:t>
            </a:r>
            <a:endParaRPr lang="en-GB" sz="2000" smtClean="0"/>
          </a:p>
          <a:p>
            <a:pPr lvl="2" eaLnBrk="1" hangingPunct="1">
              <a:lnSpc>
                <a:spcPct val="120000"/>
              </a:lnSpc>
            </a:pPr>
            <a:r>
              <a:rPr lang="tr-TR" sz="1800" smtClean="0"/>
              <a:t>Bu sebepten dolayı önceden belli ödemelerin yapılabilmesi için belli bir nakite itiyaç vardır.</a:t>
            </a:r>
            <a:endParaRPr lang="en-GB" sz="1800" smtClean="0"/>
          </a:p>
          <a:p>
            <a:pPr lvl="2" eaLnBrk="1" hangingPunct="1">
              <a:lnSpc>
                <a:spcPct val="120000"/>
              </a:lnSpc>
            </a:pPr>
            <a:r>
              <a:rPr lang="tr-TR" sz="1800" smtClean="0"/>
              <a:t>Tutulan nakit miktarı gelire ve ödeme planına bağlı olarak değişir.</a:t>
            </a:r>
            <a:endParaRPr lang="en-GB" sz="1800" smtClean="0"/>
          </a:p>
          <a:p>
            <a:pPr eaLnBrk="1" hangingPunct="1">
              <a:lnSpc>
                <a:spcPct val="120000"/>
              </a:lnSpc>
            </a:pPr>
            <a:r>
              <a:rPr lang="tr-TR" sz="2400" smtClean="0"/>
              <a:t>Önlem (ihtiyat) Amaçlı (Precautionary)</a:t>
            </a:r>
            <a:endParaRPr lang="en-GB" sz="2400" smtClean="0"/>
          </a:p>
          <a:p>
            <a:pPr lvl="1" eaLnBrk="1" hangingPunct="1">
              <a:lnSpc>
                <a:spcPct val="120000"/>
              </a:lnSpc>
            </a:pPr>
            <a:r>
              <a:rPr lang="en-GB" sz="2000" smtClean="0"/>
              <a:t>B</a:t>
            </a:r>
            <a:r>
              <a:rPr lang="tr-TR" sz="2000" smtClean="0"/>
              <a:t>elirsizlikten ötürü</a:t>
            </a:r>
            <a:r>
              <a:rPr lang="en-GB" sz="2000" smtClean="0"/>
              <a:t>:</a:t>
            </a:r>
          </a:p>
          <a:p>
            <a:pPr lvl="2" eaLnBrk="1" hangingPunct="1">
              <a:lnSpc>
                <a:spcPct val="120000"/>
              </a:lnSpc>
            </a:pPr>
            <a:r>
              <a:rPr lang="tr-TR" sz="1800" smtClean="0"/>
              <a:t>İnsanlar öngöremedikleri durumlara hazırlıklı olabilmek amacıyla belli miktarda nakit tutarlar.</a:t>
            </a:r>
          </a:p>
          <a:p>
            <a:pPr lvl="2" eaLnBrk="1" hangingPunct="1">
              <a:lnSpc>
                <a:spcPct val="120000"/>
              </a:lnSpc>
            </a:pPr>
            <a:r>
              <a:rPr lang="tr-TR" sz="1800" smtClean="0"/>
              <a:t>Nominal faiz oranına bağlı olarak miktar değişir.</a:t>
            </a:r>
            <a:endParaRPr lang="en-GB" sz="180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FF50F5-ABD0-436B-ADF8-307BD8ACAB91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dirty="0" smtClean="0"/>
              <a:t>Elde para neden tutulur? </a:t>
            </a:r>
            <a:r>
              <a:rPr lang="en-US" sz="4000" b="1" dirty="0" smtClean="0"/>
              <a:t>(2)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Varlık (</a:t>
            </a:r>
            <a:r>
              <a:rPr lang="en-US" sz="2400" smtClean="0"/>
              <a:t>Asset</a:t>
            </a:r>
            <a:r>
              <a:rPr lang="tr-TR" sz="2400" smtClean="0"/>
              <a:t>) olarak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İnsanlar riskten hoşlanmazlar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tr-TR" sz="2000" smtClean="0"/>
              <a:t>yatırım portföylerinde düşük riskli bir varlık olarak bir miktar para tutmak isteyebilirler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tr-TR" sz="1800" smtClean="0"/>
              <a:t>Paranın fırsat maliyeti olan nominal faiz oranına bağlı olarak değişir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Spekülatif (</a:t>
            </a:r>
            <a:r>
              <a:rPr lang="en-US" sz="2400" smtClean="0"/>
              <a:t>Speculative</a:t>
            </a:r>
            <a:r>
              <a:rPr lang="tr-TR" sz="2400" smtClean="0"/>
              <a:t>) Amaçlı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Ortaya çıkabilecek spekülatif kazançları elde edebilmek için insanlar bir miktar nakit tutmak isteyebilriler.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tr-TR" sz="2000" smtClean="0"/>
              <a:t>örneğin bono fiyatlarının düşebileceği beklentisi, ya da faiz oranının artacağı beklentisiyle insanlar ellerinde nakit bulundurmak isterler.</a:t>
            </a:r>
            <a:endParaRPr lang="en-US" sz="200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044308-1D74-494F-A381-B7D6B824BB7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dirty="0" smtClean="0"/>
              <a:t>Para talebi: Özet</a:t>
            </a:r>
            <a:endParaRPr lang="en-US" sz="4000" b="1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71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mtClean="0"/>
              <a:t>Paraya olan talep reel (gerçek) para miktarınadır.</a:t>
            </a:r>
          </a:p>
          <a:p>
            <a:pPr lvl="3" eaLnBrk="1" hangingPunct="1">
              <a:lnSpc>
                <a:spcPct val="80000"/>
              </a:lnSpc>
            </a:pPr>
            <a:r>
              <a:rPr lang="tr-TR" smtClean="0"/>
              <a:t>Enflasyonun olmadığı bir ortamda reel ve nominal para talebi aynıdır.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tr-TR" smtClean="0"/>
              <a:t>Reel para talebi</a:t>
            </a:r>
            <a:r>
              <a:rPr lang="en-US" smtClean="0"/>
              <a:t>:</a:t>
            </a:r>
            <a:r>
              <a:rPr lang="tr-TR" smtClean="0"/>
              <a:t> M/P=f (Y/P, r, P, r</a:t>
            </a:r>
            <a:r>
              <a:rPr lang="tr-TR" i="1" baseline="30000" smtClean="0"/>
              <a:t>e</a:t>
            </a:r>
            <a:r>
              <a:rPr lang="tr-TR" smtClean="0"/>
              <a:t>)</a:t>
            </a: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Gerçek (reel) gelire (+)</a:t>
            </a: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nominal </a:t>
            </a:r>
            <a:r>
              <a:rPr lang="tr-TR" smtClean="0"/>
              <a:t>faiz oranına (-)</a:t>
            </a:r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Fiyat düzeyine (enflasyon) (+)</a:t>
            </a:r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Ve gelecekte faizl</a:t>
            </a:r>
            <a:r>
              <a:rPr lang="en-US" smtClean="0"/>
              <a:t>e</a:t>
            </a:r>
            <a:r>
              <a:rPr lang="tr-TR" smtClean="0"/>
              <a:t>rin alacağı yöne ilişkin beklentilere bağlıdır. (+)</a:t>
            </a: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9014DE-1230-442E-954C-C5234D8BE0B1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pPr eaLnBrk="1" hangingPunct="1"/>
            <a:r>
              <a:rPr lang="tr-TR" sz="4000" b="1" dirty="0" smtClean="0"/>
              <a:t>Para Piyasası Dengesi</a:t>
            </a:r>
            <a:endParaRPr lang="en-US" sz="4000" b="1" dirty="0" smtClean="0"/>
          </a:p>
        </p:txBody>
      </p:sp>
      <p:sp>
        <p:nvSpPr>
          <p:cNvPr id="10240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0072E1-5889-4C87-A871-14F3EB4642A6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4" name="Line 3"/>
          <p:cNvSpPr>
            <a:spLocks noChangeShapeType="1"/>
          </p:cNvSpPr>
          <p:nvPr/>
        </p:nvSpPr>
        <p:spPr bwMode="auto">
          <a:xfrm>
            <a:off x="1066800" y="48006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 flipV="1">
            <a:off x="1066800" y="21336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3224213" y="4772025"/>
            <a:ext cx="154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Tutulan Reel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para miktarı </a:t>
            </a:r>
            <a:endParaRPr lang="en-US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02407" name="Text Box 6"/>
          <p:cNvSpPr txBox="1">
            <a:spLocks noChangeArrowheads="1"/>
          </p:cNvSpPr>
          <p:nvPr/>
        </p:nvSpPr>
        <p:spPr bwMode="auto">
          <a:xfrm rot="-5398094">
            <a:off x="235744" y="2220119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Faiz oranı</a:t>
            </a:r>
            <a:endParaRPr lang="en-US" i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00200" y="1524000"/>
            <a:ext cx="7543800" cy="2971800"/>
            <a:chOff x="1008" y="960"/>
            <a:chExt cx="4752" cy="1872"/>
          </a:xfrm>
        </p:grpSpPr>
        <p:sp>
          <p:nvSpPr>
            <p:cNvPr id="102418" name="Line 7"/>
            <p:cNvSpPr>
              <a:spLocks noChangeShapeType="1"/>
            </p:cNvSpPr>
            <p:nvPr/>
          </p:nvSpPr>
          <p:spPr bwMode="auto">
            <a:xfrm>
              <a:off x="1008" y="1440"/>
              <a:ext cx="1344" cy="134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2419" name="Text Box 8"/>
            <p:cNvSpPr txBox="1">
              <a:spLocks noChangeArrowheads="1"/>
            </p:cNvSpPr>
            <p:nvPr/>
          </p:nvSpPr>
          <p:spPr bwMode="auto">
            <a:xfrm>
              <a:off x="2352" y="2544"/>
              <a:ext cx="3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C000"/>
                  </a:solidFill>
                  <a:latin typeface="Arial" pitchFamily="34" charset="0"/>
                </a:rPr>
                <a:t>LL</a:t>
              </a:r>
            </a:p>
          </p:txBody>
        </p:sp>
        <p:sp>
          <p:nvSpPr>
            <p:cNvPr id="102420" name="Text Box 9"/>
            <p:cNvSpPr txBox="1">
              <a:spLocks noChangeArrowheads="1"/>
            </p:cNvSpPr>
            <p:nvPr/>
          </p:nvSpPr>
          <p:spPr bwMode="auto">
            <a:xfrm>
              <a:off x="3232" y="960"/>
              <a:ext cx="2528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Diğer etkenler sabitken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(ceteris paribus), reel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paraya olan talep, paranın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fırsat maliyeti olan nominal faiz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ile ters orantılıdır.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087938" y="3200400"/>
            <a:ext cx="412908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LL doğrusunun </a:t>
            </a:r>
            <a:r>
              <a:rPr lang="tr-TR" sz="2000" b="1" u="sng">
                <a:solidFill>
                  <a:prstClr val="white"/>
                </a:solidFill>
                <a:latin typeface="Arial" pitchFamily="34" charset="0"/>
              </a:rPr>
              <a:t>konumu</a:t>
            </a: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gerçek gelir düzeyi, fiyat düzeyi,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ve beklenen faiz oranına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bağlıdır.Gerçek gelir arttığında,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reel para talebi artacak, LL üste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kayacaktır.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11188" y="2133600"/>
            <a:ext cx="7581900" cy="3898900"/>
            <a:chOff x="410" y="1344"/>
            <a:chExt cx="4776" cy="2456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10" y="1344"/>
              <a:ext cx="4776" cy="2456"/>
              <a:chOff x="410" y="1344"/>
              <a:chExt cx="4776" cy="2456"/>
            </a:xfrm>
          </p:grpSpPr>
          <p:sp>
            <p:nvSpPr>
              <p:cNvPr id="102413" name="Text Box 12"/>
              <p:cNvSpPr txBox="1">
                <a:spLocks noChangeArrowheads="1"/>
              </p:cNvSpPr>
              <p:nvPr/>
            </p:nvSpPr>
            <p:spPr bwMode="auto">
              <a:xfrm>
                <a:off x="470" y="3550"/>
                <a:ext cx="47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000" b="1" i="1" dirty="0">
                    <a:solidFill>
                      <a:prstClr val="white"/>
                    </a:solidFill>
                    <a:latin typeface="Arial" pitchFamily="34" charset="0"/>
                  </a:rPr>
                  <a:t>Para arzı </a:t>
                </a:r>
                <a:r>
                  <a:rPr lang="en-US" sz="2000" b="1" i="1" dirty="0">
                    <a:solidFill>
                      <a:prstClr val="white"/>
                    </a:solidFill>
                    <a:latin typeface="Arial" pitchFamily="34" charset="0"/>
                  </a:rPr>
                  <a:t>L</a:t>
                </a:r>
                <a:r>
                  <a:rPr lang="en-US" sz="2000" b="1" i="1" baseline="-25000" dirty="0">
                    <a:solidFill>
                      <a:prstClr val="white"/>
                    </a:solidFill>
                    <a:latin typeface="Arial" pitchFamily="34" charset="0"/>
                  </a:rPr>
                  <a:t>0</a:t>
                </a:r>
                <a:r>
                  <a:rPr lang="tr-TR" sz="2000" b="1" i="1" dirty="0">
                    <a:solidFill>
                      <a:prstClr val="white"/>
                    </a:solidFill>
                    <a:latin typeface="Arial" pitchFamily="34" charset="0"/>
                  </a:rPr>
                  <a:t> iken para piyasası r</a:t>
                </a:r>
                <a:r>
                  <a:rPr lang="tr-TR" sz="2000" b="1" i="1" baseline="-25000" dirty="0">
                    <a:solidFill>
                      <a:prstClr val="white"/>
                    </a:solidFill>
                    <a:latin typeface="Arial" pitchFamily="34" charset="0"/>
                  </a:rPr>
                  <a:t>0</a:t>
                </a:r>
                <a:r>
                  <a:rPr lang="tr-TR" sz="2000" b="1" i="1" dirty="0">
                    <a:solidFill>
                      <a:prstClr val="white"/>
                    </a:solidFill>
                    <a:latin typeface="Arial" pitchFamily="34" charset="0"/>
                  </a:rPr>
                  <a:t> faiz oranında dengeye gelir.</a:t>
                </a:r>
                <a:endParaRPr lang="en-US" sz="2000" b="1" i="1" dirty="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02414" name="Line 13"/>
              <p:cNvSpPr>
                <a:spLocks noChangeShapeType="1"/>
              </p:cNvSpPr>
              <p:nvPr/>
            </p:nvSpPr>
            <p:spPr bwMode="auto">
              <a:xfrm flipV="1">
                <a:off x="1488" y="1344"/>
                <a:ext cx="0" cy="1680"/>
              </a:xfrm>
              <a:prstGeom prst="line">
                <a:avLst/>
              </a:prstGeom>
              <a:noFill/>
              <a:ln w="57150">
                <a:solidFill>
                  <a:srgbClr val="FF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02415" name="Text Box 14"/>
              <p:cNvSpPr txBox="1">
                <a:spLocks noChangeArrowheads="1"/>
              </p:cNvSpPr>
              <p:nvPr/>
            </p:nvSpPr>
            <p:spPr bwMode="auto">
              <a:xfrm>
                <a:off x="1334" y="3001"/>
                <a:ext cx="3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FF99CC"/>
                    </a:solidFill>
                    <a:latin typeface="Arial" pitchFamily="34" charset="0"/>
                  </a:rPr>
                  <a:t>L</a:t>
                </a:r>
                <a:r>
                  <a:rPr lang="en-US" sz="2400" b="1" baseline="-25000">
                    <a:solidFill>
                      <a:srgbClr val="FF99CC"/>
                    </a:solidFill>
                    <a:latin typeface="Arial" pitchFamily="34" charset="0"/>
                  </a:rPr>
                  <a:t>0</a:t>
                </a:r>
                <a:endParaRPr lang="en-US" sz="2400" b="1">
                  <a:solidFill>
                    <a:srgbClr val="FF99CC"/>
                  </a:solidFill>
                  <a:latin typeface="Arial" pitchFamily="34" charset="0"/>
                </a:endParaRPr>
              </a:p>
            </p:txBody>
          </p:sp>
          <p:sp>
            <p:nvSpPr>
              <p:cNvPr id="102416" name="Line 15"/>
              <p:cNvSpPr>
                <a:spLocks noChangeShapeType="1"/>
              </p:cNvSpPr>
              <p:nvPr/>
            </p:nvSpPr>
            <p:spPr bwMode="auto">
              <a:xfrm flipH="1">
                <a:off x="672" y="192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02417" name="Text Box 16"/>
              <p:cNvSpPr txBox="1">
                <a:spLocks noChangeArrowheads="1"/>
              </p:cNvSpPr>
              <p:nvPr/>
            </p:nvSpPr>
            <p:spPr bwMode="auto">
              <a:xfrm>
                <a:off x="410" y="1801"/>
                <a:ext cx="23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2400" b="1" baseline="-25000">
                    <a:solidFill>
                      <a:srgbClr val="FF99CC"/>
                    </a:solidFill>
                    <a:latin typeface="Arial" pitchFamily="34" charset="0"/>
                  </a:rPr>
                  <a:t>r</a:t>
                </a:r>
                <a:r>
                  <a:rPr lang="en-US" sz="2400" b="1" baseline="-25000">
                    <a:solidFill>
                      <a:srgbClr val="FF99CC"/>
                    </a:solidFill>
                    <a:latin typeface="Arial" pitchFamily="34" charset="0"/>
                  </a:rPr>
                  <a:t>0</a:t>
                </a:r>
              </a:p>
            </p:txBody>
          </p:sp>
        </p:grpSp>
        <p:sp>
          <p:nvSpPr>
            <p:cNvPr id="102412" name="Oval 23"/>
            <p:cNvSpPr>
              <a:spLocks noChangeArrowheads="1"/>
            </p:cNvSpPr>
            <p:nvPr/>
          </p:nvSpPr>
          <p:spPr bwMode="auto">
            <a:xfrm>
              <a:off x="1431" y="18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pPr eaLnBrk="1" hangingPunct="1"/>
            <a:r>
              <a:rPr lang="tr-TR" sz="4000" b="1" smtClean="0"/>
              <a:t>Para piyasası nasıl dengeye gelir?</a:t>
            </a:r>
            <a:endParaRPr lang="en-US" sz="4000" b="1" smtClean="0"/>
          </a:p>
        </p:txBody>
      </p:sp>
      <p:sp>
        <p:nvSpPr>
          <p:cNvPr id="1034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27A2FF-9902-4C90-9BFB-61C83DB3E0F8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50875" y="1803400"/>
            <a:ext cx="4914900" cy="3770313"/>
            <a:chOff x="410" y="1136"/>
            <a:chExt cx="3096" cy="2375"/>
          </a:xfrm>
        </p:grpSpPr>
        <p:sp>
          <p:nvSpPr>
            <p:cNvPr id="103441" name="Line 3"/>
            <p:cNvSpPr>
              <a:spLocks noChangeShapeType="1"/>
            </p:cNvSpPr>
            <p:nvPr/>
          </p:nvSpPr>
          <p:spPr bwMode="auto">
            <a:xfrm>
              <a:off x="672" y="3024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42" name="Line 4"/>
            <p:cNvSpPr>
              <a:spLocks noChangeShapeType="1"/>
            </p:cNvSpPr>
            <p:nvPr/>
          </p:nvSpPr>
          <p:spPr bwMode="auto">
            <a:xfrm flipV="1">
              <a:off x="672" y="1344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43" name="Text Box 5"/>
            <p:cNvSpPr txBox="1">
              <a:spLocks noChangeArrowheads="1"/>
            </p:cNvSpPr>
            <p:nvPr/>
          </p:nvSpPr>
          <p:spPr bwMode="auto">
            <a:xfrm>
              <a:off x="1638" y="3280"/>
              <a:ext cx="1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i="1" dirty="0">
                  <a:solidFill>
                    <a:prstClr val="white"/>
                  </a:solidFill>
                  <a:latin typeface="Arial" pitchFamily="34" charset="0"/>
                </a:rPr>
                <a:t>Tutulan gerçek para miktarı</a:t>
              </a:r>
              <a:endParaRPr lang="en-US" i="1" dirty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44" name="Text Box 6"/>
            <p:cNvSpPr txBox="1">
              <a:spLocks noChangeArrowheads="1"/>
            </p:cNvSpPr>
            <p:nvPr/>
          </p:nvSpPr>
          <p:spPr bwMode="auto">
            <a:xfrm rot="-5398094">
              <a:off x="149" y="1398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Arial" pitchFamily="34" charset="0"/>
                </a:rPr>
                <a:t>Faiz oranı</a:t>
              </a:r>
              <a:endParaRPr lang="en-US" i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45" name="Line 8"/>
            <p:cNvSpPr>
              <a:spLocks noChangeShapeType="1"/>
            </p:cNvSpPr>
            <p:nvPr/>
          </p:nvSpPr>
          <p:spPr bwMode="auto">
            <a:xfrm>
              <a:off x="1008" y="1440"/>
              <a:ext cx="1344" cy="134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46" name="Text Box 9"/>
            <p:cNvSpPr txBox="1">
              <a:spLocks noChangeArrowheads="1"/>
            </p:cNvSpPr>
            <p:nvPr/>
          </p:nvSpPr>
          <p:spPr bwMode="auto">
            <a:xfrm>
              <a:off x="2352" y="2544"/>
              <a:ext cx="3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C000"/>
                  </a:solidFill>
                  <a:latin typeface="Arial" pitchFamily="34" charset="0"/>
                </a:rPr>
                <a:t>LL</a:t>
              </a:r>
            </a:p>
          </p:txBody>
        </p:sp>
        <p:sp>
          <p:nvSpPr>
            <p:cNvPr id="103447" name="Line 14"/>
            <p:cNvSpPr>
              <a:spLocks noChangeShapeType="1"/>
            </p:cNvSpPr>
            <p:nvPr/>
          </p:nvSpPr>
          <p:spPr bwMode="auto">
            <a:xfrm flipV="1">
              <a:off x="1488" y="1344"/>
              <a:ext cx="0" cy="168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48" name="Text Box 15"/>
            <p:cNvSpPr txBox="1">
              <a:spLocks noChangeArrowheads="1"/>
            </p:cNvSpPr>
            <p:nvPr/>
          </p:nvSpPr>
          <p:spPr bwMode="auto">
            <a:xfrm>
              <a:off x="1334" y="3001"/>
              <a:ext cx="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99CC"/>
                  </a:solidFill>
                  <a:latin typeface="Arial" pitchFamily="34" charset="0"/>
                </a:rPr>
                <a:t>L</a:t>
              </a:r>
              <a:r>
                <a:rPr lang="en-US" sz="2400" b="1" baseline="-25000" dirty="0">
                  <a:solidFill>
                    <a:srgbClr val="FF99CC"/>
                  </a:solidFill>
                  <a:latin typeface="Arial" pitchFamily="34" charset="0"/>
                </a:rPr>
                <a:t>0</a:t>
              </a:r>
              <a:endParaRPr lang="en-US" sz="2400" b="1" dirty="0">
                <a:solidFill>
                  <a:srgbClr val="FF99CC"/>
                </a:solidFill>
                <a:latin typeface="Arial" pitchFamily="34" charset="0"/>
              </a:endParaRPr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H="1">
              <a:off x="672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50" name="Text Box 17"/>
            <p:cNvSpPr txBox="1">
              <a:spLocks noChangeArrowheads="1"/>
            </p:cNvSpPr>
            <p:nvPr/>
          </p:nvSpPr>
          <p:spPr bwMode="auto">
            <a:xfrm>
              <a:off x="410" y="1801"/>
              <a:ext cx="2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99CC"/>
                  </a:solidFill>
                  <a:latin typeface="Arial" pitchFamily="34" charset="0"/>
                </a:rPr>
                <a:t>r</a:t>
              </a:r>
              <a:r>
                <a:rPr lang="en-US" sz="2400" b="1" baseline="-25000">
                  <a:solidFill>
                    <a:srgbClr val="FF99CC"/>
                  </a:solidFill>
                  <a:latin typeface="Arial" pitchFamily="34" charset="0"/>
                </a:rPr>
                <a:t>0</a:t>
              </a:r>
              <a:endParaRPr lang="en-US" sz="2400" b="1">
                <a:solidFill>
                  <a:srgbClr val="FF99CC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69925" y="1660525"/>
            <a:ext cx="7977188" cy="2225675"/>
            <a:chOff x="422" y="1046"/>
            <a:chExt cx="5025" cy="1402"/>
          </a:xfrm>
        </p:grpSpPr>
        <p:sp>
          <p:nvSpPr>
            <p:cNvPr id="103438" name="Text Box 19"/>
            <p:cNvSpPr txBox="1">
              <a:spLocks noChangeArrowheads="1"/>
            </p:cNvSpPr>
            <p:nvPr/>
          </p:nvSpPr>
          <p:spPr bwMode="auto">
            <a:xfrm>
              <a:off x="3357" y="1046"/>
              <a:ext cx="209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Eğer faiz oranı piyasada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oluşan orandan düşükse,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diyelim </a:t>
              </a: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r</a:t>
              </a:r>
              <a:r>
                <a:rPr lang="en-US" sz="2000" b="1" baseline="-25000">
                  <a:solidFill>
                    <a:prstClr val="white"/>
                  </a:solidFill>
                  <a:latin typeface="Arial" pitchFamily="34" charset="0"/>
                </a:rPr>
                <a:t>1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39" name="Line 20"/>
            <p:cNvSpPr>
              <a:spLocks noChangeShapeType="1"/>
            </p:cNvSpPr>
            <p:nvPr/>
          </p:nvSpPr>
          <p:spPr bwMode="auto">
            <a:xfrm>
              <a:off x="672" y="23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40" name="Text Box 21"/>
            <p:cNvSpPr txBox="1">
              <a:spLocks noChangeArrowheads="1"/>
            </p:cNvSpPr>
            <p:nvPr/>
          </p:nvSpPr>
          <p:spPr bwMode="auto">
            <a:xfrm>
              <a:off x="422" y="2160"/>
              <a:ext cx="2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99CC"/>
                  </a:solidFill>
                  <a:latin typeface="Arial" pitchFamily="34" charset="0"/>
                </a:rPr>
                <a:t>r</a:t>
              </a:r>
              <a:r>
                <a:rPr lang="en-US" sz="2400" b="1" baseline="-25000">
                  <a:solidFill>
                    <a:srgbClr val="FF99CC"/>
                  </a:solidFill>
                  <a:latin typeface="Arial" pitchFamily="34" charset="0"/>
                </a:rPr>
                <a:t>1</a:t>
              </a:r>
              <a:endParaRPr lang="en-US" sz="2400" b="1">
                <a:solidFill>
                  <a:srgbClr val="FF99CC"/>
                </a:solidFill>
                <a:latin typeface="Arial" pitchFamily="34" charset="0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957388" y="2667000"/>
            <a:ext cx="6973887" cy="1524000"/>
            <a:chOff x="1233" y="1680"/>
            <a:chExt cx="4393" cy="960"/>
          </a:xfrm>
        </p:grpSpPr>
        <p:sp>
          <p:nvSpPr>
            <p:cNvPr id="103433" name="Text Box 23"/>
            <p:cNvSpPr txBox="1">
              <a:spLocks noChangeArrowheads="1"/>
            </p:cNvSpPr>
            <p:nvPr/>
          </p:nvSpPr>
          <p:spPr bwMode="auto">
            <a:xfrm>
              <a:off x="3360" y="1680"/>
              <a:ext cx="226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– </a:t>
              </a: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bu faiz oranında AB kadar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para talebi fazlası vardır</a:t>
              </a: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.</a:t>
              </a:r>
            </a:p>
          </p:txBody>
        </p:sp>
        <p:sp>
          <p:nvSpPr>
            <p:cNvPr id="103434" name="Oval 24"/>
            <p:cNvSpPr>
              <a:spLocks noChangeArrowheads="1"/>
            </p:cNvSpPr>
            <p:nvPr/>
          </p:nvSpPr>
          <p:spPr bwMode="auto">
            <a:xfrm>
              <a:off x="1431" y="2291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35" name="Oval 25"/>
            <p:cNvSpPr>
              <a:spLocks noChangeArrowheads="1"/>
            </p:cNvSpPr>
            <p:nvPr/>
          </p:nvSpPr>
          <p:spPr bwMode="auto">
            <a:xfrm>
              <a:off x="1837" y="2291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03436" name="Text Box 26"/>
            <p:cNvSpPr txBox="1">
              <a:spLocks noChangeArrowheads="1"/>
            </p:cNvSpPr>
            <p:nvPr/>
          </p:nvSpPr>
          <p:spPr bwMode="auto">
            <a:xfrm>
              <a:off x="1233" y="23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99CC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03437" name="Text Box 27"/>
            <p:cNvSpPr txBox="1">
              <a:spLocks noChangeArrowheads="1"/>
            </p:cNvSpPr>
            <p:nvPr/>
          </p:nvSpPr>
          <p:spPr bwMode="auto">
            <a:xfrm>
              <a:off x="1718" y="23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99CC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5324475" y="3352800"/>
            <a:ext cx="39004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 dirty="0">
                <a:solidFill>
                  <a:prstClr val="white"/>
                </a:solidFill>
                <a:latin typeface="Arial" pitchFamily="34" charset="0"/>
              </a:rPr>
              <a:t>Paraya olan talep fazlası,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 dirty="0">
                <a:solidFill>
                  <a:prstClr val="white"/>
                </a:solidFill>
                <a:latin typeface="Arial" pitchFamily="34" charset="0"/>
              </a:rPr>
              <a:t>bonoya olan talep eksikliğinin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 dirty="0">
                <a:solidFill>
                  <a:prstClr val="white"/>
                </a:solidFill>
                <a:latin typeface="Arial" pitchFamily="34" charset="0"/>
              </a:rPr>
              <a:t>sonucudur. Dolayısıyla, </a:t>
            </a:r>
            <a:r>
              <a:rPr lang="tr-TR" sz="2000" b="1" dirty="0" smtClean="0">
                <a:solidFill>
                  <a:prstClr val="white"/>
                </a:solidFill>
                <a:latin typeface="Arial" pitchFamily="34" charset="0"/>
              </a:rPr>
              <a:t>tahvil</a:t>
            </a:r>
            <a:endParaRPr lang="tr-TR" sz="2000" b="1" dirty="0">
              <a:solidFill>
                <a:prstClr val="white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 dirty="0">
                <a:solidFill>
                  <a:prstClr val="white"/>
                </a:solidFill>
                <a:latin typeface="Arial" pitchFamily="34" charset="0"/>
              </a:rPr>
              <a:t>fiyatları düşerken, faizler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 dirty="0">
                <a:solidFill>
                  <a:prstClr val="white"/>
                </a:solidFill>
                <a:latin typeface="Arial" pitchFamily="34" charset="0"/>
              </a:rPr>
              <a:t>yükselmeye başlar</a:t>
            </a:r>
            <a:endParaRPr lang="en-US" sz="2000" b="1" dirty="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5580063" y="4941888"/>
            <a:ext cx="293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Dengeye gelene kadar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000" b="1">
                <a:solidFill>
                  <a:prstClr val="white"/>
                </a:solidFill>
                <a:latin typeface="Arial" pitchFamily="34" charset="0"/>
              </a:rPr>
              <a:t>faiz oranı yükselir.</a:t>
            </a:r>
            <a:endParaRPr lang="en-US" sz="2000" b="1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5" grpId="0" autoUpdateAnimBg="0"/>
      <p:bldP spid="706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dirty="0" smtClean="0"/>
              <a:t>Para piyasası dengesini etkileyen faktörler</a:t>
            </a:r>
            <a:endParaRPr lang="en-US" sz="4000" b="1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Para arzı ya da para talebinde ortaya çıkacak değişiklikler piyasa denge noktasını değiştirir</a:t>
            </a:r>
          </a:p>
          <a:p>
            <a:pPr lvl="1" eaLnBrk="1" hangingPunct="1"/>
            <a:r>
              <a:rPr lang="tr-TR" sz="2400" smtClean="0"/>
              <a:t>Para arzının düşmesi: MB, para arzını düşürdüğünde, fiyatlar sabitken, reel para arzı düşeceğinden, L</a:t>
            </a:r>
            <a:r>
              <a:rPr lang="tr-TR" sz="2400" baseline="-25000" smtClean="0"/>
              <a:t>0</a:t>
            </a:r>
            <a:r>
              <a:rPr lang="tr-TR" sz="2400" smtClean="0"/>
              <a:t> sola kayar. Yeni dengede faiz oranı daha yüksektir.</a:t>
            </a:r>
          </a:p>
          <a:p>
            <a:pPr lvl="1" eaLnBrk="1" hangingPunct="1"/>
            <a:r>
              <a:rPr lang="tr-TR" sz="2400" smtClean="0"/>
              <a:t>Gerçek gelirin artışı: Gerçek gelirdeki artış, her faiz oranında elde tutulmak istenen para miktarını arttırır. LL, reel para talep doğrusu LL’ olarak sağa kayar.</a:t>
            </a:r>
            <a:endParaRPr lang="en-US" sz="240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83F052-848F-4ADF-A181-8C481DF63E12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dirty="0" smtClean="0"/>
              <a:t>Aktarım Mekanizması</a:t>
            </a:r>
            <a:endParaRPr lang="en-GB" sz="4000" b="1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800" dirty="0" smtClean="0"/>
              <a:t>MB faiz oranlarını belirler, ancak faiz oranı reel ekonomiye nasıl etki eder?</a:t>
            </a:r>
          </a:p>
          <a:p>
            <a:pPr eaLnBrk="1" hangingPunct="1">
              <a:lnSpc>
                <a:spcPct val="70000"/>
              </a:lnSpc>
            </a:pPr>
            <a:r>
              <a:rPr lang="tr-TR" sz="2800" dirty="0" smtClean="0"/>
              <a:t>Aktarım mekanizması, para politikasını çıktı ve istihdama bağlayan kanala verilen isimdir.</a:t>
            </a:r>
            <a:endParaRPr lang="en-GB" sz="2800" dirty="0" smtClean="0"/>
          </a:p>
          <a:p>
            <a:pPr eaLnBrk="1" hangingPunct="1">
              <a:lnSpc>
                <a:spcPct val="70000"/>
              </a:lnSpc>
            </a:pPr>
            <a:r>
              <a:rPr lang="tr-TR" sz="2800" dirty="0" smtClean="0"/>
              <a:t>Kapalı bir ekonomide, para politikası faiz oranının tüketim ve yatırım talebi üzerindeki etkisi ile çalışır.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400" dirty="0" smtClean="0"/>
              <a:t>Örneğin, çıktıyı arttırmak isteyen MB, faizleri düşürerek tüketicilerin harcamalarını artırmalarını, firmaların da daha ucuz kredi bulmalarını, daha fazla yatırım yapmalarını ve daha çok üretmelerini sağlayabilir.</a:t>
            </a:r>
            <a:endParaRPr lang="en-GB" sz="2400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4FEDCD-CE56-4C09-8277-9CBD2074EE9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dirty="0" smtClean="0"/>
              <a:t>Yatırım Talebi</a:t>
            </a:r>
            <a:endParaRPr lang="en-US" sz="4000" b="1" dirty="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z="2200" dirty="0" smtClean="0"/>
              <a:t>Yatırım, firmaların mal ve hizmet üretiminde bulunmak için yeni kapasite yaratırken yaptıkları harcamalardır.</a:t>
            </a:r>
          </a:p>
          <a:p>
            <a:pPr eaLnBrk="1" hangingPunct="1">
              <a:lnSpc>
                <a:spcPct val="110000"/>
              </a:lnSpc>
            </a:pPr>
            <a:r>
              <a:rPr lang="tr-TR" sz="2200" dirty="0" smtClean="0"/>
              <a:t>Yatırım harcamaları:</a:t>
            </a:r>
            <a:endParaRPr lang="en-US" sz="2200" dirty="0" smtClean="0"/>
          </a:p>
          <a:p>
            <a:pPr lvl="1" eaLnBrk="1" hangingPunct="1">
              <a:lnSpc>
                <a:spcPct val="110000"/>
              </a:lnSpc>
            </a:pPr>
            <a:r>
              <a:rPr lang="tr-TR" sz="2200" dirty="0" smtClean="0"/>
              <a:t>Sabit sermaye (</a:t>
            </a:r>
            <a:r>
              <a:rPr lang="en-US" sz="2200" dirty="0" smtClean="0"/>
              <a:t>fixed capital</a:t>
            </a:r>
            <a:r>
              <a:rPr lang="tr-TR" sz="2200" dirty="0" smtClean="0"/>
              <a:t>)</a:t>
            </a:r>
            <a:endParaRPr lang="en-US" sz="2200" dirty="0" smtClean="0"/>
          </a:p>
          <a:p>
            <a:pPr lvl="2" eaLnBrk="1" hangingPunct="1">
              <a:lnSpc>
                <a:spcPct val="110000"/>
              </a:lnSpc>
            </a:pPr>
            <a:r>
              <a:rPr lang="tr-TR" sz="2200" dirty="0" smtClean="0"/>
              <a:t>Ulaştırma teçhizatı</a:t>
            </a:r>
            <a:endParaRPr lang="en-US" sz="2200" dirty="0" smtClean="0"/>
          </a:p>
          <a:p>
            <a:pPr lvl="2" eaLnBrk="1" hangingPunct="1">
              <a:lnSpc>
                <a:spcPct val="110000"/>
              </a:lnSpc>
            </a:pPr>
            <a:r>
              <a:rPr lang="tr-TR" sz="2200" dirty="0" smtClean="0"/>
              <a:t>Makina ve diğer teçhizat</a:t>
            </a:r>
            <a:endParaRPr lang="en-US" sz="2200" dirty="0" smtClean="0"/>
          </a:p>
          <a:p>
            <a:pPr lvl="2" eaLnBrk="1" hangingPunct="1">
              <a:lnSpc>
                <a:spcPct val="110000"/>
              </a:lnSpc>
            </a:pPr>
            <a:r>
              <a:rPr lang="tr-TR" sz="2200" dirty="0" smtClean="0"/>
              <a:t>Çalışma yerleri</a:t>
            </a:r>
            <a:endParaRPr lang="en-US" sz="2200" dirty="0" smtClean="0"/>
          </a:p>
          <a:p>
            <a:pPr lvl="2" eaLnBrk="1" hangingPunct="1">
              <a:lnSpc>
                <a:spcPct val="110000"/>
              </a:lnSpc>
            </a:pPr>
            <a:r>
              <a:rPr lang="tr-TR" sz="2200" dirty="0" smtClean="0"/>
              <a:t>Diğer binalar...</a:t>
            </a:r>
            <a:endParaRPr lang="en-US" sz="2200" dirty="0" smtClean="0"/>
          </a:p>
          <a:p>
            <a:pPr lvl="1" eaLnBrk="1" hangingPunct="1">
              <a:lnSpc>
                <a:spcPct val="110000"/>
              </a:lnSpc>
            </a:pPr>
            <a:r>
              <a:rPr lang="tr-TR" sz="2200" dirty="0" smtClean="0"/>
              <a:t>İşletme sermayesi (</a:t>
            </a:r>
            <a:r>
              <a:rPr lang="en-US" sz="2200" dirty="0" smtClean="0"/>
              <a:t>working capital</a:t>
            </a:r>
            <a:r>
              <a:rPr lang="tr-TR" sz="2200" dirty="0" smtClean="0"/>
              <a:t>)</a:t>
            </a:r>
            <a:endParaRPr lang="en-US" sz="2200" dirty="0" smtClean="0"/>
          </a:p>
          <a:p>
            <a:pPr lvl="2" eaLnBrk="1" hangingPunct="1">
              <a:lnSpc>
                <a:spcPct val="110000"/>
              </a:lnSpc>
            </a:pPr>
            <a:r>
              <a:rPr lang="en-US" sz="2200" dirty="0" err="1" smtClean="0"/>
              <a:t>st</a:t>
            </a:r>
            <a:r>
              <a:rPr lang="tr-TR" sz="2200" dirty="0" smtClean="0"/>
              <a:t>oklar</a:t>
            </a:r>
            <a:r>
              <a:rPr lang="en-US" sz="2200" dirty="0" smtClean="0"/>
              <a:t> (inventories)</a:t>
            </a:r>
          </a:p>
          <a:p>
            <a:pPr eaLnBrk="1" hangingPunct="1">
              <a:lnSpc>
                <a:spcPct val="110000"/>
              </a:lnSpc>
            </a:pPr>
            <a:r>
              <a:rPr lang="tr-TR" sz="2200" dirty="0" smtClean="0"/>
              <a:t>Özel ve kamu sektörü tarafından yapılır.</a:t>
            </a:r>
            <a:endParaRPr lang="en-US" sz="2200" dirty="0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B0E40A-8550-4C4B-8530-C049B51ACA1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dirty="0" smtClean="0"/>
              <a:t>Sabit Sermaye Yatırım Talebi</a:t>
            </a:r>
            <a:endParaRPr lang="en-US" sz="4000" b="1" dirty="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0808"/>
            <a:ext cx="7772400" cy="468094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tr-TR" sz="3000" dirty="0" smtClean="0"/>
              <a:t>Yatırım talebini etkileyen faktörler: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600" dirty="0" smtClean="0"/>
              <a:t>Reel faiz oranı 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Char char="–"/>
            </a:pPr>
            <a:r>
              <a:rPr lang="tr-TR" sz="2200" dirty="0" smtClean="0"/>
              <a:t>Yatırım için kullanılacak fonların fırsat maliyeti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600" dirty="0" smtClean="0"/>
              <a:t>Beklenen kâr oranı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tr-TR" sz="26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tr-TR" sz="3000" dirty="0" smtClean="0"/>
              <a:t>Bir projenin hayata geçirilmesinin koşulu, yatırımdan beklenen kârın, yatırımın fırsat maliyetini aşmasıdır.</a:t>
            </a:r>
            <a:endParaRPr lang="en-US" sz="30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tr-TR" sz="3000" dirty="0" smtClean="0"/>
              <a:t>Dolayısıyla yüksek faiz oranlarında yatırım projelerinin sayısı düşer.</a:t>
            </a:r>
            <a:endParaRPr lang="en-US" sz="3300" dirty="0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15B42C-A913-4159-8744-CE4AE5A0207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Bu bölümde</a:t>
            </a:r>
            <a:endParaRPr lang="en-US" sz="400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MB’nin görevleri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Merkez Bankası (MB) para arzını nasıl değiştirir?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Para piyasası nasıl dengeye gelir?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Para politikası reel sektörü nasıl, hangi yollarla etkiler?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Faiz oranları tüketim ve yatırım talebini nasıl etkiler? </a:t>
            </a:r>
            <a:endParaRPr lang="en-US" sz="280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D5FA0E-7926-454A-B454-891B552436E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Yatırım Talebi Doğrusu</a:t>
            </a:r>
            <a:endParaRPr lang="en-GB" sz="4000" b="1" smtClean="0"/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88D52C-62BE-48AF-A0C5-388A18D9C647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84213" y="1773238"/>
            <a:ext cx="8112125" cy="3978275"/>
            <a:chOff x="410" y="1238"/>
            <a:chExt cx="5110" cy="2506"/>
          </a:xfrm>
        </p:grpSpPr>
        <p:sp>
          <p:nvSpPr>
            <p:cNvPr id="108558" name="Text Box 3"/>
            <p:cNvSpPr txBox="1">
              <a:spLocks noChangeArrowheads="1"/>
            </p:cNvSpPr>
            <p:nvPr/>
          </p:nvSpPr>
          <p:spPr bwMode="auto">
            <a:xfrm>
              <a:off x="3072" y="1238"/>
              <a:ext cx="244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Yatırım talebi doğrusu,</a:t>
              </a:r>
              <a:r>
                <a:rPr lang="en-GB" sz="2000" b="1">
                  <a:solidFill>
                    <a:prstClr val="white"/>
                  </a:solidFill>
                  <a:latin typeface="Arial" pitchFamily="34" charset="0"/>
                </a:rPr>
                <a:t> </a:t>
              </a:r>
              <a:r>
                <a:rPr lang="en-GB" sz="2000" b="1" i="1">
                  <a:solidFill>
                    <a:prstClr val="white"/>
                  </a:solidFill>
                  <a:latin typeface="Arial" pitchFamily="34" charset="0"/>
                </a:rPr>
                <a:t>ceteris paribus</a:t>
              </a:r>
              <a:r>
                <a:rPr lang="tr-TR" sz="2000" b="1" i="1">
                  <a:solidFill>
                    <a:prstClr val="white"/>
                  </a:solidFill>
                  <a:latin typeface="Arial" pitchFamily="34" charset="0"/>
                </a:rPr>
                <a:t>, </a:t>
              </a:r>
              <a:r>
                <a:rPr lang="tr-TR" sz="2000" b="1">
                  <a:solidFill>
                    <a:prstClr val="white"/>
                  </a:solidFill>
                  <a:latin typeface="Arial" pitchFamily="34" charset="0"/>
                </a:rPr>
                <a:t>faizle yatırım talebi arasında ters ilişki olduğunu gösterir.</a:t>
              </a:r>
              <a:endParaRPr lang="en-GB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410" y="1424"/>
              <a:ext cx="2470" cy="2320"/>
              <a:chOff x="410" y="1424"/>
              <a:chExt cx="2470" cy="2320"/>
            </a:xfrm>
          </p:grpSpPr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410" y="1424"/>
                <a:ext cx="2470" cy="2320"/>
                <a:chOff x="410" y="1424"/>
                <a:chExt cx="2470" cy="2320"/>
              </a:xfrm>
            </p:grpSpPr>
            <p:sp>
              <p:nvSpPr>
                <p:cNvPr id="108562" name="Line 6"/>
                <p:cNvSpPr>
                  <a:spLocks noChangeShapeType="1"/>
                </p:cNvSpPr>
                <p:nvPr/>
              </p:nvSpPr>
              <p:spPr bwMode="auto">
                <a:xfrm>
                  <a:off x="672" y="3312"/>
                  <a:ext cx="22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856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72" y="1632"/>
                  <a:ext cx="0" cy="16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85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84" y="3513"/>
                  <a:ext cx="96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i="1">
                      <a:solidFill>
                        <a:prstClr val="white"/>
                      </a:solidFill>
                      <a:latin typeface="Arial" pitchFamily="34" charset="0"/>
                    </a:rPr>
                    <a:t>Yatırım talebi</a:t>
                  </a:r>
                  <a:endParaRPr lang="en-US" i="1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8565" name="Text Box 9"/>
                <p:cNvSpPr txBox="1">
                  <a:spLocks noChangeArrowheads="1"/>
                </p:cNvSpPr>
                <p:nvPr/>
              </p:nvSpPr>
              <p:spPr bwMode="auto">
                <a:xfrm rot="-5398094">
                  <a:off x="149" y="1686"/>
                  <a:ext cx="7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tr-TR" i="1">
                      <a:solidFill>
                        <a:prstClr val="white"/>
                      </a:solidFill>
                      <a:latin typeface="Arial" pitchFamily="34" charset="0"/>
                    </a:rPr>
                    <a:t>Faiz oranı</a:t>
                  </a:r>
                  <a:endParaRPr lang="en-US" i="1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8566" name="Line 10"/>
                <p:cNvSpPr>
                  <a:spLocks noChangeShapeType="1"/>
                </p:cNvSpPr>
                <p:nvPr/>
              </p:nvSpPr>
              <p:spPr bwMode="auto">
                <a:xfrm>
                  <a:off x="1008" y="1728"/>
                  <a:ext cx="1344" cy="1344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856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4" y="3024"/>
                  <a:ext cx="16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FF0000"/>
                      </a:solidFill>
                      <a:latin typeface="Arial" pitchFamily="34" charset="0"/>
                    </a:rPr>
                    <a:t>I</a:t>
                  </a:r>
                </a:p>
              </p:txBody>
            </p:sp>
            <p:sp>
              <p:nvSpPr>
                <p:cNvPr id="10856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488" y="2208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85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2" y="3319"/>
                  <a:ext cx="21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prstClr val="white"/>
                      </a:solidFill>
                      <a:latin typeface="Arial" pitchFamily="34" charset="0"/>
                    </a:rPr>
                    <a:t>I</a:t>
                  </a:r>
                  <a:r>
                    <a:rPr lang="en-US" sz="2000" b="1" baseline="-25000">
                      <a:solidFill>
                        <a:prstClr val="white"/>
                      </a:solidFill>
                      <a:latin typeface="Arial" pitchFamily="34" charset="0"/>
                    </a:rPr>
                    <a:t>0</a:t>
                  </a:r>
                  <a:endParaRPr lang="en-US" sz="2400" b="1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857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672" y="2208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085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0" y="2089"/>
                  <a:ext cx="26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prstClr val="white"/>
                      </a:solidFill>
                      <a:latin typeface="Arial" pitchFamily="34" charset="0"/>
                    </a:rPr>
                    <a:t>r</a:t>
                  </a:r>
                  <a:r>
                    <a:rPr lang="en-US" sz="2400" b="1" baseline="-25000">
                      <a:solidFill>
                        <a:prstClr val="white"/>
                      </a:solidFill>
                      <a:latin typeface="Arial" pitchFamily="34" charset="0"/>
                    </a:rPr>
                    <a:t>0</a:t>
                  </a:r>
                  <a:endParaRPr lang="en-US" sz="2400" b="1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108561" name="Text Box 23"/>
              <p:cNvSpPr txBox="1">
                <a:spLocks noChangeArrowheads="1"/>
              </p:cNvSpPr>
              <p:nvPr/>
            </p:nvSpPr>
            <p:spPr bwMode="auto">
              <a:xfrm>
                <a:off x="1392" y="206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GB" sz="2400">
                    <a:solidFill>
                      <a:prstClr val="white"/>
                    </a:solidFill>
                    <a:latin typeface="Arial" pitchFamily="34" charset="0"/>
                    <a:sym typeface="Symbol" pitchFamily="18" charset="2"/>
                  </a:rPr>
                  <a:t></a:t>
                </a:r>
                <a:endParaRPr lang="en-GB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195513" y="2540000"/>
            <a:ext cx="6629400" cy="3902075"/>
            <a:chOff x="1392" y="1728"/>
            <a:chExt cx="4176" cy="2458"/>
          </a:xfrm>
        </p:grpSpPr>
        <p:sp>
          <p:nvSpPr>
            <p:cNvPr id="108550" name="Text Box 17"/>
            <p:cNvSpPr txBox="1">
              <a:spLocks noChangeArrowheads="1"/>
            </p:cNvSpPr>
            <p:nvPr/>
          </p:nvSpPr>
          <p:spPr bwMode="auto">
            <a:xfrm>
              <a:off x="2658" y="3024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  <a:latin typeface="Arial" pitchFamily="34" charset="0"/>
                </a:rPr>
                <a:t>I’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1392" y="1728"/>
              <a:ext cx="4176" cy="2458"/>
              <a:chOff x="1392" y="1728"/>
              <a:chExt cx="4176" cy="2458"/>
            </a:xfrm>
          </p:grpSpPr>
          <p:sp>
            <p:nvSpPr>
              <p:cNvPr id="108553" name="Text Box 4"/>
              <p:cNvSpPr txBox="1">
                <a:spLocks noChangeArrowheads="1"/>
              </p:cNvSpPr>
              <p:nvPr/>
            </p:nvSpPr>
            <p:spPr bwMode="auto">
              <a:xfrm>
                <a:off x="3072" y="2592"/>
                <a:ext cx="2496" cy="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tr-TR" sz="2000" b="1">
                    <a:solidFill>
                      <a:prstClr val="white"/>
                    </a:solidFill>
                    <a:latin typeface="Arial" pitchFamily="34" charset="0"/>
                  </a:rPr>
                  <a:t>Sermaye malları fiyatlarındaki ve beklenen kârlardaki değişiklikler, her faiz oranında, doğruyu sağa ya da sola kaydırır. Örneğin, sermaye malları fiyatının düşmesi her faiz oranında yatırım talebini arttıracağından I, I’a kayar.</a:t>
                </a:r>
                <a:endParaRPr lang="en-GB" sz="20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08554" name="Line 16"/>
              <p:cNvSpPr>
                <a:spLocks noChangeShapeType="1"/>
              </p:cNvSpPr>
              <p:nvPr/>
            </p:nvSpPr>
            <p:spPr bwMode="auto">
              <a:xfrm>
                <a:off x="1392" y="1728"/>
                <a:ext cx="1344" cy="134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08555" name="Line 18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08556" name="Line 19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08557" name="Text Box 20"/>
              <p:cNvSpPr txBox="1">
                <a:spLocks noChangeArrowheads="1"/>
              </p:cNvSpPr>
              <p:nvPr/>
            </p:nvSpPr>
            <p:spPr bwMode="auto">
              <a:xfrm>
                <a:off x="1776" y="3318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prstClr val="white"/>
                    </a:solidFill>
                    <a:latin typeface="Arial" pitchFamily="34" charset="0"/>
                  </a:rPr>
                  <a:t>I</a:t>
                </a:r>
                <a:r>
                  <a:rPr lang="en-US" sz="2000" b="1" baseline="-25000">
                    <a:solidFill>
                      <a:prstClr val="white"/>
                    </a:solidFill>
                    <a:latin typeface="Arial" pitchFamily="34" charset="0"/>
                  </a:rPr>
                  <a:t>1</a:t>
                </a:r>
                <a:endParaRPr lang="en-US" sz="2400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08552" name="Text Box 24"/>
            <p:cNvSpPr txBox="1">
              <a:spLocks noChangeArrowheads="1"/>
            </p:cNvSpPr>
            <p:nvPr/>
          </p:nvSpPr>
          <p:spPr bwMode="auto">
            <a:xfrm>
              <a:off x="1768" y="20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GB" sz="2400">
                  <a:solidFill>
                    <a:prstClr val="white"/>
                  </a:solidFill>
                  <a:latin typeface="Arial" pitchFamily="34" charset="0"/>
                  <a:sym typeface="Symbol" pitchFamily="18" charset="2"/>
                </a:rPr>
                <a:t></a:t>
              </a:r>
              <a:endParaRPr lang="en-GB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Merkez Bankası</a:t>
            </a:r>
            <a:endParaRPr lang="en-GB" sz="4000" b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smtClean="0"/>
              <a:t>Ülkede ticari bankaların bankası olarak görev yapar</a:t>
            </a:r>
            <a:endParaRPr lang="en-GB" sz="2800" smtClean="0"/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Faiz oranlarını belirler.</a:t>
            </a:r>
            <a:endParaRPr lang="en-GB" sz="2800" smtClean="0"/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İngiltere’de merkez bankasının iki asli işlevi vardır: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Banknot ve madeni para basımı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Bankacılık sistemi ve hükümetin bankası rolü</a:t>
            </a:r>
            <a:endParaRPr lang="en-GB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5AA19E-9FA7-4ADB-8B44-5EFA4F60C21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DA29-CDFA-43CC-9EE8-92DCFB4BC0B6}" type="slidenum">
              <a:rPr lang="tr-TR" altLang="en-US"/>
              <a:pPr/>
              <a:t>4</a:t>
            </a:fld>
            <a:endParaRPr lang="tr-TR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772400" cy="1143000"/>
          </a:xfrm>
        </p:spPr>
        <p:txBody>
          <a:bodyPr/>
          <a:lstStyle/>
          <a:p>
            <a:r>
              <a:rPr lang="tr-TR" sz="4000" b="1" dirty="0"/>
              <a:t>Para </a:t>
            </a:r>
            <a:r>
              <a:rPr lang="tr-TR" sz="4000" b="1" dirty="0" smtClean="0"/>
              <a:t>Arzı</a:t>
            </a:r>
            <a:endParaRPr lang="en-GB" sz="4000" b="1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07375" cy="4632325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Wingdings" pitchFamily="2" charset="2"/>
              <a:buNone/>
            </a:pPr>
            <a:r>
              <a:rPr lang="tr-TR" sz="2600" dirty="0" smtClean="0"/>
              <a:t>Bir </a:t>
            </a:r>
            <a:r>
              <a:rPr lang="tr-TR" sz="2600" dirty="0"/>
              <a:t>ekonomide dolaşımda olan para miktarına denir…</a:t>
            </a:r>
          </a:p>
          <a:p>
            <a:pPr marL="609600" indent="-609600" algn="just">
              <a:lnSpc>
                <a:spcPct val="120000"/>
              </a:lnSpc>
            </a:pPr>
            <a:r>
              <a:rPr lang="tr-TR" sz="2100" dirty="0"/>
              <a:t>Kağıt para sistemi artık günümüzde tüm ülkelerde uygulanmaktadır. Dolayısıyla para arzının nasıl ölçüleceği </a:t>
            </a:r>
          </a:p>
          <a:p>
            <a:pPr marL="990600" lvl="1" indent="-646113" algn="just">
              <a:lnSpc>
                <a:spcPct val="120000"/>
              </a:lnSpc>
              <a:buFontTx/>
              <a:buAutoNum type="arabicPeriod"/>
            </a:pPr>
            <a:r>
              <a:rPr lang="tr-TR" sz="2200" dirty="0"/>
              <a:t>paranın değişim aracı olmak </a:t>
            </a:r>
          </a:p>
          <a:p>
            <a:pPr marL="990600" lvl="1" indent="-646113" algn="just">
              <a:lnSpc>
                <a:spcPct val="120000"/>
              </a:lnSpc>
              <a:buFontTx/>
              <a:buAutoNum type="arabicPeriod"/>
            </a:pPr>
            <a:r>
              <a:rPr lang="tr-TR" sz="2200" dirty="0"/>
              <a:t> değer biriktirme aracı olmak </a:t>
            </a:r>
          </a:p>
          <a:p>
            <a:pPr marL="990600" lvl="1" indent="-646113" algn="just">
              <a:lnSpc>
                <a:spcPct val="120000"/>
              </a:lnSpc>
              <a:buFontTx/>
              <a:buAutoNum type="arabicPeriod"/>
            </a:pPr>
            <a:endParaRPr lang="tr-TR" sz="2200" dirty="0"/>
          </a:p>
          <a:p>
            <a:pPr marL="990600" lvl="1" indent="-646113" algn="just">
              <a:lnSpc>
                <a:spcPct val="120000"/>
              </a:lnSpc>
              <a:buFontTx/>
              <a:buNone/>
            </a:pPr>
            <a:r>
              <a:rPr lang="tr-TR" sz="2200" dirty="0"/>
              <a:t>fonksiyonları çerçevesinde belirlenir. </a:t>
            </a:r>
            <a:endParaRPr lang="en-GB" sz="2200" dirty="0"/>
          </a:p>
        </p:txBody>
      </p:sp>
    </p:spTree>
    <p:extLst>
      <p:ext uri="{BB962C8B-B14F-4D97-AF65-F5344CB8AC3E}">
        <p14:creationId xmlns="" xmlns:p14="http://schemas.microsoft.com/office/powerpoint/2010/main" val="399486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Merkez Bankası ve Para Arzı</a:t>
            </a:r>
            <a:endParaRPr lang="en-GB" sz="4000" b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992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Merkez Bankası piyasadaki para arzını, para çarpanını ya da para tabanını değiştiren 3 farklı yöntem kullanarak belirler:</a:t>
            </a:r>
            <a:endParaRPr lang="en-GB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b="1" dirty="0" smtClean="0"/>
              <a:t>Munzam Karşılık oranı</a:t>
            </a:r>
            <a:r>
              <a:rPr lang="tr-TR" sz="2000" dirty="0" smtClean="0"/>
              <a:t>nı (</a:t>
            </a:r>
            <a:r>
              <a:rPr lang="en-GB" sz="2000" dirty="0" smtClean="0"/>
              <a:t>Reserve requirements</a:t>
            </a:r>
            <a:r>
              <a:rPr lang="tr-TR" sz="2000" dirty="0" smtClean="0"/>
              <a:t>) değiştirerek</a:t>
            </a:r>
            <a:endParaRPr lang="en-GB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tr-TR" sz="1800" dirty="0" smtClean="0"/>
              <a:t>Yatırılan mevduata karşılık bankaların kasasında ne oranda karşılık tutacağını belirleyerek para arzını arttırır ya da azaltır; para çarpanını etkiler</a:t>
            </a: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b="1" dirty="0" err="1" smtClean="0"/>
              <a:t>Reeskonto</a:t>
            </a:r>
            <a:r>
              <a:rPr lang="tr-TR" sz="2000" b="1" dirty="0" smtClean="0"/>
              <a:t> Oranı</a:t>
            </a:r>
            <a:r>
              <a:rPr lang="tr-TR" sz="2000" dirty="0" smtClean="0"/>
              <a:t>’nı (</a:t>
            </a:r>
            <a:r>
              <a:rPr lang="en-GB" sz="2000" dirty="0" smtClean="0"/>
              <a:t>Discount rate</a:t>
            </a:r>
            <a:r>
              <a:rPr lang="tr-TR" sz="2000" dirty="0" smtClean="0"/>
              <a:t>) değiştirerek</a:t>
            </a:r>
            <a:endParaRPr lang="en-GB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tr-TR" sz="1800" dirty="0" smtClean="0"/>
              <a:t>Merkez bankasının ticari bankalara borç verirken kullandığı faiz oranı.</a:t>
            </a:r>
            <a:endParaRPr lang="en-GB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tr-TR" sz="1800" dirty="0" smtClean="0"/>
              <a:t>MB, bu oranı piyasadaki faiz oranlarının üzerinde belirleyerek bankaların gereğinden düşük rezerv tutmalarını engeller. Bu oranın artması, para çarpanını düşürür ve piyasadaki para arzı düşer.</a:t>
            </a:r>
            <a:endParaRPr lang="en-GB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b="1" dirty="0" smtClean="0"/>
              <a:t>Açık Piyasa İşlemleri</a:t>
            </a:r>
            <a:r>
              <a:rPr lang="tr-TR" sz="2000" dirty="0" smtClean="0"/>
              <a:t> (</a:t>
            </a:r>
            <a:r>
              <a:rPr lang="en-GB" sz="2000" dirty="0" smtClean="0"/>
              <a:t>Open market operations</a:t>
            </a:r>
            <a:r>
              <a:rPr lang="tr-TR" sz="2000" dirty="0" smtClean="0"/>
              <a:t>) ile</a:t>
            </a:r>
            <a:endParaRPr lang="en-GB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tr-TR" sz="1800" dirty="0" smtClean="0"/>
              <a:t>MB, piyasaya finansal kağıtlar sürerek ya da piyasadan çekerek para arzını değiştirebilir. Para tabanını etkiler.</a:t>
            </a:r>
            <a:endParaRPr lang="en-GB" sz="1800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397602-A5DD-4D3E-96B2-EB8A049B518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/>
            <a:r>
              <a:rPr lang="tr-TR" sz="3200" b="1" dirty="0" smtClean="0"/>
              <a:t>Para Arzının Belirleyicilerl:</a:t>
            </a:r>
            <a:br>
              <a:rPr lang="tr-TR" sz="3200" b="1" dirty="0" smtClean="0"/>
            </a:br>
            <a:r>
              <a:rPr lang="tr-TR" sz="2800" b="1" dirty="0" smtClean="0"/>
              <a:t>Parasal Taban (</a:t>
            </a:r>
            <a:r>
              <a:rPr lang="en-GB" sz="2800" b="1" dirty="0" smtClean="0"/>
              <a:t>monetary base</a:t>
            </a:r>
            <a:r>
              <a:rPr lang="tr-TR" sz="2800" b="1" dirty="0" smtClean="0"/>
              <a:t>) ve Para Çarpanı (</a:t>
            </a:r>
            <a:r>
              <a:rPr lang="en-GB" sz="2800" b="1" dirty="0" smtClean="0"/>
              <a:t>money multiplier</a:t>
            </a:r>
            <a:r>
              <a:rPr lang="tr-TR" sz="2800" b="1" dirty="0" smtClean="0"/>
              <a:t>)</a:t>
            </a:r>
            <a:endParaRPr lang="en-GB" sz="2800" b="1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07375" cy="4114800"/>
          </a:xfrm>
        </p:spPr>
        <p:txBody>
          <a:bodyPr/>
          <a:lstStyle/>
          <a:p>
            <a:pPr eaLnBrk="1" hangingPunct="1"/>
            <a:r>
              <a:rPr lang="tr-TR" dirty="0" smtClean="0"/>
              <a:t>Para Tabanı </a:t>
            </a:r>
          </a:p>
          <a:p>
            <a:pPr lvl="1" eaLnBrk="1" hangingPunct="1"/>
            <a:r>
              <a:rPr lang="tr-TR" sz="2400" dirty="0" smtClean="0"/>
              <a:t>Piyasada dolaşan banknot ve bozuk para ile bankacılık sistemi tarafından tutulan rezerv para miktarı</a:t>
            </a:r>
            <a:endParaRPr lang="en-GB" sz="2400" dirty="0" smtClean="0"/>
          </a:p>
          <a:p>
            <a:pPr eaLnBrk="1" hangingPunct="1"/>
            <a:r>
              <a:rPr lang="tr-TR" dirty="0" smtClean="0"/>
              <a:t>Para Çarpanı</a:t>
            </a:r>
            <a:endParaRPr lang="en-GB" dirty="0" smtClean="0"/>
          </a:p>
          <a:p>
            <a:pPr lvl="1" eaLnBrk="1" hangingPunct="1"/>
            <a:r>
              <a:rPr lang="tr-TR" sz="2400" dirty="0" smtClean="0"/>
              <a:t>Parasal tabandaki 1 TL’lik artışın para arzında sebep olduğu artış miktarını ölçer.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tr-TR" sz="2700" dirty="0" smtClean="0"/>
              <a:t>	 Para Çarpanı= 1/rezerv oranı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tr-TR" sz="2700" b="1" dirty="0" smtClean="0"/>
              <a:t>Para Arzı</a:t>
            </a:r>
            <a:r>
              <a:rPr lang="tr-TR" sz="2700" dirty="0" smtClean="0"/>
              <a:t>=çarpan*parasal taban	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D23970-E40D-4DDF-A9C5-43539A2CBC1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972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Para Stoku Tanımları</a:t>
            </a:r>
            <a:endParaRPr lang="en-US" sz="4000" b="1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M1 (Dar anlamda) Para Tanımı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Dolaşımdaki para+Vadesiz ticari ve tasarruf mevduatları+Merkez Bankası’ndaki mevduat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M2 Para Tanımı: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M1+Vadeli ticari ve tasarruf mevduatları (resmi mevduatlar hariç)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M2Y Para Tanımı: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M2+Döviz hesapları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M3 Para Tanımı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M2Y+ Resmi Mevduatlar</a:t>
            </a:r>
            <a:endParaRPr lang="en-US" sz="2400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7445D1-A16E-41DC-8940-A1676CA4BF2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b="1" dirty="0" smtClean="0"/>
              <a:t>İngiltere Merkez Bankasının diğer görevleri</a:t>
            </a:r>
            <a:endParaRPr lang="en-GB" sz="3600" b="1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En son kredi mercii: (</a:t>
            </a:r>
            <a:r>
              <a:rPr lang="en-GB" sz="2800" smtClean="0"/>
              <a:t>Lender of last resort</a:t>
            </a:r>
            <a:r>
              <a:rPr lang="tr-TR" sz="2800" smtClean="0"/>
              <a:t>)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MB, bir finansal panik ortamında bankalara ve diğer finansal kurumlara borç verebilecek son kurumdur.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Para basma yetkilerinden dolayı MB’ler hiç batmaz.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Hükümetin bankasıdır.</a:t>
            </a:r>
            <a:endParaRPr lang="en-GB" sz="2800" smtClean="0"/>
          </a:p>
          <a:p>
            <a:pPr lvl="1" eaLnBrk="1" hangingPunct="1">
              <a:lnSpc>
                <a:spcPct val="80000"/>
              </a:lnSpc>
            </a:pPr>
            <a:r>
              <a:rPr lang="tr-TR" sz="2400" smtClean="0"/>
              <a:t>MB, hükümetin bütçe açığı durumunda ödemelerini sıkıntıya düşmeden yapabilmesi için borç vermeye hazırdır.</a:t>
            </a: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Enflasyonu kontrol amacıyla para politikası uygular.</a:t>
            </a:r>
            <a:endParaRPr lang="en-GB" sz="280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E597F7-905A-4993-BBBE-576B070BBA2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TCMB’nin görevleri</a:t>
            </a:r>
            <a:endParaRPr lang="en-US" sz="4000" b="1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TCMB’nin birincil görevi fiyat istikrarını sağlamak ve korumaktır. Bu amaçla TCMB;</a:t>
            </a:r>
          </a:p>
          <a:p>
            <a:pPr lvl="1" eaLnBrk="1" hangingPunct="1"/>
            <a:r>
              <a:rPr lang="tr-TR" smtClean="0"/>
              <a:t>Para politikasını ve para politikası araçlarını belirler.</a:t>
            </a:r>
            <a:r>
              <a:rPr lang="en-US" smtClean="0"/>
              <a:t> </a:t>
            </a:r>
            <a:endParaRPr lang="tr-TR" smtClean="0"/>
          </a:p>
          <a:p>
            <a:pPr lvl="1" eaLnBrk="1" hangingPunct="1"/>
            <a:r>
              <a:rPr lang="tr-TR" smtClean="0"/>
              <a:t>Hükümetin büyüme ve işsizlik üzerine uyguladığı politikalara destek olur.</a:t>
            </a:r>
            <a:r>
              <a:rPr lang="en-US" smtClean="0"/>
              <a:t> </a:t>
            </a:r>
            <a:endParaRPr lang="tr-TR" smtClean="0"/>
          </a:p>
          <a:p>
            <a:pPr lvl="2" eaLnBrk="1" hangingPunct="1"/>
            <a:r>
              <a:rPr lang="tr-TR" smtClean="0"/>
              <a:t>Kaynak: www.tcmb.gov.tr</a:t>
            </a: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B9A7AB-D46A-43D8-9A68-7E09F1ED863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1367</Words>
  <Application>Microsoft Office PowerPoint</Application>
  <PresentationFormat>Ekran Gösterisi (4:3)</PresentationFormat>
  <Paragraphs>224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1_Ofis Teması</vt:lpstr>
      <vt:lpstr>Bölüm 23 Faiz Oranı ve Parasal Aktarım              (Monetary Transmission)</vt:lpstr>
      <vt:lpstr>Bu bölümde</vt:lpstr>
      <vt:lpstr>Merkez Bankası</vt:lpstr>
      <vt:lpstr>Para Arzı</vt:lpstr>
      <vt:lpstr>Merkez Bankası ve Para Arzı</vt:lpstr>
      <vt:lpstr>Para Arzının Belirleyicilerl: Parasal Taban (monetary base) ve Para Çarpanı (money multiplier)</vt:lpstr>
      <vt:lpstr>Para Stoku Tanımları</vt:lpstr>
      <vt:lpstr>İngiltere Merkez Bankasının diğer görevleri</vt:lpstr>
      <vt:lpstr>TCMB’nin görevleri</vt:lpstr>
      <vt:lpstr>Para Talebi</vt:lpstr>
      <vt:lpstr>Elde para neden tutulur?</vt:lpstr>
      <vt:lpstr>Elde para neden tutulur? (2)</vt:lpstr>
      <vt:lpstr>Para talebi: Özet</vt:lpstr>
      <vt:lpstr>Para Piyasası Dengesi</vt:lpstr>
      <vt:lpstr>Para piyasası nasıl dengeye gelir?</vt:lpstr>
      <vt:lpstr>Para piyasası dengesini etkileyen faktörler</vt:lpstr>
      <vt:lpstr>Aktarım Mekanizması</vt:lpstr>
      <vt:lpstr>Yatırım Talebi</vt:lpstr>
      <vt:lpstr>Sabit Sermaye Yatırım Talebi</vt:lpstr>
      <vt:lpstr>Yatırım Talebi Doğrusu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22 Para ve Banka</dc:title>
  <dc:creator>tegam2</dc:creator>
  <cp:lastModifiedBy>tegam2</cp:lastModifiedBy>
  <cp:revision>19</cp:revision>
  <dcterms:created xsi:type="dcterms:W3CDTF">2012-09-28T09:15:31Z</dcterms:created>
  <dcterms:modified xsi:type="dcterms:W3CDTF">2012-11-29T09:46:04Z</dcterms:modified>
</cp:coreProperties>
</file>