
<file path=[Content_Types].xml><?xml version="1.0" encoding="utf-8"?>
<Types xmlns="http://schemas.openxmlformats.org/package/2006/content-types">
  <Override PartName="/ppt/notesSlides/notesSlide2.xml" ContentType="application/vnd.openxmlformats-officedocument.presentationml.notesSlide+xml"/>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heme/themeOverride17.xml" ContentType="application/vnd.openxmlformats-officedocument.themeOverride+xml"/>
  <Override PartName="/ppt/notesSlides/notesSlide21.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theme/themeOverride13.xml" ContentType="application/vnd.openxmlformats-officedocument.themeOverride+xml"/>
  <Override PartName="/ppt/theme/themeOverride2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Default Extension="png" ContentType="image/png"/>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2154" y="-4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tegam1\Desktop\PRICE%20OF%20OIL.xlsx" TargetMode="External"/><Relationship Id="rId1" Type="http://schemas.openxmlformats.org/officeDocument/2006/relationships/themeOverride" Target="../theme/themeOverride5.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al__ma_Sayfas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tr-TR"/>
  <c:style val="40"/>
  <c:clrMapOvr bg1="dk1" tx1="lt1" bg2="dk2" tx2="lt2" accent1="accent1" accent2="accent2" accent3="accent3" accent4="accent4" accent5="accent5" accent6="accent6" hlink="hlink" folHlink="folHlink"/>
  <c:chart>
    <c:autoTitleDeleted val="1"/>
    <c:plotArea>
      <c:layout/>
      <c:lineChart>
        <c:grouping val="standard"/>
        <c:ser>
          <c:idx val="0"/>
          <c:order val="0"/>
          <c:tx>
            <c:strRef>
              <c:f>Sayfa1!$M$1</c:f>
              <c:strCache>
                <c:ptCount val="1"/>
                <c:pt idx="0">
                  <c:v>Nominal ($)</c:v>
                </c:pt>
              </c:strCache>
            </c:strRef>
          </c:tx>
          <c:marker>
            <c:symbol val="none"/>
          </c:marker>
          <c:cat>
            <c:numRef>
              <c:f>Sayfa1!$L$2:$L$48</c:f>
              <c:numCache>
                <c:formatCode>General</c:formatCode>
                <c:ptCount val="47"/>
                <c:pt idx="0">
                  <c:v>1965</c:v>
                </c:pt>
                <c:pt idx="1">
                  <c:v>1966</c:v>
                </c:pt>
                <c:pt idx="2">
                  <c:v>1967</c:v>
                </c:pt>
                <c:pt idx="3">
                  <c:v>1968</c:v>
                </c:pt>
                <c:pt idx="4">
                  <c:v>1969</c:v>
                </c:pt>
                <c:pt idx="5">
                  <c:v>1970</c:v>
                </c:pt>
                <c:pt idx="6">
                  <c:v>1971</c:v>
                </c:pt>
                <c:pt idx="7">
                  <c:v>1972</c:v>
                </c:pt>
                <c:pt idx="8">
                  <c:v>1973</c:v>
                </c:pt>
                <c:pt idx="9">
                  <c:v>1974</c:v>
                </c:pt>
                <c:pt idx="10">
                  <c:v>1975</c:v>
                </c:pt>
                <c:pt idx="11">
                  <c:v>1976</c:v>
                </c:pt>
                <c:pt idx="12">
                  <c:v>1977</c:v>
                </c:pt>
                <c:pt idx="13">
                  <c:v>1978</c:v>
                </c:pt>
                <c:pt idx="14">
                  <c:v>1979</c:v>
                </c:pt>
                <c:pt idx="15">
                  <c:v>1980</c:v>
                </c:pt>
                <c:pt idx="16">
                  <c:v>1981</c:v>
                </c:pt>
                <c:pt idx="17">
                  <c:v>1982</c:v>
                </c:pt>
                <c:pt idx="18">
                  <c:v>1983</c:v>
                </c:pt>
                <c:pt idx="19">
                  <c:v>1984</c:v>
                </c:pt>
                <c:pt idx="20">
                  <c:v>1985</c:v>
                </c:pt>
                <c:pt idx="21">
                  <c:v>1986</c:v>
                </c:pt>
                <c:pt idx="22">
                  <c:v>1987</c:v>
                </c:pt>
                <c:pt idx="23">
                  <c:v>1988</c:v>
                </c:pt>
                <c:pt idx="24">
                  <c:v>1989</c:v>
                </c:pt>
                <c:pt idx="25">
                  <c:v>1990</c:v>
                </c:pt>
                <c:pt idx="26">
                  <c:v>1991</c:v>
                </c:pt>
                <c:pt idx="27">
                  <c:v>1992</c:v>
                </c:pt>
                <c:pt idx="28">
                  <c:v>1993</c:v>
                </c:pt>
                <c:pt idx="29">
                  <c:v>1994</c:v>
                </c:pt>
                <c:pt idx="30">
                  <c:v>1995</c:v>
                </c:pt>
                <c:pt idx="31">
                  <c:v>1996</c:v>
                </c:pt>
                <c:pt idx="32">
                  <c:v>1997</c:v>
                </c:pt>
                <c:pt idx="33">
                  <c:v>1998</c:v>
                </c:pt>
                <c:pt idx="34">
                  <c:v>1999</c:v>
                </c:pt>
                <c:pt idx="35">
                  <c:v>2000</c:v>
                </c:pt>
                <c:pt idx="36">
                  <c:v>2001</c:v>
                </c:pt>
                <c:pt idx="37">
                  <c:v>2002</c:v>
                </c:pt>
                <c:pt idx="38">
                  <c:v>2003</c:v>
                </c:pt>
                <c:pt idx="39">
                  <c:v>2004</c:v>
                </c:pt>
                <c:pt idx="40">
                  <c:v>2005</c:v>
                </c:pt>
                <c:pt idx="41">
                  <c:v>2006</c:v>
                </c:pt>
                <c:pt idx="42">
                  <c:v>2007</c:v>
                </c:pt>
                <c:pt idx="43">
                  <c:v>2008</c:v>
                </c:pt>
                <c:pt idx="44">
                  <c:v>2009</c:v>
                </c:pt>
                <c:pt idx="45">
                  <c:v>2010</c:v>
                </c:pt>
                <c:pt idx="46">
                  <c:v>2011</c:v>
                </c:pt>
              </c:numCache>
            </c:numRef>
          </c:cat>
          <c:val>
            <c:numRef>
              <c:f>Sayfa1!$M$2:$M$48</c:f>
              <c:numCache>
                <c:formatCode>General</c:formatCode>
                <c:ptCount val="47"/>
                <c:pt idx="0">
                  <c:v>3.01</c:v>
                </c:pt>
                <c:pt idx="1">
                  <c:v>3.1</c:v>
                </c:pt>
                <c:pt idx="2">
                  <c:v>3.12</c:v>
                </c:pt>
                <c:pt idx="3">
                  <c:v>3.18</c:v>
                </c:pt>
                <c:pt idx="4">
                  <c:v>3.32</c:v>
                </c:pt>
                <c:pt idx="5">
                  <c:v>3.3899999999999997</c:v>
                </c:pt>
                <c:pt idx="6">
                  <c:v>3.6</c:v>
                </c:pt>
                <c:pt idx="7">
                  <c:v>3.6</c:v>
                </c:pt>
                <c:pt idx="8">
                  <c:v>4.75</c:v>
                </c:pt>
                <c:pt idx="9">
                  <c:v>9.3500000000000068</c:v>
                </c:pt>
                <c:pt idx="10">
                  <c:v>12.209999999999999</c:v>
                </c:pt>
                <c:pt idx="11">
                  <c:v>13.1</c:v>
                </c:pt>
                <c:pt idx="12">
                  <c:v>14.4</c:v>
                </c:pt>
                <c:pt idx="13">
                  <c:v>14.950000000000006</c:v>
                </c:pt>
                <c:pt idx="14">
                  <c:v>25.1</c:v>
                </c:pt>
                <c:pt idx="15">
                  <c:v>37.42</c:v>
                </c:pt>
                <c:pt idx="16">
                  <c:v>35.75</c:v>
                </c:pt>
                <c:pt idx="17">
                  <c:v>31.830000000000005</c:v>
                </c:pt>
                <c:pt idx="18">
                  <c:v>29.08</c:v>
                </c:pt>
                <c:pt idx="19">
                  <c:v>28.75</c:v>
                </c:pt>
                <c:pt idx="20">
                  <c:v>26.919999999999987</c:v>
                </c:pt>
                <c:pt idx="21">
                  <c:v>14.44</c:v>
                </c:pt>
                <c:pt idx="22">
                  <c:v>17.75</c:v>
                </c:pt>
                <c:pt idx="23">
                  <c:v>14.870000000000006</c:v>
                </c:pt>
                <c:pt idx="24">
                  <c:v>18.329999999999988</c:v>
                </c:pt>
                <c:pt idx="25">
                  <c:v>23.19</c:v>
                </c:pt>
                <c:pt idx="26">
                  <c:v>20.2</c:v>
                </c:pt>
                <c:pt idx="27">
                  <c:v>19.25</c:v>
                </c:pt>
                <c:pt idx="28">
                  <c:v>16.75</c:v>
                </c:pt>
                <c:pt idx="29">
                  <c:v>15.66</c:v>
                </c:pt>
                <c:pt idx="30">
                  <c:v>16.75</c:v>
                </c:pt>
                <c:pt idx="31">
                  <c:v>20.459999999999987</c:v>
                </c:pt>
                <c:pt idx="32">
                  <c:v>18.64</c:v>
                </c:pt>
                <c:pt idx="33">
                  <c:v>11.91</c:v>
                </c:pt>
                <c:pt idx="34">
                  <c:v>16.559999999999999</c:v>
                </c:pt>
                <c:pt idx="35">
                  <c:v>27.39</c:v>
                </c:pt>
                <c:pt idx="36">
                  <c:v>23</c:v>
                </c:pt>
                <c:pt idx="37">
                  <c:v>22.810000000000031</c:v>
                </c:pt>
                <c:pt idx="38">
                  <c:v>27.69</c:v>
                </c:pt>
                <c:pt idx="39">
                  <c:v>37.660000000000011</c:v>
                </c:pt>
                <c:pt idx="40">
                  <c:v>50.04</c:v>
                </c:pt>
                <c:pt idx="41">
                  <c:v>58.3</c:v>
                </c:pt>
                <c:pt idx="42">
                  <c:v>64.2</c:v>
                </c:pt>
                <c:pt idx="43">
                  <c:v>91.48</c:v>
                </c:pt>
                <c:pt idx="44">
                  <c:v>53.48</c:v>
                </c:pt>
                <c:pt idx="45">
                  <c:v>71.209999999999994</c:v>
                </c:pt>
                <c:pt idx="46">
                  <c:v>87.04</c:v>
                </c:pt>
              </c:numCache>
            </c:numRef>
          </c:val>
        </c:ser>
        <c:marker val="1"/>
        <c:axId val="54502912"/>
        <c:axId val="54504448"/>
      </c:lineChart>
      <c:catAx>
        <c:axId val="54502912"/>
        <c:scaling>
          <c:orientation val="minMax"/>
        </c:scaling>
        <c:axPos val="b"/>
        <c:numFmt formatCode="General" sourceLinked="1"/>
        <c:tickLblPos val="nextTo"/>
        <c:crossAx val="54504448"/>
        <c:crosses val="autoZero"/>
        <c:auto val="1"/>
        <c:lblAlgn val="ctr"/>
        <c:lblOffset val="100"/>
      </c:catAx>
      <c:valAx>
        <c:axId val="54504448"/>
        <c:scaling>
          <c:orientation val="minMax"/>
        </c:scaling>
        <c:axPos val="l"/>
        <c:majorGridlines/>
        <c:numFmt formatCode="General" sourceLinked="1"/>
        <c:tickLblPos val="nextTo"/>
        <c:crossAx val="54502912"/>
        <c:crosses val="autoZero"/>
        <c:crossBetween val="between"/>
      </c:valAx>
    </c:plotArea>
    <c:plotVisOnly val="1"/>
    <c:dispBlanksAs val="gap"/>
  </c:chart>
  <c:txPr>
    <a:bodyPr/>
    <a:lstStyle/>
    <a:p>
      <a:pPr>
        <a:defRPr sz="1000" baseline="0"/>
      </a:pPr>
      <a:endParaRPr lang="tr-TR"/>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tr-TR"/>
  <c:chart>
    <c:plotArea>
      <c:layout>
        <c:manualLayout>
          <c:layoutTarget val="inner"/>
          <c:xMode val="edge"/>
          <c:yMode val="edge"/>
          <c:x val="8.3780002076011745E-2"/>
          <c:y val="5.0927942362334666E-2"/>
          <c:w val="0.90620871862615593"/>
          <c:h val="0.72162162162162491"/>
        </c:manualLayout>
      </c:layout>
      <c:barChart>
        <c:barDir val="col"/>
        <c:grouping val="percentStacked"/>
        <c:ser>
          <c:idx val="0"/>
          <c:order val="0"/>
          <c:tx>
            <c:strRef>
              <c:f>Sheet1!$A$2</c:f>
              <c:strCache>
                <c:ptCount val="1"/>
                <c:pt idx="0">
                  <c:v>LIC</c:v>
                </c:pt>
              </c:strCache>
            </c:strRef>
          </c:tx>
          <c:spPr>
            <a:solidFill>
              <a:schemeClr val="tx2">
                <a:lumMod val="50000"/>
              </a:schemeClr>
            </a:solidFill>
            <a:ln w="14628">
              <a:solidFill>
                <a:schemeClr val="tx1"/>
              </a:solidFill>
              <a:prstDash val="solid"/>
            </a:ln>
          </c:spPr>
          <c:cat>
            <c:strRef>
              <c:f>Sheet1!$B$1:$C$1</c:f>
              <c:strCache>
                <c:ptCount val="2"/>
                <c:pt idx="0">
                  <c:v>Population</c:v>
                </c:pt>
                <c:pt idx="1">
                  <c:v>GNP</c:v>
                </c:pt>
              </c:strCache>
            </c:strRef>
          </c:cat>
          <c:val>
            <c:numRef>
              <c:f>Sheet1!$B$2:$C$2</c:f>
              <c:numCache>
                <c:formatCode>General</c:formatCode>
                <c:ptCount val="2"/>
                <c:pt idx="0">
                  <c:v>2459</c:v>
                </c:pt>
                <c:pt idx="1">
                  <c:v>1029.5999999999999</c:v>
                </c:pt>
              </c:numCache>
            </c:numRef>
          </c:val>
        </c:ser>
        <c:ser>
          <c:idx val="1"/>
          <c:order val="1"/>
          <c:tx>
            <c:strRef>
              <c:f>Sheet1!$A$3</c:f>
              <c:strCache>
                <c:ptCount val="1"/>
                <c:pt idx="0">
                  <c:v>MIC</c:v>
                </c:pt>
              </c:strCache>
            </c:strRef>
          </c:tx>
          <c:spPr>
            <a:solidFill>
              <a:schemeClr val="bg2">
                <a:lumMod val="75000"/>
              </a:schemeClr>
            </a:solidFill>
            <a:ln w="14628">
              <a:solidFill>
                <a:schemeClr val="tx1"/>
              </a:solidFill>
              <a:prstDash val="solid"/>
            </a:ln>
          </c:spPr>
          <c:cat>
            <c:strRef>
              <c:f>Sheet1!$B$1:$C$1</c:f>
              <c:strCache>
                <c:ptCount val="2"/>
                <c:pt idx="0">
                  <c:v>Population</c:v>
                </c:pt>
                <c:pt idx="1">
                  <c:v>GNP</c:v>
                </c:pt>
              </c:strCache>
            </c:strRef>
          </c:cat>
          <c:val>
            <c:numRef>
              <c:f>Sheet1!$B$3:$C$3</c:f>
              <c:numCache>
                <c:formatCode>General</c:formatCode>
                <c:ptCount val="2"/>
                <c:pt idx="0">
                  <c:v>2693</c:v>
                </c:pt>
                <c:pt idx="1">
                  <c:v>5307.7</c:v>
                </c:pt>
              </c:numCache>
            </c:numRef>
          </c:val>
        </c:ser>
        <c:ser>
          <c:idx val="2"/>
          <c:order val="2"/>
          <c:tx>
            <c:strRef>
              <c:f>Sheet1!$A$4</c:f>
              <c:strCache>
                <c:ptCount val="1"/>
                <c:pt idx="0">
                  <c:v>HIC</c:v>
                </c:pt>
              </c:strCache>
            </c:strRef>
          </c:tx>
          <c:spPr>
            <a:solidFill>
              <a:srgbClr val="99CC00"/>
            </a:solidFill>
            <a:ln w="14628">
              <a:solidFill>
                <a:schemeClr val="tx1"/>
              </a:solidFill>
              <a:prstDash val="solid"/>
            </a:ln>
          </c:spPr>
          <c:cat>
            <c:strRef>
              <c:f>Sheet1!$B$1:$C$1</c:f>
              <c:strCache>
                <c:ptCount val="2"/>
                <c:pt idx="0">
                  <c:v>Population</c:v>
                </c:pt>
                <c:pt idx="1">
                  <c:v>GNP</c:v>
                </c:pt>
              </c:strCache>
            </c:strRef>
          </c:cat>
          <c:val>
            <c:numRef>
              <c:f>Sheet1!$B$4:$C$4</c:f>
              <c:numCache>
                <c:formatCode>General</c:formatCode>
                <c:ptCount val="2"/>
                <c:pt idx="0">
                  <c:v>903</c:v>
                </c:pt>
                <c:pt idx="1">
                  <c:v>24828.799999999996</c:v>
                </c:pt>
              </c:numCache>
            </c:numRef>
          </c:val>
        </c:ser>
        <c:overlap val="100"/>
        <c:serLines>
          <c:spPr>
            <a:ln w="3656">
              <a:solidFill>
                <a:schemeClr val="tx1"/>
              </a:solidFill>
              <a:prstDash val="solid"/>
            </a:ln>
          </c:spPr>
        </c:serLines>
        <c:axId val="52460160"/>
        <c:axId val="52461952"/>
      </c:barChart>
      <c:catAx>
        <c:axId val="52460160"/>
        <c:scaling>
          <c:orientation val="minMax"/>
        </c:scaling>
        <c:axPos val="b"/>
        <c:numFmt formatCode="General" sourceLinked="1"/>
        <c:tickLblPos val="nextTo"/>
        <c:spPr>
          <a:ln w="3656">
            <a:solidFill>
              <a:schemeClr val="tx1"/>
            </a:solidFill>
            <a:prstDash val="solid"/>
          </a:ln>
        </c:spPr>
        <c:txPr>
          <a:bodyPr rot="0" vert="horz"/>
          <a:lstStyle/>
          <a:p>
            <a:pPr>
              <a:defRPr sz="1415" b="1" i="0" u="none" strike="noStrike" baseline="0">
                <a:solidFill>
                  <a:srgbClr val="FFFFFF"/>
                </a:solidFill>
                <a:latin typeface="Arial"/>
                <a:ea typeface="Arial"/>
                <a:cs typeface="Arial"/>
              </a:defRPr>
            </a:pPr>
            <a:endParaRPr lang="tr-TR"/>
          </a:p>
        </c:txPr>
        <c:crossAx val="52461952"/>
        <c:crosses val="autoZero"/>
        <c:lblAlgn val="ctr"/>
        <c:lblOffset val="100"/>
        <c:tickLblSkip val="1"/>
        <c:tickMarkSkip val="1"/>
      </c:catAx>
      <c:valAx>
        <c:axId val="52461952"/>
        <c:scaling>
          <c:orientation val="minMax"/>
        </c:scaling>
        <c:axPos val="l"/>
        <c:numFmt formatCode="0%" sourceLinked="1"/>
        <c:tickLblPos val="nextTo"/>
        <c:spPr>
          <a:ln w="3656">
            <a:solidFill>
              <a:schemeClr val="tx1"/>
            </a:solidFill>
            <a:prstDash val="solid"/>
          </a:ln>
        </c:spPr>
        <c:txPr>
          <a:bodyPr rot="0" vert="horz"/>
          <a:lstStyle/>
          <a:p>
            <a:pPr>
              <a:defRPr sz="1100" b="1" i="0" u="none" strike="noStrike" baseline="0">
                <a:solidFill>
                  <a:srgbClr val="FFFFFF"/>
                </a:solidFill>
                <a:latin typeface="Arial"/>
                <a:ea typeface="Arial"/>
                <a:cs typeface="Arial"/>
              </a:defRPr>
            </a:pPr>
            <a:endParaRPr lang="tr-TR"/>
          </a:p>
        </c:txPr>
        <c:crossAx val="52460160"/>
        <c:crosses val="autoZero"/>
        <c:crossBetween val="between"/>
      </c:valAx>
      <c:spPr>
        <a:noFill/>
        <a:ln w="25393">
          <a:noFill/>
        </a:ln>
      </c:spPr>
    </c:plotArea>
    <c:legend>
      <c:legendPos val="b"/>
      <c:layout>
        <c:manualLayout>
          <c:xMode val="edge"/>
          <c:yMode val="edge"/>
          <c:x val="0.42800515873375439"/>
          <c:y val="0.91621630803456411"/>
          <c:w val="0.20079253614587048"/>
          <c:h val="7.2973112181436803E-2"/>
        </c:manualLayout>
      </c:layout>
      <c:spPr>
        <a:solidFill>
          <a:srgbClr val="FF6600"/>
        </a:solidFill>
        <a:ln w="3656">
          <a:solidFill>
            <a:schemeClr val="tx1"/>
          </a:solidFill>
          <a:prstDash val="solid"/>
        </a:ln>
      </c:spPr>
      <c:txPr>
        <a:bodyPr/>
        <a:lstStyle/>
        <a:p>
          <a:pPr>
            <a:defRPr sz="1297" b="0" i="0" u="none" strike="noStrike" baseline="0">
              <a:solidFill>
                <a:schemeClr val="tx1"/>
              </a:solidFill>
              <a:latin typeface="Arial"/>
              <a:ea typeface="Arial"/>
              <a:cs typeface="Arial"/>
            </a:defRPr>
          </a:pPr>
          <a:endParaRPr lang="tr-TR"/>
        </a:p>
      </c:txPr>
    </c:legend>
    <c:plotVisOnly val="1"/>
    <c:dispBlanksAs val="gap"/>
  </c:chart>
  <c:spPr>
    <a:solidFill>
      <a:srgbClr val="FF6600"/>
    </a:solidFill>
    <a:ln w="9506" cap="flat" cmpd="sng" algn="ctr">
      <a:solidFill>
        <a:srgbClr val="FFFFCC"/>
      </a:solidFill>
      <a:prstDash val="solid"/>
      <a:miter lim="800000"/>
      <a:headEnd type="none" w="med" len="med"/>
      <a:tailEnd type="none" w="med" len="med"/>
    </a:ln>
  </c:spPr>
  <c:txPr>
    <a:bodyPr/>
    <a:lstStyle/>
    <a:p>
      <a:pPr>
        <a:defRPr sz="2043" b="1" i="0" u="none" strike="noStrike" baseline="0">
          <a:solidFill>
            <a:schemeClr val="tx1"/>
          </a:solidFill>
          <a:latin typeface="Tahoma"/>
          <a:ea typeface="Tahoma"/>
          <a:cs typeface="Tahoma"/>
        </a:defRPr>
      </a:pPr>
      <a:endParaRPr lang="tr-TR"/>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B87D2-044E-4022-AE82-436F67229D98}" type="datetimeFigureOut">
              <a:rPr lang="tr-TR" smtClean="0"/>
              <a:pPr/>
              <a:t>24.09.2012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D6B5E-85D9-4E2A-841D-C8A5605AE565}"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FFB3C4D3-B76A-41EA-964C-5636569A4354}" type="slidenum">
              <a:rPr lang="en-GB"/>
              <a:pPr/>
              <a:t>1</a:t>
            </a:fld>
            <a:endParaRPr lang="en-GB"/>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A3252B4-8988-46FC-8C18-96403DE524CF}" type="slidenum">
              <a:rPr lang="en-GB"/>
              <a:pPr/>
              <a:t>10</a:t>
            </a:fld>
            <a:endParaRPr lang="en-GB"/>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marL="228600" indent="-228600"/>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1 Slayt Görüntüsü Yer Tutucusu"/>
          <p:cNvSpPr>
            <a:spLocks noGrp="1" noRot="1" noChangeAspect="1" noTextEdit="1"/>
          </p:cNvSpPr>
          <p:nvPr>
            <p:ph type="sldImg"/>
          </p:nvPr>
        </p:nvSpPr>
        <p:spPr>
          <a:ln/>
        </p:spPr>
      </p:sp>
      <p:sp>
        <p:nvSpPr>
          <p:cNvPr id="190467" name="2 Not Yer Tutucusu"/>
          <p:cNvSpPr>
            <a:spLocks noGrp="1"/>
          </p:cNvSpPr>
          <p:nvPr>
            <p:ph type="body" idx="1"/>
          </p:nvPr>
        </p:nvSpPr>
        <p:spPr>
          <a:noFill/>
          <a:ln/>
        </p:spPr>
        <p:txBody>
          <a:bodyPr/>
          <a:lstStyle/>
          <a:p>
            <a:endParaRPr lang="tr-TR" smtClean="0"/>
          </a:p>
        </p:txBody>
      </p:sp>
      <p:sp>
        <p:nvSpPr>
          <p:cNvPr id="190468" name="3 Slayt Numarası Yer Tutucusu"/>
          <p:cNvSpPr>
            <a:spLocks noGrp="1"/>
          </p:cNvSpPr>
          <p:nvPr>
            <p:ph type="sldNum" sz="quarter" idx="5"/>
          </p:nvPr>
        </p:nvSpPr>
        <p:spPr>
          <a:noFill/>
        </p:spPr>
        <p:txBody>
          <a:bodyPr/>
          <a:lstStyle/>
          <a:p>
            <a:fld id="{6522FDBD-7C21-4132-9D4D-D3A3451EABA8}" type="slidenum">
              <a:rPr lang="en-GB"/>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699CEA20-E6AE-4D2C-9C81-ADD80513C693}" type="slidenum">
              <a:rPr lang="en-GB"/>
              <a:pPr/>
              <a:t>12</a:t>
            </a:fld>
            <a:endParaRPr lang="en-GB"/>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marL="228600" indent="-228600"/>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1 Slayt Görüntüsü Yer Tutucusu"/>
          <p:cNvSpPr>
            <a:spLocks noGrp="1" noRot="1" noChangeAspect="1" noTextEdit="1"/>
          </p:cNvSpPr>
          <p:nvPr>
            <p:ph type="sldImg"/>
          </p:nvPr>
        </p:nvSpPr>
        <p:spPr>
          <a:ln/>
        </p:spPr>
      </p:sp>
      <p:sp>
        <p:nvSpPr>
          <p:cNvPr id="192515" name="2 Not Yer Tutucusu"/>
          <p:cNvSpPr>
            <a:spLocks noGrp="1"/>
          </p:cNvSpPr>
          <p:nvPr>
            <p:ph type="body" idx="1"/>
          </p:nvPr>
        </p:nvSpPr>
        <p:spPr>
          <a:noFill/>
          <a:ln/>
        </p:spPr>
        <p:txBody>
          <a:bodyPr/>
          <a:lstStyle/>
          <a:p>
            <a:endParaRPr lang="tr-TR" smtClean="0"/>
          </a:p>
        </p:txBody>
      </p:sp>
      <p:sp>
        <p:nvSpPr>
          <p:cNvPr id="192516" name="3 Slayt Numarası Yer Tutucusu"/>
          <p:cNvSpPr>
            <a:spLocks noGrp="1"/>
          </p:cNvSpPr>
          <p:nvPr>
            <p:ph type="sldNum" sz="quarter" idx="5"/>
          </p:nvPr>
        </p:nvSpPr>
        <p:spPr>
          <a:noFill/>
        </p:spPr>
        <p:txBody>
          <a:bodyPr/>
          <a:lstStyle/>
          <a:p>
            <a:fld id="{9065885E-C4D8-4950-A223-1CAAD4C3B049}" type="slidenum">
              <a:rPr lang="en-GB"/>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24A9E3A9-453C-4A18-8429-BC1D13C5349E}" type="slidenum">
              <a:rPr lang="en-GB"/>
              <a:pPr/>
              <a:t>14</a:t>
            </a:fld>
            <a:endParaRPr lang="en-GB"/>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r>
              <a:rPr lang="en-GB" smtClean="0"/>
              <a:t>See Section 1-3 in the main text.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853DB740-21B1-4B69-A838-A434D1AE2C34}" type="slidenum">
              <a:rPr lang="en-GB"/>
              <a:pPr/>
              <a:t>15</a:t>
            </a:fld>
            <a:endParaRPr lang="en-GB"/>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r>
              <a:rPr lang="en-GB" smtClean="0"/>
              <a:t>See Section 1-3 in the main text.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1 Slayt Görüntüsü Yer Tutucusu"/>
          <p:cNvSpPr>
            <a:spLocks noGrp="1" noRot="1" noChangeAspect="1" noTextEdit="1"/>
          </p:cNvSpPr>
          <p:nvPr>
            <p:ph type="sldImg"/>
          </p:nvPr>
        </p:nvSpPr>
        <p:spPr>
          <a:ln/>
        </p:spPr>
      </p:sp>
      <p:sp>
        <p:nvSpPr>
          <p:cNvPr id="195587" name="2 Not Yer Tutucusu"/>
          <p:cNvSpPr>
            <a:spLocks noGrp="1"/>
          </p:cNvSpPr>
          <p:nvPr>
            <p:ph type="body" idx="1"/>
          </p:nvPr>
        </p:nvSpPr>
        <p:spPr>
          <a:noFill/>
          <a:ln/>
        </p:spPr>
        <p:txBody>
          <a:bodyPr/>
          <a:lstStyle/>
          <a:p>
            <a:endParaRPr lang="tr-TR" smtClean="0"/>
          </a:p>
        </p:txBody>
      </p:sp>
      <p:sp>
        <p:nvSpPr>
          <p:cNvPr id="195588" name="3 Slayt Numarası Yer Tutucusu"/>
          <p:cNvSpPr>
            <a:spLocks noGrp="1"/>
          </p:cNvSpPr>
          <p:nvPr>
            <p:ph type="sldNum" sz="quarter" idx="5"/>
          </p:nvPr>
        </p:nvSpPr>
        <p:spPr>
          <a:noFill/>
        </p:spPr>
        <p:txBody>
          <a:bodyPr/>
          <a:lstStyle/>
          <a:p>
            <a:fld id="{D980A7F8-F02D-4E65-8E41-0C10D2D56137}" type="slidenum">
              <a:rPr lang="en-GB"/>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7733C036-FF39-4A4E-86B6-7DAF0BE28D5C}" type="slidenum">
              <a:rPr lang="en-GB"/>
              <a:pPr/>
              <a:t>17</a:t>
            </a:fld>
            <a:endParaRPr lang="en-GB"/>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r>
              <a:rPr lang="en-GB" smtClean="0"/>
              <a:t>See Section 1-3 in the main text, and Figure 1-3.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5B56A0D1-10FA-4B26-80C4-6257269F7FD4}" type="slidenum">
              <a:rPr lang="en-GB"/>
              <a:pPr/>
              <a:t>18</a:t>
            </a:fld>
            <a:endParaRPr lang="en-GB"/>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r>
              <a:rPr lang="en-GB" smtClean="0"/>
              <a:t>See Section 1-4 in the main text.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FA935316-EF9F-46B5-9C84-8234F76139B2}" type="slidenum">
              <a:rPr lang="en-GB"/>
              <a:pPr/>
              <a:t>19</a:t>
            </a:fld>
            <a:endParaRPr lang="en-GB"/>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r>
              <a:rPr lang="en-GB" smtClean="0"/>
              <a:t>See Section 1-5 in the main text.</a:t>
            </a:r>
          </a:p>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1 Slayt Görüntüsü Yer Tutucusu"/>
          <p:cNvSpPr>
            <a:spLocks noGrp="1" noRot="1" noChangeAspect="1" noTextEdit="1"/>
          </p:cNvSpPr>
          <p:nvPr>
            <p:ph type="sldImg"/>
          </p:nvPr>
        </p:nvSpPr>
        <p:spPr>
          <a:ln/>
        </p:spPr>
      </p:sp>
      <p:sp>
        <p:nvSpPr>
          <p:cNvPr id="181251" name="2 Not Yer Tutucusu"/>
          <p:cNvSpPr>
            <a:spLocks noGrp="1"/>
          </p:cNvSpPr>
          <p:nvPr>
            <p:ph type="body" idx="1"/>
          </p:nvPr>
        </p:nvSpPr>
        <p:spPr>
          <a:noFill/>
          <a:ln/>
        </p:spPr>
        <p:txBody>
          <a:bodyPr/>
          <a:lstStyle/>
          <a:p>
            <a:endParaRPr lang="tr-TR" smtClean="0"/>
          </a:p>
        </p:txBody>
      </p:sp>
      <p:sp>
        <p:nvSpPr>
          <p:cNvPr id="181252" name="3 Slayt Numarası Yer Tutucusu"/>
          <p:cNvSpPr>
            <a:spLocks noGrp="1"/>
          </p:cNvSpPr>
          <p:nvPr>
            <p:ph type="sldNum" sz="quarter" idx="5"/>
          </p:nvPr>
        </p:nvSpPr>
        <p:spPr>
          <a:noFill/>
        </p:spPr>
        <p:txBody>
          <a:bodyPr/>
          <a:lstStyle/>
          <a:p>
            <a:fld id="{D260512F-35F4-43D0-A317-37FC2B701F35}" type="slidenum">
              <a:rPr lang="en-GB"/>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8CC99C05-46D5-4FF5-8377-F86C6210945D}" type="slidenum">
              <a:rPr lang="en-GB"/>
              <a:pPr/>
              <a:t>20</a:t>
            </a:fld>
            <a:endParaRPr lang="en-GB"/>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r>
              <a:rPr lang="en-GB" smtClean="0"/>
              <a:t>See Section 1-5 in the main text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5706C20C-6F33-4887-8B59-29279FC6BD3B}" type="slidenum">
              <a:rPr lang="en-US"/>
              <a:pPr/>
              <a:t>21</a:t>
            </a:fld>
            <a:endParaRPr lang="en-U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r>
              <a:rPr lang="en-GB" smtClean="0"/>
              <a:t>See the Introduction to Chapter 2 in the main text, and Section 2-1.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0161D54D-7BB7-4239-82BC-2B21049300FF}" type="slidenum">
              <a:rPr lang="en-US"/>
              <a:pPr/>
              <a:t>22</a:t>
            </a:fld>
            <a:endParaRPr 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r>
              <a:rPr lang="en-GB" smtClean="0"/>
              <a:t>See Section 2-3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363E946D-E9AD-4EDF-A15A-7B6CB434DE8A}" type="slidenum">
              <a:rPr lang="en-GB"/>
              <a:pPr/>
              <a:t>3</a:t>
            </a:fld>
            <a:endParaRPr lang="en-GB"/>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r>
              <a:rPr lang="en-GB" smtClean="0"/>
              <a:t>See the introduction to Chapter 1 in the main text.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7FCEFCB4-0E41-4DDA-90F3-716F430630B0}" type="slidenum">
              <a:rPr lang="en-GB"/>
              <a:pPr/>
              <a:t>4</a:t>
            </a:fld>
            <a:endParaRPr lang="en-GB"/>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r>
              <a:rPr lang="en-GB" smtClean="0"/>
              <a:t>See Section 1-1 in the main text, and Figure 1-1.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CCFBD5F2-A79A-4982-9AC3-EF0026E78E58}" type="slidenum">
              <a:rPr lang="en-GB"/>
              <a:pPr/>
              <a:t>5</a:t>
            </a:fld>
            <a:endParaRPr lang="en-GB"/>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r>
              <a:rPr lang="en-GB" smtClean="0"/>
              <a:t>See Section 1-1 in the main text.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38044606-4CB7-4481-AD7F-72CA17F27031}" type="slidenum">
              <a:rPr lang="en-GB">
                <a:latin typeface="Arial" charset="0"/>
              </a:rPr>
              <a:pPr/>
              <a:t>6</a:t>
            </a:fld>
            <a:endParaRPr lang="en-GB">
              <a:latin typeface="Arial" charset="0"/>
            </a:endParaRPr>
          </a:p>
        </p:txBody>
      </p:sp>
      <p:sp>
        <p:nvSpPr>
          <p:cNvPr id="185347" name="Rectangle 7"/>
          <p:cNvSpPr txBox="1">
            <a:spLocks noGrp="1" noChangeArrowheads="1"/>
          </p:cNvSpPr>
          <p:nvPr/>
        </p:nvSpPr>
        <p:spPr bwMode="auto">
          <a:xfrm>
            <a:off x="3886273" y="8686910"/>
            <a:ext cx="2971727" cy="457091"/>
          </a:xfrm>
          <a:prstGeom prst="rect">
            <a:avLst/>
          </a:prstGeom>
          <a:noFill/>
          <a:ln w="9525">
            <a:noFill/>
            <a:miter lim="800000"/>
            <a:headEnd/>
            <a:tailEnd/>
          </a:ln>
        </p:spPr>
        <p:txBody>
          <a:bodyPr anchor="b"/>
          <a:lstStyle/>
          <a:p>
            <a:pPr algn="r" eaLnBrk="0" hangingPunct="0"/>
            <a:fld id="{FCCDD3EF-F917-4965-9927-EF0FEA8B2B23}" type="slidenum">
              <a:rPr lang="en-US" sz="1200">
                <a:latin typeface="Times New Roman" pitchFamily="18" charset="0"/>
              </a:rPr>
              <a:pPr algn="r" eaLnBrk="0" hangingPunct="0"/>
              <a:t>6</a:t>
            </a:fld>
            <a:endParaRPr lang="en-US" sz="1200">
              <a:latin typeface="Times New Roman" pitchFamily="18" charset="0"/>
            </a:endParaRPr>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xfrm>
            <a:off x="914546" y="4342367"/>
            <a:ext cx="5028908" cy="4115996"/>
          </a:xfrm>
          <a:noFill/>
          <a:ln/>
        </p:spPr>
        <p:txBody>
          <a:bodyPr/>
          <a:lstStyle/>
          <a:p>
            <a:pPr eaLnBrk="1" hangingPunct="1"/>
            <a:r>
              <a:rPr lang="en-GB" smtClean="0">
                <a:latin typeface="Arial" charset="0"/>
              </a:rPr>
              <a:t>This is taken from  Section 1-1 of Chapter 1 in the main text.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1 Slayt Görüntüsü Yer Tutucusu"/>
          <p:cNvSpPr>
            <a:spLocks noGrp="1" noRot="1" noChangeAspect="1" noTextEdit="1"/>
          </p:cNvSpPr>
          <p:nvPr>
            <p:ph type="sldImg"/>
          </p:nvPr>
        </p:nvSpPr>
        <p:spPr>
          <a:ln/>
        </p:spPr>
      </p:sp>
      <p:sp>
        <p:nvSpPr>
          <p:cNvPr id="186371" name="2 Not Yer Tutucusu"/>
          <p:cNvSpPr>
            <a:spLocks noGrp="1"/>
          </p:cNvSpPr>
          <p:nvPr>
            <p:ph type="body" idx="1"/>
          </p:nvPr>
        </p:nvSpPr>
        <p:spPr>
          <a:noFill/>
          <a:ln/>
        </p:spPr>
        <p:txBody>
          <a:bodyPr/>
          <a:lstStyle/>
          <a:p>
            <a:endParaRPr lang="tr-TR" smtClean="0"/>
          </a:p>
        </p:txBody>
      </p:sp>
      <p:sp>
        <p:nvSpPr>
          <p:cNvPr id="186372" name="3 Slayt Numarası Yer Tutucusu"/>
          <p:cNvSpPr>
            <a:spLocks noGrp="1"/>
          </p:cNvSpPr>
          <p:nvPr>
            <p:ph type="sldNum" sz="quarter" idx="5"/>
          </p:nvPr>
        </p:nvSpPr>
        <p:spPr>
          <a:noFill/>
        </p:spPr>
        <p:txBody>
          <a:bodyPr/>
          <a:lstStyle/>
          <a:p>
            <a:fld id="{7ADE9D99-2769-4241-991D-344B00371262}" type="slidenum">
              <a:rPr lang="en-GB"/>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62E01FDE-165B-46B5-9CB4-F4D897C46DCE}" type="slidenum">
              <a:rPr lang="en-GB"/>
              <a:pPr/>
              <a:t>8</a:t>
            </a:fld>
            <a:endParaRPr lang="en-GB"/>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2DAD211-C564-493E-8E70-7811AF66AFAE}" type="slidenum">
              <a:rPr lang="en-GB"/>
              <a:pPr/>
              <a:t>9</a:t>
            </a:fld>
            <a:endParaRPr lang="en-GB"/>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r>
              <a:rPr lang="en-GB" smtClean="0"/>
              <a:t>See Section 1-2 in the main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Başlık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Grafik Yer Tutucusu"/>
          <p:cNvSpPr>
            <a:spLocks noGrp="1"/>
          </p:cNvSpPr>
          <p:nvPr>
            <p:ph type="chart" idx="1"/>
          </p:nvPr>
        </p:nvSpPr>
        <p:spPr>
          <a:xfrm>
            <a:off x="685800" y="1981200"/>
            <a:ext cx="7772400" cy="4114800"/>
          </a:xfrm>
        </p:spPr>
        <p:txBody>
          <a:bodyPr rtlCol="0">
            <a:normAutofit/>
          </a:bodyPr>
          <a:lstStyle/>
          <a:p>
            <a:pPr lvl="0"/>
            <a:endParaRPr lang="tr-TR" noProof="0"/>
          </a:p>
        </p:txBody>
      </p:sp>
      <p:sp>
        <p:nvSpPr>
          <p:cNvPr id="4" name="Rectangle 2052"/>
          <p:cNvSpPr>
            <a:spLocks noGrp="1" noChangeArrowheads="1"/>
          </p:cNvSpPr>
          <p:nvPr>
            <p:ph type="sldNum" sz="quarter" idx="10"/>
          </p:nvPr>
        </p:nvSpPr>
        <p:spPr/>
        <p:txBody>
          <a:bodyPr/>
          <a:lstStyle>
            <a:lvl1pPr>
              <a:defRPr/>
            </a:lvl1pPr>
          </a:lstStyle>
          <a:p>
            <a:fld id="{3A7CCDDB-F874-4C0D-8A3B-E4100B314D5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2"/>
          <p:cNvSpPr>
            <a:spLocks noGrp="1" noChangeArrowheads="1"/>
          </p:cNvSpPr>
          <p:nvPr>
            <p:ph type="sldNum" sz="quarter" idx="10"/>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hart Placeholder 3"/>
          <p:cNvSpPr>
            <a:spLocks noGrp="1"/>
          </p:cNvSpPr>
          <p:nvPr>
            <p:ph type="chart" sz="half" idx="2"/>
          </p:nvPr>
        </p:nvSpPr>
        <p:spPr>
          <a:xfrm>
            <a:off x="4648200" y="1981200"/>
            <a:ext cx="3810000" cy="4114800"/>
          </a:xfrm>
        </p:spPr>
        <p:txBody>
          <a:bodyPr rtlCol="0">
            <a:normAutofit/>
          </a:bodyPr>
          <a:lstStyle/>
          <a:p>
            <a:pPr lvl="0"/>
            <a:endParaRPr lang="tr-TR" noProof="0"/>
          </a:p>
        </p:txBody>
      </p:sp>
      <p:sp>
        <p:nvSpPr>
          <p:cNvPr id="5" name="Slide Number Placeholder 4"/>
          <p:cNvSpPr>
            <a:spLocks noGrp="1"/>
          </p:cNvSpPr>
          <p:nvPr>
            <p:ph type="sldNum" sz="quarter" idx="10"/>
          </p:nvPr>
        </p:nvSpPr>
        <p:spPr>
          <a:xfrm>
            <a:off x="2411413" y="6308725"/>
            <a:ext cx="2286000" cy="381000"/>
          </a:xfrm>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tr-TR" noProof="0"/>
          </a:p>
        </p:txBody>
      </p:sp>
      <p:sp>
        <p:nvSpPr>
          <p:cNvPr id="4" name="Slide Number Placeholder 3"/>
          <p:cNvSpPr>
            <a:spLocks noGrp="1"/>
          </p:cNvSpPr>
          <p:nvPr>
            <p:ph type="sldNum" sz="quarter" idx="10"/>
          </p:nvPr>
        </p:nvSpPr>
        <p:spPr>
          <a:xfrm>
            <a:off x="2700338" y="6308725"/>
            <a:ext cx="2286000" cy="381000"/>
          </a:xfrm>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8" name="4 Altbilgi Yer Tutucusu"/>
          <p:cNvSpPr>
            <a:spLocks noGrp="1"/>
          </p:cNvSpPr>
          <p:nvPr>
            <p:ph type="ftr" sz="quarter" idx="11"/>
          </p:nvPr>
        </p:nvSpPr>
        <p:spPr/>
        <p:txBody>
          <a:bodyPr/>
          <a:lstStyle>
            <a:lvl1pPr>
              <a:defRPr/>
            </a:lvl1pPr>
          </a:lstStyle>
          <a:p>
            <a:endParaRPr lang="tr-TR"/>
          </a:p>
        </p:txBody>
      </p:sp>
      <p:sp>
        <p:nvSpPr>
          <p:cNvPr id="9"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4" name="4 Altbilgi Yer Tutucusu"/>
          <p:cNvSpPr>
            <a:spLocks noGrp="1"/>
          </p:cNvSpPr>
          <p:nvPr>
            <p:ph type="ftr" sz="quarter" idx="11"/>
          </p:nvPr>
        </p:nvSpPr>
        <p:spPr/>
        <p:txBody>
          <a:bodyPr/>
          <a:lstStyle>
            <a:lvl1pPr>
              <a:defRPr/>
            </a:lvl1pPr>
          </a:lstStyle>
          <a:p>
            <a:endParaRPr lang="tr-TR"/>
          </a:p>
        </p:txBody>
      </p:sp>
      <p:sp>
        <p:nvSpPr>
          <p:cNvPr id="5"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3" name="4 Altbilgi Yer Tutucusu"/>
          <p:cNvSpPr>
            <a:spLocks noGrp="1"/>
          </p:cNvSpPr>
          <p:nvPr>
            <p:ph type="ftr" sz="quarter" idx="11"/>
          </p:nvPr>
        </p:nvSpPr>
        <p:spPr/>
        <p:txBody>
          <a:bodyPr/>
          <a:lstStyle>
            <a:lvl1pPr>
              <a:defRPr/>
            </a:lvl1pPr>
          </a:lstStyle>
          <a:p>
            <a:endParaRPr lang="tr-TR"/>
          </a:p>
        </p:txBody>
      </p:sp>
      <p:sp>
        <p:nvSpPr>
          <p:cNvPr id="4"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fld id="{073B27D4-2727-48E1-A032-9B68D7AFD890}" type="datetimeFigureOut">
              <a:rPr lang="tr-TR" smtClean="0"/>
              <a:pPr/>
              <a:t>24.09.2012</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170"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7171"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073B27D4-2727-48E1-A032-9B68D7AFD890}" type="datetimeFigureOut">
              <a:rPr lang="tr-TR" smtClean="0"/>
              <a:pPr/>
              <a:t>24.09.2012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fld id="{2BA3AE1F-58F4-4F11-AD3C-13E5A8BD01ED}"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1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286000"/>
            <a:ext cx="7772400" cy="1143000"/>
          </a:xfrm>
        </p:spPr>
        <p:txBody>
          <a:bodyPr>
            <a:normAutofit fontScale="90000"/>
          </a:bodyPr>
          <a:lstStyle/>
          <a:p>
            <a:pPr eaLnBrk="1" hangingPunct="1"/>
            <a:r>
              <a:rPr lang="tr-TR" sz="4000" b="1" smtClean="0"/>
              <a:t>Bölüm</a:t>
            </a:r>
            <a:r>
              <a:rPr lang="en-GB" sz="4000" b="1" smtClean="0"/>
              <a:t> 1</a:t>
            </a:r>
            <a:br>
              <a:rPr lang="en-GB" sz="4000" b="1" smtClean="0"/>
            </a:br>
            <a:r>
              <a:rPr lang="tr-TR" sz="4000" b="1" smtClean="0"/>
              <a:t>İktisat ve İktisat Bilimi</a:t>
            </a:r>
            <a:endParaRPr lang="en-GB" sz="4000" smtClean="0"/>
          </a:p>
        </p:txBody>
      </p:sp>
      <p:sp>
        <p:nvSpPr>
          <p:cNvPr id="13315" name="Rectangle 3"/>
          <p:cNvSpPr>
            <a:spLocks noGrp="1" noChangeArrowheads="1"/>
          </p:cNvSpPr>
          <p:nvPr>
            <p:ph type="subTitle" idx="1"/>
          </p:nvPr>
        </p:nvSpPr>
        <p:spPr>
          <a:xfrm>
            <a:off x="1295400" y="46482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Education, 2005</a:t>
            </a:r>
          </a:p>
          <a:p>
            <a:pPr eaLnBrk="1" hangingPunct="1"/>
            <a:r>
              <a:rPr lang="en-GB" sz="1400" smtClean="0">
                <a:solidFill>
                  <a:srgbClr val="FFC000"/>
                </a:solidFill>
              </a:rPr>
              <a:t>PowerPoint presentation by Alex Tackie and Damian Ward</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260350"/>
            <a:ext cx="7772400" cy="792163"/>
          </a:xfrm>
        </p:spPr>
        <p:txBody>
          <a:bodyPr/>
          <a:lstStyle/>
          <a:p>
            <a:pPr eaLnBrk="1" hangingPunct="1"/>
            <a:r>
              <a:rPr lang="tr-TR" sz="4000" b="1" smtClean="0"/>
              <a:t>Üretim Olanakları Eğrisi</a:t>
            </a:r>
            <a:endParaRPr lang="en-GB" sz="4000" b="1" smtClean="0"/>
          </a:p>
        </p:txBody>
      </p:sp>
      <p:sp>
        <p:nvSpPr>
          <p:cNvPr id="22531" name="Slide Number Placeholder 4"/>
          <p:cNvSpPr>
            <a:spLocks noGrp="1"/>
          </p:cNvSpPr>
          <p:nvPr>
            <p:ph type="sldNum" sz="quarter" idx="12"/>
          </p:nvPr>
        </p:nvSpPr>
        <p:spPr bwMode="auto">
          <a:noFill/>
          <a:ln>
            <a:miter lim="800000"/>
            <a:headEnd/>
            <a:tailEnd/>
          </a:ln>
        </p:spPr>
        <p:txBody>
          <a:bodyPr/>
          <a:lstStyle/>
          <a:p>
            <a:fld id="{3AF3FAF6-BD62-4965-BB2D-D189AE22A314}" type="slidenum">
              <a:rPr lang="en-US"/>
              <a:pPr/>
              <a:t>10</a:t>
            </a:fld>
            <a:endParaRPr lang="en-US"/>
          </a:p>
        </p:txBody>
      </p:sp>
      <p:sp>
        <p:nvSpPr>
          <p:cNvPr id="43041" name="Text Box 33"/>
          <p:cNvSpPr txBox="1">
            <a:spLocks noChangeArrowheads="1"/>
          </p:cNvSpPr>
          <p:nvPr/>
        </p:nvSpPr>
        <p:spPr bwMode="auto">
          <a:xfrm>
            <a:off x="395288" y="1052513"/>
            <a:ext cx="7993062" cy="831850"/>
          </a:xfrm>
          <a:prstGeom prst="rect">
            <a:avLst/>
          </a:prstGeom>
          <a:noFill/>
          <a:ln w="9525">
            <a:noFill/>
            <a:miter lim="800000"/>
            <a:headEnd/>
            <a:tailEnd/>
          </a:ln>
        </p:spPr>
        <p:txBody>
          <a:bodyPr>
            <a:spAutoFit/>
          </a:bodyPr>
          <a:lstStyle/>
          <a:p>
            <a:pPr eaLnBrk="0" hangingPunct="0">
              <a:spcBef>
                <a:spcPct val="50000"/>
              </a:spcBef>
            </a:pPr>
            <a:r>
              <a:rPr lang="tr-TR">
                <a:solidFill>
                  <a:schemeClr val="tx2"/>
                </a:solidFill>
                <a:latin typeface="Verdana" pitchFamily="34" charset="0"/>
                <a:sym typeface="Symbol" pitchFamily="18" charset="2"/>
              </a:rPr>
              <a:t>Hayali bir ekonomide iki ürün, tüketim ve sermaye malları üretildiğini varsayalım</a:t>
            </a:r>
            <a:endParaRPr lang="en-GB">
              <a:solidFill>
                <a:schemeClr val="tx2"/>
              </a:solidFill>
              <a:latin typeface="Verdana" pitchFamily="34" charset="0"/>
            </a:endParaRPr>
          </a:p>
        </p:txBody>
      </p:sp>
      <p:pic>
        <p:nvPicPr>
          <p:cNvPr id="22533" name="Picture 31" descr="006"/>
          <p:cNvPicPr>
            <a:picLocks noChangeAspect="1" noChangeArrowheads="1"/>
          </p:cNvPicPr>
          <p:nvPr/>
        </p:nvPicPr>
        <p:blipFill>
          <a:blip r:embed="rId4" cstate="print"/>
          <a:srcRect b="5905"/>
          <a:stretch>
            <a:fillRect/>
          </a:stretch>
        </p:blipFill>
        <p:spPr bwMode="auto">
          <a:xfrm>
            <a:off x="0" y="1962150"/>
            <a:ext cx="9144000" cy="489585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visible"/>
                                      </p:to>
                                    </p:set>
                                    <p:anim calcmode="lin" valueType="num">
                                      <p:cBhvr>
                                        <p:cTn id="7" dur="1000" fill="hold"/>
                                        <p:tgtEl>
                                          <p:spTgt spid="43041"/>
                                        </p:tgtEl>
                                        <p:attrNameLst>
                                          <p:attrName>ppt_w</p:attrName>
                                        </p:attrNameLst>
                                      </p:cBhvr>
                                      <p:tavLst>
                                        <p:tav tm="0">
                                          <p:val>
                                            <p:fltVal val="0"/>
                                          </p:val>
                                        </p:tav>
                                        <p:tav tm="100000">
                                          <p:val>
                                            <p:strVal val="#ppt_w"/>
                                          </p:val>
                                        </p:tav>
                                      </p:tavLst>
                                    </p:anim>
                                    <p:anim calcmode="lin" valueType="num">
                                      <p:cBhvr>
                                        <p:cTn id="8" dur="1000" fill="hold"/>
                                        <p:tgtEl>
                                          <p:spTgt spid="43041"/>
                                        </p:tgtEl>
                                        <p:attrNameLst>
                                          <p:attrName>ppt_h</p:attrName>
                                        </p:attrNameLst>
                                      </p:cBhvr>
                                      <p:tavLst>
                                        <p:tav tm="0">
                                          <p:val>
                                            <p:fltVal val="0"/>
                                          </p:val>
                                        </p:tav>
                                        <p:tav tm="100000">
                                          <p:val>
                                            <p:strVal val="#ppt_h"/>
                                          </p:val>
                                        </p:tav>
                                      </p:tavLst>
                                    </p:anim>
                                    <p:anim calcmode="lin" valueType="num">
                                      <p:cBhvr>
                                        <p:cTn id="9" dur="1000" fill="hold"/>
                                        <p:tgtEl>
                                          <p:spTgt spid="4304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304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sz="4000" b="1" smtClean="0"/>
              <a:t>Üretim Olanakları Eğrisi</a:t>
            </a:r>
            <a:endParaRPr lang="en-US" sz="4000" b="1" smtClean="0"/>
          </a:p>
        </p:txBody>
      </p:sp>
      <p:sp>
        <p:nvSpPr>
          <p:cNvPr id="23555" name="Rectangle 3"/>
          <p:cNvSpPr>
            <a:spLocks noGrp="1" noChangeArrowheads="1"/>
          </p:cNvSpPr>
          <p:nvPr>
            <p:ph idx="1"/>
          </p:nvPr>
        </p:nvSpPr>
        <p:spPr>
          <a:xfrm>
            <a:off x="685800" y="1428750"/>
            <a:ext cx="7772400" cy="5240338"/>
          </a:xfrm>
        </p:spPr>
        <p:txBody>
          <a:bodyPr/>
          <a:lstStyle/>
          <a:p>
            <a:pPr eaLnBrk="1" hangingPunct="1">
              <a:lnSpc>
                <a:spcPct val="80000"/>
              </a:lnSpc>
            </a:pPr>
            <a:r>
              <a:rPr lang="tr-TR" sz="2400" smtClean="0"/>
              <a:t>Eğri üzerindeki noktalar verili kaynak (işgücü, toprak, sermaye) ve teknoloji düzeyinde üretilebilecek azami miktarları gösterir.</a:t>
            </a:r>
          </a:p>
          <a:p>
            <a:pPr lvl="1" eaLnBrk="1" hangingPunct="1">
              <a:lnSpc>
                <a:spcPct val="80000"/>
              </a:lnSpc>
            </a:pPr>
            <a:r>
              <a:rPr lang="tr-TR" sz="2000" smtClean="0"/>
              <a:t>Eğri üzerindeki her nokta etkin (efficient) düzeyleri gösterir.</a:t>
            </a:r>
          </a:p>
          <a:p>
            <a:pPr eaLnBrk="1" hangingPunct="1">
              <a:lnSpc>
                <a:spcPct val="80000"/>
              </a:lnSpc>
            </a:pPr>
            <a:r>
              <a:rPr lang="tr-TR" sz="2400" smtClean="0"/>
              <a:t>Eğrinin içinde kalan bölgedeki noktalar ise “etkin olmayan” düzeyleri gösterir. Kaynaklar daha etkin kullanılabilir.</a:t>
            </a:r>
          </a:p>
          <a:p>
            <a:pPr eaLnBrk="1" hangingPunct="1">
              <a:lnSpc>
                <a:spcPct val="80000"/>
              </a:lnSpc>
            </a:pPr>
            <a:r>
              <a:rPr lang="tr-TR" sz="2400" smtClean="0"/>
              <a:t>Eğrinin dışında kalan alandaki noktalar ise mevcut kaynak ve teknoloji düzeyiyle ulaşılması imkansız üretim düzeylerini gösterir.</a:t>
            </a:r>
          </a:p>
          <a:p>
            <a:pPr lvl="1" eaLnBrk="1" hangingPunct="1">
              <a:lnSpc>
                <a:spcPct val="80000"/>
              </a:lnSpc>
            </a:pPr>
            <a:r>
              <a:rPr lang="tr-TR" sz="2000" smtClean="0"/>
              <a:t>O düzeye, emek, sermaye, toprak ve teknik bilgi artışı sonucunda ulaşılabilir.</a:t>
            </a:r>
          </a:p>
          <a:p>
            <a:pPr lvl="1" eaLnBrk="1" hangingPunct="1">
              <a:lnSpc>
                <a:spcPct val="80000"/>
              </a:lnSpc>
            </a:pPr>
            <a:r>
              <a:rPr lang="tr-TR" sz="2000" smtClean="0"/>
              <a:t>Bu durumda eğri o noktalardan geçecek şekilde üste kayacaktır. </a:t>
            </a:r>
            <a:endParaRPr lang="en-US" sz="2000" smtClean="0"/>
          </a:p>
        </p:txBody>
      </p:sp>
      <p:sp>
        <p:nvSpPr>
          <p:cNvPr id="23556" name="3 Slayt Numarası Yer Tutucusu"/>
          <p:cNvSpPr>
            <a:spLocks noGrp="1"/>
          </p:cNvSpPr>
          <p:nvPr>
            <p:ph type="sldNum" sz="quarter" idx="12"/>
          </p:nvPr>
        </p:nvSpPr>
        <p:spPr bwMode="auto">
          <a:noFill/>
          <a:ln>
            <a:miter lim="800000"/>
            <a:headEnd/>
            <a:tailEnd/>
          </a:ln>
        </p:spPr>
        <p:txBody>
          <a:bodyPr/>
          <a:lstStyle/>
          <a:p>
            <a:fld id="{D3E80CAA-D3A3-4741-AB29-1F29D25BDE6F}" type="slidenum">
              <a:rPr lang="en-US"/>
              <a:pPr/>
              <a:t>11</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tr-TR" sz="4000" b="1" smtClean="0"/>
              <a:t>Üretim Olanakları Eğrisi</a:t>
            </a:r>
            <a:endParaRPr lang="en-GB" sz="4000" b="1" smtClean="0"/>
          </a:p>
        </p:txBody>
      </p:sp>
      <p:sp>
        <p:nvSpPr>
          <p:cNvPr id="24579" name="2 Slayt Numarası Yer Tutucusu"/>
          <p:cNvSpPr>
            <a:spLocks noGrp="1"/>
          </p:cNvSpPr>
          <p:nvPr>
            <p:ph type="sldNum" sz="quarter" idx="12"/>
          </p:nvPr>
        </p:nvSpPr>
        <p:spPr bwMode="auto">
          <a:noFill/>
          <a:ln>
            <a:miter lim="800000"/>
            <a:headEnd/>
            <a:tailEnd/>
          </a:ln>
        </p:spPr>
        <p:txBody>
          <a:bodyPr/>
          <a:lstStyle/>
          <a:p>
            <a:fld id="{424942C5-1AD5-48E9-B4B2-46ACF2912E09}" type="slidenum">
              <a:rPr lang="en-US"/>
              <a:pPr/>
              <a:t>12</a:t>
            </a:fld>
            <a:endParaRPr lang="en-US"/>
          </a:p>
        </p:txBody>
      </p:sp>
      <p:sp>
        <p:nvSpPr>
          <p:cNvPr id="24580" name="Text Box 7"/>
          <p:cNvSpPr txBox="1">
            <a:spLocks noChangeArrowheads="1"/>
          </p:cNvSpPr>
          <p:nvPr/>
        </p:nvSpPr>
        <p:spPr bwMode="auto">
          <a:xfrm>
            <a:off x="4405313" y="5118100"/>
            <a:ext cx="1974850" cy="396875"/>
          </a:xfrm>
          <a:prstGeom prst="rect">
            <a:avLst/>
          </a:prstGeom>
          <a:noFill/>
          <a:ln w="9525">
            <a:noFill/>
            <a:miter lim="800000"/>
            <a:headEnd/>
            <a:tailEnd/>
          </a:ln>
        </p:spPr>
        <p:txBody>
          <a:bodyPr wrap="none">
            <a:spAutoFit/>
          </a:bodyPr>
          <a:lstStyle/>
          <a:p>
            <a:pPr eaLnBrk="0" hangingPunct="0"/>
            <a:r>
              <a:rPr lang="tr-TR" sz="2000" i="1">
                <a:latin typeface="Arial" charset="0"/>
              </a:rPr>
              <a:t>Film Üretimi</a:t>
            </a:r>
            <a:r>
              <a:rPr lang="en-GB" sz="2000" i="1">
                <a:latin typeface="Arial" charset="0"/>
              </a:rPr>
              <a:t> (</a:t>
            </a:r>
            <a:r>
              <a:rPr lang="en-GB" sz="2000" i="1">
                <a:latin typeface="Arial" charset="0"/>
                <a:sym typeface="Symbol" pitchFamily="18" charset="2"/>
              </a:rPr>
              <a:t>G)</a:t>
            </a:r>
            <a:endParaRPr lang="en-GB" sz="2000" i="1">
              <a:latin typeface="Arial" charset="0"/>
            </a:endParaRPr>
          </a:p>
        </p:txBody>
      </p:sp>
      <p:sp>
        <p:nvSpPr>
          <p:cNvPr id="24581" name="Line 4"/>
          <p:cNvSpPr>
            <a:spLocks noChangeShapeType="1"/>
          </p:cNvSpPr>
          <p:nvPr/>
        </p:nvSpPr>
        <p:spPr bwMode="auto">
          <a:xfrm>
            <a:off x="2381250" y="5029200"/>
            <a:ext cx="3873500" cy="0"/>
          </a:xfrm>
          <a:prstGeom prst="line">
            <a:avLst/>
          </a:prstGeom>
          <a:noFill/>
          <a:ln w="38100">
            <a:solidFill>
              <a:schemeClr val="tx1"/>
            </a:solidFill>
            <a:round/>
            <a:headEnd/>
            <a:tailEnd type="triangle" w="med" len="med"/>
          </a:ln>
        </p:spPr>
        <p:txBody>
          <a:bodyPr wrap="none" anchor="ctr"/>
          <a:lstStyle/>
          <a:p>
            <a:endParaRPr lang="tr-TR"/>
          </a:p>
        </p:txBody>
      </p:sp>
      <p:sp>
        <p:nvSpPr>
          <p:cNvPr id="24582" name="Line 5"/>
          <p:cNvSpPr>
            <a:spLocks noChangeShapeType="1"/>
          </p:cNvSpPr>
          <p:nvPr/>
        </p:nvSpPr>
        <p:spPr bwMode="auto">
          <a:xfrm flipV="1">
            <a:off x="2381250" y="2667000"/>
            <a:ext cx="0" cy="2362200"/>
          </a:xfrm>
          <a:prstGeom prst="line">
            <a:avLst/>
          </a:prstGeom>
          <a:noFill/>
          <a:ln w="38100">
            <a:solidFill>
              <a:schemeClr val="tx1"/>
            </a:solidFill>
            <a:round/>
            <a:headEnd/>
            <a:tailEnd type="triangle" w="med" len="med"/>
          </a:ln>
        </p:spPr>
        <p:txBody>
          <a:bodyPr wrap="none" anchor="ctr"/>
          <a:lstStyle/>
          <a:p>
            <a:endParaRPr lang="tr-TR"/>
          </a:p>
        </p:txBody>
      </p:sp>
      <p:sp>
        <p:nvSpPr>
          <p:cNvPr id="24583" name="Text Box 8"/>
          <p:cNvSpPr txBox="1">
            <a:spLocks noChangeArrowheads="1"/>
          </p:cNvSpPr>
          <p:nvPr/>
        </p:nvSpPr>
        <p:spPr bwMode="auto">
          <a:xfrm rot="-5400000">
            <a:off x="769144" y="3596481"/>
            <a:ext cx="2001838" cy="396875"/>
          </a:xfrm>
          <a:prstGeom prst="rect">
            <a:avLst/>
          </a:prstGeom>
          <a:noFill/>
          <a:ln w="9525">
            <a:noFill/>
            <a:miter lim="800000"/>
            <a:headEnd/>
            <a:tailEnd/>
          </a:ln>
        </p:spPr>
        <p:txBody>
          <a:bodyPr wrap="none">
            <a:spAutoFit/>
          </a:bodyPr>
          <a:lstStyle/>
          <a:p>
            <a:pPr eaLnBrk="0" hangingPunct="0"/>
            <a:r>
              <a:rPr lang="tr-TR" sz="2000" i="1">
                <a:latin typeface="Arial" charset="0"/>
              </a:rPr>
              <a:t>Gıda Üretimi</a:t>
            </a:r>
            <a:r>
              <a:rPr lang="en-GB" sz="2000" i="1">
                <a:latin typeface="Arial" charset="0"/>
              </a:rPr>
              <a:t> (F)</a:t>
            </a:r>
          </a:p>
        </p:txBody>
      </p:sp>
      <p:sp>
        <p:nvSpPr>
          <p:cNvPr id="24584" name="Text Box 9"/>
          <p:cNvSpPr txBox="1">
            <a:spLocks noChangeArrowheads="1"/>
          </p:cNvSpPr>
          <p:nvPr/>
        </p:nvSpPr>
        <p:spPr bwMode="auto">
          <a:xfrm>
            <a:off x="4859338" y="3860800"/>
            <a:ext cx="3046412" cy="701675"/>
          </a:xfrm>
          <a:prstGeom prst="rect">
            <a:avLst/>
          </a:prstGeom>
          <a:noFill/>
          <a:ln w="9525">
            <a:noFill/>
            <a:miter lim="800000"/>
            <a:headEnd/>
            <a:tailEnd/>
          </a:ln>
        </p:spPr>
        <p:txBody>
          <a:bodyPr>
            <a:spAutoFit/>
          </a:bodyPr>
          <a:lstStyle/>
          <a:p>
            <a:pPr eaLnBrk="0" hangingPunct="0"/>
            <a:r>
              <a:rPr lang="tr-TR" sz="2000" b="1">
                <a:latin typeface="Arial" charset="0"/>
              </a:rPr>
              <a:t>Üretim Olanakları Eğrisi</a:t>
            </a:r>
            <a:endParaRPr lang="en-GB" sz="2000" b="1">
              <a:latin typeface="Arial" charset="0"/>
            </a:endParaRPr>
          </a:p>
        </p:txBody>
      </p:sp>
      <p:sp>
        <p:nvSpPr>
          <p:cNvPr id="24585" name="Arc 10"/>
          <p:cNvSpPr>
            <a:spLocks/>
          </p:cNvSpPr>
          <p:nvPr/>
        </p:nvSpPr>
        <p:spPr bwMode="auto">
          <a:xfrm>
            <a:off x="2381250" y="3124200"/>
            <a:ext cx="2201863" cy="1905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round/>
            <a:headEnd/>
            <a:tailEnd/>
          </a:ln>
        </p:spPr>
        <p:txBody>
          <a:bodyPr wrap="none" anchor="ctr"/>
          <a:lstStyle/>
          <a:p>
            <a:endParaRPr lang="tr-TR"/>
          </a:p>
        </p:txBody>
      </p:sp>
      <p:sp>
        <p:nvSpPr>
          <p:cNvPr id="24586" name="Line 11"/>
          <p:cNvSpPr>
            <a:spLocks noChangeShapeType="1"/>
          </p:cNvSpPr>
          <p:nvPr/>
        </p:nvSpPr>
        <p:spPr bwMode="auto">
          <a:xfrm>
            <a:off x="3216275" y="3276600"/>
            <a:ext cx="0" cy="609600"/>
          </a:xfrm>
          <a:prstGeom prst="line">
            <a:avLst/>
          </a:prstGeom>
          <a:noFill/>
          <a:ln w="9525">
            <a:solidFill>
              <a:schemeClr val="tx1"/>
            </a:solidFill>
            <a:round/>
            <a:headEnd/>
            <a:tailEnd/>
          </a:ln>
        </p:spPr>
        <p:txBody>
          <a:bodyPr wrap="none" anchor="ctr"/>
          <a:lstStyle/>
          <a:p>
            <a:endParaRPr lang="tr-TR"/>
          </a:p>
        </p:txBody>
      </p:sp>
      <p:sp>
        <p:nvSpPr>
          <p:cNvPr id="24587" name="Line 12"/>
          <p:cNvSpPr>
            <a:spLocks noChangeShapeType="1"/>
          </p:cNvSpPr>
          <p:nvPr/>
        </p:nvSpPr>
        <p:spPr bwMode="auto">
          <a:xfrm rot="-5400000">
            <a:off x="3673475" y="3417888"/>
            <a:ext cx="15875" cy="901700"/>
          </a:xfrm>
          <a:prstGeom prst="line">
            <a:avLst/>
          </a:prstGeom>
          <a:noFill/>
          <a:ln w="9525">
            <a:solidFill>
              <a:schemeClr val="tx1"/>
            </a:solidFill>
            <a:round/>
            <a:headEnd/>
            <a:tailEnd/>
          </a:ln>
        </p:spPr>
        <p:txBody>
          <a:bodyPr wrap="none" anchor="ctr"/>
          <a:lstStyle/>
          <a:p>
            <a:endParaRPr lang="tr-TR"/>
          </a:p>
        </p:txBody>
      </p:sp>
      <p:sp>
        <p:nvSpPr>
          <p:cNvPr id="24588" name="Text Box 15"/>
          <p:cNvSpPr txBox="1">
            <a:spLocks noChangeArrowheads="1"/>
          </p:cNvSpPr>
          <p:nvPr/>
        </p:nvSpPr>
        <p:spPr bwMode="auto">
          <a:xfrm>
            <a:off x="3187700" y="3848100"/>
            <a:ext cx="889000" cy="366713"/>
          </a:xfrm>
          <a:prstGeom prst="rect">
            <a:avLst/>
          </a:prstGeom>
          <a:noFill/>
          <a:ln w="9525">
            <a:noFill/>
            <a:miter lim="800000"/>
            <a:headEnd/>
            <a:tailEnd/>
          </a:ln>
        </p:spPr>
        <p:txBody>
          <a:bodyPr wrap="none">
            <a:spAutoFit/>
          </a:bodyPr>
          <a:lstStyle/>
          <a:p>
            <a:pPr eaLnBrk="0" hangingPunct="0"/>
            <a:r>
              <a:rPr lang="en-GB" sz="1800" i="1">
                <a:latin typeface="Arial" charset="0"/>
                <a:sym typeface="Symbol" pitchFamily="18" charset="2"/>
              </a:rPr>
              <a:t>G = 8</a:t>
            </a:r>
            <a:endParaRPr lang="en-GB" sz="1800" i="1">
              <a:latin typeface="Arial" charset="0"/>
            </a:endParaRPr>
          </a:p>
        </p:txBody>
      </p:sp>
      <p:sp>
        <p:nvSpPr>
          <p:cNvPr id="24589" name="Text Box 16"/>
          <p:cNvSpPr txBox="1">
            <a:spLocks noChangeArrowheads="1"/>
          </p:cNvSpPr>
          <p:nvPr/>
        </p:nvSpPr>
        <p:spPr bwMode="auto">
          <a:xfrm>
            <a:off x="2425700" y="3435350"/>
            <a:ext cx="787400" cy="366713"/>
          </a:xfrm>
          <a:prstGeom prst="rect">
            <a:avLst/>
          </a:prstGeom>
          <a:noFill/>
          <a:ln w="9525">
            <a:noFill/>
            <a:miter lim="800000"/>
            <a:headEnd/>
            <a:tailEnd/>
          </a:ln>
        </p:spPr>
        <p:txBody>
          <a:bodyPr wrap="none">
            <a:spAutoFit/>
          </a:bodyPr>
          <a:lstStyle/>
          <a:p>
            <a:pPr eaLnBrk="0" hangingPunct="0"/>
            <a:r>
              <a:rPr lang="en-GB" sz="1800" i="1">
                <a:latin typeface="Arial" charset="0"/>
                <a:sym typeface="Symbol" pitchFamily="18" charset="2"/>
              </a:rPr>
              <a:t>F= 4</a:t>
            </a:r>
            <a:endParaRPr lang="en-GB" sz="1800" i="1">
              <a:latin typeface="Arial" charset="0"/>
            </a:endParaRPr>
          </a:p>
        </p:txBody>
      </p:sp>
      <p:sp>
        <p:nvSpPr>
          <p:cNvPr id="24590" name="Line 17"/>
          <p:cNvSpPr>
            <a:spLocks noChangeShapeType="1"/>
          </p:cNvSpPr>
          <p:nvPr/>
        </p:nvSpPr>
        <p:spPr bwMode="auto">
          <a:xfrm flipH="1">
            <a:off x="2381250" y="3300413"/>
            <a:ext cx="835025" cy="0"/>
          </a:xfrm>
          <a:prstGeom prst="line">
            <a:avLst/>
          </a:prstGeom>
          <a:noFill/>
          <a:ln w="9525">
            <a:solidFill>
              <a:schemeClr val="tx1"/>
            </a:solidFill>
            <a:prstDash val="sysDot"/>
            <a:round/>
            <a:headEnd/>
            <a:tailEnd/>
          </a:ln>
        </p:spPr>
        <p:txBody>
          <a:bodyPr wrap="none" anchor="ctr"/>
          <a:lstStyle/>
          <a:p>
            <a:endParaRPr lang="tr-TR"/>
          </a:p>
        </p:txBody>
      </p:sp>
      <p:sp>
        <p:nvSpPr>
          <p:cNvPr id="24591" name="Line 18"/>
          <p:cNvSpPr>
            <a:spLocks noChangeShapeType="1"/>
          </p:cNvSpPr>
          <p:nvPr/>
        </p:nvSpPr>
        <p:spPr bwMode="auto">
          <a:xfrm flipH="1">
            <a:off x="2381250" y="3862388"/>
            <a:ext cx="835025" cy="0"/>
          </a:xfrm>
          <a:prstGeom prst="line">
            <a:avLst/>
          </a:prstGeom>
          <a:noFill/>
          <a:ln w="9525">
            <a:solidFill>
              <a:schemeClr val="tx1"/>
            </a:solidFill>
            <a:prstDash val="sysDot"/>
            <a:round/>
            <a:headEnd/>
            <a:tailEnd/>
          </a:ln>
        </p:spPr>
        <p:txBody>
          <a:bodyPr wrap="none" anchor="ctr"/>
          <a:lstStyle/>
          <a:p>
            <a:endParaRPr lang="tr-TR"/>
          </a:p>
        </p:txBody>
      </p:sp>
      <p:sp>
        <p:nvSpPr>
          <p:cNvPr id="24592" name="Line 19"/>
          <p:cNvSpPr>
            <a:spLocks noChangeShapeType="1"/>
          </p:cNvSpPr>
          <p:nvPr/>
        </p:nvSpPr>
        <p:spPr bwMode="auto">
          <a:xfrm>
            <a:off x="3216275" y="3886200"/>
            <a:ext cx="0" cy="1143000"/>
          </a:xfrm>
          <a:prstGeom prst="line">
            <a:avLst/>
          </a:prstGeom>
          <a:noFill/>
          <a:ln w="9525">
            <a:solidFill>
              <a:schemeClr val="tx1"/>
            </a:solidFill>
            <a:prstDash val="sysDot"/>
            <a:round/>
            <a:headEnd/>
            <a:tailEnd/>
          </a:ln>
        </p:spPr>
        <p:txBody>
          <a:bodyPr wrap="none" anchor="ctr"/>
          <a:lstStyle/>
          <a:p>
            <a:endParaRPr lang="tr-TR"/>
          </a:p>
        </p:txBody>
      </p:sp>
      <p:sp>
        <p:nvSpPr>
          <p:cNvPr id="24593" name="Line 20"/>
          <p:cNvSpPr>
            <a:spLocks noChangeShapeType="1"/>
          </p:cNvSpPr>
          <p:nvPr/>
        </p:nvSpPr>
        <p:spPr bwMode="auto">
          <a:xfrm>
            <a:off x="4103688" y="3881438"/>
            <a:ext cx="0" cy="1143000"/>
          </a:xfrm>
          <a:prstGeom prst="line">
            <a:avLst/>
          </a:prstGeom>
          <a:noFill/>
          <a:ln w="9525">
            <a:solidFill>
              <a:schemeClr val="tx1"/>
            </a:solidFill>
            <a:prstDash val="sysDot"/>
            <a:round/>
            <a:headEnd/>
            <a:tailEnd/>
          </a:ln>
        </p:spPr>
        <p:txBody>
          <a:bodyPr wrap="none" anchor="ctr"/>
          <a:lstStyle/>
          <a:p>
            <a:endParaRPr lang="tr-TR"/>
          </a:p>
        </p:txBody>
      </p:sp>
      <p:sp>
        <p:nvSpPr>
          <p:cNvPr id="24594" name="Text Box 21"/>
          <p:cNvSpPr txBox="1">
            <a:spLocks noChangeArrowheads="1"/>
          </p:cNvSpPr>
          <p:nvPr/>
        </p:nvSpPr>
        <p:spPr bwMode="auto">
          <a:xfrm>
            <a:off x="3078163" y="2921000"/>
            <a:ext cx="347662" cy="366713"/>
          </a:xfrm>
          <a:prstGeom prst="rect">
            <a:avLst/>
          </a:prstGeom>
          <a:noFill/>
          <a:ln w="9525">
            <a:noFill/>
            <a:miter lim="800000"/>
            <a:headEnd/>
            <a:tailEnd/>
          </a:ln>
        </p:spPr>
        <p:txBody>
          <a:bodyPr wrap="none">
            <a:spAutoFit/>
          </a:bodyPr>
          <a:lstStyle/>
          <a:p>
            <a:pPr eaLnBrk="0" hangingPunct="0"/>
            <a:r>
              <a:rPr lang="en-GB" sz="1800" b="1" i="1">
                <a:latin typeface="Arial" charset="0"/>
                <a:sym typeface="Symbol" pitchFamily="18" charset="2"/>
              </a:rPr>
              <a:t>A</a:t>
            </a:r>
            <a:endParaRPr lang="en-GB" sz="1800" b="1" i="1">
              <a:latin typeface="Arial" charset="0"/>
            </a:endParaRPr>
          </a:p>
        </p:txBody>
      </p:sp>
      <p:sp>
        <p:nvSpPr>
          <p:cNvPr id="24595" name="Text Box 22"/>
          <p:cNvSpPr txBox="1">
            <a:spLocks noChangeArrowheads="1"/>
          </p:cNvSpPr>
          <p:nvPr/>
        </p:nvSpPr>
        <p:spPr bwMode="auto">
          <a:xfrm>
            <a:off x="4127500" y="3590925"/>
            <a:ext cx="349250" cy="366713"/>
          </a:xfrm>
          <a:prstGeom prst="rect">
            <a:avLst/>
          </a:prstGeom>
          <a:noFill/>
          <a:ln w="9525">
            <a:noFill/>
            <a:miter lim="800000"/>
            <a:headEnd/>
            <a:tailEnd/>
          </a:ln>
        </p:spPr>
        <p:txBody>
          <a:bodyPr wrap="none">
            <a:spAutoFit/>
          </a:bodyPr>
          <a:lstStyle/>
          <a:p>
            <a:pPr eaLnBrk="0" hangingPunct="0"/>
            <a:r>
              <a:rPr lang="en-GB" sz="1800" b="1" i="1">
                <a:latin typeface="Arial" charset="0"/>
                <a:sym typeface="Symbol" pitchFamily="18" charset="2"/>
              </a:rPr>
              <a:t>B</a:t>
            </a:r>
            <a:endParaRPr lang="en-GB" sz="1800" b="1" i="1">
              <a:latin typeface="Arial" charset="0"/>
            </a:endParaRPr>
          </a:p>
        </p:txBody>
      </p:sp>
      <p:sp>
        <p:nvSpPr>
          <p:cNvPr id="24596" name="Text Box 23"/>
          <p:cNvSpPr txBox="1">
            <a:spLocks noChangeArrowheads="1"/>
          </p:cNvSpPr>
          <p:nvPr/>
        </p:nvSpPr>
        <p:spPr bwMode="auto">
          <a:xfrm>
            <a:off x="1925638" y="3695700"/>
            <a:ext cx="436562" cy="366713"/>
          </a:xfrm>
          <a:prstGeom prst="rect">
            <a:avLst/>
          </a:prstGeom>
          <a:noFill/>
          <a:ln w="9525">
            <a:noFill/>
            <a:miter lim="800000"/>
            <a:headEnd/>
            <a:tailEnd/>
          </a:ln>
        </p:spPr>
        <p:txBody>
          <a:bodyPr wrap="none">
            <a:spAutoFit/>
          </a:bodyPr>
          <a:lstStyle/>
          <a:p>
            <a:pPr eaLnBrk="0" hangingPunct="0"/>
            <a:r>
              <a:rPr lang="en-GB" sz="1800" i="1">
                <a:latin typeface="Arial" charset="0"/>
                <a:sym typeface="Symbol" pitchFamily="18" charset="2"/>
              </a:rPr>
              <a:t>10</a:t>
            </a:r>
            <a:endParaRPr lang="en-GB" sz="1800" i="1">
              <a:latin typeface="Arial" charset="0"/>
            </a:endParaRPr>
          </a:p>
        </p:txBody>
      </p:sp>
      <p:sp>
        <p:nvSpPr>
          <p:cNvPr id="24597" name="Text Box 24"/>
          <p:cNvSpPr txBox="1">
            <a:spLocks noChangeArrowheads="1"/>
          </p:cNvSpPr>
          <p:nvPr/>
        </p:nvSpPr>
        <p:spPr bwMode="auto">
          <a:xfrm>
            <a:off x="1935163" y="3124200"/>
            <a:ext cx="436562" cy="366713"/>
          </a:xfrm>
          <a:prstGeom prst="rect">
            <a:avLst/>
          </a:prstGeom>
          <a:noFill/>
          <a:ln w="9525">
            <a:noFill/>
            <a:miter lim="800000"/>
            <a:headEnd/>
            <a:tailEnd/>
          </a:ln>
        </p:spPr>
        <p:txBody>
          <a:bodyPr wrap="none">
            <a:spAutoFit/>
          </a:bodyPr>
          <a:lstStyle/>
          <a:p>
            <a:pPr eaLnBrk="0" hangingPunct="0"/>
            <a:r>
              <a:rPr lang="en-GB" sz="1800" i="1">
                <a:latin typeface="Arial" charset="0"/>
                <a:sym typeface="Symbol" pitchFamily="18" charset="2"/>
              </a:rPr>
              <a:t>14</a:t>
            </a:r>
            <a:endParaRPr lang="en-GB" sz="1800" i="1">
              <a:latin typeface="Arial" charset="0"/>
            </a:endParaRPr>
          </a:p>
        </p:txBody>
      </p:sp>
      <p:sp>
        <p:nvSpPr>
          <p:cNvPr id="24598" name="Text Box 25"/>
          <p:cNvSpPr txBox="1">
            <a:spLocks noChangeArrowheads="1"/>
          </p:cNvSpPr>
          <p:nvPr/>
        </p:nvSpPr>
        <p:spPr bwMode="auto">
          <a:xfrm>
            <a:off x="3059113" y="5029200"/>
            <a:ext cx="309562" cy="366713"/>
          </a:xfrm>
          <a:prstGeom prst="rect">
            <a:avLst/>
          </a:prstGeom>
          <a:noFill/>
          <a:ln w="9525">
            <a:noFill/>
            <a:miter lim="800000"/>
            <a:headEnd/>
            <a:tailEnd/>
          </a:ln>
        </p:spPr>
        <p:txBody>
          <a:bodyPr wrap="none">
            <a:spAutoFit/>
          </a:bodyPr>
          <a:lstStyle/>
          <a:p>
            <a:pPr eaLnBrk="0" hangingPunct="0"/>
            <a:r>
              <a:rPr lang="en-GB" sz="1800" i="1">
                <a:latin typeface="Arial" charset="0"/>
                <a:sym typeface="Symbol" pitchFamily="18" charset="2"/>
              </a:rPr>
              <a:t>6</a:t>
            </a:r>
            <a:endParaRPr lang="en-GB" sz="1800" i="1">
              <a:latin typeface="Arial" charset="0"/>
            </a:endParaRPr>
          </a:p>
        </p:txBody>
      </p:sp>
      <p:sp>
        <p:nvSpPr>
          <p:cNvPr id="24599" name="Text Box 26"/>
          <p:cNvSpPr txBox="1">
            <a:spLocks noChangeArrowheads="1"/>
          </p:cNvSpPr>
          <p:nvPr/>
        </p:nvSpPr>
        <p:spPr bwMode="auto">
          <a:xfrm>
            <a:off x="3843338" y="5019675"/>
            <a:ext cx="436562" cy="366713"/>
          </a:xfrm>
          <a:prstGeom prst="rect">
            <a:avLst/>
          </a:prstGeom>
          <a:noFill/>
          <a:ln w="9525">
            <a:noFill/>
            <a:miter lim="800000"/>
            <a:headEnd/>
            <a:tailEnd/>
          </a:ln>
        </p:spPr>
        <p:txBody>
          <a:bodyPr wrap="none">
            <a:spAutoFit/>
          </a:bodyPr>
          <a:lstStyle/>
          <a:p>
            <a:pPr eaLnBrk="0" hangingPunct="0"/>
            <a:r>
              <a:rPr lang="en-GB" sz="1800" i="1">
                <a:latin typeface="Arial" charset="0"/>
                <a:sym typeface="Symbol" pitchFamily="18" charset="2"/>
              </a:rPr>
              <a:t>14</a:t>
            </a:r>
            <a:endParaRPr lang="en-GB" sz="1800" i="1">
              <a:latin typeface="Arial" charset="0"/>
            </a:endParaRPr>
          </a:p>
        </p:txBody>
      </p:sp>
      <p:sp>
        <p:nvSpPr>
          <p:cNvPr id="24600" name="Text Box 27"/>
          <p:cNvSpPr txBox="1">
            <a:spLocks noChangeArrowheads="1"/>
          </p:cNvSpPr>
          <p:nvPr/>
        </p:nvSpPr>
        <p:spPr bwMode="auto">
          <a:xfrm>
            <a:off x="3065463" y="3024188"/>
            <a:ext cx="606425" cy="457200"/>
          </a:xfrm>
          <a:prstGeom prst="rect">
            <a:avLst/>
          </a:prstGeom>
          <a:noFill/>
          <a:ln w="9525">
            <a:noFill/>
            <a:miter lim="800000"/>
            <a:headEnd/>
            <a:tailEnd/>
          </a:ln>
        </p:spPr>
        <p:txBody>
          <a:bodyPr>
            <a:spAutoFit/>
          </a:bodyPr>
          <a:lstStyle/>
          <a:p>
            <a:pPr eaLnBrk="0" hangingPunct="0">
              <a:spcBef>
                <a:spcPct val="50000"/>
              </a:spcBef>
            </a:pPr>
            <a:r>
              <a:rPr lang="en-GB">
                <a:latin typeface="Arial" charset="0"/>
                <a:sym typeface="Symbol" pitchFamily="18" charset="2"/>
              </a:rPr>
              <a:t></a:t>
            </a:r>
            <a:endParaRPr lang="en-GB">
              <a:latin typeface="Arial" charset="0"/>
            </a:endParaRPr>
          </a:p>
        </p:txBody>
      </p:sp>
      <p:sp>
        <p:nvSpPr>
          <p:cNvPr id="24601" name="Text Box 28"/>
          <p:cNvSpPr txBox="1">
            <a:spLocks noChangeArrowheads="1"/>
          </p:cNvSpPr>
          <p:nvPr/>
        </p:nvSpPr>
        <p:spPr bwMode="auto">
          <a:xfrm>
            <a:off x="3943350" y="3586163"/>
            <a:ext cx="606425" cy="457200"/>
          </a:xfrm>
          <a:prstGeom prst="rect">
            <a:avLst/>
          </a:prstGeom>
          <a:noFill/>
          <a:ln w="9525">
            <a:noFill/>
            <a:miter lim="800000"/>
            <a:headEnd/>
            <a:tailEnd/>
          </a:ln>
        </p:spPr>
        <p:txBody>
          <a:bodyPr>
            <a:spAutoFit/>
          </a:bodyPr>
          <a:lstStyle/>
          <a:p>
            <a:pPr eaLnBrk="0" hangingPunct="0">
              <a:spcBef>
                <a:spcPct val="50000"/>
              </a:spcBef>
            </a:pPr>
            <a:r>
              <a:rPr lang="en-GB">
                <a:latin typeface="Arial" charset="0"/>
                <a:sym typeface="Symbol" pitchFamily="18" charset="2"/>
              </a:rPr>
              <a:t></a:t>
            </a:r>
            <a:endParaRPr lang="en-GB">
              <a:latin typeface="Arial" charset="0"/>
            </a:endParaRPr>
          </a:p>
        </p:txBody>
      </p:sp>
      <p:sp>
        <p:nvSpPr>
          <p:cNvPr id="43041" name="Text Box 33"/>
          <p:cNvSpPr txBox="1">
            <a:spLocks noChangeArrowheads="1"/>
          </p:cNvSpPr>
          <p:nvPr/>
        </p:nvSpPr>
        <p:spPr bwMode="auto">
          <a:xfrm>
            <a:off x="5508625" y="2060575"/>
            <a:ext cx="3200400" cy="1192213"/>
          </a:xfrm>
          <a:prstGeom prst="rect">
            <a:avLst/>
          </a:prstGeom>
          <a:noFill/>
          <a:ln w="9525">
            <a:noFill/>
            <a:miter lim="800000"/>
            <a:headEnd/>
            <a:tailEnd/>
          </a:ln>
        </p:spPr>
        <p:txBody>
          <a:bodyPr>
            <a:spAutoFit/>
          </a:bodyPr>
          <a:lstStyle/>
          <a:p>
            <a:pPr eaLnBrk="0" hangingPunct="0">
              <a:spcBef>
                <a:spcPct val="50000"/>
              </a:spcBef>
            </a:pPr>
            <a:r>
              <a:rPr lang="en-GB" sz="1600" i="1">
                <a:latin typeface="Arial" charset="0"/>
                <a:sym typeface="Symbol" pitchFamily="18" charset="2"/>
              </a:rPr>
              <a:t>F/G = </a:t>
            </a:r>
            <a:r>
              <a:rPr lang="tr-TR" sz="1600" i="1">
                <a:latin typeface="Arial" charset="0"/>
                <a:sym typeface="Symbol" pitchFamily="18" charset="2"/>
              </a:rPr>
              <a:t>fırsat maliyeti</a:t>
            </a:r>
            <a:r>
              <a:rPr lang="en-GB" sz="1600" i="1">
                <a:latin typeface="Arial" charset="0"/>
                <a:sym typeface="Symbol" pitchFamily="18" charset="2"/>
              </a:rPr>
              <a:t> (=1/2)</a:t>
            </a:r>
            <a:endParaRPr lang="tr-TR" sz="1600" i="1">
              <a:latin typeface="Arial" charset="0"/>
              <a:sym typeface="Symbol" pitchFamily="18" charset="2"/>
            </a:endParaRPr>
          </a:p>
          <a:p>
            <a:pPr eaLnBrk="0" hangingPunct="0">
              <a:spcBef>
                <a:spcPct val="50000"/>
              </a:spcBef>
            </a:pPr>
            <a:r>
              <a:rPr lang="tr-TR" sz="1600" i="1">
                <a:latin typeface="Arial" charset="0"/>
                <a:sym typeface="Symbol" pitchFamily="18" charset="2"/>
              </a:rPr>
              <a:t>1 birim fazla film (G) üretmek için 0.5 birim gıdadan (F) vazgeçmek gerekir.</a:t>
            </a:r>
            <a:endParaRPr lang="en-GB" sz="1600">
              <a:latin typeface="Arial" charset="0"/>
            </a:endParaRPr>
          </a:p>
        </p:txBody>
      </p:sp>
      <p:sp>
        <p:nvSpPr>
          <p:cNvPr id="2" name="Text Box 33"/>
          <p:cNvSpPr txBox="1">
            <a:spLocks noChangeArrowheads="1"/>
          </p:cNvSpPr>
          <p:nvPr/>
        </p:nvSpPr>
        <p:spPr bwMode="auto">
          <a:xfrm>
            <a:off x="1187450" y="1557338"/>
            <a:ext cx="6697663" cy="336550"/>
          </a:xfrm>
          <a:prstGeom prst="rect">
            <a:avLst/>
          </a:prstGeom>
          <a:noFill/>
          <a:ln w="9525">
            <a:noFill/>
            <a:miter lim="800000"/>
            <a:headEnd/>
            <a:tailEnd/>
          </a:ln>
        </p:spPr>
        <p:txBody>
          <a:bodyPr>
            <a:spAutoFit/>
          </a:bodyPr>
          <a:lstStyle/>
          <a:p>
            <a:pPr eaLnBrk="0" hangingPunct="0">
              <a:spcBef>
                <a:spcPct val="50000"/>
              </a:spcBef>
            </a:pPr>
            <a:r>
              <a:rPr lang="tr-TR" sz="1600" b="1" i="1">
                <a:latin typeface="Arial" charset="0"/>
                <a:sym typeface="Symbol" pitchFamily="18" charset="2"/>
              </a:rPr>
              <a:t>Hayali bir ekonomide iki ürün, film ve gıda, üretildiğini varsayalım</a:t>
            </a:r>
            <a:endParaRPr lang="en-GB" sz="1600" b="1">
              <a:latin typeface="Arial" charset="0"/>
            </a:endParaRPr>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visible"/>
                                      </p:to>
                                    </p:set>
                                    <p:anim calcmode="lin" valueType="num">
                                      <p:cBhvr>
                                        <p:cTn id="7" dur="1000" fill="hold"/>
                                        <p:tgtEl>
                                          <p:spTgt spid="43041"/>
                                        </p:tgtEl>
                                        <p:attrNameLst>
                                          <p:attrName>ppt_w</p:attrName>
                                        </p:attrNameLst>
                                      </p:cBhvr>
                                      <p:tavLst>
                                        <p:tav tm="0">
                                          <p:val>
                                            <p:fltVal val="0"/>
                                          </p:val>
                                        </p:tav>
                                        <p:tav tm="100000">
                                          <p:val>
                                            <p:strVal val="#ppt_w"/>
                                          </p:val>
                                        </p:tav>
                                      </p:tavLst>
                                    </p:anim>
                                    <p:anim calcmode="lin" valueType="num">
                                      <p:cBhvr>
                                        <p:cTn id="8" dur="1000" fill="hold"/>
                                        <p:tgtEl>
                                          <p:spTgt spid="43041"/>
                                        </p:tgtEl>
                                        <p:attrNameLst>
                                          <p:attrName>ppt_h</p:attrName>
                                        </p:attrNameLst>
                                      </p:cBhvr>
                                      <p:tavLst>
                                        <p:tav tm="0">
                                          <p:val>
                                            <p:fltVal val="0"/>
                                          </p:val>
                                        </p:tav>
                                        <p:tav tm="100000">
                                          <p:val>
                                            <p:strVal val="#ppt_h"/>
                                          </p:val>
                                        </p:tav>
                                      </p:tavLst>
                                    </p:anim>
                                    <p:anim calcmode="lin" valueType="num">
                                      <p:cBhvr>
                                        <p:cTn id="9" dur="1000" fill="hold"/>
                                        <p:tgtEl>
                                          <p:spTgt spid="4304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30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1" grpId="0" autoUpdateAnimBg="0"/>
      <p:bldP spid="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tr-TR" sz="4000" b="1" smtClean="0"/>
              <a:t>Fırsat Maliyeti ve Azalan Getiriler Kanunu</a:t>
            </a:r>
            <a:endParaRPr lang="en-US" sz="4000" smtClean="0"/>
          </a:p>
        </p:txBody>
      </p:sp>
      <p:sp>
        <p:nvSpPr>
          <p:cNvPr id="25603" name="Rectangle 3"/>
          <p:cNvSpPr>
            <a:spLocks noGrp="1" noChangeArrowheads="1"/>
          </p:cNvSpPr>
          <p:nvPr>
            <p:ph idx="1"/>
          </p:nvPr>
        </p:nvSpPr>
        <p:spPr/>
        <p:txBody>
          <a:bodyPr/>
          <a:lstStyle/>
          <a:p>
            <a:pPr eaLnBrk="1" hangingPunct="1">
              <a:lnSpc>
                <a:spcPct val="80000"/>
              </a:lnSpc>
            </a:pPr>
            <a:r>
              <a:rPr lang="tr-TR" sz="2600" smtClean="0"/>
              <a:t>Üretim olanakları eğrisi, bir maldan daha fazla üretebilmek için diğer malın üretiminden her seferinde daha fazla miktar vazgeçileceğini gösterir.</a:t>
            </a:r>
          </a:p>
          <a:p>
            <a:pPr eaLnBrk="1" hangingPunct="1">
              <a:lnSpc>
                <a:spcPct val="80000"/>
              </a:lnSpc>
            </a:pPr>
            <a:endParaRPr lang="tr-TR" sz="2600" smtClean="0"/>
          </a:p>
          <a:p>
            <a:pPr eaLnBrk="1" hangingPunct="1">
              <a:lnSpc>
                <a:spcPct val="80000"/>
              </a:lnSpc>
            </a:pPr>
            <a:r>
              <a:rPr lang="tr-TR" sz="2600" smtClean="0"/>
              <a:t>Yani, bir malın üretimi arttıkça o üretimin fırsat maliyeti artar. </a:t>
            </a:r>
          </a:p>
          <a:p>
            <a:pPr eaLnBrk="1" hangingPunct="1">
              <a:lnSpc>
                <a:spcPct val="80000"/>
              </a:lnSpc>
            </a:pPr>
            <a:endParaRPr lang="tr-TR" sz="2600" smtClean="0"/>
          </a:p>
          <a:p>
            <a:pPr eaLnBrk="1" hangingPunct="1">
              <a:lnSpc>
                <a:spcPct val="80000"/>
              </a:lnSpc>
            </a:pPr>
            <a:r>
              <a:rPr lang="tr-TR" sz="2600" smtClean="0"/>
              <a:t>Bir başka deyişle, o birimi üretmek için her seferinde daha fazla kaynak kullanmak gerekir. Bu da kaynak verimliliğinin düşmesi demektir.</a:t>
            </a:r>
            <a:endParaRPr lang="en-US" sz="2600" smtClean="0"/>
          </a:p>
        </p:txBody>
      </p:sp>
      <p:sp>
        <p:nvSpPr>
          <p:cNvPr id="25604" name="3 Slayt Numarası Yer Tutucusu"/>
          <p:cNvSpPr>
            <a:spLocks noGrp="1"/>
          </p:cNvSpPr>
          <p:nvPr>
            <p:ph type="sldNum" sz="quarter" idx="12"/>
          </p:nvPr>
        </p:nvSpPr>
        <p:spPr bwMode="auto">
          <a:noFill/>
          <a:ln>
            <a:miter lim="800000"/>
            <a:headEnd/>
            <a:tailEnd/>
          </a:ln>
        </p:spPr>
        <p:txBody>
          <a:bodyPr/>
          <a:lstStyle/>
          <a:p>
            <a:fld id="{5079EF8F-99E3-422A-BAD0-E4C768D917C5}" type="slidenum">
              <a:rPr lang="en-US"/>
              <a:pPr/>
              <a:t>13</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sz="4000" b="1" smtClean="0"/>
              <a:t>Piyasaların işleyişi</a:t>
            </a:r>
            <a:endParaRPr lang="en-GB" sz="4000" b="1" smtClean="0"/>
          </a:p>
        </p:txBody>
      </p:sp>
      <p:sp>
        <p:nvSpPr>
          <p:cNvPr id="46083" name="Rectangle 3"/>
          <p:cNvSpPr>
            <a:spLocks noGrp="1" noChangeArrowheads="1"/>
          </p:cNvSpPr>
          <p:nvPr>
            <p:ph idx="1"/>
          </p:nvPr>
        </p:nvSpPr>
        <p:spPr>
          <a:xfrm>
            <a:off x="500063" y="1500188"/>
            <a:ext cx="8286750" cy="4786312"/>
          </a:xfrm>
        </p:spPr>
        <p:txBody>
          <a:bodyPr/>
          <a:lstStyle/>
          <a:p>
            <a:pPr marL="609600" indent="-609600" eaLnBrk="1" hangingPunct="1">
              <a:lnSpc>
                <a:spcPct val="80000"/>
              </a:lnSpc>
            </a:pPr>
            <a:r>
              <a:rPr lang="tr-TR" sz="2600" smtClean="0"/>
              <a:t>Piyasa alıcı ve satıcıları biraraya getiren, onların bilgi alışverişinde bulunup iş yapmalarını sağlayan bir düzenlemedir.</a:t>
            </a:r>
          </a:p>
          <a:p>
            <a:pPr marL="609600" indent="-609600" eaLnBrk="1" hangingPunct="1">
              <a:lnSpc>
                <a:spcPct val="80000"/>
              </a:lnSpc>
            </a:pPr>
            <a:endParaRPr lang="tr-TR" sz="2600" smtClean="0"/>
          </a:p>
          <a:p>
            <a:pPr marL="609600" indent="-609600" eaLnBrk="1" hangingPunct="1">
              <a:lnSpc>
                <a:spcPct val="80000"/>
              </a:lnSpc>
            </a:pPr>
            <a:r>
              <a:rPr lang="tr-TR" sz="2600" smtClean="0"/>
              <a:t>Piyasa aktörleri:</a:t>
            </a:r>
          </a:p>
          <a:p>
            <a:pPr marL="990600" lvl="1" indent="-533400" eaLnBrk="1" hangingPunct="1">
              <a:lnSpc>
                <a:spcPct val="80000"/>
              </a:lnSpc>
              <a:buFontTx/>
              <a:buAutoNum type="arabicPeriod"/>
            </a:pPr>
            <a:r>
              <a:rPr lang="tr-TR" sz="2100" smtClean="0"/>
              <a:t>Hanehalkı : Neyi, ne kadar tüketeceğin kararını verir.</a:t>
            </a:r>
          </a:p>
          <a:p>
            <a:pPr marL="990600" lvl="1" indent="-533400" eaLnBrk="1" hangingPunct="1">
              <a:lnSpc>
                <a:spcPct val="80000"/>
              </a:lnSpc>
              <a:buFontTx/>
              <a:buAutoNum type="arabicPeriod"/>
            </a:pPr>
            <a:r>
              <a:rPr lang="tr-TR" sz="2100" smtClean="0"/>
              <a:t>Firmalar: Neyin nasıl üretileceği kararını verir.</a:t>
            </a:r>
          </a:p>
          <a:p>
            <a:pPr marL="990600" lvl="1" indent="-533400" eaLnBrk="1" hangingPunct="1">
              <a:lnSpc>
                <a:spcPct val="80000"/>
              </a:lnSpc>
              <a:buFontTx/>
              <a:buAutoNum type="arabicPeriod"/>
            </a:pPr>
            <a:r>
              <a:rPr lang="tr-TR" sz="2100" smtClean="0"/>
              <a:t>İşçiler: Piyasada oluşan ücret düzeyinde ne kadar çalışacağının kararını verir. </a:t>
            </a:r>
          </a:p>
          <a:p>
            <a:pPr marL="990600" lvl="1" indent="-533400" eaLnBrk="1" hangingPunct="1">
              <a:lnSpc>
                <a:spcPct val="80000"/>
              </a:lnSpc>
              <a:buFontTx/>
              <a:buAutoNum type="arabicPeriod"/>
            </a:pPr>
            <a:endParaRPr lang="tr-TR" sz="2100" smtClean="0"/>
          </a:p>
          <a:p>
            <a:pPr marL="609600" indent="-609600" eaLnBrk="1" hangingPunct="1">
              <a:lnSpc>
                <a:spcPct val="80000"/>
              </a:lnSpc>
            </a:pPr>
            <a:r>
              <a:rPr lang="tr-TR" sz="2600" smtClean="0"/>
              <a:t>Tüm bu kararların sonucunda fiyatlar arz ve talebi eşitleyecek şekilde oluşur.</a:t>
            </a:r>
            <a:endParaRPr lang="en-GB" sz="2400" smtClean="0"/>
          </a:p>
        </p:txBody>
      </p:sp>
      <p:sp>
        <p:nvSpPr>
          <p:cNvPr id="26628" name="3 Slayt Numarası Yer Tutucusu"/>
          <p:cNvSpPr>
            <a:spLocks noGrp="1"/>
          </p:cNvSpPr>
          <p:nvPr>
            <p:ph type="sldNum" sz="quarter" idx="12"/>
          </p:nvPr>
        </p:nvSpPr>
        <p:spPr bwMode="auto">
          <a:noFill/>
          <a:ln>
            <a:miter lim="800000"/>
            <a:headEnd/>
            <a:tailEnd/>
          </a:ln>
        </p:spPr>
        <p:txBody>
          <a:bodyPr/>
          <a:lstStyle/>
          <a:p>
            <a:fld id="{B3ED3DB8-7B9C-432D-8C93-D42803D856A5}" type="slidenum">
              <a:rPr lang="en-US"/>
              <a:pPr/>
              <a:t>14</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2" end="2"/>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 calcmode="lin" valueType="num">
                                      <p:cBhvr additive="base">
                                        <p:cTn id="19"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 calcmode="lin" valueType="num">
                                      <p:cBhvr additive="base">
                                        <p:cTn id="25"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4" end="4"/>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083">
                                            <p:txEl>
                                              <p:pRg st="7" end="7"/>
                                            </p:txEl>
                                          </p:spTgt>
                                        </p:tgtEl>
                                        <p:attrNameLst>
                                          <p:attrName>style.visibility</p:attrName>
                                        </p:attrNameLst>
                                      </p:cBhvr>
                                      <p:to>
                                        <p:strVal val="visible"/>
                                      </p:to>
                                    </p:set>
                                    <p:anim calcmode="lin" valueType="num">
                                      <p:cBhvr additive="base">
                                        <p:cTn id="37" dur="500" fill="hold"/>
                                        <p:tgtEl>
                                          <p:spTgt spid="4608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6083">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tr-TR" sz="4000" b="1" smtClean="0"/>
              <a:t>Kaynak Dağılımı</a:t>
            </a:r>
            <a:br>
              <a:rPr lang="tr-TR" sz="4000" b="1" smtClean="0"/>
            </a:br>
            <a:r>
              <a:rPr lang="tr-TR" sz="4000" b="1" smtClean="0"/>
              <a:t>(Resource Allocation)</a:t>
            </a:r>
            <a:endParaRPr lang="en-GB" sz="4000" b="1" smtClean="0"/>
          </a:p>
        </p:txBody>
      </p:sp>
      <p:sp>
        <p:nvSpPr>
          <p:cNvPr id="45059" name="Rectangle 3"/>
          <p:cNvSpPr>
            <a:spLocks noGrp="1" noChangeArrowheads="1"/>
          </p:cNvSpPr>
          <p:nvPr>
            <p:ph idx="1"/>
          </p:nvPr>
        </p:nvSpPr>
        <p:spPr/>
        <p:txBody>
          <a:bodyPr/>
          <a:lstStyle/>
          <a:p>
            <a:pPr eaLnBrk="1" hangingPunct="1">
              <a:lnSpc>
                <a:spcPct val="80000"/>
              </a:lnSpc>
            </a:pPr>
            <a:r>
              <a:rPr lang="tr-TR" sz="2600" smtClean="0"/>
              <a:t>Arz ve talep ekonomide üretilen mal ve hizmetlerin fiyatlarını belirler.</a:t>
            </a:r>
          </a:p>
          <a:p>
            <a:pPr eaLnBrk="1" hangingPunct="1">
              <a:lnSpc>
                <a:spcPct val="80000"/>
              </a:lnSpc>
            </a:pPr>
            <a:endParaRPr lang="tr-TR" sz="2600" smtClean="0"/>
          </a:p>
          <a:p>
            <a:pPr eaLnBrk="1" hangingPunct="1">
              <a:lnSpc>
                <a:spcPct val="80000"/>
              </a:lnSpc>
            </a:pPr>
            <a:r>
              <a:rPr lang="tr-TR" sz="2600" smtClean="0"/>
              <a:t>Piyasada oluşan fiyatlarsa ekonomide kaynak dağılımını yönlendiren bir gösterge veya kılavuz rolünü oynar.</a:t>
            </a:r>
          </a:p>
          <a:p>
            <a:pPr eaLnBrk="1" hangingPunct="1">
              <a:lnSpc>
                <a:spcPct val="80000"/>
              </a:lnSpc>
            </a:pPr>
            <a:endParaRPr lang="tr-TR" sz="2600" smtClean="0"/>
          </a:p>
          <a:p>
            <a:pPr eaLnBrk="1" hangingPunct="1">
              <a:lnSpc>
                <a:spcPct val="80000"/>
              </a:lnSpc>
            </a:pPr>
            <a:r>
              <a:rPr lang="tr-TR" sz="2600" smtClean="0"/>
              <a:t>Kaynak Dağılımı çeşitli toplumlarda çeşitli biçimler alır.</a:t>
            </a:r>
            <a:endParaRPr lang="en-GB" sz="2600" smtClean="0"/>
          </a:p>
          <a:p>
            <a:pPr lvl="1" eaLnBrk="1" hangingPunct="1">
              <a:lnSpc>
                <a:spcPct val="80000"/>
              </a:lnSpc>
            </a:pPr>
            <a:r>
              <a:rPr lang="tr-TR" sz="2600" smtClean="0"/>
              <a:t>Merkezi Plan ekonomileri</a:t>
            </a:r>
          </a:p>
          <a:p>
            <a:pPr lvl="1" eaLnBrk="1" hangingPunct="1">
              <a:lnSpc>
                <a:spcPct val="80000"/>
              </a:lnSpc>
            </a:pPr>
            <a:r>
              <a:rPr lang="tr-TR" sz="2600" smtClean="0"/>
              <a:t>Karma Ekonomik sistemler</a:t>
            </a:r>
            <a:endParaRPr lang="en-GB" sz="2600" smtClean="0"/>
          </a:p>
          <a:p>
            <a:pPr lvl="1" eaLnBrk="1" hangingPunct="1">
              <a:lnSpc>
                <a:spcPct val="80000"/>
              </a:lnSpc>
            </a:pPr>
            <a:r>
              <a:rPr lang="tr-TR" sz="2600" smtClean="0"/>
              <a:t>Serbest Piyasa</a:t>
            </a:r>
            <a:endParaRPr lang="en-GB" sz="2400" smtClean="0"/>
          </a:p>
          <a:p>
            <a:pPr eaLnBrk="1" hangingPunct="1">
              <a:lnSpc>
                <a:spcPct val="80000"/>
              </a:lnSpc>
            </a:pPr>
            <a:endParaRPr lang="en-GB" sz="2800" smtClean="0"/>
          </a:p>
        </p:txBody>
      </p:sp>
      <p:sp>
        <p:nvSpPr>
          <p:cNvPr id="27652" name="3 Slayt Numarası Yer Tutucusu"/>
          <p:cNvSpPr>
            <a:spLocks noGrp="1"/>
          </p:cNvSpPr>
          <p:nvPr>
            <p:ph type="sldNum" sz="quarter" idx="12"/>
          </p:nvPr>
        </p:nvSpPr>
        <p:spPr bwMode="auto">
          <a:noFill/>
          <a:ln>
            <a:miter lim="800000"/>
            <a:headEnd/>
            <a:tailEnd/>
          </a:ln>
        </p:spPr>
        <p:txBody>
          <a:bodyPr/>
          <a:lstStyle/>
          <a:p>
            <a:fld id="{84DFDD56-9425-4E28-81A9-999CB3A58BC6}" type="slidenum">
              <a:rPr lang="en-US"/>
              <a:pPr/>
              <a:t>15</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5059">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5059">
                                            <p:txEl>
                                              <p:pRg st="2" end="2"/>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anim calcmode="lin" valueType="num">
                                      <p:cBhvr additive="base">
                                        <p:cTn id="19" dur="500" fill="hold"/>
                                        <p:tgtEl>
                                          <p:spTgt spid="450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5059">
                                            <p:txEl>
                                              <p:pRg st="4" end="4"/>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pRg st="5" end="5"/>
                                            </p:txEl>
                                          </p:spTgt>
                                        </p:tgtEl>
                                        <p:attrNameLst>
                                          <p:attrName>style.visibility</p:attrName>
                                        </p:attrNameLst>
                                      </p:cBhvr>
                                      <p:to>
                                        <p:strVal val="visible"/>
                                      </p:to>
                                    </p:set>
                                    <p:anim calcmode="lin" valueType="num">
                                      <p:cBhvr additive="base">
                                        <p:cTn id="25" dur="500" fill="hold"/>
                                        <p:tgtEl>
                                          <p:spTgt spid="450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5059">
                                            <p:txEl>
                                              <p:pRg st="5" end="5"/>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anim calcmode="lin" valueType="num">
                                      <p:cBhvr additive="base">
                                        <p:cTn id="31" dur="500" fill="hold"/>
                                        <p:tgtEl>
                                          <p:spTgt spid="4505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59">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5059">
                                            <p:txEl>
                                              <p:pRg st="6" end="6"/>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59">
                                            <p:txEl>
                                              <p:pRg st="7" end="7"/>
                                            </p:txEl>
                                          </p:spTgt>
                                        </p:tgtEl>
                                        <p:attrNameLst>
                                          <p:attrName>style.visibility</p:attrName>
                                        </p:attrNameLst>
                                      </p:cBhvr>
                                      <p:to>
                                        <p:strVal val="visible"/>
                                      </p:to>
                                    </p:set>
                                    <p:anim calcmode="lin" valueType="num">
                                      <p:cBhvr additive="base">
                                        <p:cTn id="37" dur="500" fill="hold"/>
                                        <p:tgtEl>
                                          <p:spTgt spid="4505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059">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5059">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333375"/>
            <a:ext cx="7772400" cy="1143000"/>
          </a:xfrm>
        </p:spPr>
        <p:txBody>
          <a:bodyPr/>
          <a:lstStyle/>
          <a:p>
            <a:pPr eaLnBrk="1" hangingPunct="1"/>
            <a:r>
              <a:rPr lang="tr-TR" sz="4000" b="1" smtClean="0"/>
              <a:t>Etkinlik mi Eşitlik mi?</a:t>
            </a:r>
            <a:endParaRPr lang="en-US" sz="4000" b="1" smtClean="0"/>
          </a:p>
        </p:txBody>
      </p:sp>
      <p:sp>
        <p:nvSpPr>
          <p:cNvPr id="28675" name="Rectangle 3"/>
          <p:cNvSpPr>
            <a:spLocks noGrp="1" noChangeArrowheads="1"/>
          </p:cNvSpPr>
          <p:nvPr>
            <p:ph idx="1"/>
          </p:nvPr>
        </p:nvSpPr>
        <p:spPr>
          <a:xfrm>
            <a:off x="357188" y="1484313"/>
            <a:ext cx="8643937" cy="4897437"/>
          </a:xfrm>
        </p:spPr>
        <p:txBody>
          <a:bodyPr/>
          <a:lstStyle/>
          <a:p>
            <a:pPr eaLnBrk="1" hangingPunct="1">
              <a:lnSpc>
                <a:spcPct val="80000"/>
              </a:lnSpc>
            </a:pPr>
            <a:r>
              <a:rPr lang="tr-TR" sz="2200" smtClean="0"/>
              <a:t>Değişik ülkelerdeki iktisadi sistemleri birbirinden ayıran en önemli konu bu soruya verilen cevapta gizlidir.</a:t>
            </a:r>
          </a:p>
          <a:p>
            <a:pPr eaLnBrk="1" hangingPunct="1">
              <a:lnSpc>
                <a:spcPct val="80000"/>
              </a:lnSpc>
            </a:pPr>
            <a:endParaRPr lang="tr-TR" sz="2200" smtClean="0"/>
          </a:p>
          <a:p>
            <a:pPr eaLnBrk="1" hangingPunct="1">
              <a:lnSpc>
                <a:spcPct val="80000"/>
              </a:lnSpc>
            </a:pPr>
            <a:r>
              <a:rPr lang="tr-TR" sz="2200" smtClean="0"/>
              <a:t>Serbest piyasa ekonomileri fiyat mekanizması (Adam Smith’in meşhur görünmez eli) ile kaynakların </a:t>
            </a:r>
            <a:r>
              <a:rPr lang="tr-TR" sz="2200" b="1" i="1" smtClean="0"/>
              <a:t>etkin</a:t>
            </a:r>
            <a:r>
              <a:rPr lang="tr-TR" sz="2200" smtClean="0"/>
              <a:t> bir şekilde dağıtılacağını iddia ederken toplumda bu kaynakların nasıl dağılacağı sorusu ile ilgilenmez.</a:t>
            </a:r>
          </a:p>
          <a:p>
            <a:pPr eaLnBrk="1" hangingPunct="1">
              <a:lnSpc>
                <a:spcPct val="80000"/>
              </a:lnSpc>
            </a:pPr>
            <a:endParaRPr lang="tr-TR" sz="2200" smtClean="0"/>
          </a:p>
          <a:p>
            <a:pPr eaLnBrk="1" hangingPunct="1">
              <a:lnSpc>
                <a:spcPct val="80000"/>
              </a:lnSpc>
            </a:pPr>
            <a:r>
              <a:rPr lang="tr-TR" sz="2200" smtClean="0"/>
              <a:t>Planlı ekonomiler ise, kaynakların toplum içinde </a:t>
            </a:r>
            <a:r>
              <a:rPr lang="tr-TR" sz="2200" b="1" i="1" smtClean="0"/>
              <a:t>eşit</a:t>
            </a:r>
            <a:r>
              <a:rPr lang="tr-TR" sz="2200" smtClean="0"/>
              <a:t> bir şekilde ihtiyaçla orantılı bir şekilde dağıtılması esasına dayanır.</a:t>
            </a:r>
          </a:p>
          <a:p>
            <a:pPr eaLnBrk="1" hangingPunct="1">
              <a:lnSpc>
                <a:spcPct val="80000"/>
              </a:lnSpc>
            </a:pPr>
            <a:endParaRPr lang="tr-TR" sz="2200" smtClean="0"/>
          </a:p>
          <a:p>
            <a:pPr lvl="1" eaLnBrk="1" hangingPunct="1">
              <a:lnSpc>
                <a:spcPct val="80000"/>
              </a:lnSpc>
            </a:pPr>
            <a:r>
              <a:rPr lang="tr-TR" sz="1900" smtClean="0"/>
              <a:t>Planlı ekonomilerde fiyatların yol göstericiliği ortadan kalktığından, kimin ne kadar ihtiyacı olduğunu belirlemek, ne kadar üretileceğine karar vermek ağır bir bürokrasiyi gerektirir. Rekabetin olmaması sonucu verim ve kalite düşüklüğü gibi sorunlar ortaya çıkabilir.</a:t>
            </a:r>
            <a:endParaRPr lang="en-US" sz="1900" smtClean="0"/>
          </a:p>
        </p:txBody>
      </p:sp>
      <p:sp>
        <p:nvSpPr>
          <p:cNvPr id="28676" name="3 Slayt Numarası Yer Tutucusu"/>
          <p:cNvSpPr>
            <a:spLocks noGrp="1"/>
          </p:cNvSpPr>
          <p:nvPr>
            <p:ph type="sldNum" sz="quarter" idx="12"/>
          </p:nvPr>
        </p:nvSpPr>
        <p:spPr bwMode="auto">
          <a:noFill/>
          <a:ln>
            <a:miter lim="800000"/>
            <a:headEnd/>
            <a:tailEnd/>
          </a:ln>
        </p:spPr>
        <p:txBody>
          <a:bodyPr/>
          <a:lstStyle/>
          <a:p>
            <a:fld id="{AD5D3B6C-D257-4C63-A38F-A3F9292B6B3B}" type="slidenum">
              <a:rPr lang="en-US"/>
              <a:pPr/>
              <a:t>16</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4313" y="274638"/>
            <a:ext cx="8786812" cy="1143000"/>
          </a:xfrm>
        </p:spPr>
        <p:txBody>
          <a:bodyPr/>
          <a:lstStyle/>
          <a:p>
            <a:pPr eaLnBrk="1" hangingPunct="1"/>
            <a:r>
              <a:rPr lang="tr-TR" sz="4000" b="1" smtClean="0"/>
              <a:t>Piyasaların işleyişine göre ülkeler</a:t>
            </a:r>
            <a:endParaRPr lang="en-GB" sz="4000" b="1" smtClean="0"/>
          </a:p>
        </p:txBody>
      </p:sp>
      <p:sp>
        <p:nvSpPr>
          <p:cNvPr id="29699" name="2 Slayt Numarası Yer Tutucusu"/>
          <p:cNvSpPr>
            <a:spLocks noGrp="1"/>
          </p:cNvSpPr>
          <p:nvPr>
            <p:ph type="sldNum" sz="quarter" idx="12"/>
          </p:nvPr>
        </p:nvSpPr>
        <p:spPr bwMode="auto">
          <a:noFill/>
          <a:ln>
            <a:miter lim="800000"/>
            <a:headEnd/>
            <a:tailEnd/>
          </a:ln>
        </p:spPr>
        <p:txBody>
          <a:bodyPr/>
          <a:lstStyle/>
          <a:p>
            <a:fld id="{807A057A-EB72-455D-853C-E40FEAD3C1E5}" type="slidenum">
              <a:rPr lang="en-US"/>
              <a:pPr/>
              <a:t>17</a:t>
            </a:fld>
            <a:endParaRPr lang="en-US"/>
          </a:p>
        </p:txBody>
      </p:sp>
      <p:grpSp>
        <p:nvGrpSpPr>
          <p:cNvPr id="2" name="Group 30"/>
          <p:cNvGrpSpPr>
            <a:grpSpLocks/>
          </p:cNvGrpSpPr>
          <p:nvPr/>
        </p:nvGrpSpPr>
        <p:grpSpPr bwMode="auto">
          <a:xfrm>
            <a:off x="685800" y="4167188"/>
            <a:ext cx="8458200" cy="1468437"/>
            <a:chOff x="432" y="2640"/>
            <a:chExt cx="5328" cy="925"/>
          </a:xfrm>
        </p:grpSpPr>
        <p:sp>
          <p:nvSpPr>
            <p:cNvPr id="29725" name="Line 3"/>
            <p:cNvSpPr>
              <a:spLocks noChangeShapeType="1"/>
            </p:cNvSpPr>
            <p:nvPr/>
          </p:nvSpPr>
          <p:spPr bwMode="auto">
            <a:xfrm>
              <a:off x="576" y="2640"/>
              <a:ext cx="4704" cy="0"/>
            </a:xfrm>
            <a:prstGeom prst="line">
              <a:avLst/>
            </a:prstGeom>
            <a:noFill/>
            <a:ln w="76200">
              <a:solidFill>
                <a:schemeClr val="tx1"/>
              </a:solidFill>
              <a:round/>
              <a:headEnd/>
              <a:tailEnd/>
            </a:ln>
          </p:spPr>
          <p:txBody>
            <a:bodyPr wrap="none" anchor="ctr"/>
            <a:lstStyle/>
            <a:p>
              <a:endParaRPr lang="tr-TR"/>
            </a:p>
          </p:txBody>
        </p:sp>
        <p:sp>
          <p:nvSpPr>
            <p:cNvPr id="29726" name="Text Box 28"/>
            <p:cNvSpPr txBox="1">
              <a:spLocks noChangeArrowheads="1"/>
            </p:cNvSpPr>
            <p:nvPr/>
          </p:nvSpPr>
          <p:spPr bwMode="auto">
            <a:xfrm>
              <a:off x="432" y="2905"/>
              <a:ext cx="1291" cy="523"/>
            </a:xfrm>
            <a:prstGeom prst="rect">
              <a:avLst/>
            </a:prstGeom>
            <a:noFill/>
            <a:ln w="9525">
              <a:noFill/>
              <a:miter lim="800000"/>
              <a:headEnd/>
              <a:tailEnd/>
            </a:ln>
          </p:spPr>
          <p:txBody>
            <a:bodyPr wrap="none">
              <a:spAutoFit/>
            </a:bodyPr>
            <a:lstStyle/>
            <a:p>
              <a:pPr eaLnBrk="0" hangingPunct="0"/>
              <a:r>
                <a:rPr lang="tr-TR" b="1">
                  <a:solidFill>
                    <a:srgbClr val="FFC000"/>
                  </a:solidFill>
                  <a:latin typeface="Arial" charset="0"/>
                </a:rPr>
                <a:t>Merkezi Plan</a:t>
              </a:r>
            </a:p>
            <a:p>
              <a:pPr eaLnBrk="0" hangingPunct="0"/>
              <a:r>
                <a:rPr lang="tr-TR" b="1">
                  <a:solidFill>
                    <a:srgbClr val="FFC000"/>
                  </a:solidFill>
                  <a:latin typeface="Arial" charset="0"/>
                </a:rPr>
                <a:t>Ekonomileri</a:t>
              </a:r>
              <a:endParaRPr lang="en-GB" b="1">
                <a:solidFill>
                  <a:srgbClr val="FFC000"/>
                </a:solidFill>
                <a:latin typeface="Arial" charset="0"/>
              </a:endParaRPr>
            </a:p>
          </p:txBody>
        </p:sp>
        <p:sp>
          <p:nvSpPr>
            <p:cNvPr id="29727" name="Text Box 29"/>
            <p:cNvSpPr txBox="1">
              <a:spLocks noChangeArrowheads="1"/>
            </p:cNvSpPr>
            <p:nvPr/>
          </p:nvSpPr>
          <p:spPr bwMode="auto">
            <a:xfrm>
              <a:off x="4500" y="2809"/>
              <a:ext cx="1260" cy="756"/>
            </a:xfrm>
            <a:prstGeom prst="rect">
              <a:avLst/>
            </a:prstGeom>
            <a:noFill/>
            <a:ln w="9525">
              <a:noFill/>
              <a:miter lim="800000"/>
              <a:headEnd/>
              <a:tailEnd/>
            </a:ln>
          </p:spPr>
          <p:txBody>
            <a:bodyPr>
              <a:spAutoFit/>
            </a:bodyPr>
            <a:lstStyle/>
            <a:p>
              <a:pPr eaLnBrk="0" hangingPunct="0"/>
              <a:r>
                <a:rPr lang="tr-TR" b="1">
                  <a:solidFill>
                    <a:srgbClr val="FFC000"/>
                  </a:solidFill>
                  <a:latin typeface="Arial" charset="0"/>
                </a:rPr>
                <a:t>Serbest</a:t>
              </a:r>
            </a:p>
            <a:p>
              <a:pPr eaLnBrk="0" hangingPunct="0"/>
              <a:r>
                <a:rPr lang="tr-TR" b="1">
                  <a:solidFill>
                    <a:srgbClr val="FFC000"/>
                  </a:solidFill>
                  <a:latin typeface="Arial" charset="0"/>
                </a:rPr>
                <a:t>Piyasa</a:t>
              </a:r>
            </a:p>
            <a:p>
              <a:pPr eaLnBrk="0" hangingPunct="0"/>
              <a:r>
                <a:rPr lang="tr-TR" b="1">
                  <a:solidFill>
                    <a:srgbClr val="FFC000"/>
                  </a:solidFill>
                  <a:latin typeface="Arial" charset="0"/>
                </a:rPr>
                <a:t>Ekonomileri</a:t>
              </a:r>
              <a:endParaRPr lang="en-GB" b="1">
                <a:solidFill>
                  <a:srgbClr val="FFC000"/>
                </a:solidFill>
                <a:latin typeface="Arial" charset="0"/>
              </a:endParaRPr>
            </a:p>
          </p:txBody>
        </p:sp>
      </p:grpSp>
      <p:grpSp>
        <p:nvGrpSpPr>
          <p:cNvPr id="3" name="Group 31"/>
          <p:cNvGrpSpPr>
            <a:grpSpLocks/>
          </p:cNvGrpSpPr>
          <p:nvPr/>
        </p:nvGrpSpPr>
        <p:grpSpPr bwMode="auto">
          <a:xfrm>
            <a:off x="914400" y="3124200"/>
            <a:ext cx="912813" cy="1143000"/>
            <a:chOff x="576" y="1968"/>
            <a:chExt cx="575" cy="720"/>
          </a:xfrm>
        </p:grpSpPr>
        <p:sp>
          <p:nvSpPr>
            <p:cNvPr id="29722" name="Oval 4"/>
            <p:cNvSpPr>
              <a:spLocks noChangeArrowheads="1"/>
            </p:cNvSpPr>
            <p:nvPr/>
          </p:nvSpPr>
          <p:spPr bwMode="auto">
            <a:xfrm>
              <a:off x="768" y="2544"/>
              <a:ext cx="144" cy="144"/>
            </a:xfrm>
            <a:prstGeom prst="ellipse">
              <a:avLst/>
            </a:prstGeom>
            <a:solidFill>
              <a:srgbClr val="FF0000"/>
            </a:solidFill>
            <a:ln w="9525">
              <a:solidFill>
                <a:schemeClr val="tx1"/>
              </a:solidFill>
              <a:round/>
              <a:headEnd/>
              <a:tailEnd/>
            </a:ln>
          </p:spPr>
          <p:txBody>
            <a:bodyPr wrap="none" anchor="ctr"/>
            <a:lstStyle/>
            <a:p>
              <a:pPr eaLnBrk="0" hangingPunct="0"/>
              <a:endParaRPr lang="tr-TR">
                <a:latin typeface="Arial" charset="0"/>
              </a:endParaRPr>
            </a:p>
          </p:txBody>
        </p:sp>
        <p:sp>
          <p:nvSpPr>
            <p:cNvPr id="29723" name="Line 13"/>
            <p:cNvSpPr>
              <a:spLocks noChangeShapeType="1"/>
            </p:cNvSpPr>
            <p:nvPr/>
          </p:nvSpPr>
          <p:spPr bwMode="auto">
            <a:xfrm>
              <a:off x="864" y="2304"/>
              <a:ext cx="0" cy="240"/>
            </a:xfrm>
            <a:prstGeom prst="line">
              <a:avLst/>
            </a:prstGeom>
            <a:noFill/>
            <a:ln w="9525">
              <a:solidFill>
                <a:schemeClr val="tx1"/>
              </a:solidFill>
              <a:round/>
              <a:headEnd/>
              <a:tailEnd type="triangle" w="med" len="med"/>
            </a:ln>
          </p:spPr>
          <p:txBody>
            <a:bodyPr wrap="none" anchor="ctr"/>
            <a:lstStyle/>
            <a:p>
              <a:endParaRPr lang="tr-TR"/>
            </a:p>
          </p:txBody>
        </p:sp>
        <p:sp>
          <p:nvSpPr>
            <p:cNvPr id="29724" name="Text Box 21"/>
            <p:cNvSpPr txBox="1">
              <a:spLocks noChangeArrowheads="1"/>
            </p:cNvSpPr>
            <p:nvPr/>
          </p:nvSpPr>
          <p:spPr bwMode="auto">
            <a:xfrm>
              <a:off x="576" y="1968"/>
              <a:ext cx="575" cy="288"/>
            </a:xfrm>
            <a:prstGeom prst="rect">
              <a:avLst/>
            </a:prstGeom>
            <a:noFill/>
            <a:ln w="9525">
              <a:noFill/>
              <a:miter lim="800000"/>
              <a:headEnd/>
              <a:tailEnd/>
            </a:ln>
          </p:spPr>
          <p:txBody>
            <a:bodyPr wrap="none">
              <a:spAutoFit/>
            </a:bodyPr>
            <a:lstStyle/>
            <a:p>
              <a:pPr eaLnBrk="0" hangingPunct="0"/>
              <a:r>
                <a:rPr lang="tr-TR" b="1">
                  <a:latin typeface="Times New Roman" pitchFamily="18" charset="0"/>
                </a:rPr>
                <a:t>Küba</a:t>
              </a:r>
              <a:endParaRPr lang="en-GB" b="1">
                <a:latin typeface="Times New Roman" pitchFamily="18" charset="0"/>
              </a:endParaRPr>
            </a:p>
          </p:txBody>
        </p:sp>
      </p:grpSp>
      <p:grpSp>
        <p:nvGrpSpPr>
          <p:cNvPr id="4" name="Group 32"/>
          <p:cNvGrpSpPr>
            <a:grpSpLocks/>
          </p:cNvGrpSpPr>
          <p:nvPr/>
        </p:nvGrpSpPr>
        <p:grpSpPr bwMode="auto">
          <a:xfrm>
            <a:off x="1914525" y="2286000"/>
            <a:ext cx="658813" cy="1981200"/>
            <a:chOff x="1008" y="1440"/>
            <a:chExt cx="415" cy="1248"/>
          </a:xfrm>
        </p:grpSpPr>
        <p:sp>
          <p:nvSpPr>
            <p:cNvPr id="29719" name="Oval 6"/>
            <p:cNvSpPr>
              <a:spLocks noChangeArrowheads="1"/>
            </p:cNvSpPr>
            <p:nvPr/>
          </p:nvSpPr>
          <p:spPr bwMode="auto">
            <a:xfrm>
              <a:off x="1200" y="2544"/>
              <a:ext cx="144" cy="144"/>
            </a:xfrm>
            <a:prstGeom prst="ellipse">
              <a:avLst/>
            </a:prstGeom>
            <a:solidFill>
              <a:srgbClr val="FF3300"/>
            </a:solidFill>
            <a:ln w="9525">
              <a:solidFill>
                <a:schemeClr val="tx1"/>
              </a:solidFill>
              <a:round/>
              <a:headEnd/>
              <a:tailEnd/>
            </a:ln>
          </p:spPr>
          <p:txBody>
            <a:bodyPr wrap="none" anchor="ctr"/>
            <a:lstStyle/>
            <a:p>
              <a:pPr eaLnBrk="0" hangingPunct="0"/>
              <a:endParaRPr lang="tr-TR">
                <a:latin typeface="Arial" charset="0"/>
              </a:endParaRPr>
            </a:p>
          </p:txBody>
        </p:sp>
        <p:sp>
          <p:nvSpPr>
            <p:cNvPr id="29720" name="Line 15"/>
            <p:cNvSpPr>
              <a:spLocks noChangeShapeType="1"/>
            </p:cNvSpPr>
            <p:nvPr/>
          </p:nvSpPr>
          <p:spPr bwMode="auto">
            <a:xfrm>
              <a:off x="1296" y="1872"/>
              <a:ext cx="0" cy="672"/>
            </a:xfrm>
            <a:prstGeom prst="line">
              <a:avLst/>
            </a:prstGeom>
            <a:noFill/>
            <a:ln w="9525">
              <a:solidFill>
                <a:schemeClr val="tx1"/>
              </a:solidFill>
              <a:round/>
              <a:headEnd/>
              <a:tailEnd type="triangle" w="med" len="med"/>
            </a:ln>
          </p:spPr>
          <p:txBody>
            <a:bodyPr wrap="none" anchor="ctr"/>
            <a:lstStyle/>
            <a:p>
              <a:endParaRPr lang="tr-TR"/>
            </a:p>
          </p:txBody>
        </p:sp>
        <p:sp>
          <p:nvSpPr>
            <p:cNvPr id="29721" name="Text Box 22"/>
            <p:cNvSpPr txBox="1">
              <a:spLocks noChangeArrowheads="1"/>
            </p:cNvSpPr>
            <p:nvPr/>
          </p:nvSpPr>
          <p:spPr bwMode="auto">
            <a:xfrm>
              <a:off x="1008" y="1440"/>
              <a:ext cx="415" cy="288"/>
            </a:xfrm>
            <a:prstGeom prst="rect">
              <a:avLst/>
            </a:prstGeom>
            <a:noFill/>
            <a:ln w="9525">
              <a:noFill/>
              <a:miter lim="800000"/>
              <a:headEnd/>
              <a:tailEnd/>
            </a:ln>
          </p:spPr>
          <p:txBody>
            <a:bodyPr wrap="none">
              <a:spAutoFit/>
            </a:bodyPr>
            <a:lstStyle/>
            <a:p>
              <a:pPr eaLnBrk="0" hangingPunct="0"/>
              <a:r>
                <a:rPr lang="tr-TR" b="1">
                  <a:latin typeface="Times New Roman" pitchFamily="18" charset="0"/>
                </a:rPr>
                <a:t>Çin</a:t>
              </a:r>
              <a:endParaRPr lang="en-GB" b="1">
                <a:latin typeface="Times New Roman" pitchFamily="18" charset="0"/>
              </a:endParaRPr>
            </a:p>
          </p:txBody>
        </p:sp>
      </p:grpSp>
      <p:grpSp>
        <p:nvGrpSpPr>
          <p:cNvPr id="5" name="Group 33"/>
          <p:cNvGrpSpPr>
            <a:grpSpLocks/>
          </p:cNvGrpSpPr>
          <p:nvPr/>
        </p:nvGrpSpPr>
        <p:grpSpPr bwMode="auto">
          <a:xfrm>
            <a:off x="2895600" y="2895600"/>
            <a:ext cx="1673225" cy="1371600"/>
            <a:chOff x="1344" y="1824"/>
            <a:chExt cx="1054" cy="864"/>
          </a:xfrm>
        </p:grpSpPr>
        <p:sp>
          <p:nvSpPr>
            <p:cNvPr id="29716" name="Oval 8"/>
            <p:cNvSpPr>
              <a:spLocks noChangeArrowheads="1"/>
            </p:cNvSpPr>
            <p:nvPr/>
          </p:nvSpPr>
          <p:spPr bwMode="auto">
            <a:xfrm>
              <a:off x="1632" y="2544"/>
              <a:ext cx="144" cy="144"/>
            </a:xfrm>
            <a:prstGeom prst="ellipse">
              <a:avLst/>
            </a:prstGeom>
            <a:solidFill>
              <a:srgbClr val="FF6600"/>
            </a:solidFill>
            <a:ln w="9525">
              <a:solidFill>
                <a:schemeClr val="tx1"/>
              </a:solidFill>
              <a:round/>
              <a:headEnd/>
              <a:tailEnd/>
            </a:ln>
          </p:spPr>
          <p:txBody>
            <a:bodyPr wrap="none" anchor="ctr"/>
            <a:lstStyle/>
            <a:p>
              <a:pPr eaLnBrk="0" hangingPunct="0"/>
              <a:endParaRPr lang="tr-TR">
                <a:latin typeface="Arial" charset="0"/>
              </a:endParaRPr>
            </a:p>
          </p:txBody>
        </p:sp>
        <p:sp>
          <p:nvSpPr>
            <p:cNvPr id="29717" name="Line 16"/>
            <p:cNvSpPr>
              <a:spLocks noChangeShapeType="1"/>
            </p:cNvSpPr>
            <p:nvPr/>
          </p:nvSpPr>
          <p:spPr bwMode="auto">
            <a:xfrm>
              <a:off x="1680" y="2160"/>
              <a:ext cx="0" cy="384"/>
            </a:xfrm>
            <a:prstGeom prst="line">
              <a:avLst/>
            </a:prstGeom>
            <a:noFill/>
            <a:ln w="9525">
              <a:solidFill>
                <a:schemeClr val="tx1"/>
              </a:solidFill>
              <a:round/>
              <a:headEnd/>
              <a:tailEnd type="triangle" w="med" len="med"/>
            </a:ln>
          </p:spPr>
          <p:txBody>
            <a:bodyPr wrap="none" anchor="ctr"/>
            <a:lstStyle/>
            <a:p>
              <a:endParaRPr lang="tr-TR"/>
            </a:p>
          </p:txBody>
        </p:sp>
        <p:sp>
          <p:nvSpPr>
            <p:cNvPr id="29718" name="Text Box 23"/>
            <p:cNvSpPr txBox="1">
              <a:spLocks noChangeArrowheads="1"/>
            </p:cNvSpPr>
            <p:nvPr/>
          </p:nvSpPr>
          <p:spPr bwMode="auto">
            <a:xfrm>
              <a:off x="1344" y="1824"/>
              <a:ext cx="1054" cy="288"/>
            </a:xfrm>
            <a:prstGeom prst="rect">
              <a:avLst/>
            </a:prstGeom>
            <a:noFill/>
            <a:ln w="9525">
              <a:noFill/>
              <a:miter lim="800000"/>
              <a:headEnd/>
              <a:tailEnd/>
            </a:ln>
          </p:spPr>
          <p:txBody>
            <a:bodyPr wrap="none">
              <a:spAutoFit/>
            </a:bodyPr>
            <a:lstStyle/>
            <a:p>
              <a:pPr eaLnBrk="0" hangingPunct="0"/>
              <a:r>
                <a:rPr lang="tr-TR" b="1">
                  <a:latin typeface="Times New Roman" pitchFamily="18" charset="0"/>
                </a:rPr>
                <a:t>Macaristan</a:t>
              </a:r>
              <a:endParaRPr lang="en-GB" b="1">
                <a:latin typeface="Times New Roman" pitchFamily="18" charset="0"/>
              </a:endParaRPr>
            </a:p>
          </p:txBody>
        </p:sp>
      </p:grpSp>
      <p:grpSp>
        <p:nvGrpSpPr>
          <p:cNvPr id="6" name="Group 37"/>
          <p:cNvGrpSpPr>
            <a:grpSpLocks/>
          </p:cNvGrpSpPr>
          <p:nvPr/>
        </p:nvGrpSpPr>
        <p:grpSpPr bwMode="auto">
          <a:xfrm>
            <a:off x="4073525" y="2286000"/>
            <a:ext cx="844550" cy="1981200"/>
            <a:chOff x="1872" y="1440"/>
            <a:chExt cx="532" cy="1248"/>
          </a:xfrm>
        </p:grpSpPr>
        <p:sp>
          <p:nvSpPr>
            <p:cNvPr id="29713" name="Oval 9"/>
            <p:cNvSpPr>
              <a:spLocks noChangeArrowheads="1"/>
            </p:cNvSpPr>
            <p:nvPr/>
          </p:nvSpPr>
          <p:spPr bwMode="auto">
            <a:xfrm>
              <a:off x="2160" y="2544"/>
              <a:ext cx="144" cy="144"/>
            </a:xfrm>
            <a:prstGeom prst="ellipse">
              <a:avLst/>
            </a:prstGeom>
            <a:solidFill>
              <a:srgbClr val="FF9933"/>
            </a:solidFill>
            <a:ln w="9525">
              <a:solidFill>
                <a:schemeClr val="tx1"/>
              </a:solidFill>
              <a:round/>
              <a:headEnd/>
              <a:tailEnd/>
            </a:ln>
          </p:spPr>
          <p:txBody>
            <a:bodyPr wrap="none" anchor="ctr"/>
            <a:lstStyle/>
            <a:p>
              <a:pPr eaLnBrk="0" hangingPunct="0"/>
              <a:endParaRPr lang="tr-TR">
                <a:latin typeface="Arial" charset="0"/>
              </a:endParaRPr>
            </a:p>
          </p:txBody>
        </p:sp>
        <p:sp>
          <p:nvSpPr>
            <p:cNvPr id="29714" name="Line 17"/>
            <p:cNvSpPr>
              <a:spLocks noChangeShapeType="1"/>
            </p:cNvSpPr>
            <p:nvPr/>
          </p:nvSpPr>
          <p:spPr bwMode="auto">
            <a:xfrm>
              <a:off x="2208" y="1824"/>
              <a:ext cx="0" cy="720"/>
            </a:xfrm>
            <a:prstGeom prst="line">
              <a:avLst/>
            </a:prstGeom>
            <a:noFill/>
            <a:ln w="9525">
              <a:solidFill>
                <a:schemeClr val="tx1"/>
              </a:solidFill>
              <a:round/>
              <a:headEnd/>
              <a:tailEnd type="triangle" w="med" len="med"/>
            </a:ln>
          </p:spPr>
          <p:txBody>
            <a:bodyPr wrap="none" anchor="ctr"/>
            <a:lstStyle/>
            <a:p>
              <a:endParaRPr lang="tr-TR"/>
            </a:p>
          </p:txBody>
        </p:sp>
        <p:sp>
          <p:nvSpPr>
            <p:cNvPr id="29715" name="Text Box 24"/>
            <p:cNvSpPr txBox="1">
              <a:spLocks noChangeArrowheads="1"/>
            </p:cNvSpPr>
            <p:nvPr/>
          </p:nvSpPr>
          <p:spPr bwMode="auto">
            <a:xfrm>
              <a:off x="1872" y="1440"/>
              <a:ext cx="532" cy="288"/>
            </a:xfrm>
            <a:prstGeom prst="rect">
              <a:avLst/>
            </a:prstGeom>
            <a:noFill/>
            <a:ln w="9525">
              <a:noFill/>
              <a:miter lim="800000"/>
              <a:headEnd/>
              <a:tailEnd/>
            </a:ln>
          </p:spPr>
          <p:txBody>
            <a:bodyPr wrap="none">
              <a:spAutoFit/>
            </a:bodyPr>
            <a:lstStyle/>
            <a:p>
              <a:pPr eaLnBrk="0" hangingPunct="0"/>
              <a:r>
                <a:rPr lang="tr-TR" b="1">
                  <a:latin typeface="Times New Roman" pitchFamily="18" charset="0"/>
                </a:rPr>
                <a:t>İsveç</a:t>
              </a:r>
              <a:endParaRPr lang="en-GB" b="1">
                <a:latin typeface="Times New Roman" pitchFamily="18" charset="0"/>
              </a:endParaRPr>
            </a:p>
          </p:txBody>
        </p:sp>
      </p:grpSp>
      <p:grpSp>
        <p:nvGrpSpPr>
          <p:cNvPr id="7" name="Group 34"/>
          <p:cNvGrpSpPr>
            <a:grpSpLocks/>
          </p:cNvGrpSpPr>
          <p:nvPr/>
        </p:nvGrpSpPr>
        <p:grpSpPr bwMode="auto">
          <a:xfrm>
            <a:off x="5454650" y="3048000"/>
            <a:ext cx="1300163" cy="1219200"/>
            <a:chOff x="2688" y="1920"/>
            <a:chExt cx="819" cy="768"/>
          </a:xfrm>
        </p:grpSpPr>
        <p:sp>
          <p:nvSpPr>
            <p:cNvPr id="29710" name="Oval 10"/>
            <p:cNvSpPr>
              <a:spLocks noChangeArrowheads="1"/>
            </p:cNvSpPr>
            <p:nvPr/>
          </p:nvSpPr>
          <p:spPr bwMode="auto">
            <a:xfrm>
              <a:off x="2832" y="2544"/>
              <a:ext cx="144" cy="144"/>
            </a:xfrm>
            <a:prstGeom prst="ellipse">
              <a:avLst/>
            </a:prstGeom>
            <a:solidFill>
              <a:srgbClr val="993300"/>
            </a:solidFill>
            <a:ln w="9525">
              <a:solidFill>
                <a:srgbClr val="993300"/>
              </a:solidFill>
              <a:round/>
              <a:headEnd/>
              <a:tailEnd/>
            </a:ln>
          </p:spPr>
          <p:txBody>
            <a:bodyPr wrap="none" anchor="ctr"/>
            <a:lstStyle/>
            <a:p>
              <a:pPr eaLnBrk="0" hangingPunct="0"/>
              <a:endParaRPr lang="tr-TR">
                <a:latin typeface="Arial" charset="0"/>
              </a:endParaRPr>
            </a:p>
          </p:txBody>
        </p:sp>
        <p:sp>
          <p:nvSpPr>
            <p:cNvPr id="29711" name="Line 18"/>
            <p:cNvSpPr>
              <a:spLocks noChangeShapeType="1"/>
            </p:cNvSpPr>
            <p:nvPr/>
          </p:nvSpPr>
          <p:spPr bwMode="auto">
            <a:xfrm>
              <a:off x="2880" y="2256"/>
              <a:ext cx="0" cy="288"/>
            </a:xfrm>
            <a:prstGeom prst="line">
              <a:avLst/>
            </a:prstGeom>
            <a:noFill/>
            <a:ln w="9525">
              <a:solidFill>
                <a:schemeClr val="tx1"/>
              </a:solidFill>
              <a:round/>
              <a:headEnd/>
              <a:tailEnd type="triangle" w="med" len="med"/>
            </a:ln>
          </p:spPr>
          <p:txBody>
            <a:bodyPr wrap="none" anchor="ctr"/>
            <a:lstStyle/>
            <a:p>
              <a:endParaRPr lang="tr-TR"/>
            </a:p>
          </p:txBody>
        </p:sp>
        <p:sp>
          <p:nvSpPr>
            <p:cNvPr id="29712" name="Text Box 25"/>
            <p:cNvSpPr txBox="1">
              <a:spLocks noChangeArrowheads="1"/>
            </p:cNvSpPr>
            <p:nvPr/>
          </p:nvSpPr>
          <p:spPr bwMode="auto">
            <a:xfrm>
              <a:off x="2688" y="1920"/>
              <a:ext cx="819" cy="288"/>
            </a:xfrm>
            <a:prstGeom prst="rect">
              <a:avLst/>
            </a:prstGeom>
            <a:noFill/>
            <a:ln w="9525">
              <a:noFill/>
              <a:miter lim="800000"/>
              <a:headEnd/>
              <a:tailEnd/>
            </a:ln>
          </p:spPr>
          <p:txBody>
            <a:bodyPr wrap="none">
              <a:spAutoFit/>
            </a:bodyPr>
            <a:lstStyle/>
            <a:p>
              <a:pPr eaLnBrk="0" hangingPunct="0"/>
              <a:r>
                <a:rPr lang="tr-TR" b="1">
                  <a:latin typeface="Times New Roman" pitchFamily="18" charset="0"/>
                </a:rPr>
                <a:t>İngiltere</a:t>
              </a:r>
              <a:endParaRPr lang="en-GB" b="1">
                <a:latin typeface="Times New Roman" pitchFamily="18" charset="0"/>
              </a:endParaRPr>
            </a:p>
          </p:txBody>
        </p:sp>
      </p:grpSp>
      <p:grpSp>
        <p:nvGrpSpPr>
          <p:cNvPr id="8" name="Group 40"/>
          <p:cNvGrpSpPr>
            <a:grpSpLocks/>
          </p:cNvGrpSpPr>
          <p:nvPr/>
        </p:nvGrpSpPr>
        <p:grpSpPr bwMode="auto">
          <a:xfrm>
            <a:off x="6596063" y="2362200"/>
            <a:ext cx="828675" cy="1905000"/>
            <a:chOff x="4155" y="1488"/>
            <a:chExt cx="522" cy="1200"/>
          </a:xfrm>
        </p:grpSpPr>
        <p:sp>
          <p:nvSpPr>
            <p:cNvPr id="29707" name="Line 19"/>
            <p:cNvSpPr>
              <a:spLocks noChangeShapeType="1"/>
            </p:cNvSpPr>
            <p:nvPr/>
          </p:nvSpPr>
          <p:spPr bwMode="auto">
            <a:xfrm>
              <a:off x="4368" y="1752"/>
              <a:ext cx="0" cy="768"/>
            </a:xfrm>
            <a:prstGeom prst="line">
              <a:avLst/>
            </a:prstGeom>
            <a:noFill/>
            <a:ln w="9525">
              <a:solidFill>
                <a:schemeClr val="tx1"/>
              </a:solidFill>
              <a:round/>
              <a:headEnd/>
              <a:tailEnd type="triangle" w="med" len="med"/>
            </a:ln>
          </p:spPr>
          <p:txBody>
            <a:bodyPr wrap="none" anchor="ctr"/>
            <a:lstStyle/>
            <a:p>
              <a:endParaRPr lang="tr-TR"/>
            </a:p>
          </p:txBody>
        </p:sp>
        <p:sp>
          <p:nvSpPr>
            <p:cNvPr id="29708" name="Text Box 26"/>
            <p:cNvSpPr txBox="1">
              <a:spLocks noChangeArrowheads="1"/>
            </p:cNvSpPr>
            <p:nvPr/>
          </p:nvSpPr>
          <p:spPr bwMode="auto">
            <a:xfrm>
              <a:off x="4155" y="1488"/>
              <a:ext cx="522" cy="288"/>
            </a:xfrm>
            <a:prstGeom prst="rect">
              <a:avLst/>
            </a:prstGeom>
            <a:noFill/>
            <a:ln w="9525">
              <a:noFill/>
              <a:miter lim="800000"/>
              <a:headEnd/>
              <a:tailEnd/>
            </a:ln>
          </p:spPr>
          <p:txBody>
            <a:bodyPr wrap="none">
              <a:spAutoFit/>
            </a:bodyPr>
            <a:lstStyle/>
            <a:p>
              <a:pPr eaLnBrk="0" hangingPunct="0"/>
              <a:r>
                <a:rPr lang="tr-TR" b="1">
                  <a:latin typeface="Times New Roman" pitchFamily="18" charset="0"/>
                </a:rPr>
                <a:t>ABD</a:t>
              </a:r>
              <a:endParaRPr lang="en-GB" b="1">
                <a:latin typeface="Times New Roman" pitchFamily="18" charset="0"/>
              </a:endParaRPr>
            </a:p>
          </p:txBody>
        </p:sp>
        <p:sp>
          <p:nvSpPr>
            <p:cNvPr id="29709" name="Oval 12"/>
            <p:cNvSpPr>
              <a:spLocks noChangeArrowheads="1"/>
            </p:cNvSpPr>
            <p:nvPr/>
          </p:nvSpPr>
          <p:spPr bwMode="auto">
            <a:xfrm>
              <a:off x="4288" y="2544"/>
              <a:ext cx="144" cy="144"/>
            </a:xfrm>
            <a:prstGeom prst="ellipse">
              <a:avLst/>
            </a:prstGeom>
            <a:solidFill>
              <a:srgbClr val="0000FF"/>
            </a:solidFill>
            <a:ln w="9525">
              <a:solidFill>
                <a:schemeClr val="tx1"/>
              </a:solidFill>
              <a:round/>
              <a:headEnd/>
              <a:tailEnd/>
            </a:ln>
          </p:spPr>
          <p:txBody>
            <a:bodyPr wrap="none" anchor="ctr"/>
            <a:lstStyle/>
            <a:p>
              <a:pPr eaLnBrk="0" hangingPunct="0"/>
              <a:endParaRPr lang="tr-TR">
                <a:latin typeface="Arial" charset="0"/>
              </a:endParaRPr>
            </a:p>
          </p:txBody>
        </p:sp>
      </p:gr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sz="4000" b="1" smtClean="0"/>
              <a:t>Normati</a:t>
            </a:r>
            <a:r>
              <a:rPr lang="tr-TR" sz="4000" b="1" smtClean="0"/>
              <a:t>f</a:t>
            </a:r>
            <a:r>
              <a:rPr lang="en-GB" sz="4000" b="1" smtClean="0"/>
              <a:t> </a:t>
            </a:r>
            <a:r>
              <a:rPr lang="tr-TR" sz="4000" b="1" smtClean="0"/>
              <a:t>ve</a:t>
            </a:r>
            <a:r>
              <a:rPr lang="en-GB" sz="4000" b="1" smtClean="0"/>
              <a:t> Po</a:t>
            </a:r>
            <a:r>
              <a:rPr lang="tr-TR" sz="4000" b="1" smtClean="0"/>
              <a:t>zitif</a:t>
            </a:r>
            <a:r>
              <a:rPr lang="en-GB" sz="4000" b="1" smtClean="0"/>
              <a:t> </a:t>
            </a:r>
            <a:r>
              <a:rPr lang="tr-TR" sz="4000" b="1" smtClean="0"/>
              <a:t>İktisat</a:t>
            </a:r>
            <a:endParaRPr lang="en-GB" sz="4200" smtClean="0"/>
          </a:p>
        </p:txBody>
      </p:sp>
      <p:sp>
        <p:nvSpPr>
          <p:cNvPr id="15363" name="Rectangle 3"/>
          <p:cNvSpPr>
            <a:spLocks noGrp="1" noChangeArrowheads="1"/>
          </p:cNvSpPr>
          <p:nvPr>
            <p:ph idx="1"/>
          </p:nvPr>
        </p:nvSpPr>
        <p:spPr/>
        <p:txBody>
          <a:bodyPr/>
          <a:lstStyle/>
          <a:p>
            <a:pPr eaLnBrk="1" hangingPunct="1">
              <a:lnSpc>
                <a:spcPct val="80000"/>
              </a:lnSpc>
            </a:pPr>
            <a:r>
              <a:rPr lang="tr-TR" sz="2600" smtClean="0"/>
              <a:t>Pozitif iktisat; ne, nasıl, nerede, ne zaman, ne kadar gibi objektif önermelerle ilgilenir.</a:t>
            </a:r>
          </a:p>
          <a:p>
            <a:pPr eaLnBrk="1" hangingPunct="1">
              <a:lnSpc>
                <a:spcPct val="80000"/>
              </a:lnSpc>
            </a:pPr>
            <a:endParaRPr lang="en-GB" sz="2600" smtClean="0"/>
          </a:p>
          <a:p>
            <a:pPr lvl="1" eaLnBrk="1" hangingPunct="1">
              <a:lnSpc>
                <a:spcPct val="80000"/>
              </a:lnSpc>
            </a:pPr>
            <a:r>
              <a:rPr lang="tr-TR" sz="2200" smtClean="0"/>
              <a:t>Örneğin, sigaraya %10 vergi konulursa tüketim yüzde kaç düşer?</a:t>
            </a:r>
          </a:p>
          <a:p>
            <a:pPr lvl="1" eaLnBrk="1" hangingPunct="1">
              <a:lnSpc>
                <a:spcPct val="80000"/>
              </a:lnSpc>
            </a:pPr>
            <a:endParaRPr lang="en-GB" sz="2200" smtClean="0"/>
          </a:p>
          <a:p>
            <a:pPr eaLnBrk="1" hangingPunct="1">
              <a:lnSpc>
                <a:spcPct val="80000"/>
              </a:lnSpc>
            </a:pPr>
            <a:r>
              <a:rPr lang="tr-TR" sz="2600" smtClean="0"/>
              <a:t>Normatif iktisat, iktisadi analizinde, iyi-kötü, doğru-yanlış gibi sübjektif veya ahlaki değerlere atıf yapar.</a:t>
            </a:r>
          </a:p>
          <a:p>
            <a:pPr eaLnBrk="1" hangingPunct="1">
              <a:lnSpc>
                <a:spcPct val="80000"/>
              </a:lnSpc>
            </a:pPr>
            <a:endParaRPr lang="en-GB" sz="2600" smtClean="0"/>
          </a:p>
          <a:p>
            <a:pPr lvl="1" eaLnBrk="1" hangingPunct="1">
              <a:lnSpc>
                <a:spcPct val="80000"/>
              </a:lnSpc>
            </a:pPr>
            <a:r>
              <a:rPr lang="tr-TR" sz="2200" smtClean="0"/>
              <a:t>Örneğin; Sigara tüketimini azaltmak için vergi konulmalıdır.</a:t>
            </a:r>
            <a:endParaRPr lang="en-GB" sz="2200" smtClean="0"/>
          </a:p>
        </p:txBody>
      </p:sp>
      <p:sp>
        <p:nvSpPr>
          <p:cNvPr id="30724" name="3 Slayt Numarası Yer Tutucusu"/>
          <p:cNvSpPr>
            <a:spLocks noGrp="1"/>
          </p:cNvSpPr>
          <p:nvPr>
            <p:ph type="sldNum" sz="quarter" idx="12"/>
          </p:nvPr>
        </p:nvSpPr>
        <p:spPr bwMode="auto">
          <a:noFill/>
          <a:ln>
            <a:miter lim="800000"/>
            <a:headEnd/>
            <a:tailEnd/>
          </a:ln>
        </p:spPr>
        <p:txBody>
          <a:bodyPr/>
          <a:lstStyle/>
          <a:p>
            <a:fld id="{B601072E-912A-465D-9184-43B8C523FCF4}" type="slidenum">
              <a:rPr lang="en-US"/>
              <a:pPr/>
              <a:t>18</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536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5363">
                                            <p:txEl>
                                              <p:pRg st="2" end="2"/>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 calcmode="lin" valueType="num">
                                      <p:cBhvr additive="base">
                                        <p:cTn id="19" dur="500" fill="hold"/>
                                        <p:tgtEl>
                                          <p:spTgt spid="1536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5363">
                                            <p:txEl>
                                              <p:pRg st="4" end="4"/>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 calcmode="lin" valueType="num">
                                      <p:cBhvr additive="base">
                                        <p:cTn id="25"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5363">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tr-TR" sz="4000" b="1" smtClean="0"/>
              <a:t>Mikro ve Makroiktisat</a:t>
            </a:r>
            <a:r>
              <a:rPr lang="en-GB" sz="4000" b="1" smtClean="0"/>
              <a:t> (1)</a:t>
            </a:r>
            <a:endParaRPr lang="en-GB" sz="4000" smtClean="0"/>
          </a:p>
        </p:txBody>
      </p:sp>
      <p:sp>
        <p:nvSpPr>
          <p:cNvPr id="16387" name="Rectangle 3"/>
          <p:cNvSpPr>
            <a:spLocks noGrp="1" noChangeArrowheads="1"/>
          </p:cNvSpPr>
          <p:nvPr>
            <p:ph idx="1"/>
          </p:nvPr>
        </p:nvSpPr>
        <p:spPr/>
        <p:txBody>
          <a:bodyPr/>
          <a:lstStyle/>
          <a:p>
            <a:pPr eaLnBrk="1" hangingPunct="1">
              <a:lnSpc>
                <a:spcPct val="110000"/>
              </a:lnSpc>
            </a:pPr>
            <a:r>
              <a:rPr lang="tr-TR" smtClean="0"/>
              <a:t>Mikroekonomi</a:t>
            </a:r>
            <a:endParaRPr lang="en-GB" smtClean="0"/>
          </a:p>
          <a:p>
            <a:pPr lvl="1" eaLnBrk="1" hangingPunct="1">
              <a:lnSpc>
                <a:spcPct val="110000"/>
              </a:lnSpc>
            </a:pPr>
            <a:r>
              <a:rPr lang="tr-TR" smtClean="0"/>
              <a:t>Ekonomide tekil birimlerin incelenmesini konu edinir.</a:t>
            </a:r>
            <a:endParaRPr lang="en-GB" smtClean="0"/>
          </a:p>
          <a:p>
            <a:pPr lvl="1" eaLnBrk="1" hangingPunct="1">
              <a:lnSpc>
                <a:spcPct val="110000"/>
              </a:lnSpc>
            </a:pPr>
            <a:r>
              <a:rPr lang="tr-TR" smtClean="0"/>
              <a:t>Belirli bir malın fiyatı, firmanın çalıştıracağı işçi sayısı mikroiktisadın konusudur.</a:t>
            </a:r>
            <a:endParaRPr lang="en-GB" smtClean="0"/>
          </a:p>
        </p:txBody>
      </p:sp>
      <p:sp>
        <p:nvSpPr>
          <p:cNvPr id="31748" name="3 Slayt Numarası Yer Tutucusu"/>
          <p:cNvSpPr>
            <a:spLocks noGrp="1"/>
          </p:cNvSpPr>
          <p:nvPr>
            <p:ph type="sldNum" sz="quarter" idx="12"/>
          </p:nvPr>
        </p:nvSpPr>
        <p:spPr bwMode="auto">
          <a:noFill/>
          <a:ln>
            <a:miter lim="800000"/>
            <a:headEnd/>
            <a:tailEnd/>
          </a:ln>
        </p:spPr>
        <p:txBody>
          <a:bodyPr/>
          <a:lstStyle/>
          <a:p>
            <a:fld id="{E1ED3AF3-9AC0-47B6-8104-D8A9A05DB0C1}" type="slidenum">
              <a:rPr lang="en-US"/>
              <a:pPr/>
              <a:t>19</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638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6387">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638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sz="4000" b="1" smtClean="0"/>
              <a:t>İktisat Biliminin Doğuşu</a:t>
            </a:r>
            <a:endParaRPr lang="en-US" sz="4000" b="1" smtClean="0"/>
          </a:p>
        </p:txBody>
      </p:sp>
      <p:sp>
        <p:nvSpPr>
          <p:cNvPr id="14339" name="Rectangle 3"/>
          <p:cNvSpPr>
            <a:spLocks noGrp="1" noChangeArrowheads="1"/>
          </p:cNvSpPr>
          <p:nvPr>
            <p:ph idx="1"/>
          </p:nvPr>
        </p:nvSpPr>
        <p:spPr/>
        <p:txBody>
          <a:bodyPr/>
          <a:lstStyle/>
          <a:p>
            <a:pPr eaLnBrk="1" hangingPunct="1">
              <a:lnSpc>
                <a:spcPct val="70000"/>
              </a:lnSpc>
            </a:pPr>
            <a:r>
              <a:rPr lang="tr-TR" sz="2600" smtClean="0"/>
              <a:t>Kaynakların sınırlı olması dolayısıyla bir  toplumun üretebileceği mal ve hizmetler de sınırlı miktarda olduğu halde toplumun maddi ihtiyaçları sınırsızdır.</a:t>
            </a:r>
          </a:p>
          <a:p>
            <a:pPr eaLnBrk="1" hangingPunct="1">
              <a:lnSpc>
                <a:spcPct val="70000"/>
              </a:lnSpc>
            </a:pPr>
            <a:endParaRPr lang="tr-TR" sz="2600" smtClean="0"/>
          </a:p>
          <a:p>
            <a:pPr eaLnBrk="1" hangingPunct="1">
              <a:lnSpc>
                <a:spcPct val="70000"/>
              </a:lnSpc>
            </a:pPr>
            <a:r>
              <a:rPr lang="tr-TR" sz="2600" smtClean="0"/>
              <a:t>Sonsuz ihtiyaçlarla sınırlı üretim arasındaki çelişkiye ekonomide </a:t>
            </a:r>
            <a:r>
              <a:rPr lang="tr-TR" sz="2600" b="1" smtClean="0"/>
              <a:t>kıtlık</a:t>
            </a:r>
            <a:r>
              <a:rPr lang="tr-TR" sz="2600" smtClean="0"/>
              <a:t> sorunu adı verilir. İktisat diye ayrı bir bilim dalının ortaya çıkmasının nedeni bu kıtlık sorunudur.</a:t>
            </a:r>
          </a:p>
          <a:p>
            <a:pPr eaLnBrk="1" hangingPunct="1">
              <a:lnSpc>
                <a:spcPct val="70000"/>
              </a:lnSpc>
            </a:pPr>
            <a:endParaRPr lang="tr-TR" sz="2600" smtClean="0"/>
          </a:p>
          <a:p>
            <a:pPr eaLnBrk="1" hangingPunct="1">
              <a:lnSpc>
                <a:spcPct val="70000"/>
              </a:lnSpc>
            </a:pPr>
            <a:r>
              <a:rPr lang="tr-TR" sz="2600" smtClean="0"/>
              <a:t>Eğer her insan istediği her mal ve hizmete istediği miktarlarda bir bedel ödemeden sahip olabilseydi, iktisat bilimine gerek kalmazdı.</a:t>
            </a:r>
            <a:endParaRPr lang="en-GB" sz="2600" smtClean="0"/>
          </a:p>
          <a:p>
            <a:pPr eaLnBrk="1" hangingPunct="1">
              <a:lnSpc>
                <a:spcPct val="70000"/>
              </a:lnSpc>
            </a:pPr>
            <a:endParaRPr lang="en-US" sz="2800" smtClean="0"/>
          </a:p>
        </p:txBody>
      </p:sp>
      <p:sp>
        <p:nvSpPr>
          <p:cNvPr id="14340" name="3 Slayt Numarası Yer Tutucusu"/>
          <p:cNvSpPr>
            <a:spLocks noGrp="1"/>
          </p:cNvSpPr>
          <p:nvPr>
            <p:ph type="sldNum" sz="quarter" idx="12"/>
          </p:nvPr>
        </p:nvSpPr>
        <p:spPr bwMode="auto">
          <a:noFill/>
          <a:ln>
            <a:miter lim="800000"/>
            <a:headEnd/>
            <a:tailEnd/>
          </a:ln>
        </p:spPr>
        <p:txBody>
          <a:bodyPr/>
          <a:lstStyle/>
          <a:p>
            <a:fld id="{717225C1-C2BB-42E7-8AF9-FDA6AD7C7EDA}" type="slidenum">
              <a:rPr lang="en-US"/>
              <a:pPr/>
              <a:t>2</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tr-TR" sz="4000" b="1" smtClean="0"/>
              <a:t>Mikro ve Makroiktisat </a:t>
            </a:r>
            <a:r>
              <a:rPr lang="en-GB" sz="4000" b="1" smtClean="0"/>
              <a:t>(2)</a:t>
            </a:r>
          </a:p>
        </p:txBody>
      </p:sp>
      <p:sp>
        <p:nvSpPr>
          <p:cNvPr id="57347" name="Rectangle 3"/>
          <p:cNvSpPr>
            <a:spLocks noGrp="1" noChangeArrowheads="1"/>
          </p:cNvSpPr>
          <p:nvPr>
            <p:ph idx="1"/>
          </p:nvPr>
        </p:nvSpPr>
        <p:spPr>
          <a:xfrm>
            <a:off x="357188" y="1600200"/>
            <a:ext cx="8572500" cy="4525963"/>
          </a:xfrm>
        </p:spPr>
        <p:txBody>
          <a:bodyPr/>
          <a:lstStyle/>
          <a:p>
            <a:pPr eaLnBrk="1" hangingPunct="1">
              <a:lnSpc>
                <a:spcPct val="110000"/>
              </a:lnSpc>
            </a:pPr>
            <a:r>
              <a:rPr lang="tr-TR" smtClean="0"/>
              <a:t>Makroekonomi</a:t>
            </a:r>
            <a:endParaRPr lang="en-GB" smtClean="0"/>
          </a:p>
          <a:p>
            <a:pPr lvl="1" eaLnBrk="1" hangingPunct="1">
              <a:lnSpc>
                <a:spcPct val="110000"/>
              </a:lnSpc>
            </a:pPr>
            <a:r>
              <a:rPr lang="tr-TR" smtClean="0"/>
              <a:t>Ekonomiyi bir bütün olarak inceler.</a:t>
            </a:r>
            <a:endParaRPr lang="en-GB" smtClean="0"/>
          </a:p>
          <a:p>
            <a:pPr lvl="1" eaLnBrk="1" hangingPunct="1">
              <a:lnSpc>
                <a:spcPct val="110000"/>
              </a:lnSpc>
            </a:pPr>
            <a:r>
              <a:rPr lang="tr-TR" smtClean="0"/>
              <a:t>Ulusal gelir, işsizlik, enflasyon, toplam harcamalar, toplam yatımlar, dış açık, dış borçlar vs. makroekonominin başlıca konularıdır.</a:t>
            </a:r>
            <a:endParaRPr lang="en-GB" smtClean="0"/>
          </a:p>
        </p:txBody>
      </p:sp>
      <p:sp>
        <p:nvSpPr>
          <p:cNvPr id="32772" name="3 Slayt Numarası Yer Tutucusu"/>
          <p:cNvSpPr>
            <a:spLocks noGrp="1"/>
          </p:cNvSpPr>
          <p:nvPr>
            <p:ph type="sldNum" sz="quarter" idx="12"/>
          </p:nvPr>
        </p:nvSpPr>
        <p:spPr bwMode="auto">
          <a:noFill/>
          <a:ln>
            <a:miter lim="800000"/>
            <a:headEnd/>
            <a:tailEnd/>
          </a:ln>
        </p:spPr>
        <p:txBody>
          <a:bodyPr/>
          <a:lstStyle/>
          <a:p>
            <a:fld id="{79339025-4495-4A10-B857-CB1483A5CF54}" type="slidenum">
              <a:rPr lang="en-US"/>
              <a:pPr/>
              <a:t>20</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tr-TR" sz="4000" b="1" smtClean="0"/>
              <a:t>Modeller ve Veriler</a:t>
            </a:r>
            <a:endParaRPr lang="en-US" sz="4000" smtClean="0"/>
          </a:p>
        </p:txBody>
      </p:sp>
      <p:sp>
        <p:nvSpPr>
          <p:cNvPr id="52227" name="Rectangle 3"/>
          <p:cNvSpPr>
            <a:spLocks noGrp="1" noChangeArrowheads="1"/>
          </p:cNvSpPr>
          <p:nvPr>
            <p:ph idx="1"/>
          </p:nvPr>
        </p:nvSpPr>
        <p:spPr>
          <a:xfrm>
            <a:off x="685800" y="1676400"/>
            <a:ext cx="7772400" cy="4610100"/>
          </a:xfrm>
        </p:spPr>
        <p:txBody>
          <a:bodyPr/>
          <a:lstStyle/>
          <a:p>
            <a:pPr eaLnBrk="1" hangingPunct="1">
              <a:lnSpc>
                <a:spcPct val="70000"/>
              </a:lnSpc>
            </a:pPr>
            <a:r>
              <a:rPr lang="tr-TR" sz="2200" smtClean="0"/>
              <a:t>Fiyat artışının (enflasyon) arkasında hangi faktörlerin yattığını bulmak ancak bir model kurarak başarılabilir.</a:t>
            </a:r>
          </a:p>
          <a:p>
            <a:pPr eaLnBrk="1" hangingPunct="1">
              <a:lnSpc>
                <a:spcPct val="70000"/>
              </a:lnSpc>
            </a:pPr>
            <a:endParaRPr lang="tr-TR" sz="1900" smtClean="0"/>
          </a:p>
          <a:p>
            <a:pPr eaLnBrk="1" hangingPunct="1">
              <a:lnSpc>
                <a:spcPct val="70000"/>
              </a:lnSpc>
            </a:pPr>
            <a:r>
              <a:rPr lang="tr-TR" sz="1900" smtClean="0"/>
              <a:t>Model</a:t>
            </a:r>
            <a:endParaRPr lang="en-US" sz="1900" smtClean="0"/>
          </a:p>
          <a:p>
            <a:pPr lvl="1" eaLnBrk="1" hangingPunct="1">
              <a:lnSpc>
                <a:spcPct val="70000"/>
              </a:lnSpc>
            </a:pPr>
            <a:r>
              <a:rPr lang="tr-TR" sz="1900" smtClean="0"/>
              <a:t>Basitleştirilmiş varsayımlara dayalı olarak işleyen kavramsal çerçeve</a:t>
            </a:r>
            <a:endParaRPr lang="en-US" sz="1900" smtClean="0"/>
          </a:p>
          <a:p>
            <a:pPr lvl="1" eaLnBrk="1" hangingPunct="1">
              <a:lnSpc>
                <a:spcPct val="70000"/>
              </a:lnSpc>
            </a:pPr>
            <a:r>
              <a:rPr lang="tr-TR" sz="1900" smtClean="0"/>
              <a:t>İktisadi düşünmeyi kolaylaştırır.</a:t>
            </a:r>
          </a:p>
          <a:p>
            <a:pPr lvl="1" eaLnBrk="1" hangingPunct="1">
              <a:lnSpc>
                <a:spcPct val="70000"/>
              </a:lnSpc>
              <a:buFont typeface="Arial" charset="0"/>
              <a:buNone/>
            </a:pPr>
            <a:endParaRPr lang="en-US" sz="1900" smtClean="0"/>
          </a:p>
          <a:p>
            <a:pPr eaLnBrk="1" hangingPunct="1">
              <a:lnSpc>
                <a:spcPct val="70000"/>
              </a:lnSpc>
            </a:pPr>
            <a:r>
              <a:rPr lang="tr-TR" sz="1900" smtClean="0"/>
              <a:t>Veri</a:t>
            </a:r>
            <a:endParaRPr lang="en-US" sz="1900" smtClean="0"/>
          </a:p>
          <a:p>
            <a:pPr lvl="1" eaLnBrk="1" hangingPunct="1">
              <a:lnSpc>
                <a:spcPct val="70000"/>
              </a:lnSpc>
            </a:pPr>
            <a:r>
              <a:rPr lang="tr-TR" sz="1900" smtClean="0"/>
              <a:t>İktisatçının gerçek dünya ile ilişkisini sağlar.</a:t>
            </a:r>
            <a:endParaRPr lang="en-US" sz="1900" smtClean="0"/>
          </a:p>
          <a:p>
            <a:pPr lvl="1" eaLnBrk="1" hangingPunct="1">
              <a:lnSpc>
                <a:spcPct val="70000"/>
              </a:lnSpc>
            </a:pPr>
            <a:r>
              <a:rPr lang="tr-TR" sz="1900" smtClean="0"/>
              <a:t>Zaman serileri</a:t>
            </a:r>
            <a:endParaRPr lang="en-US" sz="1900" smtClean="0"/>
          </a:p>
          <a:p>
            <a:pPr lvl="1" eaLnBrk="1" hangingPunct="1">
              <a:lnSpc>
                <a:spcPct val="70000"/>
              </a:lnSpc>
            </a:pPr>
            <a:r>
              <a:rPr lang="tr-TR" sz="1900" smtClean="0"/>
              <a:t>Yatay kesit verileri</a:t>
            </a:r>
          </a:p>
          <a:p>
            <a:pPr lvl="1" eaLnBrk="1" hangingPunct="1">
              <a:lnSpc>
                <a:spcPct val="70000"/>
              </a:lnSpc>
              <a:buFont typeface="Arial" charset="0"/>
              <a:buNone/>
            </a:pPr>
            <a:endParaRPr lang="tr-TR" sz="1900" smtClean="0"/>
          </a:p>
          <a:p>
            <a:pPr eaLnBrk="1" hangingPunct="1">
              <a:lnSpc>
                <a:spcPct val="70000"/>
              </a:lnSpc>
            </a:pPr>
            <a:r>
              <a:rPr lang="tr-TR" sz="2200" smtClean="0"/>
              <a:t>Örnek: Modelde kullanılacak veriler, GSMH, para arzı miktarı vs. zaman serilerine birer örnektir.</a:t>
            </a:r>
          </a:p>
          <a:p>
            <a:pPr eaLnBrk="1" hangingPunct="1">
              <a:lnSpc>
                <a:spcPct val="70000"/>
              </a:lnSpc>
              <a:buFontTx/>
              <a:buNone/>
            </a:pPr>
            <a:endParaRPr lang="en-US" sz="2200" smtClean="0"/>
          </a:p>
        </p:txBody>
      </p:sp>
      <p:sp>
        <p:nvSpPr>
          <p:cNvPr id="33796" name="3 Slayt Numarası Yer Tutucusu"/>
          <p:cNvSpPr>
            <a:spLocks noGrp="1"/>
          </p:cNvSpPr>
          <p:nvPr>
            <p:ph type="sldNum" sz="quarter" idx="12"/>
          </p:nvPr>
        </p:nvSpPr>
        <p:spPr bwMode="auto">
          <a:noFill/>
          <a:ln>
            <a:miter lim="800000"/>
            <a:headEnd/>
            <a:tailEnd/>
          </a:ln>
        </p:spPr>
        <p:txBody>
          <a:bodyPr/>
          <a:lstStyle/>
          <a:p>
            <a:fld id="{2D73218A-DDF0-4E30-8EDC-A90C490B5997}" type="slidenum">
              <a:rPr lang="en-US"/>
              <a:pPr/>
              <a:t>21</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2" end="2"/>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4" end="4"/>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anim calcmode="lin" valueType="num">
                                      <p:cBhvr additive="base">
                                        <p:cTn id="31" dur="500" fill="hold"/>
                                        <p:tgtEl>
                                          <p:spTgt spid="5222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7">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6" end="6"/>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227">
                                            <p:txEl>
                                              <p:pRg st="7" end="7"/>
                                            </p:txEl>
                                          </p:spTgt>
                                        </p:tgtEl>
                                        <p:attrNameLst>
                                          <p:attrName>style.visibility</p:attrName>
                                        </p:attrNameLst>
                                      </p:cBhvr>
                                      <p:to>
                                        <p:strVal val="visible"/>
                                      </p:to>
                                    </p:set>
                                    <p:anim calcmode="lin" valueType="num">
                                      <p:cBhvr additive="base">
                                        <p:cTn id="37" dur="500" fill="hold"/>
                                        <p:tgtEl>
                                          <p:spTgt spid="5222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227">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7" end="7"/>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227">
                                            <p:txEl>
                                              <p:pRg st="8" end="8"/>
                                            </p:txEl>
                                          </p:spTgt>
                                        </p:tgtEl>
                                        <p:attrNameLst>
                                          <p:attrName>style.visibility</p:attrName>
                                        </p:attrNameLst>
                                      </p:cBhvr>
                                      <p:to>
                                        <p:strVal val="visible"/>
                                      </p:to>
                                    </p:set>
                                    <p:anim calcmode="lin" valueType="num">
                                      <p:cBhvr additive="base">
                                        <p:cTn id="43" dur="500" fill="hold"/>
                                        <p:tgtEl>
                                          <p:spTgt spid="52227">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2227">
                                            <p:txEl>
                                              <p:pRg st="8" end="8"/>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8" end="8"/>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2227">
                                            <p:txEl>
                                              <p:pRg st="9" end="9"/>
                                            </p:txEl>
                                          </p:spTgt>
                                        </p:tgtEl>
                                        <p:attrNameLst>
                                          <p:attrName>style.visibility</p:attrName>
                                        </p:attrNameLst>
                                      </p:cBhvr>
                                      <p:to>
                                        <p:strVal val="visible"/>
                                      </p:to>
                                    </p:set>
                                    <p:anim calcmode="lin" valueType="num">
                                      <p:cBhvr additive="base">
                                        <p:cTn id="49" dur="500" fill="hold"/>
                                        <p:tgtEl>
                                          <p:spTgt spid="52227">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2227">
                                            <p:txEl>
                                              <p:pRg st="9" end="9"/>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9" end="9"/>
                                            </p:txEl>
                                          </p:spTgt>
                                        </p:tgtEl>
                                        <p:attrNameLst>
                                          <p:attrName>ppt_c</p:attrName>
                                        </p:attrNameLst>
                                      </p:cBhvr>
                                      <p:to>
                                        <a:schemeClr val="folHlink"/>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2227">
                                            <p:txEl>
                                              <p:pRg st="11" end="11"/>
                                            </p:txEl>
                                          </p:spTgt>
                                        </p:tgtEl>
                                        <p:attrNameLst>
                                          <p:attrName>style.visibility</p:attrName>
                                        </p:attrNameLst>
                                      </p:cBhvr>
                                      <p:to>
                                        <p:strVal val="visible"/>
                                      </p:to>
                                    </p:set>
                                    <p:anim calcmode="lin" valueType="num">
                                      <p:cBhvr additive="base">
                                        <p:cTn id="55" dur="500" fill="hold"/>
                                        <p:tgtEl>
                                          <p:spTgt spid="52227">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2227">
                                            <p:txEl>
                                              <p:pRg st="11" end="1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11" end="1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sz="4000" b="1" smtClean="0"/>
              <a:t>Reel ve Nominal Veri Ayrımı</a:t>
            </a:r>
            <a:endParaRPr lang="en-US" sz="4000" b="1" smtClean="0"/>
          </a:p>
        </p:txBody>
      </p:sp>
      <p:sp>
        <p:nvSpPr>
          <p:cNvPr id="53251" name="Rectangle 3"/>
          <p:cNvSpPr>
            <a:spLocks noGrp="1" noChangeArrowheads="1"/>
          </p:cNvSpPr>
          <p:nvPr>
            <p:ph idx="1"/>
          </p:nvPr>
        </p:nvSpPr>
        <p:spPr>
          <a:xfrm>
            <a:off x="685800" y="1828800"/>
            <a:ext cx="7772400" cy="4408488"/>
          </a:xfrm>
        </p:spPr>
        <p:txBody>
          <a:bodyPr/>
          <a:lstStyle/>
          <a:p>
            <a:pPr eaLnBrk="1" hangingPunct="1">
              <a:lnSpc>
                <a:spcPct val="90000"/>
              </a:lnSpc>
            </a:pPr>
            <a:r>
              <a:rPr lang="tr-TR" sz="2400" smtClean="0"/>
              <a:t>Birçok iktisadi veri parasal olarak (o yılın fiyatlarıyla) ölçülür.</a:t>
            </a:r>
          </a:p>
          <a:p>
            <a:pPr eaLnBrk="1" hangingPunct="1">
              <a:lnSpc>
                <a:spcPct val="90000"/>
              </a:lnSpc>
            </a:pPr>
            <a:r>
              <a:rPr lang="tr-TR" sz="2400" smtClean="0"/>
              <a:t>Belli yıllar arasında karşılaştırma yaparken bu verileri kullanmak sağlıklı değildir. </a:t>
            </a:r>
          </a:p>
          <a:p>
            <a:pPr eaLnBrk="1" hangingPunct="1">
              <a:lnSpc>
                <a:spcPct val="90000"/>
              </a:lnSpc>
            </a:pPr>
            <a:r>
              <a:rPr lang="en-US" sz="2400" smtClean="0"/>
              <a:t>Nominal </a:t>
            </a:r>
            <a:r>
              <a:rPr lang="tr-TR" sz="2400" smtClean="0"/>
              <a:t>değerler</a:t>
            </a:r>
            <a:endParaRPr lang="en-US" sz="2400" b="1" smtClean="0"/>
          </a:p>
          <a:p>
            <a:pPr lvl="1" eaLnBrk="1" hangingPunct="1">
              <a:lnSpc>
                <a:spcPct val="90000"/>
              </a:lnSpc>
            </a:pPr>
            <a:r>
              <a:rPr lang="tr-TR" sz="2400" smtClean="0"/>
              <a:t>O gün geçerli olan (cari) fiyatlarla ölçülür</a:t>
            </a:r>
            <a:endParaRPr lang="en-US" sz="2400" smtClean="0"/>
          </a:p>
          <a:p>
            <a:pPr eaLnBrk="1" hangingPunct="1">
              <a:lnSpc>
                <a:spcPct val="90000"/>
              </a:lnSpc>
            </a:pPr>
            <a:r>
              <a:rPr lang="en-US" sz="2400" smtClean="0"/>
              <a:t>Re</a:t>
            </a:r>
            <a:r>
              <a:rPr lang="tr-TR" sz="2400" smtClean="0"/>
              <a:t>el değerler</a:t>
            </a:r>
            <a:endParaRPr lang="en-US" sz="2400" smtClean="0"/>
          </a:p>
          <a:p>
            <a:pPr lvl="1" eaLnBrk="1" hangingPunct="1">
              <a:lnSpc>
                <a:spcPct val="90000"/>
              </a:lnSpc>
            </a:pPr>
            <a:r>
              <a:rPr lang="tr-TR" sz="2400" smtClean="0"/>
              <a:t>Nominal değerlerin fiyat değişimlerinden arındırılmış halidir.</a:t>
            </a:r>
          </a:p>
          <a:p>
            <a:pPr lvl="1" eaLnBrk="1" hangingPunct="1">
              <a:lnSpc>
                <a:spcPct val="90000"/>
              </a:lnSpc>
            </a:pPr>
            <a:r>
              <a:rPr lang="tr-TR" sz="2400" smtClean="0"/>
              <a:t>Herhangi bir yılın fiyatları temel (baz) alınarak verilerdeki </a:t>
            </a:r>
            <a:r>
              <a:rPr lang="tr-TR" sz="2400" b="1" smtClean="0"/>
              <a:t>gerçek</a:t>
            </a:r>
            <a:r>
              <a:rPr lang="tr-TR" sz="2400" smtClean="0"/>
              <a:t> değişim ölçülür.</a:t>
            </a:r>
          </a:p>
        </p:txBody>
      </p:sp>
      <p:sp>
        <p:nvSpPr>
          <p:cNvPr id="34820" name="3 Slayt Numarası Yer Tutucusu"/>
          <p:cNvSpPr>
            <a:spLocks noGrp="1"/>
          </p:cNvSpPr>
          <p:nvPr>
            <p:ph type="sldNum" sz="quarter" idx="12"/>
          </p:nvPr>
        </p:nvSpPr>
        <p:spPr bwMode="auto">
          <a:noFill/>
          <a:ln>
            <a:miter lim="800000"/>
            <a:headEnd/>
            <a:tailEnd/>
          </a:ln>
        </p:spPr>
        <p:txBody>
          <a:bodyPr/>
          <a:lstStyle/>
          <a:p>
            <a:fld id="{5E65D764-131F-495C-A159-C9C6DB897C82}" type="slidenum">
              <a:rPr lang="en-US"/>
              <a:pPr/>
              <a:t>22</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3251">
                                            <p:txEl>
                                              <p:pRg st="6" end="6"/>
                                            </p:txEl>
                                          </p:spTgt>
                                        </p:tgtEl>
                                        <p:attrNameLst>
                                          <p:attrName>style.visibility</p:attrName>
                                        </p:attrNameLst>
                                      </p:cBhvr>
                                      <p:to>
                                        <p:strVal val="visible"/>
                                      </p:to>
                                    </p:set>
                                    <p:anim calcmode="lin" valueType="num">
                                      <p:cBhvr additive="base">
                                        <p:cTn id="43"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3251">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tr-TR" sz="4000" b="1" smtClean="0"/>
              <a:t>İktisat Biliminin Amacı</a:t>
            </a:r>
            <a:endParaRPr lang="en-US" sz="4000" smtClean="0"/>
          </a:p>
        </p:txBody>
      </p:sp>
      <p:sp>
        <p:nvSpPr>
          <p:cNvPr id="5123" name="Rectangle 3"/>
          <p:cNvSpPr>
            <a:spLocks noGrp="1" noChangeArrowheads="1"/>
          </p:cNvSpPr>
          <p:nvPr>
            <p:ph idx="1"/>
          </p:nvPr>
        </p:nvSpPr>
        <p:spPr/>
        <p:txBody>
          <a:bodyPr/>
          <a:lstStyle/>
          <a:p>
            <a:pPr eaLnBrk="1" hangingPunct="1"/>
            <a:r>
              <a:rPr lang="tr-TR" smtClean="0"/>
              <a:t>İktisat</a:t>
            </a:r>
            <a:r>
              <a:rPr lang="en-US" smtClean="0"/>
              <a:t> </a:t>
            </a:r>
            <a:r>
              <a:rPr lang="tr-TR" smtClean="0"/>
              <a:t>bilimi:</a:t>
            </a:r>
          </a:p>
          <a:p>
            <a:pPr eaLnBrk="1" hangingPunct="1">
              <a:buFont typeface="Arial" charset="0"/>
              <a:buNone/>
            </a:pPr>
            <a:r>
              <a:rPr lang="tr-TR" smtClean="0"/>
              <a:t>     Bir toplumda</a:t>
            </a:r>
          </a:p>
          <a:p>
            <a:pPr lvl="1" eaLnBrk="1" hangingPunct="1"/>
            <a:r>
              <a:rPr lang="tr-TR" smtClean="0"/>
              <a:t>Hangi malların</a:t>
            </a:r>
            <a:endParaRPr lang="en-US" smtClean="0"/>
          </a:p>
          <a:p>
            <a:pPr lvl="1" eaLnBrk="1" hangingPunct="1"/>
            <a:r>
              <a:rPr lang="tr-TR" smtClean="0"/>
              <a:t>Kimin için ve</a:t>
            </a:r>
            <a:endParaRPr lang="en-US" smtClean="0"/>
          </a:p>
          <a:p>
            <a:pPr lvl="1" eaLnBrk="1" hangingPunct="1"/>
            <a:r>
              <a:rPr lang="tr-TR" smtClean="0"/>
              <a:t>Nasıl üretileceği sorularına cevap arar.</a:t>
            </a:r>
            <a:endParaRPr lang="en-US" smtClean="0"/>
          </a:p>
          <a:p>
            <a:pPr eaLnBrk="1" hangingPunct="1">
              <a:lnSpc>
                <a:spcPct val="130000"/>
              </a:lnSpc>
              <a:buFontTx/>
              <a:buNone/>
            </a:pPr>
            <a:r>
              <a:rPr lang="en-US" sz="3600" smtClean="0"/>
              <a:t>			</a:t>
            </a:r>
            <a:endParaRPr lang="en-US" smtClean="0"/>
          </a:p>
        </p:txBody>
      </p:sp>
      <p:sp>
        <p:nvSpPr>
          <p:cNvPr id="15364" name="3 Slayt Numarası Yer Tutucusu"/>
          <p:cNvSpPr>
            <a:spLocks noGrp="1"/>
          </p:cNvSpPr>
          <p:nvPr>
            <p:ph type="sldNum" sz="quarter" idx="12"/>
          </p:nvPr>
        </p:nvSpPr>
        <p:spPr bwMode="auto">
          <a:noFill/>
          <a:ln>
            <a:miter lim="800000"/>
            <a:headEnd/>
            <a:tailEnd/>
          </a:ln>
        </p:spPr>
        <p:txBody>
          <a:bodyPr/>
          <a:lstStyle/>
          <a:p>
            <a:fld id="{B96CCC0A-5D62-48E1-BA35-2C854FDC0C4B}" type="slidenum">
              <a:rPr lang="en-US"/>
              <a:pPr/>
              <a:t>3</a:t>
            </a:fld>
            <a:endParaRPr lang="en-US"/>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 calcmode="lin" valueType="num">
                                      <p:cBhvr additive="base">
                                        <p:cTn id="37" dur="500" fill="hold"/>
                                        <p:tgtEl>
                                          <p:spTgt spid="51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00063"/>
            <a:ext cx="7772400" cy="928687"/>
          </a:xfrm>
        </p:spPr>
        <p:txBody>
          <a:bodyPr/>
          <a:lstStyle/>
          <a:p>
            <a:pPr eaLnBrk="1" hangingPunct="1"/>
            <a:r>
              <a:rPr lang="tr-TR" sz="4000" b="1" smtClean="0"/>
              <a:t>İktisat ne ile ilgilenir?</a:t>
            </a:r>
            <a:endParaRPr lang="en-US" sz="4000" smtClean="0"/>
          </a:p>
        </p:txBody>
      </p:sp>
      <p:sp>
        <p:nvSpPr>
          <p:cNvPr id="16387" name="3 Slayt Numarası Yer Tutucusu"/>
          <p:cNvSpPr>
            <a:spLocks noGrp="1"/>
          </p:cNvSpPr>
          <p:nvPr>
            <p:ph type="sldNum" sz="quarter" idx="10"/>
          </p:nvPr>
        </p:nvSpPr>
        <p:spPr bwMode="auto">
          <a:noFill/>
          <a:ln>
            <a:miter lim="800000"/>
            <a:headEnd/>
            <a:tailEnd/>
          </a:ln>
        </p:spPr>
        <p:txBody>
          <a:bodyPr/>
          <a:lstStyle/>
          <a:p>
            <a:fld id="{C6A609FA-8EE1-4811-BE01-086F9696257E}" type="slidenum">
              <a:rPr lang="en-US"/>
              <a:pPr/>
              <a:t>4</a:t>
            </a:fld>
            <a:endParaRPr lang="en-US"/>
          </a:p>
        </p:txBody>
      </p:sp>
      <p:graphicFrame>
        <p:nvGraphicFramePr>
          <p:cNvPr id="7" name="6 Tablo"/>
          <p:cNvGraphicFramePr>
            <a:graphicFrameLocks noGrp="1"/>
          </p:cNvGraphicFramePr>
          <p:nvPr/>
        </p:nvGraphicFramePr>
        <p:xfrm>
          <a:off x="1928813" y="1357313"/>
          <a:ext cx="5000625" cy="738187"/>
        </p:xfrm>
        <a:graphic>
          <a:graphicData uri="http://schemas.openxmlformats.org/drawingml/2006/table">
            <a:tbl>
              <a:tblPr/>
              <a:tblGrid>
                <a:gridCol w="5000625"/>
              </a:tblGrid>
              <a:tr h="738187">
                <a:tc>
                  <a:txBody>
                    <a:bodyPr/>
                    <a:lstStyle/>
                    <a:p>
                      <a:pPr algn="ctr" fontAlgn="ctr"/>
                      <a:r>
                        <a:rPr lang="en-US" sz="2000" b="1" i="0" u="none" strike="noStrike" dirty="0">
                          <a:solidFill>
                            <a:srgbClr val="FFC000"/>
                          </a:solidFill>
                          <a:latin typeface="Calibri"/>
                        </a:rPr>
                        <a:t>Annual Average Domestic Crude Oil Prices</a:t>
                      </a:r>
                    </a:p>
                  </a:txBody>
                  <a:tcPr marL="0" marR="0" marT="0" marB="0" anchor="ctr">
                    <a:lnL>
                      <a:noFill/>
                    </a:lnL>
                    <a:lnR>
                      <a:noFill/>
                    </a:lnR>
                    <a:lnT>
                      <a:noFill/>
                    </a:lnT>
                    <a:lnB>
                      <a:noFill/>
                    </a:lnB>
                  </a:tcPr>
                </a:tc>
              </a:tr>
            </a:tbl>
          </a:graphicData>
        </a:graphic>
      </p:graphicFrame>
      <p:graphicFrame>
        <p:nvGraphicFramePr>
          <p:cNvPr id="8" name="4 Grafik"/>
          <p:cNvGraphicFramePr/>
          <p:nvPr/>
        </p:nvGraphicFramePr>
        <p:xfrm>
          <a:off x="142844" y="2071678"/>
          <a:ext cx="8786874" cy="4229120"/>
        </p:xfrm>
        <a:graphic>
          <a:graphicData uri="http://schemas.openxmlformats.org/drawingml/2006/chart">
            <c:chart xmlns:c="http://schemas.openxmlformats.org/drawingml/2006/chart" xmlns:r="http://schemas.openxmlformats.org/officeDocument/2006/relationships" r:id="rId4"/>
          </a:graphicData>
        </a:graphic>
      </p:graphicFrame>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sz="4000" b="1" smtClean="0"/>
              <a:t>Petrol fiyatındaki artış</a:t>
            </a:r>
            <a:endParaRPr lang="en-GB" sz="4000" smtClean="0"/>
          </a:p>
        </p:txBody>
      </p:sp>
      <p:sp>
        <p:nvSpPr>
          <p:cNvPr id="9219" name="Rectangle 3"/>
          <p:cNvSpPr>
            <a:spLocks noGrp="1" noChangeArrowheads="1"/>
          </p:cNvSpPr>
          <p:nvPr>
            <p:ph idx="1"/>
          </p:nvPr>
        </p:nvSpPr>
        <p:spPr/>
        <p:txBody>
          <a:bodyPr/>
          <a:lstStyle/>
          <a:p>
            <a:pPr eaLnBrk="1" hangingPunct="1"/>
            <a:r>
              <a:rPr lang="tr-TR" sz="2800" smtClean="0"/>
              <a:t>Neyin üretileceğini</a:t>
            </a:r>
            <a:endParaRPr lang="en-GB" sz="2800" smtClean="0"/>
          </a:p>
          <a:p>
            <a:pPr lvl="1" eaLnBrk="1" hangingPunct="1"/>
            <a:r>
              <a:rPr lang="tr-TR" sz="2400" smtClean="0"/>
              <a:t>Daha ekonomik motorlu araçlar</a:t>
            </a:r>
            <a:endParaRPr lang="en-GB" sz="2400" smtClean="0"/>
          </a:p>
          <a:p>
            <a:pPr eaLnBrk="1" hangingPunct="1"/>
            <a:r>
              <a:rPr lang="tr-TR" sz="2800" smtClean="0"/>
              <a:t>Nasıl üretileceğini</a:t>
            </a:r>
            <a:endParaRPr lang="en-GB" sz="2800" smtClean="0"/>
          </a:p>
          <a:p>
            <a:pPr lvl="1" eaLnBrk="1" hangingPunct="1"/>
            <a:r>
              <a:rPr lang="tr-TR" sz="2400" smtClean="0"/>
              <a:t>Daha farklı enerji kaynakları kullanarak</a:t>
            </a:r>
            <a:endParaRPr lang="en-GB" sz="2400" smtClean="0"/>
          </a:p>
          <a:p>
            <a:pPr eaLnBrk="1" hangingPunct="1"/>
            <a:r>
              <a:rPr lang="tr-TR" sz="2800" smtClean="0"/>
              <a:t>Kimin için üretileceğini etkiler</a:t>
            </a:r>
            <a:endParaRPr lang="en-GB" sz="2800" smtClean="0"/>
          </a:p>
          <a:p>
            <a:pPr lvl="1" eaLnBrk="1" hangingPunct="1"/>
            <a:r>
              <a:rPr lang="tr-TR" sz="2400" smtClean="0"/>
              <a:t>Petrol üreticilerinin alım gücü artarken, petrol ithal edenler fakirleşir</a:t>
            </a:r>
          </a:p>
          <a:p>
            <a:pPr lvl="2" eaLnBrk="1" hangingPunct="1"/>
            <a:r>
              <a:rPr lang="tr-TR" sz="2000" smtClean="0"/>
              <a:t>Birleşik Arap Emirliği’ndeki emlak patlaması</a:t>
            </a:r>
            <a:endParaRPr lang="en-GB" sz="2000" smtClean="0"/>
          </a:p>
        </p:txBody>
      </p:sp>
      <p:sp>
        <p:nvSpPr>
          <p:cNvPr id="17412" name="3 Slayt Numarası Yer Tutucusu"/>
          <p:cNvSpPr>
            <a:spLocks noGrp="1"/>
          </p:cNvSpPr>
          <p:nvPr>
            <p:ph type="sldNum" sz="quarter" idx="12"/>
          </p:nvPr>
        </p:nvSpPr>
        <p:spPr bwMode="auto">
          <a:noFill/>
          <a:ln>
            <a:miter lim="800000"/>
            <a:headEnd/>
            <a:tailEnd/>
          </a:ln>
        </p:spPr>
        <p:txBody>
          <a:bodyPr/>
          <a:lstStyle/>
          <a:p>
            <a:fld id="{732C5E4D-CE6B-4F47-A2C3-59D308B45E2D}" type="slidenum">
              <a:rPr lang="en-US"/>
              <a:pPr/>
              <a:t>5</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5" end="5"/>
                                            </p:txEl>
                                          </p:spTgt>
                                        </p:tgtEl>
                                        <p:attrNameLst>
                                          <p:attrName>ppt_c</p:attrName>
                                        </p:attrNameLst>
                                      </p:cBhvr>
                                      <p:to>
                                        <a:schemeClr val="folHlink"/>
                                      </p:to>
                                    </p:animClr>
                                  </p:subTnLst>
                                </p:cTn>
                              </p:par>
                              <p:par>
                                <p:cTn id="39" presetID="2" presetClass="entr" presetSubtype="8" fill="hold" grpId="0" nodeType="withEffect">
                                  <p:stCondLst>
                                    <p:cond delay="0"/>
                                  </p:stCondLst>
                                  <p:childTnLst>
                                    <p:set>
                                      <p:cBhvr>
                                        <p:cTn id="40" dur="1" fill="hold">
                                          <p:stCondLst>
                                            <p:cond delay="0"/>
                                          </p:stCondLst>
                                        </p:cTn>
                                        <p:tgtEl>
                                          <p:spTgt spid="9219">
                                            <p:txEl>
                                              <p:pRg st="6" end="6"/>
                                            </p:txEl>
                                          </p:spTgt>
                                        </p:tgtEl>
                                        <p:attrNameLst>
                                          <p:attrName>style.visibility</p:attrName>
                                        </p:attrNameLst>
                                      </p:cBhvr>
                                      <p:to>
                                        <p:strVal val="visible"/>
                                      </p:to>
                                    </p:set>
                                    <p:anim calcmode="lin" valueType="num">
                                      <p:cBhvr additive="base">
                                        <p:cTn id="41" dur="5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219">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219">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357188"/>
            <a:ext cx="9144000" cy="1071562"/>
          </a:xfrm>
        </p:spPr>
        <p:txBody>
          <a:bodyPr/>
          <a:lstStyle/>
          <a:p>
            <a:pPr eaLnBrk="1" hangingPunct="1"/>
            <a:r>
              <a:rPr lang="tr-TR" sz="4000" b="1" smtClean="0"/>
              <a:t>Dünya Nüfusu ve Gelirinin  Dağılımı (2006)</a:t>
            </a:r>
            <a:endParaRPr lang="en-GB" sz="4000" smtClean="0"/>
          </a:p>
        </p:txBody>
      </p:sp>
      <p:graphicFrame>
        <p:nvGraphicFramePr>
          <p:cNvPr id="4" name="Object 0"/>
          <p:cNvGraphicFramePr>
            <a:graphicFrameLocks noGrp="1" noChangeAspect="1"/>
          </p:cNvGraphicFramePr>
          <p:nvPr>
            <p:ph type="chart" idx="4294967295"/>
          </p:nvPr>
        </p:nvGraphicFramePr>
        <p:xfrm>
          <a:off x="0" y="1562100"/>
          <a:ext cx="8377238" cy="4662488"/>
        </p:xfrm>
        <a:graphic>
          <a:graphicData uri="http://schemas.openxmlformats.org/drawingml/2006/chart">
            <c:chart xmlns:c="http://schemas.openxmlformats.org/drawingml/2006/chart" xmlns:r="http://schemas.openxmlformats.org/officeDocument/2006/relationships" r:id="rId4"/>
          </a:graphicData>
        </a:graphic>
      </p:graphicFrame>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sz="4000" b="1" smtClean="0"/>
              <a:t>Gelir Dağılımı ve 3 Soru</a:t>
            </a:r>
            <a:endParaRPr lang="en-US" sz="4000" b="1" smtClean="0"/>
          </a:p>
        </p:txBody>
      </p:sp>
      <p:sp>
        <p:nvSpPr>
          <p:cNvPr id="19459" name="Rectangle 3"/>
          <p:cNvSpPr>
            <a:spLocks noGrp="1" noChangeArrowheads="1"/>
          </p:cNvSpPr>
          <p:nvPr>
            <p:ph idx="1"/>
          </p:nvPr>
        </p:nvSpPr>
        <p:spPr/>
        <p:txBody>
          <a:bodyPr/>
          <a:lstStyle/>
          <a:p>
            <a:pPr eaLnBrk="1" hangingPunct="1">
              <a:lnSpc>
                <a:spcPct val="80000"/>
              </a:lnSpc>
            </a:pPr>
            <a:r>
              <a:rPr lang="tr-TR" sz="2800" smtClean="0"/>
              <a:t>Fakir ülkeler dünya nüfusunun %40’ını oluşturdukları halde, toplam gelirin sadece %3’ünü alıyor.</a:t>
            </a:r>
          </a:p>
          <a:p>
            <a:pPr eaLnBrk="1" hangingPunct="1">
              <a:lnSpc>
                <a:spcPct val="80000"/>
              </a:lnSpc>
            </a:pPr>
            <a:endParaRPr lang="tr-TR" sz="2800" smtClean="0"/>
          </a:p>
          <a:p>
            <a:pPr eaLnBrk="1" hangingPunct="1">
              <a:lnSpc>
                <a:spcPct val="80000"/>
              </a:lnSpc>
            </a:pPr>
            <a:r>
              <a:rPr lang="tr-TR" sz="2800" smtClean="0"/>
              <a:t>Zengin ülkelerse, %15 nüfus payına karşılık gelirin %80’ini alıyor.</a:t>
            </a:r>
          </a:p>
          <a:p>
            <a:pPr lvl="1" eaLnBrk="1" hangingPunct="1">
              <a:lnSpc>
                <a:spcPct val="80000"/>
              </a:lnSpc>
            </a:pPr>
            <a:r>
              <a:rPr lang="tr-TR" sz="2400" smtClean="0"/>
              <a:t>Kim için üretim?</a:t>
            </a:r>
          </a:p>
          <a:p>
            <a:pPr lvl="2" eaLnBrk="1" hangingPunct="1">
              <a:lnSpc>
                <a:spcPct val="80000"/>
              </a:lnSpc>
            </a:pPr>
            <a:r>
              <a:rPr lang="tr-TR" sz="2000" smtClean="0"/>
              <a:t>Zengin ülke tüketicileri için</a:t>
            </a:r>
          </a:p>
          <a:p>
            <a:pPr lvl="1" eaLnBrk="1" hangingPunct="1">
              <a:lnSpc>
                <a:spcPct val="80000"/>
              </a:lnSpc>
            </a:pPr>
            <a:r>
              <a:rPr lang="tr-TR" sz="2400" smtClean="0"/>
              <a:t>Ne üretiliyor? </a:t>
            </a:r>
          </a:p>
          <a:p>
            <a:pPr lvl="2" eaLnBrk="1" hangingPunct="1">
              <a:lnSpc>
                <a:spcPct val="80000"/>
              </a:lnSpc>
            </a:pPr>
            <a:r>
              <a:rPr lang="tr-TR" sz="2000" smtClean="0"/>
              <a:t>Zengin ülke tüketicilerinin mal ve hizmet tercihleri</a:t>
            </a:r>
          </a:p>
          <a:p>
            <a:pPr lvl="1" eaLnBrk="1" hangingPunct="1">
              <a:lnSpc>
                <a:spcPct val="80000"/>
              </a:lnSpc>
            </a:pPr>
            <a:r>
              <a:rPr lang="tr-TR" sz="2400" smtClean="0"/>
              <a:t>Nasıl üretiliyor?</a:t>
            </a:r>
          </a:p>
          <a:p>
            <a:pPr lvl="2" eaLnBrk="1" hangingPunct="1">
              <a:lnSpc>
                <a:spcPct val="80000"/>
              </a:lnSpc>
            </a:pPr>
            <a:r>
              <a:rPr lang="tr-TR" sz="2000" smtClean="0"/>
              <a:t>Maliyeti daha düşük olan emek-yoğun tekniklerle</a:t>
            </a:r>
            <a:endParaRPr lang="en-US" sz="2000" smtClean="0"/>
          </a:p>
        </p:txBody>
      </p:sp>
      <p:sp>
        <p:nvSpPr>
          <p:cNvPr id="19460" name="3 Slayt Numarası Yer Tutucusu"/>
          <p:cNvSpPr>
            <a:spLocks noGrp="1"/>
          </p:cNvSpPr>
          <p:nvPr>
            <p:ph type="sldNum" sz="quarter" idx="12"/>
          </p:nvPr>
        </p:nvSpPr>
        <p:spPr bwMode="auto">
          <a:noFill/>
          <a:ln>
            <a:miter lim="800000"/>
            <a:headEnd/>
            <a:tailEnd/>
          </a:ln>
        </p:spPr>
        <p:txBody>
          <a:bodyPr/>
          <a:lstStyle/>
          <a:p>
            <a:fld id="{63C66AD5-599C-4C66-9314-6029DE133E1F}" type="slidenum">
              <a:rPr lang="en-US"/>
              <a:pPr/>
              <a:t>7</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404813"/>
            <a:ext cx="8134350" cy="1143000"/>
          </a:xfrm>
        </p:spPr>
        <p:txBody>
          <a:bodyPr/>
          <a:lstStyle/>
          <a:p>
            <a:pPr eaLnBrk="1" hangingPunct="1"/>
            <a:r>
              <a:rPr lang="tr-TR" sz="4000" b="1" smtClean="0"/>
              <a:t>Fırsat Maliyeti  (Opportunity Cost)</a:t>
            </a:r>
            <a:endParaRPr lang="en-GB" sz="4000" smtClean="0"/>
          </a:p>
        </p:txBody>
      </p:sp>
      <p:sp>
        <p:nvSpPr>
          <p:cNvPr id="13315" name="Rectangle 3"/>
          <p:cNvSpPr>
            <a:spLocks noGrp="1" noChangeArrowheads="1"/>
          </p:cNvSpPr>
          <p:nvPr>
            <p:ph idx="1"/>
          </p:nvPr>
        </p:nvSpPr>
        <p:spPr>
          <a:xfrm>
            <a:off x="838200" y="1628775"/>
            <a:ext cx="7772400" cy="4848225"/>
          </a:xfrm>
        </p:spPr>
        <p:txBody>
          <a:bodyPr/>
          <a:lstStyle/>
          <a:p>
            <a:pPr eaLnBrk="1" hangingPunct="1">
              <a:lnSpc>
                <a:spcPct val="80000"/>
              </a:lnSpc>
            </a:pPr>
            <a:r>
              <a:rPr lang="tr-TR" sz="2000" smtClean="0"/>
              <a:t>Kaynaklar (emek, sermaye, toprak) kısıtlı olduğundan dolayı her ülke istediği mal ve hizmetleri istediği kadar üretemez.</a:t>
            </a:r>
          </a:p>
          <a:p>
            <a:pPr eaLnBrk="1" hangingPunct="1">
              <a:lnSpc>
                <a:spcPct val="80000"/>
              </a:lnSpc>
              <a:buFont typeface="Arial" charset="0"/>
              <a:buNone/>
            </a:pPr>
            <a:endParaRPr lang="tr-TR" sz="2000" smtClean="0"/>
          </a:p>
          <a:p>
            <a:pPr eaLnBrk="1" hangingPunct="1">
              <a:lnSpc>
                <a:spcPct val="80000"/>
              </a:lnSpc>
            </a:pPr>
            <a:r>
              <a:rPr lang="tr-TR" sz="2000" smtClean="0"/>
              <a:t>Ya da harcayacağımız bütçe sınırlı olduğu için her istediğimiz ürün ve hizmeti istediğimiz miktarlarda tüketemeyiz.</a:t>
            </a:r>
          </a:p>
          <a:p>
            <a:pPr eaLnBrk="1" hangingPunct="1">
              <a:lnSpc>
                <a:spcPct val="80000"/>
              </a:lnSpc>
              <a:buFont typeface="Arial" charset="0"/>
              <a:buNone/>
            </a:pPr>
            <a:endParaRPr lang="tr-TR" sz="2000" smtClean="0"/>
          </a:p>
          <a:p>
            <a:pPr eaLnBrk="1" hangingPunct="1">
              <a:lnSpc>
                <a:spcPct val="80000"/>
              </a:lnSpc>
            </a:pPr>
            <a:r>
              <a:rPr lang="tr-TR" sz="2000" smtClean="0"/>
              <a:t>Neyi, ne kadar üreteceğimiz (tüketeceğimiz) kararını verirken kullanılan kavram</a:t>
            </a:r>
          </a:p>
          <a:p>
            <a:pPr eaLnBrk="1" hangingPunct="1">
              <a:lnSpc>
                <a:spcPct val="80000"/>
              </a:lnSpc>
              <a:buFont typeface="Arial" charset="0"/>
              <a:buNone/>
            </a:pPr>
            <a:endParaRPr lang="tr-TR" sz="2000" smtClean="0"/>
          </a:p>
          <a:p>
            <a:pPr eaLnBrk="1" hangingPunct="1">
              <a:lnSpc>
                <a:spcPct val="80000"/>
              </a:lnSpc>
            </a:pPr>
            <a:r>
              <a:rPr lang="tr-TR" sz="2000" smtClean="0"/>
              <a:t>Fırsat Maliyeti</a:t>
            </a:r>
            <a:r>
              <a:rPr lang="en-GB" sz="2000" smtClean="0"/>
              <a:t> </a:t>
            </a:r>
            <a:r>
              <a:rPr lang="tr-TR" sz="2000" smtClean="0"/>
              <a:t>(opportunity cost)</a:t>
            </a:r>
            <a:endParaRPr lang="en-GB" sz="2000" smtClean="0"/>
          </a:p>
          <a:p>
            <a:pPr lvl="1" eaLnBrk="1" hangingPunct="1">
              <a:lnSpc>
                <a:spcPct val="80000"/>
              </a:lnSpc>
            </a:pPr>
            <a:r>
              <a:rPr lang="tr-TR" sz="2000" smtClean="0"/>
              <a:t>Bir maldan bir birim daha fazla tüketmek (ya da üretmek) için diğer maldan ne kadar az tüketeceğimizi (ya da üreteceğimizi) anlatır.</a:t>
            </a:r>
            <a:endParaRPr lang="en-GB" sz="2000" smtClean="0"/>
          </a:p>
        </p:txBody>
      </p:sp>
      <p:sp>
        <p:nvSpPr>
          <p:cNvPr id="20484" name="3 Slayt Numarası Yer Tutucusu"/>
          <p:cNvSpPr>
            <a:spLocks noGrp="1"/>
          </p:cNvSpPr>
          <p:nvPr>
            <p:ph type="sldNum" sz="quarter" idx="12"/>
          </p:nvPr>
        </p:nvSpPr>
        <p:spPr bwMode="auto">
          <a:noFill/>
          <a:ln>
            <a:miter lim="800000"/>
            <a:headEnd/>
            <a:tailEnd/>
          </a:ln>
        </p:spPr>
        <p:txBody>
          <a:bodyPr/>
          <a:lstStyle/>
          <a:p>
            <a:fld id="{DC616919-319B-469F-8B01-267EB4FB5405}" type="slidenum">
              <a:rPr lang="en-US"/>
              <a:pPr/>
              <a:t>8</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331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3315">
                                            <p:txEl>
                                              <p:pRg st="2" end="2"/>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3315">
                                            <p:txEl>
                                              <p:pRg st="4" end="4"/>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anim calcmode="lin" valueType="num">
                                      <p:cBhvr additive="base">
                                        <p:cTn id="25"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3315">
                                            <p:txEl>
                                              <p:pRg st="6" end="6"/>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7" end="7"/>
                                            </p:txEl>
                                          </p:spTgt>
                                        </p:tgtEl>
                                        <p:attrNameLst>
                                          <p:attrName>style.visibility</p:attrName>
                                        </p:attrNameLst>
                                      </p:cBhvr>
                                      <p:to>
                                        <p:strVal val="visible"/>
                                      </p:to>
                                    </p:set>
                                    <p:anim calcmode="lin" valueType="num">
                                      <p:cBhvr additive="base">
                                        <p:cTn id="31" dur="5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13315">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tr-TR" sz="4000" b="1" smtClean="0"/>
              <a:t>Üretim Olanakları Eğrisi</a:t>
            </a:r>
            <a:endParaRPr lang="en-GB" sz="4000" b="1" smtClean="0"/>
          </a:p>
        </p:txBody>
      </p:sp>
      <p:sp>
        <p:nvSpPr>
          <p:cNvPr id="21507" name="Rectangle 1027"/>
          <p:cNvSpPr>
            <a:spLocks noGrp="1" noChangeArrowheads="1"/>
          </p:cNvSpPr>
          <p:nvPr>
            <p:ph idx="1"/>
          </p:nvPr>
        </p:nvSpPr>
        <p:spPr/>
        <p:txBody>
          <a:bodyPr/>
          <a:lstStyle/>
          <a:p>
            <a:pPr eaLnBrk="1" hangingPunct="1"/>
            <a:r>
              <a:rPr lang="tr-TR" sz="2800" smtClean="0">
                <a:latin typeface="Arial" charset="0"/>
              </a:rPr>
              <a:t>Bir toplumda eldeki sınırlı kaynaklar (üretim faktörleri) ve mevcut teknoloji düzeyi ile üretilebilecek azami (maksimum) mal ve hizmet bileşimlerini gösteren eğridir.</a:t>
            </a:r>
          </a:p>
          <a:p>
            <a:pPr eaLnBrk="1" hangingPunct="1"/>
            <a:r>
              <a:rPr lang="tr-TR" sz="2800" smtClean="0">
                <a:latin typeface="Arial" charset="0"/>
              </a:rPr>
              <a:t>Üretim Faktörleri:</a:t>
            </a:r>
          </a:p>
          <a:p>
            <a:pPr lvl="1" eaLnBrk="1" hangingPunct="1"/>
            <a:r>
              <a:rPr lang="tr-TR" sz="2400" smtClean="0">
                <a:latin typeface="Arial" charset="0"/>
              </a:rPr>
              <a:t>Toprak</a:t>
            </a:r>
          </a:p>
          <a:p>
            <a:pPr lvl="1" eaLnBrk="1" hangingPunct="1"/>
            <a:r>
              <a:rPr lang="tr-TR" sz="2400" smtClean="0">
                <a:latin typeface="Arial" charset="0"/>
              </a:rPr>
              <a:t>Emek</a:t>
            </a:r>
          </a:p>
          <a:p>
            <a:pPr lvl="1" eaLnBrk="1" hangingPunct="1"/>
            <a:r>
              <a:rPr lang="tr-TR" sz="2400" smtClean="0">
                <a:latin typeface="Arial" charset="0"/>
              </a:rPr>
              <a:t>Sermaye (fiziki sermaye ve teknik bilgi birikimi)</a:t>
            </a:r>
            <a:endParaRPr lang="en-GB" sz="2400" smtClean="0">
              <a:latin typeface="Arial" charset="0"/>
            </a:endParaRPr>
          </a:p>
          <a:p>
            <a:pPr eaLnBrk="1" hangingPunct="1"/>
            <a:endParaRPr lang="en-GB" sz="2400" smtClean="0"/>
          </a:p>
        </p:txBody>
      </p:sp>
      <p:sp>
        <p:nvSpPr>
          <p:cNvPr id="21508" name="3 Slayt Numarası Yer Tutucusu"/>
          <p:cNvSpPr>
            <a:spLocks noGrp="1"/>
          </p:cNvSpPr>
          <p:nvPr>
            <p:ph type="sldNum" sz="quarter" idx="12"/>
          </p:nvPr>
        </p:nvSpPr>
        <p:spPr bwMode="auto">
          <a:noFill/>
          <a:ln>
            <a:miter lim="800000"/>
            <a:headEnd/>
            <a:tailEnd/>
          </a:ln>
        </p:spPr>
        <p:txBody>
          <a:bodyPr/>
          <a:lstStyle/>
          <a:p>
            <a:fld id="{242C3E6A-63FE-4271-9BC2-29148A94F396}" type="slidenum">
              <a:rPr lang="en-US"/>
              <a:pPr/>
              <a:t>9</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TotalTime>
  <Words>1253</Words>
  <Application>Microsoft Office PowerPoint</Application>
  <PresentationFormat>Ekran Gösterisi (4:3)</PresentationFormat>
  <Paragraphs>216</Paragraphs>
  <Slides>22</Slides>
  <Notes>22</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1_Ofis Teması</vt:lpstr>
      <vt:lpstr>Bölüm 1 İktisat ve İktisat Bilimi</vt:lpstr>
      <vt:lpstr>İktisat Biliminin Doğuşu</vt:lpstr>
      <vt:lpstr>İktisat Biliminin Amacı</vt:lpstr>
      <vt:lpstr>İktisat ne ile ilgilenir?</vt:lpstr>
      <vt:lpstr>Petrol fiyatındaki artış</vt:lpstr>
      <vt:lpstr>Dünya Nüfusu ve Gelirinin  Dağılımı (2006)</vt:lpstr>
      <vt:lpstr>Gelir Dağılımı ve 3 Soru</vt:lpstr>
      <vt:lpstr>Fırsat Maliyeti  (Opportunity Cost)</vt:lpstr>
      <vt:lpstr>Üretim Olanakları Eğrisi</vt:lpstr>
      <vt:lpstr>Üretim Olanakları Eğrisi</vt:lpstr>
      <vt:lpstr>Üretim Olanakları Eğrisi</vt:lpstr>
      <vt:lpstr>Üretim Olanakları Eğrisi</vt:lpstr>
      <vt:lpstr>Fırsat Maliyeti ve Azalan Getiriler Kanunu</vt:lpstr>
      <vt:lpstr>Piyasaların işleyişi</vt:lpstr>
      <vt:lpstr>Kaynak Dağılımı (Resource Allocation)</vt:lpstr>
      <vt:lpstr>Etkinlik mi Eşitlik mi?</vt:lpstr>
      <vt:lpstr>Piyasaların işleyişine göre ülkeler</vt:lpstr>
      <vt:lpstr>Normatif ve Pozitif İktisat</vt:lpstr>
      <vt:lpstr>Mikro ve Makroiktisat (1)</vt:lpstr>
      <vt:lpstr>Mikro ve Makroiktisat (2)</vt:lpstr>
      <vt:lpstr>Modeller ve Veriler</vt:lpstr>
      <vt:lpstr>Reel ve Nominal Veri Ayrımı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1 İktisat ve İktisat Bilimi</dc:title>
  <dc:creator>pc</dc:creator>
  <cp:lastModifiedBy>tegam2</cp:lastModifiedBy>
  <cp:revision>1</cp:revision>
  <dcterms:created xsi:type="dcterms:W3CDTF">2012-09-24T06:37:15Z</dcterms:created>
  <dcterms:modified xsi:type="dcterms:W3CDTF">2012-09-24T06:52:26Z</dcterms:modified>
</cp:coreProperties>
</file>