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6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tr-TR"/>
              <a:t>Sera gazı salınımı</a:t>
            </a:r>
          </a:p>
        </c:rich>
      </c:tx>
      <c:layout>
        <c:manualLayout>
          <c:xMode val="edge"/>
          <c:yMode val="edge"/>
          <c:x val="0.34253430492241138"/>
          <c:y val="1.94170031300115E-2"/>
        </c:manualLayout>
      </c:layout>
      <c:overlay val="0"/>
    </c:title>
    <c:autoTitleDeleted val="0"/>
    <c:view3D>
      <c:rotX val="15"/>
      <c:hPercent val="48"/>
      <c:rotY val="20"/>
      <c:depthPercent val="100"/>
      <c:rAngAx val="1"/>
    </c:view3D>
    <c:floor>
      <c:thickness val="0"/>
    </c:floor>
    <c:sideWall>
      <c:thickness val="0"/>
    </c:sideWall>
    <c:backWall>
      <c:thickness val="0"/>
    </c:backWall>
    <c:plotArea>
      <c:layout>
        <c:manualLayout>
          <c:layoutTarget val="inner"/>
          <c:xMode val="edge"/>
          <c:yMode val="edge"/>
          <c:x val="0.3103158178322597"/>
          <c:y val="0.13695308288743843"/>
          <c:w val="0.41820151679306611"/>
          <c:h val="0.6515748031496128"/>
        </c:manualLayout>
      </c:layout>
      <c:bar3DChart>
        <c:barDir val="col"/>
        <c:grouping val="clustered"/>
        <c:varyColors val="0"/>
        <c:ser>
          <c:idx val="0"/>
          <c:order val="0"/>
          <c:tx>
            <c:strRef>
              <c:f>Sheet1!$A$2</c:f>
              <c:strCache>
                <c:ptCount val="1"/>
                <c:pt idx="0">
                  <c:v>1990</c:v>
                </c:pt>
              </c:strCache>
            </c:strRef>
          </c:tx>
          <c:invertIfNegative val="0"/>
          <c:cat>
            <c:strRef>
              <c:f>Sheet1!$B$1:$F$1</c:f>
              <c:strCache>
                <c:ptCount val="5"/>
                <c:pt idx="0">
                  <c:v>Japonya</c:v>
                </c:pt>
                <c:pt idx="1">
                  <c:v>ABD</c:v>
                </c:pt>
                <c:pt idx="2">
                  <c:v>Almanya</c:v>
                </c:pt>
                <c:pt idx="3">
                  <c:v>İngiltere</c:v>
                </c:pt>
                <c:pt idx="4">
                  <c:v>İtalya</c:v>
                </c:pt>
              </c:strCache>
            </c:strRef>
          </c:cat>
          <c:val>
            <c:numRef>
              <c:f>Sheet1!$B$2:$F$2</c:f>
              <c:numCache>
                <c:formatCode>General</c:formatCode>
                <c:ptCount val="5"/>
                <c:pt idx="0">
                  <c:v>100</c:v>
                </c:pt>
                <c:pt idx="1">
                  <c:v>100</c:v>
                </c:pt>
                <c:pt idx="2">
                  <c:v>100</c:v>
                </c:pt>
                <c:pt idx="3">
                  <c:v>100</c:v>
                </c:pt>
                <c:pt idx="4">
                  <c:v>100</c:v>
                </c:pt>
              </c:numCache>
            </c:numRef>
          </c:val>
        </c:ser>
        <c:ser>
          <c:idx val="1"/>
          <c:order val="1"/>
          <c:tx>
            <c:strRef>
              <c:f>Sheet1!$A$3</c:f>
              <c:strCache>
                <c:ptCount val="1"/>
                <c:pt idx="0">
                  <c:v>1995</c:v>
                </c:pt>
              </c:strCache>
            </c:strRef>
          </c:tx>
          <c:invertIfNegative val="0"/>
          <c:cat>
            <c:strRef>
              <c:f>Sheet1!$B$1:$F$1</c:f>
              <c:strCache>
                <c:ptCount val="5"/>
                <c:pt idx="0">
                  <c:v>Japonya</c:v>
                </c:pt>
                <c:pt idx="1">
                  <c:v>ABD</c:v>
                </c:pt>
                <c:pt idx="2">
                  <c:v>Almanya</c:v>
                </c:pt>
                <c:pt idx="3">
                  <c:v>İngiltere</c:v>
                </c:pt>
                <c:pt idx="4">
                  <c:v>İtalya</c:v>
                </c:pt>
              </c:strCache>
            </c:strRef>
          </c:cat>
          <c:val>
            <c:numRef>
              <c:f>Sheet1!$B$3:$F$3</c:f>
              <c:numCache>
                <c:formatCode>General</c:formatCode>
                <c:ptCount val="5"/>
                <c:pt idx="0">
                  <c:v>108</c:v>
                </c:pt>
                <c:pt idx="1">
                  <c:v>105</c:v>
                </c:pt>
                <c:pt idx="2">
                  <c:v>88</c:v>
                </c:pt>
                <c:pt idx="3">
                  <c:v>91</c:v>
                </c:pt>
                <c:pt idx="4">
                  <c:v>102</c:v>
                </c:pt>
              </c:numCache>
            </c:numRef>
          </c:val>
        </c:ser>
        <c:ser>
          <c:idx val="2"/>
          <c:order val="2"/>
          <c:tx>
            <c:strRef>
              <c:f>Sheet1!$A$4</c:f>
              <c:strCache>
                <c:ptCount val="1"/>
                <c:pt idx="0">
                  <c:v>2012</c:v>
                </c:pt>
              </c:strCache>
            </c:strRef>
          </c:tx>
          <c:invertIfNegative val="0"/>
          <c:cat>
            <c:strRef>
              <c:f>Sheet1!$B$1:$F$1</c:f>
              <c:strCache>
                <c:ptCount val="5"/>
                <c:pt idx="0">
                  <c:v>Japonya</c:v>
                </c:pt>
                <c:pt idx="1">
                  <c:v>ABD</c:v>
                </c:pt>
                <c:pt idx="2">
                  <c:v>Almanya</c:v>
                </c:pt>
                <c:pt idx="3">
                  <c:v>İngiltere</c:v>
                </c:pt>
                <c:pt idx="4">
                  <c:v>İtalya</c:v>
                </c:pt>
              </c:strCache>
            </c:strRef>
          </c:cat>
          <c:val>
            <c:numRef>
              <c:f>Sheet1!$B$4:$F$4</c:f>
              <c:numCache>
                <c:formatCode>General</c:formatCode>
                <c:ptCount val="5"/>
                <c:pt idx="0">
                  <c:v>94</c:v>
                </c:pt>
                <c:pt idx="1">
                  <c:v>93</c:v>
                </c:pt>
                <c:pt idx="2">
                  <c:v>79</c:v>
                </c:pt>
                <c:pt idx="3">
                  <c:v>88</c:v>
                </c:pt>
                <c:pt idx="4">
                  <c:v>94</c:v>
                </c:pt>
              </c:numCache>
            </c:numRef>
          </c:val>
        </c:ser>
        <c:dLbls>
          <c:showLegendKey val="0"/>
          <c:showVal val="0"/>
          <c:showCatName val="0"/>
          <c:showSerName val="0"/>
          <c:showPercent val="0"/>
          <c:showBubbleSize val="0"/>
        </c:dLbls>
        <c:gapWidth val="150"/>
        <c:gapDepth val="0"/>
        <c:shape val="box"/>
        <c:axId val="216666112"/>
        <c:axId val="216667648"/>
        <c:axId val="0"/>
      </c:bar3DChart>
      <c:catAx>
        <c:axId val="216666112"/>
        <c:scaling>
          <c:orientation val="minMax"/>
        </c:scaling>
        <c:delete val="0"/>
        <c:axPos val="b"/>
        <c:numFmt formatCode="General" sourceLinked="1"/>
        <c:majorTickMark val="out"/>
        <c:minorTickMark val="none"/>
        <c:tickLblPos val="low"/>
        <c:txPr>
          <a:bodyPr rot="0" vert="horz"/>
          <a:lstStyle/>
          <a:p>
            <a:pPr>
              <a:defRPr/>
            </a:pPr>
            <a:endParaRPr lang="en-US"/>
          </a:p>
        </c:txPr>
        <c:crossAx val="216667648"/>
        <c:crosses val="autoZero"/>
        <c:auto val="0"/>
        <c:lblAlgn val="ctr"/>
        <c:lblOffset val="100"/>
        <c:tickLblSkip val="1"/>
        <c:tickMarkSkip val="1"/>
        <c:noMultiLvlLbl val="0"/>
      </c:catAx>
      <c:valAx>
        <c:axId val="216667648"/>
        <c:scaling>
          <c:orientation val="minMax"/>
        </c:scaling>
        <c:delete val="0"/>
        <c:axPos val="l"/>
        <c:numFmt formatCode="General" sourceLinked="1"/>
        <c:majorTickMark val="out"/>
        <c:minorTickMark val="none"/>
        <c:tickLblPos val="nextTo"/>
        <c:txPr>
          <a:bodyPr rot="0" vert="horz"/>
          <a:lstStyle/>
          <a:p>
            <a:pPr>
              <a:defRPr/>
            </a:pPr>
            <a:endParaRPr lang="en-US"/>
          </a:p>
        </c:txPr>
        <c:crossAx val="216666112"/>
        <c:crosses val="autoZero"/>
        <c:crossBetween val="between"/>
      </c:valAx>
      <c:spPr>
        <a:noFill/>
        <a:ln w="25387">
          <a:noFill/>
        </a:ln>
      </c:spPr>
    </c:plotArea>
    <c:legend>
      <c:legendPos val="r"/>
      <c:layout>
        <c:manualLayout>
          <c:xMode val="edge"/>
          <c:yMode val="edge"/>
          <c:x val="0.7783195192706176"/>
          <c:y val="0.32845051539481052"/>
          <c:w val="0.10725882948841926"/>
          <c:h val="0.23622047244094471"/>
        </c:manualLayout>
      </c:layout>
      <c:overlay val="0"/>
    </c:legend>
    <c:plotVisOnly val="1"/>
    <c:dispBlanksAs val="gap"/>
    <c:showDLblsOverMax val="0"/>
  </c:chart>
  <c:txPr>
    <a:bodyPr/>
    <a:lstStyle/>
    <a:p>
      <a:pPr>
        <a:defRPr sz="1197" baseline="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0.04065</cdr:x>
      <cdr:y>0.43325</cdr:y>
    </cdr:from>
    <cdr:to>
      <cdr:x>0.26016</cdr:x>
      <cdr:y>0.59211</cdr:y>
    </cdr:to>
    <cdr:sp macro="" textlink="">
      <cdr:nvSpPr>
        <cdr:cNvPr id="3" name="2 Metin kutusu"/>
        <cdr:cNvSpPr txBox="1"/>
      </cdr:nvSpPr>
      <cdr:spPr>
        <a:xfrm xmlns:a="http://schemas.openxmlformats.org/drawingml/2006/main">
          <a:off x="357190" y="2143140"/>
          <a:ext cx="1928826" cy="785818"/>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tr-TR" b="1" dirty="0" smtClean="0"/>
            <a:t>Endeks (1990=100)</a:t>
          </a:r>
          <a:endParaRPr lang="tr-TR" sz="11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C8B06F-BBF9-4887-9A76-17EC3ED7B74E}" type="datetimeFigureOut">
              <a:rPr lang="en-US" smtClean="0"/>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92D48-D02C-439B-911F-4BFF1513F0BF}" type="slidenum">
              <a:rPr lang="en-US" smtClean="0"/>
              <a:t>‹#›</a:t>
            </a:fld>
            <a:endParaRPr lang="en-US"/>
          </a:p>
        </p:txBody>
      </p:sp>
    </p:spTree>
    <p:extLst>
      <p:ext uri="{BB962C8B-B14F-4D97-AF65-F5344CB8AC3E}">
        <p14:creationId xmlns:p14="http://schemas.microsoft.com/office/powerpoint/2010/main" val="3553640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3A28C0EC-6287-42BF-BC87-6C011D951A68}" type="slidenum">
              <a:rPr lang="en-GB">
                <a:solidFill>
                  <a:prstClr val="black"/>
                </a:solidFill>
              </a:rPr>
              <a:pPr/>
              <a:t>1</a:t>
            </a:fld>
            <a:endParaRPr lang="en-GB">
              <a:solidFill>
                <a:prstClr val="black"/>
              </a:solidFill>
            </a:endParaRPr>
          </a:p>
        </p:txBody>
      </p:sp>
      <p:sp>
        <p:nvSpPr>
          <p:cNvPr id="325635"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018D9ECA-9E08-415E-AF35-A7E3367664E0}" type="slidenum">
              <a:rPr lang="en-US" sz="1200">
                <a:solidFill>
                  <a:prstClr val="black"/>
                </a:solidFill>
                <a:latin typeface="Times New Roman" pitchFamily="18" charset="0"/>
              </a:rPr>
              <a:pPr algn="r" eaLnBrk="0" fontAlgn="base" hangingPunct="0">
                <a:spcBef>
                  <a:spcPct val="0"/>
                </a:spcBef>
                <a:spcAft>
                  <a:spcPct val="0"/>
                </a:spcAft>
              </a:pPr>
              <a:t>1</a:t>
            </a:fld>
            <a:endParaRPr lang="en-US" sz="1200">
              <a:solidFill>
                <a:prstClr val="black"/>
              </a:solidFill>
              <a:latin typeface="Times New Roman" pitchFamily="18" charset="0"/>
            </a:endParaRPr>
          </a:p>
        </p:txBody>
      </p:sp>
      <p:sp>
        <p:nvSpPr>
          <p:cNvPr id="325636" name="Rectangle 2"/>
          <p:cNvSpPr>
            <a:spLocks noGrp="1" noRot="1" noChangeAspect="1" noChangeArrowheads="1" noTextEdit="1"/>
          </p:cNvSpPr>
          <p:nvPr>
            <p:ph type="sldImg"/>
          </p:nvPr>
        </p:nvSpPr>
        <p:spPr>
          <a:ln/>
        </p:spPr>
      </p:sp>
      <p:sp>
        <p:nvSpPr>
          <p:cNvPr id="325637"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41F087FE-0EEA-402B-81A1-B874D6FFB1FA}" type="slidenum">
              <a:rPr lang="en-GB">
                <a:solidFill>
                  <a:prstClr val="black"/>
                </a:solidFill>
              </a:rPr>
              <a:pPr/>
              <a:t>10</a:t>
            </a:fld>
            <a:endParaRPr lang="en-GB">
              <a:solidFill>
                <a:prstClr val="black"/>
              </a:solidFill>
            </a:endParaRPr>
          </a:p>
        </p:txBody>
      </p:sp>
      <p:sp>
        <p:nvSpPr>
          <p:cNvPr id="334851"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99F405F7-2B1F-426C-879B-91131F5C6B5E}" type="slidenum">
              <a:rPr lang="en-US" sz="1200">
                <a:solidFill>
                  <a:prstClr val="black"/>
                </a:solidFill>
                <a:latin typeface="Times New Roman" pitchFamily="18" charset="0"/>
              </a:rPr>
              <a:pPr algn="r" eaLnBrk="0" fontAlgn="base" hangingPunct="0">
                <a:spcBef>
                  <a:spcPct val="0"/>
                </a:spcBef>
                <a:spcAft>
                  <a:spcPct val="0"/>
                </a:spcAft>
              </a:pPr>
              <a:t>10</a:t>
            </a:fld>
            <a:endParaRPr lang="en-US" sz="1200">
              <a:solidFill>
                <a:prstClr val="black"/>
              </a:solidFill>
              <a:latin typeface="Times New Roman" pitchFamily="18" charset="0"/>
            </a:endParaRPr>
          </a:p>
        </p:txBody>
      </p:sp>
      <p:sp>
        <p:nvSpPr>
          <p:cNvPr id="334852" name="Rectangle 2"/>
          <p:cNvSpPr>
            <a:spLocks noGrp="1" noRot="1" noChangeAspect="1" noChangeArrowheads="1" noTextEdit="1"/>
          </p:cNvSpPr>
          <p:nvPr>
            <p:ph type="sldImg"/>
          </p:nvPr>
        </p:nvSpPr>
        <p:spPr>
          <a:ln/>
        </p:spPr>
      </p:sp>
      <p:sp>
        <p:nvSpPr>
          <p:cNvPr id="334853" name="Rectangle 3"/>
          <p:cNvSpPr>
            <a:spLocks noGrp="1" noChangeArrowheads="1"/>
          </p:cNvSpPr>
          <p:nvPr>
            <p:ph type="body" idx="1"/>
          </p:nvPr>
        </p:nvSpPr>
        <p:spPr>
          <a:noFill/>
          <a:ln/>
        </p:spPr>
        <p:txBody>
          <a:bodyPr/>
          <a:lstStyle/>
          <a:p>
            <a:pPr eaLnBrk="1" hangingPunct="1"/>
            <a:r>
              <a:rPr lang="en-US" smtClean="0"/>
              <a:t>See Figure 15-5 in the main text.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673286CC-262B-4B0F-A982-F3061B303336}" type="slidenum">
              <a:rPr lang="en-GB">
                <a:solidFill>
                  <a:prstClr val="black"/>
                </a:solidFill>
              </a:rPr>
              <a:pPr/>
              <a:t>11</a:t>
            </a:fld>
            <a:endParaRPr lang="en-GB">
              <a:solidFill>
                <a:prstClr val="black"/>
              </a:solidFill>
            </a:endParaRPr>
          </a:p>
        </p:txBody>
      </p:sp>
      <p:sp>
        <p:nvSpPr>
          <p:cNvPr id="335875"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355221ED-3389-4BD3-AB91-20B768998D43}" type="slidenum">
              <a:rPr lang="en-US" sz="1200">
                <a:solidFill>
                  <a:prstClr val="black"/>
                </a:solidFill>
                <a:latin typeface="Times New Roman" pitchFamily="18" charset="0"/>
              </a:rPr>
              <a:pPr algn="r" eaLnBrk="0" fontAlgn="base" hangingPunct="0">
                <a:spcBef>
                  <a:spcPct val="0"/>
                </a:spcBef>
                <a:spcAft>
                  <a:spcPct val="0"/>
                </a:spcAft>
              </a:pPr>
              <a:t>11</a:t>
            </a:fld>
            <a:endParaRPr lang="en-US" sz="1200">
              <a:solidFill>
                <a:prstClr val="black"/>
              </a:solidFill>
              <a:latin typeface="Times New Roman" pitchFamily="18" charset="0"/>
            </a:endParaRPr>
          </a:p>
        </p:txBody>
      </p:sp>
      <p:sp>
        <p:nvSpPr>
          <p:cNvPr id="335876" name="Rectangle 2"/>
          <p:cNvSpPr>
            <a:spLocks noGrp="1" noRot="1" noChangeAspect="1" noChangeArrowheads="1" noTextEdit="1"/>
          </p:cNvSpPr>
          <p:nvPr>
            <p:ph type="sldImg"/>
          </p:nvPr>
        </p:nvSpPr>
        <p:spPr>
          <a:ln/>
        </p:spPr>
      </p:sp>
      <p:sp>
        <p:nvSpPr>
          <p:cNvPr id="335877" name="Rectangle 3"/>
          <p:cNvSpPr>
            <a:spLocks noGrp="1" noChangeArrowheads="1"/>
          </p:cNvSpPr>
          <p:nvPr>
            <p:ph type="body" idx="1"/>
          </p:nvPr>
        </p:nvSpPr>
        <p:spPr>
          <a:noFill/>
          <a:ln/>
        </p:spPr>
        <p:txBody>
          <a:bodyPr/>
          <a:lstStyle/>
          <a:p>
            <a:pPr eaLnBrk="1" hangingPunct="1"/>
            <a:r>
              <a:rPr lang="en-US" smtClean="0"/>
              <a:t>See Figure 15-5 in the main text.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B6E05600-D1CA-4DE4-BEF1-385BD378E0D5}" type="slidenum">
              <a:rPr lang="en-GB">
                <a:solidFill>
                  <a:prstClr val="black"/>
                </a:solidFill>
              </a:rPr>
              <a:pPr/>
              <a:t>12</a:t>
            </a:fld>
            <a:endParaRPr lang="en-GB">
              <a:solidFill>
                <a:prstClr val="black"/>
              </a:solidFill>
            </a:endParaRPr>
          </a:p>
        </p:txBody>
      </p:sp>
      <p:sp>
        <p:nvSpPr>
          <p:cNvPr id="336899"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E5134440-C048-4062-8AB1-332F54D16A34}" type="slidenum">
              <a:rPr lang="en-US" sz="1200">
                <a:solidFill>
                  <a:prstClr val="black"/>
                </a:solidFill>
                <a:latin typeface="Times New Roman" pitchFamily="18" charset="0"/>
              </a:rPr>
              <a:pPr algn="r" eaLnBrk="0" fontAlgn="base" hangingPunct="0">
                <a:spcBef>
                  <a:spcPct val="0"/>
                </a:spcBef>
                <a:spcAft>
                  <a:spcPct val="0"/>
                </a:spcAft>
              </a:pPr>
              <a:t>12</a:t>
            </a:fld>
            <a:endParaRPr lang="en-US" sz="1200">
              <a:solidFill>
                <a:prstClr val="black"/>
              </a:solidFill>
              <a:latin typeface="Times New Roman" pitchFamily="18" charset="0"/>
            </a:endParaRPr>
          </a:p>
        </p:txBody>
      </p:sp>
      <p:sp>
        <p:nvSpPr>
          <p:cNvPr id="336900" name="Rectangle 2"/>
          <p:cNvSpPr>
            <a:spLocks noGrp="1" noRot="1" noChangeAspect="1" noChangeArrowheads="1" noTextEdit="1"/>
          </p:cNvSpPr>
          <p:nvPr>
            <p:ph type="sldImg"/>
          </p:nvPr>
        </p:nvSpPr>
        <p:spPr>
          <a:ln/>
        </p:spPr>
      </p:sp>
      <p:sp>
        <p:nvSpPr>
          <p:cNvPr id="336901" name="Rectangle 3"/>
          <p:cNvSpPr>
            <a:spLocks noGrp="1" noChangeArrowheads="1"/>
          </p:cNvSpPr>
          <p:nvPr>
            <p:ph type="body" idx="1"/>
          </p:nvPr>
        </p:nvSpPr>
        <p:spPr>
          <a:noFill/>
          <a:ln/>
        </p:spPr>
        <p:txBody>
          <a:bodyPr/>
          <a:lstStyle/>
          <a:p>
            <a:pPr eaLnBrk="1" hangingPunct="1"/>
            <a:r>
              <a:rPr lang="en-US" smtClean="0"/>
              <a:t>See Section 15-5 in the main text, and Figure 15-6.</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12FAB7FF-2692-4831-B707-808C8F195E4F}" type="slidenum">
              <a:rPr lang="en-GB">
                <a:solidFill>
                  <a:prstClr val="black"/>
                </a:solidFill>
              </a:rPr>
              <a:pPr/>
              <a:t>13</a:t>
            </a:fld>
            <a:endParaRPr lang="en-GB">
              <a:solidFill>
                <a:prstClr val="black"/>
              </a:solidFill>
            </a:endParaRPr>
          </a:p>
        </p:txBody>
      </p:sp>
      <p:sp>
        <p:nvSpPr>
          <p:cNvPr id="337923"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A290D523-DAE4-40A8-AE6D-F9BE9EF7BAB1}" type="slidenum">
              <a:rPr lang="en-US" sz="1200">
                <a:solidFill>
                  <a:prstClr val="black"/>
                </a:solidFill>
                <a:latin typeface="Times New Roman" pitchFamily="18" charset="0"/>
              </a:rPr>
              <a:pPr algn="r" eaLnBrk="0" fontAlgn="base" hangingPunct="0">
                <a:spcBef>
                  <a:spcPct val="0"/>
                </a:spcBef>
                <a:spcAft>
                  <a:spcPct val="0"/>
                </a:spcAft>
              </a:pPr>
              <a:t>13</a:t>
            </a:fld>
            <a:endParaRPr lang="en-US" sz="1200">
              <a:solidFill>
                <a:prstClr val="black"/>
              </a:solidFill>
              <a:latin typeface="Times New Roman" pitchFamily="18" charset="0"/>
            </a:endParaRPr>
          </a:p>
        </p:txBody>
      </p:sp>
      <p:sp>
        <p:nvSpPr>
          <p:cNvPr id="337924" name="Rectangle 2"/>
          <p:cNvSpPr>
            <a:spLocks noGrp="1" noRot="1" noChangeAspect="1" noChangeArrowheads="1" noTextEdit="1"/>
          </p:cNvSpPr>
          <p:nvPr>
            <p:ph type="sldImg"/>
          </p:nvPr>
        </p:nvSpPr>
        <p:spPr>
          <a:ln/>
        </p:spPr>
      </p:sp>
      <p:sp>
        <p:nvSpPr>
          <p:cNvPr id="337925" name="Rectangle 3"/>
          <p:cNvSpPr>
            <a:spLocks noGrp="1" noChangeArrowheads="1"/>
          </p:cNvSpPr>
          <p:nvPr>
            <p:ph type="body" idx="1"/>
          </p:nvPr>
        </p:nvSpPr>
        <p:spPr>
          <a:noFill/>
          <a:ln/>
        </p:spPr>
        <p:txBody>
          <a:bodyPr/>
          <a:lstStyle/>
          <a:p>
            <a:pPr eaLnBrk="1" hangingPunct="1"/>
            <a:r>
              <a:rPr lang="en-US" smtClean="0"/>
              <a:t>This Figure is based upon the data presented in Box 15-3 in the main text entitled "Atmosphere of pollution".  In the animated version, it will appear series by series.  The first series shows emission levels as at 1990, expressed as an index based on 1990 = 100.  (But draw to your students' attention the fact that the USA level of emission is way beyond that of other countries.  The second series shows the relative change between 1990 and 1995, with emissions increasing in Japan, USA and Italy.  The third series then shows the targets agreed for 2012 under the Kyoto Protocol 1997.  This shows that progress has been rather mixed!  Some issues are raised in the main text box that can be discussed with your students here.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1 Slayt Görüntüsü Yer Tutucusu"/>
          <p:cNvSpPr>
            <a:spLocks noGrp="1" noRot="1" noChangeAspect="1" noTextEdit="1"/>
          </p:cNvSpPr>
          <p:nvPr>
            <p:ph type="sldImg"/>
          </p:nvPr>
        </p:nvSpPr>
        <p:spPr>
          <a:ln/>
        </p:spPr>
      </p:sp>
      <p:sp>
        <p:nvSpPr>
          <p:cNvPr id="338947" name="2 Not Yer Tutucusu"/>
          <p:cNvSpPr>
            <a:spLocks noGrp="1"/>
          </p:cNvSpPr>
          <p:nvPr>
            <p:ph type="body" idx="1"/>
          </p:nvPr>
        </p:nvSpPr>
        <p:spPr>
          <a:noFill/>
          <a:ln/>
        </p:spPr>
        <p:txBody>
          <a:bodyPr/>
          <a:lstStyle/>
          <a:p>
            <a:endParaRPr lang="tr-TR" smtClean="0"/>
          </a:p>
        </p:txBody>
      </p:sp>
      <p:sp>
        <p:nvSpPr>
          <p:cNvPr id="338948" name="3 Slayt Numarası Yer Tutucusu"/>
          <p:cNvSpPr>
            <a:spLocks noGrp="1"/>
          </p:cNvSpPr>
          <p:nvPr>
            <p:ph type="sldNum" sz="quarter" idx="5"/>
          </p:nvPr>
        </p:nvSpPr>
        <p:spPr>
          <a:noFill/>
        </p:spPr>
        <p:txBody>
          <a:bodyPr/>
          <a:lstStyle/>
          <a:p>
            <a:fld id="{1255A3A5-196B-4C78-B372-4D7B5ED9A676}" type="slidenum">
              <a:rPr lang="en-GB">
                <a:solidFill>
                  <a:prstClr val="black"/>
                </a:solidFill>
              </a:rPr>
              <a:pPr/>
              <a:t>14</a:t>
            </a:fld>
            <a:endParaRPr lang="en-GB">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1 Slayt Görüntüsü Yer Tutucusu"/>
          <p:cNvSpPr>
            <a:spLocks noGrp="1" noRot="1" noChangeAspect="1" noTextEdit="1"/>
          </p:cNvSpPr>
          <p:nvPr>
            <p:ph type="sldImg"/>
          </p:nvPr>
        </p:nvSpPr>
        <p:spPr>
          <a:ln/>
        </p:spPr>
      </p:sp>
      <p:sp>
        <p:nvSpPr>
          <p:cNvPr id="339971" name="2 Not Yer Tutucusu"/>
          <p:cNvSpPr>
            <a:spLocks noGrp="1"/>
          </p:cNvSpPr>
          <p:nvPr>
            <p:ph type="body" idx="1"/>
          </p:nvPr>
        </p:nvSpPr>
        <p:spPr>
          <a:noFill/>
          <a:ln/>
        </p:spPr>
        <p:txBody>
          <a:bodyPr/>
          <a:lstStyle/>
          <a:p>
            <a:endParaRPr lang="tr-TR" smtClean="0"/>
          </a:p>
        </p:txBody>
      </p:sp>
      <p:sp>
        <p:nvSpPr>
          <p:cNvPr id="339972" name="3 Slayt Numarası Yer Tutucusu"/>
          <p:cNvSpPr>
            <a:spLocks noGrp="1"/>
          </p:cNvSpPr>
          <p:nvPr>
            <p:ph type="sldNum" sz="quarter" idx="5"/>
          </p:nvPr>
        </p:nvSpPr>
        <p:spPr>
          <a:noFill/>
        </p:spPr>
        <p:txBody>
          <a:bodyPr/>
          <a:lstStyle/>
          <a:p>
            <a:fld id="{FAE11CFB-B565-445B-B695-932378775185}" type="slidenum">
              <a:rPr lang="en-GB">
                <a:solidFill>
                  <a:prstClr val="black"/>
                </a:solidFill>
              </a:rPr>
              <a:pPr/>
              <a:t>15</a:t>
            </a:fld>
            <a:endParaRPr lang="en-GB">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1 Slayt Görüntüsü Yer Tutucusu"/>
          <p:cNvSpPr>
            <a:spLocks noGrp="1" noRot="1" noChangeAspect="1" noTextEdit="1"/>
          </p:cNvSpPr>
          <p:nvPr>
            <p:ph type="sldImg"/>
          </p:nvPr>
        </p:nvSpPr>
        <p:spPr>
          <a:ln/>
        </p:spPr>
      </p:sp>
      <p:sp>
        <p:nvSpPr>
          <p:cNvPr id="340995" name="2 Not Yer Tutucusu"/>
          <p:cNvSpPr>
            <a:spLocks noGrp="1"/>
          </p:cNvSpPr>
          <p:nvPr>
            <p:ph type="body" idx="1"/>
          </p:nvPr>
        </p:nvSpPr>
        <p:spPr>
          <a:noFill/>
          <a:ln/>
        </p:spPr>
        <p:txBody>
          <a:bodyPr/>
          <a:lstStyle/>
          <a:p>
            <a:endParaRPr lang="tr-TR" smtClean="0"/>
          </a:p>
        </p:txBody>
      </p:sp>
      <p:sp>
        <p:nvSpPr>
          <p:cNvPr id="340996" name="3 Slayt Numarası Yer Tutucusu"/>
          <p:cNvSpPr>
            <a:spLocks noGrp="1"/>
          </p:cNvSpPr>
          <p:nvPr>
            <p:ph type="sldNum" sz="quarter" idx="5"/>
          </p:nvPr>
        </p:nvSpPr>
        <p:spPr>
          <a:noFill/>
        </p:spPr>
        <p:txBody>
          <a:bodyPr/>
          <a:lstStyle/>
          <a:p>
            <a:fld id="{759E3217-85AF-45ED-961B-2C5065A0BB96}" type="slidenum">
              <a:rPr lang="en-GB">
                <a:solidFill>
                  <a:prstClr val="black"/>
                </a:solidFill>
              </a:rPr>
              <a:pPr/>
              <a:t>16</a:t>
            </a:fld>
            <a:endParaRPr lang="en-GB">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1 Slayt Görüntüsü Yer Tutucusu"/>
          <p:cNvSpPr>
            <a:spLocks noGrp="1" noRot="1" noChangeAspect="1" noTextEdit="1"/>
          </p:cNvSpPr>
          <p:nvPr>
            <p:ph type="sldImg"/>
          </p:nvPr>
        </p:nvSpPr>
        <p:spPr>
          <a:ln/>
        </p:spPr>
      </p:sp>
      <p:sp>
        <p:nvSpPr>
          <p:cNvPr id="342019" name="2 Not Yer Tutucusu"/>
          <p:cNvSpPr>
            <a:spLocks noGrp="1"/>
          </p:cNvSpPr>
          <p:nvPr>
            <p:ph type="body" idx="1"/>
          </p:nvPr>
        </p:nvSpPr>
        <p:spPr>
          <a:noFill/>
          <a:ln/>
        </p:spPr>
        <p:txBody>
          <a:bodyPr/>
          <a:lstStyle/>
          <a:p>
            <a:endParaRPr lang="tr-TR" smtClean="0"/>
          </a:p>
        </p:txBody>
      </p:sp>
      <p:sp>
        <p:nvSpPr>
          <p:cNvPr id="342020" name="3 Slayt Numarası Yer Tutucusu"/>
          <p:cNvSpPr>
            <a:spLocks noGrp="1"/>
          </p:cNvSpPr>
          <p:nvPr>
            <p:ph type="sldNum" sz="quarter" idx="5"/>
          </p:nvPr>
        </p:nvSpPr>
        <p:spPr>
          <a:noFill/>
        </p:spPr>
        <p:txBody>
          <a:bodyPr/>
          <a:lstStyle/>
          <a:p>
            <a:fld id="{C628EA03-7A2A-4E2B-8BDC-1C022AF2EEC3}" type="slidenum">
              <a:rPr lang="en-GB">
                <a:solidFill>
                  <a:prstClr val="black"/>
                </a:solidFill>
              </a:rPr>
              <a:pPr/>
              <a:t>17</a:t>
            </a:fld>
            <a:endParaRPr lang="en-GB">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F461140D-180D-4836-BA77-7676FBDCB95E}" type="slidenum">
              <a:rPr lang="en-GB">
                <a:solidFill>
                  <a:prstClr val="black"/>
                </a:solidFill>
              </a:rPr>
              <a:pPr/>
              <a:t>2</a:t>
            </a:fld>
            <a:endParaRPr lang="en-GB">
              <a:solidFill>
                <a:prstClr val="black"/>
              </a:solidFill>
            </a:endParaRPr>
          </a:p>
        </p:txBody>
      </p:sp>
      <p:sp>
        <p:nvSpPr>
          <p:cNvPr id="326659"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56C83519-5D10-4872-A4D0-A1A65F96A7D5}" type="slidenum">
              <a:rPr lang="en-US" sz="1200">
                <a:solidFill>
                  <a:prstClr val="black"/>
                </a:solidFill>
                <a:latin typeface="Times New Roman" pitchFamily="18" charset="0"/>
              </a:rPr>
              <a:pPr algn="r" eaLnBrk="0" fontAlgn="base" hangingPunct="0">
                <a:spcBef>
                  <a:spcPct val="0"/>
                </a:spcBef>
                <a:spcAft>
                  <a:spcPct val="0"/>
                </a:spcAft>
              </a:pPr>
              <a:t>2</a:t>
            </a:fld>
            <a:endParaRPr lang="en-US" sz="1200">
              <a:solidFill>
                <a:prstClr val="black"/>
              </a:solidFill>
              <a:latin typeface="Times New Roman" pitchFamily="18" charset="0"/>
            </a:endParaRPr>
          </a:p>
        </p:txBody>
      </p:sp>
      <p:sp>
        <p:nvSpPr>
          <p:cNvPr id="326660" name="Rectangle 1026"/>
          <p:cNvSpPr>
            <a:spLocks noGrp="1" noRot="1" noChangeAspect="1" noChangeArrowheads="1" noTextEdit="1"/>
          </p:cNvSpPr>
          <p:nvPr>
            <p:ph type="sldImg"/>
          </p:nvPr>
        </p:nvSpPr>
        <p:spPr>
          <a:ln/>
        </p:spPr>
      </p:sp>
      <p:sp>
        <p:nvSpPr>
          <p:cNvPr id="326661" name="Rectangle 1027"/>
          <p:cNvSpPr>
            <a:spLocks noGrp="1" noChangeArrowheads="1"/>
          </p:cNvSpPr>
          <p:nvPr>
            <p:ph type="body" idx="1"/>
          </p:nvPr>
        </p:nvSpPr>
        <p:spPr>
          <a:noFill/>
          <a:ln/>
        </p:spPr>
        <p:txBody>
          <a:bodyPr/>
          <a:lstStyle/>
          <a:p>
            <a:pPr eaLnBrk="1" hangingPunct="1"/>
            <a:r>
              <a:rPr lang="en-GB" smtClean="0"/>
              <a:t>See the introduction to chapter 15 in the main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1881F8DF-9553-44E5-9045-7B245FEF7FC7}" type="slidenum">
              <a:rPr lang="en-GB">
                <a:solidFill>
                  <a:prstClr val="black"/>
                </a:solidFill>
              </a:rPr>
              <a:pPr/>
              <a:t>3</a:t>
            </a:fld>
            <a:endParaRPr lang="en-GB">
              <a:solidFill>
                <a:prstClr val="black"/>
              </a:solidFill>
            </a:endParaRPr>
          </a:p>
        </p:txBody>
      </p:sp>
      <p:sp>
        <p:nvSpPr>
          <p:cNvPr id="327683"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8F687E63-B28A-48E2-89CB-79B95407B8CA}" type="slidenum">
              <a:rPr lang="en-US" sz="1200">
                <a:solidFill>
                  <a:prstClr val="black"/>
                </a:solidFill>
                <a:latin typeface="Times New Roman" pitchFamily="18" charset="0"/>
              </a:rPr>
              <a:pPr algn="r" eaLnBrk="0" fontAlgn="base" hangingPunct="0">
                <a:spcBef>
                  <a:spcPct val="0"/>
                </a:spcBef>
                <a:spcAft>
                  <a:spcPct val="0"/>
                </a:spcAft>
              </a:pPr>
              <a:t>3</a:t>
            </a:fld>
            <a:endParaRPr lang="en-US" sz="1200">
              <a:solidFill>
                <a:prstClr val="black"/>
              </a:solidFill>
              <a:latin typeface="Times New Roman" pitchFamily="18" charset="0"/>
            </a:endParaRPr>
          </a:p>
        </p:txBody>
      </p:sp>
      <p:sp>
        <p:nvSpPr>
          <p:cNvPr id="327684" name="Rectangle 2"/>
          <p:cNvSpPr>
            <a:spLocks noGrp="1" noRot="1" noChangeAspect="1" noChangeArrowheads="1" noTextEdit="1"/>
          </p:cNvSpPr>
          <p:nvPr>
            <p:ph type="sldImg"/>
          </p:nvPr>
        </p:nvSpPr>
        <p:spPr>
          <a:ln/>
        </p:spPr>
      </p:sp>
      <p:sp>
        <p:nvSpPr>
          <p:cNvPr id="327685" name="Rectangle 3"/>
          <p:cNvSpPr>
            <a:spLocks noGrp="1" noChangeArrowheads="1"/>
          </p:cNvSpPr>
          <p:nvPr>
            <p:ph type="body" idx="1"/>
          </p:nvPr>
        </p:nvSpPr>
        <p:spPr>
          <a:noFill/>
          <a:ln/>
        </p:spPr>
        <p:txBody>
          <a:bodyPr/>
          <a:lstStyle/>
          <a:p>
            <a:pPr eaLnBrk="1" hangingPunct="1"/>
            <a:r>
              <a:rPr lang="en-GB" smtClean="0"/>
              <a:t>See Section 15-1 in the main text.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3846E945-6A38-4AB6-A358-A80FCE7E7BBF}" type="slidenum">
              <a:rPr lang="en-GB">
                <a:solidFill>
                  <a:prstClr val="black"/>
                </a:solidFill>
              </a:rPr>
              <a:pPr/>
              <a:t>4</a:t>
            </a:fld>
            <a:endParaRPr lang="en-GB">
              <a:solidFill>
                <a:prstClr val="black"/>
              </a:solidFill>
            </a:endParaRPr>
          </a:p>
        </p:txBody>
      </p:sp>
      <p:sp>
        <p:nvSpPr>
          <p:cNvPr id="328707"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1988C9D7-D5A2-4C08-88FA-72DB68CFF5AE}" type="slidenum">
              <a:rPr lang="en-US" sz="1200">
                <a:solidFill>
                  <a:prstClr val="black"/>
                </a:solidFill>
                <a:latin typeface="Times New Roman" pitchFamily="18" charset="0"/>
              </a:rPr>
              <a:pPr algn="r" eaLnBrk="0" fontAlgn="base" hangingPunct="0">
                <a:spcBef>
                  <a:spcPct val="0"/>
                </a:spcBef>
                <a:spcAft>
                  <a:spcPct val="0"/>
                </a:spcAft>
              </a:pPr>
              <a:t>4</a:t>
            </a:fld>
            <a:endParaRPr lang="en-US" sz="1200">
              <a:solidFill>
                <a:prstClr val="black"/>
              </a:solidFill>
              <a:latin typeface="Times New Roman" pitchFamily="18" charset="0"/>
            </a:endParaRPr>
          </a:p>
        </p:txBody>
      </p:sp>
      <p:sp>
        <p:nvSpPr>
          <p:cNvPr id="328708" name="Rectangle 2"/>
          <p:cNvSpPr>
            <a:spLocks noGrp="1" noRot="1" noChangeAspect="1" noChangeArrowheads="1" noTextEdit="1"/>
          </p:cNvSpPr>
          <p:nvPr>
            <p:ph type="sldImg"/>
          </p:nvPr>
        </p:nvSpPr>
        <p:spPr>
          <a:ln/>
        </p:spPr>
      </p:sp>
      <p:sp>
        <p:nvSpPr>
          <p:cNvPr id="328709" name="Rectangle 3"/>
          <p:cNvSpPr>
            <a:spLocks noGrp="1" noChangeArrowheads="1"/>
          </p:cNvSpPr>
          <p:nvPr>
            <p:ph type="body" idx="1"/>
          </p:nvPr>
        </p:nvSpPr>
        <p:spPr>
          <a:noFill/>
          <a:ln/>
        </p:spPr>
        <p:txBody>
          <a:bodyPr/>
          <a:lstStyle/>
          <a:p>
            <a:pPr eaLnBrk="1" hangingPunct="1"/>
            <a:r>
              <a:rPr lang="en-GB" smtClean="0"/>
              <a:t>See Section 15-1 in the main text.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954C7A85-4F97-4E3B-BF70-89B17F1D2148}" type="slidenum">
              <a:rPr lang="en-GB">
                <a:solidFill>
                  <a:prstClr val="black"/>
                </a:solidFill>
              </a:rPr>
              <a:pPr/>
              <a:t>5</a:t>
            </a:fld>
            <a:endParaRPr lang="en-GB">
              <a:solidFill>
                <a:prstClr val="black"/>
              </a:solidFill>
            </a:endParaRPr>
          </a:p>
        </p:txBody>
      </p:sp>
      <p:sp>
        <p:nvSpPr>
          <p:cNvPr id="329731"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06F4893B-7274-4EFE-9DA9-17D413434629}" type="slidenum">
              <a:rPr lang="en-US" sz="1200">
                <a:solidFill>
                  <a:prstClr val="black"/>
                </a:solidFill>
                <a:latin typeface="Times New Roman" pitchFamily="18" charset="0"/>
              </a:rPr>
              <a:pPr algn="r" eaLnBrk="0" fontAlgn="base" hangingPunct="0">
                <a:spcBef>
                  <a:spcPct val="0"/>
                </a:spcBef>
                <a:spcAft>
                  <a:spcPct val="0"/>
                </a:spcAft>
              </a:pPr>
              <a:t>5</a:t>
            </a:fld>
            <a:endParaRPr lang="en-US" sz="1200">
              <a:solidFill>
                <a:prstClr val="black"/>
              </a:solidFill>
              <a:latin typeface="Times New Roman" pitchFamily="18" charset="0"/>
            </a:endParaRPr>
          </a:p>
        </p:txBody>
      </p:sp>
      <p:sp>
        <p:nvSpPr>
          <p:cNvPr id="329732" name="Rectangle 1026"/>
          <p:cNvSpPr>
            <a:spLocks noGrp="1" noRot="1" noChangeAspect="1" noChangeArrowheads="1" noTextEdit="1"/>
          </p:cNvSpPr>
          <p:nvPr>
            <p:ph type="sldImg"/>
          </p:nvPr>
        </p:nvSpPr>
        <p:spPr>
          <a:ln/>
        </p:spPr>
      </p:sp>
      <p:sp>
        <p:nvSpPr>
          <p:cNvPr id="329733" name="Rectangle 1027"/>
          <p:cNvSpPr>
            <a:spLocks noGrp="1" noChangeArrowheads="1"/>
          </p:cNvSpPr>
          <p:nvPr>
            <p:ph type="body" idx="1"/>
          </p:nvPr>
        </p:nvSpPr>
        <p:spPr>
          <a:noFill/>
          <a:ln/>
        </p:spPr>
        <p:txBody>
          <a:bodyPr/>
          <a:lstStyle/>
          <a:p>
            <a:pPr eaLnBrk="1" hangingPunct="1"/>
            <a:r>
              <a:rPr lang="en-GB" smtClean="0"/>
              <a:t>See Section 15-2 in the main text.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p>
            <a:fld id="{831B71BB-8E7A-4B97-B3B5-8DAFF12ED5D3}" type="slidenum">
              <a:rPr lang="en-GB">
                <a:solidFill>
                  <a:prstClr val="black"/>
                </a:solidFill>
              </a:rPr>
              <a:pPr/>
              <a:t>6</a:t>
            </a:fld>
            <a:endParaRPr lang="en-GB">
              <a:solidFill>
                <a:prstClr val="black"/>
              </a:solidFill>
            </a:endParaRPr>
          </a:p>
        </p:txBody>
      </p:sp>
      <p:sp>
        <p:nvSpPr>
          <p:cNvPr id="330755"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6EE39E26-22A7-4E87-AD9E-34ED66DAC30D}" type="slidenum">
              <a:rPr lang="en-US" sz="1200">
                <a:solidFill>
                  <a:prstClr val="black"/>
                </a:solidFill>
                <a:latin typeface="Times New Roman" pitchFamily="18" charset="0"/>
              </a:rPr>
              <a:pPr algn="r" eaLnBrk="0" fontAlgn="base" hangingPunct="0">
                <a:spcBef>
                  <a:spcPct val="0"/>
                </a:spcBef>
                <a:spcAft>
                  <a:spcPct val="0"/>
                </a:spcAft>
              </a:pPr>
              <a:t>6</a:t>
            </a:fld>
            <a:endParaRPr lang="en-US" sz="1200">
              <a:solidFill>
                <a:prstClr val="black"/>
              </a:solidFill>
              <a:latin typeface="Times New Roman" pitchFamily="18" charset="0"/>
            </a:endParaRPr>
          </a:p>
        </p:txBody>
      </p:sp>
      <p:sp>
        <p:nvSpPr>
          <p:cNvPr id="330756" name="Rectangle 1026"/>
          <p:cNvSpPr>
            <a:spLocks noGrp="1" noRot="1" noChangeAspect="1" noChangeArrowheads="1" noTextEdit="1"/>
          </p:cNvSpPr>
          <p:nvPr>
            <p:ph type="sldImg"/>
          </p:nvPr>
        </p:nvSpPr>
        <p:spPr>
          <a:ln/>
        </p:spPr>
      </p:sp>
      <p:sp>
        <p:nvSpPr>
          <p:cNvPr id="330757" name="Rectangle 1027"/>
          <p:cNvSpPr>
            <a:spLocks noGrp="1" noChangeArrowheads="1"/>
          </p:cNvSpPr>
          <p:nvPr>
            <p:ph type="body" idx="1"/>
          </p:nvPr>
        </p:nvSpPr>
        <p:spPr>
          <a:noFill/>
          <a:ln/>
        </p:spPr>
        <p:txBody>
          <a:bodyPr/>
          <a:lstStyle/>
          <a:p>
            <a:pPr eaLnBrk="1" hangingPunct="1"/>
            <a:r>
              <a:rPr lang="en-GB" smtClean="0"/>
              <a:t>See Section 15-2 in the main text, and Figure 15-3.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B416371D-5AF6-4AB7-9F4D-CB8CF82D5E9D}" type="slidenum">
              <a:rPr lang="en-GB">
                <a:solidFill>
                  <a:prstClr val="black"/>
                </a:solidFill>
              </a:rPr>
              <a:pPr/>
              <a:t>7</a:t>
            </a:fld>
            <a:endParaRPr lang="en-GB">
              <a:solidFill>
                <a:prstClr val="black"/>
              </a:solidFill>
            </a:endParaRPr>
          </a:p>
        </p:txBody>
      </p:sp>
      <p:sp>
        <p:nvSpPr>
          <p:cNvPr id="331779"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AB33D53C-B305-40B8-A2CC-D12C9B8B1AE3}" type="slidenum">
              <a:rPr lang="en-US" sz="1200">
                <a:solidFill>
                  <a:prstClr val="black"/>
                </a:solidFill>
                <a:latin typeface="Times New Roman" pitchFamily="18" charset="0"/>
              </a:rPr>
              <a:pPr algn="r" eaLnBrk="0" fontAlgn="base" hangingPunct="0">
                <a:spcBef>
                  <a:spcPct val="0"/>
                </a:spcBef>
                <a:spcAft>
                  <a:spcPct val="0"/>
                </a:spcAft>
              </a:pPr>
              <a:t>7</a:t>
            </a:fld>
            <a:endParaRPr lang="en-US" sz="1200">
              <a:solidFill>
                <a:prstClr val="black"/>
              </a:solidFill>
              <a:latin typeface="Times New Roman" pitchFamily="18" charset="0"/>
            </a:endParaRPr>
          </a:p>
        </p:txBody>
      </p:sp>
      <p:sp>
        <p:nvSpPr>
          <p:cNvPr id="331780" name="Rectangle 2"/>
          <p:cNvSpPr>
            <a:spLocks noGrp="1" noRot="1" noChangeAspect="1" noChangeArrowheads="1" noTextEdit="1"/>
          </p:cNvSpPr>
          <p:nvPr>
            <p:ph type="sldImg"/>
          </p:nvPr>
        </p:nvSpPr>
        <p:spPr>
          <a:ln/>
        </p:spPr>
      </p:sp>
      <p:sp>
        <p:nvSpPr>
          <p:cNvPr id="331781" name="Rectangle 3"/>
          <p:cNvSpPr>
            <a:spLocks noGrp="1" noChangeArrowheads="1"/>
          </p:cNvSpPr>
          <p:nvPr>
            <p:ph type="body" idx="1"/>
          </p:nvPr>
        </p:nvSpPr>
        <p:spPr>
          <a:noFill/>
          <a:ln/>
        </p:spPr>
        <p:txBody>
          <a:bodyPr/>
          <a:lstStyle/>
          <a:p>
            <a:pPr eaLnBrk="1" hangingPunct="1"/>
            <a:r>
              <a:rPr lang="en-GB" smtClean="0"/>
              <a:t>See Section 15-4 in the main text.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33840EB0-9A6D-44DC-AA1F-9C1DF27FFDB9}" type="slidenum">
              <a:rPr lang="en-GB">
                <a:solidFill>
                  <a:prstClr val="black"/>
                </a:solidFill>
              </a:rPr>
              <a:pPr/>
              <a:t>8</a:t>
            </a:fld>
            <a:endParaRPr lang="en-GB">
              <a:solidFill>
                <a:prstClr val="black"/>
              </a:solidFill>
            </a:endParaRPr>
          </a:p>
        </p:txBody>
      </p:sp>
      <p:sp>
        <p:nvSpPr>
          <p:cNvPr id="332803" name="Rectangle 7"/>
          <p:cNvSpPr txBox="1">
            <a:spLocks noGrp="1" noChangeArrowheads="1"/>
          </p:cNvSpPr>
          <p:nvPr/>
        </p:nvSpPr>
        <p:spPr bwMode="auto">
          <a:xfrm>
            <a:off x="3886274" y="8686911"/>
            <a:ext cx="2971727" cy="457091"/>
          </a:xfrm>
          <a:prstGeom prst="rect">
            <a:avLst/>
          </a:prstGeom>
          <a:noFill/>
          <a:ln w="9525">
            <a:noFill/>
            <a:miter lim="800000"/>
            <a:headEnd/>
            <a:tailEnd/>
          </a:ln>
        </p:spPr>
        <p:txBody>
          <a:bodyPr anchor="b"/>
          <a:lstStyle/>
          <a:p>
            <a:pPr algn="r" eaLnBrk="0" fontAlgn="base" hangingPunct="0">
              <a:spcBef>
                <a:spcPct val="0"/>
              </a:spcBef>
              <a:spcAft>
                <a:spcPct val="0"/>
              </a:spcAft>
            </a:pPr>
            <a:fld id="{82653EEA-F530-4D07-B14A-3CBDBE731DA6}" type="slidenum">
              <a:rPr lang="en-US" sz="1200">
                <a:solidFill>
                  <a:prstClr val="black"/>
                </a:solidFill>
                <a:latin typeface="Times New Roman" pitchFamily="18" charset="0"/>
              </a:rPr>
              <a:pPr algn="r" eaLnBrk="0" fontAlgn="base" hangingPunct="0">
                <a:spcBef>
                  <a:spcPct val="0"/>
                </a:spcBef>
                <a:spcAft>
                  <a:spcPct val="0"/>
                </a:spcAft>
              </a:pPr>
              <a:t>8</a:t>
            </a:fld>
            <a:endParaRPr lang="en-US" sz="1200">
              <a:solidFill>
                <a:prstClr val="black"/>
              </a:solidFill>
              <a:latin typeface="Times New Roman" pitchFamily="18" charset="0"/>
            </a:endParaRPr>
          </a:p>
        </p:txBody>
      </p:sp>
      <p:sp>
        <p:nvSpPr>
          <p:cNvPr id="332804" name="Rectangle 2"/>
          <p:cNvSpPr>
            <a:spLocks noGrp="1" noRot="1" noChangeAspect="1" noChangeArrowheads="1" noTextEdit="1"/>
          </p:cNvSpPr>
          <p:nvPr>
            <p:ph type="sldImg"/>
          </p:nvPr>
        </p:nvSpPr>
        <p:spPr>
          <a:ln/>
        </p:spPr>
      </p:sp>
      <p:sp>
        <p:nvSpPr>
          <p:cNvPr id="332805" name="Rectangle 3"/>
          <p:cNvSpPr>
            <a:spLocks noGrp="1" noChangeArrowheads="1"/>
          </p:cNvSpPr>
          <p:nvPr>
            <p:ph type="body" idx="1"/>
          </p:nvPr>
        </p:nvSpPr>
        <p:spPr>
          <a:noFill/>
          <a:ln/>
        </p:spPr>
        <p:txBody>
          <a:bodyPr/>
          <a:lstStyle/>
          <a:p>
            <a:pPr eaLnBrk="1" hangingPunct="1"/>
            <a:r>
              <a:rPr lang="en-GB" smtClean="0"/>
              <a:t>See Section 15-5 in the main text.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1 Slayt Görüntüsü Yer Tutucusu"/>
          <p:cNvSpPr>
            <a:spLocks noGrp="1" noRot="1" noChangeAspect="1" noTextEdit="1"/>
          </p:cNvSpPr>
          <p:nvPr>
            <p:ph type="sldImg"/>
          </p:nvPr>
        </p:nvSpPr>
        <p:spPr>
          <a:ln/>
        </p:spPr>
      </p:sp>
      <p:sp>
        <p:nvSpPr>
          <p:cNvPr id="333827" name="2 Not Yer Tutucusu"/>
          <p:cNvSpPr>
            <a:spLocks noGrp="1"/>
          </p:cNvSpPr>
          <p:nvPr>
            <p:ph type="body" idx="1"/>
          </p:nvPr>
        </p:nvSpPr>
        <p:spPr>
          <a:noFill/>
          <a:ln/>
        </p:spPr>
        <p:txBody>
          <a:bodyPr/>
          <a:lstStyle/>
          <a:p>
            <a:endParaRPr lang="tr-TR" smtClean="0"/>
          </a:p>
        </p:txBody>
      </p:sp>
      <p:sp>
        <p:nvSpPr>
          <p:cNvPr id="333828" name="3 Slayt Numarası Yer Tutucusu"/>
          <p:cNvSpPr>
            <a:spLocks noGrp="1"/>
          </p:cNvSpPr>
          <p:nvPr>
            <p:ph type="sldNum" sz="quarter" idx="5"/>
          </p:nvPr>
        </p:nvSpPr>
        <p:spPr>
          <a:noFill/>
        </p:spPr>
        <p:txBody>
          <a:bodyPr/>
          <a:lstStyle/>
          <a:p>
            <a:fld id="{8F39FE21-B390-4AE6-9DA9-8092EFBCC4D2}" type="slidenum">
              <a:rPr lang="en-GB">
                <a:solidFill>
                  <a:prstClr val="black"/>
                </a:solidFill>
              </a:rPr>
              <a:pPr/>
              <a:t>9</a:t>
            </a:fld>
            <a:endParaRPr lang="en-GB">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283289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3971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1349258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Başlık ve Graf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Grafik Yer Tutucusu"/>
          <p:cNvSpPr>
            <a:spLocks noGrp="1"/>
          </p:cNvSpPr>
          <p:nvPr>
            <p:ph type="chart" idx="1"/>
          </p:nvPr>
        </p:nvSpPr>
        <p:spPr>
          <a:xfrm>
            <a:off x="685800" y="1981200"/>
            <a:ext cx="7772400" cy="4114800"/>
          </a:xfrm>
        </p:spPr>
        <p:txBody>
          <a:bodyPr rtlCol="0">
            <a:normAutofit/>
          </a:bodyPr>
          <a:lstStyle/>
          <a:p>
            <a:pPr lvl="0"/>
            <a:endParaRPr lang="tr-TR" noProof="0"/>
          </a:p>
        </p:txBody>
      </p:sp>
      <p:sp>
        <p:nvSpPr>
          <p:cNvPr id="4" name="Rectangle 2052"/>
          <p:cNvSpPr>
            <a:spLocks noGrp="1" noChangeArrowheads="1"/>
          </p:cNvSpPr>
          <p:nvPr>
            <p:ph type="sldNum" sz="quarter" idx="10"/>
          </p:nvPr>
        </p:nvSpPr>
        <p:spPr/>
        <p:txBody>
          <a:bodyPr/>
          <a:lstStyle>
            <a:lvl1pPr>
              <a:defRPr/>
            </a:lvl1pPr>
          </a:lstStyle>
          <a:p>
            <a:fld id="{3A7CCDDB-F874-4C0D-8A3B-E4100B314D51}" type="slidenum">
              <a:rPr lang="en-US" smtClean="0"/>
              <a:pPr/>
              <a:t>‹#›</a:t>
            </a:fld>
            <a:endParaRPr lang="en-US"/>
          </a:p>
        </p:txBody>
      </p:sp>
    </p:spTree>
    <p:extLst>
      <p:ext uri="{BB962C8B-B14F-4D97-AF65-F5344CB8AC3E}">
        <p14:creationId xmlns:p14="http://schemas.microsoft.com/office/powerpoint/2010/main" val="2594370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858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6482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2052"/>
          <p:cNvSpPr>
            <a:spLocks noGrp="1" noChangeArrowheads="1"/>
          </p:cNvSpPr>
          <p:nvPr>
            <p:ph type="sldNum" sz="quarter" idx="10"/>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2279061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hart Placeholder 3"/>
          <p:cNvSpPr>
            <a:spLocks noGrp="1"/>
          </p:cNvSpPr>
          <p:nvPr>
            <p:ph type="chart" sz="half" idx="2"/>
          </p:nvPr>
        </p:nvSpPr>
        <p:spPr>
          <a:xfrm>
            <a:off x="4648200" y="1981200"/>
            <a:ext cx="3810000" cy="4114800"/>
          </a:xfrm>
        </p:spPr>
        <p:txBody>
          <a:bodyPr rtlCol="0">
            <a:normAutofit/>
          </a:bodyPr>
          <a:lstStyle/>
          <a:p>
            <a:pPr lvl="0"/>
            <a:endParaRPr lang="tr-TR" noProof="0"/>
          </a:p>
        </p:txBody>
      </p:sp>
      <p:sp>
        <p:nvSpPr>
          <p:cNvPr id="5" name="Slide Number Placeholder 4"/>
          <p:cNvSpPr>
            <a:spLocks noGrp="1"/>
          </p:cNvSpPr>
          <p:nvPr>
            <p:ph type="sldNum" sz="quarter" idx="10"/>
          </p:nvPr>
        </p:nvSpPr>
        <p:spPr>
          <a:xfrm>
            <a:off x="2411413" y="6308725"/>
            <a:ext cx="2286000" cy="381000"/>
          </a:xfrm>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137381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able Placeholder 2"/>
          <p:cNvSpPr>
            <a:spLocks noGrp="1"/>
          </p:cNvSpPr>
          <p:nvPr>
            <p:ph type="tbl" idx="1"/>
          </p:nvPr>
        </p:nvSpPr>
        <p:spPr>
          <a:xfrm>
            <a:off x="685800" y="1981200"/>
            <a:ext cx="7772400" cy="4114800"/>
          </a:xfrm>
        </p:spPr>
        <p:txBody>
          <a:bodyPr rtlCol="0">
            <a:normAutofit/>
          </a:bodyPr>
          <a:lstStyle/>
          <a:p>
            <a:pPr lvl="0"/>
            <a:endParaRPr lang="tr-TR" noProof="0"/>
          </a:p>
        </p:txBody>
      </p:sp>
      <p:sp>
        <p:nvSpPr>
          <p:cNvPr id="4" name="Slide Number Placeholder 3"/>
          <p:cNvSpPr>
            <a:spLocks noGrp="1"/>
          </p:cNvSpPr>
          <p:nvPr>
            <p:ph type="sldNum" sz="quarter" idx="10"/>
          </p:nvPr>
        </p:nvSpPr>
        <p:spPr>
          <a:xfrm>
            <a:off x="2700338" y="6308725"/>
            <a:ext cx="2286000" cy="381000"/>
          </a:xfrm>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393346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sz="half" idx="1"/>
          </p:nvPr>
        </p:nvSpPr>
        <p:spPr>
          <a:xfrm>
            <a:off x="685800" y="1981200"/>
            <a:ext cx="3810000" cy="4114800"/>
          </a:xfrm>
        </p:spPr>
        <p:txBody>
          <a:bodyPr rtlCol="0">
            <a:normAutofit/>
          </a:bodyPr>
          <a:lstStyle/>
          <a:p>
            <a:pPr lvl="0"/>
            <a:endParaRPr lang="tr-TR"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Slide Number Placeholder 4"/>
          <p:cNvSpPr>
            <a:spLocks noGrp="1"/>
          </p:cNvSpPr>
          <p:nvPr>
            <p:ph type="sldNum" sz="quarter" idx="10"/>
          </p:nvPr>
        </p:nvSpPr>
        <p:spPr>
          <a:xfrm>
            <a:off x="2339975" y="6308725"/>
            <a:ext cx="2286000" cy="381000"/>
          </a:xfrm>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1684543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215367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220672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6" name="4 Altbilgi Yer Tutucusu"/>
          <p:cNvSpPr>
            <a:spLocks noGrp="1"/>
          </p:cNvSpPr>
          <p:nvPr>
            <p:ph type="ftr" sz="quarter" idx="11"/>
          </p:nvPr>
        </p:nvSpPr>
        <p:spPr/>
        <p:txBody>
          <a:bodyPr/>
          <a:lstStyle>
            <a:lvl1pPr>
              <a:defRPr/>
            </a:lvl1pPr>
          </a:lstStyle>
          <a:p>
            <a:endParaRPr lang="tr-TR"/>
          </a:p>
        </p:txBody>
      </p:sp>
      <p:sp>
        <p:nvSpPr>
          <p:cNvPr id="7"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37758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8" name="4 Altbilgi Yer Tutucusu"/>
          <p:cNvSpPr>
            <a:spLocks noGrp="1"/>
          </p:cNvSpPr>
          <p:nvPr>
            <p:ph type="ftr" sz="quarter" idx="11"/>
          </p:nvPr>
        </p:nvSpPr>
        <p:spPr/>
        <p:txBody>
          <a:bodyPr/>
          <a:lstStyle>
            <a:lvl1pPr>
              <a:defRPr/>
            </a:lvl1pPr>
          </a:lstStyle>
          <a:p>
            <a:endParaRPr lang="tr-TR"/>
          </a:p>
        </p:txBody>
      </p:sp>
      <p:sp>
        <p:nvSpPr>
          <p:cNvPr id="9"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424200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4" name="4 Altbilgi Yer Tutucusu"/>
          <p:cNvSpPr>
            <a:spLocks noGrp="1"/>
          </p:cNvSpPr>
          <p:nvPr>
            <p:ph type="ftr" sz="quarter" idx="11"/>
          </p:nvPr>
        </p:nvSpPr>
        <p:spPr/>
        <p:txBody>
          <a:bodyPr/>
          <a:lstStyle>
            <a:lvl1pPr>
              <a:defRPr/>
            </a:lvl1pPr>
          </a:lstStyle>
          <a:p>
            <a:endParaRPr lang="tr-TR"/>
          </a:p>
        </p:txBody>
      </p:sp>
      <p:sp>
        <p:nvSpPr>
          <p:cNvPr id="5"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3043467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3" name="4 Altbilgi Yer Tutucusu"/>
          <p:cNvSpPr>
            <a:spLocks noGrp="1"/>
          </p:cNvSpPr>
          <p:nvPr>
            <p:ph type="ftr" sz="quarter" idx="11"/>
          </p:nvPr>
        </p:nvSpPr>
        <p:spPr/>
        <p:txBody>
          <a:bodyPr/>
          <a:lstStyle>
            <a:lvl1pPr>
              <a:defRPr/>
            </a:lvl1pPr>
          </a:lstStyle>
          <a:p>
            <a:endParaRPr lang="tr-TR"/>
          </a:p>
        </p:txBody>
      </p:sp>
      <p:sp>
        <p:nvSpPr>
          <p:cNvPr id="4"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236855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6" name="4 Altbilgi Yer Tutucusu"/>
          <p:cNvSpPr>
            <a:spLocks noGrp="1"/>
          </p:cNvSpPr>
          <p:nvPr>
            <p:ph type="ftr" sz="quarter" idx="11"/>
          </p:nvPr>
        </p:nvSpPr>
        <p:spPr/>
        <p:txBody>
          <a:bodyPr/>
          <a:lstStyle>
            <a:lvl1pPr>
              <a:defRPr/>
            </a:lvl1pPr>
          </a:lstStyle>
          <a:p>
            <a:endParaRPr lang="tr-TR"/>
          </a:p>
        </p:txBody>
      </p:sp>
      <p:sp>
        <p:nvSpPr>
          <p:cNvPr id="7"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172602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fld id="{073B27D4-2727-48E1-A032-9B68D7AFD890}" type="datetimeFigureOut">
              <a:rPr lang="tr-TR" smtClean="0"/>
              <a:pPr/>
              <a:t>3.11.2016</a:t>
            </a:fld>
            <a:endParaRPr lang="tr-TR"/>
          </a:p>
        </p:txBody>
      </p:sp>
      <p:sp>
        <p:nvSpPr>
          <p:cNvPr id="6" name="4 Altbilgi Yer Tutucusu"/>
          <p:cNvSpPr>
            <a:spLocks noGrp="1"/>
          </p:cNvSpPr>
          <p:nvPr>
            <p:ph type="ftr" sz="quarter" idx="11"/>
          </p:nvPr>
        </p:nvSpPr>
        <p:spPr/>
        <p:txBody>
          <a:bodyPr/>
          <a:lstStyle>
            <a:lvl1pPr>
              <a:defRPr/>
            </a:lvl1pPr>
          </a:lstStyle>
          <a:p>
            <a:endParaRPr lang="tr-TR"/>
          </a:p>
        </p:txBody>
      </p:sp>
      <p:sp>
        <p:nvSpPr>
          <p:cNvPr id="7" name="5 Slayt Numarası Yer Tutucusu"/>
          <p:cNvSpPr>
            <a:spLocks noGrp="1"/>
          </p:cNvSpPr>
          <p:nvPr>
            <p:ph type="sldNum" sz="quarter" idx="12"/>
          </p:nvPr>
        </p:nvSpPr>
        <p:spPr/>
        <p:txBody>
          <a:bodyPr/>
          <a:lstStyle>
            <a:lvl1pPr>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208300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170"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7171"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fld id="{073B27D4-2727-48E1-A032-9B68D7AFD890}" type="datetimeFigureOut">
              <a:rPr lang="tr-TR" smtClean="0"/>
              <a:pPr/>
              <a:t>3.11.2016</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FFFFFF"/>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fld id="{2BA3AE1F-58F4-4F11-AD3C-13E5A8BD01ED}" type="slidenum">
              <a:rPr lang="tr-TR" smtClean="0"/>
              <a:pPr/>
              <a:t>‹#›</a:t>
            </a:fld>
            <a:endParaRPr lang="tr-TR"/>
          </a:p>
        </p:txBody>
      </p:sp>
    </p:spTree>
    <p:extLst>
      <p:ext uri="{BB962C8B-B14F-4D97-AF65-F5344CB8AC3E}">
        <p14:creationId xmlns:p14="http://schemas.microsoft.com/office/powerpoint/2010/main" val="24075101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itchFamily="34" charset="0"/>
        </a:defRPr>
      </a:lvl2pPr>
      <a:lvl3pPr algn="ctr" rtl="0" eaLnBrk="0" fontAlgn="base" hangingPunct="0">
        <a:spcBef>
          <a:spcPct val="0"/>
        </a:spcBef>
        <a:spcAft>
          <a:spcPct val="0"/>
        </a:spcAft>
        <a:defRPr sz="4400">
          <a:solidFill>
            <a:schemeClr val="tx1"/>
          </a:solidFill>
          <a:latin typeface="Verdana" pitchFamily="34" charset="0"/>
        </a:defRPr>
      </a:lvl3pPr>
      <a:lvl4pPr algn="ctr" rtl="0" eaLnBrk="0" fontAlgn="base" hangingPunct="0">
        <a:spcBef>
          <a:spcPct val="0"/>
        </a:spcBef>
        <a:spcAft>
          <a:spcPct val="0"/>
        </a:spcAft>
        <a:defRPr sz="4400">
          <a:solidFill>
            <a:schemeClr val="tx1"/>
          </a:solidFill>
          <a:latin typeface="Verdana" pitchFamily="34" charset="0"/>
        </a:defRPr>
      </a:lvl4pPr>
      <a:lvl5pPr algn="ctr" rtl="0" eaLnBrk="0" fontAlgn="base" hangingPunct="0">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caneurope.org/docman/turkey/2980-iklim-hareketine-gecmenin-yan-faydalar-tuerkiye-iklim-taahhueduenuen-degerlendirmesi/fil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idx="4294967295"/>
          </p:nvPr>
        </p:nvSpPr>
        <p:spPr>
          <a:xfrm>
            <a:off x="714375" y="2071688"/>
            <a:ext cx="7772400" cy="1524000"/>
          </a:xfrm>
        </p:spPr>
        <p:txBody>
          <a:bodyPr/>
          <a:lstStyle/>
          <a:p>
            <a:pPr eaLnBrk="1" hangingPunct="1"/>
            <a:r>
              <a:rPr lang="tr-TR" sz="4000" smtClean="0"/>
              <a:t>Bölüm </a:t>
            </a:r>
            <a:r>
              <a:rPr lang="en-US" sz="4000" smtClean="0"/>
              <a:t>15</a:t>
            </a:r>
            <a:br>
              <a:rPr lang="en-US" sz="4000" smtClean="0"/>
            </a:br>
            <a:r>
              <a:rPr lang="en-US" sz="4000" smtClean="0"/>
              <a:t>Refah </a:t>
            </a:r>
            <a:r>
              <a:rPr lang="tr-TR" sz="4000" smtClean="0"/>
              <a:t>İktisadı</a:t>
            </a:r>
            <a:endParaRPr lang="en-US" sz="4000" smtClean="0"/>
          </a:p>
        </p:txBody>
      </p:sp>
      <p:sp>
        <p:nvSpPr>
          <p:cNvPr id="151555" name="Rectangle 3"/>
          <p:cNvSpPr>
            <a:spLocks noGrp="1" noChangeArrowheads="1"/>
          </p:cNvSpPr>
          <p:nvPr>
            <p:ph type="subTitle" idx="4294967295"/>
          </p:nvPr>
        </p:nvSpPr>
        <p:spPr>
          <a:xfrm>
            <a:off x="1643063" y="3857625"/>
            <a:ext cx="6400800" cy="1752600"/>
          </a:xfrm>
        </p:spPr>
        <p:txBody>
          <a:bodyPr/>
          <a:lstStyle/>
          <a:p>
            <a:pPr marL="0" indent="0" algn="ctr" eaLnBrk="1" hangingPunct="1">
              <a:buFontTx/>
              <a:buNone/>
            </a:pPr>
            <a:r>
              <a:rPr lang="en-GB" sz="1400" smtClean="0">
                <a:solidFill>
                  <a:srgbClr val="FFC000"/>
                </a:solidFill>
              </a:rPr>
              <a:t>David Begg, Stanley Fischer and Rudiger Dornbusch, </a:t>
            </a:r>
            <a:r>
              <a:rPr lang="en-GB" sz="1400" i="1" smtClean="0">
                <a:solidFill>
                  <a:srgbClr val="FFC000"/>
                </a:solidFill>
              </a:rPr>
              <a:t>Economics</a:t>
            </a:r>
            <a:r>
              <a:rPr lang="en-GB" sz="1400" smtClean="0">
                <a:solidFill>
                  <a:srgbClr val="FFC000"/>
                </a:solidFill>
              </a:rPr>
              <a:t>, </a:t>
            </a:r>
            <a:endParaRPr lang="tr-TR" sz="1400" smtClean="0">
              <a:solidFill>
                <a:srgbClr val="FFC000"/>
              </a:solidFill>
            </a:endParaRPr>
          </a:p>
          <a:p>
            <a:pPr marL="0" indent="0" algn="ctr" eaLnBrk="1" hangingPunct="1">
              <a:buFontTx/>
              <a:buNone/>
            </a:pPr>
            <a:r>
              <a:rPr lang="en-GB" sz="1400" smtClean="0">
                <a:solidFill>
                  <a:srgbClr val="FFC000"/>
                </a:solidFill>
              </a:rPr>
              <a:t>9th Edition, McGraw-Hill, 2008</a:t>
            </a:r>
          </a:p>
          <a:p>
            <a:pPr marL="0" indent="0" algn="ctr" eaLnBrk="1" hangingPunct="1">
              <a:buFontTx/>
              <a:buNone/>
            </a:pPr>
            <a:r>
              <a:rPr lang="en-GB" sz="1400" smtClean="0">
                <a:solidFill>
                  <a:srgbClr val="FFC000"/>
                </a:solidFill>
              </a:rPr>
              <a:t>PowerPoint presentation by Alex Tackie and Damian Ward</a:t>
            </a:r>
            <a:endParaRPr lang="en-US" sz="1400" smtClean="0">
              <a:solidFill>
                <a:srgbClr val="FFC000"/>
              </a:solidFill>
            </a:endParaRPr>
          </a:p>
        </p:txBody>
      </p:sp>
    </p:spTree>
    <p:extLst>
      <p:ext uri="{BB962C8B-B14F-4D97-AF65-F5344CB8AC3E}">
        <p14:creationId xmlns:p14="http://schemas.microsoft.com/office/powerpoint/2010/main" val="771938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500063" y="285750"/>
            <a:ext cx="7772400" cy="1143000"/>
          </a:xfrm>
        </p:spPr>
        <p:txBody>
          <a:bodyPr/>
          <a:lstStyle/>
          <a:p>
            <a:pPr eaLnBrk="1" hangingPunct="1"/>
            <a:r>
              <a:rPr lang="tr-TR" sz="4000" smtClean="0"/>
              <a:t>Üretimde dışsallık</a:t>
            </a:r>
            <a:endParaRPr lang="en-GB" sz="4000" smtClean="0"/>
          </a:p>
        </p:txBody>
      </p:sp>
      <p:sp>
        <p:nvSpPr>
          <p:cNvPr id="160771" name="Line 5"/>
          <p:cNvSpPr>
            <a:spLocks noChangeShapeType="1"/>
          </p:cNvSpPr>
          <p:nvPr/>
        </p:nvSpPr>
        <p:spPr bwMode="auto">
          <a:xfrm>
            <a:off x="1143000" y="5715000"/>
            <a:ext cx="3733800" cy="0"/>
          </a:xfrm>
          <a:prstGeom prst="line">
            <a:avLst/>
          </a:prstGeom>
          <a:noFill/>
          <a:ln w="38100">
            <a:solidFill>
              <a:srgbClr val="FFFFCC"/>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0772" name="Line 6"/>
          <p:cNvSpPr>
            <a:spLocks noChangeShapeType="1"/>
          </p:cNvSpPr>
          <p:nvPr/>
        </p:nvSpPr>
        <p:spPr bwMode="auto">
          <a:xfrm flipV="1">
            <a:off x="1143000" y="2514600"/>
            <a:ext cx="0" cy="3200400"/>
          </a:xfrm>
          <a:prstGeom prst="line">
            <a:avLst/>
          </a:prstGeom>
          <a:noFill/>
          <a:ln w="38100">
            <a:solidFill>
              <a:srgbClr val="FFFFCC"/>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0773" name="Text Box 7"/>
          <p:cNvSpPr txBox="1">
            <a:spLocks noChangeArrowheads="1"/>
          </p:cNvSpPr>
          <p:nvPr/>
        </p:nvSpPr>
        <p:spPr bwMode="auto">
          <a:xfrm>
            <a:off x="3824288" y="5802313"/>
            <a:ext cx="1128712"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GB" sz="2000" i="1">
                <a:solidFill>
                  <a:srgbClr val="FFFFCC"/>
                </a:solidFill>
                <a:latin typeface="Tahoma" pitchFamily="34" charset="0"/>
              </a:rPr>
              <a:t>Quantity</a:t>
            </a:r>
          </a:p>
        </p:txBody>
      </p:sp>
      <p:sp>
        <p:nvSpPr>
          <p:cNvPr id="160774" name="Text Box 8"/>
          <p:cNvSpPr txBox="1">
            <a:spLocks noChangeArrowheads="1"/>
          </p:cNvSpPr>
          <p:nvPr/>
        </p:nvSpPr>
        <p:spPr bwMode="auto">
          <a:xfrm rot="-5343214">
            <a:off x="426244" y="2774156"/>
            <a:ext cx="763588"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GB" sz="2000" i="1">
                <a:solidFill>
                  <a:srgbClr val="FFFFCC"/>
                </a:solidFill>
                <a:latin typeface="Tahoma" pitchFamily="34" charset="0"/>
              </a:rPr>
              <a:t>Price</a:t>
            </a:r>
          </a:p>
        </p:txBody>
      </p:sp>
      <p:sp>
        <p:nvSpPr>
          <p:cNvPr id="160775" name="Line 9"/>
          <p:cNvSpPr>
            <a:spLocks noChangeShapeType="1"/>
          </p:cNvSpPr>
          <p:nvPr/>
        </p:nvSpPr>
        <p:spPr bwMode="auto">
          <a:xfrm>
            <a:off x="2133600" y="2743200"/>
            <a:ext cx="2209800" cy="266700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0776" name="Text Box 10"/>
          <p:cNvSpPr txBox="1">
            <a:spLocks noChangeArrowheads="1"/>
          </p:cNvSpPr>
          <p:nvPr/>
        </p:nvSpPr>
        <p:spPr bwMode="auto">
          <a:xfrm>
            <a:off x="4343400" y="5029200"/>
            <a:ext cx="417513" cy="461963"/>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FF00"/>
                </a:solidFill>
                <a:latin typeface="Tahoma" pitchFamily="34" charset="0"/>
              </a:rPr>
              <a:t>D</a:t>
            </a:r>
          </a:p>
        </p:txBody>
      </p:sp>
      <p:sp>
        <p:nvSpPr>
          <p:cNvPr id="160777" name="Text Box 11"/>
          <p:cNvSpPr txBox="1">
            <a:spLocks noChangeArrowheads="1"/>
          </p:cNvSpPr>
          <p:nvPr/>
        </p:nvSpPr>
        <p:spPr bwMode="auto">
          <a:xfrm>
            <a:off x="5399088" y="1376363"/>
            <a:ext cx="3548062" cy="13239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FFFFCC"/>
                </a:solidFill>
                <a:latin typeface="Tahoma" pitchFamily="34" charset="0"/>
              </a:rPr>
              <a:t>DD </a:t>
            </a:r>
            <a:r>
              <a:rPr lang="tr-TR" sz="2000">
                <a:solidFill>
                  <a:srgbClr val="FFFFCC"/>
                </a:solidFill>
                <a:latin typeface="Tahoma" pitchFamily="34" charset="0"/>
              </a:rPr>
              <a:t>bir ürünün talep eğrisi </a:t>
            </a:r>
          </a:p>
          <a:p>
            <a:pPr eaLnBrk="0" fontAlgn="base" hangingPunct="0">
              <a:spcBef>
                <a:spcPct val="0"/>
              </a:spcBef>
              <a:spcAft>
                <a:spcPct val="0"/>
              </a:spcAft>
            </a:pPr>
            <a:r>
              <a:rPr lang="tr-TR" sz="2000">
                <a:solidFill>
                  <a:srgbClr val="FFFFCC"/>
                </a:solidFill>
                <a:latin typeface="Tahoma" pitchFamily="34" charset="0"/>
              </a:rPr>
              <a:t>olsun (marjinal sosyal faydayı</a:t>
            </a:r>
          </a:p>
          <a:p>
            <a:pPr eaLnBrk="0" fontAlgn="base" hangingPunct="0">
              <a:spcBef>
                <a:spcPct val="0"/>
              </a:spcBef>
              <a:spcAft>
                <a:spcPct val="0"/>
              </a:spcAft>
            </a:pPr>
            <a:r>
              <a:rPr lang="tr-TR" sz="2000">
                <a:solidFill>
                  <a:srgbClr val="FFFFCC"/>
                </a:solidFill>
                <a:latin typeface="Tahoma" pitchFamily="34" charset="0"/>
              </a:rPr>
              <a:t>temsil ettiği şeklinde </a:t>
            </a:r>
          </a:p>
          <a:p>
            <a:pPr eaLnBrk="0" fontAlgn="base" hangingPunct="0">
              <a:spcBef>
                <a:spcPct val="0"/>
              </a:spcBef>
              <a:spcAft>
                <a:spcPct val="0"/>
              </a:spcAft>
            </a:pPr>
            <a:r>
              <a:rPr lang="tr-TR" sz="2000">
                <a:solidFill>
                  <a:srgbClr val="FFFFCC"/>
                </a:solidFill>
                <a:latin typeface="Tahoma" pitchFamily="34" charset="0"/>
              </a:rPr>
              <a:t>yorumlayabiliriz)</a:t>
            </a:r>
            <a:endParaRPr lang="en-US" sz="2000">
              <a:solidFill>
                <a:srgbClr val="FFFFCC"/>
              </a:solidFill>
              <a:latin typeface="Tahoma" pitchFamily="34" charset="0"/>
            </a:endParaRPr>
          </a:p>
        </p:txBody>
      </p:sp>
      <p:sp>
        <p:nvSpPr>
          <p:cNvPr id="160778" name="Line 12"/>
          <p:cNvSpPr>
            <a:spLocks noChangeShapeType="1"/>
          </p:cNvSpPr>
          <p:nvPr/>
        </p:nvSpPr>
        <p:spPr bwMode="auto">
          <a:xfrm>
            <a:off x="1143000" y="4419600"/>
            <a:ext cx="3733800" cy="0"/>
          </a:xfrm>
          <a:prstGeom prst="line">
            <a:avLst/>
          </a:prstGeom>
          <a:noFill/>
          <a:ln w="57150">
            <a:solidFill>
              <a:srgbClr val="FF33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0779" name="Text Box 13"/>
          <p:cNvSpPr txBox="1">
            <a:spLocks noChangeArrowheads="1"/>
          </p:cNvSpPr>
          <p:nvPr/>
        </p:nvSpPr>
        <p:spPr bwMode="auto">
          <a:xfrm>
            <a:off x="4251325" y="4424363"/>
            <a:ext cx="862013"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3300"/>
                </a:solidFill>
                <a:latin typeface="Tahoma" pitchFamily="34" charset="0"/>
              </a:rPr>
              <a:t>MPC</a:t>
            </a:r>
          </a:p>
        </p:txBody>
      </p:sp>
      <p:sp>
        <p:nvSpPr>
          <p:cNvPr id="160780" name="Text Box 14"/>
          <p:cNvSpPr txBox="1">
            <a:spLocks noChangeArrowheads="1"/>
          </p:cNvSpPr>
          <p:nvPr/>
        </p:nvSpPr>
        <p:spPr bwMode="auto">
          <a:xfrm>
            <a:off x="5372100" y="3059113"/>
            <a:ext cx="3355975" cy="178435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200">
                <a:solidFill>
                  <a:srgbClr val="FFFFCC"/>
                </a:solidFill>
                <a:latin typeface="Tahoma" pitchFamily="34" charset="0"/>
              </a:rPr>
              <a:t>MPC </a:t>
            </a:r>
            <a:r>
              <a:rPr lang="tr-TR" sz="2200">
                <a:solidFill>
                  <a:srgbClr val="FFFFCC"/>
                </a:solidFill>
                <a:latin typeface="Tahoma" pitchFamily="34" charset="0"/>
              </a:rPr>
              <a:t>firmanın üretim için </a:t>
            </a:r>
          </a:p>
          <a:p>
            <a:pPr eaLnBrk="0" fontAlgn="base" hangingPunct="0">
              <a:spcBef>
                <a:spcPct val="0"/>
              </a:spcBef>
              <a:spcAft>
                <a:spcPct val="0"/>
              </a:spcAft>
            </a:pPr>
            <a:r>
              <a:rPr lang="tr-TR" sz="2200">
                <a:solidFill>
                  <a:srgbClr val="FFFFCC"/>
                </a:solidFill>
                <a:latin typeface="Tahoma" pitchFamily="34" charset="0"/>
              </a:rPr>
              <a:t>katlandığı m</a:t>
            </a:r>
            <a:r>
              <a:rPr lang="en-US" sz="2200">
                <a:solidFill>
                  <a:srgbClr val="FFFFCC"/>
                </a:solidFill>
                <a:latin typeface="Tahoma" pitchFamily="34" charset="0"/>
              </a:rPr>
              <a:t>ar</a:t>
            </a:r>
            <a:r>
              <a:rPr lang="tr-TR" sz="2200">
                <a:solidFill>
                  <a:srgbClr val="FFFFCC"/>
                </a:solidFill>
                <a:latin typeface="Tahoma" pitchFamily="34" charset="0"/>
              </a:rPr>
              <a:t>j</a:t>
            </a:r>
            <a:r>
              <a:rPr lang="en-US" sz="2200">
                <a:solidFill>
                  <a:srgbClr val="FFFFCC"/>
                </a:solidFill>
                <a:latin typeface="Tahoma" pitchFamily="34" charset="0"/>
              </a:rPr>
              <a:t>inal</a:t>
            </a:r>
            <a:r>
              <a:rPr lang="tr-TR" sz="2200">
                <a:solidFill>
                  <a:srgbClr val="FFFFCC"/>
                </a:solidFill>
                <a:latin typeface="Tahoma" pitchFamily="34" charset="0"/>
              </a:rPr>
              <a:t> özel </a:t>
            </a:r>
          </a:p>
          <a:p>
            <a:pPr eaLnBrk="0" fontAlgn="base" hangingPunct="0">
              <a:spcBef>
                <a:spcPct val="0"/>
              </a:spcBef>
              <a:spcAft>
                <a:spcPct val="0"/>
              </a:spcAft>
            </a:pPr>
            <a:r>
              <a:rPr lang="tr-TR" sz="2200">
                <a:solidFill>
                  <a:srgbClr val="FFFFCC"/>
                </a:solidFill>
                <a:latin typeface="Tahoma" pitchFamily="34" charset="0"/>
              </a:rPr>
              <a:t>maliyet olsun </a:t>
            </a:r>
            <a:endParaRPr lang="en-US" sz="2200">
              <a:solidFill>
                <a:srgbClr val="FFFFCC"/>
              </a:solidFill>
              <a:latin typeface="Tahoma" pitchFamily="34" charset="0"/>
            </a:endParaRPr>
          </a:p>
          <a:p>
            <a:pPr eaLnBrk="0" fontAlgn="base" hangingPunct="0">
              <a:spcBef>
                <a:spcPct val="0"/>
              </a:spcBef>
              <a:spcAft>
                <a:spcPct val="0"/>
              </a:spcAft>
            </a:pPr>
            <a:r>
              <a:rPr lang="en-US" sz="2200">
                <a:solidFill>
                  <a:srgbClr val="FFFFCC"/>
                </a:solidFill>
                <a:latin typeface="Tahoma" pitchFamily="34" charset="0"/>
              </a:rPr>
              <a:t>(</a:t>
            </a:r>
            <a:r>
              <a:rPr lang="tr-TR" sz="2200">
                <a:solidFill>
                  <a:srgbClr val="FFFFCC"/>
                </a:solidFill>
                <a:latin typeface="Tahoma" pitchFamily="34" charset="0"/>
              </a:rPr>
              <a:t>basitlik için sabit kabul </a:t>
            </a:r>
          </a:p>
          <a:p>
            <a:pPr eaLnBrk="0" fontAlgn="base" hangingPunct="0">
              <a:spcBef>
                <a:spcPct val="0"/>
              </a:spcBef>
              <a:spcAft>
                <a:spcPct val="0"/>
              </a:spcAft>
            </a:pPr>
            <a:r>
              <a:rPr lang="tr-TR" sz="2200">
                <a:solidFill>
                  <a:srgbClr val="FFFFCC"/>
                </a:solidFill>
                <a:latin typeface="Tahoma" pitchFamily="34" charset="0"/>
              </a:rPr>
              <a:t>edilmekte</a:t>
            </a:r>
            <a:r>
              <a:rPr lang="en-US" sz="2200">
                <a:solidFill>
                  <a:srgbClr val="FFFFCC"/>
                </a:solidFill>
                <a:latin typeface="Tahoma" pitchFamily="34" charset="0"/>
              </a:rPr>
              <a:t>).</a:t>
            </a:r>
          </a:p>
        </p:txBody>
      </p:sp>
      <p:sp>
        <p:nvSpPr>
          <p:cNvPr id="160781" name="Line 15"/>
          <p:cNvSpPr>
            <a:spLocks noChangeShapeType="1"/>
          </p:cNvSpPr>
          <p:nvPr/>
        </p:nvSpPr>
        <p:spPr bwMode="auto">
          <a:xfrm>
            <a:off x="3505200" y="4419600"/>
            <a:ext cx="0" cy="1295400"/>
          </a:xfrm>
          <a:prstGeom prst="line">
            <a:avLst/>
          </a:prstGeom>
          <a:noFill/>
          <a:ln w="9525">
            <a:solidFill>
              <a:srgbClr val="FFFF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0782" name="Text Box 16"/>
          <p:cNvSpPr txBox="1">
            <a:spLocks noChangeArrowheads="1"/>
          </p:cNvSpPr>
          <p:nvPr/>
        </p:nvSpPr>
        <p:spPr bwMode="auto">
          <a:xfrm>
            <a:off x="755650" y="4154488"/>
            <a:ext cx="387350"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FFCC"/>
                </a:solidFill>
                <a:latin typeface="Tahoma" pitchFamily="34" charset="0"/>
              </a:rPr>
              <a:t>P</a:t>
            </a:r>
          </a:p>
        </p:txBody>
      </p:sp>
      <p:sp>
        <p:nvSpPr>
          <p:cNvPr id="160783" name="Text Box 17"/>
          <p:cNvSpPr txBox="1">
            <a:spLocks noChangeArrowheads="1"/>
          </p:cNvSpPr>
          <p:nvPr/>
        </p:nvSpPr>
        <p:spPr bwMode="auto">
          <a:xfrm>
            <a:off x="3246438" y="5715000"/>
            <a:ext cx="420687"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FFCC"/>
                </a:solidFill>
                <a:latin typeface="Tahoma" pitchFamily="34" charset="0"/>
              </a:rPr>
              <a:t>Q</a:t>
            </a:r>
          </a:p>
        </p:txBody>
      </p:sp>
      <p:sp>
        <p:nvSpPr>
          <p:cNvPr id="160784" name="Text Box 18"/>
          <p:cNvSpPr txBox="1">
            <a:spLocks noChangeArrowheads="1"/>
          </p:cNvSpPr>
          <p:nvPr/>
        </p:nvSpPr>
        <p:spPr bwMode="auto">
          <a:xfrm>
            <a:off x="5389563" y="5105400"/>
            <a:ext cx="3640137" cy="13239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000">
                <a:solidFill>
                  <a:srgbClr val="FFFFCC"/>
                </a:solidFill>
                <a:latin typeface="Tahoma" pitchFamily="34" charset="0"/>
              </a:rPr>
              <a:t>Piyasa, fiyatın P ve miktarın Q </a:t>
            </a:r>
          </a:p>
          <a:p>
            <a:pPr eaLnBrk="0" fontAlgn="base" hangingPunct="0">
              <a:spcBef>
                <a:spcPct val="0"/>
              </a:spcBef>
              <a:spcAft>
                <a:spcPct val="0"/>
              </a:spcAft>
            </a:pPr>
            <a:r>
              <a:rPr lang="tr-TR" sz="2000">
                <a:solidFill>
                  <a:srgbClr val="FFFFCC"/>
                </a:solidFill>
                <a:latin typeface="Tahoma" pitchFamily="34" charset="0"/>
              </a:rPr>
              <a:t>olarak belirlendiği, </a:t>
            </a:r>
            <a:r>
              <a:rPr lang="en-US" sz="2000">
                <a:solidFill>
                  <a:srgbClr val="FF3300"/>
                </a:solidFill>
                <a:latin typeface="Tahoma" pitchFamily="34" charset="0"/>
              </a:rPr>
              <a:t>MPC</a:t>
            </a:r>
            <a:r>
              <a:rPr lang="en-US" sz="2000">
                <a:solidFill>
                  <a:srgbClr val="990099"/>
                </a:solidFill>
                <a:latin typeface="Tahoma" pitchFamily="34" charset="0"/>
              </a:rPr>
              <a:t> </a:t>
            </a:r>
            <a:r>
              <a:rPr lang="en-US" sz="2000">
                <a:solidFill>
                  <a:srgbClr val="FFFFCC"/>
                </a:solidFill>
                <a:latin typeface="Tahoma" pitchFamily="34" charset="0"/>
              </a:rPr>
              <a:t>= </a:t>
            </a:r>
            <a:r>
              <a:rPr lang="en-US" sz="2000">
                <a:solidFill>
                  <a:srgbClr val="FFFF00"/>
                </a:solidFill>
                <a:latin typeface="Tahoma" pitchFamily="34" charset="0"/>
              </a:rPr>
              <a:t>DD</a:t>
            </a:r>
            <a:r>
              <a:rPr lang="en-US" sz="2000">
                <a:solidFill>
                  <a:prstClr val="white"/>
                </a:solidFill>
                <a:latin typeface="Tahoma" pitchFamily="34" charset="0"/>
              </a:rPr>
              <a:t> </a:t>
            </a:r>
            <a:endParaRPr lang="tr-TR" sz="2000">
              <a:solidFill>
                <a:prstClr val="white"/>
              </a:solidFill>
              <a:latin typeface="Tahoma" pitchFamily="34" charset="0"/>
            </a:endParaRPr>
          </a:p>
          <a:p>
            <a:pPr eaLnBrk="0" fontAlgn="base" hangingPunct="0">
              <a:spcBef>
                <a:spcPct val="0"/>
              </a:spcBef>
              <a:spcAft>
                <a:spcPct val="0"/>
              </a:spcAft>
            </a:pPr>
            <a:r>
              <a:rPr lang="tr-TR" sz="2000">
                <a:solidFill>
                  <a:srgbClr val="FFFFCC"/>
                </a:solidFill>
                <a:latin typeface="Tahoma" pitchFamily="34" charset="0"/>
              </a:rPr>
              <a:t>eşitliği sağlandığında dengeye </a:t>
            </a:r>
          </a:p>
          <a:p>
            <a:pPr eaLnBrk="0" fontAlgn="base" hangingPunct="0">
              <a:spcBef>
                <a:spcPct val="0"/>
              </a:spcBef>
              <a:spcAft>
                <a:spcPct val="0"/>
              </a:spcAft>
            </a:pPr>
            <a:r>
              <a:rPr lang="tr-TR" sz="2000">
                <a:solidFill>
                  <a:srgbClr val="FFFFCC"/>
                </a:solidFill>
                <a:latin typeface="Tahoma" pitchFamily="34" charset="0"/>
              </a:rPr>
              <a:t>gelir</a:t>
            </a:r>
            <a:r>
              <a:rPr lang="en-US" sz="2000">
                <a:solidFill>
                  <a:srgbClr val="FFFFCC"/>
                </a:solidFill>
                <a:latin typeface="Tahoma" pitchFamily="34" charset="0"/>
              </a:rPr>
              <a:t>.</a:t>
            </a:r>
          </a:p>
        </p:txBody>
      </p:sp>
      <p:sp>
        <p:nvSpPr>
          <p:cNvPr id="160785" name="Text Box 22"/>
          <p:cNvSpPr txBox="1">
            <a:spLocks noChangeArrowheads="1"/>
          </p:cNvSpPr>
          <p:nvPr/>
        </p:nvSpPr>
        <p:spPr bwMode="auto">
          <a:xfrm>
            <a:off x="2339975" y="2565400"/>
            <a:ext cx="417513" cy="461963"/>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FF00"/>
                </a:solidFill>
                <a:latin typeface="Tahoma" pitchFamily="34" charset="0"/>
              </a:rPr>
              <a:t>D</a:t>
            </a:r>
          </a:p>
        </p:txBody>
      </p:sp>
    </p:spTree>
    <p:extLst>
      <p:ext uri="{BB962C8B-B14F-4D97-AF65-F5344CB8AC3E}">
        <p14:creationId xmlns:p14="http://schemas.microsoft.com/office/powerpoint/2010/main" val="3027277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26"/>
          <p:cNvSpPr>
            <a:spLocks noGrp="1" noChangeArrowheads="1"/>
          </p:cNvSpPr>
          <p:nvPr>
            <p:ph type="title" idx="4294967295"/>
          </p:nvPr>
        </p:nvSpPr>
        <p:spPr>
          <a:xfrm>
            <a:off x="357188" y="357188"/>
            <a:ext cx="7772400" cy="1143000"/>
          </a:xfrm>
        </p:spPr>
        <p:txBody>
          <a:bodyPr/>
          <a:lstStyle/>
          <a:p>
            <a:pPr eaLnBrk="1" hangingPunct="1"/>
            <a:r>
              <a:rPr lang="tr-TR" sz="4000" smtClean="0"/>
              <a:t>Üretimde dışsallık</a:t>
            </a:r>
            <a:endParaRPr lang="en-GB" sz="4000" smtClean="0"/>
          </a:p>
        </p:txBody>
      </p:sp>
      <p:grpSp>
        <p:nvGrpSpPr>
          <p:cNvPr id="2" name="Group 1063"/>
          <p:cNvGrpSpPr>
            <a:grpSpLocks/>
          </p:cNvGrpSpPr>
          <p:nvPr/>
        </p:nvGrpSpPr>
        <p:grpSpPr bwMode="auto">
          <a:xfrm>
            <a:off x="609600" y="2487613"/>
            <a:ext cx="4719638" cy="3684587"/>
            <a:chOff x="384" y="1567"/>
            <a:chExt cx="2973" cy="2321"/>
          </a:xfrm>
        </p:grpSpPr>
        <p:grpSp>
          <p:nvGrpSpPr>
            <p:cNvPr id="3" name="Group 1062"/>
            <p:cNvGrpSpPr>
              <a:grpSpLocks/>
            </p:cNvGrpSpPr>
            <p:nvPr/>
          </p:nvGrpSpPr>
          <p:grpSpPr bwMode="auto">
            <a:xfrm>
              <a:off x="384" y="1567"/>
              <a:ext cx="2973" cy="2321"/>
              <a:chOff x="384" y="1567"/>
              <a:chExt cx="2973" cy="2321"/>
            </a:xfrm>
          </p:grpSpPr>
          <p:sp>
            <p:nvSpPr>
              <p:cNvPr id="161810" name="Line 1027"/>
              <p:cNvSpPr>
                <a:spLocks noChangeShapeType="1"/>
              </p:cNvSpPr>
              <p:nvPr/>
            </p:nvSpPr>
            <p:spPr bwMode="auto">
              <a:xfrm>
                <a:off x="720" y="3583"/>
                <a:ext cx="2352" cy="0"/>
              </a:xfrm>
              <a:prstGeom prst="line">
                <a:avLst/>
              </a:prstGeom>
              <a:noFill/>
              <a:ln w="38100">
                <a:solidFill>
                  <a:srgbClr val="FFFFCC"/>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1811" name="Line 1028"/>
              <p:cNvSpPr>
                <a:spLocks noChangeShapeType="1"/>
              </p:cNvSpPr>
              <p:nvPr/>
            </p:nvSpPr>
            <p:spPr bwMode="auto">
              <a:xfrm flipV="1">
                <a:off x="720" y="1567"/>
                <a:ext cx="0" cy="2016"/>
              </a:xfrm>
              <a:prstGeom prst="line">
                <a:avLst/>
              </a:prstGeom>
              <a:noFill/>
              <a:ln w="38100">
                <a:solidFill>
                  <a:srgbClr val="FFFFCC"/>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1812" name="Text Box 1029"/>
              <p:cNvSpPr txBox="1">
                <a:spLocks noChangeArrowheads="1"/>
              </p:cNvSpPr>
              <p:nvPr/>
            </p:nvSpPr>
            <p:spPr bwMode="auto">
              <a:xfrm>
                <a:off x="2409" y="3638"/>
                <a:ext cx="711" cy="25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GB" sz="2000" i="1">
                    <a:solidFill>
                      <a:srgbClr val="FFFFCC"/>
                    </a:solidFill>
                    <a:latin typeface="Tahoma" pitchFamily="34" charset="0"/>
                  </a:rPr>
                  <a:t>Quantity</a:t>
                </a:r>
              </a:p>
            </p:txBody>
          </p:sp>
          <p:sp>
            <p:nvSpPr>
              <p:cNvPr id="161813" name="Text Box 1030"/>
              <p:cNvSpPr txBox="1">
                <a:spLocks noChangeArrowheads="1"/>
              </p:cNvSpPr>
              <p:nvPr/>
            </p:nvSpPr>
            <p:spPr bwMode="auto">
              <a:xfrm rot="-5343214">
                <a:off x="268" y="1731"/>
                <a:ext cx="481" cy="25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GB" sz="2000" i="1">
                    <a:solidFill>
                      <a:srgbClr val="FFFFCC"/>
                    </a:solidFill>
                    <a:latin typeface="Tahoma" pitchFamily="34" charset="0"/>
                  </a:rPr>
                  <a:t>Price</a:t>
                </a:r>
              </a:p>
            </p:txBody>
          </p:sp>
          <p:sp>
            <p:nvSpPr>
              <p:cNvPr id="161814" name="Line 1032"/>
              <p:cNvSpPr>
                <a:spLocks noChangeShapeType="1"/>
              </p:cNvSpPr>
              <p:nvPr/>
            </p:nvSpPr>
            <p:spPr bwMode="auto">
              <a:xfrm>
                <a:off x="1344" y="1711"/>
                <a:ext cx="1392" cy="168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1815" name="Text Box 1033"/>
              <p:cNvSpPr txBox="1">
                <a:spLocks noChangeArrowheads="1"/>
              </p:cNvSpPr>
              <p:nvPr/>
            </p:nvSpPr>
            <p:spPr bwMode="auto">
              <a:xfrm>
                <a:off x="2736" y="3102"/>
                <a:ext cx="621" cy="446"/>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b="1">
                    <a:solidFill>
                      <a:srgbClr val="FFFF00"/>
                    </a:solidFill>
                    <a:latin typeface="Tahoma" pitchFamily="34" charset="0"/>
                  </a:rPr>
                  <a:t>DD</a:t>
                </a:r>
              </a:p>
              <a:p>
                <a:pPr eaLnBrk="0" fontAlgn="base" hangingPunct="0">
                  <a:spcBef>
                    <a:spcPct val="0"/>
                  </a:spcBef>
                  <a:spcAft>
                    <a:spcPct val="0"/>
                  </a:spcAft>
                </a:pPr>
                <a:r>
                  <a:rPr lang="en-US" sz="2000" b="1">
                    <a:solidFill>
                      <a:srgbClr val="FFFF00"/>
                    </a:solidFill>
                    <a:latin typeface="Tahoma" pitchFamily="34" charset="0"/>
                  </a:rPr>
                  <a:t>(MSB)</a:t>
                </a:r>
              </a:p>
            </p:txBody>
          </p:sp>
          <p:sp>
            <p:nvSpPr>
              <p:cNvPr id="161816" name="Line 1036"/>
              <p:cNvSpPr>
                <a:spLocks noChangeShapeType="1"/>
              </p:cNvSpPr>
              <p:nvPr/>
            </p:nvSpPr>
            <p:spPr bwMode="auto">
              <a:xfrm>
                <a:off x="720" y="2767"/>
                <a:ext cx="2352" cy="0"/>
              </a:xfrm>
              <a:prstGeom prst="line">
                <a:avLst/>
              </a:prstGeom>
              <a:noFill/>
              <a:ln w="57150">
                <a:solidFill>
                  <a:srgbClr val="FF33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1817" name="Text Box 1037"/>
              <p:cNvSpPr txBox="1">
                <a:spLocks noChangeArrowheads="1"/>
              </p:cNvSpPr>
              <p:nvPr/>
            </p:nvSpPr>
            <p:spPr bwMode="auto">
              <a:xfrm>
                <a:off x="2678" y="2770"/>
                <a:ext cx="543"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3300"/>
                    </a:solidFill>
                    <a:latin typeface="Tahoma" pitchFamily="34" charset="0"/>
                  </a:rPr>
                  <a:t>MPC</a:t>
                </a:r>
              </a:p>
            </p:txBody>
          </p:sp>
        </p:grpSp>
        <p:sp>
          <p:nvSpPr>
            <p:cNvPr id="161808" name="Line 1047"/>
            <p:cNvSpPr>
              <a:spLocks noChangeShapeType="1"/>
            </p:cNvSpPr>
            <p:nvPr/>
          </p:nvSpPr>
          <p:spPr bwMode="auto">
            <a:xfrm>
              <a:off x="2208" y="2767"/>
              <a:ext cx="0" cy="816"/>
            </a:xfrm>
            <a:prstGeom prst="line">
              <a:avLst/>
            </a:prstGeom>
            <a:noFill/>
            <a:ln w="9525">
              <a:solidFill>
                <a:srgbClr val="FFFF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1809" name="Text Box 1048"/>
            <p:cNvSpPr txBox="1">
              <a:spLocks noChangeArrowheads="1"/>
            </p:cNvSpPr>
            <p:nvPr/>
          </p:nvSpPr>
          <p:spPr bwMode="auto">
            <a:xfrm>
              <a:off x="2087" y="3583"/>
              <a:ext cx="265"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FFCC"/>
                  </a:solidFill>
                  <a:latin typeface="Tahoma" pitchFamily="34" charset="0"/>
                </a:rPr>
                <a:t>Q</a:t>
              </a:r>
            </a:p>
          </p:txBody>
        </p:sp>
      </p:grpSp>
      <p:grpSp>
        <p:nvGrpSpPr>
          <p:cNvPr id="4" name="Group 1059"/>
          <p:cNvGrpSpPr>
            <a:grpSpLocks/>
          </p:cNvGrpSpPr>
          <p:nvPr/>
        </p:nvGrpSpPr>
        <p:grpSpPr bwMode="auto">
          <a:xfrm>
            <a:off x="1143000" y="1600200"/>
            <a:ext cx="7564438" cy="2808288"/>
            <a:chOff x="720" y="1015"/>
            <a:chExt cx="4765" cy="1769"/>
          </a:xfrm>
        </p:grpSpPr>
        <p:sp>
          <p:nvSpPr>
            <p:cNvPr id="161804" name="Freeform 1045"/>
            <p:cNvSpPr>
              <a:spLocks/>
            </p:cNvSpPr>
            <p:nvPr/>
          </p:nvSpPr>
          <p:spPr bwMode="auto">
            <a:xfrm>
              <a:off x="720" y="1536"/>
              <a:ext cx="2304" cy="1248"/>
            </a:xfrm>
            <a:custGeom>
              <a:avLst/>
              <a:gdLst>
                <a:gd name="T0" fmla="*/ 0 w 2304"/>
                <a:gd name="T1" fmla="*/ 1248 h 1248"/>
                <a:gd name="T2" fmla="*/ 1056 w 2304"/>
                <a:gd name="T3" fmla="*/ 1008 h 1248"/>
                <a:gd name="T4" fmla="*/ 2304 w 2304"/>
                <a:gd name="T5" fmla="*/ 0 h 1248"/>
                <a:gd name="T6" fmla="*/ 0 60000 65536"/>
                <a:gd name="T7" fmla="*/ 0 60000 65536"/>
                <a:gd name="T8" fmla="*/ 0 60000 65536"/>
                <a:gd name="T9" fmla="*/ 0 w 2304"/>
                <a:gd name="T10" fmla="*/ 0 h 1248"/>
                <a:gd name="T11" fmla="*/ 2304 w 2304"/>
                <a:gd name="T12" fmla="*/ 1248 h 1248"/>
              </a:gdLst>
              <a:ahLst/>
              <a:cxnLst>
                <a:cxn ang="T6">
                  <a:pos x="T0" y="T1"/>
                </a:cxn>
                <a:cxn ang="T7">
                  <a:pos x="T2" y="T3"/>
                </a:cxn>
                <a:cxn ang="T8">
                  <a:pos x="T4" y="T5"/>
                </a:cxn>
              </a:cxnLst>
              <a:rect l="T9" t="T10" r="T11" b="T12"/>
              <a:pathLst>
                <a:path w="2304" h="1248">
                  <a:moveTo>
                    <a:pt x="0" y="1248"/>
                  </a:moveTo>
                  <a:cubicBezTo>
                    <a:pt x="336" y="1232"/>
                    <a:pt x="672" y="1216"/>
                    <a:pt x="1056" y="1008"/>
                  </a:cubicBezTo>
                  <a:cubicBezTo>
                    <a:pt x="1440" y="800"/>
                    <a:pt x="1872" y="400"/>
                    <a:pt x="2304" y="0"/>
                  </a:cubicBezTo>
                </a:path>
              </a:pathLst>
            </a:cu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1805" name="Text Box 1046"/>
            <p:cNvSpPr txBox="1">
              <a:spLocks noChangeArrowheads="1"/>
            </p:cNvSpPr>
            <p:nvPr/>
          </p:nvSpPr>
          <p:spPr bwMode="auto">
            <a:xfrm>
              <a:off x="2468" y="1334"/>
              <a:ext cx="543"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FF00"/>
                  </a:solidFill>
                  <a:latin typeface="Tahoma" pitchFamily="34" charset="0"/>
                </a:rPr>
                <a:t>MSC</a:t>
              </a:r>
            </a:p>
          </p:txBody>
        </p:sp>
        <p:sp>
          <p:nvSpPr>
            <p:cNvPr id="161806" name="Text Box 1056"/>
            <p:cNvSpPr txBox="1">
              <a:spLocks noChangeArrowheads="1"/>
            </p:cNvSpPr>
            <p:nvPr/>
          </p:nvSpPr>
          <p:spPr bwMode="auto">
            <a:xfrm>
              <a:off x="3072" y="1015"/>
              <a:ext cx="2413" cy="1047"/>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000">
                  <a:solidFill>
                    <a:srgbClr val="FFFFCC"/>
                  </a:solidFill>
                  <a:latin typeface="Tahoma" pitchFamily="34" charset="0"/>
                </a:rPr>
                <a:t>Eğer firma kirliliiğe yol açıyorsa,</a:t>
              </a:r>
            </a:p>
            <a:p>
              <a:pPr eaLnBrk="0" fontAlgn="base" hangingPunct="0">
                <a:spcBef>
                  <a:spcPct val="0"/>
                </a:spcBef>
                <a:spcAft>
                  <a:spcPct val="0"/>
                </a:spcAft>
              </a:pPr>
              <a:r>
                <a:rPr lang="tr-TR" sz="2000">
                  <a:solidFill>
                    <a:srgbClr val="FFFFCC"/>
                  </a:solidFill>
                  <a:latin typeface="Tahoma" pitchFamily="34" charset="0"/>
                </a:rPr>
                <a:t>topluma marjinal sosyal </a:t>
              </a:r>
            </a:p>
            <a:p>
              <a:pPr eaLnBrk="0" fontAlgn="base" hangingPunct="0">
                <a:spcBef>
                  <a:spcPct val="0"/>
                </a:spcBef>
                <a:spcAft>
                  <a:spcPct val="0"/>
                </a:spcAft>
              </a:pPr>
              <a:r>
                <a:rPr lang="tr-TR" sz="2000">
                  <a:solidFill>
                    <a:srgbClr val="FFFFCC"/>
                  </a:solidFill>
                  <a:latin typeface="Tahoma" pitchFamily="34" charset="0"/>
                </a:rPr>
                <a:t>maliyet (MSC) kadar bir maliyet </a:t>
              </a:r>
            </a:p>
            <a:p>
              <a:pPr eaLnBrk="0" fontAlgn="base" hangingPunct="0">
                <a:spcBef>
                  <a:spcPct val="0"/>
                </a:spcBef>
                <a:spcAft>
                  <a:spcPct val="0"/>
                </a:spcAft>
              </a:pPr>
              <a:r>
                <a:rPr lang="tr-TR" sz="2000">
                  <a:solidFill>
                    <a:srgbClr val="FFFFCC"/>
                  </a:solidFill>
                  <a:latin typeface="Tahoma" pitchFamily="34" charset="0"/>
                </a:rPr>
                <a:t>yükler. </a:t>
              </a:r>
              <a:r>
                <a:rPr lang="en-US" sz="2000">
                  <a:solidFill>
                    <a:srgbClr val="FFFFCC"/>
                  </a:solidFill>
                  <a:latin typeface="Tahoma" pitchFamily="34" charset="0"/>
                </a:rPr>
                <a:t> </a:t>
              </a:r>
            </a:p>
            <a:p>
              <a:pPr eaLnBrk="0" fontAlgn="base" hangingPunct="0">
                <a:spcBef>
                  <a:spcPct val="0"/>
                </a:spcBef>
                <a:spcAft>
                  <a:spcPct val="0"/>
                </a:spcAft>
              </a:pPr>
              <a:endParaRPr lang="en-US" sz="2200">
                <a:solidFill>
                  <a:srgbClr val="FFFFCC"/>
                </a:solidFill>
                <a:latin typeface="Tahoma" pitchFamily="34" charset="0"/>
              </a:endParaRPr>
            </a:p>
          </p:txBody>
        </p:sp>
      </p:grpSp>
      <p:grpSp>
        <p:nvGrpSpPr>
          <p:cNvPr id="5" name="Group 1064"/>
          <p:cNvGrpSpPr>
            <a:grpSpLocks/>
          </p:cNvGrpSpPr>
          <p:nvPr/>
        </p:nvGrpSpPr>
        <p:grpSpPr bwMode="auto">
          <a:xfrm>
            <a:off x="2754313" y="3111500"/>
            <a:ext cx="5335587" cy="3024188"/>
            <a:chOff x="1735" y="1960"/>
            <a:chExt cx="3361" cy="1905"/>
          </a:xfrm>
        </p:grpSpPr>
        <p:sp>
          <p:nvSpPr>
            <p:cNvPr id="161801" name="Line 1054"/>
            <p:cNvSpPr>
              <a:spLocks noChangeShapeType="1"/>
            </p:cNvSpPr>
            <p:nvPr/>
          </p:nvSpPr>
          <p:spPr bwMode="auto">
            <a:xfrm>
              <a:off x="1920" y="2448"/>
              <a:ext cx="0" cy="1152"/>
            </a:xfrm>
            <a:prstGeom prst="line">
              <a:avLst/>
            </a:prstGeom>
            <a:noFill/>
            <a:ln w="9525">
              <a:solidFill>
                <a:srgbClr val="FFFF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1802" name="Text Box 1055"/>
            <p:cNvSpPr txBox="1">
              <a:spLocks noChangeArrowheads="1"/>
            </p:cNvSpPr>
            <p:nvPr/>
          </p:nvSpPr>
          <p:spPr bwMode="auto">
            <a:xfrm>
              <a:off x="1735" y="3577"/>
              <a:ext cx="340"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FFCC"/>
                  </a:solidFill>
                  <a:latin typeface="Tahoma" pitchFamily="34" charset="0"/>
                </a:rPr>
                <a:t>Q*</a:t>
              </a:r>
            </a:p>
          </p:txBody>
        </p:sp>
        <p:sp>
          <p:nvSpPr>
            <p:cNvPr id="161803" name="Text Box 1057"/>
            <p:cNvSpPr txBox="1">
              <a:spLocks noChangeArrowheads="1"/>
            </p:cNvSpPr>
            <p:nvPr/>
          </p:nvSpPr>
          <p:spPr bwMode="auto">
            <a:xfrm>
              <a:off x="2880" y="1960"/>
              <a:ext cx="2216" cy="64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000">
                  <a:solidFill>
                    <a:srgbClr val="FFFFCC"/>
                  </a:solidFill>
                  <a:latin typeface="Tahoma" pitchFamily="34" charset="0"/>
                </a:rPr>
                <a:t>Bu yüzden sosyal optimum, </a:t>
              </a:r>
            </a:p>
            <a:p>
              <a:pPr eaLnBrk="0" fontAlgn="base" hangingPunct="0">
                <a:spcBef>
                  <a:spcPct val="0"/>
                </a:spcBef>
                <a:spcAft>
                  <a:spcPct val="0"/>
                </a:spcAft>
              </a:pPr>
              <a:r>
                <a:rPr lang="en-US" sz="2000">
                  <a:solidFill>
                    <a:srgbClr val="FFFFCC"/>
                  </a:solidFill>
                  <a:latin typeface="Tahoma" pitchFamily="34" charset="0"/>
                </a:rPr>
                <a:t> DD(MSB)=MSC </a:t>
              </a:r>
              <a:r>
                <a:rPr lang="tr-TR" sz="2000">
                  <a:solidFill>
                    <a:srgbClr val="FFFFCC"/>
                  </a:solidFill>
                  <a:latin typeface="Tahoma" pitchFamily="34" charset="0"/>
                </a:rPr>
                <a:t>eşitliğinin </a:t>
              </a:r>
            </a:p>
            <a:p>
              <a:pPr eaLnBrk="0" fontAlgn="base" hangingPunct="0">
                <a:spcBef>
                  <a:spcPct val="0"/>
                </a:spcBef>
                <a:spcAft>
                  <a:spcPct val="0"/>
                </a:spcAft>
              </a:pPr>
              <a:r>
                <a:rPr lang="tr-TR" sz="2000">
                  <a:solidFill>
                    <a:srgbClr val="FFFFCC"/>
                  </a:solidFill>
                  <a:latin typeface="Tahoma" pitchFamily="34" charset="0"/>
                </a:rPr>
                <a:t>sağlandığı </a:t>
              </a:r>
              <a:r>
                <a:rPr lang="en-US" sz="2000">
                  <a:solidFill>
                    <a:srgbClr val="FFFFCC"/>
                  </a:solidFill>
                  <a:latin typeface="Tahoma" pitchFamily="34" charset="0"/>
                </a:rPr>
                <a:t> Q*</a:t>
              </a:r>
              <a:r>
                <a:rPr lang="tr-TR" sz="2000">
                  <a:solidFill>
                    <a:srgbClr val="FFFFCC"/>
                  </a:solidFill>
                  <a:latin typeface="Tahoma" pitchFamily="34" charset="0"/>
                </a:rPr>
                <a:t>’da gerçekleşir</a:t>
              </a:r>
              <a:r>
                <a:rPr lang="en-US" sz="2000">
                  <a:solidFill>
                    <a:srgbClr val="FFFFCC"/>
                  </a:solidFill>
                  <a:latin typeface="Tahoma" pitchFamily="34" charset="0"/>
                </a:rPr>
                <a:t>.</a:t>
              </a:r>
              <a:endParaRPr lang="en-US" sz="2400">
                <a:solidFill>
                  <a:srgbClr val="FFFFCC"/>
                </a:solidFill>
                <a:latin typeface="Tahoma" pitchFamily="34" charset="0"/>
              </a:endParaRPr>
            </a:p>
          </p:txBody>
        </p:sp>
      </p:grpSp>
      <p:grpSp>
        <p:nvGrpSpPr>
          <p:cNvPr id="6" name="Group 1061"/>
          <p:cNvGrpSpPr>
            <a:grpSpLocks/>
          </p:cNvGrpSpPr>
          <p:nvPr/>
        </p:nvGrpSpPr>
        <p:grpSpPr bwMode="auto">
          <a:xfrm>
            <a:off x="3111500" y="3568700"/>
            <a:ext cx="6032500" cy="2620963"/>
            <a:chOff x="1968" y="2256"/>
            <a:chExt cx="3800" cy="1651"/>
          </a:xfrm>
        </p:grpSpPr>
        <p:sp>
          <p:nvSpPr>
            <p:cNvPr id="161799" name="Freeform 1053"/>
            <p:cNvSpPr>
              <a:spLocks/>
            </p:cNvSpPr>
            <p:nvPr/>
          </p:nvSpPr>
          <p:spPr bwMode="auto">
            <a:xfrm>
              <a:off x="1968" y="2256"/>
              <a:ext cx="245" cy="517"/>
            </a:xfrm>
            <a:custGeom>
              <a:avLst/>
              <a:gdLst>
                <a:gd name="T0" fmla="*/ 245 w 245"/>
                <a:gd name="T1" fmla="*/ 517 h 517"/>
                <a:gd name="T2" fmla="*/ 245 w 245"/>
                <a:gd name="T3" fmla="*/ 437 h 517"/>
                <a:gd name="T4" fmla="*/ 240 w 245"/>
                <a:gd name="T5" fmla="*/ 0 h 517"/>
                <a:gd name="T6" fmla="*/ 0 w 245"/>
                <a:gd name="T7" fmla="*/ 192 h 517"/>
                <a:gd name="T8" fmla="*/ 245 w 245"/>
                <a:gd name="T9" fmla="*/ 517 h 517"/>
                <a:gd name="T10" fmla="*/ 0 60000 65536"/>
                <a:gd name="T11" fmla="*/ 0 60000 65536"/>
                <a:gd name="T12" fmla="*/ 0 60000 65536"/>
                <a:gd name="T13" fmla="*/ 0 60000 65536"/>
                <a:gd name="T14" fmla="*/ 0 60000 65536"/>
                <a:gd name="T15" fmla="*/ 0 w 245"/>
                <a:gd name="T16" fmla="*/ 0 h 517"/>
                <a:gd name="T17" fmla="*/ 245 w 245"/>
                <a:gd name="T18" fmla="*/ 517 h 517"/>
              </a:gdLst>
              <a:ahLst/>
              <a:cxnLst>
                <a:cxn ang="T10">
                  <a:pos x="T0" y="T1"/>
                </a:cxn>
                <a:cxn ang="T11">
                  <a:pos x="T2" y="T3"/>
                </a:cxn>
                <a:cxn ang="T12">
                  <a:pos x="T4" y="T5"/>
                </a:cxn>
                <a:cxn ang="T13">
                  <a:pos x="T6" y="T7"/>
                </a:cxn>
                <a:cxn ang="T14">
                  <a:pos x="T8" y="T9"/>
                </a:cxn>
              </a:cxnLst>
              <a:rect l="T15" t="T16" r="T17" b="T18"/>
              <a:pathLst>
                <a:path w="245" h="517">
                  <a:moveTo>
                    <a:pt x="245" y="517"/>
                  </a:moveTo>
                  <a:cubicBezTo>
                    <a:pt x="245" y="490"/>
                    <a:pt x="245" y="464"/>
                    <a:pt x="245" y="437"/>
                  </a:cubicBezTo>
                  <a:lnTo>
                    <a:pt x="240" y="0"/>
                  </a:lnTo>
                  <a:lnTo>
                    <a:pt x="0" y="192"/>
                  </a:lnTo>
                  <a:lnTo>
                    <a:pt x="245" y="517"/>
                  </a:lnTo>
                  <a:close/>
                </a:path>
              </a:pathLst>
            </a:custGeom>
            <a:solidFill>
              <a:srgbClr val="FF66FF"/>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1800" name="Text Box 1058"/>
            <p:cNvSpPr txBox="1">
              <a:spLocks noChangeArrowheads="1"/>
            </p:cNvSpPr>
            <p:nvPr/>
          </p:nvSpPr>
          <p:spPr bwMode="auto">
            <a:xfrm>
              <a:off x="3366" y="2647"/>
              <a:ext cx="2402" cy="126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000">
                  <a:solidFill>
                    <a:srgbClr val="FFFFCC"/>
                  </a:solidFill>
                  <a:latin typeface="Tahoma" pitchFamily="34" charset="0"/>
                </a:rPr>
                <a:t>Toplum için piyasa </a:t>
              </a:r>
            </a:p>
            <a:p>
              <a:pPr eaLnBrk="0" fontAlgn="base" hangingPunct="0">
                <a:spcBef>
                  <a:spcPct val="0"/>
                </a:spcBef>
                <a:spcAft>
                  <a:spcPct val="0"/>
                </a:spcAft>
              </a:pPr>
              <a:r>
                <a:rPr lang="tr-TR" sz="2000">
                  <a:solidFill>
                    <a:srgbClr val="FFFFCC"/>
                  </a:solidFill>
                  <a:latin typeface="Tahoma" pitchFamily="34" charset="0"/>
                </a:rPr>
                <a:t>başarısızlığından</a:t>
              </a:r>
            </a:p>
            <a:p>
              <a:pPr eaLnBrk="0" fontAlgn="base" hangingPunct="0">
                <a:spcBef>
                  <a:spcPct val="0"/>
                </a:spcBef>
                <a:spcAft>
                  <a:spcPct val="0"/>
                </a:spcAft>
              </a:pPr>
              <a:r>
                <a:rPr lang="tr-TR" sz="2000">
                  <a:solidFill>
                    <a:srgbClr val="FFFFCC"/>
                  </a:solidFill>
                  <a:latin typeface="Tahoma" pitchFamily="34" charset="0"/>
                </a:rPr>
                <a:t>kaynaklanan genel refah kaybı</a:t>
              </a:r>
            </a:p>
            <a:p>
              <a:pPr eaLnBrk="0" fontAlgn="base" hangingPunct="0">
                <a:spcBef>
                  <a:spcPct val="0"/>
                </a:spcBef>
                <a:spcAft>
                  <a:spcPct val="0"/>
                </a:spcAft>
              </a:pPr>
              <a:r>
                <a:rPr lang="en-US" sz="2000">
                  <a:solidFill>
                    <a:srgbClr val="FFFFCC"/>
                  </a:solidFill>
                  <a:latin typeface="Tahoma" pitchFamily="34" charset="0"/>
                </a:rPr>
                <a:t>Q* </a:t>
              </a:r>
              <a:r>
                <a:rPr lang="tr-TR" sz="2000">
                  <a:solidFill>
                    <a:srgbClr val="FFFFCC"/>
                  </a:solidFill>
                  <a:latin typeface="Tahoma" pitchFamily="34" charset="0"/>
                </a:rPr>
                <a:t>ve Q arasında, </a:t>
              </a:r>
              <a:r>
                <a:rPr lang="en-US" sz="2000">
                  <a:solidFill>
                    <a:srgbClr val="FFFFCC"/>
                  </a:solidFill>
                  <a:latin typeface="Tahoma" pitchFamily="34" charset="0"/>
                </a:rPr>
                <a:t> </a:t>
              </a:r>
              <a:r>
                <a:rPr lang="tr-TR" sz="2000">
                  <a:solidFill>
                    <a:srgbClr val="FFFFCC"/>
                  </a:solidFill>
                  <a:latin typeface="Tahoma" pitchFamily="34" charset="0"/>
                </a:rPr>
                <a:t>MPC’yi aşan</a:t>
              </a:r>
            </a:p>
            <a:p>
              <a:pPr eaLnBrk="0" fontAlgn="base" hangingPunct="0">
                <a:spcBef>
                  <a:spcPct val="0"/>
                </a:spcBef>
                <a:spcAft>
                  <a:spcPct val="0"/>
                </a:spcAft>
              </a:pPr>
              <a:r>
                <a:rPr lang="tr-TR" sz="2000">
                  <a:solidFill>
                    <a:srgbClr val="FFFFCC"/>
                  </a:solidFill>
                  <a:latin typeface="Tahoma" pitchFamily="34" charset="0"/>
                </a:rPr>
                <a:t>MSC ile temsil edilir.</a:t>
              </a:r>
            </a:p>
            <a:p>
              <a:pPr eaLnBrk="0" fontAlgn="base" hangingPunct="0">
                <a:spcBef>
                  <a:spcPct val="0"/>
                </a:spcBef>
                <a:spcAft>
                  <a:spcPct val="0"/>
                </a:spcAft>
              </a:pPr>
              <a:endParaRPr lang="en-US" sz="2400">
                <a:solidFill>
                  <a:srgbClr val="FFFFCC"/>
                </a:solidFill>
                <a:latin typeface="Tahoma" pitchFamily="34" charset="0"/>
              </a:endParaRPr>
            </a:p>
          </p:txBody>
        </p:sp>
      </p:grpSp>
    </p:spTree>
    <p:extLst>
      <p:ext uri="{BB962C8B-B14F-4D97-AF65-F5344CB8AC3E}">
        <p14:creationId xmlns:p14="http://schemas.microsoft.com/office/powerpoint/2010/main" val="2985454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ppt_x</p:attrName>
                                        </p:attrNameLst>
                                      </p:cBhvr>
                                      <p:tavLst>
                                        <p:tav tm="0">
                                          <p:val>
                                            <p:fltVal val="0.5"/>
                                          </p:val>
                                        </p:tav>
                                        <p:tav tm="100000">
                                          <p:val>
                                            <p:strVal val="#ppt_x"/>
                                          </p:val>
                                        </p:tav>
                                      </p:tavLst>
                                    </p:anim>
                                    <p:anim calcmode="lin" valueType="num">
                                      <p:cBhvr>
                                        <p:cTn id="22"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idx="4294967295"/>
          </p:nvPr>
        </p:nvSpPr>
        <p:spPr>
          <a:xfrm>
            <a:off x="500063" y="285750"/>
            <a:ext cx="7772400" cy="1143000"/>
          </a:xfrm>
        </p:spPr>
        <p:txBody>
          <a:bodyPr/>
          <a:lstStyle/>
          <a:p>
            <a:pPr eaLnBrk="1" hangingPunct="1"/>
            <a:r>
              <a:rPr lang="tr-TR" sz="4000" smtClean="0"/>
              <a:t>Tüketimde dışsallık</a:t>
            </a:r>
            <a:endParaRPr lang="en-US" sz="4000" smtClean="0"/>
          </a:p>
        </p:txBody>
      </p:sp>
      <p:sp>
        <p:nvSpPr>
          <p:cNvPr id="162819" name="Line 3"/>
          <p:cNvSpPr>
            <a:spLocks noChangeShapeType="1"/>
          </p:cNvSpPr>
          <p:nvPr/>
        </p:nvSpPr>
        <p:spPr bwMode="auto">
          <a:xfrm>
            <a:off x="1143000" y="5715000"/>
            <a:ext cx="3429000" cy="0"/>
          </a:xfrm>
          <a:prstGeom prst="line">
            <a:avLst/>
          </a:prstGeom>
          <a:noFill/>
          <a:ln w="38100">
            <a:solidFill>
              <a:srgbClr val="FFFFCC"/>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2820" name="Line 4"/>
          <p:cNvSpPr>
            <a:spLocks noChangeShapeType="1"/>
          </p:cNvSpPr>
          <p:nvPr/>
        </p:nvSpPr>
        <p:spPr bwMode="auto">
          <a:xfrm flipV="1">
            <a:off x="1143000" y="2590800"/>
            <a:ext cx="0" cy="3124200"/>
          </a:xfrm>
          <a:prstGeom prst="line">
            <a:avLst/>
          </a:prstGeom>
          <a:noFill/>
          <a:ln w="38100">
            <a:solidFill>
              <a:srgbClr val="FFFFCC"/>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2821" name="Line 5"/>
          <p:cNvSpPr>
            <a:spLocks noChangeShapeType="1"/>
          </p:cNvSpPr>
          <p:nvPr/>
        </p:nvSpPr>
        <p:spPr bwMode="auto">
          <a:xfrm>
            <a:off x="1600200" y="2819400"/>
            <a:ext cx="2286000" cy="2362200"/>
          </a:xfrm>
          <a:prstGeom prst="line">
            <a:avLst/>
          </a:prstGeom>
          <a:noFill/>
          <a:ln w="57150">
            <a:solidFill>
              <a:srgbClr val="FFC0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2822" name="Text Box 7"/>
          <p:cNvSpPr txBox="1">
            <a:spLocks noChangeArrowheads="1"/>
          </p:cNvSpPr>
          <p:nvPr/>
        </p:nvSpPr>
        <p:spPr bwMode="auto">
          <a:xfrm>
            <a:off x="3657600" y="5165725"/>
            <a:ext cx="1381125" cy="40005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b="1">
                <a:solidFill>
                  <a:srgbClr val="FFC000"/>
                </a:solidFill>
                <a:latin typeface="Tahoma" pitchFamily="34" charset="0"/>
              </a:rPr>
              <a:t>DD(MPB)</a:t>
            </a:r>
          </a:p>
        </p:txBody>
      </p:sp>
      <p:sp>
        <p:nvSpPr>
          <p:cNvPr id="162823" name="Text Box 9"/>
          <p:cNvSpPr txBox="1">
            <a:spLocks noChangeArrowheads="1"/>
          </p:cNvSpPr>
          <p:nvPr/>
        </p:nvSpPr>
        <p:spPr bwMode="auto">
          <a:xfrm>
            <a:off x="3671888" y="5903913"/>
            <a:ext cx="1111250" cy="366712"/>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i="1">
                <a:solidFill>
                  <a:srgbClr val="FFFFCC"/>
                </a:solidFill>
                <a:latin typeface="Tahoma" pitchFamily="34" charset="0"/>
              </a:rPr>
              <a:t>Quantity</a:t>
            </a:r>
            <a:endParaRPr lang="en-US" sz="2000" b="1" i="1">
              <a:solidFill>
                <a:srgbClr val="FFFFCC"/>
              </a:solidFill>
              <a:latin typeface="Tahoma" pitchFamily="34" charset="0"/>
            </a:endParaRPr>
          </a:p>
        </p:txBody>
      </p:sp>
      <p:sp>
        <p:nvSpPr>
          <p:cNvPr id="162824" name="Text Box 10"/>
          <p:cNvSpPr txBox="1">
            <a:spLocks noChangeArrowheads="1"/>
          </p:cNvSpPr>
          <p:nvPr/>
        </p:nvSpPr>
        <p:spPr bwMode="auto">
          <a:xfrm rot="-5400000">
            <a:off x="502444" y="2621756"/>
            <a:ext cx="763588"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i="1">
                <a:solidFill>
                  <a:srgbClr val="FFFFCC"/>
                </a:solidFill>
                <a:latin typeface="Tahoma" pitchFamily="34" charset="0"/>
              </a:rPr>
              <a:t>Price</a:t>
            </a:r>
          </a:p>
        </p:txBody>
      </p:sp>
      <p:grpSp>
        <p:nvGrpSpPr>
          <p:cNvPr id="2" name="Group 35"/>
          <p:cNvGrpSpPr>
            <a:grpSpLocks/>
          </p:cNvGrpSpPr>
          <p:nvPr/>
        </p:nvGrpSpPr>
        <p:grpSpPr bwMode="auto">
          <a:xfrm>
            <a:off x="1600200" y="2263775"/>
            <a:ext cx="6702425" cy="3854450"/>
            <a:chOff x="1008" y="1426"/>
            <a:chExt cx="4222" cy="2428"/>
          </a:xfrm>
        </p:grpSpPr>
        <p:sp>
          <p:nvSpPr>
            <p:cNvPr id="162836" name="Line 11"/>
            <p:cNvSpPr>
              <a:spLocks noChangeShapeType="1"/>
            </p:cNvSpPr>
            <p:nvPr/>
          </p:nvSpPr>
          <p:spPr bwMode="auto">
            <a:xfrm>
              <a:off x="1859" y="2640"/>
              <a:ext cx="0" cy="960"/>
            </a:xfrm>
            <a:prstGeom prst="line">
              <a:avLst/>
            </a:prstGeom>
            <a:noFill/>
            <a:ln w="9525">
              <a:solidFill>
                <a:srgbClr val="FFFFCC"/>
              </a:solidFill>
              <a:prstDash val="dash"/>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2837" name="Text Box 13"/>
            <p:cNvSpPr txBox="1">
              <a:spLocks noChangeArrowheads="1"/>
            </p:cNvSpPr>
            <p:nvPr/>
          </p:nvSpPr>
          <p:spPr bwMode="auto">
            <a:xfrm>
              <a:off x="1759" y="3623"/>
              <a:ext cx="228" cy="231"/>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FFCC"/>
                  </a:solidFill>
                  <a:latin typeface="Tahoma" pitchFamily="34" charset="0"/>
                </a:rPr>
                <a:t>Q</a:t>
              </a:r>
            </a:p>
          </p:txBody>
        </p:sp>
        <p:grpSp>
          <p:nvGrpSpPr>
            <p:cNvPr id="3" name="Group 34"/>
            <p:cNvGrpSpPr>
              <a:grpSpLocks/>
            </p:cNvGrpSpPr>
            <p:nvPr/>
          </p:nvGrpSpPr>
          <p:grpSpPr bwMode="auto">
            <a:xfrm>
              <a:off x="1008" y="1426"/>
              <a:ext cx="4222" cy="1790"/>
              <a:chOff x="1008" y="1426"/>
              <a:chExt cx="4222" cy="1790"/>
            </a:xfrm>
          </p:grpSpPr>
          <p:sp>
            <p:nvSpPr>
              <p:cNvPr id="162839" name="Freeform 6"/>
              <p:cNvSpPr>
                <a:spLocks/>
              </p:cNvSpPr>
              <p:nvPr/>
            </p:nvSpPr>
            <p:spPr bwMode="auto">
              <a:xfrm>
                <a:off x="1008" y="1728"/>
                <a:ext cx="1584" cy="1488"/>
              </a:xfrm>
              <a:custGeom>
                <a:avLst/>
                <a:gdLst>
                  <a:gd name="T0" fmla="*/ 0 w 1584"/>
                  <a:gd name="T1" fmla="*/ 1488 h 1488"/>
                  <a:gd name="T2" fmla="*/ 768 w 1584"/>
                  <a:gd name="T3" fmla="*/ 1008 h 1488"/>
                  <a:gd name="T4" fmla="*/ 1584 w 1584"/>
                  <a:gd name="T5" fmla="*/ 0 h 1488"/>
                  <a:gd name="T6" fmla="*/ 0 60000 65536"/>
                  <a:gd name="T7" fmla="*/ 0 60000 65536"/>
                  <a:gd name="T8" fmla="*/ 0 60000 65536"/>
                  <a:gd name="T9" fmla="*/ 0 w 1584"/>
                  <a:gd name="T10" fmla="*/ 0 h 1488"/>
                  <a:gd name="T11" fmla="*/ 1584 w 1584"/>
                  <a:gd name="T12" fmla="*/ 1488 h 1488"/>
                </a:gdLst>
                <a:ahLst/>
                <a:cxnLst>
                  <a:cxn ang="T6">
                    <a:pos x="T0" y="T1"/>
                  </a:cxn>
                  <a:cxn ang="T7">
                    <a:pos x="T2" y="T3"/>
                  </a:cxn>
                  <a:cxn ang="T8">
                    <a:pos x="T4" y="T5"/>
                  </a:cxn>
                </a:cxnLst>
                <a:rect l="T9" t="T10" r="T11" b="T12"/>
                <a:pathLst>
                  <a:path w="1584" h="1488">
                    <a:moveTo>
                      <a:pt x="0" y="1488"/>
                    </a:moveTo>
                    <a:cubicBezTo>
                      <a:pt x="252" y="1372"/>
                      <a:pt x="504" y="1256"/>
                      <a:pt x="768" y="1008"/>
                    </a:cubicBezTo>
                    <a:cubicBezTo>
                      <a:pt x="1032" y="760"/>
                      <a:pt x="1308" y="380"/>
                      <a:pt x="1584" y="0"/>
                    </a:cubicBezTo>
                  </a:path>
                </a:pathLst>
              </a:custGeom>
              <a:noFill/>
              <a:ln w="57150">
                <a:solidFill>
                  <a:srgbClr val="FF33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2840" name="Text Box 8"/>
              <p:cNvSpPr txBox="1">
                <a:spLocks noChangeArrowheads="1"/>
              </p:cNvSpPr>
              <p:nvPr/>
            </p:nvSpPr>
            <p:spPr bwMode="auto">
              <a:xfrm>
                <a:off x="2524" y="1488"/>
                <a:ext cx="649" cy="51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99FF"/>
                    </a:solidFill>
                    <a:latin typeface="Tahoma" pitchFamily="34" charset="0"/>
                  </a:rPr>
                  <a:t>MPC, </a:t>
                </a:r>
              </a:p>
              <a:p>
                <a:pPr eaLnBrk="0" fontAlgn="base" hangingPunct="0">
                  <a:spcBef>
                    <a:spcPct val="0"/>
                  </a:spcBef>
                  <a:spcAft>
                    <a:spcPct val="0"/>
                  </a:spcAft>
                </a:pPr>
                <a:r>
                  <a:rPr lang="en-US" sz="2400" b="1">
                    <a:solidFill>
                      <a:srgbClr val="FF99FF"/>
                    </a:solidFill>
                    <a:latin typeface="Tahoma" pitchFamily="34" charset="0"/>
                  </a:rPr>
                  <a:t>MSC</a:t>
                </a:r>
              </a:p>
            </p:txBody>
          </p:sp>
          <p:sp>
            <p:nvSpPr>
              <p:cNvPr id="162841" name="Text Box 24"/>
              <p:cNvSpPr txBox="1">
                <a:spLocks noChangeArrowheads="1"/>
              </p:cNvSpPr>
              <p:nvPr/>
            </p:nvSpPr>
            <p:spPr bwMode="auto">
              <a:xfrm>
                <a:off x="3195" y="1426"/>
                <a:ext cx="2035" cy="102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000">
                    <a:solidFill>
                      <a:srgbClr val="FFFFCC"/>
                    </a:solidFill>
                    <a:latin typeface="Tahoma" pitchFamily="34" charset="0"/>
                  </a:rPr>
                  <a:t>Tüketim dışsalllığının </a:t>
                </a:r>
              </a:p>
              <a:p>
                <a:pPr eaLnBrk="0" fontAlgn="base" hangingPunct="0">
                  <a:spcBef>
                    <a:spcPct val="0"/>
                  </a:spcBef>
                  <a:spcAft>
                    <a:spcPct val="0"/>
                  </a:spcAft>
                </a:pPr>
                <a:r>
                  <a:rPr lang="tr-TR" sz="2000">
                    <a:solidFill>
                      <a:srgbClr val="FFFFCC"/>
                    </a:solidFill>
                    <a:latin typeface="Tahoma" pitchFamily="34" charset="0"/>
                  </a:rPr>
                  <a:t>bir sonucu olarak</a:t>
                </a:r>
                <a:endParaRPr lang="en-US" sz="2000">
                  <a:solidFill>
                    <a:srgbClr val="FFFFCC"/>
                  </a:solidFill>
                  <a:latin typeface="Tahoma" pitchFamily="34" charset="0"/>
                </a:endParaRPr>
              </a:p>
              <a:p>
                <a:pPr eaLnBrk="0" fontAlgn="base" hangingPunct="0">
                  <a:spcBef>
                    <a:spcPct val="0"/>
                  </a:spcBef>
                  <a:spcAft>
                    <a:spcPct val="0"/>
                  </a:spcAft>
                </a:pPr>
                <a:r>
                  <a:rPr lang="en-US" sz="2000">
                    <a:solidFill>
                      <a:srgbClr val="FFFF00"/>
                    </a:solidFill>
                    <a:latin typeface="Tahoma" pitchFamily="34" charset="0"/>
                  </a:rPr>
                  <a:t>MSB</a:t>
                </a:r>
                <a:r>
                  <a:rPr lang="en-US" sz="2000">
                    <a:solidFill>
                      <a:srgbClr val="FFFFCC"/>
                    </a:solidFill>
                    <a:latin typeface="Tahoma" pitchFamily="34" charset="0"/>
                  </a:rPr>
                  <a:t>&gt;</a:t>
                </a:r>
                <a:r>
                  <a:rPr lang="en-US" sz="2000">
                    <a:solidFill>
                      <a:srgbClr val="FFC000"/>
                    </a:solidFill>
                    <a:latin typeface="Tahoma" pitchFamily="34" charset="0"/>
                  </a:rPr>
                  <a:t>MPB</a:t>
                </a:r>
                <a:r>
                  <a:rPr lang="tr-TR" sz="2000">
                    <a:solidFill>
                      <a:srgbClr val="FFFFCC"/>
                    </a:solidFill>
                    <a:latin typeface="Tahoma" pitchFamily="34" charset="0"/>
                  </a:rPr>
                  <a:t> ‘dir ve </a:t>
                </a:r>
              </a:p>
              <a:p>
                <a:pPr eaLnBrk="0" fontAlgn="base" hangingPunct="0">
                  <a:spcBef>
                    <a:spcPct val="0"/>
                  </a:spcBef>
                  <a:spcAft>
                    <a:spcPct val="0"/>
                  </a:spcAft>
                </a:pPr>
                <a:r>
                  <a:rPr lang="tr-TR" sz="2000">
                    <a:solidFill>
                      <a:srgbClr val="FFFFCC"/>
                    </a:solidFill>
                    <a:latin typeface="Tahoma" pitchFamily="34" charset="0"/>
                  </a:rPr>
                  <a:t>serbest piyasa </a:t>
                </a:r>
              </a:p>
              <a:p>
                <a:pPr eaLnBrk="0" fontAlgn="base" hangingPunct="0">
                  <a:spcBef>
                    <a:spcPct val="0"/>
                  </a:spcBef>
                  <a:spcAft>
                    <a:spcPct val="0"/>
                  </a:spcAft>
                </a:pPr>
                <a:r>
                  <a:rPr lang="tr-TR" sz="2000">
                    <a:solidFill>
                      <a:srgbClr val="FFFFCC"/>
                    </a:solidFill>
                    <a:latin typeface="Tahoma" pitchFamily="34" charset="0"/>
                  </a:rPr>
                  <a:t>dengesi Q miktarını</a:t>
                </a:r>
                <a:r>
                  <a:rPr lang="en-US" sz="2000">
                    <a:solidFill>
                      <a:srgbClr val="FFFFCC"/>
                    </a:solidFill>
                    <a:latin typeface="Tahoma" pitchFamily="34" charset="0"/>
                  </a:rPr>
                  <a:t> </a:t>
                </a:r>
                <a:r>
                  <a:rPr lang="tr-TR" sz="2000">
                    <a:solidFill>
                      <a:srgbClr val="FFFFCC"/>
                    </a:solidFill>
                    <a:latin typeface="Tahoma" pitchFamily="34" charset="0"/>
                  </a:rPr>
                  <a:t>sağlar.</a:t>
                </a:r>
                <a:endParaRPr lang="en-US" sz="2000">
                  <a:solidFill>
                    <a:srgbClr val="FFFFCC"/>
                  </a:solidFill>
                  <a:latin typeface="Tahoma" pitchFamily="34" charset="0"/>
                </a:endParaRPr>
              </a:p>
            </p:txBody>
          </p:sp>
        </p:grpSp>
      </p:grpSp>
      <p:grpSp>
        <p:nvGrpSpPr>
          <p:cNvPr id="4" name="Group 36"/>
          <p:cNvGrpSpPr>
            <a:grpSpLocks/>
          </p:cNvGrpSpPr>
          <p:nvPr/>
        </p:nvGrpSpPr>
        <p:grpSpPr bwMode="auto">
          <a:xfrm>
            <a:off x="2133600" y="2438400"/>
            <a:ext cx="6894513" cy="3679825"/>
            <a:chOff x="1344" y="1536"/>
            <a:chExt cx="4343" cy="2318"/>
          </a:xfrm>
        </p:grpSpPr>
        <p:sp>
          <p:nvSpPr>
            <p:cNvPr id="162831" name="Line 18"/>
            <p:cNvSpPr>
              <a:spLocks noChangeShapeType="1"/>
            </p:cNvSpPr>
            <p:nvPr/>
          </p:nvSpPr>
          <p:spPr bwMode="auto">
            <a:xfrm>
              <a:off x="2112" y="2352"/>
              <a:ext cx="0" cy="1248"/>
            </a:xfrm>
            <a:prstGeom prst="line">
              <a:avLst/>
            </a:prstGeom>
            <a:noFill/>
            <a:ln w="9525">
              <a:solidFill>
                <a:srgbClr val="FFFFCC"/>
              </a:solidFill>
              <a:prstDash val="dash"/>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2832" name="Line 16"/>
            <p:cNvSpPr>
              <a:spLocks noChangeShapeType="1"/>
            </p:cNvSpPr>
            <p:nvPr/>
          </p:nvSpPr>
          <p:spPr bwMode="auto">
            <a:xfrm>
              <a:off x="1344" y="1536"/>
              <a:ext cx="1488" cy="1536"/>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62833" name="Text Box 17"/>
            <p:cNvSpPr txBox="1">
              <a:spLocks noChangeArrowheads="1"/>
            </p:cNvSpPr>
            <p:nvPr/>
          </p:nvSpPr>
          <p:spPr bwMode="auto">
            <a:xfrm>
              <a:off x="2640" y="3062"/>
              <a:ext cx="472" cy="25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b="1">
                  <a:solidFill>
                    <a:srgbClr val="FFFF00"/>
                  </a:solidFill>
                  <a:latin typeface="Tahoma" pitchFamily="34" charset="0"/>
                </a:rPr>
                <a:t>MSB</a:t>
              </a:r>
            </a:p>
          </p:txBody>
        </p:sp>
        <p:sp>
          <p:nvSpPr>
            <p:cNvPr id="162834" name="Text Box 19"/>
            <p:cNvSpPr txBox="1">
              <a:spLocks noChangeArrowheads="1"/>
            </p:cNvSpPr>
            <p:nvPr/>
          </p:nvSpPr>
          <p:spPr bwMode="auto">
            <a:xfrm>
              <a:off x="2022" y="3623"/>
              <a:ext cx="262" cy="231"/>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b="1">
                  <a:solidFill>
                    <a:srgbClr val="FFFFCC"/>
                  </a:solidFill>
                  <a:latin typeface="Tahoma" pitchFamily="34" charset="0"/>
                </a:rPr>
                <a:t>Q'</a:t>
              </a:r>
              <a:endParaRPr lang="en-US" sz="2000" b="1">
                <a:solidFill>
                  <a:srgbClr val="FFFFCC"/>
                </a:solidFill>
                <a:latin typeface="Tahoma" pitchFamily="34" charset="0"/>
              </a:endParaRPr>
            </a:p>
          </p:txBody>
        </p:sp>
        <p:sp>
          <p:nvSpPr>
            <p:cNvPr id="162835" name="Text Box 25"/>
            <p:cNvSpPr txBox="1">
              <a:spLocks noChangeArrowheads="1"/>
            </p:cNvSpPr>
            <p:nvPr/>
          </p:nvSpPr>
          <p:spPr bwMode="auto">
            <a:xfrm>
              <a:off x="3216" y="2534"/>
              <a:ext cx="2471" cy="834"/>
            </a:xfrm>
            <a:prstGeom prst="rect">
              <a:avLst/>
            </a:prstGeom>
            <a:noFill/>
            <a:ln w="9525">
              <a:noFill/>
              <a:miter lim="800000"/>
              <a:headEnd/>
              <a:tailEnd/>
            </a:ln>
          </p:spPr>
          <p:txBody>
            <a:bodyPr>
              <a:spAutoFit/>
            </a:bodyPr>
            <a:lstStyle/>
            <a:p>
              <a:pPr eaLnBrk="0" fontAlgn="base" hangingPunct="0">
                <a:spcBef>
                  <a:spcPct val="0"/>
                </a:spcBef>
                <a:spcAft>
                  <a:spcPct val="0"/>
                </a:spcAft>
              </a:pPr>
              <a:r>
                <a:rPr lang="tr-TR" sz="2000">
                  <a:solidFill>
                    <a:srgbClr val="FFFFCC"/>
                  </a:solidFill>
                  <a:latin typeface="Tahoma" pitchFamily="34" charset="0"/>
                </a:rPr>
                <a:t>Sosyal optimum ise </a:t>
              </a:r>
              <a:r>
                <a:rPr lang="en-US" sz="2000">
                  <a:solidFill>
                    <a:srgbClr val="FFFF00"/>
                  </a:solidFill>
                  <a:latin typeface="Tahoma" pitchFamily="34" charset="0"/>
                </a:rPr>
                <a:t>MSB</a:t>
              </a:r>
              <a:r>
                <a:rPr lang="en-US" sz="2000">
                  <a:solidFill>
                    <a:srgbClr val="FFFFCC"/>
                  </a:solidFill>
                  <a:latin typeface="Tahoma" pitchFamily="34" charset="0"/>
                </a:rPr>
                <a:t> = </a:t>
              </a:r>
              <a:r>
                <a:rPr lang="en-US" sz="2000">
                  <a:solidFill>
                    <a:srgbClr val="FF3300"/>
                  </a:solidFill>
                  <a:latin typeface="Tahoma" pitchFamily="34" charset="0"/>
                </a:rPr>
                <a:t>MSC</a:t>
              </a:r>
              <a:r>
                <a:rPr lang="tr-TR" sz="2000">
                  <a:solidFill>
                    <a:srgbClr val="FF3300"/>
                  </a:solidFill>
                  <a:latin typeface="Tahoma" pitchFamily="34" charset="0"/>
                </a:rPr>
                <a:t> </a:t>
              </a:r>
            </a:p>
            <a:p>
              <a:pPr eaLnBrk="0" fontAlgn="base" hangingPunct="0">
                <a:spcBef>
                  <a:spcPct val="0"/>
                </a:spcBef>
                <a:spcAft>
                  <a:spcPct val="0"/>
                </a:spcAft>
              </a:pPr>
              <a:r>
                <a:rPr lang="tr-TR" sz="2000">
                  <a:solidFill>
                    <a:srgbClr val="FFFFCC"/>
                  </a:solidFill>
                  <a:latin typeface="Tahoma" pitchFamily="34" charset="0"/>
                </a:rPr>
                <a:t>eşitliğinin sağlandığı  </a:t>
              </a:r>
              <a:endParaRPr lang="en-US" sz="2000">
                <a:solidFill>
                  <a:srgbClr val="FFFFCC"/>
                </a:solidFill>
                <a:latin typeface="Tahoma" pitchFamily="34" charset="0"/>
              </a:endParaRPr>
            </a:p>
            <a:p>
              <a:pPr eaLnBrk="0" fontAlgn="base" hangingPunct="0">
                <a:spcBef>
                  <a:spcPct val="0"/>
                </a:spcBef>
                <a:spcAft>
                  <a:spcPct val="0"/>
                </a:spcAft>
              </a:pPr>
              <a:r>
                <a:rPr lang="en-US" sz="2000">
                  <a:solidFill>
                    <a:srgbClr val="FFFFCC"/>
                  </a:solidFill>
                  <a:latin typeface="Tahoma" pitchFamily="34" charset="0"/>
                </a:rPr>
                <a:t>Q'</a:t>
              </a:r>
              <a:r>
                <a:rPr lang="tr-TR" sz="2000">
                  <a:solidFill>
                    <a:srgbClr val="FFFFCC"/>
                  </a:solidFill>
                  <a:latin typeface="Tahoma" pitchFamily="34" charset="0"/>
                </a:rPr>
                <a:t> dır.</a:t>
              </a:r>
            </a:p>
            <a:p>
              <a:pPr eaLnBrk="0" fontAlgn="base" hangingPunct="0">
                <a:spcBef>
                  <a:spcPct val="0"/>
                </a:spcBef>
                <a:spcAft>
                  <a:spcPct val="0"/>
                </a:spcAft>
              </a:pPr>
              <a:r>
                <a:rPr lang="en-US" sz="2000">
                  <a:solidFill>
                    <a:srgbClr val="00FFFF"/>
                  </a:solidFill>
                  <a:latin typeface="Tahoma" pitchFamily="34" charset="0"/>
                </a:rPr>
                <a:t> </a:t>
              </a:r>
              <a:endParaRPr lang="en-US" sz="2000">
                <a:solidFill>
                  <a:prstClr val="white"/>
                </a:solidFill>
                <a:latin typeface="Tahoma" pitchFamily="34" charset="0"/>
              </a:endParaRPr>
            </a:p>
          </p:txBody>
        </p:sp>
      </p:grpSp>
      <p:sp>
        <p:nvSpPr>
          <p:cNvPr id="162827" name="Text Box 27"/>
          <p:cNvSpPr txBox="1">
            <a:spLocks noChangeArrowheads="1"/>
          </p:cNvSpPr>
          <p:nvPr/>
        </p:nvSpPr>
        <p:spPr bwMode="auto">
          <a:xfrm>
            <a:off x="587375" y="1404938"/>
            <a:ext cx="8213725" cy="830262"/>
          </a:xfrm>
          <a:prstGeom prst="rect">
            <a:avLst/>
          </a:prstGeom>
          <a:noFill/>
          <a:ln w="9525">
            <a:noFill/>
            <a:miter lim="800000"/>
            <a:headEnd/>
            <a:tailEnd/>
          </a:ln>
        </p:spPr>
        <p:txBody>
          <a:bodyPr>
            <a:spAutoFit/>
          </a:bodyPr>
          <a:lstStyle/>
          <a:p>
            <a:pPr eaLnBrk="0" fontAlgn="base" hangingPunct="0">
              <a:spcBef>
                <a:spcPct val="0"/>
              </a:spcBef>
              <a:spcAft>
                <a:spcPct val="0"/>
              </a:spcAft>
            </a:pPr>
            <a:r>
              <a:rPr lang="tr-TR" sz="2400" b="1">
                <a:solidFill>
                  <a:srgbClr val="FFFFCC"/>
                </a:solidFill>
                <a:latin typeface="Tahoma" pitchFamily="34" charset="0"/>
              </a:rPr>
              <a:t>Örneğin, komşular bakımlı bir bahçeden fayda sağlayabilir</a:t>
            </a:r>
            <a:r>
              <a:rPr lang="en-US" sz="2400" b="1">
                <a:solidFill>
                  <a:srgbClr val="FFFFCC"/>
                </a:solidFill>
                <a:latin typeface="Tahoma" pitchFamily="34" charset="0"/>
              </a:rPr>
              <a:t>.</a:t>
            </a:r>
          </a:p>
        </p:txBody>
      </p:sp>
      <p:grpSp>
        <p:nvGrpSpPr>
          <p:cNvPr id="5" name="Group 32"/>
          <p:cNvGrpSpPr>
            <a:grpSpLocks/>
          </p:cNvGrpSpPr>
          <p:nvPr/>
        </p:nvGrpSpPr>
        <p:grpSpPr bwMode="auto">
          <a:xfrm>
            <a:off x="2941638" y="3302000"/>
            <a:ext cx="5786437" cy="2533650"/>
            <a:chOff x="1853" y="2080"/>
            <a:chExt cx="3645" cy="1596"/>
          </a:xfrm>
        </p:grpSpPr>
        <p:sp>
          <p:nvSpPr>
            <p:cNvPr id="162829" name="Text Box 26"/>
            <p:cNvSpPr txBox="1">
              <a:spLocks noChangeArrowheads="1"/>
            </p:cNvSpPr>
            <p:nvPr/>
          </p:nvSpPr>
          <p:spPr bwMode="auto">
            <a:xfrm>
              <a:off x="3237" y="3230"/>
              <a:ext cx="2261" cy="446"/>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000">
                  <a:solidFill>
                    <a:srgbClr val="FFFFCC"/>
                  </a:solidFill>
                  <a:latin typeface="Tahoma" pitchFamily="34" charset="0"/>
                </a:rPr>
                <a:t>Kahverengi alan refah kaybını</a:t>
              </a:r>
            </a:p>
            <a:p>
              <a:pPr eaLnBrk="0" fontAlgn="base" hangingPunct="0">
                <a:spcBef>
                  <a:spcPct val="0"/>
                </a:spcBef>
                <a:spcAft>
                  <a:spcPct val="0"/>
                </a:spcAft>
              </a:pPr>
              <a:r>
                <a:rPr lang="tr-TR" sz="2000">
                  <a:solidFill>
                    <a:srgbClr val="FFFFCC"/>
                  </a:solidFill>
                  <a:latin typeface="Tahoma" pitchFamily="34" charset="0"/>
                </a:rPr>
                <a:t>gösterir.</a:t>
              </a:r>
              <a:endParaRPr lang="en-US" sz="2000">
                <a:solidFill>
                  <a:srgbClr val="FFFFCC"/>
                </a:solidFill>
                <a:latin typeface="Tahoma" pitchFamily="34" charset="0"/>
              </a:endParaRPr>
            </a:p>
          </p:txBody>
        </p:sp>
        <p:sp>
          <p:nvSpPr>
            <p:cNvPr id="162830" name="Freeform 22"/>
            <p:cNvSpPr>
              <a:spLocks/>
            </p:cNvSpPr>
            <p:nvPr/>
          </p:nvSpPr>
          <p:spPr bwMode="auto">
            <a:xfrm>
              <a:off x="1853" y="2080"/>
              <a:ext cx="259" cy="560"/>
            </a:xfrm>
            <a:custGeom>
              <a:avLst/>
              <a:gdLst>
                <a:gd name="T0" fmla="*/ 0 w 259"/>
                <a:gd name="T1" fmla="*/ 560 h 560"/>
                <a:gd name="T2" fmla="*/ 0 w 259"/>
                <a:gd name="T3" fmla="*/ 0 h 560"/>
                <a:gd name="T4" fmla="*/ 259 w 259"/>
                <a:gd name="T5" fmla="*/ 259 h 560"/>
                <a:gd name="T6" fmla="*/ 0 w 259"/>
                <a:gd name="T7" fmla="*/ 560 h 560"/>
                <a:gd name="T8" fmla="*/ 0 60000 65536"/>
                <a:gd name="T9" fmla="*/ 0 60000 65536"/>
                <a:gd name="T10" fmla="*/ 0 60000 65536"/>
                <a:gd name="T11" fmla="*/ 0 60000 65536"/>
                <a:gd name="T12" fmla="*/ 0 w 259"/>
                <a:gd name="T13" fmla="*/ 0 h 560"/>
                <a:gd name="T14" fmla="*/ 259 w 259"/>
                <a:gd name="T15" fmla="*/ 560 h 560"/>
              </a:gdLst>
              <a:ahLst/>
              <a:cxnLst>
                <a:cxn ang="T8">
                  <a:pos x="T0" y="T1"/>
                </a:cxn>
                <a:cxn ang="T9">
                  <a:pos x="T2" y="T3"/>
                </a:cxn>
                <a:cxn ang="T10">
                  <a:pos x="T4" y="T5"/>
                </a:cxn>
                <a:cxn ang="T11">
                  <a:pos x="T6" y="T7"/>
                </a:cxn>
              </a:cxnLst>
              <a:rect l="T12" t="T13" r="T14" b="T15"/>
              <a:pathLst>
                <a:path w="259" h="560">
                  <a:moveTo>
                    <a:pt x="0" y="560"/>
                  </a:moveTo>
                  <a:cubicBezTo>
                    <a:pt x="0" y="373"/>
                    <a:pt x="0" y="187"/>
                    <a:pt x="0" y="0"/>
                  </a:cubicBezTo>
                  <a:lnTo>
                    <a:pt x="259" y="259"/>
                  </a:lnTo>
                  <a:lnTo>
                    <a:pt x="0" y="560"/>
                  </a:lnTo>
                  <a:close/>
                </a:path>
              </a:pathLst>
            </a:custGeom>
            <a:solidFill>
              <a:srgbClr val="CC9900"/>
            </a:solidFill>
            <a:ln w="9525">
              <a:no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Tree>
    <p:extLst>
      <p:ext uri="{BB962C8B-B14F-4D97-AF65-F5344CB8AC3E}">
        <p14:creationId xmlns:p14="http://schemas.microsoft.com/office/powerpoint/2010/main" val="1731292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ppt_x</p:attrName>
                                        </p:attrNameLst>
                                      </p:cBhvr>
                                      <p:tavLst>
                                        <p:tav tm="0">
                                          <p:val>
                                            <p:fltVal val="0.5"/>
                                          </p:val>
                                        </p:tav>
                                        <p:tav tm="100000">
                                          <p:val>
                                            <p:strVal val="#ppt_x"/>
                                          </p:val>
                                        </p:tav>
                                      </p:tavLst>
                                    </p:anim>
                                    <p:anim calcmode="lin" valueType="num">
                                      <p:cBhvr>
                                        <p:cTn id="16"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a:xfrm>
            <a:off x="642938" y="285750"/>
            <a:ext cx="7772400" cy="1143000"/>
          </a:xfrm>
        </p:spPr>
        <p:txBody>
          <a:bodyPr/>
          <a:lstStyle/>
          <a:p>
            <a:pPr eaLnBrk="1" hangingPunct="1"/>
            <a:r>
              <a:rPr lang="tr-TR" sz="4000" smtClean="0"/>
              <a:t>Sera gazları</a:t>
            </a:r>
            <a:endParaRPr lang="en-US" sz="4000" smtClean="0"/>
          </a:p>
        </p:txBody>
      </p:sp>
      <p:graphicFrame>
        <p:nvGraphicFramePr>
          <p:cNvPr id="4" name="Object 3"/>
          <p:cNvGraphicFramePr>
            <a:graphicFrameLocks noGrp="1" noChangeAspect="1"/>
          </p:cNvGraphicFramePr>
          <p:nvPr>
            <p:ph type="chart" idx="4294967295"/>
          </p:nvPr>
        </p:nvGraphicFramePr>
        <p:xfrm>
          <a:off x="214313" y="1643063"/>
          <a:ext cx="8786812" cy="49466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8766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box(in)">
                                      <p:cBhvr>
                                        <p:cTn id="7" dur="500"/>
                                        <p:tgtEl>
                                          <p:spTgt spid="4">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box(in)">
                                      <p:cBhvr>
                                        <p:cTn id="12" dur="500"/>
                                        <p:tgtEl>
                                          <p:spTgt spid="4">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box(in)">
                                      <p:cBhvr>
                                        <p:cTn id="17" dur="500"/>
                                        <p:tgtEl>
                                          <p:spTgt spid="4">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box(in)">
                                      <p:cBhvr>
                                        <p:cTn id="22" dur="500"/>
                                        <p:tgtEl>
                                          <p:spTgt spid="4">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idx="4294967295"/>
          </p:nvPr>
        </p:nvSpPr>
        <p:spPr>
          <a:xfrm>
            <a:off x="571500" y="357188"/>
            <a:ext cx="7772400" cy="1143000"/>
          </a:xfrm>
        </p:spPr>
        <p:txBody>
          <a:bodyPr/>
          <a:lstStyle/>
          <a:p>
            <a:pPr eaLnBrk="1" hangingPunct="1"/>
            <a:r>
              <a:rPr lang="tr-TR" sz="4000" smtClean="0"/>
              <a:t>İklim değişikliği</a:t>
            </a:r>
            <a:endParaRPr lang="en-US" sz="4000" smtClean="0"/>
          </a:p>
        </p:txBody>
      </p:sp>
      <p:pic>
        <p:nvPicPr>
          <p:cNvPr id="164867" name="Picture 5"/>
          <p:cNvPicPr>
            <a:picLocks noChangeAspect="1" noChangeArrowheads="1"/>
          </p:cNvPicPr>
          <p:nvPr/>
        </p:nvPicPr>
        <p:blipFill>
          <a:blip r:embed="rId3" cstate="print"/>
          <a:srcRect/>
          <a:stretch>
            <a:fillRect/>
          </a:stretch>
        </p:blipFill>
        <p:spPr bwMode="auto">
          <a:xfrm>
            <a:off x="2000250" y="1785938"/>
            <a:ext cx="4800600" cy="4773612"/>
          </a:xfrm>
          <a:prstGeom prst="rect">
            <a:avLst/>
          </a:prstGeom>
          <a:noFill/>
          <a:ln w="9525">
            <a:noFill/>
            <a:miter lim="800000"/>
            <a:headEnd/>
            <a:tailEnd/>
          </a:ln>
        </p:spPr>
      </p:pic>
    </p:spTree>
    <p:extLst>
      <p:ext uri="{BB962C8B-B14F-4D97-AF65-F5344CB8AC3E}">
        <p14:creationId xmlns:p14="http://schemas.microsoft.com/office/powerpoint/2010/main" val="3452541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idx="4294967295"/>
          </p:nvPr>
        </p:nvSpPr>
        <p:spPr>
          <a:xfrm>
            <a:off x="714375" y="357188"/>
            <a:ext cx="7772400" cy="1143000"/>
          </a:xfrm>
        </p:spPr>
        <p:txBody>
          <a:bodyPr/>
          <a:lstStyle/>
          <a:p>
            <a:pPr eaLnBrk="1" hangingPunct="1"/>
            <a:r>
              <a:rPr lang="en-GB" sz="4000" smtClean="0"/>
              <a:t>Kyoto </a:t>
            </a:r>
            <a:r>
              <a:rPr lang="tr-TR" sz="4000" smtClean="0"/>
              <a:t>Protokolü</a:t>
            </a:r>
            <a:endParaRPr lang="en-US" sz="4000" smtClean="0"/>
          </a:p>
        </p:txBody>
      </p:sp>
      <p:sp>
        <p:nvSpPr>
          <p:cNvPr id="165891" name="Rectangle 3"/>
          <p:cNvSpPr>
            <a:spLocks noGrp="1" noChangeArrowheads="1"/>
          </p:cNvSpPr>
          <p:nvPr>
            <p:ph type="body" idx="4294967295"/>
          </p:nvPr>
        </p:nvSpPr>
        <p:spPr>
          <a:xfrm>
            <a:off x="714375" y="1643063"/>
            <a:ext cx="7772400" cy="4114800"/>
          </a:xfrm>
        </p:spPr>
        <p:txBody>
          <a:bodyPr/>
          <a:lstStyle/>
          <a:p>
            <a:pPr eaLnBrk="1" hangingPunct="1"/>
            <a:r>
              <a:rPr lang="en-GB" smtClean="0"/>
              <a:t>199</a:t>
            </a:r>
            <a:r>
              <a:rPr lang="tr-TR" smtClean="0"/>
              <a:t>7’de yürürlüğe girdi</a:t>
            </a:r>
            <a:endParaRPr lang="en-GB" smtClean="0"/>
          </a:p>
          <a:p>
            <a:pPr lvl="1" eaLnBrk="1" hangingPunct="1"/>
            <a:r>
              <a:rPr lang="en-GB" smtClean="0"/>
              <a:t>2006</a:t>
            </a:r>
            <a:r>
              <a:rPr lang="tr-TR" smtClean="0"/>
              <a:t>’ya kadar</a:t>
            </a:r>
            <a:r>
              <a:rPr lang="en-GB" smtClean="0"/>
              <a:t> 169 </a:t>
            </a:r>
            <a:r>
              <a:rPr lang="tr-TR" smtClean="0"/>
              <a:t>ülke imzaladı</a:t>
            </a:r>
          </a:p>
          <a:p>
            <a:pPr lvl="2" eaLnBrk="1" hangingPunct="1"/>
            <a:r>
              <a:rPr lang="tr-TR" smtClean="0"/>
              <a:t>ABD imzalamadı</a:t>
            </a:r>
          </a:p>
          <a:p>
            <a:pPr lvl="2" eaLnBrk="1" hangingPunct="1"/>
            <a:r>
              <a:rPr lang="tr-TR" smtClean="0"/>
              <a:t>Türkiye 2009’daki onayı ile son imzacılar arasında yer aldı</a:t>
            </a:r>
            <a:endParaRPr lang="en-GB" smtClean="0"/>
          </a:p>
          <a:p>
            <a:pPr eaLnBrk="1" hangingPunct="1"/>
            <a:r>
              <a:rPr lang="tr-TR" smtClean="0"/>
              <a:t>1990’a göre, </a:t>
            </a:r>
            <a:r>
              <a:rPr lang="en-GB" smtClean="0"/>
              <a:t>2012</a:t>
            </a:r>
            <a:r>
              <a:rPr lang="tr-TR" smtClean="0"/>
              <a:t>’ye kadar salınımın %5 daha az olması hedeflendi. </a:t>
            </a:r>
            <a:r>
              <a:rPr lang="en-GB" smtClean="0"/>
              <a:t> </a:t>
            </a:r>
            <a:endParaRPr lang="tr-TR" smtClean="0"/>
          </a:p>
          <a:p>
            <a:pPr eaLnBrk="1" hangingPunct="1"/>
            <a:r>
              <a:rPr lang="tr-TR" smtClean="0"/>
              <a:t>Karbon ticareti dahil olmak üzere birçok mekanizma</a:t>
            </a:r>
            <a:r>
              <a:rPr lang="en-GB" smtClean="0"/>
              <a:t> </a:t>
            </a:r>
            <a:r>
              <a:rPr lang="tr-TR" smtClean="0"/>
              <a:t>yürürlükte.</a:t>
            </a:r>
            <a:endParaRPr lang="en-US" smtClean="0"/>
          </a:p>
        </p:txBody>
      </p:sp>
    </p:spTree>
    <p:extLst>
      <p:ext uri="{BB962C8B-B14F-4D97-AF65-F5344CB8AC3E}">
        <p14:creationId xmlns:p14="http://schemas.microsoft.com/office/powerpoint/2010/main" val="780202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a:xfrm>
            <a:off x="785813" y="357188"/>
            <a:ext cx="7772400" cy="1143000"/>
          </a:xfrm>
        </p:spPr>
        <p:txBody>
          <a:bodyPr/>
          <a:lstStyle/>
          <a:p>
            <a:pPr eaLnBrk="1" hangingPunct="1"/>
            <a:r>
              <a:rPr lang="en-GB" sz="4000" dirty="0" smtClean="0"/>
              <a:t>Kyoto </a:t>
            </a:r>
            <a:r>
              <a:rPr lang="tr-TR" sz="4000" dirty="0" smtClean="0"/>
              <a:t>Protokolü sonrası</a:t>
            </a:r>
            <a:endParaRPr lang="en-US" sz="4000" dirty="0" smtClean="0"/>
          </a:p>
        </p:txBody>
      </p:sp>
      <p:sp>
        <p:nvSpPr>
          <p:cNvPr id="166915" name="Rectangle 3"/>
          <p:cNvSpPr>
            <a:spLocks noGrp="1" noChangeArrowheads="1"/>
          </p:cNvSpPr>
          <p:nvPr>
            <p:ph type="body" idx="4294967295"/>
          </p:nvPr>
        </p:nvSpPr>
        <p:spPr>
          <a:xfrm>
            <a:off x="571500" y="1340768"/>
            <a:ext cx="7772400" cy="5184576"/>
          </a:xfrm>
        </p:spPr>
        <p:txBody>
          <a:bodyPr/>
          <a:lstStyle/>
          <a:p>
            <a:pPr eaLnBrk="1" hangingPunct="1"/>
            <a:r>
              <a:rPr lang="tr-TR" sz="2400" dirty="0" smtClean="0"/>
              <a:t>Kyoto Protokolü 2012 sonunda yürürlükten </a:t>
            </a:r>
            <a:r>
              <a:rPr lang="tr-TR" sz="2400" dirty="0" smtClean="0"/>
              <a:t>kalkmıştır.</a:t>
            </a:r>
            <a:endParaRPr lang="en-GB" sz="2400" dirty="0" smtClean="0"/>
          </a:p>
          <a:p>
            <a:pPr eaLnBrk="1" hangingPunct="1"/>
            <a:r>
              <a:rPr lang="tr-TR" sz="2400" dirty="0" smtClean="0"/>
              <a:t>COP21 olarak anılan Paris’teki 21. Taraflar Toplantısı’nda sıcaklık artışını 1.5-2 derecede sınırlandırmak için ülkelerden emisyon indirimi niyet belgelerini sunmaları istenmiştir.</a:t>
            </a:r>
          </a:p>
          <a:p>
            <a:pPr lvl="1" eaLnBrk="1" hangingPunct="1"/>
            <a:r>
              <a:rPr lang="tr-TR" sz="2000" dirty="0" smtClean="0"/>
              <a:t>Yeterli sayıda ülke parlamentosunda onaylandıktan sonra Paris İklim Anlaşması 22 Nisan 2016’da yürürlüğe girmiştir.</a:t>
            </a:r>
          </a:p>
          <a:p>
            <a:pPr lvl="2" eaLnBrk="1" hangingPunct="1"/>
            <a:r>
              <a:rPr lang="tr-TR" sz="1600" dirty="0" smtClean="0"/>
              <a:t>INDC (</a:t>
            </a:r>
            <a:r>
              <a:rPr lang="en-US" sz="1600" dirty="0" smtClean="0"/>
              <a:t>Intended </a:t>
            </a:r>
            <a:r>
              <a:rPr lang="en-US" sz="1600" dirty="0"/>
              <a:t>Nationally Determined </a:t>
            </a:r>
            <a:r>
              <a:rPr lang="en-US" sz="1600" dirty="0" smtClean="0"/>
              <a:t>Contribution</a:t>
            </a:r>
            <a:r>
              <a:rPr lang="tr-TR" sz="1600" dirty="0" smtClean="0"/>
              <a:t>): Ülkelerin UNFCCC ye bildirdiği seragazı indirim hedefleri</a:t>
            </a:r>
          </a:p>
          <a:p>
            <a:pPr lvl="2" eaLnBrk="1" hangingPunct="1"/>
            <a:r>
              <a:rPr lang="tr-TR" sz="1600" dirty="0"/>
              <a:t>İklim Değişikliği ile mücadelenin Türkiye ekonomisine etkisi için bkz</a:t>
            </a:r>
            <a:r>
              <a:rPr lang="tr-TR" sz="1600" dirty="0">
                <a:solidFill>
                  <a:schemeClr val="bg1"/>
                </a:solidFill>
              </a:rPr>
              <a:t>: </a:t>
            </a:r>
            <a:r>
              <a:rPr lang="tr-TR" sz="1600" dirty="0">
                <a:solidFill>
                  <a:schemeClr val="bg1"/>
                </a:solidFill>
                <a:hlinkClick r:id="rId3"/>
              </a:rPr>
              <a:t>http://</a:t>
            </a:r>
            <a:r>
              <a:rPr lang="tr-TR" sz="1600" dirty="0" smtClean="0">
                <a:solidFill>
                  <a:schemeClr val="bg1"/>
                </a:solidFill>
                <a:hlinkClick r:id="rId3"/>
              </a:rPr>
              <a:t>www.caneurope.org/docman/turkey/2980-iklim-hareketine-gecmenin-yan-faydalar-tuerkiye-iklim-taahhueduenuen-degerlendirmesi/file</a:t>
            </a:r>
            <a:r>
              <a:rPr lang="tr-TR" sz="1600" dirty="0" smtClean="0">
                <a:solidFill>
                  <a:schemeClr val="bg1"/>
                </a:solidFill>
              </a:rPr>
              <a:t> </a:t>
            </a:r>
            <a:endParaRPr lang="tr-TR" sz="1600" dirty="0" smtClean="0">
              <a:solidFill>
                <a:schemeClr val="bg1"/>
              </a:solidFill>
            </a:endParaRPr>
          </a:p>
        </p:txBody>
      </p:sp>
    </p:spTree>
    <p:extLst>
      <p:ext uri="{BB962C8B-B14F-4D97-AF65-F5344CB8AC3E}">
        <p14:creationId xmlns:p14="http://schemas.microsoft.com/office/powerpoint/2010/main" val="298977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a:xfrm>
            <a:off x="428625" y="285750"/>
            <a:ext cx="7772400" cy="1143000"/>
          </a:xfrm>
        </p:spPr>
        <p:txBody>
          <a:bodyPr/>
          <a:lstStyle/>
          <a:p>
            <a:pPr eaLnBrk="1" hangingPunct="1"/>
            <a:r>
              <a:rPr lang="tr-TR" sz="4000" smtClean="0"/>
              <a:t>Değer mi</a:t>
            </a:r>
            <a:r>
              <a:rPr lang="en-GB" sz="4000" smtClean="0"/>
              <a:t>?</a:t>
            </a:r>
            <a:endParaRPr lang="en-US" sz="4000" smtClean="0"/>
          </a:p>
        </p:txBody>
      </p:sp>
      <p:sp>
        <p:nvSpPr>
          <p:cNvPr id="167939" name="Rectangle 3"/>
          <p:cNvSpPr>
            <a:spLocks noGrp="1" noChangeArrowheads="1"/>
          </p:cNvSpPr>
          <p:nvPr>
            <p:ph type="body" idx="4294967295"/>
          </p:nvPr>
        </p:nvSpPr>
        <p:spPr>
          <a:xfrm>
            <a:off x="500063" y="1500188"/>
            <a:ext cx="8280400" cy="4824412"/>
          </a:xfrm>
        </p:spPr>
        <p:txBody>
          <a:bodyPr/>
          <a:lstStyle/>
          <a:p>
            <a:pPr eaLnBrk="1" hangingPunct="1">
              <a:lnSpc>
                <a:spcPct val="80000"/>
              </a:lnSpc>
            </a:pPr>
            <a:r>
              <a:rPr lang="tr-TR" sz="2700" smtClean="0"/>
              <a:t>Çin ve  diğer gelişmiş ve gelişmekte olan ülkeler daha iyi bir gelecek için bugün kısıntıya gitmeli mi?</a:t>
            </a:r>
          </a:p>
          <a:p>
            <a:pPr eaLnBrk="1" hangingPunct="1">
              <a:lnSpc>
                <a:spcPct val="80000"/>
              </a:lnSpc>
            </a:pPr>
            <a:r>
              <a:rPr lang="tr-TR" sz="2700" smtClean="0"/>
              <a:t>Stern’in değerlendirmesine göre, karbon salınımını azaltmak küresel yıllık GSYH’nin sadece %1’ine mal olacaktır. </a:t>
            </a:r>
          </a:p>
          <a:p>
            <a:pPr eaLnBrk="1" hangingPunct="1">
              <a:lnSpc>
                <a:spcPct val="80000"/>
              </a:lnSpc>
            </a:pPr>
            <a:endParaRPr lang="tr-TR" sz="2700" smtClean="0"/>
          </a:p>
          <a:p>
            <a:pPr eaLnBrk="1" hangingPunct="1">
              <a:lnSpc>
                <a:spcPct val="80000"/>
              </a:lnSpc>
            </a:pPr>
            <a:r>
              <a:rPr lang="tr-TR" sz="2700" smtClean="0"/>
              <a:t>Eğer önlem alınmazsa, çok yakın bir gelecekte iklim değişikliğine bağlı afetlerin küresel ekonomiye yıllık maliyetinin küresel GSYH’nin %20’sine kadar ulaşabileceği öngörülmektedir.</a:t>
            </a:r>
          </a:p>
          <a:p>
            <a:pPr lvl="1" eaLnBrk="1" hangingPunct="1">
              <a:lnSpc>
                <a:spcPct val="80000"/>
              </a:lnSpc>
            </a:pPr>
            <a:r>
              <a:rPr lang="tr-TR" sz="2400" smtClean="0"/>
              <a:t>http://en.wikipedia.org/wiki/Stern_Review </a:t>
            </a:r>
          </a:p>
          <a:p>
            <a:pPr eaLnBrk="1" hangingPunct="1">
              <a:lnSpc>
                <a:spcPct val="80000"/>
              </a:lnSpc>
            </a:pPr>
            <a:endParaRPr lang="en-US" sz="2700" smtClean="0"/>
          </a:p>
        </p:txBody>
      </p:sp>
    </p:spTree>
    <p:extLst>
      <p:ext uri="{BB962C8B-B14F-4D97-AF65-F5344CB8AC3E}">
        <p14:creationId xmlns:p14="http://schemas.microsoft.com/office/powerpoint/2010/main" val="1254027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a:xfrm>
            <a:off x="500063" y="571500"/>
            <a:ext cx="7772400" cy="1143000"/>
          </a:xfrm>
        </p:spPr>
        <p:txBody>
          <a:bodyPr/>
          <a:lstStyle/>
          <a:p>
            <a:pPr eaLnBrk="1" hangingPunct="1"/>
            <a:r>
              <a:rPr lang="en-US" sz="4000" smtClean="0"/>
              <a:t>Refah </a:t>
            </a:r>
            <a:r>
              <a:rPr lang="tr-TR" sz="4000" smtClean="0"/>
              <a:t>İktisadı</a:t>
            </a:r>
            <a:endParaRPr lang="en-GB" sz="4000" smtClean="0"/>
          </a:p>
        </p:txBody>
      </p:sp>
      <p:sp>
        <p:nvSpPr>
          <p:cNvPr id="52227" name="Rectangle 3"/>
          <p:cNvSpPr>
            <a:spLocks noGrp="1" noChangeArrowheads="1"/>
          </p:cNvSpPr>
          <p:nvPr>
            <p:ph type="body" idx="4294967295"/>
          </p:nvPr>
        </p:nvSpPr>
        <p:spPr>
          <a:xfrm>
            <a:off x="642938" y="1785938"/>
            <a:ext cx="7954962" cy="4525962"/>
          </a:xfrm>
        </p:spPr>
        <p:txBody>
          <a:bodyPr/>
          <a:lstStyle/>
          <a:p>
            <a:pPr eaLnBrk="1" hangingPunct="1">
              <a:lnSpc>
                <a:spcPct val="120000"/>
              </a:lnSpc>
            </a:pPr>
            <a:r>
              <a:rPr lang="tr-TR" sz="2800" smtClean="0"/>
              <a:t>İktisadın </a:t>
            </a:r>
            <a:r>
              <a:rPr lang="tr-TR" sz="2800" i="1" smtClean="0"/>
              <a:t>normatif</a:t>
            </a:r>
            <a:r>
              <a:rPr lang="tr-TR" sz="2800" smtClean="0"/>
              <a:t> konuları ele alan dalıdır.</a:t>
            </a:r>
          </a:p>
          <a:p>
            <a:pPr eaLnBrk="1" hangingPunct="1">
              <a:lnSpc>
                <a:spcPct val="120000"/>
              </a:lnSpc>
            </a:pPr>
            <a:r>
              <a:rPr lang="tr-TR" sz="2800" smtClean="0"/>
              <a:t>Amacı ekonominin nasıl işlediğini açıklamak değil,</a:t>
            </a:r>
          </a:p>
          <a:p>
            <a:pPr eaLnBrk="1" hangingPunct="1">
              <a:lnSpc>
                <a:spcPct val="120000"/>
              </a:lnSpc>
            </a:pPr>
            <a:r>
              <a:rPr lang="tr-TR" sz="2800" i="1" smtClean="0"/>
              <a:t>Ne ölçüde iyi işlediğini </a:t>
            </a:r>
            <a:r>
              <a:rPr lang="tr-TR" sz="2800" smtClean="0"/>
              <a:t>değerlendirmektir.</a:t>
            </a:r>
            <a:endParaRPr lang="en-GB" sz="3600" smtClean="0"/>
          </a:p>
        </p:txBody>
      </p:sp>
    </p:spTree>
    <p:extLst>
      <p:ext uri="{BB962C8B-B14F-4D97-AF65-F5344CB8AC3E}">
        <p14:creationId xmlns:p14="http://schemas.microsoft.com/office/powerpoint/2010/main" val="497675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227">
                                            <p:txEl>
                                              <p:pRg st="0" end="0"/>
                                            </p:txEl>
                                          </p:spTgt>
                                        </p:tgtEl>
                                        <p:attrNameLst>
                                          <p:attrName>ppt_c</p:attrName>
                                        </p:attrNameLst>
                                      </p:cBhvr>
                                      <p:to>
                                        <a:srgbClr val="0000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227">
                                            <p:txEl>
                                              <p:pRg st="1" end="1"/>
                                            </p:txEl>
                                          </p:spTgt>
                                        </p:tgtEl>
                                        <p:attrNameLst>
                                          <p:attrName>ppt_c</p:attrName>
                                        </p:attrNameLst>
                                      </p:cBhvr>
                                      <p:to>
                                        <a:srgbClr val="0000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227">
                                            <p:txEl>
                                              <p:pRg st="2" end="2"/>
                                            </p:txEl>
                                          </p:spTgt>
                                        </p:tgtEl>
                                        <p:attrNameLst>
                                          <p:attrName>ppt_c</p:attrName>
                                        </p:attrNameLst>
                                      </p:cBhvr>
                                      <p:to>
                                        <a:srgbClr val="0000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500063" y="571500"/>
            <a:ext cx="7772400" cy="1143000"/>
          </a:xfrm>
        </p:spPr>
        <p:txBody>
          <a:bodyPr/>
          <a:lstStyle/>
          <a:p>
            <a:pPr eaLnBrk="1" hangingPunct="1"/>
            <a:r>
              <a:rPr lang="tr-TR" sz="4000" smtClean="0"/>
              <a:t>Eşitlik ve Etkinlik</a:t>
            </a:r>
            <a:endParaRPr lang="en-GB" sz="4000" smtClean="0"/>
          </a:p>
        </p:txBody>
      </p:sp>
      <p:sp>
        <p:nvSpPr>
          <p:cNvPr id="53251" name="Rectangle 3"/>
          <p:cNvSpPr>
            <a:spLocks noGrp="1" noChangeArrowheads="1"/>
          </p:cNvSpPr>
          <p:nvPr>
            <p:ph type="body" idx="4294967295"/>
          </p:nvPr>
        </p:nvSpPr>
        <p:spPr>
          <a:xfrm>
            <a:off x="571500" y="1928813"/>
            <a:ext cx="7772400" cy="4114800"/>
          </a:xfrm>
        </p:spPr>
        <p:txBody>
          <a:bodyPr/>
          <a:lstStyle/>
          <a:p>
            <a:pPr eaLnBrk="1" hangingPunct="1">
              <a:lnSpc>
                <a:spcPct val="110000"/>
              </a:lnSpc>
            </a:pPr>
            <a:r>
              <a:rPr lang="tr-TR" smtClean="0"/>
              <a:t>Yatay eşitlik</a:t>
            </a:r>
            <a:endParaRPr lang="en-GB" smtClean="0"/>
          </a:p>
          <a:p>
            <a:pPr lvl="1" eaLnBrk="1" hangingPunct="1">
              <a:lnSpc>
                <a:spcPct val="110000"/>
              </a:lnSpc>
            </a:pPr>
            <a:r>
              <a:rPr lang="tr-TR" smtClean="0"/>
              <a:t>Benzer insanların benzer muamale görmesi</a:t>
            </a:r>
            <a:endParaRPr lang="en-GB" smtClean="0"/>
          </a:p>
          <a:p>
            <a:pPr eaLnBrk="1" hangingPunct="1">
              <a:lnSpc>
                <a:spcPct val="110000"/>
              </a:lnSpc>
            </a:pPr>
            <a:r>
              <a:rPr lang="tr-TR" smtClean="0"/>
              <a:t>Dikey eşitlik</a:t>
            </a:r>
            <a:endParaRPr lang="en-GB" smtClean="0"/>
          </a:p>
          <a:p>
            <a:pPr lvl="1" eaLnBrk="1" hangingPunct="1">
              <a:lnSpc>
                <a:spcPct val="110000"/>
              </a:lnSpc>
            </a:pPr>
            <a:r>
              <a:rPr lang="tr-TR" smtClean="0"/>
              <a:t>Doğuştan gelen farklılıkların yol açtığı etkileri hafifletmek için farklı insanların farklı muamele görmesi</a:t>
            </a:r>
          </a:p>
        </p:txBody>
      </p:sp>
    </p:spTree>
    <p:extLst>
      <p:ext uri="{BB962C8B-B14F-4D97-AF65-F5344CB8AC3E}">
        <p14:creationId xmlns:p14="http://schemas.microsoft.com/office/powerpoint/2010/main" val="1211655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3251">
                                            <p:txEl>
                                              <p:pRg st="0" end="0"/>
                                            </p:txEl>
                                          </p:spTgt>
                                        </p:tgtEl>
                                        <p:attrNameLst>
                                          <p:attrName>ppt_c</p:attrName>
                                        </p:attrNameLst>
                                      </p:cBhvr>
                                      <p:to>
                                        <a:srgbClr val="0000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3251">
                                            <p:txEl>
                                              <p:pRg st="1" end="1"/>
                                            </p:txEl>
                                          </p:spTgt>
                                        </p:tgtEl>
                                        <p:attrNameLst>
                                          <p:attrName>ppt_c</p:attrName>
                                        </p:attrNameLst>
                                      </p:cBhvr>
                                      <p:to>
                                        <a:srgbClr val="0000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3251">
                                            <p:txEl>
                                              <p:pRg st="2" end="2"/>
                                            </p:txEl>
                                          </p:spTgt>
                                        </p:tgtEl>
                                        <p:attrNameLst>
                                          <p:attrName>ppt_c</p:attrName>
                                        </p:attrNameLst>
                                      </p:cBhvr>
                                      <p:to>
                                        <a:srgbClr val="000099"/>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3251">
                                            <p:txEl>
                                              <p:pRg st="3" end="3"/>
                                            </p:txEl>
                                          </p:spTgt>
                                        </p:tgtEl>
                                        <p:attrNameLst>
                                          <p:attrName>ppt_c</p:attrName>
                                        </p:attrNameLst>
                                      </p:cBhvr>
                                      <p:to>
                                        <a:srgbClr val="00009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050"/>
          <p:cNvSpPr>
            <a:spLocks noGrp="1" noChangeArrowheads="1"/>
          </p:cNvSpPr>
          <p:nvPr>
            <p:ph type="title" idx="4294967295"/>
          </p:nvPr>
        </p:nvSpPr>
        <p:spPr>
          <a:xfrm>
            <a:off x="571500" y="642938"/>
            <a:ext cx="7772400" cy="1143000"/>
          </a:xfrm>
        </p:spPr>
        <p:txBody>
          <a:bodyPr/>
          <a:lstStyle/>
          <a:p>
            <a:pPr eaLnBrk="1" hangingPunct="1"/>
            <a:r>
              <a:rPr lang="en-GB" sz="4000" smtClean="0"/>
              <a:t>Pareto </a:t>
            </a:r>
            <a:r>
              <a:rPr lang="tr-TR" sz="4000" smtClean="0"/>
              <a:t>etkinliği</a:t>
            </a:r>
            <a:endParaRPr lang="en-GB" sz="4000" smtClean="0"/>
          </a:p>
        </p:txBody>
      </p:sp>
      <p:sp>
        <p:nvSpPr>
          <p:cNvPr id="154627" name="Rectangle 2051"/>
          <p:cNvSpPr>
            <a:spLocks noGrp="1" noChangeArrowheads="1"/>
          </p:cNvSpPr>
          <p:nvPr>
            <p:ph type="body" idx="4294967295"/>
          </p:nvPr>
        </p:nvSpPr>
        <p:spPr>
          <a:xfrm>
            <a:off x="714375" y="1857375"/>
            <a:ext cx="7772400" cy="4467225"/>
          </a:xfrm>
        </p:spPr>
        <p:txBody>
          <a:bodyPr/>
          <a:lstStyle/>
          <a:p>
            <a:pPr eaLnBrk="1" hangingPunct="1"/>
            <a:r>
              <a:rPr lang="tr-TR" sz="2800" smtClean="0"/>
              <a:t>Veri bir tüketici tercih seti, kaynaklar ve teknoloji ile,</a:t>
            </a:r>
          </a:p>
          <a:p>
            <a:pPr eaLnBrk="1" hangingPunct="1"/>
            <a:r>
              <a:rPr lang="tr-TR" sz="2800" smtClean="0"/>
              <a:t>eğer kimsenin durumunu kötüleştirmeden en az bir kişinin durumunu iyileştiren başka bir dağılım mümkün değilse, mevcut dağılım pareto-etkin demektir. </a:t>
            </a:r>
          </a:p>
        </p:txBody>
      </p:sp>
    </p:spTree>
    <p:extLst>
      <p:ext uri="{BB962C8B-B14F-4D97-AF65-F5344CB8AC3E}">
        <p14:creationId xmlns:p14="http://schemas.microsoft.com/office/powerpoint/2010/main" val="3787281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642938" y="571500"/>
            <a:ext cx="7772400" cy="1143000"/>
          </a:xfrm>
        </p:spPr>
        <p:txBody>
          <a:bodyPr/>
          <a:lstStyle/>
          <a:p>
            <a:pPr eaLnBrk="1" hangingPunct="1"/>
            <a:r>
              <a:rPr lang="tr-TR" sz="4000" smtClean="0"/>
              <a:t>Tam rekabet ve </a:t>
            </a:r>
            <a:r>
              <a:rPr lang="en-GB" sz="4000" smtClean="0"/>
              <a:t>Pareto </a:t>
            </a:r>
            <a:r>
              <a:rPr lang="tr-TR" sz="4000" smtClean="0"/>
              <a:t>etkinliği</a:t>
            </a:r>
            <a:endParaRPr lang="en-GB" sz="4000" smtClean="0"/>
          </a:p>
        </p:txBody>
      </p:sp>
      <p:sp>
        <p:nvSpPr>
          <p:cNvPr id="55299" name="Rectangle 3"/>
          <p:cNvSpPr>
            <a:spLocks noGrp="1" noChangeArrowheads="1"/>
          </p:cNvSpPr>
          <p:nvPr>
            <p:ph type="body" idx="4294967295"/>
          </p:nvPr>
        </p:nvSpPr>
        <p:spPr>
          <a:xfrm>
            <a:off x="428625" y="2000250"/>
            <a:ext cx="8280400" cy="3584575"/>
          </a:xfrm>
        </p:spPr>
        <p:txBody>
          <a:bodyPr/>
          <a:lstStyle/>
          <a:p>
            <a:pPr eaLnBrk="1" hangingPunct="1"/>
            <a:r>
              <a:rPr lang="tr-TR" sz="2800" smtClean="0"/>
              <a:t>Eğer ekonomideki her piyasa tam rekabetçi serbest bir piyasa ise, ekonominin bütününde ortaya çıkan denge Pareto-etkin olur. </a:t>
            </a:r>
          </a:p>
          <a:p>
            <a:pPr eaLnBrk="1" hangingPunct="1"/>
            <a:r>
              <a:rPr lang="tr-TR" sz="2800" smtClean="0"/>
              <a:t>Adam Simith’in “Görünmez El” vurgusunda ifade edildiği gibi.</a:t>
            </a:r>
            <a:endParaRPr lang="en-GB" sz="2800" smtClean="0"/>
          </a:p>
          <a:p>
            <a:pPr eaLnBrk="1" hangingPunct="1"/>
            <a:endParaRPr lang="en-GB" smtClean="0"/>
          </a:p>
        </p:txBody>
      </p:sp>
    </p:spTree>
    <p:extLst>
      <p:ext uri="{BB962C8B-B14F-4D97-AF65-F5344CB8AC3E}">
        <p14:creationId xmlns:p14="http://schemas.microsoft.com/office/powerpoint/2010/main" val="4226259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5299">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5299">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idx="4294967295"/>
          </p:nvPr>
        </p:nvSpPr>
        <p:spPr>
          <a:xfrm>
            <a:off x="642938" y="500063"/>
            <a:ext cx="7772400" cy="1143000"/>
          </a:xfrm>
        </p:spPr>
        <p:txBody>
          <a:bodyPr/>
          <a:lstStyle/>
          <a:p>
            <a:pPr eaLnBrk="1" hangingPunct="1"/>
            <a:r>
              <a:rPr lang="tr-TR" sz="4000" smtClean="0"/>
              <a:t>Rekabetçi denge ve </a:t>
            </a:r>
            <a:r>
              <a:rPr lang="en-GB" sz="4000" smtClean="0"/>
              <a:t>Pareto-</a:t>
            </a:r>
            <a:r>
              <a:rPr lang="tr-TR" sz="4000" smtClean="0"/>
              <a:t>etkinliği</a:t>
            </a:r>
            <a:endParaRPr lang="en-GB" sz="4000" smtClean="0"/>
          </a:p>
        </p:txBody>
      </p:sp>
      <p:sp>
        <p:nvSpPr>
          <p:cNvPr id="56324" name="Rectangle 4"/>
          <p:cNvSpPr>
            <a:spLocks noGrp="1" noChangeArrowheads="1"/>
          </p:cNvSpPr>
          <p:nvPr>
            <p:ph type="body" sz="half" idx="4294967295"/>
          </p:nvPr>
        </p:nvSpPr>
        <p:spPr>
          <a:xfrm>
            <a:off x="4624388" y="1773238"/>
            <a:ext cx="4519612" cy="4803775"/>
          </a:xfrm>
        </p:spPr>
        <p:txBody>
          <a:bodyPr/>
          <a:lstStyle/>
          <a:p>
            <a:pPr eaLnBrk="1" hangingPunct="1">
              <a:lnSpc>
                <a:spcPct val="80000"/>
              </a:lnSpc>
            </a:pPr>
            <a:r>
              <a:rPr lang="en-GB" sz="2200" smtClean="0"/>
              <a:t>Q</a:t>
            </a:r>
            <a:r>
              <a:rPr lang="en-GB" sz="2200" baseline="-25000" smtClean="0"/>
              <a:t>1</a:t>
            </a:r>
            <a:r>
              <a:rPr lang="en-GB" sz="2200" smtClean="0"/>
              <a:t>*</a:t>
            </a:r>
            <a:r>
              <a:rPr lang="tr-TR" sz="2200" smtClean="0"/>
              <a:t>gibi herhangi bir denge çıktı düzeyinde, son birim film tüketicilere </a:t>
            </a:r>
            <a:r>
              <a:rPr lang="en-GB" sz="2200" smtClean="0"/>
              <a:t> P</a:t>
            </a:r>
            <a:r>
              <a:rPr lang="en-GB" sz="2200" baseline="-25000" smtClean="0"/>
              <a:t>1</a:t>
            </a:r>
            <a:r>
              <a:rPr lang="en-GB" sz="2200" smtClean="0"/>
              <a:t>*</a:t>
            </a:r>
            <a:r>
              <a:rPr lang="tr-TR" sz="2200" smtClean="0"/>
              <a:t> kadar bir ekstra fayda sağlar.</a:t>
            </a:r>
          </a:p>
          <a:p>
            <a:pPr eaLnBrk="1" hangingPunct="1">
              <a:lnSpc>
                <a:spcPct val="80000"/>
              </a:lnSpc>
            </a:pPr>
            <a:r>
              <a:rPr lang="tr-TR" sz="2200" smtClean="0"/>
              <a:t>Rekabetçi film endüstrisi için arz eğrisi </a:t>
            </a:r>
            <a:r>
              <a:rPr lang="en-GB" sz="2200" smtClean="0"/>
              <a:t>(SS) </a:t>
            </a:r>
            <a:r>
              <a:rPr lang="tr-TR" sz="2200" smtClean="0"/>
              <a:t>filmin marjinal maliyetidir</a:t>
            </a:r>
            <a:r>
              <a:rPr lang="en-GB" sz="2200" smtClean="0"/>
              <a:t>.</a:t>
            </a:r>
          </a:p>
          <a:p>
            <a:pPr eaLnBrk="1" hangingPunct="1">
              <a:lnSpc>
                <a:spcPct val="80000"/>
              </a:lnSpc>
            </a:pPr>
            <a:r>
              <a:rPr lang="en-GB" sz="2200" smtClean="0"/>
              <a:t>P</a:t>
            </a:r>
            <a:r>
              <a:rPr lang="en-GB" sz="2200" baseline="-25000" smtClean="0"/>
              <a:t>1</a:t>
            </a:r>
            <a:r>
              <a:rPr lang="en-GB" sz="2200" smtClean="0"/>
              <a:t>*, Q</a:t>
            </a:r>
            <a:r>
              <a:rPr lang="en-GB" sz="2200" baseline="-25000" smtClean="0"/>
              <a:t>1</a:t>
            </a:r>
            <a:r>
              <a:rPr lang="en-GB" sz="2200" smtClean="0"/>
              <a:t>*</a:t>
            </a:r>
            <a:r>
              <a:rPr lang="tr-TR" sz="2200" smtClean="0"/>
              <a:t> ‘in ötesinde</a:t>
            </a:r>
            <a:r>
              <a:rPr lang="en-GB" sz="2200" smtClean="0"/>
              <a:t>,</a:t>
            </a:r>
            <a:r>
              <a:rPr lang="tr-TR" sz="2200" smtClean="0"/>
              <a:t> marjinal maliyet ile tüketicilerin sağladığı marjinal fayda</a:t>
            </a:r>
            <a:r>
              <a:rPr lang="en-GB" sz="2200" smtClean="0"/>
              <a:t> </a:t>
            </a:r>
            <a:r>
              <a:rPr lang="tr-TR" sz="2200" smtClean="0"/>
              <a:t>arasında bir ayrışma vardır. </a:t>
            </a:r>
            <a:endParaRPr lang="en-GB" sz="2200" smtClean="0"/>
          </a:p>
          <a:p>
            <a:pPr eaLnBrk="1" hangingPunct="1">
              <a:lnSpc>
                <a:spcPct val="80000"/>
              </a:lnSpc>
            </a:pPr>
            <a:r>
              <a:rPr lang="tr-TR" sz="2200" smtClean="0"/>
              <a:t>Dolayısıyla </a:t>
            </a:r>
            <a:r>
              <a:rPr lang="en-GB" sz="2200" smtClean="0"/>
              <a:t>P</a:t>
            </a:r>
            <a:r>
              <a:rPr lang="en-GB" sz="2200" baseline="-25000" smtClean="0"/>
              <a:t>1</a:t>
            </a:r>
            <a:r>
              <a:rPr lang="en-GB" sz="2200" smtClean="0"/>
              <a:t>*, Q</a:t>
            </a:r>
            <a:r>
              <a:rPr lang="en-GB" sz="2200" baseline="-25000" smtClean="0"/>
              <a:t>1</a:t>
            </a:r>
            <a:r>
              <a:rPr lang="en-GB" sz="2200" smtClean="0"/>
              <a:t>*</a:t>
            </a:r>
            <a:r>
              <a:rPr lang="tr-TR" sz="2200" smtClean="0"/>
              <a:t> noktasına yöneliş, toplumu daha iyi bir duruma getirir.</a:t>
            </a:r>
            <a:endParaRPr lang="en-GB" sz="2200" smtClean="0"/>
          </a:p>
        </p:txBody>
      </p:sp>
      <p:sp>
        <p:nvSpPr>
          <p:cNvPr id="156676" name="Line 5"/>
          <p:cNvSpPr>
            <a:spLocks noChangeShapeType="1"/>
          </p:cNvSpPr>
          <p:nvPr/>
        </p:nvSpPr>
        <p:spPr bwMode="auto">
          <a:xfrm>
            <a:off x="1219200" y="5486400"/>
            <a:ext cx="3200400" cy="0"/>
          </a:xfrm>
          <a:prstGeom prst="line">
            <a:avLst/>
          </a:prstGeom>
          <a:noFill/>
          <a:ln w="38100">
            <a:solidFill>
              <a:srgbClr val="FFFFCC"/>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56677" name="Line 6"/>
          <p:cNvSpPr>
            <a:spLocks noChangeShapeType="1"/>
          </p:cNvSpPr>
          <p:nvPr/>
        </p:nvSpPr>
        <p:spPr bwMode="auto">
          <a:xfrm flipV="1">
            <a:off x="1219200" y="2438400"/>
            <a:ext cx="0" cy="3048000"/>
          </a:xfrm>
          <a:prstGeom prst="line">
            <a:avLst/>
          </a:prstGeom>
          <a:noFill/>
          <a:ln w="38100">
            <a:solidFill>
              <a:srgbClr val="FFFFCC"/>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56678" name="Line 7"/>
          <p:cNvSpPr>
            <a:spLocks noChangeShapeType="1"/>
          </p:cNvSpPr>
          <p:nvPr/>
        </p:nvSpPr>
        <p:spPr bwMode="auto">
          <a:xfrm>
            <a:off x="1600200" y="2590800"/>
            <a:ext cx="2438400" cy="251460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56679" name="Text Box 8"/>
          <p:cNvSpPr txBox="1">
            <a:spLocks noChangeArrowheads="1"/>
          </p:cNvSpPr>
          <p:nvPr/>
        </p:nvSpPr>
        <p:spPr bwMode="auto">
          <a:xfrm>
            <a:off x="3971925" y="4814888"/>
            <a:ext cx="417513" cy="461962"/>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GB" sz="2400" b="1">
                <a:solidFill>
                  <a:srgbClr val="FFFF00"/>
                </a:solidFill>
                <a:latin typeface="Tahoma" pitchFamily="34" charset="0"/>
              </a:rPr>
              <a:t>D</a:t>
            </a:r>
          </a:p>
        </p:txBody>
      </p:sp>
      <p:sp>
        <p:nvSpPr>
          <p:cNvPr id="156680" name="Freeform 9"/>
          <p:cNvSpPr>
            <a:spLocks/>
          </p:cNvSpPr>
          <p:nvPr/>
        </p:nvSpPr>
        <p:spPr bwMode="auto">
          <a:xfrm>
            <a:off x="1676400" y="2590800"/>
            <a:ext cx="2286000" cy="2438400"/>
          </a:xfrm>
          <a:custGeom>
            <a:avLst/>
            <a:gdLst>
              <a:gd name="T0" fmla="*/ 0 w 1440"/>
              <a:gd name="T1" fmla="*/ 2147483647 h 1536"/>
              <a:gd name="T2" fmla="*/ 2147483647 w 1440"/>
              <a:gd name="T3" fmla="*/ 2147483647 h 1536"/>
              <a:gd name="T4" fmla="*/ 2147483647 w 1440"/>
              <a:gd name="T5" fmla="*/ 0 h 1536"/>
              <a:gd name="T6" fmla="*/ 0 60000 65536"/>
              <a:gd name="T7" fmla="*/ 0 60000 65536"/>
              <a:gd name="T8" fmla="*/ 0 60000 65536"/>
              <a:gd name="T9" fmla="*/ 0 w 1440"/>
              <a:gd name="T10" fmla="*/ 0 h 1536"/>
              <a:gd name="T11" fmla="*/ 1440 w 1440"/>
              <a:gd name="T12" fmla="*/ 1536 h 1536"/>
            </a:gdLst>
            <a:ahLst/>
            <a:cxnLst>
              <a:cxn ang="T6">
                <a:pos x="T0" y="T1"/>
              </a:cxn>
              <a:cxn ang="T7">
                <a:pos x="T2" y="T3"/>
              </a:cxn>
              <a:cxn ang="T8">
                <a:pos x="T4" y="T5"/>
              </a:cxn>
            </a:cxnLst>
            <a:rect l="T9" t="T10" r="T11" b="T12"/>
            <a:pathLst>
              <a:path w="1440" h="1536">
                <a:moveTo>
                  <a:pt x="0" y="1536"/>
                </a:moveTo>
                <a:cubicBezTo>
                  <a:pt x="288" y="1352"/>
                  <a:pt x="576" y="1168"/>
                  <a:pt x="816" y="912"/>
                </a:cubicBezTo>
                <a:cubicBezTo>
                  <a:pt x="1056" y="656"/>
                  <a:pt x="1248" y="328"/>
                  <a:pt x="1440" y="0"/>
                </a:cubicBezTo>
              </a:path>
            </a:pathLst>
          </a:custGeom>
          <a:noFill/>
          <a:ln w="57150">
            <a:solidFill>
              <a:srgbClr val="FF33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56681" name="Text Box 10"/>
          <p:cNvSpPr txBox="1">
            <a:spLocks noChangeArrowheads="1"/>
          </p:cNvSpPr>
          <p:nvPr/>
        </p:nvSpPr>
        <p:spPr bwMode="auto">
          <a:xfrm>
            <a:off x="3800475" y="2173288"/>
            <a:ext cx="590550"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GB" sz="2400" b="1">
                <a:solidFill>
                  <a:srgbClr val="FF3300"/>
                </a:solidFill>
                <a:latin typeface="Tahoma" pitchFamily="34" charset="0"/>
              </a:rPr>
              <a:t>SS</a:t>
            </a:r>
          </a:p>
        </p:txBody>
      </p:sp>
      <p:sp>
        <p:nvSpPr>
          <p:cNvPr id="156682" name="Text Box 11"/>
          <p:cNvSpPr txBox="1">
            <a:spLocks noChangeArrowheads="1"/>
          </p:cNvSpPr>
          <p:nvPr/>
        </p:nvSpPr>
        <p:spPr bwMode="auto">
          <a:xfrm>
            <a:off x="1600200" y="2247900"/>
            <a:ext cx="417513" cy="461963"/>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GB" sz="2400" b="1">
                <a:solidFill>
                  <a:srgbClr val="FFFF00"/>
                </a:solidFill>
                <a:latin typeface="Tahoma" pitchFamily="34" charset="0"/>
              </a:rPr>
              <a:t>D</a:t>
            </a:r>
          </a:p>
        </p:txBody>
      </p:sp>
      <p:sp>
        <p:nvSpPr>
          <p:cNvPr id="156683" name="Line 12"/>
          <p:cNvSpPr>
            <a:spLocks noChangeShapeType="1"/>
          </p:cNvSpPr>
          <p:nvPr/>
        </p:nvSpPr>
        <p:spPr bwMode="auto">
          <a:xfrm>
            <a:off x="2992438" y="4038600"/>
            <a:ext cx="0" cy="1447800"/>
          </a:xfrm>
          <a:prstGeom prst="line">
            <a:avLst/>
          </a:prstGeom>
          <a:noFill/>
          <a:ln w="9525">
            <a:solidFill>
              <a:srgbClr val="FFFF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56684" name="Line 13"/>
          <p:cNvSpPr>
            <a:spLocks noChangeShapeType="1"/>
          </p:cNvSpPr>
          <p:nvPr/>
        </p:nvSpPr>
        <p:spPr bwMode="auto">
          <a:xfrm flipH="1">
            <a:off x="1219200" y="4038600"/>
            <a:ext cx="1752600" cy="0"/>
          </a:xfrm>
          <a:prstGeom prst="line">
            <a:avLst/>
          </a:prstGeom>
          <a:noFill/>
          <a:ln w="9525">
            <a:solidFill>
              <a:srgbClr val="FFFF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56685" name="Text Box 14"/>
          <p:cNvSpPr txBox="1">
            <a:spLocks noChangeArrowheads="1"/>
          </p:cNvSpPr>
          <p:nvPr/>
        </p:nvSpPr>
        <p:spPr bwMode="auto">
          <a:xfrm>
            <a:off x="2727325" y="5486400"/>
            <a:ext cx="652463"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GB" sz="2400" b="1">
                <a:solidFill>
                  <a:srgbClr val="FFFFCC"/>
                </a:solidFill>
                <a:latin typeface="Tahoma" pitchFamily="34" charset="0"/>
              </a:rPr>
              <a:t>Q</a:t>
            </a:r>
            <a:r>
              <a:rPr lang="en-GB" sz="2400" b="1" baseline="-25000">
                <a:solidFill>
                  <a:srgbClr val="FFFFCC"/>
                </a:solidFill>
                <a:latin typeface="Tahoma" pitchFamily="34" charset="0"/>
              </a:rPr>
              <a:t>1</a:t>
            </a:r>
            <a:r>
              <a:rPr lang="en-GB" sz="2400" b="1">
                <a:solidFill>
                  <a:srgbClr val="FFFFCC"/>
                </a:solidFill>
                <a:latin typeface="Tahoma" pitchFamily="34" charset="0"/>
              </a:rPr>
              <a:t>*</a:t>
            </a:r>
          </a:p>
        </p:txBody>
      </p:sp>
      <p:sp>
        <p:nvSpPr>
          <p:cNvPr id="156686" name="Text Box 15"/>
          <p:cNvSpPr txBox="1">
            <a:spLocks noChangeArrowheads="1"/>
          </p:cNvSpPr>
          <p:nvPr/>
        </p:nvSpPr>
        <p:spPr bwMode="auto">
          <a:xfrm>
            <a:off x="609600" y="3773488"/>
            <a:ext cx="619125" cy="4572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GB" sz="2400" b="1">
                <a:solidFill>
                  <a:srgbClr val="FFFFCC"/>
                </a:solidFill>
                <a:latin typeface="Tahoma" pitchFamily="34" charset="0"/>
              </a:rPr>
              <a:t>P</a:t>
            </a:r>
            <a:r>
              <a:rPr lang="en-GB" sz="2400" b="1" baseline="-25000">
                <a:solidFill>
                  <a:srgbClr val="FFFFCC"/>
                </a:solidFill>
                <a:latin typeface="Tahoma" pitchFamily="34" charset="0"/>
              </a:rPr>
              <a:t>1</a:t>
            </a:r>
            <a:r>
              <a:rPr lang="en-GB" sz="2400" b="1">
                <a:solidFill>
                  <a:srgbClr val="FFFFCC"/>
                </a:solidFill>
                <a:latin typeface="Tahoma" pitchFamily="34" charset="0"/>
              </a:rPr>
              <a:t>*</a:t>
            </a:r>
          </a:p>
        </p:txBody>
      </p:sp>
      <p:sp>
        <p:nvSpPr>
          <p:cNvPr id="156687" name="Text Box 16"/>
          <p:cNvSpPr txBox="1">
            <a:spLocks noChangeArrowheads="1"/>
          </p:cNvSpPr>
          <p:nvPr/>
        </p:nvSpPr>
        <p:spPr bwMode="auto">
          <a:xfrm>
            <a:off x="2971800" y="5911850"/>
            <a:ext cx="1227138" cy="33813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1600" b="1" i="1">
                <a:solidFill>
                  <a:srgbClr val="FFFFCC"/>
                </a:solidFill>
                <a:latin typeface="Tahoma" pitchFamily="34" charset="0"/>
              </a:rPr>
              <a:t>Film Adedi</a:t>
            </a:r>
          </a:p>
        </p:txBody>
      </p:sp>
      <p:sp>
        <p:nvSpPr>
          <p:cNvPr id="156688" name="Text Box 17"/>
          <p:cNvSpPr txBox="1">
            <a:spLocks noChangeArrowheads="1"/>
          </p:cNvSpPr>
          <p:nvPr/>
        </p:nvSpPr>
        <p:spPr bwMode="auto">
          <a:xfrm rot="-5334547">
            <a:off x="281782" y="2555081"/>
            <a:ext cx="1327150" cy="369887"/>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tr-TR" sz="2400" b="1" i="1">
                <a:solidFill>
                  <a:srgbClr val="FFFFCC"/>
                </a:solidFill>
                <a:latin typeface="Tahoma" pitchFamily="34" charset="0"/>
              </a:rPr>
              <a:t>Film Fiyatı</a:t>
            </a:r>
            <a:endParaRPr lang="en-GB" sz="2400" b="1" i="1">
              <a:solidFill>
                <a:srgbClr val="FFFFCC"/>
              </a:solidFill>
              <a:latin typeface="Tahoma" pitchFamily="34" charset="0"/>
            </a:endParaRPr>
          </a:p>
        </p:txBody>
      </p:sp>
    </p:spTree>
    <p:extLst>
      <p:ext uri="{BB962C8B-B14F-4D97-AF65-F5344CB8AC3E}">
        <p14:creationId xmlns:p14="http://schemas.microsoft.com/office/powerpoint/2010/main" val="3286827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 calcmode="lin" valueType="num">
                                      <p:cBhvr additive="base">
                                        <p:cTn id="7" dur="500" fill="hold"/>
                                        <p:tgtEl>
                                          <p:spTgt spid="5632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632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4">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324">
                                            <p:txEl>
                                              <p:pRg st="1" end="1"/>
                                            </p:txEl>
                                          </p:spTgt>
                                        </p:tgtEl>
                                        <p:attrNameLst>
                                          <p:attrName>style.visibility</p:attrName>
                                        </p:attrNameLst>
                                      </p:cBhvr>
                                      <p:to>
                                        <p:strVal val="visible"/>
                                      </p:to>
                                    </p:set>
                                    <p:anim calcmode="lin" valueType="num">
                                      <p:cBhvr additive="base">
                                        <p:cTn id="13" dur="500" fill="hold"/>
                                        <p:tgtEl>
                                          <p:spTgt spid="5632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6324">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4">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6324">
                                            <p:txEl>
                                              <p:pRg st="2" end="2"/>
                                            </p:txEl>
                                          </p:spTgt>
                                        </p:tgtEl>
                                        <p:attrNameLst>
                                          <p:attrName>style.visibility</p:attrName>
                                        </p:attrNameLst>
                                      </p:cBhvr>
                                      <p:to>
                                        <p:strVal val="visible"/>
                                      </p:to>
                                    </p:set>
                                    <p:anim calcmode="lin" valueType="num">
                                      <p:cBhvr additive="base">
                                        <p:cTn id="19" dur="500" fill="hold"/>
                                        <p:tgtEl>
                                          <p:spTgt spid="5632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6324">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4">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6324">
                                            <p:txEl>
                                              <p:pRg st="3" end="3"/>
                                            </p:txEl>
                                          </p:spTgt>
                                        </p:tgtEl>
                                        <p:attrNameLst>
                                          <p:attrName>style.visibility</p:attrName>
                                        </p:attrNameLst>
                                      </p:cBhvr>
                                      <p:to>
                                        <p:strVal val="visible"/>
                                      </p:to>
                                    </p:set>
                                    <p:anim calcmode="lin" valueType="num">
                                      <p:cBhvr additive="base">
                                        <p:cTn id="25" dur="500" fill="hold"/>
                                        <p:tgtEl>
                                          <p:spTgt spid="5632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6324">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4">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790575" y="274638"/>
            <a:ext cx="8353425" cy="914400"/>
          </a:xfrm>
        </p:spPr>
        <p:txBody>
          <a:bodyPr/>
          <a:lstStyle/>
          <a:p>
            <a:pPr eaLnBrk="1" hangingPunct="1"/>
            <a:r>
              <a:rPr lang="tr-TR" sz="4000" smtClean="0"/>
              <a:t>Piyasa başarısızlığı </a:t>
            </a:r>
            <a:br>
              <a:rPr lang="tr-TR" sz="4000" smtClean="0"/>
            </a:br>
            <a:r>
              <a:rPr lang="tr-TR" sz="4000" smtClean="0"/>
              <a:t>(Market failure)</a:t>
            </a:r>
            <a:endParaRPr lang="en-GB" sz="4000" smtClean="0"/>
          </a:p>
        </p:txBody>
      </p:sp>
      <p:sp>
        <p:nvSpPr>
          <p:cNvPr id="59395" name="Rectangle 1027"/>
          <p:cNvSpPr>
            <a:spLocks noGrp="1" noChangeArrowheads="1"/>
          </p:cNvSpPr>
          <p:nvPr>
            <p:ph type="body" idx="4294967295"/>
          </p:nvPr>
        </p:nvSpPr>
        <p:spPr>
          <a:xfrm>
            <a:off x="857250" y="1714500"/>
            <a:ext cx="7675563" cy="5143500"/>
          </a:xfrm>
        </p:spPr>
        <p:txBody>
          <a:bodyPr/>
          <a:lstStyle/>
          <a:p>
            <a:pPr marL="0" indent="0" eaLnBrk="1" hangingPunct="1">
              <a:lnSpc>
                <a:spcPct val="90000"/>
              </a:lnSpc>
              <a:buFontTx/>
              <a:buNone/>
            </a:pPr>
            <a:r>
              <a:rPr lang="tr-TR" sz="3000" smtClean="0"/>
              <a:t>Serbest piyasa kaynakların etkin dağılımını sağlayacak şekilde dengeye gelemediğinde ortaya çıkar. </a:t>
            </a:r>
          </a:p>
          <a:p>
            <a:pPr marL="0" indent="0" eaLnBrk="1" hangingPunct="1">
              <a:lnSpc>
                <a:spcPct val="90000"/>
              </a:lnSpc>
              <a:buFontTx/>
              <a:buNone/>
            </a:pPr>
            <a:r>
              <a:rPr lang="tr-TR" sz="3000" smtClean="0"/>
              <a:t>Olası nedenler:</a:t>
            </a:r>
          </a:p>
          <a:p>
            <a:pPr marL="0" indent="0" eaLnBrk="1" hangingPunct="1">
              <a:lnSpc>
                <a:spcPct val="90000"/>
              </a:lnSpc>
            </a:pPr>
            <a:r>
              <a:rPr lang="tr-TR" sz="2600" smtClean="0"/>
              <a:t>Eksik rekabet</a:t>
            </a:r>
            <a:endParaRPr lang="en-GB" sz="2600" smtClean="0"/>
          </a:p>
          <a:p>
            <a:pPr marL="0" indent="0" eaLnBrk="1" hangingPunct="1">
              <a:lnSpc>
                <a:spcPct val="90000"/>
              </a:lnSpc>
            </a:pPr>
            <a:r>
              <a:rPr lang="tr-TR" sz="2600" smtClean="0"/>
              <a:t>Toplumsal öncelikler </a:t>
            </a:r>
            <a:r>
              <a:rPr lang="en-GB" sz="2600" smtClean="0"/>
              <a:t>(</a:t>
            </a:r>
            <a:r>
              <a:rPr lang="tr-TR" sz="2600" smtClean="0"/>
              <a:t>örneğin eşitlik</a:t>
            </a:r>
            <a:r>
              <a:rPr lang="en-GB" sz="2600" smtClean="0"/>
              <a:t>)</a:t>
            </a:r>
            <a:endParaRPr lang="tr-TR" sz="2600" smtClean="0"/>
          </a:p>
          <a:p>
            <a:pPr marL="0" indent="0" eaLnBrk="1" hangingPunct="1">
              <a:lnSpc>
                <a:spcPct val="90000"/>
              </a:lnSpc>
            </a:pPr>
            <a:r>
              <a:rPr lang="tr-TR" sz="2600" smtClean="0"/>
              <a:t>Dışsallıklar</a:t>
            </a:r>
            <a:endParaRPr lang="en-GB" sz="2600" smtClean="0"/>
          </a:p>
          <a:p>
            <a:pPr marL="0" indent="0" eaLnBrk="1" hangingPunct="1">
              <a:lnSpc>
                <a:spcPct val="90000"/>
              </a:lnSpc>
            </a:pPr>
            <a:r>
              <a:rPr lang="tr-TR" sz="2600" smtClean="0"/>
              <a:t>Diğer eksik piyasalar (missing markets)</a:t>
            </a:r>
            <a:endParaRPr lang="en-GB" sz="2600" smtClean="0"/>
          </a:p>
          <a:p>
            <a:pPr lvl="1" eaLnBrk="1" hangingPunct="1">
              <a:lnSpc>
                <a:spcPct val="90000"/>
              </a:lnSpc>
            </a:pPr>
            <a:r>
              <a:rPr lang="en-GB" sz="2200" smtClean="0"/>
              <a:t>risk, </a:t>
            </a:r>
            <a:r>
              <a:rPr lang="tr-TR" sz="2200" smtClean="0"/>
              <a:t>bilgi...</a:t>
            </a:r>
          </a:p>
          <a:p>
            <a:pPr lvl="1" eaLnBrk="1" hangingPunct="1">
              <a:lnSpc>
                <a:spcPct val="90000"/>
              </a:lnSpc>
            </a:pPr>
            <a:r>
              <a:rPr lang="tr-TR" sz="2200" smtClean="0"/>
              <a:t>Henüz metalaşmamış, piyasası oluşmamış mallar (Future goods: temiz hava gibi)</a:t>
            </a:r>
            <a:endParaRPr lang="en-GB" sz="2600" smtClean="0"/>
          </a:p>
        </p:txBody>
      </p:sp>
    </p:spTree>
    <p:extLst>
      <p:ext uri="{BB962C8B-B14F-4D97-AF65-F5344CB8AC3E}">
        <p14:creationId xmlns:p14="http://schemas.microsoft.com/office/powerpoint/2010/main" val="845345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9395">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939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9395">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9395">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 calcmode="lin" valueType="num">
                                      <p:cBhvr additive="base">
                                        <p:cTn id="31" dur="500" fill="hold"/>
                                        <p:tgtEl>
                                          <p:spTgt spid="593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39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9395">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395">
                                            <p:txEl>
                                              <p:pRg st="5" end="5"/>
                                            </p:txEl>
                                          </p:spTgt>
                                        </p:tgtEl>
                                        <p:attrNameLst>
                                          <p:attrName>style.visibility</p:attrName>
                                        </p:attrNameLst>
                                      </p:cBhvr>
                                      <p:to>
                                        <p:strVal val="visible"/>
                                      </p:to>
                                    </p:set>
                                    <p:anim calcmode="lin" valueType="num">
                                      <p:cBhvr additive="base">
                                        <p:cTn id="37" dur="500" fill="hold"/>
                                        <p:tgtEl>
                                          <p:spTgt spid="593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39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9395">
                                            <p:txEl>
                                              <p:pRg st="5" end="5"/>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395">
                                            <p:txEl>
                                              <p:pRg st="6" end="6"/>
                                            </p:txEl>
                                          </p:spTgt>
                                        </p:tgtEl>
                                        <p:attrNameLst>
                                          <p:attrName>style.visibility</p:attrName>
                                        </p:attrNameLst>
                                      </p:cBhvr>
                                      <p:to>
                                        <p:strVal val="visible"/>
                                      </p:to>
                                    </p:set>
                                    <p:anim calcmode="lin" valueType="num">
                                      <p:cBhvr additive="base">
                                        <p:cTn id="43" dur="500" fill="hold"/>
                                        <p:tgtEl>
                                          <p:spTgt spid="593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395">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9395">
                                            <p:txEl>
                                              <p:pRg st="6" end="6"/>
                                            </p:txEl>
                                          </p:spTgt>
                                        </p:tgtEl>
                                        <p:attrNameLst>
                                          <p:attrName>ppt_c</p:attrName>
                                        </p:attrNameLst>
                                      </p:cBhvr>
                                      <p:to>
                                        <a:schemeClr val="folHlink"/>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9395">
                                            <p:txEl>
                                              <p:pRg st="7" end="7"/>
                                            </p:txEl>
                                          </p:spTgt>
                                        </p:tgtEl>
                                        <p:attrNameLst>
                                          <p:attrName>style.visibility</p:attrName>
                                        </p:attrNameLst>
                                      </p:cBhvr>
                                      <p:to>
                                        <p:strVal val="visible"/>
                                      </p:to>
                                    </p:set>
                                    <p:anim calcmode="lin" valueType="num">
                                      <p:cBhvr additive="base">
                                        <p:cTn id="49" dur="500" fill="hold"/>
                                        <p:tgtEl>
                                          <p:spTgt spid="5939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9395">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9395">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1026"/>
          <p:cNvSpPr>
            <a:spLocks noGrp="1" noChangeArrowheads="1"/>
          </p:cNvSpPr>
          <p:nvPr>
            <p:ph type="title" idx="4294967295"/>
          </p:nvPr>
        </p:nvSpPr>
        <p:spPr>
          <a:xfrm>
            <a:off x="714375" y="428625"/>
            <a:ext cx="7772400" cy="1143000"/>
          </a:xfrm>
        </p:spPr>
        <p:txBody>
          <a:bodyPr/>
          <a:lstStyle/>
          <a:p>
            <a:pPr eaLnBrk="1" hangingPunct="1"/>
            <a:r>
              <a:rPr lang="tr-TR" sz="4000" smtClean="0"/>
              <a:t>Dışsallıklar</a:t>
            </a:r>
            <a:endParaRPr lang="en-GB" sz="4000" smtClean="0"/>
          </a:p>
        </p:txBody>
      </p:sp>
      <p:sp>
        <p:nvSpPr>
          <p:cNvPr id="60419" name="Rectangle 1027"/>
          <p:cNvSpPr>
            <a:spLocks noGrp="1" noChangeArrowheads="1"/>
          </p:cNvSpPr>
          <p:nvPr>
            <p:ph type="body" idx="4294967295"/>
          </p:nvPr>
        </p:nvSpPr>
        <p:spPr>
          <a:xfrm>
            <a:off x="714375" y="1714500"/>
            <a:ext cx="7772400" cy="4114800"/>
          </a:xfrm>
        </p:spPr>
        <p:txBody>
          <a:bodyPr/>
          <a:lstStyle/>
          <a:p>
            <a:pPr eaLnBrk="1" hangingPunct="1"/>
            <a:r>
              <a:rPr lang="tr-TR" sz="2800" smtClean="0"/>
              <a:t>Dışsallık, bir bireyin üretim veya tüketim kararı başkalarının üretim veya tüketimini doğrudan etkilediğinde ortaya çıkar…</a:t>
            </a:r>
          </a:p>
          <a:p>
            <a:pPr eaLnBrk="1" hangingPunct="1"/>
            <a:r>
              <a:rPr lang="tr-TR" sz="2800" smtClean="0"/>
              <a:t>Piyasa fiyatları aracılığı ile etkilenim bunun dışındadır:</a:t>
            </a:r>
          </a:p>
          <a:p>
            <a:pPr lvl="1" eaLnBrk="1" hangingPunct="1"/>
            <a:r>
              <a:rPr lang="tr-TR" sz="2400" smtClean="0"/>
              <a:t>Örneğin, bir kimya firması atığını göle boşaltıp, </a:t>
            </a:r>
            <a:r>
              <a:rPr lang="en-GB" sz="2400" smtClean="0"/>
              <a:t> </a:t>
            </a:r>
            <a:r>
              <a:rPr lang="tr-TR" sz="2400" smtClean="0"/>
              <a:t>balık tutma olanağını ortadan kaldırıyorsa dışsallık ortaya çıkar.</a:t>
            </a:r>
          </a:p>
        </p:txBody>
      </p:sp>
    </p:spTree>
    <p:extLst>
      <p:ext uri="{BB962C8B-B14F-4D97-AF65-F5344CB8AC3E}">
        <p14:creationId xmlns:p14="http://schemas.microsoft.com/office/powerpoint/2010/main" val="1358501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additive="base">
                                        <p:cTn id="19"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a:xfrm>
            <a:off x="611188" y="620713"/>
            <a:ext cx="7772400" cy="1143000"/>
          </a:xfrm>
        </p:spPr>
        <p:txBody>
          <a:bodyPr/>
          <a:lstStyle/>
          <a:p>
            <a:pPr eaLnBrk="1" hangingPunct="1"/>
            <a:r>
              <a:rPr lang="tr-TR" sz="4000" smtClean="0"/>
              <a:t>Dışsallıklar</a:t>
            </a:r>
          </a:p>
        </p:txBody>
      </p:sp>
      <p:sp>
        <p:nvSpPr>
          <p:cNvPr id="159747" name="Content Placeholder 2"/>
          <p:cNvSpPr>
            <a:spLocks noGrp="1"/>
          </p:cNvSpPr>
          <p:nvPr>
            <p:ph idx="1"/>
          </p:nvPr>
        </p:nvSpPr>
        <p:spPr>
          <a:xfrm>
            <a:off x="500063" y="1785938"/>
            <a:ext cx="8229600" cy="4525962"/>
          </a:xfrm>
        </p:spPr>
        <p:txBody>
          <a:bodyPr/>
          <a:lstStyle/>
          <a:p>
            <a:pPr marL="342900" lvl="1" indent="-342900" eaLnBrk="1" hangingPunct="1">
              <a:buFontTx/>
              <a:buChar char="•"/>
            </a:pPr>
            <a:r>
              <a:rPr lang="tr-TR" b="1" smtClean="0"/>
              <a:t>Negatif dışsallık: </a:t>
            </a:r>
            <a:r>
              <a:rPr lang="tr-TR" smtClean="0"/>
              <a:t>Termik santralden kaynaklanan sera gazı emisyonu</a:t>
            </a:r>
          </a:p>
          <a:p>
            <a:pPr marL="342900" lvl="1" indent="-342900" eaLnBrk="1" hangingPunct="1">
              <a:buFontTx/>
              <a:buChar char="•"/>
            </a:pPr>
            <a:endParaRPr lang="tr-TR" smtClean="0"/>
          </a:p>
          <a:p>
            <a:pPr marL="342900" lvl="1" indent="-342900" eaLnBrk="1" hangingPunct="1">
              <a:buFontTx/>
              <a:buChar char="•"/>
            </a:pPr>
            <a:r>
              <a:rPr lang="tr-TR" b="1" smtClean="0"/>
              <a:t>Pozitif dışsallık: </a:t>
            </a:r>
            <a:r>
              <a:rPr lang="tr-TR" smtClean="0"/>
              <a:t>Temel eğitim sadece o eğitimi alan için değil içinde yaşadığı toplum için de faydalıdır.</a:t>
            </a:r>
          </a:p>
        </p:txBody>
      </p:sp>
      <p:sp>
        <p:nvSpPr>
          <p:cNvPr id="159748" name="Slide Number Placeholder 3"/>
          <p:cNvSpPr>
            <a:spLocks noGrp="1"/>
          </p:cNvSpPr>
          <p:nvPr>
            <p:ph type="sldNum" sz="quarter" idx="12"/>
          </p:nvPr>
        </p:nvSpPr>
        <p:spPr bwMode="auto">
          <a:noFill/>
          <a:ln>
            <a:miter lim="800000"/>
            <a:headEnd/>
            <a:tailEnd/>
          </a:ln>
        </p:spPr>
        <p:txBody>
          <a:bodyPr/>
          <a:lstStyle/>
          <a:p>
            <a:fld id="{825AD8D9-AD53-48BE-BFE5-B704C56743DE}" type="slidenum">
              <a:rPr lang="en-US" smtClean="0"/>
              <a:pPr/>
              <a:t>9</a:t>
            </a:fld>
            <a:endParaRPr lang="en-US" smtClean="0"/>
          </a:p>
        </p:txBody>
      </p:sp>
    </p:spTree>
    <p:extLst>
      <p:ext uri="{BB962C8B-B14F-4D97-AF65-F5344CB8AC3E}">
        <p14:creationId xmlns:p14="http://schemas.microsoft.com/office/powerpoint/2010/main" val="535486751"/>
      </p:ext>
    </p:extLst>
  </p:cSld>
  <p:clrMapOvr>
    <a:masterClrMapping/>
  </p:clrMapOvr>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994</Words>
  <Application>Microsoft Office PowerPoint</Application>
  <PresentationFormat>On-screen Show (4:3)</PresentationFormat>
  <Paragraphs>175</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1_Ofis Teması</vt:lpstr>
      <vt:lpstr>Bölüm 15 Refah İktisadı</vt:lpstr>
      <vt:lpstr>Refah İktisadı</vt:lpstr>
      <vt:lpstr>Eşitlik ve Etkinlik</vt:lpstr>
      <vt:lpstr>Pareto etkinliği</vt:lpstr>
      <vt:lpstr>Tam rekabet ve Pareto etkinliği</vt:lpstr>
      <vt:lpstr>Rekabetçi denge ve Pareto-etkinliği</vt:lpstr>
      <vt:lpstr>Piyasa başarısızlığı  (Market failure)</vt:lpstr>
      <vt:lpstr>Dışsallıklar</vt:lpstr>
      <vt:lpstr>Dışsallıklar</vt:lpstr>
      <vt:lpstr>Üretimde dışsallık</vt:lpstr>
      <vt:lpstr>Üretimde dışsallık</vt:lpstr>
      <vt:lpstr>Tüketimde dışsallık</vt:lpstr>
      <vt:lpstr>Sera gazları</vt:lpstr>
      <vt:lpstr>İklim değişikliği</vt:lpstr>
      <vt:lpstr>Kyoto Protokolü</vt:lpstr>
      <vt:lpstr>Kyoto Protokolü sonrası</vt:lpstr>
      <vt:lpstr>Değer mi?</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15 Refah İktisadı</dc:title>
  <dc:creator>asici</dc:creator>
  <cp:lastModifiedBy>asici</cp:lastModifiedBy>
  <cp:revision>1</cp:revision>
  <dcterms:created xsi:type="dcterms:W3CDTF">2016-11-03T12:37:32Z</dcterms:created>
  <dcterms:modified xsi:type="dcterms:W3CDTF">2016-11-03T12:39:08Z</dcterms:modified>
</cp:coreProperties>
</file>