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egam1\Desktop\24%20EYL&#220;L%202012%20&#199;&#304;ZMLER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ulcin%20Yucel\Desktop\23%20EYL&#220;L%202012.xlsx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ulcin%20Yucel\Desktop\23%20EYL&#220;L%202012.xlsx" TargetMode="External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ITU-ARCHIVE\16.08.2012_pittsburgh'a%20gitmeden%20hemen%20&#246;nce\OKUL\2012-2013%20G&#220;Z_pittsburgh\EKO%20HAVUZ\Benim%20kulland&#305;&#287;&#305;m%20veriler\Tablo_57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4"/>
  <c:chart>
    <c:plotArea>
      <c:layout/>
      <c:barChart>
        <c:barDir val="col"/>
        <c:grouping val="clustered"/>
        <c:ser>
          <c:idx val="0"/>
          <c:order val="0"/>
          <c:tx>
            <c:strRef>
              <c:f>Sayfa1!$A$3</c:f>
              <c:strCache>
                <c:ptCount val="1"/>
                <c:pt idx="0">
                  <c:v>Cari Harcamalar</c:v>
                </c:pt>
              </c:strCache>
            </c:strRef>
          </c:tx>
          <c:cat>
            <c:multiLvlStrRef>
              <c:f>Sayfa1!$B$1:$F$2</c:f>
              <c:multiLvlStrCache>
                <c:ptCount val="5"/>
                <c:lvl>
                  <c:pt idx="0">
                    <c:v>2008</c:v>
                  </c:pt>
                  <c:pt idx="1">
                    <c:v>2009</c:v>
                  </c:pt>
                  <c:pt idx="2">
                    <c:v>2010</c:v>
                  </c:pt>
                  <c:pt idx="3">
                    <c:v>2011 (1)</c:v>
                  </c:pt>
                  <c:pt idx="4">
                    <c:v>2012 (2)</c:v>
                  </c:pt>
                </c:lvl>
                <c:lvl>
                  <c:pt idx="0">
                    <c:v>(GSYİH'ye Oran, Yüzde)</c:v>
                  </c:pt>
                </c:lvl>
              </c:multiLvlStrCache>
            </c:multiLvlStrRef>
          </c:cat>
          <c:val>
            <c:numRef>
              <c:f>Sayfa1!$B$3:$F$3</c:f>
              <c:numCache>
                <c:formatCode>General</c:formatCode>
                <c:ptCount val="5"/>
                <c:pt idx="0">
                  <c:v>15.68</c:v>
                </c:pt>
                <c:pt idx="1">
                  <c:v>17.72</c:v>
                </c:pt>
                <c:pt idx="2">
                  <c:v>17.010000000000005</c:v>
                </c:pt>
                <c:pt idx="3">
                  <c:v>16.939999999999987</c:v>
                </c:pt>
                <c:pt idx="4">
                  <c:v>16.670000000000005</c:v>
                </c:pt>
              </c:numCache>
            </c:numRef>
          </c:val>
        </c:ser>
        <c:ser>
          <c:idx val="1"/>
          <c:order val="1"/>
          <c:tx>
            <c:strRef>
              <c:f>Sayfa1!$A$4</c:f>
              <c:strCache>
                <c:ptCount val="1"/>
                <c:pt idx="0">
                  <c:v>Transfer Harcamaları</c:v>
                </c:pt>
              </c:strCache>
            </c:strRef>
          </c:tx>
          <c:cat>
            <c:multiLvlStrRef>
              <c:f>Sayfa1!$B$1:$F$2</c:f>
              <c:multiLvlStrCache>
                <c:ptCount val="5"/>
                <c:lvl>
                  <c:pt idx="0">
                    <c:v>2008</c:v>
                  </c:pt>
                  <c:pt idx="1">
                    <c:v>2009</c:v>
                  </c:pt>
                  <c:pt idx="2">
                    <c:v>2010</c:v>
                  </c:pt>
                  <c:pt idx="3">
                    <c:v>2011 (1)</c:v>
                  </c:pt>
                  <c:pt idx="4">
                    <c:v>2012 (2)</c:v>
                  </c:pt>
                </c:lvl>
                <c:lvl>
                  <c:pt idx="0">
                    <c:v>(GSYİH'ye Oran, Yüzde)</c:v>
                  </c:pt>
                </c:lvl>
              </c:multiLvlStrCache>
            </c:multiLvlStrRef>
          </c:cat>
          <c:val>
            <c:numRef>
              <c:f>Sayfa1!$B$4:$F$4</c:f>
              <c:numCache>
                <c:formatCode>General</c:formatCode>
                <c:ptCount val="5"/>
                <c:pt idx="0">
                  <c:v>15.49</c:v>
                </c:pt>
                <c:pt idx="1">
                  <c:v>19.079999999999988</c:v>
                </c:pt>
                <c:pt idx="2">
                  <c:v>17.899999999999999</c:v>
                </c:pt>
                <c:pt idx="3">
                  <c:v>16.77</c:v>
                </c:pt>
                <c:pt idx="4">
                  <c:v>17.600000000000001</c:v>
                </c:pt>
              </c:numCache>
            </c:numRef>
          </c:val>
        </c:ser>
        <c:ser>
          <c:idx val="2"/>
          <c:order val="2"/>
          <c:tx>
            <c:strRef>
              <c:f>Sayfa1!$A$5</c:f>
              <c:strCache>
                <c:ptCount val="1"/>
                <c:pt idx="0">
                  <c:v>Yatırım Harcamaları</c:v>
                </c:pt>
              </c:strCache>
            </c:strRef>
          </c:tx>
          <c:cat>
            <c:multiLvlStrRef>
              <c:f>Sayfa1!$B$1:$F$2</c:f>
              <c:multiLvlStrCache>
                <c:ptCount val="5"/>
                <c:lvl>
                  <c:pt idx="0">
                    <c:v>2008</c:v>
                  </c:pt>
                  <c:pt idx="1">
                    <c:v>2009</c:v>
                  </c:pt>
                  <c:pt idx="2">
                    <c:v>2010</c:v>
                  </c:pt>
                  <c:pt idx="3">
                    <c:v>2011 (1)</c:v>
                  </c:pt>
                  <c:pt idx="4">
                    <c:v>2012 (2)</c:v>
                  </c:pt>
                </c:lvl>
                <c:lvl>
                  <c:pt idx="0">
                    <c:v>(GSYİH'ye Oran, Yüzde)</c:v>
                  </c:pt>
                </c:lvl>
              </c:multiLvlStrCache>
            </c:multiLvlStrRef>
          </c:cat>
          <c:val>
            <c:numRef>
              <c:f>Sayfa1!$B$5:$F$5</c:f>
              <c:numCache>
                <c:formatCode>General</c:formatCode>
                <c:ptCount val="5"/>
                <c:pt idx="0">
                  <c:v>3.4</c:v>
                </c:pt>
                <c:pt idx="1">
                  <c:v>3.3099999999999987</c:v>
                </c:pt>
                <c:pt idx="2">
                  <c:v>3.4099999999999997</c:v>
                </c:pt>
                <c:pt idx="3">
                  <c:v>3.64</c:v>
                </c:pt>
                <c:pt idx="4">
                  <c:v>3.3499999999999988</c:v>
                </c:pt>
              </c:numCache>
            </c:numRef>
          </c:val>
        </c:ser>
        <c:axId val="147820928"/>
        <c:axId val="147822464"/>
      </c:barChart>
      <c:catAx>
        <c:axId val="147820928"/>
        <c:scaling>
          <c:orientation val="minMax"/>
        </c:scaling>
        <c:axPos val="b"/>
        <c:tickLblPos val="nextTo"/>
        <c:crossAx val="147822464"/>
        <c:crosses val="autoZero"/>
        <c:auto val="1"/>
        <c:lblAlgn val="ctr"/>
        <c:lblOffset val="100"/>
      </c:catAx>
      <c:valAx>
        <c:axId val="147822464"/>
        <c:scaling>
          <c:orientation val="minMax"/>
        </c:scaling>
        <c:axPos val="l"/>
        <c:majorGridlines/>
        <c:numFmt formatCode="General" sourceLinked="1"/>
        <c:tickLblPos val="nextTo"/>
        <c:crossAx val="147820928"/>
        <c:crosses val="autoZero"/>
        <c:crossBetween val="between"/>
      </c:valAx>
    </c:plotArea>
    <c:legend>
      <c:legendPos val="b"/>
      <c:layout/>
    </c:legend>
    <c:plotVisOnly val="1"/>
  </c:chart>
  <c:txPr>
    <a:bodyPr/>
    <a:lstStyle/>
    <a:p>
      <a:pPr>
        <a:defRPr sz="1500" baseline="0"/>
      </a:pPr>
      <a:endParaRPr lang="tr-T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4"/>
  <c:clrMapOvr bg1="dk1" tx1="lt1" bg2="dk2" tx2="lt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9.2694705179682063E-2"/>
          <c:y val="3.671635402359405E-2"/>
          <c:w val="0.81016147425309226"/>
          <c:h val="0.6189116916592996"/>
        </c:manualLayout>
      </c:layout>
      <c:barChart>
        <c:barDir val="col"/>
        <c:grouping val="clustered"/>
        <c:ser>
          <c:idx val="0"/>
          <c:order val="0"/>
          <c:tx>
            <c:strRef>
              <c:f>Sheet2!$B$2</c:f>
              <c:strCache>
                <c:ptCount val="1"/>
                <c:pt idx="0">
                  <c:v>2005</c:v>
                </c:pt>
              </c:strCache>
            </c:strRef>
          </c:tx>
          <c:cat>
            <c:strRef>
              <c:f>Sheet2!$A$3:$A$10</c:f>
              <c:strCache>
                <c:ptCount val="8"/>
                <c:pt idx="0">
                  <c:v>Personel Harcamaları</c:v>
                </c:pt>
                <c:pt idx="1">
                  <c:v>Sosyal Güv. Kur. Devlet Primi</c:v>
                </c:pt>
                <c:pt idx="2">
                  <c:v>Mal ve Hizmet Alımları</c:v>
                </c:pt>
                <c:pt idx="3">
                  <c:v>Faiz Harcamaları</c:v>
                </c:pt>
                <c:pt idx="4">
                  <c:v>Cari Transferler</c:v>
                </c:pt>
                <c:pt idx="5">
                  <c:v>Sermaye Giderleri</c:v>
                </c:pt>
                <c:pt idx="6">
                  <c:v>Sermaye Transferleri</c:v>
                </c:pt>
                <c:pt idx="7">
                  <c:v>Borç Verme</c:v>
                </c:pt>
              </c:strCache>
            </c:strRef>
          </c:cat>
          <c:val>
            <c:numRef>
              <c:f>Sheet2!$B$3:$B$10</c:f>
              <c:numCache>
                <c:formatCode>General</c:formatCode>
                <c:ptCount val="8"/>
                <c:pt idx="0">
                  <c:v>32719</c:v>
                </c:pt>
                <c:pt idx="1">
                  <c:v>4670</c:v>
                </c:pt>
                <c:pt idx="2">
                  <c:v>15186</c:v>
                </c:pt>
                <c:pt idx="3">
                  <c:v>45680</c:v>
                </c:pt>
                <c:pt idx="4">
                  <c:v>45871</c:v>
                </c:pt>
                <c:pt idx="5">
                  <c:v>10340</c:v>
                </c:pt>
                <c:pt idx="6">
                  <c:v>1384</c:v>
                </c:pt>
                <c:pt idx="7">
                  <c:v>3838</c:v>
                </c:pt>
              </c:numCache>
            </c:numRef>
          </c:val>
        </c:ser>
        <c:ser>
          <c:idx val="1"/>
          <c:order val="1"/>
          <c:tx>
            <c:strRef>
              <c:f>Sheet2!$C$2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Sheet2!$A$3:$A$10</c:f>
              <c:strCache>
                <c:ptCount val="8"/>
                <c:pt idx="0">
                  <c:v>Personel Harcamaları</c:v>
                </c:pt>
                <c:pt idx="1">
                  <c:v>Sosyal Güv. Kur. Devlet Primi</c:v>
                </c:pt>
                <c:pt idx="2">
                  <c:v>Mal ve Hizmet Alımları</c:v>
                </c:pt>
                <c:pt idx="3">
                  <c:v>Faiz Harcamaları</c:v>
                </c:pt>
                <c:pt idx="4">
                  <c:v>Cari Transferler</c:v>
                </c:pt>
                <c:pt idx="5">
                  <c:v>Sermaye Giderleri</c:v>
                </c:pt>
                <c:pt idx="6">
                  <c:v>Sermaye Transferleri</c:v>
                </c:pt>
                <c:pt idx="7">
                  <c:v>Borç Verme</c:v>
                </c:pt>
              </c:strCache>
            </c:strRef>
          </c:cat>
          <c:val>
            <c:numRef>
              <c:f>Sheet2!$C$3:$C$10</c:f>
              <c:numCache>
                <c:formatCode>General</c:formatCode>
                <c:ptCount val="8"/>
                <c:pt idx="0">
                  <c:v>62315</c:v>
                </c:pt>
                <c:pt idx="1">
                  <c:v>11063</c:v>
                </c:pt>
                <c:pt idx="2">
                  <c:v>29185</c:v>
                </c:pt>
                <c:pt idx="3">
                  <c:v>48299</c:v>
                </c:pt>
                <c:pt idx="4">
                  <c:v>101857</c:v>
                </c:pt>
                <c:pt idx="5">
                  <c:v>26010</c:v>
                </c:pt>
                <c:pt idx="6">
                  <c:v>6773</c:v>
                </c:pt>
                <c:pt idx="7">
                  <c:v>8857</c:v>
                </c:pt>
              </c:numCache>
            </c:numRef>
          </c:val>
        </c:ser>
        <c:axId val="148256640"/>
        <c:axId val="148258176"/>
      </c:barChart>
      <c:catAx>
        <c:axId val="148256640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 lang="en-US"/>
            </a:pPr>
            <a:endParaRPr lang="tr-TR"/>
          </a:p>
        </c:txPr>
        <c:crossAx val="148258176"/>
        <c:crosses val="autoZero"/>
        <c:auto val="1"/>
        <c:lblAlgn val="ctr"/>
        <c:lblOffset val="100"/>
      </c:catAx>
      <c:valAx>
        <c:axId val="14825817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tr-TR"/>
          </a:p>
        </c:txPr>
        <c:crossAx val="14825664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tr-TR"/>
        </a:p>
      </c:txPr>
    </c:legend>
    <c:plotVisOnly val="1"/>
  </c:chart>
  <c:txPr>
    <a:bodyPr/>
    <a:lstStyle/>
    <a:p>
      <a:pPr>
        <a:defRPr sz="1200" baseline="0"/>
      </a:pPr>
      <a:endParaRPr lang="tr-TR"/>
    </a:p>
  </c:txPr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4"/>
  <c:clrMapOvr bg1="dk1" tx1="lt1" bg2="dk2" tx2="lt2" accent1="accent1" accent2="accent2" accent3="accent3" accent4="accent4" accent5="accent5" accent6="accent6" hlink="hlink" folHlink="folHlink"/>
  <c:chart>
    <c:plotArea>
      <c:layout/>
      <c:lineChart>
        <c:grouping val="standard"/>
        <c:ser>
          <c:idx val="0"/>
          <c:order val="0"/>
          <c:tx>
            <c:strRef>
              <c:f>Sheet1!$B$2</c:f>
              <c:strCache>
                <c:ptCount val="1"/>
                <c:pt idx="0">
                  <c:v>Dolaylı Vergiler</c:v>
                </c:pt>
              </c:strCache>
            </c:strRef>
          </c:tx>
          <c:marker>
            <c:symbol val="none"/>
          </c:marker>
          <c:cat>
            <c:strRef>
              <c:f>Sheet1!$A$3:$A$13</c:f>
              <c:strCache>
                <c:ptCount val="11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2012*</c:v>
                </c:pt>
              </c:strCache>
            </c:strRef>
          </c:cat>
          <c:val>
            <c:numRef>
              <c:f>Sheet1!$B$3:$B$13</c:f>
              <c:numCache>
                <c:formatCode>General</c:formatCode>
                <c:ptCount val="11"/>
                <c:pt idx="0">
                  <c:v>66.599999999999994</c:v>
                </c:pt>
                <c:pt idx="1">
                  <c:v>67.099999999999994</c:v>
                </c:pt>
                <c:pt idx="2">
                  <c:v>68.3</c:v>
                </c:pt>
                <c:pt idx="3">
                  <c:v>67.3</c:v>
                </c:pt>
                <c:pt idx="4">
                  <c:v>68.5</c:v>
                </c:pt>
                <c:pt idx="5">
                  <c:v>66.099999999999994</c:v>
                </c:pt>
                <c:pt idx="6">
                  <c:v>64.900000000000006</c:v>
                </c:pt>
                <c:pt idx="7">
                  <c:v>64.5</c:v>
                </c:pt>
                <c:pt idx="8">
                  <c:v>68.400000000000006</c:v>
                </c:pt>
                <c:pt idx="9">
                  <c:v>67.7</c:v>
                </c:pt>
                <c:pt idx="10">
                  <c:v>68.3</c:v>
                </c:pt>
              </c:numCache>
            </c:numRef>
          </c:val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Dolaysız Vergiler</c:v>
                </c:pt>
              </c:strCache>
            </c:strRef>
          </c:tx>
          <c:marker>
            <c:symbol val="none"/>
          </c:marker>
          <c:cat>
            <c:strRef>
              <c:f>Sheet1!$A$3:$A$13</c:f>
              <c:strCache>
                <c:ptCount val="11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2012*</c:v>
                </c:pt>
              </c:strCache>
            </c:strRef>
          </c:cat>
          <c:val>
            <c:numRef>
              <c:f>Sheet1!$C$3:$C$13</c:f>
              <c:numCache>
                <c:formatCode>General</c:formatCode>
                <c:ptCount val="11"/>
                <c:pt idx="0">
                  <c:v>33.4</c:v>
                </c:pt>
                <c:pt idx="1">
                  <c:v>32.800000000000004</c:v>
                </c:pt>
                <c:pt idx="2">
                  <c:v>32.1</c:v>
                </c:pt>
                <c:pt idx="3">
                  <c:v>32.700000000000003</c:v>
                </c:pt>
                <c:pt idx="4">
                  <c:v>31.5</c:v>
                </c:pt>
                <c:pt idx="5">
                  <c:v>33.9</c:v>
                </c:pt>
                <c:pt idx="6">
                  <c:v>35.1</c:v>
                </c:pt>
                <c:pt idx="7">
                  <c:v>35.5</c:v>
                </c:pt>
                <c:pt idx="8">
                  <c:v>31.6</c:v>
                </c:pt>
                <c:pt idx="9">
                  <c:v>32.300000000000004</c:v>
                </c:pt>
                <c:pt idx="10">
                  <c:v>31.7</c:v>
                </c:pt>
              </c:numCache>
            </c:numRef>
          </c:val>
        </c:ser>
        <c:marker val="1"/>
        <c:axId val="150976000"/>
        <c:axId val="150977536"/>
      </c:lineChart>
      <c:catAx>
        <c:axId val="150976000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 lang="en-US"/>
            </a:pPr>
            <a:endParaRPr lang="tr-TR"/>
          </a:p>
        </c:txPr>
        <c:crossAx val="150977536"/>
        <c:crosses val="autoZero"/>
        <c:auto val="1"/>
        <c:lblAlgn val="ctr"/>
        <c:lblOffset val="100"/>
      </c:catAx>
      <c:valAx>
        <c:axId val="15097753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tr-TR"/>
          </a:p>
        </c:txPr>
        <c:crossAx val="15097600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tr-TR"/>
        </a:p>
      </c:txPr>
    </c:legend>
    <c:plotVisOnly val="1"/>
  </c:chart>
  <c:txPr>
    <a:bodyPr/>
    <a:lstStyle/>
    <a:p>
      <a:pPr>
        <a:defRPr sz="1400" baseline="0"/>
      </a:pPr>
      <a:endParaRPr lang="tr-TR"/>
    </a:p>
  </c:txPr>
  <c:externalData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4"/>
  <c:chart>
    <c:plotArea>
      <c:layout/>
      <c:lineChart>
        <c:grouping val="standard"/>
        <c:ser>
          <c:idx val="0"/>
          <c:order val="0"/>
          <c:tx>
            <c:strRef>
              <c:f>Sayfa3!$B$1:$B$4</c:f>
              <c:strCache>
                <c:ptCount val="1"/>
                <c:pt idx="0">
                  <c:v>GELİR VERGİSİNİN VERGİ GELİRLERİ İÇİNDEKİ PAYI  (%)</c:v>
                </c:pt>
              </c:strCache>
            </c:strRef>
          </c:tx>
          <c:marker>
            <c:symbol val="none"/>
          </c:marker>
          <c:cat>
            <c:strRef>
              <c:f>Sayfa3!$A$5:$A$28</c:f>
              <c:strCache>
                <c:ptCount val="24"/>
                <c:pt idx="0">
                  <c:v> 1988</c:v>
                </c:pt>
                <c:pt idx="1">
                  <c:v> 1989</c:v>
                </c:pt>
                <c:pt idx="2">
                  <c:v> 1990</c:v>
                </c:pt>
                <c:pt idx="3">
                  <c:v> 1991 </c:v>
                </c:pt>
                <c:pt idx="4">
                  <c:v> 1992</c:v>
                </c:pt>
                <c:pt idx="5">
                  <c:v> 1993</c:v>
                </c:pt>
                <c:pt idx="6">
                  <c:v> 1994</c:v>
                </c:pt>
                <c:pt idx="7">
                  <c:v> 1995</c:v>
                </c:pt>
                <c:pt idx="8">
                  <c:v> 1996</c:v>
                </c:pt>
                <c:pt idx="9">
                  <c:v> 1997</c:v>
                </c:pt>
                <c:pt idx="10">
                  <c:v> 1998</c:v>
                </c:pt>
                <c:pt idx="11">
                  <c:v> 1999</c:v>
                </c:pt>
                <c:pt idx="12">
                  <c:v> 2000 </c:v>
                </c:pt>
                <c:pt idx="13">
                  <c:v> 2001 </c:v>
                </c:pt>
                <c:pt idx="14">
                  <c:v> 2002</c:v>
                </c:pt>
                <c:pt idx="15">
                  <c:v> 2003</c:v>
                </c:pt>
                <c:pt idx="16">
                  <c:v> 2004</c:v>
                </c:pt>
                <c:pt idx="17">
                  <c:v>2005</c:v>
                </c:pt>
                <c:pt idx="18">
                  <c:v>2006</c:v>
                </c:pt>
                <c:pt idx="19">
                  <c:v>2007</c:v>
                </c:pt>
                <c:pt idx="20">
                  <c:v>2008</c:v>
                </c:pt>
                <c:pt idx="21">
                  <c:v>2009</c:v>
                </c:pt>
                <c:pt idx="22">
                  <c:v>2010</c:v>
                </c:pt>
                <c:pt idx="23">
                  <c:v>2011</c:v>
                </c:pt>
              </c:strCache>
            </c:strRef>
          </c:cat>
          <c:val>
            <c:numRef>
              <c:f>Sayfa3!$B$5:$B$28</c:f>
              <c:numCache>
                <c:formatCode>0.0_)</c:formatCode>
                <c:ptCount val="24"/>
                <c:pt idx="0">
                  <c:v>33.733839235525622</c:v>
                </c:pt>
                <c:pt idx="1">
                  <c:v>38.634050880626226</c:v>
                </c:pt>
                <c:pt idx="2">
                  <c:v>40.989889645146278</c:v>
                </c:pt>
                <c:pt idx="3">
                  <c:v>42.41318362727764</c:v>
                </c:pt>
                <c:pt idx="4">
                  <c:v>42.411830341379357</c:v>
                </c:pt>
                <c:pt idx="5">
                  <c:v>40.360157867054149</c:v>
                </c:pt>
                <c:pt idx="6">
                  <c:v>34.004127966976256</c:v>
                </c:pt>
                <c:pt idx="7">
                  <c:v>30.414072946926726</c:v>
                </c:pt>
                <c:pt idx="8">
                  <c:v>30.124272869140061</c:v>
                </c:pt>
                <c:pt idx="9">
                  <c:v>31.614162011714747</c:v>
                </c:pt>
                <c:pt idx="10">
                  <c:v>37.72786239640353</c:v>
                </c:pt>
                <c:pt idx="11">
                  <c:v>33.349936631383805</c:v>
                </c:pt>
                <c:pt idx="12">
                  <c:v>23.441924972130273</c:v>
                </c:pt>
                <c:pt idx="13">
                  <c:v>29.140942675354133</c:v>
                </c:pt>
                <c:pt idx="14">
                  <c:v>23.003907910448174</c:v>
                </c:pt>
                <c:pt idx="15">
                  <c:v>20.23782769352341</c:v>
                </c:pt>
                <c:pt idx="16">
                  <c:v>19.487140319732664</c:v>
                </c:pt>
                <c:pt idx="17">
                  <c:v>20.348659841321094</c:v>
                </c:pt>
                <c:pt idx="18">
                  <c:v>20.973945417590038</c:v>
                </c:pt>
                <c:pt idx="19">
                  <c:v>22.245402831373067</c:v>
                </c:pt>
                <c:pt idx="20">
                  <c:v>23.386748916510403</c:v>
                </c:pt>
                <c:pt idx="21">
                  <c:v>23.441283970417306</c:v>
                </c:pt>
                <c:pt idx="22">
                  <c:v>20.951303503481629</c:v>
                </c:pt>
                <c:pt idx="23">
                  <c:v>21.053009580307055</c:v>
                </c:pt>
              </c:numCache>
            </c:numRef>
          </c:val>
        </c:ser>
        <c:ser>
          <c:idx val="1"/>
          <c:order val="1"/>
          <c:tx>
            <c:strRef>
              <c:f>Sayfa3!$C$1:$C$4</c:f>
              <c:strCache>
                <c:ptCount val="1"/>
                <c:pt idx="0">
                  <c:v>KURUMLAR VERGİSİNİN VERGİ GELİRLERİ İÇİNDEKİ PAYI  (%)</c:v>
                </c:pt>
              </c:strCache>
            </c:strRef>
          </c:tx>
          <c:marker>
            <c:symbol val="none"/>
          </c:marker>
          <c:cat>
            <c:strRef>
              <c:f>Sayfa3!$A$5:$A$28</c:f>
              <c:strCache>
                <c:ptCount val="24"/>
                <c:pt idx="0">
                  <c:v> 1988</c:v>
                </c:pt>
                <c:pt idx="1">
                  <c:v> 1989</c:v>
                </c:pt>
                <c:pt idx="2">
                  <c:v> 1990</c:v>
                </c:pt>
                <c:pt idx="3">
                  <c:v> 1991 </c:v>
                </c:pt>
                <c:pt idx="4">
                  <c:v> 1992</c:v>
                </c:pt>
                <c:pt idx="5">
                  <c:v> 1993</c:v>
                </c:pt>
                <c:pt idx="6">
                  <c:v> 1994</c:v>
                </c:pt>
                <c:pt idx="7">
                  <c:v> 1995</c:v>
                </c:pt>
                <c:pt idx="8">
                  <c:v> 1996</c:v>
                </c:pt>
                <c:pt idx="9">
                  <c:v> 1997</c:v>
                </c:pt>
                <c:pt idx="10">
                  <c:v> 1998</c:v>
                </c:pt>
                <c:pt idx="11">
                  <c:v> 1999</c:v>
                </c:pt>
                <c:pt idx="12">
                  <c:v> 2000 </c:v>
                </c:pt>
                <c:pt idx="13">
                  <c:v> 2001 </c:v>
                </c:pt>
                <c:pt idx="14">
                  <c:v> 2002</c:v>
                </c:pt>
                <c:pt idx="15">
                  <c:v> 2003</c:v>
                </c:pt>
                <c:pt idx="16">
                  <c:v> 2004</c:v>
                </c:pt>
                <c:pt idx="17">
                  <c:v>2005</c:v>
                </c:pt>
                <c:pt idx="18">
                  <c:v>2006</c:v>
                </c:pt>
                <c:pt idx="19">
                  <c:v>2007</c:v>
                </c:pt>
                <c:pt idx="20">
                  <c:v>2008</c:v>
                </c:pt>
                <c:pt idx="21">
                  <c:v>2009</c:v>
                </c:pt>
                <c:pt idx="22">
                  <c:v>2010</c:v>
                </c:pt>
                <c:pt idx="23">
                  <c:v>2011</c:v>
                </c:pt>
              </c:strCache>
            </c:strRef>
          </c:cat>
          <c:val>
            <c:numRef>
              <c:f>Sayfa3!$C$5:$C$28</c:f>
              <c:numCache>
                <c:formatCode>0.0_)</c:formatCode>
                <c:ptCount val="24"/>
                <c:pt idx="0">
                  <c:v>14.881956155143353</c:v>
                </c:pt>
                <c:pt idx="1">
                  <c:v>14.082191780821917</c:v>
                </c:pt>
                <c:pt idx="2">
                  <c:v>10.213881363025617</c:v>
                </c:pt>
                <c:pt idx="3">
                  <c:v>8.9810917691339309</c:v>
                </c:pt>
                <c:pt idx="4">
                  <c:v>7.1171311139673108</c:v>
                </c:pt>
                <c:pt idx="5">
                  <c:v>7.2394834129858197</c:v>
                </c:pt>
                <c:pt idx="6">
                  <c:v>8.2215342277261776</c:v>
                </c:pt>
                <c:pt idx="7">
                  <c:v>9.5210033660718185</c:v>
                </c:pt>
                <c:pt idx="8">
                  <c:v>8.4371688529981359</c:v>
                </c:pt>
                <c:pt idx="9">
                  <c:v>8.3497910855878974</c:v>
                </c:pt>
                <c:pt idx="10">
                  <c:v>8.1093917211242079</c:v>
                </c:pt>
                <c:pt idx="11">
                  <c:v>10.468150852436256</c:v>
                </c:pt>
                <c:pt idx="12">
                  <c:v>8.8922949544625798</c:v>
                </c:pt>
                <c:pt idx="13">
                  <c:v>9.2502306728560608</c:v>
                </c:pt>
                <c:pt idx="14">
                  <c:v>9.3498580322857006</c:v>
                </c:pt>
                <c:pt idx="15">
                  <c:v>10.253484121177291</c:v>
                </c:pt>
                <c:pt idx="16">
                  <c:v>9.5204506573032646</c:v>
                </c:pt>
                <c:pt idx="17">
                  <c:v>10.294366651883657</c:v>
                </c:pt>
                <c:pt idx="18">
                  <c:v>8.2284749346475579</c:v>
                </c:pt>
                <c:pt idx="19">
                  <c:v>9.18680007335659</c:v>
                </c:pt>
                <c:pt idx="20">
                  <c:v>9.8210936833115117</c:v>
                </c:pt>
                <c:pt idx="21">
                  <c:v>10.545288656640651</c:v>
                </c:pt>
                <c:pt idx="22">
                  <c:v>9.6959808227776705</c:v>
                </c:pt>
                <c:pt idx="23">
                  <c:v>10.277379125949741</c:v>
                </c:pt>
              </c:numCache>
            </c:numRef>
          </c:val>
        </c:ser>
        <c:ser>
          <c:idx val="2"/>
          <c:order val="2"/>
          <c:tx>
            <c:strRef>
              <c:f>Sayfa3!$D$1:$D$4</c:f>
              <c:strCache>
                <c:ptCount val="1"/>
                <c:pt idx="0">
                  <c:v>DOLAYLI VERGİLERİN VERGİ GELİRLERİ İÇİNDEKİ PAYI  (%)</c:v>
                </c:pt>
              </c:strCache>
            </c:strRef>
          </c:tx>
          <c:marker>
            <c:symbol val="none"/>
          </c:marker>
          <c:cat>
            <c:strRef>
              <c:f>Sayfa3!$A$5:$A$28</c:f>
              <c:strCache>
                <c:ptCount val="24"/>
                <c:pt idx="0">
                  <c:v> 1988</c:v>
                </c:pt>
                <c:pt idx="1">
                  <c:v> 1989</c:v>
                </c:pt>
                <c:pt idx="2">
                  <c:v> 1990</c:v>
                </c:pt>
                <c:pt idx="3">
                  <c:v> 1991 </c:v>
                </c:pt>
                <c:pt idx="4">
                  <c:v> 1992</c:v>
                </c:pt>
                <c:pt idx="5">
                  <c:v> 1993</c:v>
                </c:pt>
                <c:pt idx="6">
                  <c:v> 1994</c:v>
                </c:pt>
                <c:pt idx="7">
                  <c:v> 1995</c:v>
                </c:pt>
                <c:pt idx="8">
                  <c:v> 1996</c:v>
                </c:pt>
                <c:pt idx="9">
                  <c:v> 1997</c:v>
                </c:pt>
                <c:pt idx="10">
                  <c:v> 1998</c:v>
                </c:pt>
                <c:pt idx="11">
                  <c:v> 1999</c:v>
                </c:pt>
                <c:pt idx="12">
                  <c:v> 2000 </c:v>
                </c:pt>
                <c:pt idx="13">
                  <c:v> 2001 </c:v>
                </c:pt>
                <c:pt idx="14">
                  <c:v> 2002</c:v>
                </c:pt>
                <c:pt idx="15">
                  <c:v> 2003</c:v>
                </c:pt>
                <c:pt idx="16">
                  <c:v> 2004</c:v>
                </c:pt>
                <c:pt idx="17">
                  <c:v>2005</c:v>
                </c:pt>
                <c:pt idx="18">
                  <c:v>2006</c:v>
                </c:pt>
                <c:pt idx="19">
                  <c:v>2007</c:v>
                </c:pt>
                <c:pt idx="20">
                  <c:v>2008</c:v>
                </c:pt>
                <c:pt idx="21">
                  <c:v>2009</c:v>
                </c:pt>
                <c:pt idx="22">
                  <c:v>2010</c:v>
                </c:pt>
                <c:pt idx="23">
                  <c:v>2011</c:v>
                </c:pt>
              </c:strCache>
            </c:strRef>
          </c:cat>
          <c:val>
            <c:numRef>
              <c:f>Sayfa3!$D$5:$D$28</c:f>
              <c:numCache>
                <c:formatCode>General</c:formatCode>
                <c:ptCount val="24"/>
                <c:pt idx="0">
                  <c:v>5.55</c:v>
                </c:pt>
                <c:pt idx="1">
                  <c:v>5.24</c:v>
                </c:pt>
                <c:pt idx="2">
                  <c:v>5.53</c:v>
                </c:pt>
                <c:pt idx="3">
                  <c:v>5.96</c:v>
                </c:pt>
                <c:pt idx="4">
                  <c:v>6.42</c:v>
                </c:pt>
                <c:pt idx="5">
                  <c:v>6.8599999999999985</c:v>
                </c:pt>
                <c:pt idx="6">
                  <c:v>7.8599999999999985</c:v>
                </c:pt>
                <c:pt idx="7">
                  <c:v>8.2800000000000011</c:v>
                </c:pt>
                <c:pt idx="8">
                  <c:v>9.2100000000000009</c:v>
                </c:pt>
                <c:pt idx="9">
                  <c:v>9.76</c:v>
                </c:pt>
                <c:pt idx="10">
                  <c:v>7.02</c:v>
                </c:pt>
                <c:pt idx="11">
                  <c:v>7.73</c:v>
                </c:pt>
                <c:pt idx="12">
                  <c:v>9.39</c:v>
                </c:pt>
                <c:pt idx="13">
                  <c:v>9.8600000000000048</c:v>
                </c:pt>
                <c:pt idx="14">
                  <c:v>11.29</c:v>
                </c:pt>
                <c:pt idx="15">
                  <c:v>12.43</c:v>
                </c:pt>
                <c:pt idx="16">
                  <c:v>12.5</c:v>
                </c:pt>
                <c:pt idx="17">
                  <c:v>13.69</c:v>
                </c:pt>
                <c:pt idx="18">
                  <c:v>13.7</c:v>
                </c:pt>
                <c:pt idx="19">
                  <c:v>13.31</c:v>
                </c:pt>
                <c:pt idx="20">
                  <c:v>12.34</c:v>
                </c:pt>
                <c:pt idx="21">
                  <c:v>13.2</c:v>
                </c:pt>
                <c:pt idx="22">
                  <c:v>13.6</c:v>
                </c:pt>
                <c:pt idx="23">
                  <c:v>13.7</c:v>
                </c:pt>
              </c:numCache>
            </c:numRef>
          </c:val>
        </c:ser>
        <c:marker val="1"/>
        <c:axId val="151095552"/>
        <c:axId val="151552000"/>
      </c:lineChart>
      <c:catAx>
        <c:axId val="151095552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/>
            </a:pPr>
            <a:endParaRPr lang="tr-TR"/>
          </a:p>
        </c:txPr>
        <c:crossAx val="151552000"/>
        <c:crosses val="autoZero"/>
        <c:auto val="1"/>
        <c:lblAlgn val="ctr"/>
        <c:lblOffset val="100"/>
      </c:catAx>
      <c:valAx>
        <c:axId val="151552000"/>
        <c:scaling>
          <c:orientation val="minMax"/>
        </c:scaling>
        <c:axPos val="l"/>
        <c:majorGridlines/>
        <c:numFmt formatCode="0.0_)" sourceLinked="1"/>
        <c:tickLblPos val="nextTo"/>
        <c:crossAx val="151095552"/>
        <c:crosses val="autoZero"/>
        <c:crossBetween val="between"/>
      </c:valAx>
    </c:plotArea>
    <c:legend>
      <c:legendPos val="b"/>
      <c:txPr>
        <a:bodyPr/>
        <a:lstStyle/>
        <a:p>
          <a:pPr>
            <a:defRPr sz="1200" baseline="0"/>
          </a:pPr>
          <a:endParaRPr lang="tr-TR"/>
        </a:p>
      </c:txPr>
    </c:legend>
    <c:plotVisOnly val="1"/>
  </c:chart>
  <c:txPr>
    <a:bodyPr/>
    <a:lstStyle/>
    <a:p>
      <a:pPr>
        <a:defRPr sz="1400" baseline="0"/>
      </a:pPr>
      <a:endParaRPr lang="tr-T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F63CD-7910-472F-8BAF-7BBA4F7888EB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43061-D948-4CF8-98C8-67C4B41E4223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B7BC64-724F-4236-BDBB-2BF8C57DD598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430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0C8932-7A14-4704-A212-129823D1A349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52259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Section 16-3 of the main text, and especially Figure 16-5.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DBB4B6-66BB-455F-9810-E93CDA627DE5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44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4-1 in the main text and Table 16-1.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39A27-093A-46C9-A690-9A6417EDD6B8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45091" name="Rectangle 2050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2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Based on data in Table 16-2 of the main text.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3E238C-861D-4A7F-862D-80BA4C0A0037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461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0CEB4-075B-45B2-9F4E-9145EF061285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471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Section 16-2 of the main text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F4416-A0BC-4FAD-9FB4-21B8702ADC72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481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Section 16-2 in the main text.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5994EE-820B-4DCC-96ED-87335B4E0FEC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491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Section 16-3 in the main text.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576E06-C666-4C7E-89D4-B227A3C18A39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502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This discussion of the incidence of a tax is to be found in Section 16-3 of the main text – see Figure 16-3.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779291-18D0-42C2-9EF2-262434CF9B67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512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16-3 in the main text.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8CB41-1BB6-4B0D-AE7F-C03545678C88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BE71A-ADE9-4D54-9820-85F2CD9C5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14E89-2B5B-4D51-8B5F-EE1CC4F92D75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A155A-7E56-40EB-8F7D-F1F4B79AF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A1CFD-7793-4748-A7E8-A56EC16DBEE5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E92D7-DD86-418C-B55F-CFEC0AA3E1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Başlık ve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Grafik Yer Tutucusu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tr-TR" noProof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CCECA-0FE5-444C-95B1-3E9245623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Başlık, İçeri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9C43D-DC97-4C6A-B647-ACF3491C4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tr-T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2411413" y="6308725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DCFC6-3F76-47C7-BE8B-45D05E5B4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tr-T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00338" y="6308725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3D47A-A3F1-40D7-99B0-BA92B7774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2339975" y="6308725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1A64E-D011-43D6-8C1C-635BD62C6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E3B70-8867-40BA-8167-D33AD68D7D30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41B70-5BBE-482A-8B6E-94DA7E038B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97A53-1448-438D-98A1-0B78207D3D3C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3A54A-6340-47D9-A9EB-048E637B4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3ACB0-8E9A-4267-B300-9096A32101D9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B741B-BE6D-4C51-BC2F-508123A43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A1D25-7E7E-4F86-86DB-0274F2BC4985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8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8B811-47BE-4D51-9E4A-DCFAF26216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5D523-10A5-4EEB-86E1-AF0E8D214180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276BA-17C0-4EDA-B040-C5CB7A2412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4545C-2864-4B72-8AB5-6C1CD525448E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3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0BF24-14FF-4209-AF18-FEFCC7A2B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8C36C-B296-497C-85BD-96C0240A8AA4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38297-42A8-4943-8E70-B102FF92D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98D25-5322-43BA-A46D-5A84A88D40BE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ED102-6F96-47AC-935C-778355579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 Yer Tutucusu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6147" name="2 Metin Yer Tutucusu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A6F7BE-5E84-47F1-A276-A3328EE3B5FB}" type="datetimeFigureOut">
              <a:rPr lang="tr-TR">
                <a:latin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28.09.2012</a:t>
            </a:fld>
            <a:endParaRPr lang="tr-TR">
              <a:latin typeface="Tahoma" pitchFamily="34" charset="0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latin typeface="Tahoma" pitchFamily="34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1430A7-C430-471B-848E-323F0CBBE805}" type="slidenum">
              <a:rPr lang="en-US">
                <a:latin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Tahoma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133600"/>
            <a:ext cx="7772400" cy="1524000"/>
          </a:xfrm>
        </p:spPr>
        <p:txBody>
          <a:bodyPr/>
          <a:lstStyle/>
          <a:p>
            <a:pPr eaLnBrk="1" hangingPunct="1"/>
            <a:r>
              <a:rPr lang="tr-TR" sz="4000" b="1" smtClean="0"/>
              <a:t>Bölüm</a:t>
            </a:r>
            <a:r>
              <a:rPr lang="en-US" sz="4000" b="1" smtClean="0"/>
              <a:t> 16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tr-TR" sz="4000" b="1" smtClean="0"/>
              <a:t>Hükümet Harcaması </a:t>
            </a:r>
            <a:br>
              <a:rPr lang="tr-TR" sz="4000" b="1" smtClean="0"/>
            </a:br>
            <a:r>
              <a:rPr lang="tr-TR" sz="4000" b="1" smtClean="0"/>
              <a:t>ve Geliri</a:t>
            </a:r>
            <a:endParaRPr lang="en-US" sz="4000" smtClean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/>
          <a:lstStyle/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David Begg, Stanley Fischer and Rudiger Dornbusch, </a:t>
            </a:r>
            <a:r>
              <a:rPr lang="en-GB" sz="1400" i="1" smtClean="0">
                <a:solidFill>
                  <a:srgbClr val="FFC000"/>
                </a:solidFill>
              </a:rPr>
              <a:t>Economics</a:t>
            </a:r>
            <a:r>
              <a:rPr lang="en-GB" sz="1400" smtClean="0">
                <a:solidFill>
                  <a:srgbClr val="FFC000"/>
                </a:solidFill>
              </a:rPr>
              <a:t>, </a:t>
            </a:r>
          </a:p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8th Edition, McGraw-Hill, 2005</a:t>
            </a:r>
          </a:p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PowerPoint presentation by Alex Tackie and Damian Ward</a:t>
            </a:r>
            <a:endParaRPr lang="en-US" sz="140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Ücretlerden Alınan Vergiler</a:t>
            </a:r>
            <a:endParaRPr lang="en-US" sz="4000" b="1" smtClean="0"/>
          </a:p>
        </p:txBody>
      </p:sp>
      <p:sp>
        <p:nvSpPr>
          <p:cNvPr id="17817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695854-550B-4C19-9524-A0834DB36E97}" type="slidenum">
              <a:rPr lang="en-US" smtClean="0"/>
              <a:pPr/>
              <a:t>10</a:t>
            </a:fld>
            <a:endParaRPr lang="en-US" smtClean="0"/>
          </a:p>
        </p:txBody>
      </p:sp>
      <p:grpSp>
        <p:nvGrpSpPr>
          <p:cNvPr id="2" name="Group 1066"/>
          <p:cNvGrpSpPr>
            <a:grpSpLocks/>
          </p:cNvGrpSpPr>
          <p:nvPr/>
        </p:nvGrpSpPr>
        <p:grpSpPr bwMode="auto">
          <a:xfrm>
            <a:off x="1143000" y="3505200"/>
            <a:ext cx="7615238" cy="1774825"/>
            <a:chOff x="720" y="2208"/>
            <a:chExt cx="4797" cy="1118"/>
          </a:xfrm>
        </p:grpSpPr>
        <p:sp>
          <p:nvSpPr>
            <p:cNvPr id="178210" name="Text Box 1049"/>
            <p:cNvSpPr txBox="1">
              <a:spLocks noChangeArrowheads="1"/>
            </p:cNvSpPr>
            <p:nvPr/>
          </p:nvSpPr>
          <p:spPr bwMode="auto">
            <a:xfrm>
              <a:off x="3254" y="2880"/>
              <a:ext cx="2263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tr-TR" sz="2000">
                  <a:solidFill>
                    <a:prstClr val="white"/>
                  </a:solidFill>
                  <a:latin typeface="Tahoma" pitchFamily="34" charset="0"/>
                </a:rPr>
                <a:t>İşveren mavi bölgeyi öderken,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tr-TR" sz="2000">
                  <a:solidFill>
                    <a:prstClr val="white"/>
                  </a:solidFill>
                  <a:latin typeface="Tahoma" pitchFamily="34" charset="0"/>
                </a:rPr>
                <a:t>işçiler yeşil bölgeyi öderler.</a:t>
              </a:r>
              <a:endParaRPr lang="en-US" sz="2000">
                <a:solidFill>
                  <a:prstClr val="white"/>
                </a:solidFill>
                <a:latin typeface="Tahoma" pitchFamily="34" charset="0"/>
              </a:endParaRPr>
            </a:p>
          </p:txBody>
        </p:sp>
        <p:sp>
          <p:nvSpPr>
            <p:cNvPr id="176163" name="Rectangle 1052"/>
            <p:cNvSpPr>
              <a:spLocks noChangeArrowheads="1"/>
            </p:cNvSpPr>
            <p:nvPr/>
          </p:nvSpPr>
          <p:spPr bwMode="auto">
            <a:xfrm>
              <a:off x="720" y="2208"/>
              <a:ext cx="1008" cy="2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r-TR" sz="2400">
                <a:solidFill>
                  <a:prstClr val="white"/>
                </a:solidFill>
                <a:latin typeface="Tahoma" pitchFamily="34" charset="0"/>
              </a:endParaRPr>
            </a:p>
          </p:txBody>
        </p:sp>
        <p:sp>
          <p:nvSpPr>
            <p:cNvPr id="178212" name="Rectangle 1054"/>
            <p:cNvSpPr>
              <a:spLocks noChangeArrowheads="1"/>
            </p:cNvSpPr>
            <p:nvPr/>
          </p:nvSpPr>
          <p:spPr bwMode="auto">
            <a:xfrm>
              <a:off x="720" y="2448"/>
              <a:ext cx="1008" cy="144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Tahoma" pitchFamily="34" charset="0"/>
              </a:endParaRPr>
            </a:p>
          </p:txBody>
        </p:sp>
      </p:grpSp>
      <p:sp>
        <p:nvSpPr>
          <p:cNvPr id="178181" name="Line 1027"/>
          <p:cNvSpPr>
            <a:spLocks noChangeShapeType="1"/>
          </p:cNvSpPr>
          <p:nvPr/>
        </p:nvSpPr>
        <p:spPr bwMode="auto">
          <a:xfrm>
            <a:off x="1143000" y="57150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78182" name="Line 1028"/>
          <p:cNvSpPr>
            <a:spLocks noChangeShapeType="1"/>
          </p:cNvSpPr>
          <p:nvPr/>
        </p:nvSpPr>
        <p:spPr bwMode="auto">
          <a:xfrm flipV="1">
            <a:off x="1143000" y="2438400"/>
            <a:ext cx="0" cy="327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78183" name="Line 1029"/>
          <p:cNvSpPr>
            <a:spLocks noChangeShapeType="1"/>
          </p:cNvSpPr>
          <p:nvPr/>
        </p:nvSpPr>
        <p:spPr bwMode="auto">
          <a:xfrm>
            <a:off x="1752600" y="2590800"/>
            <a:ext cx="2743200" cy="2514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78184" name="Line 1030"/>
          <p:cNvSpPr>
            <a:spLocks noChangeShapeType="1"/>
          </p:cNvSpPr>
          <p:nvPr/>
        </p:nvSpPr>
        <p:spPr bwMode="auto">
          <a:xfrm flipV="1">
            <a:off x="1295400" y="2971800"/>
            <a:ext cx="3429000" cy="1981200"/>
          </a:xfrm>
          <a:prstGeom prst="line">
            <a:avLst/>
          </a:prstGeom>
          <a:noFill/>
          <a:ln w="57150">
            <a:solidFill>
              <a:srgbClr val="FF99CC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78185" name="Text Box 1031"/>
          <p:cNvSpPr txBox="1">
            <a:spLocks noChangeArrowheads="1"/>
          </p:cNvSpPr>
          <p:nvPr/>
        </p:nvSpPr>
        <p:spPr bwMode="auto">
          <a:xfrm>
            <a:off x="3354388" y="5827713"/>
            <a:ext cx="156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i="1">
                <a:solidFill>
                  <a:prstClr val="white"/>
                </a:solidFill>
                <a:latin typeface="Tahoma" pitchFamily="34" charset="0"/>
              </a:rPr>
              <a:t>Çalışılan saat</a:t>
            </a:r>
            <a:endParaRPr lang="en-US" i="1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78186" name="Text Box 1032"/>
          <p:cNvSpPr txBox="1">
            <a:spLocks noChangeArrowheads="1"/>
          </p:cNvSpPr>
          <p:nvPr/>
        </p:nvSpPr>
        <p:spPr bwMode="auto">
          <a:xfrm rot="-5562078">
            <a:off x="510382" y="2713831"/>
            <a:ext cx="747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sz="2000" i="1">
                <a:solidFill>
                  <a:prstClr val="white"/>
                </a:solidFill>
                <a:latin typeface="Tahoma" pitchFamily="34" charset="0"/>
              </a:rPr>
              <a:t>ücret</a:t>
            </a:r>
            <a:endParaRPr lang="en-US" sz="2000" i="1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78187" name="Line 1033"/>
          <p:cNvSpPr>
            <a:spLocks noChangeShapeType="1"/>
          </p:cNvSpPr>
          <p:nvPr/>
        </p:nvSpPr>
        <p:spPr bwMode="auto">
          <a:xfrm>
            <a:off x="3159125" y="38862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78188" name="Text Box 1035"/>
          <p:cNvSpPr txBox="1">
            <a:spLocks noChangeArrowheads="1"/>
          </p:cNvSpPr>
          <p:nvPr/>
        </p:nvSpPr>
        <p:spPr bwMode="auto">
          <a:xfrm>
            <a:off x="2982913" y="575468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prstClr val="white"/>
                </a:solidFill>
                <a:latin typeface="Tahoma" pitchFamily="34" charset="0"/>
              </a:rPr>
              <a:t>L</a:t>
            </a:r>
          </a:p>
        </p:txBody>
      </p:sp>
      <p:sp>
        <p:nvSpPr>
          <p:cNvPr id="178189" name="Text Box 1036"/>
          <p:cNvSpPr txBox="1">
            <a:spLocks noChangeArrowheads="1"/>
          </p:cNvSpPr>
          <p:nvPr/>
        </p:nvSpPr>
        <p:spPr bwMode="auto">
          <a:xfrm>
            <a:off x="669925" y="3668713"/>
            <a:ext cx="423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prstClr val="white"/>
                </a:solidFill>
                <a:latin typeface="Tahoma" pitchFamily="34" charset="0"/>
              </a:rPr>
              <a:t>W</a:t>
            </a:r>
          </a:p>
        </p:txBody>
      </p:sp>
      <p:sp>
        <p:nvSpPr>
          <p:cNvPr id="178190" name="Text Box 1037"/>
          <p:cNvSpPr txBox="1">
            <a:spLocks noChangeArrowheads="1"/>
          </p:cNvSpPr>
          <p:nvPr/>
        </p:nvSpPr>
        <p:spPr bwMode="auto">
          <a:xfrm>
            <a:off x="4441825" y="4852988"/>
            <a:ext cx="6492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C00000"/>
                </a:solidFill>
                <a:latin typeface="Tahoma" pitchFamily="34" charset="0"/>
              </a:rPr>
              <a:t>DD</a:t>
            </a:r>
          </a:p>
        </p:txBody>
      </p:sp>
      <p:sp>
        <p:nvSpPr>
          <p:cNvPr id="178191" name="Text Box 1038"/>
          <p:cNvSpPr txBox="1">
            <a:spLocks noChangeArrowheads="1"/>
          </p:cNvSpPr>
          <p:nvPr/>
        </p:nvSpPr>
        <p:spPr bwMode="auto">
          <a:xfrm>
            <a:off x="4286250" y="25908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66FF"/>
                </a:solidFill>
                <a:latin typeface="Tahoma" pitchFamily="34" charset="0"/>
              </a:rPr>
              <a:t>SS</a:t>
            </a:r>
          </a:p>
        </p:txBody>
      </p:sp>
      <p:sp>
        <p:nvSpPr>
          <p:cNvPr id="62487" name="Text Box 1047"/>
          <p:cNvSpPr txBox="1">
            <a:spLocks noChangeArrowheads="1"/>
          </p:cNvSpPr>
          <p:nvPr/>
        </p:nvSpPr>
        <p:spPr bwMode="auto">
          <a:xfrm>
            <a:off x="5165725" y="1763713"/>
            <a:ext cx="39782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sz="2000">
                <a:solidFill>
                  <a:prstClr val="white"/>
                </a:solidFill>
                <a:latin typeface="Tahoma" pitchFamily="34" charset="0"/>
              </a:rPr>
              <a:t>Emek piyasası, </a:t>
            </a:r>
            <a:r>
              <a:rPr lang="tr-TR" sz="2000" u="sng">
                <a:solidFill>
                  <a:prstClr val="white"/>
                </a:solidFill>
                <a:latin typeface="Tahoma" pitchFamily="34" charset="0"/>
              </a:rPr>
              <a:t>vergi yokken,</a:t>
            </a:r>
            <a:r>
              <a:rPr lang="tr-TR" sz="2000">
                <a:solidFill>
                  <a:prstClr val="white"/>
                </a:solidFill>
                <a:latin typeface="Tahoma" pitchFamily="34" charset="0"/>
              </a:rPr>
              <a:t> W ücretine karşılık gelen L saat düzeyinde dengededir.</a:t>
            </a:r>
            <a:endParaRPr lang="en-US" sz="2000">
              <a:solidFill>
                <a:prstClr val="white"/>
              </a:solidFill>
              <a:latin typeface="Tahoma" pitchFamily="34" charset="0"/>
            </a:endParaRPr>
          </a:p>
        </p:txBody>
      </p:sp>
      <p:grpSp>
        <p:nvGrpSpPr>
          <p:cNvPr id="3" name="Group 1064"/>
          <p:cNvGrpSpPr>
            <a:grpSpLocks/>
          </p:cNvGrpSpPr>
          <p:nvPr/>
        </p:nvGrpSpPr>
        <p:grpSpPr bwMode="auto">
          <a:xfrm>
            <a:off x="2743200" y="3505200"/>
            <a:ext cx="6099175" cy="2536825"/>
            <a:chOff x="1728" y="2208"/>
            <a:chExt cx="3842" cy="1598"/>
          </a:xfrm>
        </p:grpSpPr>
        <p:sp>
          <p:nvSpPr>
            <p:cNvPr id="178208" name="Text Box 1050"/>
            <p:cNvSpPr txBox="1">
              <a:spLocks noChangeArrowheads="1"/>
            </p:cNvSpPr>
            <p:nvPr/>
          </p:nvSpPr>
          <p:spPr bwMode="auto">
            <a:xfrm>
              <a:off x="3252" y="3360"/>
              <a:ext cx="231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prstClr val="white"/>
                  </a:solidFill>
                  <a:latin typeface="Tahoma" pitchFamily="34" charset="0"/>
                </a:rPr>
                <a:t>T</a:t>
              </a:r>
              <a:r>
                <a:rPr lang="tr-TR" sz="2000">
                  <a:solidFill>
                    <a:prstClr val="white"/>
                  </a:solidFill>
                  <a:latin typeface="Tahoma" pitchFamily="34" charset="0"/>
                </a:rPr>
                <a:t>uruncu bölge toplumun refah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tr-TR" sz="2000">
                  <a:solidFill>
                    <a:prstClr val="white"/>
                  </a:solidFill>
                  <a:latin typeface="Tahoma" pitchFamily="34" charset="0"/>
                </a:rPr>
                <a:t>kaybını gösterir.</a:t>
              </a:r>
              <a:endParaRPr lang="en-US" sz="2000">
                <a:solidFill>
                  <a:prstClr val="white"/>
                </a:solidFill>
                <a:latin typeface="Tahoma" pitchFamily="34" charset="0"/>
              </a:endParaRPr>
            </a:p>
          </p:txBody>
        </p:sp>
        <p:sp>
          <p:nvSpPr>
            <p:cNvPr id="178209" name="Freeform 1058"/>
            <p:cNvSpPr>
              <a:spLocks/>
            </p:cNvSpPr>
            <p:nvPr/>
          </p:nvSpPr>
          <p:spPr bwMode="auto">
            <a:xfrm>
              <a:off x="1728" y="2208"/>
              <a:ext cx="240" cy="384"/>
            </a:xfrm>
            <a:custGeom>
              <a:avLst/>
              <a:gdLst>
                <a:gd name="T0" fmla="*/ 0 w 240"/>
                <a:gd name="T1" fmla="*/ 0 h 384"/>
                <a:gd name="T2" fmla="*/ 0 w 240"/>
                <a:gd name="T3" fmla="*/ 384 h 384"/>
                <a:gd name="T4" fmla="*/ 240 w 240"/>
                <a:gd name="T5" fmla="*/ 240 h 384"/>
                <a:gd name="T6" fmla="*/ 0 w 24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384"/>
                <a:gd name="T14" fmla="*/ 240 w 24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384">
                  <a:moveTo>
                    <a:pt x="0" y="0"/>
                  </a:moveTo>
                  <a:lnTo>
                    <a:pt x="0" y="384"/>
                  </a:lnTo>
                  <a:lnTo>
                    <a:pt x="24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Tahoma" pitchFamily="34" charset="0"/>
              </a:endParaRPr>
            </a:p>
          </p:txBody>
        </p:sp>
      </p:grpSp>
      <p:sp>
        <p:nvSpPr>
          <p:cNvPr id="178194" name="Line 1034"/>
          <p:cNvSpPr>
            <a:spLocks noChangeShapeType="1"/>
          </p:cNvSpPr>
          <p:nvPr/>
        </p:nvSpPr>
        <p:spPr bwMode="auto">
          <a:xfrm flipH="1">
            <a:off x="1143000" y="3879850"/>
            <a:ext cx="1981200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Tahoma" pitchFamily="34" charset="0"/>
            </a:endParaRPr>
          </a:p>
        </p:txBody>
      </p:sp>
      <p:grpSp>
        <p:nvGrpSpPr>
          <p:cNvPr id="4" name="Group 1065"/>
          <p:cNvGrpSpPr>
            <a:grpSpLocks/>
          </p:cNvGrpSpPr>
          <p:nvPr/>
        </p:nvGrpSpPr>
        <p:grpSpPr bwMode="auto">
          <a:xfrm>
            <a:off x="611188" y="1954213"/>
            <a:ext cx="8324850" cy="4283075"/>
            <a:chOff x="384" y="1225"/>
            <a:chExt cx="5244" cy="2698"/>
          </a:xfrm>
        </p:grpSpPr>
        <p:sp>
          <p:nvSpPr>
            <p:cNvPr id="178198" name="Text Box 1046"/>
            <p:cNvSpPr txBox="1">
              <a:spLocks noChangeArrowheads="1"/>
            </p:cNvSpPr>
            <p:nvPr/>
          </p:nvSpPr>
          <p:spPr bwMode="auto">
            <a:xfrm>
              <a:off x="1574" y="3635"/>
              <a:ext cx="2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prstClr val="white"/>
                  </a:solidFill>
                  <a:latin typeface="Tahoma" pitchFamily="34" charset="0"/>
                </a:rPr>
                <a:t>L'</a:t>
              </a:r>
            </a:p>
          </p:txBody>
        </p:sp>
        <p:grpSp>
          <p:nvGrpSpPr>
            <p:cNvPr id="5" name="Group 1063"/>
            <p:cNvGrpSpPr>
              <a:grpSpLocks/>
            </p:cNvGrpSpPr>
            <p:nvPr/>
          </p:nvGrpSpPr>
          <p:grpSpPr bwMode="auto">
            <a:xfrm>
              <a:off x="384" y="1225"/>
              <a:ext cx="5244" cy="1799"/>
              <a:chOff x="384" y="1225"/>
              <a:chExt cx="5244" cy="1799"/>
            </a:xfrm>
          </p:grpSpPr>
          <p:sp>
            <p:nvSpPr>
              <p:cNvPr id="178201" name="Line 1039"/>
              <p:cNvSpPr>
                <a:spLocks noChangeShapeType="1"/>
              </p:cNvSpPr>
              <p:nvPr/>
            </p:nvSpPr>
            <p:spPr bwMode="auto">
              <a:xfrm flipV="1">
                <a:off x="816" y="1296"/>
                <a:ext cx="2016" cy="1728"/>
              </a:xfrm>
              <a:prstGeom prst="line">
                <a:avLst/>
              </a:prstGeom>
              <a:noFill/>
              <a:ln w="57150">
                <a:solidFill>
                  <a:srgbClr val="FF99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Tahoma" pitchFamily="34" charset="0"/>
                </a:endParaRPr>
              </a:p>
            </p:txBody>
          </p:sp>
          <p:sp>
            <p:nvSpPr>
              <p:cNvPr id="178202" name="Text Box 1040"/>
              <p:cNvSpPr txBox="1">
                <a:spLocks noChangeArrowheads="1"/>
              </p:cNvSpPr>
              <p:nvPr/>
            </p:nvSpPr>
            <p:spPr bwMode="auto">
              <a:xfrm>
                <a:off x="2798" y="1225"/>
                <a:ext cx="41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FF66FF"/>
                    </a:solidFill>
                    <a:latin typeface="Tahoma" pitchFamily="34" charset="0"/>
                  </a:rPr>
                  <a:t>SS'</a:t>
                </a:r>
              </a:p>
            </p:txBody>
          </p:sp>
          <p:sp>
            <p:nvSpPr>
              <p:cNvPr id="178203" name="Line 1042"/>
              <p:cNvSpPr>
                <a:spLocks noChangeShapeType="1"/>
              </p:cNvSpPr>
              <p:nvPr/>
            </p:nvSpPr>
            <p:spPr bwMode="auto">
              <a:xfrm flipH="1">
                <a:off x="720" y="2208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Tahoma" pitchFamily="34" charset="0"/>
                </a:endParaRPr>
              </a:p>
            </p:txBody>
          </p:sp>
          <p:sp>
            <p:nvSpPr>
              <p:cNvPr id="178204" name="Text Box 1043"/>
              <p:cNvSpPr txBox="1">
                <a:spLocks noChangeArrowheads="1"/>
              </p:cNvSpPr>
              <p:nvPr/>
            </p:nvSpPr>
            <p:spPr bwMode="auto">
              <a:xfrm>
                <a:off x="422" y="2102"/>
                <a:ext cx="3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prstClr val="white"/>
                    </a:solidFill>
                    <a:latin typeface="Tahoma" pitchFamily="34" charset="0"/>
                  </a:rPr>
                  <a:t>W'</a:t>
                </a:r>
              </a:p>
            </p:txBody>
          </p:sp>
          <p:sp>
            <p:nvSpPr>
              <p:cNvPr id="178205" name="Text Box 1044"/>
              <p:cNvSpPr txBox="1">
                <a:spLocks noChangeArrowheads="1"/>
              </p:cNvSpPr>
              <p:nvPr/>
            </p:nvSpPr>
            <p:spPr bwMode="auto">
              <a:xfrm>
                <a:off x="384" y="2582"/>
                <a:ext cx="34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prstClr val="white"/>
                    </a:solidFill>
                    <a:latin typeface="Tahoma" pitchFamily="34" charset="0"/>
                  </a:rPr>
                  <a:t>W''</a:t>
                </a:r>
              </a:p>
            </p:txBody>
          </p:sp>
          <p:sp>
            <p:nvSpPr>
              <p:cNvPr id="178206" name="Line 1045"/>
              <p:cNvSpPr>
                <a:spLocks noChangeShapeType="1"/>
              </p:cNvSpPr>
              <p:nvPr/>
            </p:nvSpPr>
            <p:spPr bwMode="auto">
              <a:xfrm flipH="1">
                <a:off x="720" y="259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Tahoma" pitchFamily="34" charset="0"/>
                </a:endParaRPr>
              </a:p>
            </p:txBody>
          </p:sp>
          <p:sp>
            <p:nvSpPr>
              <p:cNvPr id="178207" name="Text Box 1048"/>
              <p:cNvSpPr txBox="1">
                <a:spLocks noChangeArrowheads="1"/>
              </p:cNvSpPr>
              <p:nvPr/>
            </p:nvSpPr>
            <p:spPr bwMode="auto">
              <a:xfrm>
                <a:off x="3254" y="1831"/>
                <a:ext cx="2374" cy="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tr-TR" sz="2000">
                    <a:solidFill>
                      <a:prstClr val="white"/>
                    </a:solidFill>
                    <a:latin typeface="Tahoma" pitchFamily="34" charset="0"/>
                  </a:rPr>
                  <a:t>Vergi ile birlikte, emek arzı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FF66FF"/>
                    </a:solidFill>
                    <a:latin typeface="Tahoma" pitchFamily="34" charset="0"/>
                  </a:rPr>
                  <a:t>SS</a:t>
                </a:r>
                <a:r>
                  <a:rPr lang="tr-TR" sz="2000">
                    <a:solidFill>
                      <a:srgbClr val="FF66FF"/>
                    </a:solidFill>
                    <a:latin typeface="Tahoma" pitchFamily="34" charset="0"/>
                  </a:rPr>
                  <a:t>’ </a:t>
                </a:r>
                <a:r>
                  <a:rPr lang="tr-TR" sz="2000">
                    <a:solidFill>
                      <a:prstClr val="white"/>
                    </a:solidFill>
                    <a:latin typeface="Tahoma" pitchFamily="34" charset="0"/>
                  </a:rPr>
                  <a:t>olur</a:t>
                </a:r>
                <a:r>
                  <a:rPr lang="en-US" sz="2000">
                    <a:solidFill>
                      <a:srgbClr val="FF66FF"/>
                    </a:solidFill>
                    <a:latin typeface="Tahoma" pitchFamily="34" charset="0"/>
                  </a:rPr>
                  <a:t>,</a:t>
                </a:r>
                <a:r>
                  <a:rPr lang="tr-TR" sz="2000">
                    <a:solidFill>
                      <a:srgbClr val="FF66FF"/>
                    </a:solidFill>
                    <a:latin typeface="Tahoma" pitchFamily="34" charset="0"/>
                  </a:rPr>
                  <a:t> </a:t>
                </a:r>
                <a:r>
                  <a:rPr lang="tr-TR" sz="2000">
                    <a:solidFill>
                      <a:prstClr val="white"/>
                    </a:solidFill>
                    <a:latin typeface="Tahoma" pitchFamily="34" charset="0"/>
                  </a:rPr>
                  <a:t>işçiler </a:t>
                </a:r>
                <a:r>
                  <a:rPr lang="en-US" sz="2000">
                    <a:solidFill>
                      <a:prstClr val="white"/>
                    </a:solidFill>
                    <a:latin typeface="Tahoma" pitchFamily="34" charset="0"/>
                  </a:rPr>
                  <a:t>W</a:t>
                </a:r>
                <a:r>
                  <a:rPr lang="tr-TR" sz="2000">
                    <a:solidFill>
                      <a:prstClr val="white"/>
                    </a:solidFill>
                    <a:latin typeface="Tahoma" pitchFamily="34" charset="0"/>
                  </a:rPr>
                  <a:t>’’ kazanır</a:t>
                </a:r>
                <a:r>
                  <a:rPr lang="en-US" sz="2000">
                    <a:solidFill>
                      <a:prstClr val="white"/>
                    </a:solidFill>
                    <a:latin typeface="Tahoma" pitchFamily="34" charset="0"/>
                  </a:rPr>
                  <a:t>,</a:t>
                </a:r>
                <a:r>
                  <a:rPr lang="tr-TR" sz="2000">
                    <a:solidFill>
                      <a:prstClr val="white"/>
                    </a:solidFill>
                    <a:latin typeface="Tahoma" pitchFamily="34" charset="0"/>
                  </a:rPr>
                  <a:t>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tr-TR" sz="2000">
                    <a:solidFill>
                      <a:prstClr val="white"/>
                    </a:solidFill>
                    <a:latin typeface="Tahoma" pitchFamily="34" charset="0"/>
                  </a:rPr>
                  <a:t>ancak firmaların ödediği miktar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tr-TR" sz="2000">
                    <a:solidFill>
                      <a:prstClr val="white"/>
                    </a:solidFill>
                    <a:latin typeface="Tahoma" pitchFamily="34" charset="0"/>
                  </a:rPr>
                  <a:t>W’ dir</a:t>
                </a:r>
                <a:r>
                  <a:rPr lang="en-US" sz="2000">
                    <a:solidFill>
                      <a:prstClr val="white"/>
                    </a:solidFill>
                    <a:latin typeface="Tahoma" pitchFamily="34" charset="0"/>
                  </a:rPr>
                  <a:t>, </a:t>
                </a:r>
                <a:r>
                  <a:rPr lang="tr-TR" sz="2000">
                    <a:solidFill>
                      <a:prstClr val="white"/>
                    </a:solidFill>
                    <a:latin typeface="Tahoma" pitchFamily="34" charset="0"/>
                  </a:rPr>
                  <a:t>ve vergi aradaki fark</a:t>
                </a:r>
                <a:r>
                  <a:rPr lang="en-US" sz="2000">
                    <a:solidFill>
                      <a:prstClr val="white"/>
                    </a:solidFill>
                    <a:latin typeface="Tahoma" pitchFamily="34" charset="0"/>
                  </a:rPr>
                  <a:t>t</a:t>
                </a:r>
                <a:r>
                  <a:rPr lang="tr-TR" sz="2000">
                    <a:solidFill>
                      <a:prstClr val="white"/>
                    </a:solidFill>
                    <a:latin typeface="Tahoma" pitchFamily="34" charset="0"/>
                  </a:rPr>
                  <a:t>ır.</a:t>
                </a:r>
                <a:endParaRPr lang="en-US" sz="2000">
                  <a:solidFill>
                    <a:prstClr val="white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78200" name="Line 1041"/>
            <p:cNvSpPr>
              <a:spLocks noChangeShapeType="1"/>
            </p:cNvSpPr>
            <p:nvPr/>
          </p:nvSpPr>
          <p:spPr bwMode="auto">
            <a:xfrm>
              <a:off x="1728" y="220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Tahoma" pitchFamily="34" charset="0"/>
              </a:endParaRPr>
            </a:p>
          </p:txBody>
        </p:sp>
      </p:grpSp>
      <p:sp>
        <p:nvSpPr>
          <p:cNvPr id="178196" name="Oval 1062"/>
          <p:cNvSpPr>
            <a:spLocks noChangeArrowheads="1"/>
          </p:cNvSpPr>
          <p:nvPr/>
        </p:nvSpPr>
        <p:spPr bwMode="auto">
          <a:xfrm>
            <a:off x="30861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62507" name="Line 1067"/>
          <p:cNvSpPr>
            <a:spLocks noChangeShapeType="1"/>
          </p:cNvSpPr>
          <p:nvPr/>
        </p:nvSpPr>
        <p:spPr bwMode="auto">
          <a:xfrm>
            <a:off x="1692275" y="3068638"/>
            <a:ext cx="2232025" cy="2376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7" grpId="0" autoUpdateAnimBg="0"/>
      <p:bldP spid="6250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Vergi Yükü</a:t>
            </a:r>
            <a:endParaRPr lang="en-US" sz="4000" b="1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tr-TR" smtClean="0"/>
              <a:t>Vergiyi kimin ödeyeceği malın talep ve arz esnekliğine bağlıdır.</a:t>
            </a:r>
            <a:endParaRPr lang="en-US" smtClean="0"/>
          </a:p>
          <a:p>
            <a:pPr eaLnBrk="1" hangingPunct="1">
              <a:lnSpc>
                <a:spcPct val="110000"/>
              </a:lnSpc>
            </a:pPr>
            <a:r>
              <a:rPr lang="tr-TR" smtClean="0"/>
              <a:t>Bu aynı zamanda vergiden ötürü ortaya çıkan kayıpların büyüklüğünü etkiler.</a:t>
            </a:r>
            <a:endParaRPr lang="en-US" smtClean="0"/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EB7891-1149-4DCB-9634-121C43634B79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Dışsallığı önlemeye yönelik vergi</a:t>
            </a:r>
            <a:endParaRPr lang="en-US" sz="4000" b="1" smtClean="0"/>
          </a:p>
        </p:txBody>
      </p:sp>
      <p:sp>
        <p:nvSpPr>
          <p:cNvPr id="18022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761247D-9061-4F93-87B3-178525AB12A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80228" name="Line 3"/>
          <p:cNvSpPr>
            <a:spLocks noChangeShapeType="1"/>
          </p:cNvSpPr>
          <p:nvPr/>
        </p:nvSpPr>
        <p:spPr bwMode="auto">
          <a:xfrm>
            <a:off x="1219200" y="5715000"/>
            <a:ext cx="342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80229" name="Line 4"/>
          <p:cNvSpPr>
            <a:spLocks noChangeShapeType="1"/>
          </p:cNvSpPr>
          <p:nvPr/>
        </p:nvSpPr>
        <p:spPr bwMode="auto">
          <a:xfrm flipV="1">
            <a:off x="1219200" y="25146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80230" name="Line 5"/>
          <p:cNvSpPr>
            <a:spLocks noChangeShapeType="1"/>
          </p:cNvSpPr>
          <p:nvPr/>
        </p:nvSpPr>
        <p:spPr bwMode="auto">
          <a:xfrm>
            <a:off x="1752600" y="3124200"/>
            <a:ext cx="2590800" cy="14478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80231" name="Freeform 7"/>
          <p:cNvSpPr>
            <a:spLocks/>
          </p:cNvSpPr>
          <p:nvPr/>
        </p:nvSpPr>
        <p:spPr bwMode="auto">
          <a:xfrm>
            <a:off x="2209800" y="2736850"/>
            <a:ext cx="2057400" cy="2368550"/>
          </a:xfrm>
          <a:custGeom>
            <a:avLst/>
            <a:gdLst>
              <a:gd name="T0" fmla="*/ 0 w 1776"/>
              <a:gd name="T1" fmla="*/ 2147483647 h 1632"/>
              <a:gd name="T2" fmla="*/ 2147483647 w 1776"/>
              <a:gd name="T3" fmla="*/ 2147483647 h 1632"/>
              <a:gd name="T4" fmla="*/ 2147483647 w 1776"/>
              <a:gd name="T5" fmla="*/ 0 h 1632"/>
              <a:gd name="T6" fmla="*/ 0 60000 65536"/>
              <a:gd name="T7" fmla="*/ 0 60000 65536"/>
              <a:gd name="T8" fmla="*/ 0 60000 65536"/>
              <a:gd name="T9" fmla="*/ 0 w 1776"/>
              <a:gd name="T10" fmla="*/ 0 h 1632"/>
              <a:gd name="T11" fmla="*/ 1776 w 1776"/>
              <a:gd name="T12" fmla="*/ 1632 h 16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1632">
                <a:moveTo>
                  <a:pt x="0" y="1632"/>
                </a:moveTo>
                <a:cubicBezTo>
                  <a:pt x="356" y="1528"/>
                  <a:pt x="712" y="1424"/>
                  <a:pt x="1008" y="1152"/>
                </a:cubicBezTo>
                <a:cubicBezTo>
                  <a:pt x="1304" y="880"/>
                  <a:pt x="1540" y="440"/>
                  <a:pt x="1776" y="0"/>
                </a:cubicBezTo>
              </a:path>
            </a:pathLst>
          </a:custGeom>
          <a:noFill/>
          <a:ln w="57150">
            <a:solidFill>
              <a:srgbClr val="FF99CC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80232" name="Line 9"/>
          <p:cNvSpPr>
            <a:spLocks noChangeShapeType="1"/>
          </p:cNvSpPr>
          <p:nvPr/>
        </p:nvSpPr>
        <p:spPr bwMode="auto">
          <a:xfrm>
            <a:off x="3602038" y="4191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80233" name="Text Box 11"/>
          <p:cNvSpPr txBox="1">
            <a:spLocks noChangeArrowheads="1"/>
          </p:cNvSpPr>
          <p:nvPr/>
        </p:nvSpPr>
        <p:spPr bwMode="auto">
          <a:xfrm>
            <a:off x="3722688" y="5840413"/>
            <a:ext cx="80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i="1">
                <a:solidFill>
                  <a:prstClr val="white"/>
                </a:solidFill>
                <a:latin typeface="Tahoma" pitchFamily="34" charset="0"/>
              </a:rPr>
              <a:t>miktar</a:t>
            </a:r>
            <a:endParaRPr lang="en-US" i="1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80234" name="Text Box 12"/>
          <p:cNvSpPr txBox="1">
            <a:spLocks noChangeArrowheads="1"/>
          </p:cNvSpPr>
          <p:nvPr/>
        </p:nvSpPr>
        <p:spPr bwMode="auto">
          <a:xfrm rot="-5337519">
            <a:off x="634207" y="2717006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sz="2000" i="1">
                <a:solidFill>
                  <a:prstClr val="white"/>
                </a:solidFill>
                <a:latin typeface="Tahoma" pitchFamily="34" charset="0"/>
              </a:rPr>
              <a:t>fiyat</a:t>
            </a:r>
            <a:endParaRPr lang="en-US" sz="2000" i="1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80235" name="Text Box 15"/>
          <p:cNvSpPr txBox="1">
            <a:spLocks noChangeArrowheads="1"/>
          </p:cNvSpPr>
          <p:nvPr/>
        </p:nvSpPr>
        <p:spPr bwMode="auto">
          <a:xfrm>
            <a:off x="4289425" y="4343400"/>
            <a:ext cx="6492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FF00"/>
                </a:solidFill>
                <a:latin typeface="Tahoma" pitchFamily="34" charset="0"/>
              </a:rPr>
              <a:t>DD</a:t>
            </a:r>
          </a:p>
        </p:txBody>
      </p:sp>
      <p:sp>
        <p:nvSpPr>
          <p:cNvPr id="180236" name="Text Box 17"/>
          <p:cNvSpPr txBox="1">
            <a:spLocks noChangeArrowheads="1"/>
          </p:cNvSpPr>
          <p:nvPr/>
        </p:nvSpPr>
        <p:spPr bwMode="auto">
          <a:xfrm>
            <a:off x="4210050" y="25146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66FF"/>
                </a:solidFill>
                <a:latin typeface="Tahoma" pitchFamily="34" charset="0"/>
              </a:rPr>
              <a:t>SS</a:t>
            </a:r>
          </a:p>
        </p:txBody>
      </p:sp>
      <p:sp>
        <p:nvSpPr>
          <p:cNvPr id="180237" name="Text Box 21"/>
          <p:cNvSpPr txBox="1">
            <a:spLocks noChangeArrowheads="1"/>
          </p:cNvSpPr>
          <p:nvPr/>
        </p:nvSpPr>
        <p:spPr bwMode="auto">
          <a:xfrm>
            <a:off x="5416550" y="2209800"/>
            <a:ext cx="34766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00"/>
                </a:solidFill>
                <a:latin typeface="Tahoma" pitchFamily="34" charset="0"/>
              </a:rPr>
              <a:t>DD</a:t>
            </a:r>
            <a:r>
              <a:rPr lang="tr-TR">
                <a:solidFill>
                  <a:srgbClr val="33CCFF"/>
                </a:solidFill>
                <a:latin typeface="Tahoma" pitchFamily="34" charset="0"/>
              </a:rPr>
              <a:t> </a:t>
            </a:r>
            <a:r>
              <a:rPr lang="tr-TR">
                <a:solidFill>
                  <a:prstClr val="white"/>
                </a:solidFill>
                <a:latin typeface="Tahoma" pitchFamily="34" charset="0"/>
              </a:rPr>
              <a:t>talebi ve SS arzı veriyken, serbest piyasa dengesi Q noktasında oluşur.</a:t>
            </a:r>
            <a:endParaRPr lang="en-US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80238" name="Text Box 22"/>
          <p:cNvSpPr txBox="1">
            <a:spLocks noChangeArrowheads="1"/>
          </p:cNvSpPr>
          <p:nvPr/>
        </p:nvSpPr>
        <p:spPr bwMode="auto">
          <a:xfrm>
            <a:off x="3413125" y="57245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prstClr val="white"/>
                </a:solidFill>
                <a:latin typeface="Tahoma" pitchFamily="34" charset="0"/>
              </a:rPr>
              <a:t>Q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763713" y="2133600"/>
            <a:ext cx="7110412" cy="3313113"/>
            <a:chOff x="1120" y="1344"/>
            <a:chExt cx="4479" cy="2087"/>
          </a:xfrm>
        </p:grpSpPr>
        <p:grpSp>
          <p:nvGrpSpPr>
            <p:cNvPr id="3" name="Group 54"/>
            <p:cNvGrpSpPr>
              <a:grpSpLocks/>
            </p:cNvGrpSpPr>
            <p:nvPr/>
          </p:nvGrpSpPr>
          <p:grpSpPr bwMode="auto">
            <a:xfrm>
              <a:off x="1120" y="1344"/>
              <a:ext cx="4479" cy="2087"/>
              <a:chOff x="1120" y="1344"/>
              <a:chExt cx="4479" cy="2087"/>
            </a:xfrm>
          </p:grpSpPr>
          <p:sp>
            <p:nvSpPr>
              <p:cNvPr id="180251" name="Text Box 25"/>
              <p:cNvSpPr txBox="1">
                <a:spLocks noChangeArrowheads="1"/>
              </p:cNvSpPr>
              <p:nvPr/>
            </p:nvSpPr>
            <p:spPr bwMode="auto">
              <a:xfrm>
                <a:off x="3404" y="3024"/>
                <a:ext cx="2195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prstClr val="white"/>
                    </a:solidFill>
                    <a:latin typeface="Tahoma" pitchFamily="34" charset="0"/>
                  </a:rPr>
                  <a:t>E*F</a:t>
                </a:r>
                <a:r>
                  <a:rPr lang="tr-TR">
                    <a:solidFill>
                      <a:prstClr val="white"/>
                    </a:solidFill>
                    <a:latin typeface="Tahoma" pitchFamily="34" charset="0"/>
                  </a:rPr>
                  <a:t> kadar bir vergi bu optimum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tr-TR">
                    <a:solidFill>
                      <a:prstClr val="white"/>
                    </a:solidFill>
                    <a:latin typeface="Tahoma" pitchFamily="34" charset="0"/>
                  </a:rPr>
                  <a:t>noktaya ulaşmamızı sağlar.</a:t>
                </a:r>
                <a:endParaRPr lang="en-US">
                  <a:solidFill>
                    <a:prstClr val="white"/>
                  </a:solidFill>
                  <a:latin typeface="Tahoma" pitchFamily="34" charset="0"/>
                </a:endParaRPr>
              </a:p>
            </p:txBody>
          </p:sp>
          <p:sp>
            <p:nvSpPr>
              <p:cNvPr id="180252" name="Text Box 19"/>
              <p:cNvSpPr txBox="1">
                <a:spLocks noChangeArrowheads="1"/>
              </p:cNvSpPr>
              <p:nvPr/>
            </p:nvSpPr>
            <p:spPr bwMode="auto">
              <a:xfrm>
                <a:off x="1840" y="2142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prstClr val="white"/>
                    </a:solidFill>
                    <a:latin typeface="Tahoma" pitchFamily="34" charset="0"/>
                  </a:rPr>
                  <a:t>F</a:t>
                </a:r>
              </a:p>
            </p:txBody>
          </p:sp>
          <p:sp>
            <p:nvSpPr>
              <p:cNvPr id="180253" name="Freeform 8"/>
              <p:cNvSpPr>
                <a:spLocks/>
              </p:cNvSpPr>
              <p:nvPr/>
            </p:nvSpPr>
            <p:spPr bwMode="auto">
              <a:xfrm rot="-576652">
                <a:off x="1120" y="1576"/>
                <a:ext cx="1296" cy="1344"/>
              </a:xfrm>
              <a:custGeom>
                <a:avLst/>
                <a:gdLst>
                  <a:gd name="T0" fmla="*/ 0 w 1776"/>
                  <a:gd name="T1" fmla="*/ 12 h 1632"/>
                  <a:gd name="T2" fmla="*/ 1 w 1776"/>
                  <a:gd name="T3" fmla="*/ 9 h 1632"/>
                  <a:gd name="T4" fmla="*/ 1 w 1776"/>
                  <a:gd name="T5" fmla="*/ 0 h 1632"/>
                  <a:gd name="T6" fmla="*/ 0 60000 65536"/>
                  <a:gd name="T7" fmla="*/ 0 60000 65536"/>
                  <a:gd name="T8" fmla="*/ 0 60000 65536"/>
                  <a:gd name="T9" fmla="*/ 0 w 1776"/>
                  <a:gd name="T10" fmla="*/ 0 h 1632"/>
                  <a:gd name="T11" fmla="*/ 1776 w 1776"/>
                  <a:gd name="T12" fmla="*/ 1632 h 16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76" h="1632">
                    <a:moveTo>
                      <a:pt x="0" y="1632"/>
                    </a:moveTo>
                    <a:cubicBezTo>
                      <a:pt x="356" y="1528"/>
                      <a:pt x="712" y="1424"/>
                      <a:pt x="1008" y="1152"/>
                    </a:cubicBezTo>
                    <a:cubicBezTo>
                      <a:pt x="1304" y="880"/>
                      <a:pt x="1540" y="440"/>
                      <a:pt x="1776" y="0"/>
                    </a:cubicBezTo>
                  </a:path>
                </a:pathLst>
              </a:custGeom>
              <a:noFill/>
              <a:ln w="57150">
                <a:solidFill>
                  <a:srgbClr val="FF99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Tahoma" pitchFamily="34" charset="0"/>
                </a:endParaRPr>
              </a:p>
            </p:txBody>
          </p:sp>
          <p:sp>
            <p:nvSpPr>
              <p:cNvPr id="180254" name="Text Box 18"/>
              <p:cNvSpPr txBox="1">
                <a:spLocks noChangeArrowheads="1"/>
              </p:cNvSpPr>
              <p:nvPr/>
            </p:nvSpPr>
            <p:spPr bwMode="auto">
              <a:xfrm>
                <a:off x="2256" y="1344"/>
                <a:ext cx="41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FF66FF"/>
                    </a:solidFill>
                    <a:latin typeface="Tahoma" pitchFamily="34" charset="0"/>
                  </a:rPr>
                  <a:t>SS'</a:t>
                </a:r>
              </a:p>
            </p:txBody>
          </p:sp>
          <p:sp>
            <p:nvSpPr>
              <p:cNvPr id="180255" name="Line 26"/>
              <p:cNvSpPr>
                <a:spLocks noChangeShapeType="1"/>
              </p:cNvSpPr>
              <p:nvPr/>
            </p:nvSpPr>
            <p:spPr bwMode="auto">
              <a:xfrm>
                <a:off x="1947" y="2430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80250" name="Oval 20"/>
            <p:cNvSpPr>
              <a:spLocks noChangeArrowheads="1"/>
            </p:cNvSpPr>
            <p:nvPr/>
          </p:nvSpPr>
          <p:spPr bwMode="auto">
            <a:xfrm>
              <a:off x="1898" y="2389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Tahoma" pitchFamily="34" charset="0"/>
              </a:endParaRPr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1524000" y="3381375"/>
            <a:ext cx="7361238" cy="2730500"/>
            <a:chOff x="960" y="2130"/>
            <a:chExt cx="4637" cy="1720"/>
          </a:xfrm>
        </p:grpSpPr>
        <p:grpSp>
          <p:nvGrpSpPr>
            <p:cNvPr id="5" name="Group 52"/>
            <p:cNvGrpSpPr>
              <a:grpSpLocks/>
            </p:cNvGrpSpPr>
            <p:nvPr/>
          </p:nvGrpSpPr>
          <p:grpSpPr bwMode="auto">
            <a:xfrm>
              <a:off x="960" y="2130"/>
              <a:ext cx="4637" cy="1720"/>
              <a:chOff x="960" y="2130"/>
              <a:chExt cx="4637" cy="1720"/>
            </a:xfrm>
          </p:grpSpPr>
          <p:sp>
            <p:nvSpPr>
              <p:cNvPr id="180243" name="Line 6"/>
              <p:cNvSpPr>
                <a:spLocks noChangeShapeType="1"/>
              </p:cNvSpPr>
              <p:nvPr/>
            </p:nvSpPr>
            <p:spPr bwMode="auto">
              <a:xfrm>
                <a:off x="960" y="2203"/>
                <a:ext cx="1488" cy="1104"/>
              </a:xfrm>
              <a:prstGeom prst="line">
                <a:avLst/>
              </a:prstGeom>
              <a:noFill/>
              <a:ln w="38100">
                <a:solidFill>
                  <a:srgbClr val="008A3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Tahoma" pitchFamily="34" charset="0"/>
                </a:endParaRPr>
              </a:p>
            </p:txBody>
          </p:sp>
          <p:sp>
            <p:nvSpPr>
              <p:cNvPr id="180244" name="Line 27"/>
              <p:cNvSpPr>
                <a:spLocks noChangeShapeType="1"/>
              </p:cNvSpPr>
              <p:nvPr/>
            </p:nvSpPr>
            <p:spPr bwMode="auto">
              <a:xfrm>
                <a:off x="1942" y="289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Tahoma" pitchFamily="34" charset="0"/>
                </a:endParaRPr>
              </a:p>
            </p:txBody>
          </p:sp>
          <p:sp>
            <p:nvSpPr>
              <p:cNvPr id="180245" name="Text Box 16"/>
              <p:cNvSpPr txBox="1">
                <a:spLocks noChangeArrowheads="1"/>
              </p:cNvSpPr>
              <p:nvPr/>
            </p:nvSpPr>
            <p:spPr bwMode="auto">
              <a:xfrm>
                <a:off x="2438" y="3115"/>
                <a:ext cx="46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8A3E"/>
                    </a:solidFill>
                    <a:latin typeface="Tahoma" pitchFamily="34" charset="0"/>
                  </a:rPr>
                  <a:t>DD'</a:t>
                </a:r>
              </a:p>
            </p:txBody>
          </p:sp>
          <p:sp>
            <p:nvSpPr>
              <p:cNvPr id="180246" name="Text Box 13"/>
              <p:cNvSpPr txBox="1">
                <a:spLocks noChangeArrowheads="1"/>
              </p:cNvSpPr>
              <p:nvPr/>
            </p:nvSpPr>
            <p:spPr bwMode="auto">
              <a:xfrm>
                <a:off x="1692" y="3001"/>
                <a:ext cx="28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prstClr val="white"/>
                    </a:solidFill>
                    <a:latin typeface="Tahoma" pitchFamily="34" charset="0"/>
                  </a:rPr>
                  <a:t>E*</a:t>
                </a:r>
              </a:p>
            </p:txBody>
          </p:sp>
          <p:sp>
            <p:nvSpPr>
              <p:cNvPr id="180247" name="Text Box 23"/>
              <p:cNvSpPr txBox="1">
                <a:spLocks noChangeArrowheads="1"/>
              </p:cNvSpPr>
              <p:nvPr/>
            </p:nvSpPr>
            <p:spPr bwMode="auto">
              <a:xfrm>
                <a:off x="1798" y="3600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prstClr val="white"/>
                    </a:solidFill>
                    <a:latin typeface="Tahoma" pitchFamily="34" charset="0"/>
                  </a:rPr>
                  <a:t>Q*</a:t>
                </a:r>
              </a:p>
            </p:txBody>
          </p:sp>
          <p:sp>
            <p:nvSpPr>
              <p:cNvPr id="180248" name="Text Box 24"/>
              <p:cNvSpPr txBox="1">
                <a:spLocks noChangeArrowheads="1"/>
              </p:cNvSpPr>
              <p:nvPr/>
            </p:nvSpPr>
            <p:spPr bwMode="auto">
              <a:xfrm>
                <a:off x="3404" y="2130"/>
                <a:ext cx="2193" cy="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tr-TR">
                    <a:solidFill>
                      <a:prstClr val="white"/>
                    </a:solidFill>
                    <a:latin typeface="Tahoma" pitchFamily="34" charset="0"/>
                  </a:rPr>
                  <a:t>Ancak bu malın tüketimi negatif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tr-TR">
                    <a:solidFill>
                      <a:prstClr val="white"/>
                    </a:solidFill>
                    <a:latin typeface="Tahoma" pitchFamily="34" charset="0"/>
                  </a:rPr>
                  <a:t>bir dışssalığa sebep oluyorsa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tr-TR">
                    <a:solidFill>
                      <a:prstClr val="white"/>
                    </a:solidFill>
                    <a:latin typeface="Tahoma" pitchFamily="34" charset="0"/>
                  </a:rPr>
                  <a:t>(sigara içmek gibi), toplumsal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tr-TR">
                    <a:solidFill>
                      <a:prstClr val="white"/>
                    </a:solidFill>
                    <a:latin typeface="Tahoma" pitchFamily="34" charset="0"/>
                  </a:rPr>
                  <a:t>olarak optimal tüketim noktası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tr-TR">
                    <a:solidFill>
                      <a:prstClr val="white"/>
                    </a:solidFill>
                    <a:latin typeface="Tahoma" pitchFamily="34" charset="0"/>
                  </a:rPr>
                  <a:t>Q* dır.</a:t>
                </a:r>
                <a:endParaRPr lang="en-US">
                  <a:solidFill>
                    <a:prstClr val="white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80242" name="Oval 14"/>
            <p:cNvSpPr>
              <a:spLocks noChangeArrowheads="1"/>
            </p:cNvSpPr>
            <p:nvPr/>
          </p:nvSpPr>
          <p:spPr bwMode="auto">
            <a:xfrm>
              <a:off x="1894" y="2893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Türkiye’de Hükümet Harcamalarının Ulusal Gelir İçindeki Payı (%)</a:t>
            </a:r>
            <a:endParaRPr lang="en-GB" sz="4000" smtClean="0"/>
          </a:p>
        </p:txBody>
      </p:sp>
      <p:sp>
        <p:nvSpPr>
          <p:cNvPr id="16998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A6BCE77-B1FF-42E5-B40B-EFC04E4DE164}" type="slidenum">
              <a:rPr lang="en-US" smtClean="0"/>
              <a:pPr/>
              <a:t>2</a:t>
            </a:fld>
            <a:endParaRPr lang="en-US" smtClean="0"/>
          </a:p>
        </p:txBody>
      </p:sp>
      <p:graphicFrame>
        <p:nvGraphicFramePr>
          <p:cNvPr id="4" name="10 Grafik"/>
          <p:cNvGraphicFramePr/>
          <p:nvPr/>
        </p:nvGraphicFramePr>
        <p:xfrm>
          <a:off x="285720" y="2214554"/>
          <a:ext cx="8572560" cy="392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285750" y="6286500"/>
          <a:ext cx="2357454" cy="381000"/>
        </p:xfrm>
        <a:graphic>
          <a:graphicData uri="http://schemas.openxmlformats.org/drawingml/2006/table">
            <a:tbl>
              <a:tblPr/>
              <a:tblGrid>
                <a:gridCol w="1178727"/>
                <a:gridCol w="1178727"/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(1) Gerçekleşme tahmini</a:t>
                      </a:r>
                      <a:endParaRPr lang="tr-TR" sz="700" b="1" i="0" u="none" strike="noStrike">
                        <a:solidFill>
                          <a:schemeClr val="tx1"/>
                        </a:solidFill>
                        <a:latin typeface="Tahoma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(2) Program</a:t>
                      </a:r>
                      <a:endParaRPr lang="tr-TR" sz="700" b="1" i="0" u="none" strike="noStrike">
                        <a:solidFill>
                          <a:schemeClr val="tx1"/>
                        </a:solidFill>
                        <a:latin typeface="Tahoma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609600"/>
            <a:ext cx="8786812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Türkiye’de Hükümet Harcamaları (2005,2010)</a:t>
            </a:r>
            <a:br>
              <a:rPr lang="tr-TR" sz="4000" b="1" smtClean="0"/>
            </a:br>
            <a:r>
              <a:rPr lang="tr-TR" sz="1800" b="1" smtClean="0"/>
              <a:t> (Milyon TL)</a:t>
            </a:r>
            <a:endParaRPr lang="en-US" sz="1800" b="1" smtClean="0"/>
          </a:p>
        </p:txBody>
      </p:sp>
      <p:sp>
        <p:nvSpPr>
          <p:cNvPr id="171011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DA18651-72D7-4CD6-B99F-0795E7CBC9AB}" type="slidenum">
              <a:rPr lang="en-US" smtClean="0"/>
              <a:pPr/>
              <a:t>3</a:t>
            </a:fld>
            <a:endParaRPr lang="en-US" smtClean="0"/>
          </a:p>
        </p:txBody>
      </p:sp>
      <p:graphicFrame>
        <p:nvGraphicFramePr>
          <p:cNvPr id="6" name="Chart 5"/>
          <p:cNvGraphicFramePr/>
          <p:nvPr/>
        </p:nvGraphicFramePr>
        <p:xfrm>
          <a:off x="179512" y="2057400"/>
          <a:ext cx="8712968" cy="4251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Hükümet Harcaması</a:t>
            </a:r>
            <a:endParaRPr lang="en-US" sz="4000" b="1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428875"/>
            <a:ext cx="7772400" cy="3667125"/>
          </a:xfrm>
        </p:spPr>
        <p:txBody>
          <a:bodyPr/>
          <a:lstStyle/>
          <a:p>
            <a:pPr eaLnBrk="1" hangingPunct="1"/>
            <a:r>
              <a:rPr lang="tr-TR" sz="2800" smtClean="0"/>
              <a:t>EŞİTLİK (</a:t>
            </a:r>
            <a:r>
              <a:rPr lang="en-US" sz="2800" smtClean="0"/>
              <a:t>EQUITY</a:t>
            </a:r>
            <a:r>
              <a:rPr lang="tr-TR" sz="2800" smtClean="0"/>
              <a:t>)</a:t>
            </a:r>
            <a:endParaRPr lang="en-US" sz="2800" smtClean="0"/>
          </a:p>
          <a:p>
            <a:pPr lvl="1" eaLnBrk="1" hangingPunct="1"/>
            <a:r>
              <a:rPr lang="tr-TR" sz="2400" smtClean="0"/>
              <a:t>Kazançla birlikte artan bir vergi oranı ve transfer sistemi ile gelir zenginden fakire tekrar dağıtılabilir.</a:t>
            </a:r>
            <a:endParaRPr lang="en-US" sz="2400" smtClean="0"/>
          </a:p>
          <a:p>
            <a:pPr eaLnBrk="1" hangingPunct="1"/>
            <a:r>
              <a:rPr lang="tr-TR" sz="2800" smtClean="0"/>
              <a:t>ETKİNLİK (</a:t>
            </a:r>
            <a:r>
              <a:rPr lang="en-US" sz="2800" smtClean="0"/>
              <a:t>EFFICIENCY</a:t>
            </a:r>
            <a:r>
              <a:rPr lang="tr-TR" sz="2800" smtClean="0"/>
              <a:t>)</a:t>
            </a:r>
            <a:endParaRPr lang="en-US" sz="2800" smtClean="0"/>
          </a:p>
          <a:p>
            <a:pPr lvl="1" eaLnBrk="1" hangingPunct="1"/>
            <a:r>
              <a:rPr lang="tr-TR" sz="2400" smtClean="0"/>
              <a:t>Piyasanın tam anlamıyla altından kalkamayacağı işleri devlet yapmak suretiyle, kaynak dağılımının etkinliği arttırabilir.</a:t>
            </a:r>
            <a:endParaRPr lang="en-US" sz="2400" smtClean="0"/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148E566-4CCD-4D41-A73A-5DA214BFFB4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72037" name="Text Box 4"/>
          <p:cNvSpPr txBox="1">
            <a:spLocks noChangeArrowheads="1"/>
          </p:cNvSpPr>
          <p:nvPr/>
        </p:nvSpPr>
        <p:spPr bwMode="auto">
          <a:xfrm>
            <a:off x="395288" y="1700213"/>
            <a:ext cx="8240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sz="2400" b="1">
                <a:solidFill>
                  <a:prstClr val="white"/>
                </a:solidFill>
                <a:latin typeface="Tahoma" pitchFamily="34" charset="0"/>
              </a:rPr>
              <a:t>Hükümet harcamasını iki temel üzerinde haklı kılabiliriz.</a:t>
            </a:r>
            <a:endParaRPr lang="en-US" sz="2400" b="1">
              <a:solidFill>
                <a:prstClr val="white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609600"/>
            <a:ext cx="8715375" cy="947738"/>
          </a:xfrm>
        </p:spPr>
        <p:txBody>
          <a:bodyPr/>
          <a:lstStyle/>
          <a:p>
            <a:pPr eaLnBrk="1" hangingPunct="1"/>
            <a:r>
              <a:rPr lang="tr-TR" sz="4000" b="1" smtClean="0"/>
              <a:t>Özel (Private) Mallar</a:t>
            </a:r>
            <a:r>
              <a:rPr lang="en-US" sz="4000" b="1" smtClean="0"/>
              <a:t> </a:t>
            </a:r>
            <a:r>
              <a:rPr lang="tr-TR" sz="4000" b="1" smtClean="0"/>
              <a:t>ve Kamu (Public) Malları</a:t>
            </a:r>
            <a:endParaRPr lang="en-US" sz="4000" b="1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772400" cy="3341688"/>
          </a:xfrm>
        </p:spPr>
        <p:txBody>
          <a:bodyPr/>
          <a:lstStyle/>
          <a:p>
            <a:pPr eaLnBrk="1" hangingPunct="1"/>
            <a:r>
              <a:rPr lang="tr-TR" sz="2800" smtClean="0"/>
              <a:t>Özel Mallar</a:t>
            </a:r>
            <a:endParaRPr lang="en-US" sz="2800" smtClean="0"/>
          </a:p>
          <a:p>
            <a:pPr lvl="1" eaLnBrk="1" hangingPunct="1"/>
            <a:r>
              <a:rPr lang="tr-TR" sz="2400" smtClean="0"/>
              <a:t>Ancak bir kişi tarafından tüketilebilen mallar</a:t>
            </a:r>
          </a:p>
          <a:p>
            <a:pPr lvl="1" eaLnBrk="1" hangingPunct="1"/>
            <a:r>
              <a:rPr lang="tr-TR" sz="2400" smtClean="0"/>
              <a:t>Örneğin: Elbise</a:t>
            </a:r>
            <a:endParaRPr lang="en-US" sz="2400" smtClean="0"/>
          </a:p>
          <a:p>
            <a:pPr eaLnBrk="1" hangingPunct="1"/>
            <a:r>
              <a:rPr lang="tr-TR" sz="2800" smtClean="0"/>
              <a:t>Kamu Malı</a:t>
            </a:r>
            <a:endParaRPr lang="en-US" sz="2800" smtClean="0"/>
          </a:p>
          <a:p>
            <a:pPr lvl="1" eaLnBrk="1" hangingPunct="1"/>
            <a:r>
              <a:rPr lang="tr-TR" sz="2400" smtClean="0"/>
              <a:t>Bir kişi tarafından kullanılsa da diğer insanlarca da kullanılabilen mallardır.</a:t>
            </a:r>
            <a:endParaRPr lang="en-US" sz="2400" smtClean="0"/>
          </a:p>
          <a:p>
            <a:pPr lvl="2" eaLnBrk="1" hangingPunct="1"/>
            <a:r>
              <a:rPr lang="tr-TR" sz="2000" smtClean="0"/>
              <a:t>Örneğin: Sokak aydınlatması</a:t>
            </a:r>
            <a:endParaRPr lang="en-US" sz="2000" smtClean="0"/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F08E7F-B252-4634-8B39-8FEDCC64733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09600" y="5029200"/>
            <a:ext cx="8139113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sz="2200" i="1">
                <a:solidFill>
                  <a:prstClr val="white"/>
                </a:solidFill>
                <a:latin typeface="Tahoma" pitchFamily="34" charset="0"/>
              </a:rPr>
              <a:t>Kamu mallarının yolaçtığı önemli dışsallıklar uygun sunumun yapılabilmesi için hükümetin müdahalesini haklı kılabilir.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sz="2200" b="1" i="1">
                <a:solidFill>
                  <a:prstClr val="white"/>
                </a:solidFill>
                <a:latin typeface="Tahoma" pitchFamily="34" charset="0"/>
              </a:rPr>
              <a:t>	</a:t>
            </a:r>
            <a:endParaRPr lang="en-US" sz="2200" b="1" i="1">
              <a:solidFill>
                <a:prstClr val="white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bldLvl="3" autoUpdateAnimBg="0"/>
      <p:bldP spid="5427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4313" y="404813"/>
            <a:ext cx="8929687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Hak görülen/iyi mallar ve kötü mallar</a:t>
            </a:r>
            <a:endParaRPr lang="en-US" sz="4000" b="1" smtClean="0"/>
          </a:p>
        </p:txBody>
      </p:sp>
      <p:sp>
        <p:nvSpPr>
          <p:cNvPr id="58371" name="Rectangle 1027"/>
          <p:cNvSpPr>
            <a:spLocks noGrp="1" noChangeArrowheads="1"/>
          </p:cNvSpPr>
          <p:nvPr>
            <p:ph idx="1"/>
          </p:nvPr>
        </p:nvSpPr>
        <p:spPr>
          <a:xfrm>
            <a:off x="250825" y="1752600"/>
            <a:ext cx="8359775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mtClean="0"/>
              <a:t>Hak görülen/iyi mallar (merit goods)</a:t>
            </a:r>
            <a:endParaRPr lang="en-US" smtClean="0">
              <a:solidFill>
                <a:srgbClr val="CC0066"/>
              </a:solidFill>
            </a:endParaRPr>
          </a:p>
          <a:p>
            <a:pPr lvl="1" eaLnBrk="1" hangingPunct="1"/>
            <a:r>
              <a:rPr lang="tr-TR" sz="2000" smtClean="0"/>
              <a:t>Toplumda, bireylerce istensin ya da istenmesin, herkesin sahip olması gerektiği düşünülen mallardır.</a:t>
            </a:r>
            <a:r>
              <a:rPr lang="en-US" sz="2000" smtClean="0"/>
              <a:t> </a:t>
            </a:r>
            <a:endParaRPr lang="tr-TR" sz="2000" smtClean="0"/>
          </a:p>
          <a:p>
            <a:pPr lvl="1" eaLnBrk="1" hangingPunct="1"/>
            <a:r>
              <a:rPr lang="tr-TR" sz="2000" smtClean="0"/>
              <a:t>Eğitim, sağlık hizmetleri.</a:t>
            </a:r>
            <a:r>
              <a:rPr lang="en-US" sz="2000" smtClean="0"/>
              <a:t> </a:t>
            </a:r>
            <a:endParaRPr lang="tr-TR" sz="2000" smtClean="0"/>
          </a:p>
          <a:p>
            <a:pPr lvl="1" eaLnBrk="1" hangingPunct="1"/>
            <a:r>
              <a:rPr lang="tr-TR" sz="2000" smtClean="0"/>
              <a:t>Hükümet zorunlu eğitim ve aşı programları şart koşarak, bireylerin gelecekte aldıkları kararlardan dolayı pişman olmalarının önüne geçer.</a:t>
            </a:r>
          </a:p>
          <a:p>
            <a:pPr eaLnBrk="1" hangingPunct="1">
              <a:lnSpc>
                <a:spcPct val="80000"/>
              </a:lnSpc>
            </a:pPr>
            <a:r>
              <a:rPr lang="tr-TR" sz="2800" smtClean="0"/>
              <a:t>Kötü mallar (bads</a:t>
            </a:r>
            <a:r>
              <a:rPr lang="en-US" sz="2800" smtClean="0"/>
              <a:t>/demerit</a:t>
            </a:r>
            <a:r>
              <a:rPr lang="tr-TR" sz="2800" smtClean="0"/>
              <a:t> goods)</a:t>
            </a:r>
          </a:p>
          <a:p>
            <a:pPr lvl="1" eaLnBrk="1" hangingPunct="1"/>
            <a:r>
              <a:rPr lang="tr-TR" sz="2400" smtClean="0"/>
              <a:t>Sigara, kumar</a:t>
            </a:r>
            <a:endParaRPr lang="en-US" sz="2400" smtClean="0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F41AA2-BF4B-49D3-8CEA-1D89AB169B1A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bldLvl="3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hangingPunct="1"/>
            <a:r>
              <a:rPr lang="tr-TR" sz="4000" b="1" smtClean="0"/>
              <a:t>Vergi Çeşitleri</a:t>
            </a:r>
            <a:endParaRPr lang="en-US" sz="4000" b="1" smtClean="0"/>
          </a:p>
        </p:txBody>
      </p:sp>
      <p:sp>
        <p:nvSpPr>
          <p:cNvPr id="60419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mtClean="0"/>
              <a:t>Dolaysız Vergiler (</a:t>
            </a:r>
            <a:r>
              <a:rPr lang="en-US" smtClean="0"/>
              <a:t>Direct taxes</a:t>
            </a:r>
            <a:r>
              <a:rPr lang="tr-TR" smtClean="0"/>
              <a:t>)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Emek kazancı, kira, faiz ve temettü gelirlerinden alınan vergi.</a:t>
            </a:r>
            <a:endParaRPr lang="en-US" smtClean="0"/>
          </a:p>
          <a:p>
            <a:pPr lvl="2" eaLnBrk="1" hangingPunct="1">
              <a:lnSpc>
                <a:spcPct val="90000"/>
              </a:lnSpc>
            </a:pPr>
            <a:r>
              <a:rPr lang="tr-TR" smtClean="0"/>
              <a:t>Gelir vergisi, kurumlar vergisi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Dolaylı Vergiler (</a:t>
            </a:r>
            <a:r>
              <a:rPr lang="en-US" smtClean="0"/>
              <a:t>Indirect taxes</a:t>
            </a:r>
            <a:r>
              <a:rPr lang="tr-TR" smtClean="0"/>
              <a:t>)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Ürün ve hizmet harcamalarına konulan vergilerdir.</a:t>
            </a:r>
            <a:endParaRPr lang="en-US" smtClean="0"/>
          </a:p>
          <a:p>
            <a:pPr lvl="2" eaLnBrk="1" hangingPunct="1">
              <a:lnSpc>
                <a:spcPct val="90000"/>
              </a:lnSpc>
            </a:pPr>
            <a:r>
              <a:rPr lang="tr-TR" smtClean="0"/>
              <a:t>KDV, ÖTV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Servet Vergisi (Wealth tax)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sermaye</a:t>
            </a:r>
            <a:r>
              <a:rPr lang="en-US" smtClean="0"/>
              <a:t> transfer</a:t>
            </a:r>
            <a:r>
              <a:rPr lang="tr-TR" smtClean="0"/>
              <a:t>i</a:t>
            </a:r>
            <a:r>
              <a:rPr lang="en-US" smtClean="0"/>
              <a:t> </a:t>
            </a:r>
            <a:r>
              <a:rPr lang="tr-TR" smtClean="0"/>
              <a:t>vergisi</a:t>
            </a:r>
            <a:r>
              <a:rPr lang="en-US" smtClean="0"/>
              <a:t>, </a:t>
            </a:r>
            <a:r>
              <a:rPr lang="tr-TR" smtClean="0"/>
              <a:t>emlak vergisi</a:t>
            </a:r>
            <a:endParaRPr lang="en-US" smtClean="0"/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F1E6BD8-9B15-4B0B-B4C4-2C52A836C7D8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bldLvl="3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4FDA13-697C-4D5F-B8F1-332993F9F93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76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54112"/>
          </a:xfrm>
        </p:spPr>
        <p:txBody>
          <a:bodyPr/>
          <a:lstStyle/>
          <a:p>
            <a:pPr eaLnBrk="1" hangingPunct="1"/>
            <a:r>
              <a:rPr lang="tr-TR" sz="3600" b="1" smtClean="0"/>
              <a:t>Türkiye’de Dolaylı ve Dolaysız Vergilerin Toplam Vergi Gelirleri İçindeki Payı (%)</a:t>
            </a:r>
            <a:endParaRPr lang="en-US" sz="3600" b="1" smtClean="0"/>
          </a:p>
        </p:txBody>
      </p:sp>
      <p:graphicFrame>
        <p:nvGraphicFramePr>
          <p:cNvPr id="5" name="Chart 4"/>
          <p:cNvGraphicFramePr/>
          <p:nvPr/>
        </p:nvGraphicFramePr>
        <p:xfrm>
          <a:off x="214282" y="1928802"/>
          <a:ext cx="8640960" cy="4523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6133" name="5 Metin kutusu"/>
          <p:cNvSpPr txBox="1">
            <a:spLocks noChangeArrowheads="1"/>
          </p:cNvSpPr>
          <p:nvPr/>
        </p:nvSpPr>
        <p:spPr bwMode="auto">
          <a:xfrm>
            <a:off x="285750" y="6429375"/>
            <a:ext cx="250031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sz="1100">
                <a:solidFill>
                  <a:prstClr val="white"/>
                </a:solidFill>
                <a:latin typeface="Tahoma" pitchFamily="34" charset="0"/>
              </a:rPr>
              <a:t>* 6 aylık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b="1" smtClean="0"/>
              <a:t>Türkiye’de Vergiler </a:t>
            </a:r>
            <a:br>
              <a:rPr lang="tr-TR" sz="4000" b="1" smtClean="0"/>
            </a:br>
            <a:r>
              <a:rPr lang="tr-TR" sz="4000" b="1" smtClean="0"/>
              <a:t>(1988-2011)</a:t>
            </a:r>
          </a:p>
        </p:txBody>
      </p:sp>
      <p:sp>
        <p:nvSpPr>
          <p:cNvPr id="177155" name="2 Slayt Numarası Yer Tutucusu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61AA0A0-B629-4832-938D-9A9B79696955}" type="slidenum">
              <a:rPr lang="en-US" smtClean="0"/>
              <a:pPr/>
              <a:t>9</a:t>
            </a:fld>
            <a:endParaRPr lang="en-US" smtClean="0"/>
          </a:p>
        </p:txBody>
      </p:sp>
      <p:graphicFrame>
        <p:nvGraphicFramePr>
          <p:cNvPr id="5" name="3 Grafik"/>
          <p:cNvGraphicFramePr/>
          <p:nvPr/>
        </p:nvGraphicFramePr>
        <p:xfrm>
          <a:off x="357158" y="1571612"/>
          <a:ext cx="8501122" cy="485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örünüş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Görünüş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Görünüş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Office PowerPoint</Application>
  <PresentationFormat>Ekran Gösterisi (4:3)</PresentationFormat>
  <Paragraphs>113</Paragraphs>
  <Slides>12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1_Ofis Teması</vt:lpstr>
      <vt:lpstr>Bölüm 16 Hükümet Harcaması  ve Geliri</vt:lpstr>
      <vt:lpstr>Türkiye’de Hükümet Harcamalarının Ulusal Gelir İçindeki Payı (%)</vt:lpstr>
      <vt:lpstr>Türkiye’de Hükümet Harcamaları (2005,2010)  (Milyon TL)</vt:lpstr>
      <vt:lpstr>Hükümet Harcaması</vt:lpstr>
      <vt:lpstr>Özel (Private) Mallar ve Kamu (Public) Malları</vt:lpstr>
      <vt:lpstr>Hak görülen/iyi mallar ve kötü mallar</vt:lpstr>
      <vt:lpstr>Vergi Çeşitleri</vt:lpstr>
      <vt:lpstr>Türkiye’de Dolaylı ve Dolaysız Vergilerin Toplam Vergi Gelirleri İçindeki Payı (%)</vt:lpstr>
      <vt:lpstr>Türkiye’de Vergiler  (1988-2011)</vt:lpstr>
      <vt:lpstr>Ücretlerden Alınan Vergiler</vt:lpstr>
      <vt:lpstr>Vergi Yükü</vt:lpstr>
      <vt:lpstr>Dışsallığı önlemeye yönelik vergi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16 Hükümet Harcaması  ve Geliri</dc:title>
  <dc:creator>tegam2</dc:creator>
  <cp:lastModifiedBy>tegam2</cp:lastModifiedBy>
  <cp:revision>1</cp:revision>
  <dcterms:created xsi:type="dcterms:W3CDTF">2012-09-28T09:12:19Z</dcterms:created>
  <dcterms:modified xsi:type="dcterms:W3CDTF">2012-09-28T09:12:40Z</dcterms:modified>
</cp:coreProperties>
</file>