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C874F-CD36-40E0-BA36-831ACC57B9B5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26F2-D9E7-46BF-97CB-338593429975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FFE51B-DEED-4281-A877-EDC58B9404EC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96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54A1BC-3A0F-4AFE-9DB1-31B3C0C2F333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05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28-3 in the main text.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9B29B-50C0-42E5-B0D4-7464193C7D1D}" type="slidenum">
              <a:rPr lang="en-GB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0653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D47C2548-446A-405B-B4E1-B88D679011C2}" type="slidenum">
              <a:rPr lang="en-GB" sz="1200">
                <a:solidFill>
                  <a:prstClr val="black"/>
                </a:solidFill>
                <a:latin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06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Data relate to the claimant count.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5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0755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25E384-2CEE-4C92-A0F4-8C830DEB1448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8579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0858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A16849-76DF-4C5F-B9E5-B6A31C21087C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FD72D-7354-47D8-B794-FB5374A22FC2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09603" name="Rectangle 2050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4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28-3 of the main text.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0627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1062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11460-A23D-457E-98FC-7E2C1030459D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1651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1165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48D45-6AFA-49A5-AA09-6C503A088194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2675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1267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0BEDF2-5324-4079-BA4B-379465D29B4E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3699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1370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62472A-1054-4691-912B-C67818201700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4723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14724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FABF1-9F1F-4B6F-9885-33D611E0C1B3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7315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9731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44C26D-0B34-4324-ABE5-DD9731F6B82E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5747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1574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AC8A1B-96AA-4C21-94B2-1512F03930F6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6771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1677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4063D-EB9B-44B6-A3C8-4251C6329BD8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7795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1779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49DA9-53BE-4F29-A3AC-83967A0D1FB4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0E002-9D3B-411E-A0D6-01FD5BBF5DE0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18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28-4 of the main text.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20CC2-A144-4D24-A206-99BCA47E7869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19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The data shown illustrate how changes in the £/$ exchange rate have been partly offset by differences in relative inflation rates between the UK and the USA.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C77FF7-ADD3-4CD1-AB65-61A6F4D54E3D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20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The data shown illustrate how changes in the £/$ exchange rate have been partly offset by differences in relative inflation rates between the UK and the USA.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3E6B97-11D3-4F10-B7FC-F6FF313FFC16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21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The real exchange rate here is calculated using the data shown in the previous slide.  See Section 28-4 in the main text.</a:t>
            </a:r>
          </a:p>
          <a:p>
            <a:endParaRPr lang="en-US" smtClean="0"/>
          </a:p>
          <a:p>
            <a:r>
              <a:rPr lang="en-US" smtClean="0"/>
              <a:t>Data were taken from </a:t>
            </a:r>
            <a:r>
              <a:rPr lang="en-US" i="1" smtClean="0"/>
              <a:t>International Financial Statistics</a:t>
            </a:r>
            <a:r>
              <a:rPr lang="en-US" smtClean="0"/>
              <a:t>.</a:t>
            </a:r>
          </a:p>
          <a:p>
            <a:endParaRPr lang="en-US" smtClean="0"/>
          </a:p>
          <a:p>
            <a:r>
              <a:rPr lang="en-US" smtClean="0"/>
              <a:t>The graph indicates that there is no long-run trend in the real exchange rate, but fluctuations about a more-or-less constant level.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8339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9834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AC650A-EB9F-4EF6-A339-028AE386B892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2A8F1A-5188-45D7-8187-582220C222CC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99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28-1 in the main text, and Figure 28-1.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BF96B1-62CB-40DA-975E-2CFCCE4805AE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00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28-2 of the main text.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2E7DE9-3358-4956-B21D-CA3E3BAF76CF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01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28-2 of the main text and Figure 28-2.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10EA6-65F8-48D1-BE7F-B5DC34F455E0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02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28-2 of the main text.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7FA04A-47ED-49D3-8898-945A04F9786F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03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4483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04484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15BFC-DF66-4AFC-B2C3-A5BC21580685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FEA14-B784-4345-A5C3-1814F55F0F79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96AA3-99BA-426A-91EA-17192085E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526AD-B8A8-4221-8A75-D710B7198CE6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C1446-D38B-4E6B-B9E1-1C768DA0B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8DA23-AE31-4FFA-89AF-0BAA4B96EC8D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28C4-1529-4B3D-88E8-5480F9DD1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tr-TR" noProof="0" smtClean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190CA1-7FFA-4B79-A635-57550623C6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761413-9B25-4E57-B0C1-963B3FD96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339975" y="6308725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49D9A-1125-4271-B407-2F2DC1CCB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A96FC-57F2-47CB-B9F5-CD9B346CCCDB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43142-5688-41E7-9D81-B2BF2BD91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F0873-8ED3-481C-B131-E03385ADC37B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E69E9-4B44-442E-A615-2A19AFECF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3EF18-0820-41B2-ACDA-C0B4820455BF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7BBFF-3271-4B29-B4A9-7770AE54D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F2481-9E32-4C78-85C6-1428F0CA9314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3F021-E107-4B6B-81F4-1D642E5BB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C11EA-A139-4EB1-A50C-075073B7EE1B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80E63-533A-4624-AC78-6FD63D560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25230-93C3-464C-8352-0FA3521EA8A7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3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684EB-BE62-413F-A27E-638DA4659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FC5AC-E91B-43CF-AA62-94C83B87362A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6C061-177B-4481-B855-A19911DA2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61ABB-CA09-4E80-9BB5-E0E306DE4C4C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7270B-01C8-4B38-A5C4-C243E3202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43" name="2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E3649F5-CED9-4FD6-83E2-AE94B4F44BB3}" type="datetimeFigureOut">
              <a:rPr lang="tr-TR">
                <a:latin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28.09.2012</a:t>
            </a:fld>
            <a:endParaRPr lang="tr-TR">
              <a:latin typeface="Arial" pitchFamily="34" charset="0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latin typeface="Arial" pitchFamily="34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897050B-3419-4A95-A2E3-8370B6F8B14B}" type="slidenum">
              <a:rPr lang="en-US">
                <a:latin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Excel_Grafi_i1.xls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133600"/>
            <a:ext cx="7772400" cy="1524000"/>
          </a:xfrm>
        </p:spPr>
        <p:txBody>
          <a:bodyPr/>
          <a:lstStyle/>
          <a:p>
            <a:pPr eaLnBrk="1" hangingPunct="1"/>
            <a:r>
              <a:rPr lang="tr-TR" sz="4000" b="1" smtClean="0"/>
              <a:t>Bölüm</a:t>
            </a:r>
            <a:r>
              <a:rPr lang="en-US" sz="4000" b="1" smtClean="0"/>
              <a:t> 28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tr-TR" sz="4000" b="1" smtClean="0"/>
              <a:t>Döviz Kurları</a:t>
            </a:r>
            <a:r>
              <a:rPr lang="en-US" sz="4000" b="1" smtClean="0"/>
              <a:t> </a:t>
            </a:r>
            <a:r>
              <a:rPr lang="tr-TR" sz="4000" b="1" smtClean="0"/>
              <a:t>ve Ödemeler Dengesi (Bilançosu)</a:t>
            </a:r>
            <a:endParaRPr lang="en-US" sz="4000" smtClean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David Begg, Stanley Fischer and Rudiger Dornbusch, </a:t>
            </a:r>
            <a:r>
              <a:rPr lang="en-GB" sz="1400" i="1" smtClean="0">
                <a:solidFill>
                  <a:srgbClr val="FFC000"/>
                </a:solidFill>
              </a:rPr>
              <a:t>Economics</a:t>
            </a:r>
            <a:r>
              <a:rPr lang="en-GB" sz="1400" smtClean="0">
                <a:solidFill>
                  <a:srgbClr val="FFC000"/>
                </a:solidFill>
              </a:rPr>
              <a:t>, </a:t>
            </a:r>
          </a:p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8th Edition, McGraw-Hill, 2005</a:t>
            </a:r>
          </a:p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PowerPoint presentation by Alex Tackie and Damian Ward</a:t>
            </a:r>
            <a:endParaRPr lang="en-US" sz="140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Ödemeler Dengesinin Bileşenleri</a:t>
            </a:r>
            <a:endParaRPr lang="en-US" sz="4000" b="1" smtClean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557338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600" smtClean="0"/>
              <a:t>Cari hesap</a:t>
            </a:r>
            <a:r>
              <a:rPr lang="en-US" sz="260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200" smtClean="0"/>
              <a:t>Rekabet gücünden, yani reel döviz kurundan ve</a:t>
            </a:r>
            <a:endParaRPr lang="en-US" sz="2200" smtClean="0"/>
          </a:p>
          <a:p>
            <a:pPr lvl="1" eaLnBrk="1" hangingPunct="1">
              <a:lnSpc>
                <a:spcPct val="80000"/>
              </a:lnSpc>
            </a:pPr>
            <a:r>
              <a:rPr lang="tr-TR" sz="2200" smtClean="0"/>
              <a:t>iç ve dış gelir düzeyinden etkilenir.</a:t>
            </a:r>
            <a:endParaRPr lang="en-US" sz="2200" smtClean="0"/>
          </a:p>
          <a:p>
            <a:pPr eaLnBrk="1" hangingPunct="1">
              <a:lnSpc>
                <a:spcPct val="80000"/>
              </a:lnSpc>
            </a:pPr>
            <a:r>
              <a:rPr lang="tr-TR" sz="2600" smtClean="0"/>
              <a:t>Sermaye ve URR hesabı:</a:t>
            </a:r>
            <a:endParaRPr lang="en-US" sz="2600" smtClean="0"/>
          </a:p>
          <a:p>
            <a:pPr lvl="1" eaLnBrk="1" hangingPunct="1">
              <a:lnSpc>
                <a:spcPct val="80000"/>
              </a:lnSpc>
            </a:pPr>
            <a:r>
              <a:rPr lang="tr-TR" sz="2200" smtClean="0"/>
              <a:t>Sermaye akımlarını harekete geçiren iç ve dış faiz oranları arasındaki farktan etkilenir.</a:t>
            </a:r>
            <a:endParaRPr lang="en-US" sz="2200" smtClean="0"/>
          </a:p>
          <a:p>
            <a:pPr eaLnBrk="1" hangingPunct="1">
              <a:lnSpc>
                <a:spcPct val="80000"/>
              </a:lnSpc>
            </a:pPr>
            <a:r>
              <a:rPr lang="tr-TR" sz="2600" smtClean="0"/>
              <a:t>Tam Sermaye Hareketliliği (</a:t>
            </a:r>
            <a:r>
              <a:rPr lang="en-US" sz="2600" smtClean="0"/>
              <a:t>Perfect capital mobility</a:t>
            </a:r>
            <a:r>
              <a:rPr lang="tr-TR" sz="2600" smtClean="0"/>
              <a:t>)</a:t>
            </a:r>
            <a:endParaRPr lang="en-US" sz="2600" smtClean="0"/>
          </a:p>
          <a:p>
            <a:pPr lvl="1" eaLnBrk="1" hangingPunct="1">
              <a:lnSpc>
                <a:spcPct val="80000"/>
              </a:lnSpc>
            </a:pPr>
            <a:r>
              <a:rPr lang="tr-TR" sz="2200" smtClean="0"/>
              <a:t>Sermaye akımlarının önünde hiçbir engelin olmaması hali. Yatırımcılar değişik ülkelerdeki yatırımlarının getirilerini bu şekilde eşitleyebilirler.</a:t>
            </a:r>
            <a:endParaRPr lang="en-US" sz="2200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A353B8-2409-4F4C-AFBC-27E720B2F561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bldLvl="3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7250" y="0"/>
            <a:ext cx="8286750" cy="669925"/>
          </a:xfrm>
        </p:spPr>
        <p:txBody>
          <a:bodyPr/>
          <a:lstStyle/>
          <a:p>
            <a:pPr eaLnBrk="1" hangingPunct="1"/>
            <a:r>
              <a:rPr lang="tr-TR" sz="2000" b="1" smtClean="0"/>
              <a:t>Balance of Payments (Turkey_2007-2011)</a:t>
            </a:r>
          </a:p>
        </p:txBody>
      </p:sp>
      <p:pic>
        <p:nvPicPr>
          <p:cNvPr id="1669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581025"/>
            <a:ext cx="867092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4" descr="C:\Users\tegam1\Desktop\HAZİNEDEN ALINAN GRAFİKLER\current_account_1984_201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214313"/>
            <a:ext cx="8572500" cy="63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2" descr="C:\Users\tegam1\Desktop\HAZİNEDEN ALINAN GRAFİKLER\current_account_GD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230188"/>
            <a:ext cx="8572500" cy="641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Dalgalı Kur Rejimi ve Ödemeler Bilançosu</a:t>
            </a:r>
            <a:endParaRPr lang="en-US" sz="4000" b="1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557338"/>
            <a:ext cx="8062912" cy="5040312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tr-TR" sz="2400" smtClean="0"/>
              <a:t>Dalgalı kur rejimi altında, nominal döviz kurunun ihracat ve ithalatı dengeleyecek yönde hareket etmesi beklenir. Döviz kurunun denge düzeyine ulaşmasına engel yoksa, MB’nın döviz piyasasına müdahalesine de gerek yoktur.</a:t>
            </a:r>
          </a:p>
          <a:p>
            <a:pPr lvl="1" eaLnBrk="1" hangingPunct="1">
              <a:lnSpc>
                <a:spcPct val="70000"/>
              </a:lnSpc>
            </a:pPr>
            <a:r>
              <a:rPr lang="tr-TR" sz="2400" smtClean="0"/>
              <a:t>	Dolayısıyla resmi döviz rezervi (URR hesabı) değişmez.</a:t>
            </a:r>
            <a:endParaRPr lang="en-US" sz="2400" smtClean="0"/>
          </a:p>
          <a:p>
            <a:pPr eaLnBrk="1" hangingPunct="1">
              <a:lnSpc>
                <a:spcPct val="70000"/>
              </a:lnSpc>
            </a:pPr>
            <a:r>
              <a:rPr lang="tr-TR" sz="2400" smtClean="0"/>
              <a:t>Cari Hesap’taki herhangi bir dengesizlik (açık ya da fazla), Sermaye Hesabı’nda ortaya çıkan eşit büyüklükteki bir dengesizlikle (fazla ya da açık) giderilir.</a:t>
            </a:r>
            <a:endParaRPr lang="en-US" sz="2400" smtClean="0"/>
          </a:p>
          <a:p>
            <a:pPr eaLnBrk="1" hangingPunct="1">
              <a:lnSpc>
                <a:spcPct val="70000"/>
              </a:lnSpc>
            </a:pPr>
            <a:r>
              <a:rPr lang="tr-TR" sz="2400" smtClean="0"/>
              <a:t>Ancak, </a:t>
            </a:r>
          </a:p>
          <a:p>
            <a:pPr lvl="1" eaLnBrk="1" hangingPunct="1">
              <a:lnSpc>
                <a:spcPct val="70000"/>
              </a:lnSpc>
            </a:pPr>
            <a:r>
              <a:rPr lang="tr-TR" sz="2400" smtClean="0"/>
              <a:t>Sermaye girişlerinin açığı kapatmaya yetmediği durumlarda resmi rezervler veya dış finansman (IMF ve diğer) kullanımına gidilebilmektedir.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tr-TR" sz="2400" smtClean="0"/>
              <a:t>	Örn: Türkiye ve IMF Stand-by’ları</a:t>
            </a: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D70550-49D0-4D06-BEEA-60753944821A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Sabit Kur Rejimi ve Ödemeler Dengesi</a:t>
            </a:r>
            <a:endParaRPr lang="en-US" sz="4000" b="1" smtClean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800" smtClean="0"/>
              <a:t>Sabit kur rejiminde MB, nominal döviz kurunu belli bir seviyede tutmayı taahhüt eder.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smtClean="0"/>
              <a:t>Cari Hesap’ta ortaya çıkan bir açık (ya da fazla), sermaye hesabı ve/veya URR hesabındaki fazla (ya da açık) ile telafi edilir.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smtClean="0"/>
              <a:t>Sabit kur rejiminin sürdürülebilir olması için MB’nin yeterli döviz rezervine sahip olması gerekir. 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smtClean="0"/>
              <a:t>İthalat ihracattan fazlaysa,</a:t>
            </a:r>
          </a:p>
          <a:p>
            <a:pPr lvl="2" eaLnBrk="1" hangingPunct="1">
              <a:lnSpc>
                <a:spcPct val="90000"/>
              </a:lnSpc>
            </a:pPr>
            <a:r>
              <a:rPr lang="tr-TR" sz="2000" smtClean="0"/>
              <a:t>Cari Hesap açık verir; açık, sermaye girişi (sermaye hesabına artı olarak işlenir) ve/veya ulusal döviz rezervlerinin piyasaya sürülmesi (artı olarak işlenir) ve/veya hükümetin dış finansman kaynağına (IMF kredileri) başvurması ile giderilir.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3576E4-9DCF-4C89-AA0D-13A4B2D6E720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Tasarruf, Yatırım ve Cari İşlemler Hesabı</a:t>
            </a:r>
            <a:endParaRPr lang="en-AU" sz="4000" b="1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981200"/>
            <a:ext cx="8497887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3000" smtClean="0"/>
              <a:t>Ulusal gelir özdeşliği</a:t>
            </a:r>
            <a:r>
              <a:rPr lang="en-AU" sz="300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AU" sz="3000" smtClean="0"/>
              <a:t>Y = C + I + G + </a:t>
            </a:r>
            <a:r>
              <a:rPr lang="tr-TR" sz="3000" smtClean="0"/>
              <a:t>N</a:t>
            </a:r>
            <a:r>
              <a:rPr lang="en-AU" sz="3000" smtClean="0"/>
              <a:t>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sz="2600" smtClean="0"/>
              <a:t>Y : </a:t>
            </a:r>
            <a:r>
              <a:rPr lang="tr-TR" sz="2600" smtClean="0"/>
              <a:t>GSYİH</a:t>
            </a:r>
            <a:endParaRPr lang="en-AU" sz="26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sz="2600" smtClean="0"/>
              <a:t>C : </a:t>
            </a:r>
            <a:r>
              <a:rPr lang="tr-TR" sz="2600" smtClean="0"/>
              <a:t>tüketim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tr-TR" sz="2600" smtClean="0"/>
              <a:t>I  : yatırım</a:t>
            </a:r>
            <a:endParaRPr lang="en-AU" sz="26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sz="2600" smtClean="0"/>
              <a:t>G : </a:t>
            </a:r>
            <a:r>
              <a:rPr lang="tr-TR" sz="2600" smtClean="0"/>
              <a:t>hükümet harcamaları</a:t>
            </a:r>
            <a:endParaRPr lang="en-AU" sz="26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tr-TR" sz="2600" smtClean="0"/>
              <a:t>N</a:t>
            </a:r>
            <a:r>
              <a:rPr lang="en-AU" sz="2600" smtClean="0"/>
              <a:t>X : net </a:t>
            </a:r>
            <a:r>
              <a:rPr lang="tr-TR" sz="2600" smtClean="0"/>
              <a:t>ihracat</a:t>
            </a:r>
            <a:r>
              <a:rPr lang="en-AU" sz="2600" smtClean="0"/>
              <a:t> (</a:t>
            </a:r>
            <a:r>
              <a:rPr lang="tr-TR" sz="2600" smtClean="0"/>
              <a:t>ihracat eksi ithalat veya X-Z)</a:t>
            </a:r>
            <a:endParaRPr lang="en-AU" sz="2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Tasarruf, Yatırım ve Cari İşlemler Hesabı</a:t>
            </a:r>
            <a:endParaRPr lang="tr-TR" sz="4000" smtClean="0"/>
          </a:p>
        </p:txBody>
      </p:sp>
      <p:sp>
        <p:nvSpPr>
          <p:cNvPr id="17305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200" smtClean="0"/>
              <a:t>Y=</a:t>
            </a:r>
            <a:r>
              <a:rPr lang="en-AU" sz="2200" smtClean="0"/>
              <a:t> C + I + G + </a:t>
            </a:r>
            <a:r>
              <a:rPr lang="tr-TR" sz="2200" smtClean="0"/>
              <a:t>N</a:t>
            </a:r>
            <a:r>
              <a:rPr lang="en-AU" sz="2200" smtClean="0"/>
              <a:t>X</a:t>
            </a:r>
            <a:endParaRPr lang="tr-TR" sz="2200" smtClean="0"/>
          </a:p>
          <a:p>
            <a:pPr eaLnBrk="1" hangingPunct="1">
              <a:lnSpc>
                <a:spcPct val="80000"/>
              </a:lnSpc>
            </a:pPr>
            <a:r>
              <a:rPr lang="tr-TR" sz="2200" smtClean="0"/>
              <a:t>Ulusal tasarruflara ulaşmak için, her iki taraftan C+T’ yi çıkardığımızda:</a:t>
            </a:r>
          </a:p>
          <a:p>
            <a:pPr eaLnBrk="1" hangingPunct="1">
              <a:lnSpc>
                <a:spcPct val="80000"/>
              </a:lnSpc>
            </a:pPr>
            <a:r>
              <a:rPr lang="tr-TR" sz="2200" smtClean="0"/>
              <a:t>Y- C-T=</a:t>
            </a:r>
            <a:r>
              <a:rPr lang="en-AU" sz="2200" smtClean="0"/>
              <a:t> C </a:t>
            </a:r>
            <a:r>
              <a:rPr lang="tr-TR" sz="2200" smtClean="0"/>
              <a:t>–C-T</a:t>
            </a:r>
            <a:r>
              <a:rPr lang="en-AU" sz="2200" smtClean="0"/>
              <a:t>+ I + G + </a:t>
            </a:r>
            <a:r>
              <a:rPr lang="tr-TR" sz="2200" smtClean="0"/>
              <a:t>N</a:t>
            </a:r>
            <a:r>
              <a:rPr lang="en-AU" sz="2200" smtClean="0"/>
              <a:t>X</a:t>
            </a:r>
            <a:endParaRPr lang="tr-TR" sz="2200" smtClean="0"/>
          </a:p>
          <a:p>
            <a:pPr eaLnBrk="1" hangingPunct="1">
              <a:lnSpc>
                <a:spcPct val="80000"/>
              </a:lnSpc>
            </a:pPr>
            <a:r>
              <a:rPr lang="tr-TR" sz="2200" smtClean="0"/>
              <a:t>Eşitliğin sol tarafı özel tasarruflara eşit olmaktadır.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tr-TR" sz="2000" smtClean="0"/>
              <a:t>	S=Y-C-T				S: Özel tasarruf</a:t>
            </a:r>
          </a:p>
          <a:p>
            <a:pPr eaLnBrk="1" hangingPunct="1">
              <a:lnSpc>
                <a:spcPct val="80000"/>
              </a:lnSpc>
            </a:pPr>
            <a:endParaRPr lang="tr-TR" sz="2200" smtClean="0"/>
          </a:p>
          <a:p>
            <a:pPr eaLnBrk="1" hangingPunct="1">
              <a:lnSpc>
                <a:spcPct val="80000"/>
              </a:lnSpc>
            </a:pPr>
            <a:r>
              <a:rPr lang="tr-TR" sz="2200" smtClean="0"/>
              <a:t>Eşitliği düzenlediğimizde:</a:t>
            </a:r>
          </a:p>
          <a:p>
            <a:pPr eaLnBrk="1" hangingPunct="1">
              <a:lnSpc>
                <a:spcPct val="80000"/>
              </a:lnSpc>
            </a:pPr>
            <a:r>
              <a:rPr lang="tr-TR" sz="2200" smtClean="0"/>
              <a:t>S=I+G-T+NX</a:t>
            </a:r>
          </a:p>
          <a:p>
            <a:pPr eaLnBrk="1" hangingPunct="1">
              <a:lnSpc>
                <a:spcPct val="80000"/>
              </a:lnSpc>
            </a:pPr>
            <a:r>
              <a:rPr lang="tr-TR" sz="2200" smtClean="0"/>
              <a:t>S+(T-G)=I+NX  			(</a:t>
            </a:r>
            <a:r>
              <a:rPr lang="tr-TR" sz="2000" smtClean="0"/>
              <a:t>T-G): Kamu tasarrufu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r-TR" sz="2000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tr-TR" sz="2000" smtClean="0"/>
              <a:t>Ulusal tasarruflar, özel ve kamu tasarruflarının toplamına eşittir. </a:t>
            </a:r>
            <a:r>
              <a:rPr lang="en-AU" sz="2000" smtClean="0"/>
              <a:t>	</a:t>
            </a:r>
            <a:endParaRPr lang="tr-TR" sz="2000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tr-TR" sz="2000" smtClean="0"/>
              <a:t>  Ulusal tasarruflar= </a:t>
            </a:r>
            <a:r>
              <a:rPr lang="en-AU" sz="2000" smtClean="0"/>
              <a:t>S + (T - G)</a:t>
            </a:r>
            <a:endParaRPr lang="tr-TR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2000" smtClean="0"/>
              <a:t>        </a:t>
            </a:r>
            <a:r>
              <a:rPr lang="en-AU" sz="2000" smtClean="0"/>
              <a:t>	</a:t>
            </a:r>
          </a:p>
          <a:p>
            <a:pPr eaLnBrk="1" hangingPunct="1">
              <a:lnSpc>
                <a:spcPct val="80000"/>
              </a:lnSpc>
            </a:pPr>
            <a:endParaRPr lang="tr-TR" sz="2000" smtClean="0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1A05A6-ED4F-4F8D-9BB7-A9DC7227A3C2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Tasarruf, Yatırım ve Cari İşlemler Hesabı</a:t>
            </a:r>
            <a:endParaRPr lang="tr-TR" sz="4000" smtClean="0"/>
          </a:p>
        </p:txBody>
      </p:sp>
      <p:sp>
        <p:nvSpPr>
          <p:cNvPr id="174083" name="Content Placeholder 2"/>
          <p:cNvSpPr>
            <a:spLocks noGrp="1"/>
          </p:cNvSpPr>
          <p:nvPr>
            <p:ph idx="1"/>
          </p:nvPr>
        </p:nvSpPr>
        <p:spPr>
          <a:xfrm>
            <a:off x="179388" y="1412875"/>
            <a:ext cx="8713787" cy="4683125"/>
          </a:xfrm>
        </p:spPr>
        <p:txBody>
          <a:bodyPr/>
          <a:lstStyle/>
          <a:p>
            <a:pPr marL="342900" lvl="1" indent="-342900" eaLnBrk="1" hangingPunct="1">
              <a:buFontTx/>
              <a:buChar char="•"/>
            </a:pPr>
            <a:r>
              <a:rPr lang="tr-TR" smtClean="0"/>
              <a:t>S + (T-G) = I+NX</a:t>
            </a:r>
          </a:p>
          <a:p>
            <a:pPr marL="342900" lvl="1" indent="-342900" eaLnBrk="1" hangingPunct="1">
              <a:buFontTx/>
              <a:buChar char="•"/>
            </a:pPr>
            <a:r>
              <a:rPr lang="tr-TR" smtClean="0"/>
              <a:t>Yani ulusal tasarruflar yatırım harcamalarıyla cari işlemler hesabının toplamına eşittir veya cari işlemler hesabı ulusal tasarruflar eksi ulusal yatırımlara eşittir. </a:t>
            </a:r>
            <a:endParaRPr lang="en-AU" smtClean="0"/>
          </a:p>
          <a:p>
            <a:pPr eaLnBrk="1" hangingPunct="1"/>
            <a:r>
              <a:rPr lang="tr-TR" sz="2800" smtClean="0"/>
              <a:t>Ulusal tasarruflar=Yatırım harcamaları + Cari denge</a:t>
            </a:r>
          </a:p>
          <a:p>
            <a:pPr marL="342900" lvl="1" indent="-342900" eaLnBrk="1" hangingPunct="1">
              <a:buFontTx/>
              <a:buNone/>
            </a:pPr>
            <a:r>
              <a:rPr lang="tr-TR" smtClean="0"/>
              <a:t>Ulusal tasarruflar</a:t>
            </a:r>
            <a:r>
              <a:rPr lang="en-AU" smtClean="0"/>
              <a:t> &gt; I</a:t>
            </a:r>
            <a:r>
              <a:rPr lang="tr-TR" smtClean="0"/>
              <a:t> ise </a:t>
            </a:r>
            <a:r>
              <a:rPr lang="tr-TR" b="1" smtClean="0"/>
              <a:t>cari fazla </a:t>
            </a:r>
            <a:r>
              <a:rPr lang="tr-TR" smtClean="0"/>
              <a:t>(NX</a:t>
            </a:r>
            <a:r>
              <a:rPr lang="en-AU" smtClean="0"/>
              <a:t> &gt;</a:t>
            </a:r>
            <a:r>
              <a:rPr lang="tr-TR" smtClean="0"/>
              <a:t>0)</a:t>
            </a:r>
          </a:p>
          <a:p>
            <a:pPr marL="342900" lvl="1" indent="-342900" eaLnBrk="1" hangingPunct="1">
              <a:buFontTx/>
              <a:buNone/>
            </a:pPr>
            <a:r>
              <a:rPr lang="tr-TR" smtClean="0"/>
              <a:t>Ulusal tasarruflar</a:t>
            </a:r>
            <a:r>
              <a:rPr lang="en-AU" smtClean="0"/>
              <a:t> &lt; I</a:t>
            </a:r>
            <a:r>
              <a:rPr lang="tr-TR" smtClean="0"/>
              <a:t> ise </a:t>
            </a:r>
            <a:r>
              <a:rPr lang="tr-TR" b="1" smtClean="0"/>
              <a:t>cari açık </a:t>
            </a:r>
            <a:r>
              <a:rPr lang="tr-TR" smtClean="0"/>
              <a:t>(NX </a:t>
            </a:r>
            <a:r>
              <a:rPr lang="en-AU" smtClean="0"/>
              <a:t>&lt;</a:t>
            </a:r>
            <a:r>
              <a:rPr lang="tr-TR" smtClean="0"/>
              <a:t> 0)</a:t>
            </a:r>
            <a:endParaRPr lang="en-AU" smtClean="0"/>
          </a:p>
          <a:p>
            <a:pPr eaLnBrk="1" hangingPunct="1"/>
            <a:endParaRPr lang="tr-TR" smtClean="0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6C0E2B-0C8F-4EAA-A293-DBA0700B6EB5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74638"/>
            <a:ext cx="8643938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Cari İşlemler Dengesi ve Sermaye Hareketleri</a:t>
            </a:r>
            <a:endParaRPr lang="en-AU" sz="4000" b="1" smtClean="0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tr-TR" smtClean="0"/>
              <a:t>Cari İşlemler fazlası veren bir ülke harcadığından daha fazla döviz kazanıyor demektir. Bu dövizi yabancı varlık alımı için kullanır. Dolayısıyla NX, net sermaye çıkışına eşit olmalıdır. </a:t>
            </a:r>
          </a:p>
          <a:p>
            <a:pPr marL="0" lvl="1" indent="0" eaLnBrk="1" hangingPunct="1">
              <a:buFont typeface="Arial" pitchFamily="34" charset="0"/>
              <a:buNone/>
            </a:pPr>
            <a:r>
              <a:rPr lang="tr-TR" smtClean="0"/>
              <a:t>	S + (T-G) = I+NX</a:t>
            </a:r>
          </a:p>
          <a:p>
            <a:pPr marL="0" lvl="1" indent="0" eaLnBrk="1" hangingPunct="1">
              <a:buFont typeface="Arial" pitchFamily="34" charset="0"/>
              <a:buNone/>
            </a:pPr>
            <a:r>
              <a:rPr lang="tr-TR" smtClean="0"/>
              <a:t>	S + (T-G) = I+Net sermaye çıkışı</a:t>
            </a:r>
          </a:p>
          <a:p>
            <a:pPr marL="0" indent="0" eaLnBrk="1" hangingPunct="1"/>
            <a:r>
              <a:rPr lang="tr-TR" smtClean="0"/>
              <a:t>Cari işlemler açığı veren bir ülkede de, açık kadar net sermaye girişi gerekir.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smtClean="0"/>
              <a:t>Bu Bölümde</a:t>
            </a:r>
            <a:endParaRPr lang="en-US" sz="4000" smtClean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800" smtClean="0"/>
              <a:t>Döviz kuru ve döviz piyasasını,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smtClean="0"/>
              <a:t>Ödemeler Dengesi hesaplarını,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smtClean="0"/>
              <a:t>Cari Hesap’ı oluşturan akımları,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smtClean="0"/>
              <a:t>Tam Sermaye Hareketliliği’nin anlamını,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smtClean="0"/>
              <a:t>Döviz kuru rejimlerini ve ödemeler dengesi ile olan ilişkisini,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smtClean="0"/>
              <a:t>Reel döviz kurunu ele alacağız.</a:t>
            </a:r>
          </a:p>
          <a:p>
            <a:pPr eaLnBrk="1" hangingPunct="1">
              <a:lnSpc>
                <a:spcPct val="90000"/>
              </a:lnSpc>
            </a:pPr>
            <a:endParaRPr lang="tr-TR" sz="2800" smtClean="0"/>
          </a:p>
          <a:p>
            <a:pPr eaLnBrk="1" hangingPunct="1">
              <a:lnSpc>
                <a:spcPct val="90000"/>
              </a:lnSpc>
            </a:pPr>
            <a:endParaRPr lang="tr-TR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EAE17C-C1C6-4473-8276-0351F8F89DFC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43925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Tasarruf, Yatırım ve Cari İşlemler Hesabı</a:t>
            </a:r>
            <a:endParaRPr lang="en-AU" sz="4000" b="1" smtClean="0"/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mtClean="0"/>
              <a:t>Ödemeler Bilançosu hesapları uluslararası harcama ve tasarruf davranışlarındaki değişikliklerden etkilenir.</a:t>
            </a:r>
            <a:r>
              <a:rPr lang="en-AU" smtClean="0"/>
              <a:t> </a:t>
            </a:r>
          </a:p>
          <a:p>
            <a:pPr marL="0" indent="0" eaLnBrk="1" hangingPunct="1">
              <a:buFontTx/>
              <a:buNone/>
            </a:pPr>
            <a:r>
              <a:rPr lang="tr-TR" smtClean="0"/>
              <a:t>Bu davranışlar</a:t>
            </a:r>
          </a:p>
          <a:p>
            <a:pPr marL="400050" lvl="1" indent="0" eaLnBrk="1" hangingPunct="1">
              <a:buFontTx/>
              <a:buChar char="-"/>
            </a:pPr>
            <a:r>
              <a:rPr lang="tr-TR" smtClean="0"/>
              <a:t> hanehalkları veya firmalara (özel kesim)</a:t>
            </a:r>
          </a:p>
          <a:p>
            <a:pPr marL="400050" lvl="1" indent="0" eaLnBrk="1" hangingPunct="1">
              <a:buFontTx/>
              <a:buChar char="-"/>
            </a:pPr>
            <a:r>
              <a:rPr lang="tr-TR" smtClean="0"/>
              <a:t> veya hükümetlere (kamu kesimi)</a:t>
            </a:r>
          </a:p>
          <a:p>
            <a:pPr marL="0" indent="0" eaLnBrk="1" hangingPunct="1">
              <a:buFontTx/>
              <a:buNone/>
            </a:pPr>
            <a:r>
              <a:rPr lang="tr-TR" smtClean="0"/>
              <a:t>aittir. </a:t>
            </a:r>
            <a:endParaRPr lang="en-A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274638"/>
            <a:ext cx="8643937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Tasarruf, Yatırım ve Cari İşlemler Hesabı</a:t>
            </a:r>
            <a:endParaRPr lang="en-AU" sz="4000" b="1" smtClean="0"/>
          </a:p>
        </p:txBody>
      </p:sp>
      <p:sp>
        <p:nvSpPr>
          <p:cNvPr id="37891" name="Rectangle 1027"/>
          <p:cNvSpPr>
            <a:spLocks noGrp="1" noChangeArrowheads="1"/>
          </p:cNvSpPr>
          <p:nvPr>
            <p:ph idx="1"/>
          </p:nvPr>
        </p:nvSpPr>
        <p:spPr>
          <a:xfrm>
            <a:off x="539750" y="1628775"/>
            <a:ext cx="8229600" cy="48133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tr-TR" sz="2800" smtClean="0"/>
              <a:t>Ulusal gelir, harcamalar ve tasarruf Ödemeler Bilançosu ile yakından ilişkilidir.</a:t>
            </a:r>
            <a:endParaRPr lang="en-AU" sz="2800" smtClean="0"/>
          </a:p>
          <a:p>
            <a:pPr marL="0" indent="0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tr-TR" sz="2800" smtClean="0"/>
              <a:t>	(S-I)+(T-G)=NX</a:t>
            </a:r>
            <a:endParaRPr lang="en-AU" sz="2800" smtClean="0">
              <a:sym typeface="Monotype Sorts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tr-TR" sz="2700" smtClean="0"/>
              <a:t>Ulusal tasarrufları aşan yatırım harcamaları, cari açığa neden olur.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tr-TR" sz="2700" smtClean="0"/>
              <a:t>Vergi gelirini aşan bir harcama yapan hükümet, cari işlemler açığını artırır.</a:t>
            </a:r>
          </a:p>
          <a:p>
            <a:pPr marL="400050" lvl="1" indent="0" eaLnBrk="1" hangingPunct="1">
              <a:lnSpc>
                <a:spcPct val="80000"/>
              </a:lnSpc>
            </a:pPr>
            <a:r>
              <a:rPr lang="tr-TR" sz="2400" smtClean="0"/>
              <a:t>Cari açık ve Sermaye hesabı fazlası hükümetin bütçe açığının düşürülmesiyle azalır. </a:t>
            </a:r>
            <a:endParaRPr lang="en-AU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C:\Users\tegam1\Desktop\HAZİNEDEN ALINAN GRAFİKLER\currentaccount_financin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366713"/>
            <a:ext cx="8858250" cy="620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Uluslararası Rekabet Gücü </a:t>
            </a:r>
            <a:endParaRPr lang="en-US" sz="4000" b="1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556125"/>
          </a:xfrm>
        </p:spPr>
        <p:txBody>
          <a:bodyPr/>
          <a:lstStyle/>
          <a:p>
            <a:pPr eaLnBrk="1" hangingPunct="1"/>
            <a:r>
              <a:rPr lang="tr-TR" sz="2600" smtClean="0"/>
              <a:t>Türk mallarının uluslararası piyasalardaki rekabet gücü (competitiveness):</a:t>
            </a:r>
            <a:endParaRPr lang="en-US" sz="2600" smtClean="0"/>
          </a:p>
          <a:p>
            <a:pPr lvl="1" eaLnBrk="1" hangingPunct="1"/>
            <a:r>
              <a:rPr lang="tr-TR" sz="1900" smtClean="0"/>
              <a:t>Nominal döviz kuruna ve</a:t>
            </a:r>
            <a:endParaRPr lang="en-US" sz="1900" smtClean="0"/>
          </a:p>
          <a:p>
            <a:pPr lvl="1" eaLnBrk="1" hangingPunct="1"/>
            <a:r>
              <a:rPr lang="tr-TR" sz="1900" smtClean="0"/>
              <a:t>Diğer ülkelerle arasındaki enflasyon oranları farkına bağlıdır.</a:t>
            </a:r>
            <a:endParaRPr lang="en-US" sz="1900" smtClean="0"/>
          </a:p>
          <a:p>
            <a:pPr eaLnBrk="1" hangingPunct="1"/>
            <a:r>
              <a:rPr lang="tr-TR" sz="2600" smtClean="0"/>
              <a:t>Genel rekabet gücü, </a:t>
            </a:r>
            <a:r>
              <a:rPr lang="tr-TR" sz="2600" smtClean="0">
                <a:solidFill>
                  <a:srgbClr val="FFCC00"/>
                </a:solidFill>
              </a:rPr>
              <a:t>reel döviz kuru</a:t>
            </a:r>
            <a:r>
              <a:rPr lang="tr-TR" sz="2600" smtClean="0"/>
              <a:t> (</a:t>
            </a:r>
            <a:r>
              <a:rPr lang="en-US" sz="2600" i="1" smtClean="0">
                <a:solidFill>
                  <a:srgbClr val="FFCC00"/>
                </a:solidFill>
              </a:rPr>
              <a:t>real exchange rate</a:t>
            </a:r>
            <a:r>
              <a:rPr lang="tr-TR" sz="2600" i="1" smtClean="0">
                <a:solidFill>
                  <a:srgbClr val="FFCC00"/>
                </a:solidFill>
              </a:rPr>
              <a:t>)</a:t>
            </a:r>
            <a:r>
              <a:rPr lang="tr-TR" sz="2600" smtClean="0"/>
              <a:t> ile ölçülür.</a:t>
            </a:r>
            <a:endParaRPr lang="en-US" sz="2600" i="1" smtClean="0">
              <a:solidFill>
                <a:srgbClr val="FFCC00"/>
              </a:solidFill>
            </a:endParaRPr>
          </a:p>
          <a:p>
            <a:pPr lvl="1" eaLnBrk="1" hangingPunct="1"/>
            <a:r>
              <a:rPr lang="tr-TR" sz="1900" smtClean="0"/>
              <a:t>Değişik ülke mallarının aynı para biriminden göreli (nisbi) fiyatını ölçer.</a:t>
            </a:r>
          </a:p>
          <a:p>
            <a:pPr lvl="1" eaLnBrk="1" hangingPunct="1"/>
            <a:r>
              <a:rPr lang="tr-TR" sz="1900" smtClean="0"/>
              <a:t>Diğer ülkeler, Türkiye’nin ticaret yaptığı ülkeler olabileceği gibi, tek bir ülkede olabilir. Mesela ABD</a:t>
            </a:r>
          </a:p>
          <a:p>
            <a:pPr eaLnBrk="1" hangingPunct="1"/>
            <a:r>
              <a:rPr lang="tr-TR" sz="2200" b="1" smtClean="0"/>
              <a:t>$/YTL Reel döviz kuru= e</a:t>
            </a:r>
            <a:r>
              <a:rPr lang="tr-TR" sz="2200" b="1" baseline="-25000" smtClean="0"/>
              <a:t>$/YTL</a:t>
            </a:r>
            <a:r>
              <a:rPr lang="tr-TR" sz="2200" b="1" smtClean="0"/>
              <a:t> *P</a:t>
            </a:r>
            <a:r>
              <a:rPr lang="tr-TR" sz="2200" b="1" baseline="-25000" smtClean="0"/>
              <a:t>tr</a:t>
            </a:r>
            <a:r>
              <a:rPr lang="tr-TR" sz="2200" b="1" smtClean="0"/>
              <a:t> /P</a:t>
            </a:r>
            <a:r>
              <a:rPr lang="tr-TR" sz="2200" b="1" baseline="-25000" smtClean="0"/>
              <a:t>abd</a:t>
            </a:r>
            <a:endParaRPr lang="en-US" sz="2200" b="1" smtClean="0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E0F35F-42A2-4D89-AD40-759222B396E9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İngiltere ve Amerika’daki Göreli Fiyatlar ve Nominal Döviz Kuru</a:t>
            </a:r>
            <a:endParaRPr lang="en-US" sz="4000" b="1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ph type="chart" idx="1"/>
          </p:nvPr>
        </p:nvGraphicFramePr>
        <p:xfrm>
          <a:off x="533400" y="2082800"/>
          <a:ext cx="8280400" cy="3884613"/>
        </p:xfrm>
        <a:graphic>
          <a:graphicData uri="http://schemas.openxmlformats.org/presentationml/2006/ole">
            <p:oleObj spid="_x0000_s6146" name="Grafik" r:id="rId4" imgW="7858167" imgH="3686310" progId="MSGraph.Chart.8">
              <p:embed followColorScheme="full"/>
            </p:oleObj>
          </a:graphicData>
        </a:graphic>
      </p:graphicFrame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3DD7A6D-74D8-4E66-BDBA-E7685F728436}" type="slidenum">
              <a:rPr lang="en-US"/>
              <a:pPr/>
              <a:t>24</a:t>
            </a:fld>
            <a:endParaRPr lang="en-US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5851525" y="2771775"/>
            <a:ext cx="1471613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600" b="1">
                <a:solidFill>
                  <a:srgbClr val="FF66CC"/>
                </a:solidFill>
                <a:latin typeface="Arial" pitchFamily="34" charset="0"/>
              </a:rPr>
              <a:t>İngiltere ABD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600" b="1">
                <a:solidFill>
                  <a:srgbClr val="FF66CC"/>
                </a:solidFill>
                <a:latin typeface="Arial" pitchFamily="34" charset="0"/>
              </a:rPr>
              <a:t> arasındaki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600" b="1">
                <a:solidFill>
                  <a:srgbClr val="FF66CC"/>
                </a:solidFill>
                <a:latin typeface="Arial" pitchFamily="34" charset="0"/>
              </a:rPr>
              <a:t>göreli fiyat</a:t>
            </a:r>
            <a:endParaRPr lang="en-US" sz="1600" b="1">
              <a:solidFill>
                <a:srgbClr val="FF66CC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66CC"/>
              </a:solidFill>
              <a:latin typeface="Arial" pitchFamily="34" charset="0"/>
            </a:endParaRP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4859338" y="4149725"/>
            <a:ext cx="1698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600" b="1">
                <a:solidFill>
                  <a:srgbClr val="009900"/>
                </a:solidFill>
                <a:latin typeface="Arial" pitchFamily="34" charset="0"/>
              </a:rPr>
              <a:t>Döviz kuru</a:t>
            </a:r>
            <a:r>
              <a:rPr lang="en-US" sz="1600" b="1">
                <a:solidFill>
                  <a:srgbClr val="009900"/>
                </a:solidFill>
                <a:latin typeface="Arial" pitchFamily="34" charset="0"/>
              </a:rPr>
              <a:t> ($/£)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Türkiye ve Amerika’daki Göreli Fiyatlar ve Nominal Döviz Kuru</a:t>
            </a:r>
            <a:endParaRPr lang="en-US" sz="4000" b="1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ph sz="half" idx="1"/>
          </p:nvPr>
        </p:nvGraphicFramePr>
        <p:xfrm>
          <a:off x="647700" y="1790700"/>
          <a:ext cx="7950200" cy="4379913"/>
        </p:xfrm>
        <a:graphic>
          <a:graphicData uri="http://schemas.openxmlformats.org/presentationml/2006/ole">
            <p:oleObj spid="_x0000_s7170" name="Grafik" r:id="rId4" imgW="6553200" imgH="3609975" progId="Excel.Chart.8">
              <p:embed/>
            </p:oleObj>
          </a:graphicData>
        </a:graphic>
      </p:graphicFrame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8FE007-05B5-4B51-B43C-C18E280A8B72}" type="slidenum">
              <a:rPr lang="en-US"/>
              <a:pPr/>
              <a:t>25</a:t>
            </a:fld>
            <a:endParaRPr lang="en-US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5292725" y="3644900"/>
            <a:ext cx="15065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FF66CC"/>
                </a:solidFill>
                <a:latin typeface="Arial" pitchFamily="34" charset="0"/>
              </a:rPr>
              <a:t>Relative price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FF66CC"/>
                </a:solidFill>
                <a:latin typeface="Arial" pitchFamily="34" charset="0"/>
              </a:rPr>
              <a:t>(</a:t>
            </a:r>
            <a:r>
              <a:rPr lang="tr-TR" sz="1600" b="1">
                <a:solidFill>
                  <a:srgbClr val="FF66CC"/>
                </a:solidFill>
                <a:latin typeface="Arial" pitchFamily="34" charset="0"/>
              </a:rPr>
              <a:t>Turkey</a:t>
            </a:r>
            <a:r>
              <a:rPr lang="en-US" sz="1600" b="1">
                <a:solidFill>
                  <a:srgbClr val="FF66CC"/>
                </a:solidFill>
                <a:latin typeface="Arial" pitchFamily="34" charset="0"/>
              </a:rPr>
              <a:t>/USA)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4716463" y="4437063"/>
            <a:ext cx="21828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9900"/>
                </a:solidFill>
                <a:latin typeface="Arial" pitchFamily="34" charset="0"/>
              </a:rPr>
              <a:t>Exchange rate (</a:t>
            </a:r>
            <a:r>
              <a:rPr lang="tr-TR" sz="1600" b="1">
                <a:solidFill>
                  <a:srgbClr val="009900"/>
                </a:solidFill>
                <a:latin typeface="Arial" pitchFamily="34" charset="0"/>
              </a:rPr>
              <a:t>TL/$)</a:t>
            </a:r>
            <a:endParaRPr lang="en-US" sz="1600" b="1">
              <a:solidFill>
                <a:srgbClr val="00990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$</a:t>
            </a:r>
            <a:r>
              <a:rPr lang="tr-TR" sz="4000" b="1" smtClean="0"/>
              <a:t>/</a:t>
            </a:r>
            <a:r>
              <a:rPr lang="en-US" sz="4000" b="1" smtClean="0"/>
              <a:t>£ </a:t>
            </a:r>
            <a:r>
              <a:rPr lang="tr-TR" sz="4000" b="1" smtClean="0"/>
              <a:t>Reel Döviz Kuru</a:t>
            </a:r>
            <a:endParaRPr lang="en-US" sz="4000" b="1" smtClean="0"/>
          </a:p>
        </p:txBody>
      </p:sp>
      <p:graphicFrame>
        <p:nvGraphicFramePr>
          <p:cNvPr id="107523" name="Object 2"/>
          <p:cNvGraphicFramePr>
            <a:graphicFrameLocks noChangeAspect="1"/>
          </p:cNvGraphicFramePr>
          <p:nvPr>
            <p:ph type="chart" idx="1"/>
          </p:nvPr>
        </p:nvGraphicFramePr>
        <p:xfrm>
          <a:off x="458788" y="2379663"/>
          <a:ext cx="7770812" cy="3924300"/>
        </p:xfrm>
        <a:graphic>
          <a:graphicData uri="http://schemas.openxmlformats.org/presentationml/2006/ole">
            <p:oleObj spid="_x0000_s8194" name="Çizelge" r:id="rId4" imgW="7458100" imgH="3762450" progId="MSGraph.Chart.8">
              <p:embed followColorScheme="full"/>
            </p:oleObj>
          </a:graphicData>
        </a:graphic>
      </p:graphicFrame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3CBFB0-843B-470B-8EEB-280334B1C614}" type="slidenum">
              <a:rPr lang="en-US"/>
              <a:pPr/>
              <a:t>26</a:t>
            </a:fld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898525" y="1563688"/>
            <a:ext cx="8245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2400" b="1">
                <a:solidFill>
                  <a:prstClr val="white"/>
                </a:solidFill>
                <a:latin typeface="Arial" pitchFamily="34" charset="0"/>
              </a:rPr>
              <a:t>Reel Döviz kuru, nominal döviz kurunun iç fiyatların dış fiyatlara oranı ile çarpılması sonucu bulunur.</a:t>
            </a:r>
            <a:endParaRPr lang="en-US" sz="2400" b="1">
              <a:solidFill>
                <a:prstClr val="white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075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Döviz Kuru</a:t>
            </a:r>
            <a:endParaRPr lang="en-US" sz="4000" b="1" smtClean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824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smtClean="0"/>
              <a:t>Döviz kuru (e), bir ulusal paranın diğeri cinsinden değeridir.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smtClean="0"/>
              <a:t>Döviz kuru iki farklı şekilde ifade edilebilir. Bu derste, döviz kuru, 1 birim ulusal paranın alabileceği yabancı döviz miktarı olarak tanımlanacaktır. Dolayısıyla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1 pound= 2 dolar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İngiliz döviz kuru, </a:t>
            </a:r>
          </a:p>
          <a:p>
            <a:pPr lvl="2" eaLnBrk="1" hangingPunct="1">
              <a:lnSpc>
                <a:spcPct val="90000"/>
              </a:lnSpc>
            </a:pPr>
            <a:r>
              <a:rPr lang="tr-TR" sz="1800" smtClean="0"/>
              <a:t>e</a:t>
            </a:r>
            <a:r>
              <a:rPr lang="tr-TR" sz="1800" baseline="-25000" smtClean="0"/>
              <a:t>$/</a:t>
            </a:r>
            <a:r>
              <a:rPr lang="en-US" sz="1800" baseline="-25000" smtClean="0"/>
              <a:t>£</a:t>
            </a:r>
            <a:r>
              <a:rPr lang="tr-TR" sz="1800" smtClean="0"/>
              <a:t> = dolar miktarı/1 pound = 2 ($/</a:t>
            </a:r>
            <a:r>
              <a:rPr lang="en-US" sz="1800" smtClean="0"/>
              <a:t>£</a:t>
            </a:r>
            <a:r>
              <a:rPr lang="tr-TR" sz="18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smtClean="0"/>
              <a:t>YTL döviz kuru ise</a:t>
            </a:r>
          </a:p>
          <a:p>
            <a:pPr lvl="2" eaLnBrk="1" hangingPunct="1">
              <a:lnSpc>
                <a:spcPct val="90000"/>
              </a:lnSpc>
            </a:pPr>
            <a:r>
              <a:rPr lang="tr-TR" sz="1800" smtClean="0"/>
              <a:t>e</a:t>
            </a:r>
            <a:r>
              <a:rPr lang="tr-TR" sz="1800" baseline="-25000" smtClean="0"/>
              <a:t>$/ytl</a:t>
            </a:r>
            <a:r>
              <a:rPr lang="tr-TR" sz="1800" smtClean="0"/>
              <a:t> = dolar miktarı/1 YTL = 0.8 ($/YTL)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smtClean="0"/>
              <a:t>e’nin artması, yerli paranın değer kazanması, azalması ise değer kaybetmesi anlamına gelmektedir.</a:t>
            </a:r>
            <a:endParaRPr lang="en-US" sz="2400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5BFDF6-3DA6-437A-863B-C826D8B13D3B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04900"/>
          </a:xfrm>
        </p:spPr>
        <p:txBody>
          <a:bodyPr/>
          <a:lstStyle/>
          <a:p>
            <a:pPr eaLnBrk="1" hangingPunct="1"/>
            <a:r>
              <a:rPr lang="tr-TR" sz="4000" b="1" smtClean="0"/>
              <a:t>Döviz Piyasası</a:t>
            </a:r>
            <a:r>
              <a:rPr lang="en-US" sz="3200" b="1" smtClean="0"/>
              <a:t/>
            </a:r>
            <a:br>
              <a:rPr lang="en-US" sz="3200" b="1" smtClean="0"/>
            </a:br>
            <a:r>
              <a:rPr lang="en-US" sz="1600" b="1" smtClean="0"/>
              <a:t> -</a:t>
            </a:r>
            <a:r>
              <a:rPr lang="tr-TR" sz="1600" b="1" smtClean="0"/>
              <a:t>ulusal paranın herhangi bir ülke parasına çevrildiği uluslar arası piyasa veya ortamları ifade eder.</a:t>
            </a:r>
            <a:endParaRPr lang="en-US" sz="3200" b="1" smtClean="0"/>
          </a:p>
        </p:txBody>
      </p:sp>
      <p:sp>
        <p:nvSpPr>
          <p:cNvPr id="16077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4129DD-6648-477D-B34A-4DFD05161DB9}" type="slidenum">
              <a:rPr lang="en-US"/>
              <a:pPr/>
              <a:t>4</a:t>
            </a:fld>
            <a:endParaRPr lang="en-US"/>
          </a:p>
        </p:txBody>
      </p:sp>
      <p:sp>
        <p:nvSpPr>
          <p:cNvPr id="142339" name="Text Box 1027"/>
          <p:cNvSpPr txBox="1">
            <a:spLocks noChangeArrowheads="1"/>
          </p:cNvSpPr>
          <p:nvPr/>
        </p:nvSpPr>
        <p:spPr bwMode="auto">
          <a:xfrm>
            <a:off x="762000" y="1625600"/>
            <a:ext cx="540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Döviz Kuru bir paranın diğeri cinsinden fiyatıdır.</a:t>
            </a:r>
            <a:endParaRPr lang="en-US" b="1" i="1">
              <a:solidFill>
                <a:prstClr val="white"/>
              </a:solidFill>
              <a:latin typeface="Arial" pitchFamily="34" charset="0"/>
            </a:endParaRPr>
          </a:p>
        </p:txBody>
      </p:sp>
      <p:grpSp>
        <p:nvGrpSpPr>
          <p:cNvPr id="2" name="Group 1054"/>
          <p:cNvGrpSpPr>
            <a:grpSpLocks/>
          </p:cNvGrpSpPr>
          <p:nvPr/>
        </p:nvGrpSpPr>
        <p:grpSpPr bwMode="auto">
          <a:xfrm>
            <a:off x="1752600" y="2070100"/>
            <a:ext cx="6946900" cy="3632200"/>
            <a:chOff x="1104" y="1264"/>
            <a:chExt cx="4376" cy="2288"/>
          </a:xfrm>
        </p:grpSpPr>
        <p:sp>
          <p:nvSpPr>
            <p:cNvPr id="160797" name="Line 1029"/>
            <p:cNvSpPr>
              <a:spLocks noChangeShapeType="1"/>
            </p:cNvSpPr>
            <p:nvPr/>
          </p:nvSpPr>
          <p:spPr bwMode="auto">
            <a:xfrm>
              <a:off x="1104" y="2160"/>
              <a:ext cx="1392" cy="1392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60798" name="Text Box 1030"/>
            <p:cNvSpPr txBox="1">
              <a:spLocks noChangeArrowheads="1"/>
            </p:cNvSpPr>
            <p:nvPr/>
          </p:nvSpPr>
          <p:spPr bwMode="auto">
            <a:xfrm>
              <a:off x="2400" y="3264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FF00"/>
                  </a:solidFill>
                  <a:latin typeface="Arial" pitchFamily="34" charset="0"/>
                </a:rPr>
                <a:t>DD</a:t>
              </a:r>
            </a:p>
          </p:txBody>
        </p:sp>
        <p:sp>
          <p:nvSpPr>
            <p:cNvPr id="160799" name="Text Box 1031"/>
            <p:cNvSpPr txBox="1">
              <a:spLocks noChangeArrowheads="1"/>
            </p:cNvSpPr>
            <p:nvPr/>
          </p:nvSpPr>
          <p:spPr bwMode="auto">
            <a:xfrm>
              <a:off x="3228" y="1264"/>
              <a:ext cx="225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white"/>
                  </a:solidFill>
                  <a:latin typeface="Arial" pitchFamily="34" charset="0"/>
                </a:rPr>
                <a:t>DD </a:t>
              </a:r>
              <a:r>
                <a:rPr lang="tr-TR" b="1">
                  <a:solidFill>
                    <a:prstClr val="white"/>
                  </a:solidFill>
                  <a:latin typeface="Arial" pitchFamily="34" charset="0"/>
                </a:rPr>
                <a:t>İngiliz malı ve varlığı almak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prstClr val="white"/>
                  </a:solidFill>
                  <a:latin typeface="Arial" pitchFamily="34" charset="0"/>
                </a:rPr>
                <a:t>isteyen Amerikalılar’ın pounda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prstClr val="white"/>
                  </a:solidFill>
                  <a:latin typeface="Arial" pitchFamily="34" charset="0"/>
                </a:rPr>
                <a:t>olan talebini göstersin</a:t>
              </a:r>
              <a:endParaRPr lang="en-US" b="1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3" name="Group 1056"/>
          <p:cNvGrpSpPr>
            <a:grpSpLocks/>
          </p:cNvGrpSpPr>
          <p:nvPr/>
        </p:nvGrpSpPr>
        <p:grpSpPr bwMode="auto">
          <a:xfrm>
            <a:off x="384175" y="2371725"/>
            <a:ext cx="4397375" cy="3756025"/>
            <a:chOff x="242" y="1494"/>
            <a:chExt cx="2770" cy="2366"/>
          </a:xfrm>
        </p:grpSpPr>
        <p:sp>
          <p:nvSpPr>
            <p:cNvPr id="160792" name="Line 1033"/>
            <p:cNvSpPr>
              <a:spLocks noChangeShapeType="1"/>
            </p:cNvSpPr>
            <p:nvPr/>
          </p:nvSpPr>
          <p:spPr bwMode="auto">
            <a:xfrm>
              <a:off x="720" y="3648"/>
              <a:ext cx="2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60793" name="Line 1034"/>
            <p:cNvSpPr>
              <a:spLocks noChangeShapeType="1"/>
            </p:cNvSpPr>
            <p:nvPr/>
          </p:nvSpPr>
          <p:spPr bwMode="auto">
            <a:xfrm flipV="1">
              <a:off x="720" y="2112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60794" name="Text Box 1035"/>
            <p:cNvSpPr txBox="1">
              <a:spLocks noChangeArrowheads="1"/>
            </p:cNvSpPr>
            <p:nvPr/>
          </p:nvSpPr>
          <p:spPr bwMode="auto">
            <a:xfrm>
              <a:off x="2106" y="3648"/>
              <a:ext cx="9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prstClr val="white"/>
                  </a:solidFill>
                  <a:latin typeface="Arial" pitchFamily="34" charset="0"/>
                </a:rPr>
                <a:t>Pound</a:t>
              </a:r>
              <a:r>
                <a:rPr lang="tr-TR" sz="1600" i="1">
                  <a:solidFill>
                    <a:prstClr val="white"/>
                  </a:solidFill>
                  <a:latin typeface="Arial" pitchFamily="34" charset="0"/>
                </a:rPr>
                <a:t> miktarı</a:t>
              </a:r>
              <a:endParaRPr lang="en-US" sz="1600" i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60795" name="Text Box 1036"/>
            <p:cNvSpPr txBox="1">
              <a:spLocks noChangeArrowheads="1"/>
            </p:cNvSpPr>
            <p:nvPr/>
          </p:nvSpPr>
          <p:spPr bwMode="auto">
            <a:xfrm rot="-5400000">
              <a:off x="-208" y="2713"/>
              <a:ext cx="11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i="1">
                  <a:solidFill>
                    <a:prstClr val="white"/>
                  </a:solidFill>
                  <a:latin typeface="Arial" pitchFamily="34" charset="0"/>
                </a:rPr>
                <a:t>Döviz kuru</a:t>
              </a:r>
              <a:r>
                <a:rPr lang="en-US" i="1">
                  <a:solidFill>
                    <a:prstClr val="white"/>
                  </a:solidFill>
                  <a:latin typeface="Arial" pitchFamily="34" charset="0"/>
                </a:rPr>
                <a:t> ($/£)</a:t>
              </a:r>
            </a:p>
          </p:txBody>
        </p:sp>
        <p:sp>
          <p:nvSpPr>
            <p:cNvPr id="160796" name="Text Box 1037"/>
            <p:cNvSpPr txBox="1">
              <a:spLocks noChangeArrowheads="1"/>
            </p:cNvSpPr>
            <p:nvPr/>
          </p:nvSpPr>
          <p:spPr bwMode="auto">
            <a:xfrm>
              <a:off x="432" y="1494"/>
              <a:ext cx="2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prstClr val="white"/>
                  </a:solidFill>
                  <a:latin typeface="Arial" pitchFamily="34" charset="0"/>
                </a:rPr>
                <a:t>Amerika ve İngiltere’yi elealalım</a:t>
              </a:r>
              <a:endParaRPr lang="en-US" sz="2000" b="1">
                <a:solidFill>
                  <a:srgbClr val="0000FF"/>
                </a:solidFill>
                <a:latin typeface="Arial" pitchFamily="34" charset="0"/>
              </a:endParaRPr>
            </a:p>
          </p:txBody>
        </p:sp>
      </p:grpSp>
      <p:grpSp>
        <p:nvGrpSpPr>
          <p:cNvPr id="4" name="Group 1053"/>
          <p:cNvGrpSpPr>
            <a:grpSpLocks/>
          </p:cNvGrpSpPr>
          <p:nvPr/>
        </p:nvGrpSpPr>
        <p:grpSpPr bwMode="auto">
          <a:xfrm>
            <a:off x="1524000" y="3073400"/>
            <a:ext cx="7213600" cy="2336800"/>
            <a:chOff x="960" y="1936"/>
            <a:chExt cx="4544" cy="1472"/>
          </a:xfrm>
        </p:grpSpPr>
        <p:sp>
          <p:nvSpPr>
            <p:cNvPr id="160789" name="Line 1039"/>
            <p:cNvSpPr>
              <a:spLocks noChangeShapeType="1"/>
            </p:cNvSpPr>
            <p:nvPr/>
          </p:nvSpPr>
          <p:spPr bwMode="auto">
            <a:xfrm flipV="1">
              <a:off x="960" y="2112"/>
              <a:ext cx="1008" cy="129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60790" name="Text Box 1040"/>
            <p:cNvSpPr txBox="1">
              <a:spLocks noChangeArrowheads="1"/>
            </p:cNvSpPr>
            <p:nvPr/>
          </p:nvSpPr>
          <p:spPr bwMode="auto">
            <a:xfrm>
              <a:off x="1932" y="2016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C0504D"/>
                  </a:solidFill>
                  <a:latin typeface="Arial" pitchFamily="34" charset="0"/>
                </a:rPr>
                <a:t>SS</a:t>
              </a:r>
            </a:p>
          </p:txBody>
        </p:sp>
        <p:sp>
          <p:nvSpPr>
            <p:cNvPr id="160791" name="Text Box 1041"/>
            <p:cNvSpPr txBox="1">
              <a:spLocks noChangeArrowheads="1"/>
            </p:cNvSpPr>
            <p:nvPr/>
          </p:nvSpPr>
          <p:spPr bwMode="auto">
            <a:xfrm>
              <a:off x="3228" y="1936"/>
              <a:ext cx="227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white"/>
                  </a:solidFill>
                  <a:latin typeface="Arial" pitchFamily="34" charset="0"/>
                </a:rPr>
                <a:t>SS </a:t>
              </a:r>
              <a:r>
                <a:rPr lang="tr-TR" b="1">
                  <a:solidFill>
                    <a:prstClr val="white"/>
                  </a:solidFill>
                  <a:latin typeface="Arial" pitchFamily="34" charset="0"/>
                </a:rPr>
                <a:t>ise Amerikan malı ve varlığı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prstClr val="white"/>
                  </a:solidFill>
                  <a:latin typeface="Arial" pitchFamily="34" charset="0"/>
                </a:rPr>
                <a:t>almak isteyen İngilizler’in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prstClr val="white"/>
                  </a:solidFill>
                  <a:latin typeface="Arial" pitchFamily="34" charset="0"/>
                </a:rPr>
                <a:t>pound arzını göstersin</a:t>
              </a:r>
              <a:endParaRPr lang="en-US" b="1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5" name="Group 1055"/>
          <p:cNvGrpSpPr>
            <a:grpSpLocks/>
          </p:cNvGrpSpPr>
          <p:nvPr/>
        </p:nvGrpSpPr>
        <p:grpSpPr bwMode="auto">
          <a:xfrm>
            <a:off x="762000" y="3962400"/>
            <a:ext cx="7073900" cy="544513"/>
            <a:chOff x="480" y="2496"/>
            <a:chExt cx="4456" cy="343"/>
          </a:xfrm>
        </p:grpSpPr>
        <p:sp>
          <p:nvSpPr>
            <p:cNvPr id="160786" name="Line 1043"/>
            <p:cNvSpPr>
              <a:spLocks noChangeShapeType="1"/>
            </p:cNvSpPr>
            <p:nvPr/>
          </p:nvSpPr>
          <p:spPr bwMode="auto">
            <a:xfrm flipH="1">
              <a:off x="733" y="262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60787" name="Text Box 1044"/>
            <p:cNvSpPr txBox="1">
              <a:spLocks noChangeArrowheads="1"/>
            </p:cNvSpPr>
            <p:nvPr/>
          </p:nvSpPr>
          <p:spPr bwMode="auto">
            <a:xfrm>
              <a:off x="480" y="2496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prstClr val="white"/>
                  </a:solidFill>
                  <a:latin typeface="Arial" pitchFamily="34" charset="0"/>
                </a:rPr>
                <a:t>e</a:t>
              </a:r>
              <a:r>
                <a:rPr lang="en-US" sz="2000" b="1" baseline="-25000">
                  <a:solidFill>
                    <a:prstClr val="white"/>
                  </a:solidFill>
                  <a:latin typeface="Arial" pitchFamily="34" charset="0"/>
                </a:rPr>
                <a:t>0</a:t>
              </a:r>
              <a:endParaRPr lang="en-US" sz="2000" b="1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60788" name="Text Box 1045"/>
            <p:cNvSpPr txBox="1">
              <a:spLocks noChangeArrowheads="1"/>
            </p:cNvSpPr>
            <p:nvPr/>
          </p:nvSpPr>
          <p:spPr bwMode="auto">
            <a:xfrm>
              <a:off x="3223" y="2608"/>
              <a:ext cx="17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prstClr val="white"/>
                  </a:solidFill>
                  <a:latin typeface="Arial" pitchFamily="34" charset="0"/>
                </a:rPr>
                <a:t>Denge döviz kuru </a:t>
              </a:r>
              <a:r>
                <a:rPr lang="en-US" b="1">
                  <a:solidFill>
                    <a:prstClr val="white"/>
                  </a:solidFill>
                  <a:latin typeface="Arial" pitchFamily="34" charset="0"/>
                </a:rPr>
                <a:t>e</a:t>
              </a:r>
              <a:r>
                <a:rPr lang="en-US" b="1" baseline="-25000">
                  <a:solidFill>
                    <a:prstClr val="white"/>
                  </a:solidFill>
                  <a:latin typeface="Arial" pitchFamily="34" charset="0"/>
                </a:rPr>
                <a:t>0</a:t>
              </a:r>
              <a:r>
                <a:rPr lang="tr-TR" b="1">
                  <a:solidFill>
                    <a:prstClr val="white"/>
                  </a:solidFill>
                  <a:latin typeface="Arial" pitchFamily="34" charset="0"/>
                </a:rPr>
                <a:t> dır</a:t>
              </a:r>
              <a:endParaRPr lang="en-US" b="1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6" name="Group 1046"/>
          <p:cNvGrpSpPr>
            <a:grpSpLocks/>
          </p:cNvGrpSpPr>
          <p:nvPr/>
        </p:nvGrpSpPr>
        <p:grpSpPr bwMode="auto">
          <a:xfrm>
            <a:off x="2570163" y="3348038"/>
            <a:ext cx="6667500" cy="2587625"/>
            <a:chOff x="1536" y="2064"/>
            <a:chExt cx="4200" cy="1630"/>
          </a:xfrm>
        </p:grpSpPr>
        <p:sp>
          <p:nvSpPr>
            <p:cNvPr id="160783" name="Line 1047"/>
            <p:cNvSpPr>
              <a:spLocks noChangeShapeType="1"/>
            </p:cNvSpPr>
            <p:nvPr/>
          </p:nvSpPr>
          <p:spPr bwMode="auto">
            <a:xfrm flipV="1">
              <a:off x="1536" y="2064"/>
              <a:ext cx="1008" cy="129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60784" name="Text Box 1048"/>
            <p:cNvSpPr txBox="1">
              <a:spLocks noChangeArrowheads="1"/>
            </p:cNvSpPr>
            <p:nvPr/>
          </p:nvSpPr>
          <p:spPr bwMode="auto">
            <a:xfrm>
              <a:off x="2460" y="2112"/>
              <a:ext cx="4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C0504D"/>
                  </a:solidFill>
                  <a:latin typeface="Arial" pitchFamily="34" charset="0"/>
                </a:rPr>
                <a:t>SS</a:t>
              </a:r>
              <a:r>
                <a:rPr lang="en-US" sz="2400" b="1" baseline="-25000">
                  <a:solidFill>
                    <a:srgbClr val="C0504D"/>
                  </a:solidFill>
                  <a:latin typeface="Arial" pitchFamily="34" charset="0"/>
                </a:rPr>
                <a:t>1</a:t>
              </a:r>
              <a:endParaRPr lang="en-US" sz="2400" b="1">
                <a:solidFill>
                  <a:srgbClr val="C0504D"/>
                </a:solidFill>
                <a:latin typeface="Arial" pitchFamily="34" charset="0"/>
              </a:endParaRPr>
            </a:p>
          </p:txBody>
        </p:sp>
        <p:sp>
          <p:nvSpPr>
            <p:cNvPr id="160785" name="Text Box 1049"/>
            <p:cNvSpPr txBox="1">
              <a:spLocks noChangeArrowheads="1"/>
            </p:cNvSpPr>
            <p:nvPr/>
          </p:nvSpPr>
          <p:spPr bwMode="auto">
            <a:xfrm>
              <a:off x="3204" y="2944"/>
              <a:ext cx="2532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>
                  <a:solidFill>
                    <a:prstClr val="white"/>
                  </a:solidFill>
                  <a:latin typeface="Arial" pitchFamily="34" charset="0"/>
                </a:rPr>
                <a:t>Eğer İngilizler bu kurdan daha fazla $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>
                  <a:solidFill>
                    <a:prstClr val="white"/>
                  </a:solidFill>
                  <a:latin typeface="Arial" pitchFamily="34" charset="0"/>
                </a:rPr>
                <a:t>talep ederlerse, bunun karşılığında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>
                  <a:solidFill>
                    <a:prstClr val="white"/>
                  </a:solidFill>
                  <a:latin typeface="Arial" pitchFamily="34" charset="0"/>
                </a:rPr>
                <a:t>piyasaya pound satacaklarından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prstClr val="white"/>
                  </a:solidFill>
                  <a:latin typeface="Arial" pitchFamily="34" charset="0"/>
                </a:rPr>
                <a:t>£ </a:t>
              </a:r>
              <a:r>
                <a:rPr lang="tr-TR">
                  <a:solidFill>
                    <a:prstClr val="white"/>
                  </a:solidFill>
                  <a:latin typeface="Arial" pitchFamily="34" charset="0"/>
                </a:rPr>
                <a:t> arzı </a:t>
              </a:r>
              <a:r>
                <a:rPr lang="en-US">
                  <a:solidFill>
                    <a:prstClr val="white"/>
                  </a:solidFill>
                  <a:latin typeface="Arial" pitchFamily="34" charset="0"/>
                </a:rPr>
                <a:t>SS</a:t>
              </a:r>
              <a:r>
                <a:rPr lang="en-US" baseline="-25000">
                  <a:solidFill>
                    <a:prstClr val="white"/>
                  </a:solidFill>
                  <a:latin typeface="Arial" pitchFamily="34" charset="0"/>
                </a:rPr>
                <a:t>1</a:t>
              </a:r>
              <a:r>
                <a:rPr lang="tr-TR">
                  <a:solidFill>
                    <a:prstClr val="white"/>
                  </a:solidFill>
                  <a:latin typeface="Arial" pitchFamily="34" charset="0"/>
                </a:rPr>
                <a:t>’e kayar</a:t>
              </a:r>
              <a:endParaRPr lang="en-US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7" name="Group 1058"/>
          <p:cNvGrpSpPr>
            <a:grpSpLocks/>
          </p:cNvGrpSpPr>
          <p:nvPr/>
        </p:nvGrpSpPr>
        <p:grpSpPr bwMode="auto">
          <a:xfrm>
            <a:off x="776288" y="4556125"/>
            <a:ext cx="7162800" cy="1576388"/>
            <a:chOff x="489" y="2790"/>
            <a:chExt cx="4512" cy="993"/>
          </a:xfrm>
        </p:grpSpPr>
        <p:grpSp>
          <p:nvGrpSpPr>
            <p:cNvPr id="8" name="Group 1057"/>
            <p:cNvGrpSpPr>
              <a:grpSpLocks/>
            </p:cNvGrpSpPr>
            <p:nvPr/>
          </p:nvGrpSpPr>
          <p:grpSpPr bwMode="auto">
            <a:xfrm>
              <a:off x="489" y="2790"/>
              <a:ext cx="1383" cy="231"/>
              <a:chOff x="489" y="2790"/>
              <a:chExt cx="1383" cy="231"/>
            </a:xfrm>
          </p:grpSpPr>
          <p:sp>
            <p:nvSpPr>
              <p:cNvPr id="160781" name="Text Box 1050"/>
              <p:cNvSpPr txBox="1">
                <a:spLocks noChangeArrowheads="1"/>
              </p:cNvSpPr>
              <p:nvPr/>
            </p:nvSpPr>
            <p:spPr bwMode="auto">
              <a:xfrm>
                <a:off x="489" y="2790"/>
                <a:ext cx="2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prstClr val="white"/>
                    </a:solidFill>
                    <a:latin typeface="Arial" pitchFamily="34" charset="0"/>
                  </a:rPr>
                  <a:t>e</a:t>
                </a:r>
                <a:r>
                  <a:rPr lang="en-US" b="1" baseline="-25000">
                    <a:solidFill>
                      <a:prstClr val="white"/>
                    </a:solidFill>
                    <a:latin typeface="Arial" pitchFamily="34" charset="0"/>
                  </a:rPr>
                  <a:t>1</a:t>
                </a:r>
                <a:endParaRPr lang="en-US" b="1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sp>
            <p:nvSpPr>
              <p:cNvPr id="160782" name="Line 1051"/>
              <p:cNvSpPr>
                <a:spLocks noChangeShapeType="1"/>
              </p:cNvSpPr>
              <p:nvPr/>
            </p:nvSpPr>
            <p:spPr bwMode="auto">
              <a:xfrm>
                <a:off x="720" y="292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60780" name="Text Box 1052"/>
            <p:cNvSpPr txBox="1">
              <a:spLocks noChangeArrowheads="1"/>
            </p:cNvSpPr>
            <p:nvPr/>
          </p:nvSpPr>
          <p:spPr bwMode="auto">
            <a:xfrm>
              <a:off x="3216" y="3552"/>
              <a:ext cx="17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prstClr val="white"/>
                  </a:solidFill>
                  <a:latin typeface="Arial" pitchFamily="34" charset="0"/>
                </a:rPr>
                <a:t>Yeni denge</a:t>
              </a:r>
              <a:r>
                <a:rPr lang="en-US" b="1">
                  <a:solidFill>
                    <a:prstClr val="white"/>
                  </a:solidFill>
                  <a:latin typeface="Arial" pitchFamily="34" charset="0"/>
                </a:rPr>
                <a:t> e</a:t>
              </a:r>
              <a:r>
                <a:rPr lang="en-US" b="1" baseline="-25000">
                  <a:solidFill>
                    <a:prstClr val="white"/>
                  </a:solidFill>
                  <a:latin typeface="Arial" pitchFamily="34" charset="0"/>
                </a:rPr>
                <a:t>1</a:t>
              </a:r>
              <a:r>
                <a:rPr lang="tr-TR" b="1">
                  <a:solidFill>
                    <a:prstClr val="white"/>
                  </a:solidFill>
                  <a:latin typeface="Arial" pitchFamily="34" charset="0"/>
                </a:rPr>
                <a:t> de oluşur</a:t>
              </a:r>
              <a:r>
                <a:rPr lang="en-US" b="1">
                  <a:solidFill>
                    <a:prstClr val="white"/>
                  </a:solidFill>
                  <a:latin typeface="Arial" pitchFamily="34" charset="0"/>
                </a:rPr>
                <a:t>.</a:t>
              </a:r>
              <a:endParaRPr lang="en-US" b="1">
                <a:solidFill>
                  <a:srgbClr val="0000FF"/>
                </a:solidFill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307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Döviz Kuru Rejimleri</a:t>
            </a:r>
            <a:endParaRPr lang="en-US" sz="4000" b="1" smtClean="0"/>
          </a:p>
        </p:txBody>
      </p:sp>
      <p:sp>
        <p:nvSpPr>
          <p:cNvPr id="97283" name="Rectangle 3075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8529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b="1" smtClean="0"/>
              <a:t>Sabit kur</a:t>
            </a:r>
            <a:r>
              <a:rPr lang="tr-TR" smtClean="0"/>
              <a:t> (fix exchange rate) rejimi altında</a:t>
            </a:r>
          </a:p>
          <a:p>
            <a:pPr lvl="1" eaLnBrk="1" hangingPunct="1">
              <a:lnSpc>
                <a:spcPct val="80000"/>
              </a:lnSpc>
            </a:pPr>
            <a:r>
              <a:rPr lang="tr-TR" smtClean="0"/>
              <a:t>Hükümet ulusal paranın açıklanan kurlardan herhangi bir paraya çevrilebilmesini (convertibility) taahhüt eder. </a:t>
            </a: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tr-TR" b="1" smtClean="0"/>
              <a:t>Esnek kur</a:t>
            </a:r>
            <a:r>
              <a:rPr lang="tr-TR" smtClean="0"/>
              <a:t> (</a:t>
            </a:r>
            <a:r>
              <a:rPr lang="en-US" smtClean="0"/>
              <a:t>flexible exchange rate</a:t>
            </a:r>
            <a:r>
              <a:rPr lang="tr-TR" smtClean="0"/>
              <a:t>) rejimi</a:t>
            </a:r>
            <a:endParaRPr lang="en-US" smtClean="0"/>
          </a:p>
          <a:p>
            <a:pPr lvl="1" eaLnBrk="1" hangingPunct="1">
              <a:lnSpc>
                <a:spcPct val="80000"/>
              </a:lnSpc>
            </a:pPr>
            <a:r>
              <a:rPr lang="tr-TR" smtClean="0"/>
              <a:t>Hükümetin döviz rezervlerini kullanarak herhangi bir müdahalede bulunmadığı ve kurun serbest piyasada belirlendiği rejim.</a:t>
            </a:r>
            <a:endParaRPr 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7208BA-A6E0-4405-A6A9-9598084CA558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Döviz Piyasasına müdahale</a:t>
            </a:r>
            <a:endParaRPr lang="en-US" sz="4000" b="1" smtClean="0"/>
          </a:p>
        </p:txBody>
      </p:sp>
      <p:sp>
        <p:nvSpPr>
          <p:cNvPr id="16281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A6D22-4758-4737-B6E1-EB89BD77DFE2}" type="slidenum">
              <a:rPr lang="en-US"/>
              <a:pPr/>
              <a:t>6</a:t>
            </a:fld>
            <a:endParaRPr lang="en-US"/>
          </a:p>
        </p:txBody>
      </p:sp>
      <p:sp>
        <p:nvSpPr>
          <p:cNvPr id="162820" name="Line 3"/>
          <p:cNvSpPr>
            <a:spLocks noChangeShapeType="1"/>
          </p:cNvSpPr>
          <p:nvPr/>
        </p:nvSpPr>
        <p:spPr bwMode="auto">
          <a:xfrm>
            <a:off x="1219200" y="5181600"/>
            <a:ext cx="373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62821" name="Line 4"/>
          <p:cNvSpPr>
            <a:spLocks noChangeShapeType="1"/>
          </p:cNvSpPr>
          <p:nvPr/>
        </p:nvSpPr>
        <p:spPr bwMode="auto">
          <a:xfrm flipV="1">
            <a:off x="1219200" y="19812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62822" name="Text Box 5"/>
          <p:cNvSpPr txBox="1">
            <a:spLocks noChangeArrowheads="1"/>
          </p:cNvSpPr>
          <p:nvPr/>
        </p:nvSpPr>
        <p:spPr bwMode="auto">
          <a:xfrm>
            <a:off x="2895600" y="5334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prstClr val="white"/>
                </a:solidFill>
                <a:latin typeface="Arial" pitchFamily="34" charset="0"/>
              </a:rPr>
              <a:t>£</a:t>
            </a:r>
            <a:r>
              <a:rPr lang="tr-TR" i="1">
                <a:solidFill>
                  <a:prstClr val="white"/>
                </a:solidFill>
                <a:latin typeface="Arial" pitchFamily="34" charset="0"/>
              </a:rPr>
              <a:t> miktarı</a:t>
            </a:r>
            <a:endParaRPr lang="en-US" i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62823" name="Text Box 6"/>
          <p:cNvSpPr txBox="1">
            <a:spLocks noChangeArrowheads="1"/>
          </p:cNvSpPr>
          <p:nvPr/>
        </p:nvSpPr>
        <p:spPr bwMode="auto">
          <a:xfrm rot="-5359813">
            <a:off x="116682" y="2339181"/>
            <a:ext cx="164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>
                <a:solidFill>
                  <a:prstClr val="white"/>
                </a:solidFill>
                <a:latin typeface="Arial" pitchFamily="34" charset="0"/>
              </a:rPr>
              <a:t>Döviz kuru </a:t>
            </a:r>
            <a:r>
              <a:rPr lang="en-US">
                <a:solidFill>
                  <a:prstClr val="white"/>
                </a:solidFill>
                <a:latin typeface="Arial" pitchFamily="34" charset="0"/>
              </a:rPr>
              <a:t>$/£</a:t>
            </a:r>
          </a:p>
        </p:txBody>
      </p:sp>
      <p:sp>
        <p:nvSpPr>
          <p:cNvPr id="162824" name="Line 7"/>
          <p:cNvSpPr>
            <a:spLocks noChangeShapeType="1"/>
          </p:cNvSpPr>
          <p:nvPr/>
        </p:nvSpPr>
        <p:spPr bwMode="auto">
          <a:xfrm>
            <a:off x="2127250" y="2590800"/>
            <a:ext cx="1682750" cy="2057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62825" name="Line 10"/>
          <p:cNvSpPr>
            <a:spLocks noChangeShapeType="1"/>
          </p:cNvSpPr>
          <p:nvPr/>
        </p:nvSpPr>
        <p:spPr bwMode="auto">
          <a:xfrm flipV="1">
            <a:off x="1600200" y="2286000"/>
            <a:ext cx="2438400" cy="2590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62826" name="Text Box 11"/>
          <p:cNvSpPr txBox="1">
            <a:spLocks noChangeArrowheads="1"/>
          </p:cNvSpPr>
          <p:nvPr/>
        </p:nvSpPr>
        <p:spPr bwMode="auto">
          <a:xfrm>
            <a:off x="3946525" y="2286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C0504D"/>
                </a:solidFill>
                <a:latin typeface="Arial" pitchFamily="34" charset="0"/>
              </a:rPr>
              <a:t>SS</a:t>
            </a:r>
          </a:p>
        </p:txBody>
      </p:sp>
      <p:sp>
        <p:nvSpPr>
          <p:cNvPr id="162827" name="Text Box 12"/>
          <p:cNvSpPr txBox="1">
            <a:spLocks noChangeArrowheads="1"/>
          </p:cNvSpPr>
          <p:nvPr/>
        </p:nvSpPr>
        <p:spPr bwMode="auto">
          <a:xfrm>
            <a:off x="3733800" y="43434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FF00"/>
                </a:solidFill>
                <a:latin typeface="Arial" pitchFamily="34" charset="0"/>
              </a:rPr>
              <a:t>DD</a:t>
            </a:r>
          </a:p>
        </p:txBody>
      </p:sp>
      <p:sp>
        <p:nvSpPr>
          <p:cNvPr id="162828" name="Line 16"/>
          <p:cNvSpPr>
            <a:spLocks noChangeShapeType="1"/>
          </p:cNvSpPr>
          <p:nvPr/>
        </p:nvSpPr>
        <p:spPr bwMode="auto">
          <a:xfrm flipH="1">
            <a:off x="1219200" y="3505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62829" name="Text Box 17"/>
          <p:cNvSpPr txBox="1">
            <a:spLocks noChangeArrowheads="1"/>
          </p:cNvSpPr>
          <p:nvPr/>
        </p:nvSpPr>
        <p:spPr bwMode="auto">
          <a:xfrm>
            <a:off x="746125" y="320040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prstClr val="white"/>
                </a:solidFill>
                <a:latin typeface="Arial" pitchFamily="34" charset="0"/>
              </a:rPr>
              <a:t>e</a:t>
            </a:r>
            <a:r>
              <a:rPr lang="en-US" sz="2400" b="1" baseline="-25000">
                <a:solidFill>
                  <a:prstClr val="white"/>
                </a:solidFill>
                <a:latin typeface="Arial" pitchFamily="34" charset="0"/>
              </a:rPr>
              <a:t>1</a:t>
            </a:r>
            <a:endParaRPr lang="en-US" sz="2400" b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62830" name="Text Box 18"/>
          <p:cNvSpPr txBox="1">
            <a:spLocks noChangeArrowheads="1"/>
          </p:cNvSpPr>
          <p:nvPr/>
        </p:nvSpPr>
        <p:spPr bwMode="auto">
          <a:xfrm>
            <a:off x="5238750" y="1725613"/>
            <a:ext cx="37020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Hükümetin e</a:t>
            </a:r>
            <a:r>
              <a:rPr lang="tr-TR" b="1" baseline="-25000">
                <a:solidFill>
                  <a:prstClr val="white"/>
                </a:solidFill>
                <a:latin typeface="Arial" pitchFamily="34" charset="0"/>
              </a:rPr>
              <a:t>1 </a:t>
            </a: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düzeyindeki döviz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kurunu sabit tutmaya kararlı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olduğunu varsayalım.</a:t>
            </a:r>
            <a:endParaRPr lang="en-US" b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5302250" y="4953000"/>
            <a:ext cx="3143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Talep </a:t>
            </a:r>
            <a:r>
              <a:rPr lang="en-US" b="1">
                <a:solidFill>
                  <a:prstClr val="white"/>
                </a:solidFill>
                <a:latin typeface="Arial" pitchFamily="34" charset="0"/>
              </a:rPr>
              <a:t>DD</a:t>
            </a: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 iken herhangi bir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müdahaleye gerek yoktur.</a:t>
            </a:r>
            <a:endParaRPr lang="en-US" b="1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1905000" y="5729288"/>
            <a:ext cx="666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A noktasında ülkelerin alışverişleri arasında bir dengesizlik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prstClr val="white"/>
                </a:solidFill>
                <a:latin typeface="Arial" pitchFamily="34" charset="0"/>
              </a:rPr>
              <a:t>yoktur.</a:t>
            </a:r>
            <a:endParaRPr lang="en-US" b="1">
              <a:solidFill>
                <a:prstClr val="white"/>
              </a:solidFill>
              <a:latin typeface="Arial" pitchFamily="34" charset="0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895600" y="3352800"/>
            <a:ext cx="6076950" cy="915988"/>
            <a:chOff x="1824" y="2112"/>
            <a:chExt cx="3828" cy="577"/>
          </a:xfrm>
        </p:grpSpPr>
        <p:sp>
          <p:nvSpPr>
            <p:cNvPr id="162854" name="Text Box 21"/>
            <p:cNvSpPr txBox="1">
              <a:spLocks noChangeArrowheads="1"/>
            </p:cNvSpPr>
            <p:nvPr/>
          </p:nvSpPr>
          <p:spPr bwMode="auto">
            <a:xfrm>
              <a:off x="3312" y="2112"/>
              <a:ext cx="234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prstClr val="white"/>
                  </a:solidFill>
                  <a:latin typeface="Arial" pitchFamily="34" charset="0"/>
                </a:rPr>
                <a:t>İngiliz merkez bankasının AC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prstClr val="white"/>
                  </a:solidFill>
                  <a:latin typeface="Arial" pitchFamily="34" charset="0"/>
                </a:rPr>
                <a:t>kadar poundu dolar karşılığında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tr-TR" b="1">
                  <a:solidFill>
                    <a:prstClr val="white"/>
                  </a:solidFill>
                  <a:latin typeface="Arial" pitchFamily="34" charset="0"/>
                </a:rPr>
                <a:t>piyasaya sürmesi gerekir. </a:t>
              </a:r>
            </a:p>
          </p:txBody>
        </p:sp>
        <p:sp>
          <p:nvSpPr>
            <p:cNvPr id="162855" name="Line 26"/>
            <p:cNvSpPr>
              <a:spLocks noChangeShapeType="1"/>
            </p:cNvSpPr>
            <p:nvPr/>
          </p:nvSpPr>
          <p:spPr bwMode="auto">
            <a:xfrm>
              <a:off x="1824" y="2208"/>
              <a:ext cx="480" cy="0"/>
            </a:xfrm>
            <a:prstGeom prst="line">
              <a:avLst/>
            </a:prstGeom>
            <a:noFill/>
            <a:ln w="28575">
              <a:solidFill>
                <a:srgbClr val="FF66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727325" y="2362200"/>
            <a:ext cx="5838825" cy="2133600"/>
            <a:chOff x="1718" y="1488"/>
            <a:chExt cx="3678" cy="1344"/>
          </a:xfrm>
        </p:grpSpPr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1732" y="1488"/>
              <a:ext cx="3664" cy="1344"/>
              <a:chOff x="1732" y="1488"/>
              <a:chExt cx="3664" cy="1344"/>
            </a:xfrm>
          </p:grpSpPr>
          <p:sp>
            <p:nvSpPr>
              <p:cNvPr id="162847" name="Oval 27"/>
              <p:cNvSpPr>
                <a:spLocks noChangeArrowheads="1"/>
              </p:cNvSpPr>
              <p:nvPr/>
            </p:nvSpPr>
            <p:spPr bwMode="auto">
              <a:xfrm>
                <a:off x="1776" y="21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grpSp>
            <p:nvGrpSpPr>
              <p:cNvPr id="5" name="Group 49"/>
              <p:cNvGrpSpPr>
                <a:grpSpLocks/>
              </p:cNvGrpSpPr>
              <p:nvPr/>
            </p:nvGrpSpPr>
            <p:grpSpPr bwMode="auto">
              <a:xfrm>
                <a:off x="1732" y="1488"/>
                <a:ext cx="3664" cy="1344"/>
                <a:chOff x="1732" y="1488"/>
                <a:chExt cx="3664" cy="1344"/>
              </a:xfrm>
            </p:grpSpPr>
            <p:sp>
              <p:nvSpPr>
                <p:cNvPr id="162849" name="Oval 28"/>
                <p:cNvSpPr>
                  <a:spLocks noChangeArrowheads="1"/>
                </p:cNvSpPr>
                <p:nvPr/>
              </p:nvSpPr>
              <p:spPr bwMode="auto">
                <a:xfrm>
                  <a:off x="2256" y="216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tr-TR" sz="2400">
                    <a:solidFill>
                      <a:prstClr val="white"/>
                    </a:solidFill>
                    <a:latin typeface="Arial" pitchFamily="34" charset="0"/>
                  </a:endParaRPr>
                </a:p>
              </p:txBody>
            </p:sp>
            <p:grpSp>
              <p:nvGrpSpPr>
                <p:cNvPr id="6" name="Group 48"/>
                <p:cNvGrpSpPr>
                  <a:grpSpLocks/>
                </p:cNvGrpSpPr>
                <p:nvPr/>
              </p:nvGrpSpPr>
              <p:grpSpPr bwMode="auto">
                <a:xfrm>
                  <a:off x="1732" y="1488"/>
                  <a:ext cx="3664" cy="1344"/>
                  <a:chOff x="1732" y="1488"/>
                  <a:chExt cx="3664" cy="1344"/>
                </a:xfrm>
              </p:grpSpPr>
              <p:sp>
                <p:nvSpPr>
                  <p:cNvPr id="162851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732" y="1488"/>
                    <a:ext cx="1100" cy="1344"/>
                  </a:xfrm>
                  <a:prstGeom prst="line">
                    <a:avLst/>
                  </a:prstGeom>
                  <a:noFill/>
                  <a:ln w="57150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tr-TR" sz="2400">
                      <a:solidFill>
                        <a:prstClr val="white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62852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3" y="2542"/>
                    <a:ext cx="377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b="1">
                        <a:solidFill>
                          <a:prstClr val="white"/>
                        </a:solidFill>
                        <a:latin typeface="Arial" pitchFamily="34" charset="0"/>
                      </a:rPr>
                      <a:t>DD</a:t>
                    </a:r>
                    <a:r>
                      <a:rPr lang="en-US" b="1" baseline="-25000">
                        <a:solidFill>
                          <a:prstClr val="white"/>
                        </a:solidFill>
                        <a:latin typeface="Arial" pitchFamily="34" charset="0"/>
                      </a:rPr>
                      <a:t>1</a:t>
                    </a:r>
                    <a:endParaRPr lang="en-US" b="1">
                      <a:solidFill>
                        <a:prstClr val="white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62853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2" y="1680"/>
                    <a:ext cx="2084" cy="4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tr-TR" b="1">
                        <a:solidFill>
                          <a:prstClr val="white"/>
                        </a:solidFill>
                        <a:latin typeface="Arial" pitchFamily="34" charset="0"/>
                      </a:rPr>
                      <a:t>Pounda olan talep DD</a:t>
                    </a:r>
                    <a:r>
                      <a:rPr lang="tr-TR" b="1" baseline="-25000">
                        <a:solidFill>
                          <a:prstClr val="white"/>
                        </a:solidFill>
                        <a:latin typeface="Arial" pitchFamily="34" charset="0"/>
                      </a:rPr>
                      <a:t>1 </a:t>
                    </a:r>
                    <a:r>
                      <a:rPr lang="tr-TR" b="1">
                        <a:solidFill>
                          <a:prstClr val="white"/>
                        </a:solidFill>
                        <a:latin typeface="Arial" pitchFamily="34" charset="0"/>
                      </a:rPr>
                      <a:t>ise, </a:t>
                    </a:r>
                  </a:p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tr-TR" b="1">
                        <a:solidFill>
                          <a:prstClr val="white"/>
                        </a:solidFill>
                        <a:latin typeface="Arial" pitchFamily="34" charset="0"/>
                      </a:rPr>
                      <a:t>AC kadar talep fazlası vardır.</a:t>
                    </a:r>
                    <a:endParaRPr lang="en-US" b="1">
                      <a:solidFill>
                        <a:prstClr val="white"/>
                      </a:solidFill>
                      <a:latin typeface="Arial" pitchFamily="34" charset="0"/>
                    </a:endParaRPr>
                  </a:p>
                </p:txBody>
              </p:sp>
            </p:grpSp>
          </p:grpSp>
        </p:grpSp>
        <p:sp>
          <p:nvSpPr>
            <p:cNvPr id="162845" name="Text Box 30"/>
            <p:cNvSpPr txBox="1">
              <a:spLocks noChangeArrowheads="1"/>
            </p:cNvSpPr>
            <p:nvPr/>
          </p:nvSpPr>
          <p:spPr bwMode="auto">
            <a:xfrm>
              <a:off x="1718" y="192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prstClr val="white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162846" name="Text Box 31"/>
            <p:cNvSpPr txBox="1">
              <a:spLocks noChangeArrowheads="1"/>
            </p:cNvSpPr>
            <p:nvPr/>
          </p:nvSpPr>
          <p:spPr bwMode="auto">
            <a:xfrm>
              <a:off x="2312" y="192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prstClr val="white"/>
                  </a:solidFill>
                  <a:latin typeface="Arial" pitchFamily="34" charset="0"/>
                </a:rPr>
                <a:t>C</a:t>
              </a:r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1447800" y="2819400"/>
            <a:ext cx="6673850" cy="2268538"/>
            <a:chOff x="912" y="1776"/>
            <a:chExt cx="4204" cy="1429"/>
          </a:xfrm>
        </p:grpSpPr>
        <p:grpSp>
          <p:nvGrpSpPr>
            <p:cNvPr id="8" name="Group 46"/>
            <p:cNvGrpSpPr>
              <a:grpSpLocks/>
            </p:cNvGrpSpPr>
            <p:nvPr/>
          </p:nvGrpSpPr>
          <p:grpSpPr bwMode="auto">
            <a:xfrm>
              <a:off x="912" y="1776"/>
              <a:ext cx="4204" cy="1429"/>
              <a:chOff x="912" y="1776"/>
              <a:chExt cx="4204" cy="1429"/>
            </a:xfrm>
          </p:grpSpPr>
          <p:sp>
            <p:nvSpPr>
              <p:cNvPr id="162838" name="Line 35"/>
              <p:cNvSpPr>
                <a:spLocks noChangeShapeType="1"/>
              </p:cNvSpPr>
              <p:nvPr/>
            </p:nvSpPr>
            <p:spPr bwMode="auto">
              <a:xfrm>
                <a:off x="1248" y="2208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grpSp>
            <p:nvGrpSpPr>
              <p:cNvPr id="9" name="Group 45"/>
              <p:cNvGrpSpPr>
                <a:grpSpLocks/>
              </p:cNvGrpSpPr>
              <p:nvPr/>
            </p:nvGrpSpPr>
            <p:grpSpPr bwMode="auto">
              <a:xfrm>
                <a:off x="912" y="1776"/>
                <a:ext cx="4204" cy="1429"/>
                <a:chOff x="912" y="1776"/>
                <a:chExt cx="4204" cy="1429"/>
              </a:xfrm>
            </p:grpSpPr>
            <p:sp>
              <p:nvSpPr>
                <p:cNvPr id="162840" name="Line 9"/>
                <p:cNvSpPr>
                  <a:spLocks noChangeShapeType="1"/>
                </p:cNvSpPr>
                <p:nvPr/>
              </p:nvSpPr>
              <p:spPr bwMode="auto">
                <a:xfrm>
                  <a:off x="912" y="1776"/>
                  <a:ext cx="1060" cy="1296"/>
                </a:xfrm>
                <a:prstGeom prst="line">
                  <a:avLst/>
                </a:prstGeom>
                <a:noFill/>
                <a:ln w="57150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tr-TR" sz="2400">
                    <a:solidFill>
                      <a:prstClr val="white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6284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983" y="2974"/>
                  <a:ext cx="377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b="1">
                      <a:solidFill>
                        <a:prstClr val="white"/>
                      </a:solidFill>
                      <a:latin typeface="Arial" pitchFamily="34" charset="0"/>
                    </a:rPr>
                    <a:t>DD</a:t>
                  </a:r>
                  <a:r>
                    <a:rPr lang="en-US" b="1" baseline="-25000">
                      <a:solidFill>
                        <a:prstClr val="white"/>
                      </a:solidFill>
                      <a:latin typeface="Arial" pitchFamily="34" charset="0"/>
                    </a:rPr>
                    <a:t>2</a:t>
                  </a:r>
                  <a:endParaRPr lang="en-US" b="1">
                    <a:solidFill>
                      <a:prstClr val="white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6284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312" y="2716"/>
                  <a:ext cx="180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b="1">
                      <a:solidFill>
                        <a:prstClr val="white"/>
                      </a:solidFill>
                      <a:latin typeface="Arial" pitchFamily="34" charset="0"/>
                    </a:rPr>
                    <a:t>T</a:t>
                  </a:r>
                  <a:r>
                    <a:rPr lang="tr-TR" b="1">
                      <a:solidFill>
                        <a:prstClr val="white"/>
                      </a:solidFill>
                      <a:latin typeface="Arial" pitchFamily="34" charset="0"/>
                    </a:rPr>
                    <a:t>alep DD</a:t>
                  </a:r>
                  <a:r>
                    <a:rPr lang="tr-TR" b="1" baseline="-25000">
                      <a:solidFill>
                        <a:prstClr val="white"/>
                      </a:solidFill>
                      <a:latin typeface="Arial" pitchFamily="34" charset="0"/>
                    </a:rPr>
                    <a:t>2 </a:t>
                  </a:r>
                  <a:r>
                    <a:rPr lang="tr-TR" b="1">
                      <a:solidFill>
                        <a:prstClr val="white"/>
                      </a:solidFill>
                      <a:latin typeface="Arial" pitchFamily="34" charset="0"/>
                    </a:rPr>
                    <a:t>iken tersi olur.</a:t>
                  </a:r>
                  <a:endParaRPr lang="en-US" b="1">
                    <a:solidFill>
                      <a:prstClr val="white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162843" name="Oval 33"/>
                <p:cNvSpPr>
                  <a:spLocks noChangeArrowheads="1"/>
                </p:cNvSpPr>
                <p:nvPr/>
              </p:nvSpPr>
              <p:spPr bwMode="auto">
                <a:xfrm>
                  <a:off x="1213" y="216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tr-TR" sz="2400">
                    <a:solidFill>
                      <a:prstClr val="white"/>
                    </a:solidFill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162837" name="Text Box 37"/>
            <p:cNvSpPr txBox="1">
              <a:spLocks noChangeArrowheads="1"/>
            </p:cNvSpPr>
            <p:nvPr/>
          </p:nvSpPr>
          <p:spPr bwMode="auto">
            <a:xfrm>
              <a:off x="1211" y="1968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prstClr val="white"/>
                  </a:solidFill>
                  <a:latin typeface="Arial" pitchFamily="34" charset="0"/>
                </a:rPr>
                <a:t>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8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8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7" grpId="0" autoUpdateAnimBg="0"/>
      <p:bldP spid="9832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Ödemeler Bilançosu (Dengesi)</a:t>
            </a:r>
            <a:br>
              <a:rPr lang="tr-TR" sz="4000" b="1" smtClean="0"/>
            </a:br>
            <a:r>
              <a:rPr lang="tr-TR" sz="4000" b="1" smtClean="0"/>
              <a:t>(Balance of Payments)</a:t>
            </a:r>
            <a:endParaRPr lang="en-US" sz="4000" b="1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917700"/>
            <a:ext cx="8713788" cy="49403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800" smtClean="0"/>
              <a:t>… </a:t>
            </a:r>
            <a:r>
              <a:rPr lang="tr-TR" sz="2400" smtClean="0"/>
              <a:t>bir ülkede yerleşik kişilerin belirli bir dönem boyunca yabancı ülkelerde yerleşik kişilerle yaptıkları tüm ekonomik işlemlerin sonucunu gösteren sistematik kayıtlardır. </a:t>
            </a:r>
            <a:endParaRPr lang="en-US" sz="2400" smtClean="0"/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tr-TR" sz="2400" smtClean="0"/>
              <a:t>Cari Hesap (</a:t>
            </a:r>
            <a:r>
              <a:rPr lang="en-US" sz="2400" smtClean="0"/>
              <a:t>Current account</a:t>
            </a:r>
            <a:r>
              <a:rPr lang="tr-TR" sz="2400" smtClean="0"/>
              <a:t>)</a:t>
            </a:r>
            <a:endParaRPr lang="en-US" sz="2400" smtClean="0"/>
          </a:p>
          <a:p>
            <a:pPr marL="1371600" lvl="2" indent="-457200" eaLnBrk="1" hangingPunct="1">
              <a:lnSpc>
                <a:spcPct val="80000"/>
              </a:lnSpc>
            </a:pPr>
            <a:r>
              <a:rPr lang="tr-TR" sz="2000" smtClean="0"/>
              <a:t>Ülkenin mal, hizmet, gelir ve transfer işlemlerinin kaydedildiği hesaptır.</a:t>
            </a:r>
            <a:endParaRPr lang="en-US" sz="2000" smtClean="0"/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tr-TR" sz="2400" smtClean="0"/>
              <a:t>Sermaye Hesabı (</a:t>
            </a:r>
            <a:r>
              <a:rPr lang="en-US" sz="2400" smtClean="0"/>
              <a:t>Capital account</a:t>
            </a:r>
            <a:r>
              <a:rPr lang="tr-TR" sz="2400" smtClean="0"/>
              <a:t>)</a:t>
            </a:r>
            <a:endParaRPr lang="en-US" sz="2400" smtClean="0"/>
          </a:p>
          <a:p>
            <a:pPr marL="1371600" lvl="2" indent="-457200" eaLnBrk="1" hangingPunct="1">
              <a:lnSpc>
                <a:spcPct val="80000"/>
              </a:lnSpc>
            </a:pPr>
            <a:r>
              <a:rPr lang="tr-TR" sz="2000" smtClean="0"/>
              <a:t>Ülkenin dış dünya ile gerçekleştirdiği sermaye giriş ve çıkışlarının kaydedildiği hesap</a:t>
            </a:r>
            <a:endParaRPr lang="en-US" sz="2000" smtClean="0"/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tr-TR" sz="2400" smtClean="0"/>
              <a:t>Uluslararası Resmi Rezervler Hesabı</a:t>
            </a:r>
            <a:endParaRPr lang="en-US" sz="2400" smtClean="0"/>
          </a:p>
          <a:p>
            <a:pPr marL="1371600" lvl="2" indent="-457200" eaLnBrk="1" hangingPunct="1">
              <a:lnSpc>
                <a:spcPct val="80000"/>
              </a:lnSpc>
            </a:pPr>
            <a:r>
              <a:rPr lang="tr-TR" sz="2000" smtClean="0"/>
              <a:t>Döviz piyasasına yapılan müdahaleleri kaydeder.</a:t>
            </a:r>
          </a:p>
          <a:p>
            <a:pPr marL="609600" indent="-609600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tr-TR" sz="2800" smtClean="0"/>
              <a:t>    4. </a:t>
            </a:r>
            <a:r>
              <a:rPr lang="tr-TR" sz="2400" smtClean="0"/>
              <a:t>Net Hata ve Noksan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tr-TR" sz="2800" smtClean="0"/>
              <a:t>ÖD=Cari H.+Sermaye H.+URR+Net Hata=0</a:t>
            </a:r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C825CB3-D570-499F-9C54-1F6A1447F002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9001125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Türkiye’nin Ödemeler Dengesi</a:t>
            </a:r>
            <a:r>
              <a:rPr lang="en-US" sz="4000" b="1" smtClean="0"/>
              <a:t>, </a:t>
            </a:r>
            <a:r>
              <a:rPr lang="tr-TR" sz="4000" b="1" smtClean="0"/>
              <a:t>1984-2006</a:t>
            </a:r>
            <a:endParaRPr lang="en-US" sz="4000" b="1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ph type="chart" idx="1"/>
          </p:nvPr>
        </p:nvGraphicFramePr>
        <p:xfrm>
          <a:off x="642938" y="1643063"/>
          <a:ext cx="8143875" cy="4057650"/>
        </p:xfrm>
        <a:graphic>
          <a:graphicData uri="http://schemas.openxmlformats.org/presentationml/2006/ole">
            <p:oleObj spid="_x0000_s5122" name="Grafik" r:id="rId4" imgW="7686633" imgH="4019490" progId="MSGraph.Chart.8">
              <p:embed followColorScheme="full"/>
            </p:oleObj>
          </a:graphicData>
        </a:graphic>
      </p:graphicFrame>
      <p:sp>
        <p:nvSpPr>
          <p:cNvPr id="307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8F11F6-A0BF-4792-B451-96B286FADE73}" type="slidenum">
              <a:rPr lang="en-US"/>
              <a:pPr/>
              <a:t>8</a:t>
            </a:fld>
            <a:endParaRPr lang="en-US"/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1812925" y="5641975"/>
            <a:ext cx="547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white"/>
                </a:solidFill>
                <a:latin typeface="Arial" pitchFamily="34" charset="0"/>
              </a:rPr>
              <a:t>Source: </a:t>
            </a:r>
            <a:r>
              <a:rPr lang="tr-TR" sz="2000" i="1">
                <a:solidFill>
                  <a:prstClr val="white"/>
                </a:solidFill>
                <a:latin typeface="Arial" pitchFamily="34" charset="0"/>
              </a:rPr>
              <a:t>Central Bank of the Republic of Turkey</a:t>
            </a:r>
            <a:r>
              <a:rPr lang="tr-TR" sz="2400">
                <a:solidFill>
                  <a:prstClr val="white"/>
                </a:solidFill>
                <a:latin typeface="Arial" pitchFamily="34" charset="0"/>
              </a:rPr>
              <a:t> </a:t>
            </a:r>
            <a:endParaRPr lang="en-US" sz="2400">
              <a:solidFill>
                <a:prstClr val="white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Ödemeler Dengesinin Bileşenleri</a:t>
            </a:r>
            <a:endParaRPr lang="en-US" sz="4000" b="1" smtClean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400" smtClean="0"/>
              <a:t>Cari Hesap</a:t>
            </a:r>
          </a:p>
          <a:p>
            <a:pPr lvl="2" eaLnBrk="1" hangingPunct="1">
              <a:lnSpc>
                <a:spcPct val="80000"/>
              </a:lnSpc>
            </a:pPr>
            <a:r>
              <a:rPr lang="tr-TR" sz="1800" smtClean="0"/>
              <a:t>Mal ve hizmet ihracatı (+)</a:t>
            </a:r>
          </a:p>
          <a:p>
            <a:pPr lvl="2" eaLnBrk="1" hangingPunct="1">
              <a:lnSpc>
                <a:spcPct val="80000"/>
              </a:lnSpc>
            </a:pPr>
            <a:r>
              <a:rPr lang="tr-TR" sz="1800" smtClean="0"/>
              <a:t>Mal ve hizmet ithalatı (-)</a:t>
            </a:r>
          </a:p>
          <a:p>
            <a:pPr lvl="2" eaLnBrk="1" hangingPunct="1">
              <a:lnSpc>
                <a:spcPct val="80000"/>
              </a:lnSpc>
            </a:pPr>
            <a:r>
              <a:rPr lang="tr-TR" sz="1800" smtClean="0"/>
              <a:t>Dış yardım almak (+), vermek (-)</a:t>
            </a:r>
          </a:p>
          <a:p>
            <a:pPr lvl="2" eaLnBrk="1" hangingPunct="1">
              <a:lnSpc>
                <a:spcPct val="80000"/>
              </a:lnSpc>
            </a:pPr>
            <a:r>
              <a:rPr lang="tr-TR" sz="1800" smtClean="0"/>
              <a:t>Dışarıdan gelen faiz, kâr payı, işçi gelirleri (+), gidenler (-)</a:t>
            </a:r>
          </a:p>
          <a:p>
            <a:pPr eaLnBrk="1" hangingPunct="1">
              <a:lnSpc>
                <a:spcPct val="80000"/>
              </a:lnSpc>
            </a:pPr>
            <a:r>
              <a:rPr lang="tr-TR" sz="2400" smtClean="0"/>
              <a:t>Sermaye Hesabı</a:t>
            </a:r>
          </a:p>
          <a:p>
            <a:pPr lvl="2" eaLnBrk="1" hangingPunct="1">
              <a:lnSpc>
                <a:spcPct val="80000"/>
              </a:lnSpc>
            </a:pPr>
            <a:r>
              <a:rPr lang="tr-TR" sz="1800" smtClean="0"/>
              <a:t>Borsada finansal varlık almak için sermaye girişi  (+),</a:t>
            </a:r>
          </a:p>
          <a:p>
            <a:pPr lvl="2" eaLnBrk="1" hangingPunct="1">
              <a:lnSpc>
                <a:spcPct val="80000"/>
              </a:lnSpc>
            </a:pPr>
            <a:r>
              <a:rPr lang="tr-TR" sz="1800" smtClean="0"/>
              <a:t>Aynı sebeple yurtdışına sermaye çıkışı (-)</a:t>
            </a:r>
          </a:p>
          <a:p>
            <a:pPr lvl="2" eaLnBrk="1" hangingPunct="1">
              <a:lnSpc>
                <a:spcPct val="80000"/>
              </a:lnSpc>
            </a:pPr>
            <a:r>
              <a:rPr lang="tr-TR" sz="1800" smtClean="0"/>
              <a:t>Yurtiçine yabancı sermaye yatırımı (+)</a:t>
            </a:r>
          </a:p>
          <a:p>
            <a:pPr lvl="2" eaLnBrk="1" hangingPunct="1">
              <a:lnSpc>
                <a:spcPct val="80000"/>
              </a:lnSpc>
            </a:pPr>
            <a:r>
              <a:rPr lang="tr-TR" sz="1800" smtClean="0"/>
              <a:t>Yurtdışına yabancı sermaye yatırımı (-)</a:t>
            </a:r>
          </a:p>
          <a:p>
            <a:pPr eaLnBrk="1" hangingPunct="1">
              <a:lnSpc>
                <a:spcPct val="80000"/>
              </a:lnSpc>
            </a:pPr>
            <a:r>
              <a:rPr lang="tr-TR" sz="2400" smtClean="0"/>
              <a:t>URR Hesabı</a:t>
            </a:r>
          </a:p>
          <a:p>
            <a:pPr lvl="2" eaLnBrk="1" hangingPunct="1">
              <a:lnSpc>
                <a:spcPct val="80000"/>
              </a:lnSpc>
            </a:pPr>
            <a:r>
              <a:rPr lang="tr-TR" sz="1800" smtClean="0"/>
              <a:t>MB’nın piyasaya döviz satması (+)</a:t>
            </a:r>
          </a:p>
          <a:p>
            <a:pPr lvl="2" eaLnBrk="1" hangingPunct="1">
              <a:lnSpc>
                <a:spcPct val="80000"/>
              </a:lnSpc>
            </a:pPr>
            <a:r>
              <a:rPr lang="tr-TR" sz="1800" smtClean="0"/>
              <a:t>MB’nin piyasadan döviz alması (-)</a:t>
            </a:r>
          </a:p>
          <a:p>
            <a:pPr lvl="2" eaLnBrk="1" hangingPunct="1">
              <a:lnSpc>
                <a:spcPct val="80000"/>
              </a:lnSpc>
            </a:pPr>
            <a:endParaRPr lang="en-US" sz="1800" smtClean="0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61CCE59-123D-47B7-8653-D7D4B7187F1F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1370</Words>
  <Application>Microsoft Office PowerPoint</Application>
  <PresentationFormat>Ekran Gösterisi (4:3)</PresentationFormat>
  <Paragraphs>243</Paragraphs>
  <Slides>26</Slides>
  <Notes>26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2</vt:i4>
      </vt:variant>
      <vt:variant>
        <vt:lpstr>Slayt Başlıkları</vt:lpstr>
      </vt:variant>
      <vt:variant>
        <vt:i4>26</vt:i4>
      </vt:variant>
    </vt:vector>
  </HeadingPairs>
  <TitlesOfParts>
    <vt:vector size="29" baseType="lpstr">
      <vt:lpstr>1_Ofis Teması</vt:lpstr>
      <vt:lpstr>Microsoft Graph Grafiği</vt:lpstr>
      <vt:lpstr>Microsoft Excel Grafiği</vt:lpstr>
      <vt:lpstr>Bölüm 28 Döviz Kurları ve Ödemeler Dengesi (Bilançosu)</vt:lpstr>
      <vt:lpstr>Bu Bölümde</vt:lpstr>
      <vt:lpstr>Döviz Kuru</vt:lpstr>
      <vt:lpstr>Döviz Piyasası  -ulusal paranın herhangi bir ülke parasına çevrildiği uluslar arası piyasa veya ortamları ifade eder.</vt:lpstr>
      <vt:lpstr>Döviz Kuru Rejimleri</vt:lpstr>
      <vt:lpstr>Döviz Piyasasına müdahale</vt:lpstr>
      <vt:lpstr>Ödemeler Bilançosu (Dengesi) (Balance of Payments)</vt:lpstr>
      <vt:lpstr>Türkiye’nin Ödemeler Dengesi, 1984-2006</vt:lpstr>
      <vt:lpstr>Ödemeler Dengesinin Bileşenleri</vt:lpstr>
      <vt:lpstr>Ödemeler Dengesinin Bileşenleri</vt:lpstr>
      <vt:lpstr>Balance of Payments (Turkey_2007-2011)</vt:lpstr>
      <vt:lpstr>Slayt 12</vt:lpstr>
      <vt:lpstr>Slayt 13</vt:lpstr>
      <vt:lpstr>Dalgalı Kur Rejimi ve Ödemeler Bilançosu</vt:lpstr>
      <vt:lpstr>Sabit Kur Rejimi ve Ödemeler Dengesi</vt:lpstr>
      <vt:lpstr>Tasarruf, Yatırım ve Cari İşlemler Hesabı</vt:lpstr>
      <vt:lpstr>Tasarruf, Yatırım ve Cari İşlemler Hesabı</vt:lpstr>
      <vt:lpstr>Tasarruf, Yatırım ve Cari İşlemler Hesabı</vt:lpstr>
      <vt:lpstr>Cari İşlemler Dengesi ve Sermaye Hareketleri</vt:lpstr>
      <vt:lpstr>Tasarruf, Yatırım ve Cari İşlemler Hesabı</vt:lpstr>
      <vt:lpstr>Tasarruf, Yatırım ve Cari İşlemler Hesabı</vt:lpstr>
      <vt:lpstr>Slayt 22</vt:lpstr>
      <vt:lpstr>Uluslararası Rekabet Gücü </vt:lpstr>
      <vt:lpstr>İngiltere ve Amerika’daki Göreli Fiyatlar ve Nominal Döviz Kuru</vt:lpstr>
      <vt:lpstr>Türkiye ve Amerika’daki Göreli Fiyatlar ve Nominal Döviz Kuru</vt:lpstr>
      <vt:lpstr>$/£ Reel Döviz Kuru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28 Döviz Kurları ve Ödemeler Dengesi (Bilançosu)</dc:title>
  <dc:creator>tegam2</dc:creator>
  <cp:lastModifiedBy>tegam2</cp:lastModifiedBy>
  <cp:revision>1</cp:revision>
  <dcterms:created xsi:type="dcterms:W3CDTF">2012-09-28T09:18:05Z</dcterms:created>
  <dcterms:modified xsi:type="dcterms:W3CDTF">2012-09-28T09:18:23Z</dcterms:modified>
</cp:coreProperties>
</file>