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D53-4DA8-4274-ABCD-0D85DA028FA1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1209-2AA0-49EB-B716-026E21DE739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447CE-10A2-4B9B-9DF7-7AAA95CC0E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2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E50EC-1468-4485-9CD8-AECB308F058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1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3-4 and 3-5 in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129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0AD30-C051-4244-BB8E-0108CD282533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1ECBB-F0EB-409C-9F7D-CAC67296511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4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3-6 and 3-7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1504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A6CC2-A4E3-4DB7-99DA-FB3EE086E13E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5BEC-B487-4139-B7D5-FA5B8E7889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6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Box 3-2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70683-05A4-4695-A913-3A110820FB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7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Box 3-2 in the main text.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194CC-6022-4973-9033-F589C7BBCEE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8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You may wish to point out that:</a:t>
            </a:r>
          </a:p>
          <a:p>
            <a:r>
              <a:rPr lang="en-GB" smtClean="0"/>
              <a:t>1  Supply is actually </a:t>
            </a:r>
            <a:r>
              <a:rPr lang="en-GB" i="1" smtClean="0"/>
              <a:t>reduced </a:t>
            </a:r>
            <a:r>
              <a:rPr lang="en-GB" smtClean="0"/>
              <a:t>as a result of this policy;</a:t>
            </a:r>
          </a:p>
          <a:p>
            <a:r>
              <a:rPr lang="en-GB" smtClean="0"/>
              <a:t>2  There is a possible long-run effect on resource allocation arising because the incentives for producers are poor with prices held artificially low;</a:t>
            </a:r>
          </a:p>
          <a:p>
            <a:r>
              <a:rPr lang="en-GB" smtClean="0"/>
              <a:t>3  A price ceiling at P</a:t>
            </a:r>
            <a:r>
              <a:rPr lang="en-GB" baseline="-25000" smtClean="0"/>
              <a:t>2 </a:t>
            </a:r>
            <a:r>
              <a:rPr lang="en-GB" smtClean="0"/>
              <a:t> would be ineffective/irrelevant, given that the market could reach its equilibrium level.</a:t>
            </a:r>
          </a:p>
          <a:p>
            <a:r>
              <a:rPr lang="en-GB" smtClean="0"/>
              <a:t>See Section 3-8 in the main text.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61FC-59DE-4F3A-86FD-28AD9B38E9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9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3-9 in the main text.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C6866-C1DA-443D-90BC-28310E8241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3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3-1 and 3-2 in the main text.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0480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184E-720C-4BA9-96F6-726E9FEE72F9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058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9D0DC-386D-4B93-8EE4-115CC57ED376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068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77C9C-DCD9-48CD-9E82-7357D5EA5762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D230-0E50-4FD7-A22A-128F9CDCE3B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7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3-3 and 3-4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480C1-71BB-40A3-9DC8-A4F22B90D83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8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3-3 and 3-6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46806-0444-42B4-935D-65FE3927C0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9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45AB9-7BA1-4E73-BA60-0077222852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0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3-3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20E29-EB1D-4F8E-8349-3823C93EB7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411413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00338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7171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3A3D44EF-C594-4DE1-8B88-85F7C035421D}" type="datetimeFigureOut">
              <a:rPr lang="tr-TR" smtClean="0"/>
              <a:t>24.09.2012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944FF0-E0FC-46FB-B955-15F7F5B08A05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800" b="1" smtClean="0"/>
              <a:t>Bölüm</a:t>
            </a:r>
            <a:r>
              <a:rPr lang="en-US" sz="4800" b="1" smtClean="0"/>
              <a:t> 3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tr-TR" sz="4000" b="1" smtClean="0"/>
              <a:t>Talep</a:t>
            </a:r>
            <a:r>
              <a:rPr lang="en-US" sz="4000" b="1" smtClean="0"/>
              <a:t>, </a:t>
            </a:r>
            <a:r>
              <a:rPr lang="tr-TR" sz="4000" b="1" smtClean="0"/>
              <a:t>Arz ve Piyasa</a:t>
            </a:r>
            <a:endParaRPr lang="en-US" sz="48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sz="4000" b="1" smtClean="0"/>
              <a:t>Talep doğrusu ne zaman kayar?</a:t>
            </a:r>
            <a:endParaRPr lang="en-US" sz="4000" b="1" smtClean="0"/>
          </a:p>
        </p:txBody>
      </p:sp>
      <p:sp>
        <p:nvSpPr>
          <p:cNvPr id="45059" name="2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6BA709-DFA5-4FEC-9443-E5F5A682655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1143000" y="54864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1143000" y="20574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062" name="Line 8"/>
          <p:cNvSpPr>
            <a:spLocks noChangeShapeType="1"/>
          </p:cNvSpPr>
          <p:nvPr/>
        </p:nvSpPr>
        <p:spPr bwMode="auto">
          <a:xfrm flipV="1">
            <a:off x="1447800" y="2514600"/>
            <a:ext cx="2590800" cy="2590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063" name="Text Box 11"/>
          <p:cNvSpPr txBox="1">
            <a:spLocks noChangeArrowheads="1"/>
          </p:cNvSpPr>
          <p:nvPr/>
        </p:nvSpPr>
        <p:spPr bwMode="auto">
          <a:xfrm>
            <a:off x="3879850" y="2133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1143000" y="495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45065" name="Text Box 17"/>
          <p:cNvSpPr txBox="1">
            <a:spLocks noChangeArrowheads="1"/>
          </p:cNvSpPr>
          <p:nvPr/>
        </p:nvSpPr>
        <p:spPr bwMode="auto">
          <a:xfrm>
            <a:off x="2735263" y="365760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E</a:t>
            </a:r>
            <a:r>
              <a:rPr lang="en-US" sz="2000" b="1" baseline="-25000"/>
              <a:t>1</a:t>
            </a:r>
            <a:endParaRPr lang="en-US" sz="2000"/>
          </a:p>
        </p:txBody>
      </p:sp>
      <p:sp>
        <p:nvSpPr>
          <p:cNvPr id="45066" name="Text Box 18"/>
          <p:cNvSpPr txBox="1">
            <a:spLocks noChangeArrowheads="1"/>
          </p:cNvSpPr>
          <p:nvPr/>
        </p:nvSpPr>
        <p:spPr bwMode="auto">
          <a:xfrm rot="-5364727">
            <a:off x="340519" y="2140744"/>
            <a:ext cx="839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45067" name="Text Box 19"/>
          <p:cNvSpPr txBox="1">
            <a:spLocks noChangeArrowheads="1"/>
          </p:cNvSpPr>
          <p:nvPr/>
        </p:nvSpPr>
        <p:spPr bwMode="auto">
          <a:xfrm>
            <a:off x="386715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286375" y="1785938"/>
            <a:ext cx="2800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/>
              <a:t>İkame ürünün fiyatı </a:t>
            </a:r>
          </a:p>
          <a:p>
            <a:r>
              <a:rPr lang="tr-TR" sz="2000" b="1"/>
              <a:t>düştüğünde</a:t>
            </a:r>
            <a:r>
              <a:rPr lang="en-GB" sz="2000" b="1"/>
              <a:t>...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5249863" y="2801938"/>
            <a:ext cx="3768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/>
              <a:t>İncelediğimiz ürünün talebi </a:t>
            </a:r>
          </a:p>
          <a:p>
            <a:r>
              <a:rPr lang="tr-TR" sz="2000" b="1"/>
              <a:t>olası tüm fiyatlarda düşer</a:t>
            </a:r>
            <a:endParaRPr lang="en-GB" sz="2000" b="1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057400" y="2133600"/>
            <a:ext cx="3048000" cy="2990850"/>
            <a:chOff x="1296" y="1344"/>
            <a:chExt cx="1920" cy="1884"/>
          </a:xfrm>
        </p:grpSpPr>
        <p:sp>
          <p:nvSpPr>
            <p:cNvPr id="45093" name="Line 27"/>
            <p:cNvSpPr>
              <a:spLocks noChangeShapeType="1"/>
            </p:cNvSpPr>
            <p:nvPr/>
          </p:nvSpPr>
          <p:spPr bwMode="auto">
            <a:xfrm>
              <a:off x="1344" y="1584"/>
              <a:ext cx="1584" cy="1536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94" name="Text Box 28"/>
            <p:cNvSpPr txBox="1">
              <a:spLocks noChangeArrowheads="1"/>
            </p:cNvSpPr>
            <p:nvPr/>
          </p:nvSpPr>
          <p:spPr bwMode="auto">
            <a:xfrm>
              <a:off x="1296" y="1344"/>
              <a:ext cx="3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rgbClr val="FF5050"/>
                  </a:solidFill>
                </a:rPr>
                <a:t>D</a:t>
              </a:r>
              <a:r>
                <a:rPr lang="en-US" sz="2000" b="1" baseline="-25000" dirty="0">
                  <a:solidFill>
                    <a:srgbClr val="FF5050"/>
                  </a:solidFill>
                </a:rPr>
                <a:t>0</a:t>
              </a:r>
              <a:endParaRPr lang="en-US" sz="2000" dirty="0">
                <a:solidFill>
                  <a:srgbClr val="FF5050"/>
                </a:solidFill>
              </a:endParaRPr>
            </a:p>
          </p:txBody>
        </p:sp>
        <p:sp>
          <p:nvSpPr>
            <p:cNvPr id="45095" name="Text Box 29"/>
            <p:cNvSpPr txBox="1">
              <a:spLocks noChangeArrowheads="1"/>
            </p:cNvSpPr>
            <p:nvPr/>
          </p:nvSpPr>
          <p:spPr bwMode="auto">
            <a:xfrm>
              <a:off x="2890" y="2976"/>
              <a:ext cx="3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rgbClr val="FF5050"/>
                  </a:solidFill>
                </a:rPr>
                <a:t>D</a:t>
              </a:r>
              <a:r>
                <a:rPr lang="en-US" sz="2000" b="1" baseline="-25000" dirty="0">
                  <a:solidFill>
                    <a:srgbClr val="FF5050"/>
                  </a:solidFill>
                </a:rPr>
                <a:t>0</a:t>
              </a:r>
              <a:endParaRPr lang="en-US" sz="2000" dirty="0">
                <a:solidFill>
                  <a:srgbClr val="FF5050"/>
                </a:solidFill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09600" y="3124200"/>
            <a:ext cx="2990850" cy="2819400"/>
            <a:chOff x="405" y="1968"/>
            <a:chExt cx="1884" cy="1776"/>
          </a:xfrm>
        </p:grpSpPr>
        <p:sp>
          <p:nvSpPr>
            <p:cNvPr id="45088" name="Text Box 21"/>
            <p:cNvSpPr txBox="1">
              <a:spLocks noChangeArrowheads="1"/>
            </p:cNvSpPr>
            <p:nvPr/>
          </p:nvSpPr>
          <p:spPr bwMode="auto">
            <a:xfrm>
              <a:off x="2008" y="2047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E</a:t>
              </a:r>
              <a:r>
                <a:rPr lang="en-US" sz="2000" b="1" baseline="-25000"/>
                <a:t>0</a:t>
              </a:r>
              <a:endParaRPr lang="en-US" sz="2000" b="1"/>
            </a:p>
          </p:txBody>
        </p:sp>
        <p:sp>
          <p:nvSpPr>
            <p:cNvPr id="45089" name="Line 22"/>
            <p:cNvSpPr>
              <a:spLocks noChangeShapeType="1"/>
            </p:cNvSpPr>
            <p:nvPr/>
          </p:nvSpPr>
          <p:spPr bwMode="auto">
            <a:xfrm>
              <a:off x="1968" y="216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90" name="Line 23"/>
            <p:cNvSpPr>
              <a:spLocks noChangeShapeType="1"/>
            </p:cNvSpPr>
            <p:nvPr/>
          </p:nvSpPr>
          <p:spPr bwMode="auto">
            <a:xfrm flipH="1">
              <a:off x="720" y="216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91" name="Text Box 24"/>
            <p:cNvSpPr txBox="1">
              <a:spLocks noChangeArrowheads="1"/>
            </p:cNvSpPr>
            <p:nvPr/>
          </p:nvSpPr>
          <p:spPr bwMode="auto">
            <a:xfrm>
              <a:off x="1824" y="34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Q</a:t>
              </a:r>
              <a:r>
                <a:rPr lang="en-US" b="1" baseline="-25000"/>
                <a:t>0</a:t>
              </a:r>
              <a:endParaRPr lang="en-US"/>
            </a:p>
          </p:txBody>
        </p:sp>
        <p:sp>
          <p:nvSpPr>
            <p:cNvPr id="45092" name="Text Box 25"/>
            <p:cNvSpPr txBox="1">
              <a:spLocks noChangeArrowheads="1"/>
            </p:cNvSpPr>
            <p:nvPr/>
          </p:nvSpPr>
          <p:spPr bwMode="auto">
            <a:xfrm>
              <a:off x="405" y="1968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  <a:r>
                <a:rPr lang="en-US" b="1" baseline="-25000"/>
                <a:t>0</a:t>
              </a:r>
              <a:endParaRPr lang="en-US" b="1"/>
            </a:p>
          </p:txBody>
        </p:sp>
      </p:grpSp>
      <p:sp>
        <p:nvSpPr>
          <p:cNvPr id="45072" name="Oval 38"/>
          <p:cNvSpPr>
            <a:spLocks noChangeArrowheads="1"/>
          </p:cNvSpPr>
          <p:nvPr/>
        </p:nvSpPr>
        <p:spPr bwMode="auto">
          <a:xfrm>
            <a:off x="2990850" y="3381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47700" y="2286000"/>
            <a:ext cx="7950200" cy="3657600"/>
            <a:chOff x="408" y="1440"/>
            <a:chExt cx="5008" cy="2304"/>
          </a:xfrm>
        </p:grpSpPr>
        <p:sp>
          <p:nvSpPr>
            <p:cNvPr id="45077" name="Text Box 34"/>
            <p:cNvSpPr txBox="1">
              <a:spLocks noChangeArrowheads="1"/>
            </p:cNvSpPr>
            <p:nvPr/>
          </p:nvSpPr>
          <p:spPr bwMode="auto">
            <a:xfrm>
              <a:off x="3322" y="2291"/>
              <a:ext cx="209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/>
                <a:t>Talep doğrusu</a:t>
              </a:r>
              <a:r>
                <a:rPr lang="en-GB" sz="2000" b="1"/>
                <a:t> D</a:t>
              </a:r>
              <a:r>
                <a:rPr lang="en-GB" sz="2000" b="1" baseline="-25000"/>
                <a:t>0</a:t>
              </a:r>
              <a:r>
                <a:rPr lang="en-GB" sz="2000" b="1"/>
                <a:t>D</a:t>
              </a:r>
              <a:r>
                <a:rPr lang="en-GB" sz="2000" b="1" baseline="-25000"/>
                <a:t>0</a:t>
              </a:r>
              <a:r>
                <a:rPr lang="en-GB" sz="2000" b="1"/>
                <a:t> </a:t>
              </a:r>
              <a:r>
                <a:rPr lang="tr-TR" sz="2000" b="1"/>
                <a:t>dan</a:t>
              </a:r>
              <a:r>
                <a:rPr lang="en-GB" sz="2000" b="1"/>
                <a:t> </a:t>
              </a:r>
              <a:endParaRPr lang="tr-TR" sz="2000" b="1"/>
            </a:p>
            <a:p>
              <a:r>
                <a:rPr lang="en-GB" sz="2000" b="1"/>
                <a:t>D</a:t>
              </a:r>
              <a:r>
                <a:rPr lang="en-GB" sz="2000" b="1" baseline="-25000"/>
                <a:t>1</a:t>
              </a:r>
              <a:r>
                <a:rPr lang="en-GB" sz="2000" b="1"/>
                <a:t>D</a:t>
              </a:r>
              <a:r>
                <a:rPr lang="en-GB" sz="2000" b="1" baseline="-25000"/>
                <a:t>1</a:t>
              </a:r>
              <a:r>
                <a:rPr lang="tr-TR" sz="2000" b="1"/>
                <a:t>’e kayar</a:t>
              </a:r>
              <a:r>
                <a:rPr lang="en-GB" sz="2000" b="1" baseline="-25000"/>
                <a:t>.</a:t>
              </a:r>
              <a:endParaRPr lang="en-GB" sz="2000" b="1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408" y="1440"/>
              <a:ext cx="2376" cy="2304"/>
              <a:chOff x="408" y="1440"/>
              <a:chExt cx="2376" cy="2304"/>
            </a:xfrm>
          </p:grpSpPr>
          <p:sp>
            <p:nvSpPr>
              <p:cNvPr id="45079" name="Line 7"/>
              <p:cNvSpPr>
                <a:spLocks noChangeShapeType="1"/>
              </p:cNvSpPr>
              <p:nvPr/>
            </p:nvSpPr>
            <p:spPr bwMode="auto">
              <a:xfrm>
                <a:off x="912" y="1680"/>
                <a:ext cx="1584" cy="153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80" name="Text Box 9"/>
              <p:cNvSpPr txBox="1">
                <a:spLocks noChangeArrowheads="1"/>
              </p:cNvSpPr>
              <p:nvPr/>
            </p:nvSpPr>
            <p:spPr bwMode="auto">
              <a:xfrm>
                <a:off x="2458" y="3120"/>
                <a:ext cx="3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D</a:t>
                </a:r>
                <a:r>
                  <a:rPr lang="en-US" b="1" baseline="-25000"/>
                  <a:t>1</a:t>
                </a:r>
                <a:endParaRPr lang="en-US"/>
              </a:p>
            </p:txBody>
          </p:sp>
          <p:sp>
            <p:nvSpPr>
              <p:cNvPr id="45081" name="Text Box 10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3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/>
                  <a:t>D</a:t>
                </a:r>
                <a:r>
                  <a:rPr lang="en-US" sz="2000" b="1" baseline="-25000"/>
                  <a:t>1</a:t>
                </a:r>
                <a:endParaRPr lang="en-US" sz="2000"/>
              </a:p>
            </p:txBody>
          </p:sp>
          <p:sp>
            <p:nvSpPr>
              <p:cNvPr id="45082" name="Line 13"/>
              <p:cNvSpPr>
                <a:spLocks noChangeShapeType="1"/>
              </p:cNvSpPr>
              <p:nvPr/>
            </p:nvSpPr>
            <p:spPr bwMode="auto">
              <a:xfrm>
                <a:off x="1680" y="24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83" name="Line 14"/>
              <p:cNvSpPr>
                <a:spLocks noChangeShapeType="1"/>
              </p:cNvSpPr>
              <p:nvPr/>
            </p:nvSpPr>
            <p:spPr bwMode="auto">
              <a:xfrm flipH="1">
                <a:off x="720" y="243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84" name="Text Box 15"/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Q</a:t>
                </a:r>
                <a:r>
                  <a:rPr lang="en-US" b="1" baseline="-25000"/>
                  <a:t>1</a:t>
                </a:r>
                <a:endParaRPr lang="en-US"/>
              </a:p>
            </p:txBody>
          </p:sp>
          <p:sp>
            <p:nvSpPr>
              <p:cNvPr id="45085" name="Text Box 16"/>
              <p:cNvSpPr txBox="1">
                <a:spLocks noChangeArrowheads="1"/>
              </p:cNvSpPr>
              <p:nvPr/>
            </p:nvSpPr>
            <p:spPr bwMode="auto">
              <a:xfrm>
                <a:off x="408" y="2256"/>
                <a:ext cx="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P</a:t>
                </a:r>
                <a:r>
                  <a:rPr lang="en-US" b="1" baseline="-25000"/>
                  <a:t>1</a:t>
                </a:r>
                <a:endParaRPr lang="en-US" b="1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rot="10800000">
                <a:off x="1176" y="1877"/>
                <a:ext cx="384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87" name="Oval 41"/>
              <p:cNvSpPr>
                <a:spLocks noChangeArrowheads="1"/>
              </p:cNvSpPr>
              <p:nvPr/>
            </p:nvSpPr>
            <p:spPr bwMode="auto">
              <a:xfrm>
                <a:off x="1632" y="23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268913" y="4475163"/>
            <a:ext cx="3656012" cy="1695450"/>
            <a:chOff x="3319" y="2819"/>
            <a:chExt cx="2303" cy="1068"/>
          </a:xfrm>
        </p:grpSpPr>
        <p:sp>
          <p:nvSpPr>
            <p:cNvPr id="45075" name="Text Box 35"/>
            <p:cNvSpPr txBox="1">
              <a:spLocks noChangeArrowheads="1"/>
            </p:cNvSpPr>
            <p:nvPr/>
          </p:nvSpPr>
          <p:spPr bwMode="auto">
            <a:xfrm>
              <a:off x="3319" y="3253"/>
              <a:ext cx="23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/>
                <a:t>Dolayısıyla piyasa E</a:t>
              </a:r>
              <a:r>
                <a:rPr lang="tr-TR" sz="2000" b="1" baseline="-25000"/>
                <a:t>1</a:t>
              </a:r>
              <a:r>
                <a:rPr lang="tr-TR" sz="2000" b="1"/>
                <a:t> </a:t>
              </a:r>
            </a:p>
            <a:p>
              <a:r>
                <a:rPr lang="tr-TR" sz="2000" b="1"/>
                <a:t>noktasında yeni dengesine </a:t>
              </a:r>
            </a:p>
            <a:p>
              <a:r>
                <a:rPr lang="tr-TR" sz="2000" b="1"/>
                <a:t>ulaşır.</a:t>
              </a:r>
              <a:endParaRPr lang="en-GB" sz="2000" b="1"/>
            </a:p>
          </p:txBody>
        </p:sp>
        <p:sp>
          <p:nvSpPr>
            <p:cNvPr id="45076" name="Text Box 52"/>
            <p:cNvSpPr txBox="1">
              <a:spLocks noChangeArrowheads="1"/>
            </p:cNvSpPr>
            <p:nvPr/>
          </p:nvSpPr>
          <p:spPr bwMode="auto">
            <a:xfrm>
              <a:off x="3321" y="2819"/>
              <a:ext cx="20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/>
                <a:t>Fiyat</a:t>
              </a:r>
              <a:r>
                <a:rPr lang="en-GB" sz="2000" b="1"/>
                <a:t> P</a:t>
              </a:r>
              <a:r>
                <a:rPr lang="en-GB" sz="2000" b="1" baseline="-25000"/>
                <a:t>0 </a:t>
              </a:r>
              <a:r>
                <a:rPr lang="tr-TR" sz="2000" b="1"/>
                <a:t>da kalsaydı arz </a:t>
              </a:r>
            </a:p>
            <a:p>
              <a:r>
                <a:rPr lang="tr-TR" sz="2000" b="1"/>
                <a:t>fazlası olacaktı</a:t>
              </a:r>
              <a:r>
                <a:rPr lang="en-GB" sz="2000" b="1"/>
                <a:t> 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4" grpId="0" autoUpdateAnimBg="0"/>
      <p:bldP spid="543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Talep doğrusu ne zaman kayar?</a:t>
            </a:r>
            <a:endParaRPr lang="en-US" sz="4000" b="1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1200"/>
            <a:ext cx="7773987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Diğer Etkenler: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Tüketici Geliri: artarsa her fiyattan talep edilen miktar artacağından DD sağa kayar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Nüfus: artarsa DD sağa kayar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Zevk ve tercihler: ürün lehinde değişirse DD sağa kayar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1600" smtClean="0"/>
              <a:t>Örneğin: Havaların sıcak gitmesi dondurmaya olan talebi arttırır. 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İkame malın fiyatı: artarsa DD sağa, azalırsa sola kayar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Tamamlayıcı malın fiyatı artarsa DD sola, azalırsa sağa kayar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Bekleyişler: Olumlu fiyat ve gelir beklentileri sonucu DD sağa kayar</a:t>
            </a:r>
          </a:p>
        </p:txBody>
      </p:sp>
      <p:sp>
        <p:nvSpPr>
          <p:cNvPr id="46084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867918-2B88-489A-A836-B7005F86852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sz="4000" b="1" smtClean="0"/>
              <a:t>Arz doğrusu ne zaman kayar?</a:t>
            </a:r>
            <a:endParaRPr lang="en-US" sz="4000" b="1" smtClean="0"/>
          </a:p>
        </p:txBody>
      </p:sp>
      <p:sp>
        <p:nvSpPr>
          <p:cNvPr id="47107" name="2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2DC98C-DA88-4146-8EFB-DDC90A2DB82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143000" y="5486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1143000" y="2362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1447800" y="2667000"/>
            <a:ext cx="2514600" cy="2438400"/>
          </a:xfrm>
          <a:prstGeom prst="line">
            <a:avLst/>
          </a:prstGeom>
          <a:noFill/>
          <a:ln w="57150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3938588" y="4800600"/>
            <a:ext cx="41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66"/>
                </a:solidFill>
              </a:rPr>
              <a:t>D</a:t>
            </a:r>
            <a:endParaRPr lang="en-US">
              <a:solidFill>
                <a:srgbClr val="FF9966"/>
              </a:solidFill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1463675" y="23622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9966"/>
                </a:solidFill>
              </a:rPr>
              <a:t>D</a:t>
            </a:r>
            <a:endParaRPr lang="en-US">
              <a:solidFill>
                <a:srgbClr val="FF9966"/>
              </a:solidFill>
            </a:endParaRPr>
          </a:p>
        </p:txBody>
      </p:sp>
      <p:sp>
        <p:nvSpPr>
          <p:cNvPr id="47113" name="Line 12"/>
          <p:cNvSpPr>
            <a:spLocks noChangeShapeType="1"/>
          </p:cNvSpPr>
          <p:nvPr/>
        </p:nvSpPr>
        <p:spPr bwMode="auto">
          <a:xfrm>
            <a:off x="2690813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 flipH="1">
            <a:off x="11430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115" name="Text Box 14"/>
          <p:cNvSpPr txBox="1">
            <a:spLocks noChangeArrowheads="1"/>
          </p:cNvSpPr>
          <p:nvPr/>
        </p:nvSpPr>
        <p:spPr bwMode="auto">
          <a:xfrm>
            <a:off x="2438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0</a:t>
            </a:r>
            <a:endParaRPr lang="en-US"/>
          </a:p>
        </p:txBody>
      </p:sp>
      <p:sp>
        <p:nvSpPr>
          <p:cNvPr id="47116" name="Text Box 15"/>
          <p:cNvSpPr txBox="1">
            <a:spLocks noChangeArrowheads="1"/>
          </p:cNvSpPr>
          <p:nvPr/>
        </p:nvSpPr>
        <p:spPr bwMode="auto">
          <a:xfrm>
            <a:off x="685800" y="36576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47117" name="Text Box 16"/>
          <p:cNvSpPr txBox="1">
            <a:spLocks noChangeArrowheads="1"/>
          </p:cNvSpPr>
          <p:nvPr/>
        </p:nvSpPr>
        <p:spPr bwMode="auto">
          <a:xfrm>
            <a:off x="2895600" y="36576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b="1" baseline="-25000"/>
              <a:t>0</a:t>
            </a:r>
            <a:endParaRPr lang="en-US"/>
          </a:p>
        </p:txBody>
      </p:sp>
      <p:sp>
        <p:nvSpPr>
          <p:cNvPr id="47118" name="Text Box 17"/>
          <p:cNvSpPr txBox="1">
            <a:spLocks noChangeArrowheads="1"/>
          </p:cNvSpPr>
          <p:nvPr/>
        </p:nvSpPr>
        <p:spPr bwMode="auto">
          <a:xfrm rot="-5212769">
            <a:off x="558007" y="25265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350520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4964113" y="1763713"/>
            <a:ext cx="38306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Hükümetin araçlar için güvenlik </a:t>
            </a:r>
          </a:p>
          <a:p>
            <a:r>
              <a:rPr lang="tr-TR" sz="2000"/>
              <a:t>standartlarını arttırdığını </a:t>
            </a:r>
          </a:p>
          <a:p>
            <a:r>
              <a:rPr lang="tr-TR" sz="2000"/>
              <a:t>varsayalım: Bu üreticilerin birim </a:t>
            </a:r>
          </a:p>
          <a:p>
            <a:r>
              <a:rPr lang="tr-TR" sz="2000"/>
              <a:t>maliyetlerini arttıracaktır.</a:t>
            </a:r>
            <a:endParaRPr lang="en-GB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813" y="2060575"/>
            <a:ext cx="2971800" cy="3200400"/>
            <a:chOff x="912" y="1344"/>
            <a:chExt cx="1872" cy="2016"/>
          </a:xfrm>
        </p:grpSpPr>
        <p:sp>
          <p:nvSpPr>
            <p:cNvPr id="47139" name="Line 7"/>
            <p:cNvSpPr>
              <a:spLocks noChangeShapeType="1"/>
            </p:cNvSpPr>
            <p:nvPr/>
          </p:nvSpPr>
          <p:spPr bwMode="auto">
            <a:xfrm flipV="1">
              <a:off x="912" y="1584"/>
              <a:ext cx="1632" cy="163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0" name="Text Box 10"/>
            <p:cNvSpPr txBox="1">
              <a:spLocks noChangeArrowheads="1"/>
            </p:cNvSpPr>
            <p:nvPr/>
          </p:nvSpPr>
          <p:spPr bwMode="auto">
            <a:xfrm>
              <a:off x="2469" y="1344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S</a:t>
              </a:r>
              <a:r>
                <a:rPr lang="en-US" b="1" baseline="-25000">
                  <a:solidFill>
                    <a:srgbClr val="FFFF00"/>
                  </a:solidFill>
                </a:rPr>
                <a:t>0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7141" name="Text Box 11"/>
            <p:cNvSpPr txBox="1">
              <a:spLocks noChangeArrowheads="1"/>
            </p:cNvSpPr>
            <p:nvPr/>
          </p:nvSpPr>
          <p:spPr bwMode="auto">
            <a:xfrm>
              <a:off x="960" y="3072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S</a:t>
              </a:r>
              <a:r>
                <a:rPr lang="en-US" b="1" baseline="-25000">
                  <a:solidFill>
                    <a:srgbClr val="FFFF00"/>
                  </a:solidFill>
                </a:rPr>
                <a:t>0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95400" y="1676400"/>
            <a:ext cx="6623050" cy="3200400"/>
            <a:chOff x="816" y="1056"/>
            <a:chExt cx="4172" cy="2016"/>
          </a:xfrm>
        </p:grpSpPr>
        <p:sp>
          <p:nvSpPr>
            <p:cNvPr id="47134" name="Text Box 19"/>
            <p:cNvSpPr txBox="1">
              <a:spLocks noChangeArrowheads="1"/>
            </p:cNvSpPr>
            <p:nvPr/>
          </p:nvSpPr>
          <p:spPr bwMode="auto">
            <a:xfrm>
              <a:off x="2064" y="1056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47135" name="Line 20"/>
            <p:cNvSpPr>
              <a:spLocks noChangeShapeType="1"/>
            </p:cNvSpPr>
            <p:nvPr/>
          </p:nvSpPr>
          <p:spPr bwMode="auto">
            <a:xfrm flipV="1">
              <a:off x="816" y="1248"/>
              <a:ext cx="1632" cy="16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36" name="Text Box 21"/>
            <p:cNvSpPr txBox="1">
              <a:spLocks noChangeArrowheads="1"/>
            </p:cNvSpPr>
            <p:nvPr/>
          </p:nvSpPr>
          <p:spPr bwMode="auto">
            <a:xfrm>
              <a:off x="816" y="2784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47137" name="Line 26"/>
            <p:cNvSpPr>
              <a:spLocks noChangeShapeType="1"/>
            </p:cNvSpPr>
            <p:nvPr/>
          </p:nvSpPr>
          <p:spPr bwMode="auto">
            <a:xfrm flipH="1">
              <a:off x="2016" y="1728"/>
              <a:ext cx="33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38" name="Text Box 30"/>
            <p:cNvSpPr txBox="1">
              <a:spLocks noChangeArrowheads="1"/>
            </p:cNvSpPr>
            <p:nvPr/>
          </p:nvSpPr>
          <p:spPr bwMode="auto">
            <a:xfrm>
              <a:off x="3132" y="1975"/>
              <a:ext cx="185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/>
                <a:t>Dolayısıyla, arz doğrusu </a:t>
              </a:r>
            </a:p>
            <a:p>
              <a:r>
                <a:rPr lang="en-GB" sz="2000"/>
                <a:t>S</a:t>
              </a:r>
              <a:r>
                <a:rPr lang="en-GB" sz="2000" baseline="-25000"/>
                <a:t>1</a:t>
              </a:r>
              <a:r>
                <a:rPr lang="en-GB" sz="2000"/>
                <a:t>S</a:t>
              </a:r>
              <a:r>
                <a:rPr lang="en-GB" sz="2000" baseline="-25000"/>
                <a:t>1</a:t>
              </a:r>
              <a:r>
                <a:rPr lang="tr-TR" sz="2000"/>
                <a:t>’e kayacaktır.</a:t>
              </a:r>
              <a:endParaRPr lang="en-GB" sz="2000"/>
            </a:p>
          </p:txBody>
        </p:sp>
      </p:grp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4976813" y="3962400"/>
            <a:ext cx="3670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Fiyat </a:t>
            </a:r>
            <a:r>
              <a:rPr lang="en-GB" sz="2000"/>
              <a:t>P</a:t>
            </a:r>
            <a:r>
              <a:rPr lang="en-GB" sz="2000" baseline="-25000"/>
              <a:t>0 </a:t>
            </a:r>
            <a:r>
              <a:rPr lang="tr-TR" sz="2000"/>
              <a:t>düzeyinde kalsa, talep </a:t>
            </a:r>
          </a:p>
          <a:p>
            <a:r>
              <a:rPr lang="tr-TR" sz="2000"/>
              <a:t>fazlası ortaya çıkacaktı.</a:t>
            </a:r>
            <a:endParaRPr lang="en-GB" sz="200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85800" y="2971800"/>
            <a:ext cx="8067675" cy="2971800"/>
            <a:chOff x="432" y="1872"/>
            <a:chExt cx="5082" cy="1872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32" y="1872"/>
              <a:ext cx="5082" cy="1872"/>
              <a:chOff x="432" y="1872"/>
              <a:chExt cx="5082" cy="1872"/>
            </a:xfrm>
          </p:grpSpPr>
          <p:sp>
            <p:nvSpPr>
              <p:cNvPr id="47128" name="Line 22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29" name="Line 23"/>
              <p:cNvSpPr>
                <a:spLocks noChangeShapeType="1"/>
              </p:cNvSpPr>
              <p:nvPr/>
            </p:nvSpPr>
            <p:spPr bwMode="auto">
              <a:xfrm flipH="1">
                <a:off x="720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Q</a:t>
                </a:r>
                <a:r>
                  <a:rPr lang="en-US" b="1" baseline="-25000"/>
                  <a:t>1</a:t>
                </a:r>
                <a:endParaRPr lang="en-US"/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432" y="2064"/>
                <a:ext cx="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P</a:t>
                </a:r>
                <a:r>
                  <a:rPr lang="en-US" b="1" baseline="-25000"/>
                  <a:t>1</a:t>
                </a:r>
                <a:endParaRPr lang="en-US" b="1"/>
              </a:p>
            </p:txBody>
          </p:sp>
          <p:sp>
            <p:nvSpPr>
              <p:cNvPr id="47132" name="Text Box 27"/>
              <p:cNvSpPr txBox="1">
                <a:spLocks noChangeArrowheads="1"/>
              </p:cNvSpPr>
              <p:nvPr/>
            </p:nvSpPr>
            <p:spPr bwMode="auto">
              <a:xfrm>
                <a:off x="1296" y="1872"/>
                <a:ext cx="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E</a:t>
                </a:r>
                <a:r>
                  <a:rPr lang="en-US" b="1" baseline="-25000"/>
                  <a:t>2</a:t>
                </a:r>
                <a:endParaRPr lang="en-US"/>
              </a:p>
            </p:txBody>
          </p:sp>
          <p:sp>
            <p:nvSpPr>
              <p:cNvPr id="47133" name="Text Box 32"/>
              <p:cNvSpPr txBox="1">
                <a:spLocks noChangeArrowheads="1"/>
              </p:cNvSpPr>
              <p:nvPr/>
            </p:nvSpPr>
            <p:spPr bwMode="auto">
              <a:xfrm>
                <a:off x="3136" y="3120"/>
                <a:ext cx="2378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/>
                  <a:t>Dolaysıyla piyasa E</a:t>
                </a:r>
                <a:r>
                  <a:rPr lang="tr-TR" sz="2000" baseline="-25000"/>
                  <a:t>2 </a:t>
                </a:r>
                <a:r>
                  <a:rPr lang="tr-TR" sz="2000"/>
                  <a:t>noktasında </a:t>
                </a:r>
              </a:p>
              <a:p>
                <a:r>
                  <a:rPr lang="tr-TR" sz="2000"/>
                  <a:t>yeni dengesine ulaşır.</a:t>
                </a:r>
                <a:endParaRPr lang="en-GB" sz="2000"/>
              </a:p>
            </p:txBody>
          </p:sp>
        </p:grpSp>
        <p:sp>
          <p:nvSpPr>
            <p:cNvPr id="47127" name="Oval 35"/>
            <p:cNvSpPr>
              <a:spLocks noChangeArrowheads="1"/>
            </p:cNvSpPr>
            <p:nvPr/>
          </p:nvSpPr>
          <p:spPr bwMode="auto">
            <a:xfrm>
              <a:off x="144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7125" name="Oval 38"/>
          <p:cNvSpPr>
            <a:spLocks noChangeArrowheads="1"/>
          </p:cNvSpPr>
          <p:nvPr/>
        </p:nvSpPr>
        <p:spPr bwMode="auto">
          <a:xfrm>
            <a:off x="2614613" y="3786188"/>
            <a:ext cx="152400" cy="152400"/>
          </a:xfrm>
          <a:prstGeom prst="ellipse">
            <a:avLst/>
          </a:prstGeom>
          <a:solidFill>
            <a:srgbClr val="CC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5" grpId="0" autoUpdateAnimBg="0"/>
      <p:bldP spid="553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Arz doğrusu ne zaman kayar?</a:t>
            </a:r>
            <a:endParaRPr lang="en-US" sz="4000" b="1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Diğer etkenler: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Hammadde fiyatı; artarsa SS sola kayar.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Vergiler; artarsa SS sola kayar.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Teknoloji; ilerlerse SS sağa kayar.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Bekleyişler; iyiyse (düzelirse) SS sağa kayar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Hükümet düzenlemesi; firmanın maliyetlerini arttırıyorsa, SS sola kayar.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İlişkili diğer malların fiyatları (ikame veya tamamlayıcı) arzı etkiler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Dış koşullar; dış koşullardaki değişmeler arzı arttırabilir ya da azalatabilir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000" smtClean="0"/>
              <a:t>Örneğin: kuraklık sonucu tarım üretiminin azalması </a:t>
            </a:r>
            <a:endParaRPr lang="en-US" sz="2000" smtClean="0"/>
          </a:p>
        </p:txBody>
      </p:sp>
      <p:sp>
        <p:nvSpPr>
          <p:cNvPr id="48132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CA54C0-078B-439D-8670-72FC7F3F39B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Talep iki şekilde artar: </a:t>
            </a:r>
            <a:r>
              <a:rPr lang="en-US" sz="4000" b="1" smtClean="0"/>
              <a:t>(1)</a:t>
            </a:r>
            <a:endParaRPr lang="en-US" sz="400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2565400"/>
            <a:ext cx="3810000" cy="3733800"/>
          </a:xfrm>
        </p:spPr>
        <p:txBody>
          <a:bodyPr/>
          <a:lstStyle/>
          <a:p>
            <a:pPr eaLnBrk="1" hangingPunct="1"/>
            <a:r>
              <a:rPr lang="en-US" sz="2000" b="1" smtClean="0"/>
              <a:t>(1) </a:t>
            </a:r>
            <a:r>
              <a:rPr lang="tr-TR" sz="2000" b="1" smtClean="0"/>
              <a:t>Talep doğrusu üzerinde hareket: Tüketici malın fiyatı düştüğünde daha fazla ürün talep eder.</a:t>
            </a:r>
          </a:p>
          <a:p>
            <a:pPr eaLnBrk="1" hangingPunct="1"/>
            <a:r>
              <a:rPr lang="tr-TR" sz="2000" b="1" smtClean="0"/>
              <a:t>Fiyattaki değişim talep doğrusunu kaydırmaz, doğru üzerinde hareket edilir.</a:t>
            </a:r>
            <a:endParaRPr lang="en-US" sz="2000" b="1" smtClean="0"/>
          </a:p>
        </p:txBody>
      </p:sp>
      <p:sp>
        <p:nvSpPr>
          <p:cNvPr id="49156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6C2D5F-3767-4DFF-879D-484800D883D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219200" y="55626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1219200" y="22098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00200" y="2667000"/>
            <a:ext cx="2438400" cy="25146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60" name="Line 10"/>
          <p:cNvSpPr>
            <a:spLocks noChangeShapeType="1"/>
          </p:cNvSpPr>
          <p:nvPr/>
        </p:nvSpPr>
        <p:spPr bwMode="auto">
          <a:xfrm flipH="1">
            <a:off x="1219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>
            <a:off x="2667000" y="3733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2490788" y="320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49163" name="Text Box 16"/>
          <p:cNvSpPr txBox="1">
            <a:spLocks noChangeArrowheads="1"/>
          </p:cNvSpPr>
          <p:nvPr/>
        </p:nvSpPr>
        <p:spPr bwMode="auto">
          <a:xfrm>
            <a:off x="685800" y="35052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49164" name="Text Box 18"/>
          <p:cNvSpPr txBox="1">
            <a:spLocks noChangeArrowheads="1"/>
          </p:cNvSpPr>
          <p:nvPr/>
        </p:nvSpPr>
        <p:spPr bwMode="auto">
          <a:xfrm>
            <a:off x="24765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49165" name="Text Box 21"/>
          <p:cNvSpPr txBox="1">
            <a:spLocks noChangeArrowheads="1"/>
          </p:cNvSpPr>
          <p:nvPr/>
        </p:nvSpPr>
        <p:spPr bwMode="auto">
          <a:xfrm>
            <a:off x="350520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49166" name="Text Box 22"/>
          <p:cNvSpPr txBox="1">
            <a:spLocks noChangeArrowheads="1"/>
          </p:cNvSpPr>
          <p:nvPr/>
        </p:nvSpPr>
        <p:spPr bwMode="auto">
          <a:xfrm rot="-5212769">
            <a:off x="558007" y="25265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49167" name="Text Box 23"/>
          <p:cNvSpPr txBox="1">
            <a:spLocks noChangeArrowheads="1"/>
          </p:cNvSpPr>
          <p:nvPr/>
        </p:nvSpPr>
        <p:spPr bwMode="auto">
          <a:xfrm>
            <a:off x="4038600" y="4724400"/>
            <a:ext cx="417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" y="3644900"/>
            <a:ext cx="2843213" cy="2387600"/>
            <a:chOff x="432" y="2296"/>
            <a:chExt cx="1791" cy="1504"/>
          </a:xfrm>
        </p:grpSpPr>
        <p:sp>
          <p:nvSpPr>
            <p:cNvPr id="49170" name="Line 12"/>
            <p:cNvSpPr>
              <a:spLocks noChangeShapeType="1"/>
            </p:cNvSpPr>
            <p:nvPr/>
          </p:nvSpPr>
          <p:spPr bwMode="auto">
            <a:xfrm>
              <a:off x="1920" y="26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171" name="Line 13"/>
            <p:cNvSpPr>
              <a:spLocks noChangeShapeType="1"/>
            </p:cNvSpPr>
            <p:nvPr/>
          </p:nvSpPr>
          <p:spPr bwMode="auto">
            <a:xfrm flipH="1">
              <a:off x="768" y="26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172" name="Text Box 15"/>
            <p:cNvSpPr txBox="1">
              <a:spLocks noChangeArrowheads="1"/>
            </p:cNvSpPr>
            <p:nvPr/>
          </p:nvSpPr>
          <p:spPr bwMode="auto">
            <a:xfrm>
              <a:off x="1968" y="24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9173" name="Text Box 17"/>
            <p:cNvSpPr txBox="1">
              <a:spLocks noChangeArrowheads="1"/>
            </p:cNvSpPr>
            <p:nvPr/>
          </p:nvSpPr>
          <p:spPr bwMode="auto">
            <a:xfrm>
              <a:off x="432" y="2496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49174" name="Text Box 19"/>
            <p:cNvSpPr txBox="1">
              <a:spLocks noChangeArrowheads="1"/>
            </p:cNvSpPr>
            <p:nvPr/>
          </p:nvSpPr>
          <p:spPr bwMode="auto">
            <a:xfrm>
              <a:off x="1824" y="35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Q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49175" name="Line 20"/>
            <p:cNvSpPr>
              <a:spLocks noChangeShapeType="1"/>
            </p:cNvSpPr>
            <p:nvPr/>
          </p:nvSpPr>
          <p:spPr bwMode="auto">
            <a:xfrm>
              <a:off x="1792" y="229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176" name="Oval 9"/>
            <p:cNvSpPr>
              <a:spLocks noChangeArrowheads="1"/>
            </p:cNvSpPr>
            <p:nvPr/>
          </p:nvSpPr>
          <p:spPr bwMode="auto">
            <a:xfrm>
              <a:off x="18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9169" name="Oval 8"/>
          <p:cNvSpPr>
            <a:spLocks noChangeArrowheads="1"/>
          </p:cNvSpPr>
          <p:nvPr/>
        </p:nvSpPr>
        <p:spPr bwMode="auto">
          <a:xfrm>
            <a:off x="2590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Talep iki şekilde artar: </a:t>
            </a:r>
            <a:r>
              <a:rPr lang="en-US" sz="4000" b="1" smtClean="0"/>
              <a:t>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48263" y="2060575"/>
            <a:ext cx="3810000" cy="3529013"/>
          </a:xfrm>
        </p:spPr>
        <p:txBody>
          <a:bodyPr/>
          <a:lstStyle/>
          <a:p>
            <a:pPr eaLnBrk="1" hangingPunct="1"/>
            <a:r>
              <a:rPr lang="tr-TR" sz="2400" smtClean="0"/>
              <a:t>Talep doğrusunun </a:t>
            </a:r>
            <a:r>
              <a:rPr lang="en-US" sz="2400" smtClean="0"/>
              <a:t>D</a:t>
            </a:r>
            <a:r>
              <a:rPr lang="tr-TR" sz="2400" baseline="-25000" smtClean="0"/>
              <a:t>0</a:t>
            </a:r>
            <a:r>
              <a:rPr lang="tr-TR" sz="2400" smtClean="0"/>
              <a:t>’</a:t>
            </a:r>
            <a:r>
              <a:rPr lang="en-US" sz="2400" smtClean="0"/>
              <a:t> </a:t>
            </a:r>
            <a:r>
              <a:rPr lang="tr-TR" sz="2400" smtClean="0"/>
              <a:t>dan</a:t>
            </a:r>
            <a:r>
              <a:rPr lang="en-US" sz="2400" smtClean="0"/>
              <a:t> D</a:t>
            </a:r>
            <a:r>
              <a:rPr lang="en-US" sz="2400" baseline="-25000" smtClean="0"/>
              <a:t>1</a:t>
            </a:r>
            <a:r>
              <a:rPr lang="tr-TR" sz="2400" smtClean="0"/>
              <a:t>’e kayması</a:t>
            </a:r>
            <a:endParaRPr lang="en-US" sz="2400" smtClean="0"/>
          </a:p>
          <a:p>
            <a:pPr eaLnBrk="1" hangingPunct="1"/>
            <a:r>
              <a:rPr lang="tr-TR" sz="2400" smtClean="0"/>
              <a:t>Malın fiyatı dışındaki “Diğer etkenler” deki değişiklik sonucu talep doğrusu kayar.</a:t>
            </a:r>
            <a:endParaRPr lang="en-US" sz="2400" smtClean="0"/>
          </a:p>
          <a:p>
            <a:pPr eaLnBrk="1" hangingPunct="1"/>
            <a:r>
              <a:rPr lang="en-US" sz="2400" smtClean="0"/>
              <a:t>P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tr-TR" sz="2400" smtClean="0"/>
              <a:t>fiyatında talep edilen miktar </a:t>
            </a:r>
            <a:r>
              <a:rPr lang="en-US" sz="2400" smtClean="0"/>
              <a:t>Q</a:t>
            </a:r>
            <a:r>
              <a:rPr lang="en-US" sz="2400" baseline="-25000" smtClean="0"/>
              <a:t>0 </a:t>
            </a:r>
            <a:r>
              <a:rPr lang="tr-TR" sz="2400" smtClean="0"/>
              <a:t>’</a:t>
            </a:r>
            <a:r>
              <a:rPr lang="en-US" sz="2400" smtClean="0"/>
              <a:t> </a:t>
            </a:r>
            <a:r>
              <a:rPr lang="tr-TR" sz="2400" smtClean="0"/>
              <a:t>dan</a:t>
            </a:r>
            <a:r>
              <a:rPr lang="en-US" sz="2400" smtClean="0"/>
              <a:t> Q</a:t>
            </a:r>
            <a:r>
              <a:rPr lang="en-US" sz="2400" baseline="-25000" smtClean="0"/>
              <a:t>2 </a:t>
            </a:r>
            <a:r>
              <a:rPr lang="tr-TR" sz="2400" smtClean="0"/>
              <a:t>’</a:t>
            </a:r>
            <a:r>
              <a:rPr lang="tr-TR" sz="2400" baseline="-25000" smtClean="0"/>
              <a:t> </a:t>
            </a:r>
            <a:r>
              <a:rPr lang="tr-TR" sz="2400" smtClean="0"/>
              <a:t>ye artar.</a:t>
            </a:r>
            <a:endParaRPr lang="en-US" sz="2400" smtClean="0"/>
          </a:p>
        </p:txBody>
      </p:sp>
      <p:sp>
        <p:nvSpPr>
          <p:cNvPr id="50180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24901A-3CFD-4AE4-BAAF-7738F7A4970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81" name="Line 10"/>
          <p:cNvSpPr>
            <a:spLocks noChangeShapeType="1"/>
          </p:cNvSpPr>
          <p:nvPr/>
        </p:nvSpPr>
        <p:spPr bwMode="auto">
          <a:xfrm>
            <a:off x="2667000" y="3733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 flipH="1">
            <a:off x="1219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3" name="Line 31"/>
          <p:cNvSpPr>
            <a:spLocks noChangeShapeType="1"/>
          </p:cNvSpPr>
          <p:nvPr/>
        </p:nvSpPr>
        <p:spPr bwMode="auto">
          <a:xfrm flipH="1">
            <a:off x="1219200" y="42148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4" name="Line 4"/>
          <p:cNvSpPr>
            <a:spLocks noChangeShapeType="1"/>
          </p:cNvSpPr>
          <p:nvPr/>
        </p:nvSpPr>
        <p:spPr bwMode="auto">
          <a:xfrm>
            <a:off x="1219200" y="55626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5" name="Line 5"/>
          <p:cNvSpPr>
            <a:spLocks noChangeShapeType="1"/>
          </p:cNvSpPr>
          <p:nvPr/>
        </p:nvSpPr>
        <p:spPr bwMode="auto">
          <a:xfrm flipV="1">
            <a:off x="1219200" y="22098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6" name="Line 6"/>
          <p:cNvSpPr>
            <a:spLocks noChangeShapeType="1"/>
          </p:cNvSpPr>
          <p:nvPr/>
        </p:nvSpPr>
        <p:spPr bwMode="auto">
          <a:xfrm>
            <a:off x="1600200" y="2667000"/>
            <a:ext cx="2438400" cy="25146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124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2270125" y="37163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767013" y="4154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685800" y="35052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50191" name="Text Box 17"/>
          <p:cNvSpPr txBox="1">
            <a:spLocks noChangeArrowheads="1"/>
          </p:cNvSpPr>
          <p:nvPr/>
        </p:nvSpPr>
        <p:spPr bwMode="auto">
          <a:xfrm>
            <a:off x="2498725" y="5562600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0</a:t>
            </a:r>
            <a:endParaRPr lang="en-US" sz="2000" b="1"/>
          </a:p>
        </p:txBody>
      </p:sp>
      <p:sp>
        <p:nvSpPr>
          <p:cNvPr id="50192" name="Text Box 18"/>
          <p:cNvSpPr txBox="1">
            <a:spLocks noChangeArrowheads="1"/>
          </p:cNvSpPr>
          <p:nvPr/>
        </p:nvSpPr>
        <p:spPr bwMode="auto">
          <a:xfrm>
            <a:off x="2946400" y="5562600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1</a:t>
            </a:r>
            <a:endParaRPr lang="en-US" sz="2000" b="1"/>
          </a:p>
        </p:txBody>
      </p:sp>
      <p:sp>
        <p:nvSpPr>
          <p:cNvPr id="50193" name="Text Box 25"/>
          <p:cNvSpPr txBox="1">
            <a:spLocks noChangeArrowheads="1"/>
          </p:cNvSpPr>
          <p:nvPr/>
        </p:nvSpPr>
        <p:spPr bwMode="auto">
          <a:xfrm>
            <a:off x="3975100" y="4992688"/>
            <a:ext cx="549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</a:t>
            </a:r>
            <a:r>
              <a:rPr lang="en-US" b="1" baseline="-25000">
                <a:solidFill>
                  <a:srgbClr val="C00000"/>
                </a:solidFill>
              </a:rPr>
              <a:t>0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4129088" y="569912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50195" name="Text Box 28"/>
          <p:cNvSpPr txBox="1">
            <a:spLocks noChangeArrowheads="1"/>
          </p:cNvSpPr>
          <p:nvPr/>
        </p:nvSpPr>
        <p:spPr bwMode="auto">
          <a:xfrm rot="-5212769">
            <a:off x="558007" y="25265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50196" name="Text Box 33"/>
          <p:cNvSpPr txBox="1">
            <a:spLocks noChangeArrowheads="1"/>
          </p:cNvSpPr>
          <p:nvPr/>
        </p:nvSpPr>
        <p:spPr bwMode="auto">
          <a:xfrm>
            <a:off x="685800" y="3962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1</a:t>
            </a:r>
            <a:endParaRPr lang="en-US" b="1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09800" y="2590800"/>
            <a:ext cx="2927350" cy="3368675"/>
            <a:chOff x="1392" y="1632"/>
            <a:chExt cx="1844" cy="2122"/>
          </a:xfrm>
        </p:grpSpPr>
        <p:sp>
          <p:nvSpPr>
            <p:cNvPr id="50200" name="Line 34"/>
            <p:cNvSpPr>
              <a:spLocks noChangeShapeType="1"/>
            </p:cNvSpPr>
            <p:nvPr/>
          </p:nvSpPr>
          <p:spPr bwMode="auto">
            <a:xfrm>
              <a:off x="2379" y="26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1" name="Line 20"/>
            <p:cNvSpPr>
              <a:spLocks noChangeShapeType="1"/>
            </p:cNvSpPr>
            <p:nvPr/>
          </p:nvSpPr>
          <p:spPr bwMode="auto">
            <a:xfrm>
              <a:off x="1392" y="1632"/>
              <a:ext cx="1536" cy="158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Text Box 23"/>
            <p:cNvSpPr txBox="1">
              <a:spLocks noChangeArrowheads="1"/>
            </p:cNvSpPr>
            <p:nvPr/>
          </p:nvSpPr>
          <p:spPr bwMode="auto">
            <a:xfrm>
              <a:off x="2120" y="219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536" y="2160"/>
              <a:ext cx="28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4" name="Text Box 26"/>
            <p:cNvSpPr txBox="1">
              <a:spLocks noChangeArrowheads="1"/>
            </p:cNvSpPr>
            <p:nvPr/>
          </p:nvSpPr>
          <p:spPr bwMode="auto">
            <a:xfrm>
              <a:off x="2890" y="3080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D</a:t>
              </a:r>
              <a:r>
                <a:rPr lang="en-US" b="1" baseline="-25000">
                  <a:solidFill>
                    <a:srgbClr val="FFFF00"/>
                  </a:solidFill>
                </a:rPr>
                <a:t>1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2375" y="245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50206" name="Text Box 35"/>
            <p:cNvSpPr txBox="1">
              <a:spLocks noChangeArrowheads="1"/>
            </p:cNvSpPr>
            <p:nvPr/>
          </p:nvSpPr>
          <p:spPr bwMode="auto">
            <a:xfrm>
              <a:off x="2048" y="3502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Q</a:t>
              </a:r>
              <a:r>
                <a:rPr lang="en-US" sz="2000" b="1" baseline="-25000"/>
                <a:t>2</a:t>
              </a:r>
              <a:endParaRPr lang="en-US" sz="2000" b="1"/>
            </a:p>
          </p:txBody>
        </p:sp>
        <p:sp>
          <p:nvSpPr>
            <p:cNvPr id="50207" name="Line 36"/>
            <p:cNvSpPr>
              <a:spLocks noChangeShapeType="1"/>
            </p:cNvSpPr>
            <p:nvPr/>
          </p:nvSpPr>
          <p:spPr bwMode="auto">
            <a:xfrm>
              <a:off x="2104" y="23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8" name="Line 37"/>
            <p:cNvSpPr>
              <a:spLocks noChangeShapeType="1"/>
            </p:cNvSpPr>
            <p:nvPr/>
          </p:nvSpPr>
          <p:spPr bwMode="auto">
            <a:xfrm flipH="1">
              <a:off x="1680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 flipH="1">
              <a:off x="1960" y="26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Text Box 39"/>
            <p:cNvSpPr txBox="1">
              <a:spLocks noChangeArrowheads="1"/>
            </p:cNvSpPr>
            <p:nvPr/>
          </p:nvSpPr>
          <p:spPr bwMode="auto">
            <a:xfrm>
              <a:off x="2246" y="350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Q</a:t>
              </a:r>
              <a:r>
                <a:rPr lang="en-US" sz="2000" b="1" baseline="-25000"/>
                <a:t>3</a:t>
              </a:r>
              <a:endParaRPr lang="en-US" sz="2000" b="1"/>
            </a:p>
          </p:txBody>
        </p:sp>
        <p:sp>
          <p:nvSpPr>
            <p:cNvPr id="50211" name="Oval 22"/>
            <p:cNvSpPr>
              <a:spLocks noChangeArrowheads="1"/>
            </p:cNvSpPr>
            <p:nvPr/>
          </p:nvSpPr>
          <p:spPr bwMode="auto">
            <a:xfrm>
              <a:off x="2048" y="2304"/>
              <a:ext cx="96" cy="96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2" name="Oval 30"/>
            <p:cNvSpPr>
              <a:spLocks noChangeArrowheads="1"/>
            </p:cNvSpPr>
            <p:nvPr/>
          </p:nvSpPr>
          <p:spPr bwMode="auto">
            <a:xfrm>
              <a:off x="2330" y="2600"/>
              <a:ext cx="96" cy="96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8" name="Oval 8"/>
          <p:cNvSpPr>
            <a:spLocks noChangeArrowheads="1"/>
          </p:cNvSpPr>
          <p:nvPr/>
        </p:nvSpPr>
        <p:spPr bwMode="auto">
          <a:xfrm>
            <a:off x="3043238" y="41386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199" name="Oval 7"/>
          <p:cNvSpPr>
            <a:spLocks noChangeArrowheads="1"/>
          </p:cNvSpPr>
          <p:nvPr/>
        </p:nvSpPr>
        <p:spPr bwMode="auto">
          <a:xfrm>
            <a:off x="2590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Piyasada Dengesizlik</a:t>
            </a:r>
            <a:endParaRPr lang="en-US" sz="4000" b="1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557338"/>
            <a:ext cx="38100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000" smtClean="0"/>
              <a:t>Kuraklık yüzünden düşük mahsul sonucu arz doğrusunun SS’e kaydığını varsayalım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Hükümet fakirleri korumak için tavan fiyat uygulaması yapsın ve fiyatın P</a:t>
            </a:r>
            <a:r>
              <a:rPr lang="tr-TR" sz="2000" baseline="-25000" smtClean="0"/>
              <a:t>1</a:t>
            </a:r>
            <a:r>
              <a:rPr lang="tr-TR" sz="2000" smtClean="0"/>
              <a:t>’i geçemeyeceğine hükmetsin.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Bu fiyat denge fiyatının altındadır.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Sonuç talep fazlasıdır.</a:t>
            </a:r>
            <a:endParaRPr lang="en-US" sz="2000" smtClean="0"/>
          </a:p>
        </p:txBody>
      </p:sp>
      <p:sp>
        <p:nvSpPr>
          <p:cNvPr id="51204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71A5F7-6770-4EE4-904F-6EC40EC3A89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219200" y="55626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50520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V="1">
            <a:off x="1219200" y="22098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 rot="-5212769">
            <a:off x="558007" y="20693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85800" y="3200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098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676400" y="55626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S</a:t>
            </a:r>
            <a:endParaRPr lang="en-US" b="1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447800" y="2514600"/>
            <a:ext cx="2514600" cy="25146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V="1">
            <a:off x="1600200" y="2209800"/>
            <a:ext cx="1219200" cy="3048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946525" y="4611688"/>
            <a:ext cx="417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16002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 flipH="1">
            <a:off x="12192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>
            <a:off x="23622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1219200" y="4191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20574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20" name="Text Box 22"/>
          <p:cNvSpPr txBox="1">
            <a:spLocks noChangeArrowheads="1"/>
          </p:cNvSpPr>
          <p:nvPr/>
        </p:nvSpPr>
        <p:spPr bwMode="auto">
          <a:xfrm>
            <a:off x="762000" y="38862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51221" name="Text Box 23"/>
          <p:cNvSpPr txBox="1">
            <a:spLocks noChangeArrowheads="1"/>
          </p:cNvSpPr>
          <p:nvPr/>
        </p:nvSpPr>
        <p:spPr bwMode="auto">
          <a:xfrm>
            <a:off x="2438400" y="3124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en-US"/>
          </a:p>
        </p:txBody>
      </p:sp>
      <p:sp>
        <p:nvSpPr>
          <p:cNvPr id="51222" name="Text Box 24"/>
          <p:cNvSpPr txBox="1">
            <a:spLocks noChangeArrowheads="1"/>
          </p:cNvSpPr>
          <p:nvPr/>
        </p:nvSpPr>
        <p:spPr bwMode="auto">
          <a:xfrm>
            <a:off x="1689100" y="37734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223" name="Text Box 25"/>
          <p:cNvSpPr txBox="1">
            <a:spLocks noChangeArrowheads="1"/>
          </p:cNvSpPr>
          <p:nvPr/>
        </p:nvSpPr>
        <p:spPr bwMode="auto">
          <a:xfrm>
            <a:off x="3108325" y="37734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1224" name="Text Box 26"/>
          <p:cNvSpPr txBox="1">
            <a:spLocks noChangeArrowheads="1"/>
          </p:cNvSpPr>
          <p:nvPr/>
        </p:nvSpPr>
        <p:spPr bwMode="auto">
          <a:xfrm>
            <a:off x="685800" y="25908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51225" name="Oval 27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CC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26" name="Line 29"/>
          <p:cNvSpPr>
            <a:spLocks noChangeShapeType="1"/>
          </p:cNvSpPr>
          <p:nvPr/>
        </p:nvSpPr>
        <p:spPr bwMode="auto">
          <a:xfrm>
            <a:off x="31242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76450" y="4257675"/>
            <a:ext cx="1019175" cy="1011238"/>
            <a:chOff x="1308" y="2682"/>
            <a:chExt cx="642" cy="637"/>
          </a:xfrm>
        </p:grpSpPr>
        <p:sp>
          <p:nvSpPr>
            <p:cNvPr id="50208" name="AutoShape 28"/>
            <p:cNvSpPr>
              <a:spLocks/>
            </p:cNvSpPr>
            <p:nvPr/>
          </p:nvSpPr>
          <p:spPr bwMode="auto">
            <a:xfrm rot="5400000">
              <a:off x="1539" y="2469"/>
              <a:ext cx="150" cy="576"/>
            </a:xfrm>
            <a:prstGeom prst="rightBrace">
              <a:avLst>
                <a:gd name="adj1" fmla="val 32000"/>
                <a:gd name="adj2" fmla="val 50000"/>
              </a:avLst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50209" name="Text Box 30"/>
            <p:cNvSpPr txBox="1">
              <a:spLocks noChangeArrowheads="1"/>
            </p:cNvSpPr>
            <p:nvPr/>
          </p:nvSpPr>
          <p:spPr bwMode="auto">
            <a:xfrm>
              <a:off x="1308" y="2877"/>
              <a:ext cx="642" cy="44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tr-TR" sz="2000">
                  <a:latin typeface="Times New Roman" pitchFamily="18" charset="0"/>
                </a:rPr>
                <a:t>Talep fazlası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51228" name="Text Box 31"/>
          <p:cNvSpPr txBox="1">
            <a:spLocks noChangeArrowheads="1"/>
          </p:cNvSpPr>
          <p:nvPr/>
        </p:nvSpPr>
        <p:spPr bwMode="auto">
          <a:xfrm>
            <a:off x="2971800" y="5562600"/>
            <a:ext cx="56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D</a:t>
            </a:r>
            <a:endParaRPr lang="en-US" b="1"/>
          </a:p>
        </p:txBody>
      </p:sp>
      <p:sp>
        <p:nvSpPr>
          <p:cNvPr id="51229" name="Text Box 32"/>
          <p:cNvSpPr txBox="1">
            <a:spLocks noChangeArrowheads="1"/>
          </p:cNvSpPr>
          <p:nvPr/>
        </p:nvSpPr>
        <p:spPr bwMode="auto">
          <a:xfrm>
            <a:off x="1371600" y="2133600"/>
            <a:ext cx="417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1230" name="Text Box 33"/>
          <p:cNvSpPr txBox="1">
            <a:spLocks noChangeArrowheads="1"/>
          </p:cNvSpPr>
          <p:nvPr/>
        </p:nvSpPr>
        <p:spPr bwMode="auto">
          <a:xfrm>
            <a:off x="273685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003800" y="5084763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tr-TR" sz="1800" i="1"/>
              <a:t>TAYINLAMA (</a:t>
            </a:r>
            <a:r>
              <a:rPr lang="en-US" sz="1800" i="1"/>
              <a:t>RATIONING </a:t>
            </a:r>
            <a:r>
              <a:rPr lang="tr-TR" sz="1800" i="1"/>
              <a:t>) : arz kıtlıklarına (ya da talep fazlasına) karşı eldeki malların karne ile ihtiyaç sahiplerine dağıtılmasıdır.</a:t>
            </a:r>
            <a:endParaRPr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97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Hangi mallar, ne kadar ve kimler için?</a:t>
            </a:r>
            <a:endParaRPr lang="en-GB" sz="4000" b="1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63"/>
            <a:ext cx="7772400" cy="48815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400" smtClean="0"/>
              <a:t>Piyasa mekanizması</a:t>
            </a:r>
            <a:r>
              <a:rPr lang="en-GB" sz="2400" smtClean="0"/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Talep edilen miktarla arz edilen miktarı birbirine eşitleyen fiyatı belirleyerek</a:t>
            </a:r>
          </a:p>
          <a:p>
            <a:pPr lvl="2" eaLnBrk="1" hangingPunct="1">
              <a:lnSpc>
                <a:spcPct val="110000"/>
              </a:lnSpc>
            </a:pPr>
            <a:r>
              <a:rPr lang="tr-TR" sz="1800" smtClean="0"/>
              <a:t>Ne kadar ürün üretilmesi gerektiğini belirler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Kim için üretilecek?</a:t>
            </a:r>
          </a:p>
          <a:p>
            <a:pPr lvl="2" eaLnBrk="1" hangingPunct="1">
              <a:lnSpc>
                <a:spcPct val="110000"/>
              </a:lnSpc>
            </a:pPr>
            <a:r>
              <a:rPr lang="tr-TR" sz="1800" smtClean="0"/>
              <a:t>Denge fiyatını ödeyebilecek alım gücüne sahip olan tüketiciler için</a:t>
            </a:r>
            <a:endParaRPr lang="en-GB" sz="1800" smtClean="0"/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Neyin üretileceğini belirler</a:t>
            </a:r>
          </a:p>
          <a:p>
            <a:pPr lvl="2" eaLnBrk="1" hangingPunct="1">
              <a:lnSpc>
                <a:spcPct val="110000"/>
              </a:lnSpc>
            </a:pPr>
            <a:r>
              <a:rPr lang="tr-TR" sz="1800" smtClean="0"/>
              <a:t>Öyle ürünler olabilir ki, firmalar arz etmeye hazır oldukları halde toplum tarafından talep olmadığı için üretilemez.</a:t>
            </a:r>
          </a:p>
          <a:p>
            <a:pPr lvl="2" eaLnBrk="1" hangingPunct="1">
              <a:lnSpc>
                <a:spcPct val="110000"/>
              </a:lnSpc>
            </a:pPr>
            <a:r>
              <a:rPr lang="tr-TR" sz="1800" smtClean="0"/>
              <a:t>Ya da o ürüne ihtiyaç vardır, ancak ihtiyacı olan kesimin yeterli alım gücü olmadığı için üretilememektedir.</a:t>
            </a:r>
            <a:endParaRPr lang="en-GB" sz="1800" smtClean="0"/>
          </a:p>
        </p:txBody>
      </p:sp>
      <p:sp>
        <p:nvSpPr>
          <p:cNvPr id="52228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09AB35-CF19-4DF9-BBBA-FDBA1375AD5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Bazı Kavramlar</a:t>
            </a:r>
            <a:endParaRPr lang="en-US" sz="4000" b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784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Piyasa, Pazar (Market)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alıcı ve satıcıları biraraya getiren, onların bilgi alışverişinde bulunup iş yapmalarını sağlayan bir düzenlemedir.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Talep (</a:t>
            </a:r>
            <a:r>
              <a:rPr lang="en-US" sz="2800" smtClean="0"/>
              <a:t>Demand</a:t>
            </a:r>
            <a:r>
              <a:rPr lang="tr-TR" sz="2800" smtClean="0"/>
              <a:t>)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Tüketicinin olası fiyatlardan almaya hazır olduğu mal miktarı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Arz (</a:t>
            </a:r>
            <a:r>
              <a:rPr lang="en-US" sz="2800" smtClean="0"/>
              <a:t>Supply</a:t>
            </a:r>
            <a:r>
              <a:rPr lang="tr-TR" sz="2800" smtClean="0"/>
              <a:t>)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Üreticinin olası fiyatlardan üretip satmaya hazır olduğu mal miktarı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Denge Fiyatı (</a:t>
            </a:r>
            <a:r>
              <a:rPr lang="en-US" sz="2800" smtClean="0"/>
              <a:t>Equilibrium price</a:t>
            </a:r>
            <a:r>
              <a:rPr lang="tr-TR" sz="2800" smtClean="0"/>
              <a:t>)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Piyasa arzı ile piyasa talebini birbirine eşitleyen fiyat</a:t>
            </a:r>
            <a:endParaRPr lang="en-US" sz="2200" smtClean="0"/>
          </a:p>
        </p:txBody>
      </p:sp>
      <p:sp>
        <p:nvSpPr>
          <p:cNvPr id="36868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DBD920-74DD-4066-A5B2-EFB006615D0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Bazı Kavramlar</a:t>
            </a:r>
            <a:endParaRPr lang="en-US" sz="4000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Bazı mallar arasında belirli yönde bir ilişki bulunabilir. Buna göre mallar ikiye ayrılır:</a:t>
            </a:r>
          </a:p>
          <a:p>
            <a:pPr lvl="1" eaLnBrk="1" hangingPunct="1"/>
            <a:r>
              <a:rPr lang="tr-TR" sz="2400" smtClean="0"/>
              <a:t>İkame (Benzer) Mallar (Substitutes): </a:t>
            </a:r>
          </a:p>
          <a:p>
            <a:pPr lvl="2" eaLnBrk="1" hangingPunct="1"/>
            <a:r>
              <a:rPr lang="tr-TR" sz="2000" smtClean="0"/>
              <a:t>aynı ihtiyacı karşılayan ya da aynı görevi yapan, birbirinin yerine kullanılabilen mallar</a:t>
            </a:r>
          </a:p>
          <a:p>
            <a:pPr lvl="3" eaLnBrk="1" hangingPunct="1"/>
            <a:r>
              <a:rPr lang="tr-TR" sz="1800" smtClean="0"/>
              <a:t>Örnek: Çay ve kahve</a:t>
            </a:r>
          </a:p>
          <a:p>
            <a:pPr lvl="1" eaLnBrk="1" hangingPunct="1"/>
            <a:r>
              <a:rPr lang="tr-TR" sz="2400" smtClean="0"/>
              <a:t>Tamamlayıcı Mallar (Complementary):</a:t>
            </a:r>
          </a:p>
          <a:p>
            <a:pPr lvl="2" eaLnBrk="1" hangingPunct="1"/>
            <a:r>
              <a:rPr lang="tr-TR" sz="2000" smtClean="0"/>
              <a:t>Ancak birlikte tüketildiğinde ihtiyacı karşılayabilen mallar</a:t>
            </a:r>
          </a:p>
          <a:p>
            <a:pPr lvl="3" eaLnBrk="1" hangingPunct="1"/>
            <a:r>
              <a:rPr lang="tr-TR" sz="1800" smtClean="0"/>
              <a:t>Örnek: Çay ve şeker</a:t>
            </a:r>
            <a:endParaRPr lang="en-US" sz="1800" smtClean="0"/>
          </a:p>
        </p:txBody>
      </p:sp>
      <p:sp>
        <p:nvSpPr>
          <p:cNvPr id="37892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0EC203-4293-4246-8B71-331DBB71404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İkame ve Tamamlayıcı mallar</a:t>
            </a:r>
            <a:endParaRPr lang="en-US" sz="4000" b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İkame malın fiyatı arttığında (müzik CDsi), i-tunes’dan şarkı indirme talebi artar</a:t>
            </a:r>
          </a:p>
          <a:p>
            <a:pPr eaLnBrk="1" hangingPunct="1"/>
            <a:r>
              <a:rPr lang="tr-TR" smtClean="0"/>
              <a:t>Tamamlayıcı malın fiyatı arttığında (i-pod), i-tunes’dan indirilen şarkı sayısı da azalır.</a:t>
            </a:r>
            <a:endParaRPr lang="en-US" smtClean="0"/>
          </a:p>
        </p:txBody>
      </p:sp>
      <p:sp>
        <p:nvSpPr>
          <p:cNvPr id="38916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FC4871-0BB5-4D03-A9AC-1BF09DCDB4C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Tüketici Geliri ve Mal Talebi</a:t>
            </a:r>
            <a:endParaRPr 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000" smtClean="0"/>
              <a:t>Gelirdeki değişimlere verdikleri tepkilere bağlı olarak mallar iki gruba ayrılır:</a:t>
            </a:r>
          </a:p>
          <a:p>
            <a:pPr lvl="1" eaLnBrk="1" hangingPunct="1"/>
            <a:r>
              <a:rPr lang="tr-TR" sz="2600" smtClean="0"/>
              <a:t>Normal Mallar: </a:t>
            </a:r>
          </a:p>
          <a:p>
            <a:pPr lvl="2" eaLnBrk="1" hangingPunct="1"/>
            <a:r>
              <a:rPr lang="tr-TR" sz="2200" smtClean="0"/>
              <a:t>Gelirdeki artış karşısında talebi artan mallar</a:t>
            </a:r>
          </a:p>
          <a:p>
            <a:pPr lvl="3" eaLnBrk="1" hangingPunct="1"/>
            <a:r>
              <a:rPr lang="tr-TR" sz="1900" smtClean="0"/>
              <a:t>Örnek: Araba</a:t>
            </a:r>
          </a:p>
          <a:p>
            <a:pPr lvl="1" eaLnBrk="1" hangingPunct="1"/>
            <a:r>
              <a:rPr lang="tr-TR" sz="2600" smtClean="0"/>
              <a:t>Düşük ya da Tutulmayan (Inferior) Mallar: </a:t>
            </a:r>
          </a:p>
          <a:p>
            <a:pPr lvl="2" eaLnBrk="1" hangingPunct="1"/>
            <a:r>
              <a:rPr lang="tr-TR" sz="2200" smtClean="0"/>
              <a:t>Gelirdeki artış karşısında talebi azalan mallar</a:t>
            </a:r>
          </a:p>
          <a:p>
            <a:pPr lvl="3" eaLnBrk="1" hangingPunct="1"/>
            <a:r>
              <a:rPr lang="tr-TR" sz="1900" smtClean="0"/>
              <a:t>Örnek: Ekmek</a:t>
            </a:r>
            <a:endParaRPr lang="en-US" sz="1900" smtClean="0"/>
          </a:p>
        </p:txBody>
      </p:sp>
      <p:sp>
        <p:nvSpPr>
          <p:cNvPr id="39940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2F785E-DE9E-4E36-9D37-DD8E2AAA41E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300" b="1" smtClean="0">
                <a:solidFill>
                  <a:srgbClr val="FFC000"/>
                </a:solidFill>
              </a:rPr>
              <a:t>Talep doğrusu ve ya eğrisi diğer etkenler sabitken fiyat ile talep edilen miktar arasındaki ilişkiyi gösterir.</a:t>
            </a:r>
            <a:endParaRPr lang="en-US" sz="2300" b="1" smtClean="0">
              <a:solidFill>
                <a:srgbClr val="FFC000"/>
              </a:solidFill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2276475"/>
            <a:ext cx="3810000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“</a:t>
            </a:r>
            <a:r>
              <a:rPr lang="tr-TR" sz="1800" smtClean="0"/>
              <a:t>Diğer etkenler” şunlardan oluşur: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800" smtClean="0"/>
              <a:t>Bu mala ikame, ve bu malı tamamlayan malların fiyatı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tr-TR" sz="1800" smtClean="0"/>
              <a:t>Tüketici geliri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800" smtClean="0"/>
              <a:t>Tüketici tercihleri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tr-TR" sz="1800" smtClean="0"/>
              <a:t>Bu etkenlerdeki değişim sonucu talep doğrusu sağa ya da sola kayar.</a:t>
            </a:r>
          </a:p>
          <a:p>
            <a:pPr eaLnBrk="1" hangingPunct="1">
              <a:lnSpc>
                <a:spcPct val="80000"/>
              </a:lnSpc>
            </a:pPr>
            <a:r>
              <a:rPr lang="tr-TR" sz="1800" b="1" smtClean="0"/>
              <a:t>Talep Yasası: </a:t>
            </a:r>
            <a:r>
              <a:rPr lang="tr-TR" sz="1800" smtClean="0"/>
              <a:t>Talep edilen miktarla fiyat arasında negatif ilişki vardır.</a:t>
            </a:r>
            <a:endParaRPr lang="en-US" sz="1800" smtClean="0"/>
          </a:p>
        </p:txBody>
      </p:sp>
      <p:sp>
        <p:nvSpPr>
          <p:cNvPr id="40964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75AB5E-BC09-4FA1-9A58-394E4A2D40C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V="1">
            <a:off x="1295400" y="22098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6" name="Line 9"/>
          <p:cNvSpPr>
            <a:spLocks noChangeShapeType="1"/>
          </p:cNvSpPr>
          <p:nvPr/>
        </p:nvSpPr>
        <p:spPr bwMode="auto">
          <a:xfrm>
            <a:off x="1295400" y="54864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>
            <a:off x="1524000" y="2590800"/>
            <a:ext cx="2133600" cy="2514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3786188" y="4643438"/>
            <a:ext cx="439737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</a:rPr>
              <a:t>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3200400" y="54848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/>
              <a:t>miktar</a:t>
            </a:r>
            <a:endParaRPr lang="en-US" sz="1800" i="1"/>
          </a:p>
        </p:txBody>
      </p:sp>
      <p:sp>
        <p:nvSpPr>
          <p:cNvPr id="40970" name="Text Box 13"/>
          <p:cNvSpPr txBox="1">
            <a:spLocks noChangeArrowheads="1"/>
          </p:cNvSpPr>
          <p:nvPr/>
        </p:nvSpPr>
        <p:spPr bwMode="auto">
          <a:xfrm rot="-5400000">
            <a:off x="796132" y="2478881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/>
              <a:t>fiyat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b="1" smtClean="0">
                <a:solidFill>
                  <a:srgbClr val="FFC000"/>
                </a:solidFill>
              </a:rPr>
              <a:t>Arz doğrusu veya eğrisi, diğer etkenler sabitken fiyat ile arz edilen miktar arasındaki ilişkiyi gösterir.</a:t>
            </a:r>
            <a:endParaRPr lang="en-US" sz="2800" b="1" smtClean="0">
              <a:solidFill>
                <a:srgbClr val="FFC000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928813"/>
            <a:ext cx="3810000" cy="4391025"/>
          </a:xfrm>
        </p:spPr>
        <p:txBody>
          <a:bodyPr/>
          <a:lstStyle/>
          <a:p>
            <a:pPr eaLnBrk="1" hangingPunct="1"/>
            <a:r>
              <a:rPr lang="en-US" sz="2000" smtClean="0"/>
              <a:t>“</a:t>
            </a:r>
            <a:r>
              <a:rPr lang="tr-TR" sz="2000" smtClean="0"/>
              <a:t>Diğer etkenler</a:t>
            </a:r>
            <a:r>
              <a:rPr lang="en-US" sz="2000" smtClean="0"/>
              <a:t>” </a:t>
            </a:r>
            <a:r>
              <a:rPr lang="tr-TR" sz="2000" smtClean="0"/>
              <a:t>şunlardan oluşur:</a:t>
            </a:r>
            <a:endParaRPr lang="en-US" sz="2000" smtClean="0"/>
          </a:p>
          <a:p>
            <a:pPr lvl="1" eaLnBrk="1" hangingPunct="1"/>
            <a:r>
              <a:rPr lang="tr-TR" sz="2000" smtClean="0"/>
              <a:t>Üretim teknolojisi</a:t>
            </a:r>
            <a:endParaRPr lang="en-US" sz="2000" smtClean="0"/>
          </a:p>
          <a:p>
            <a:pPr lvl="1" eaLnBrk="1" hangingPunct="1"/>
            <a:r>
              <a:rPr lang="tr-TR" sz="2000" smtClean="0"/>
              <a:t>Girdi maliyetleri</a:t>
            </a:r>
            <a:endParaRPr lang="en-US" sz="2000" smtClean="0"/>
          </a:p>
          <a:p>
            <a:pPr lvl="1" eaLnBrk="1" hangingPunct="1"/>
            <a:r>
              <a:rPr lang="tr-TR" sz="2000" smtClean="0"/>
              <a:t>Hükümet düzenlemeleri</a:t>
            </a:r>
          </a:p>
          <a:p>
            <a:pPr lvl="1" eaLnBrk="1" hangingPunct="1"/>
            <a:r>
              <a:rPr lang="tr-TR" sz="2000" smtClean="0"/>
              <a:t>Diğer malların fiyatları</a:t>
            </a:r>
            <a:endParaRPr lang="en-US" sz="2000" smtClean="0"/>
          </a:p>
          <a:p>
            <a:pPr eaLnBrk="1" hangingPunct="1"/>
            <a:r>
              <a:rPr lang="tr-TR" sz="2000" smtClean="0"/>
              <a:t>Bu etkenlerdeki değişim arz doğrusunu sağa ya da sola kaydırır.</a:t>
            </a:r>
          </a:p>
          <a:p>
            <a:pPr eaLnBrk="1" hangingPunct="1"/>
            <a:r>
              <a:rPr lang="tr-TR" sz="2000" b="1" smtClean="0"/>
              <a:t>Arz Yasası:</a:t>
            </a:r>
            <a:r>
              <a:rPr lang="tr-TR" sz="2000" smtClean="0"/>
              <a:t> Bir malın fiyatıyla arz edilen miktarı arasında pozitif ilişki vardır.</a:t>
            </a:r>
            <a:endParaRPr lang="en-US" sz="2000" smtClean="0"/>
          </a:p>
        </p:txBody>
      </p:sp>
      <p:sp>
        <p:nvSpPr>
          <p:cNvPr id="41988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A5BD9F-193E-483F-A817-536B7CB594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1295400" y="22098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295400" y="54864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3657600" y="4648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Times New Roman" pitchFamily="18" charset="0"/>
            </a:endParaRP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3200400" y="54848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/>
              <a:t>miktar</a:t>
            </a:r>
            <a:endParaRPr lang="en-US" sz="1800" i="1"/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 rot="-5400000">
            <a:off x="796132" y="2478881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/>
              <a:t>fiyat</a:t>
            </a:r>
            <a:endParaRPr lang="en-US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flipV="1">
            <a:off x="1752600" y="2286000"/>
            <a:ext cx="1828800" cy="2819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3657600" y="2284413"/>
            <a:ext cx="403225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00000"/>
                </a:solidFill>
              </a:rPr>
              <a:t>S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Piyasa Dengesi</a:t>
            </a:r>
            <a:r>
              <a:rPr lang="en-US" b="1" smtClean="0"/>
              <a:t> (1)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2349500"/>
            <a:ext cx="3810000" cy="1600200"/>
          </a:xfrm>
        </p:spPr>
        <p:txBody>
          <a:bodyPr/>
          <a:lstStyle/>
          <a:p>
            <a:pPr eaLnBrk="1" hangingPunct="1"/>
            <a:r>
              <a:rPr lang="tr-TR" sz="2000" b="1" smtClean="0"/>
              <a:t>Piyasanın dengeye geldiği nokta E</a:t>
            </a:r>
            <a:r>
              <a:rPr lang="tr-TR" sz="2000" b="1" baseline="-25000" smtClean="0"/>
              <a:t>0</a:t>
            </a:r>
            <a:r>
              <a:rPr lang="tr-TR" sz="2000" b="1" smtClean="0"/>
              <a:t> dır. Bu noktada talep edilen miktarla arz edilen miktar birbirine eşittir.</a:t>
            </a:r>
            <a:endParaRPr lang="en-US" sz="2000" b="1" baseline="-25000" smtClean="0"/>
          </a:p>
        </p:txBody>
      </p:sp>
      <p:sp>
        <p:nvSpPr>
          <p:cNvPr id="43012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707AFF-0772-4346-BAF7-752F386A5BD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143000" y="5486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1143000" y="2362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47800" y="2667000"/>
            <a:ext cx="2928938" cy="2747963"/>
            <a:chOff x="912" y="1680"/>
            <a:chExt cx="1845" cy="1731"/>
          </a:xfrm>
        </p:grpSpPr>
        <p:sp>
          <p:nvSpPr>
            <p:cNvPr id="43031" name="Line 7"/>
            <p:cNvSpPr>
              <a:spLocks noChangeShapeType="1"/>
            </p:cNvSpPr>
            <p:nvPr/>
          </p:nvSpPr>
          <p:spPr bwMode="auto">
            <a:xfrm>
              <a:off x="912" y="1680"/>
              <a:ext cx="1584" cy="153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2480" y="3120"/>
              <a:ext cx="277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</a:rPr>
                <a:t>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447800" y="2286000"/>
            <a:ext cx="2901950" cy="2819400"/>
            <a:chOff x="912" y="1440"/>
            <a:chExt cx="1828" cy="1776"/>
          </a:xfrm>
        </p:grpSpPr>
        <p:sp>
          <p:nvSpPr>
            <p:cNvPr id="43028" name="Line 8"/>
            <p:cNvSpPr>
              <a:spLocks noChangeShapeType="1"/>
            </p:cNvSpPr>
            <p:nvPr/>
          </p:nvSpPr>
          <p:spPr bwMode="auto">
            <a:xfrm flipV="1">
              <a:off x="912" y="1584"/>
              <a:ext cx="1632" cy="163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43029" name="Text Box 11"/>
            <p:cNvSpPr txBox="1">
              <a:spLocks noChangeArrowheads="1"/>
            </p:cNvSpPr>
            <p:nvPr/>
          </p:nvSpPr>
          <p:spPr bwMode="auto">
            <a:xfrm>
              <a:off x="2496" y="1440"/>
              <a:ext cx="24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CC0066"/>
                  </a:solidFill>
                </a:rPr>
                <a:t>S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 rot="-5212769">
            <a:off x="558007" y="25265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350520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9600" y="3581400"/>
            <a:ext cx="2362200" cy="2362200"/>
            <a:chOff x="384" y="2256"/>
            <a:chExt cx="1488" cy="1488"/>
          </a:xfrm>
        </p:grpSpPr>
        <p:sp>
          <p:nvSpPr>
            <p:cNvPr id="43024" name="Line 13"/>
            <p:cNvSpPr>
              <a:spLocks noChangeShapeType="1"/>
            </p:cNvSpPr>
            <p:nvPr/>
          </p:nvSpPr>
          <p:spPr bwMode="auto">
            <a:xfrm>
              <a:off x="1680" y="24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5" name="Line 14"/>
            <p:cNvSpPr>
              <a:spLocks noChangeShapeType="1"/>
            </p:cNvSpPr>
            <p:nvPr/>
          </p:nvSpPr>
          <p:spPr bwMode="auto">
            <a:xfrm flipH="1">
              <a:off x="720" y="244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6" name="Text Box 15"/>
            <p:cNvSpPr txBox="1">
              <a:spLocks noChangeArrowheads="1"/>
            </p:cNvSpPr>
            <p:nvPr/>
          </p:nvSpPr>
          <p:spPr bwMode="auto">
            <a:xfrm>
              <a:off x="1536" y="34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Q</a:t>
              </a:r>
              <a:r>
                <a:rPr lang="en-US" b="1" baseline="-25000"/>
                <a:t>0</a:t>
              </a:r>
              <a:endParaRPr lang="en-US"/>
            </a:p>
          </p:txBody>
        </p:sp>
        <p:sp>
          <p:nvSpPr>
            <p:cNvPr id="43027" name="Text Box 16"/>
            <p:cNvSpPr txBox="1">
              <a:spLocks noChangeArrowheads="1"/>
            </p:cNvSpPr>
            <p:nvPr/>
          </p:nvSpPr>
          <p:spPr bwMode="auto">
            <a:xfrm>
              <a:off x="384" y="2256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  <a:r>
                <a:rPr lang="en-US" b="1" baseline="-25000"/>
                <a:t>0</a:t>
              </a:r>
              <a:endParaRPr lang="en-US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495550" y="3562350"/>
            <a:ext cx="900113" cy="579438"/>
            <a:chOff x="1572" y="2244"/>
            <a:chExt cx="567" cy="365"/>
          </a:xfrm>
        </p:grpSpPr>
        <p:sp>
          <p:nvSpPr>
            <p:cNvPr id="43022" name="Text Box 17"/>
            <p:cNvSpPr txBox="1">
              <a:spLocks noChangeArrowheads="1"/>
            </p:cNvSpPr>
            <p:nvPr/>
          </p:nvSpPr>
          <p:spPr bwMode="auto">
            <a:xfrm>
              <a:off x="1824" y="2304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E</a:t>
              </a:r>
              <a:r>
                <a:rPr lang="en-US" b="1" baseline="-25000"/>
                <a:t>0</a:t>
              </a:r>
              <a:endParaRPr lang="en-US"/>
            </a:p>
          </p:txBody>
        </p:sp>
        <p:sp>
          <p:nvSpPr>
            <p:cNvPr id="43023" name="Text Box 20"/>
            <p:cNvSpPr txBox="1">
              <a:spLocks noChangeArrowheads="1"/>
            </p:cNvSpPr>
            <p:nvPr/>
          </p:nvSpPr>
          <p:spPr bwMode="auto">
            <a:xfrm>
              <a:off x="1572" y="2244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>
                  <a:sym typeface="Symbol" pitchFamily="18" charset="2"/>
                </a:rPr>
                <a:t></a:t>
              </a:r>
              <a:endParaRPr lang="en-GB" sz="3200"/>
            </a:p>
          </p:txBody>
        </p:sp>
      </p:grp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724400" y="4149725"/>
            <a:ext cx="38100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000" b="1"/>
              <a:t>Denge fiyatı</a:t>
            </a:r>
            <a:r>
              <a:rPr lang="en-US" sz="2000" b="1"/>
              <a:t> P</a:t>
            </a:r>
            <a:r>
              <a:rPr lang="en-US" sz="2000" b="1" baseline="-25000"/>
              <a:t>0</a:t>
            </a:r>
            <a:r>
              <a:rPr lang="en-US" sz="2000" b="1"/>
              <a:t> </a:t>
            </a:r>
            <a:r>
              <a:rPr lang="tr-TR" sz="2000" b="1"/>
              <a:t>ve denge miktarı </a:t>
            </a:r>
            <a:r>
              <a:rPr lang="en-US" sz="2000" b="1"/>
              <a:t>Q</a:t>
            </a:r>
            <a:r>
              <a:rPr lang="en-US" sz="2000" b="1" baseline="-25000"/>
              <a:t>0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bldLvl="2" autoUpdateAnimBg="0"/>
      <p:bldP spid="23578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Piyasa dengesi ve dengesizliği (disequilibrium)</a:t>
            </a:r>
            <a:endParaRPr lang="en-US" sz="40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143125"/>
            <a:ext cx="3810000" cy="2033588"/>
          </a:xfrm>
        </p:spPr>
        <p:txBody>
          <a:bodyPr/>
          <a:lstStyle/>
          <a:p>
            <a:pPr eaLnBrk="1" hangingPunct="1"/>
            <a:r>
              <a:rPr lang="tr-TR" sz="1600" b="1" smtClean="0"/>
              <a:t>Fiyat </a:t>
            </a:r>
            <a:r>
              <a:rPr lang="en-US" sz="1600" b="1" smtClean="0"/>
              <a:t>P</a:t>
            </a:r>
            <a:r>
              <a:rPr lang="en-US" sz="1600" b="1" baseline="-25000" smtClean="0"/>
              <a:t>0</a:t>
            </a:r>
            <a:r>
              <a:rPr lang="tr-TR" sz="1600" b="1" baseline="-25000" smtClean="0"/>
              <a:t> </a:t>
            </a:r>
            <a:r>
              <a:rPr lang="tr-TR" sz="1600" b="1" smtClean="0"/>
              <a:t>dan düşükse, talep fazlası (arz yetersizliği) ortaya çıkar.</a:t>
            </a:r>
            <a:endParaRPr lang="en-US" sz="1600" b="1" smtClean="0"/>
          </a:p>
          <a:p>
            <a:pPr lvl="1" eaLnBrk="1" hangingPunct="1"/>
            <a:r>
              <a:rPr lang="tr-TR" sz="1600" b="1" smtClean="0"/>
              <a:t>Tüketiciler üreticilerin arz ettiğinden daha fazla miktarda mal talep ederler.</a:t>
            </a:r>
            <a:endParaRPr lang="en-US" sz="1600" b="1" smtClean="0"/>
          </a:p>
        </p:txBody>
      </p:sp>
      <p:sp>
        <p:nvSpPr>
          <p:cNvPr id="44036" name="4 Slayt Numarası Yer Tutucusu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179406-3A04-407A-AADC-7A73B96C797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143000" y="5486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1143000" y="2362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1447800" y="2667000"/>
            <a:ext cx="2514600" cy="2438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V="1">
            <a:off x="1447800" y="2514600"/>
            <a:ext cx="2590800" cy="2590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3938588" y="4876800"/>
            <a:ext cx="43954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</a:rPr>
              <a:t>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3879850" y="2133600"/>
            <a:ext cx="403225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6600"/>
                </a:solidFill>
              </a:rPr>
              <a:t>S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1143000" y="38576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2438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0</a:t>
            </a:r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609600" y="3581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0</a:t>
            </a:r>
            <a:endParaRPr lang="en-US" b="1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2514600" y="33909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E</a:t>
            </a:r>
            <a:endParaRPr lang="en-US" sz="2000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 rot="-5212769">
            <a:off x="558007" y="252650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fiyat</a:t>
            </a:r>
            <a:endParaRPr lang="en-US" i="1"/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3505200" y="56388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i="1"/>
              <a:t>miktar</a:t>
            </a:r>
            <a:endParaRPr lang="en-US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2495550" y="356235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sym typeface="Symbol" pitchFamily="18" charset="2"/>
              </a:rPr>
              <a:t></a:t>
            </a:r>
            <a:endParaRPr lang="en-GB" sz="320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22300" y="2286000"/>
            <a:ext cx="2997200" cy="1290638"/>
            <a:chOff x="392" y="1440"/>
            <a:chExt cx="1888" cy="813"/>
          </a:xfrm>
        </p:grpSpPr>
        <p:sp>
          <p:nvSpPr>
            <p:cNvPr id="44060" name="AutoShape 20"/>
            <p:cNvSpPr>
              <a:spLocks/>
            </p:cNvSpPr>
            <p:nvPr/>
          </p:nvSpPr>
          <p:spPr bwMode="auto">
            <a:xfrm rot="-5400000">
              <a:off x="1628" y="1660"/>
              <a:ext cx="128" cy="616"/>
            </a:xfrm>
            <a:prstGeom prst="rightBrace">
              <a:avLst>
                <a:gd name="adj1" fmla="val 401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61" name="Line 22"/>
            <p:cNvSpPr>
              <a:spLocks noChangeShapeType="1"/>
            </p:cNvSpPr>
            <p:nvPr/>
          </p:nvSpPr>
          <p:spPr bwMode="auto">
            <a:xfrm flipH="1">
              <a:off x="720" y="208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62" name="Text Box 24"/>
            <p:cNvSpPr txBox="1">
              <a:spLocks noChangeArrowheads="1"/>
            </p:cNvSpPr>
            <p:nvPr/>
          </p:nvSpPr>
          <p:spPr bwMode="auto">
            <a:xfrm>
              <a:off x="392" y="1872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44063" name="Line 26"/>
            <p:cNvSpPr>
              <a:spLocks noChangeShapeType="1"/>
            </p:cNvSpPr>
            <p:nvPr/>
          </p:nvSpPr>
          <p:spPr bwMode="auto">
            <a:xfrm>
              <a:off x="1368" y="208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64" name="Text Box 27"/>
            <p:cNvSpPr txBox="1">
              <a:spLocks noChangeArrowheads="1"/>
            </p:cNvSpPr>
            <p:nvPr/>
          </p:nvSpPr>
          <p:spPr bwMode="auto">
            <a:xfrm>
              <a:off x="1944" y="1888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>
                  <a:sym typeface="Symbol" pitchFamily="18" charset="2"/>
                </a:rPr>
                <a:t></a:t>
              </a:r>
              <a:endParaRPr lang="en-GB" sz="3200"/>
            </a:p>
          </p:txBody>
        </p:sp>
        <p:sp>
          <p:nvSpPr>
            <p:cNvPr id="44065" name="Text Box 28"/>
            <p:cNvSpPr txBox="1">
              <a:spLocks noChangeArrowheads="1"/>
            </p:cNvSpPr>
            <p:nvPr/>
          </p:nvSpPr>
          <p:spPr bwMode="auto">
            <a:xfrm>
              <a:off x="1216" y="1888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>
                  <a:sym typeface="Symbol" pitchFamily="18" charset="2"/>
                </a:rPr>
                <a:t></a:t>
              </a:r>
              <a:endParaRPr lang="en-GB" sz="3200"/>
            </a:p>
          </p:txBody>
        </p:sp>
        <p:sp>
          <p:nvSpPr>
            <p:cNvPr id="44066" name="Text Box 32"/>
            <p:cNvSpPr txBox="1">
              <a:spLocks noChangeArrowheads="1"/>
            </p:cNvSpPr>
            <p:nvPr/>
          </p:nvSpPr>
          <p:spPr bwMode="auto">
            <a:xfrm>
              <a:off x="1440" y="144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>
                  <a:solidFill>
                    <a:srgbClr val="FFFF00"/>
                  </a:solidFill>
                  <a:latin typeface="Times New Roman" pitchFamily="18" charset="0"/>
                </a:rPr>
                <a:t>Arz fazlası</a:t>
              </a:r>
              <a:endParaRPr lang="en-GB" sz="20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600" y="4094163"/>
            <a:ext cx="2978150" cy="1169987"/>
            <a:chOff x="384" y="2579"/>
            <a:chExt cx="1876" cy="737"/>
          </a:xfrm>
        </p:grpSpPr>
        <p:sp>
          <p:nvSpPr>
            <p:cNvPr id="44053" name="AutoShape 21"/>
            <p:cNvSpPr>
              <a:spLocks/>
            </p:cNvSpPr>
            <p:nvPr/>
          </p:nvSpPr>
          <p:spPr bwMode="auto">
            <a:xfrm rot="5400000" flipV="1">
              <a:off x="1636" y="2596"/>
              <a:ext cx="120" cy="576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4" name="Line 23"/>
            <p:cNvSpPr>
              <a:spLocks noChangeShapeType="1"/>
            </p:cNvSpPr>
            <p:nvPr/>
          </p:nvSpPr>
          <p:spPr bwMode="auto">
            <a:xfrm flipH="1">
              <a:off x="72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5" name="Text Box 25"/>
            <p:cNvSpPr txBox="1">
              <a:spLocks noChangeArrowheads="1"/>
            </p:cNvSpPr>
            <p:nvPr/>
          </p:nvSpPr>
          <p:spPr bwMode="auto">
            <a:xfrm>
              <a:off x="384" y="2592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  <a:r>
                <a:rPr lang="en-US" b="1" baseline="-25000"/>
                <a:t>2</a:t>
              </a:r>
              <a:endParaRPr lang="en-US" b="1"/>
            </a:p>
          </p:txBody>
        </p:sp>
        <p:sp>
          <p:nvSpPr>
            <p:cNvPr id="44056" name="Text Box 29"/>
            <p:cNvSpPr txBox="1">
              <a:spLocks noChangeArrowheads="1"/>
            </p:cNvSpPr>
            <p:nvPr/>
          </p:nvSpPr>
          <p:spPr bwMode="auto">
            <a:xfrm>
              <a:off x="1256" y="2579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>
                  <a:sym typeface="Symbol" pitchFamily="18" charset="2"/>
                </a:rPr>
                <a:t></a:t>
              </a:r>
              <a:endParaRPr lang="en-GB" sz="3200"/>
            </a:p>
          </p:txBody>
        </p:sp>
        <p:sp>
          <p:nvSpPr>
            <p:cNvPr id="44057" name="Text Box 30"/>
            <p:cNvSpPr txBox="1">
              <a:spLocks noChangeArrowheads="1"/>
            </p:cNvSpPr>
            <p:nvPr/>
          </p:nvSpPr>
          <p:spPr bwMode="auto">
            <a:xfrm>
              <a:off x="1924" y="2587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>
                  <a:sym typeface="Symbol" pitchFamily="18" charset="2"/>
                </a:rPr>
                <a:t></a:t>
              </a:r>
              <a:endParaRPr lang="en-GB" sz="3200"/>
            </a:p>
          </p:txBody>
        </p:sp>
        <p:sp>
          <p:nvSpPr>
            <p:cNvPr id="44058" name="Line 31"/>
            <p:cNvSpPr>
              <a:spLocks noChangeShapeType="1"/>
            </p:cNvSpPr>
            <p:nvPr/>
          </p:nvSpPr>
          <p:spPr bwMode="auto">
            <a:xfrm>
              <a:off x="1368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9" name="Text Box 33"/>
            <p:cNvSpPr txBox="1">
              <a:spLocks noChangeArrowheads="1"/>
            </p:cNvSpPr>
            <p:nvPr/>
          </p:nvSpPr>
          <p:spPr bwMode="auto">
            <a:xfrm>
              <a:off x="1440" y="2870"/>
              <a:ext cx="67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>
                  <a:solidFill>
                    <a:srgbClr val="FFFF00"/>
                  </a:solidFill>
                  <a:latin typeface="Times New Roman" pitchFamily="18" charset="0"/>
                </a:rPr>
                <a:t>Talep fazlası</a:t>
              </a:r>
              <a:endParaRPr lang="en-GB" sz="20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4787900" y="4857750"/>
            <a:ext cx="3810000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1600" b="1"/>
              <a:t>Fiyat P</a:t>
            </a:r>
            <a:r>
              <a:rPr lang="tr-TR" sz="1600" b="1" baseline="-25000"/>
              <a:t>0</a:t>
            </a:r>
            <a:r>
              <a:rPr lang="tr-TR" sz="1600" b="1"/>
              <a:t> dan yüksekse, arz fazlası (talep yetersizliği) ortaya çıkar.</a:t>
            </a:r>
            <a:endParaRPr lang="en-US" sz="1600" b="1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1600" b="1"/>
              <a:t>Üreticiler tüketicilerin talep ettiklerinden daha fazla miktarda mal arz ederler.</a:t>
            </a:r>
            <a:endParaRPr lang="en-US" sz="1600" b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  <p:bldP spid="24612" grpId="0" build="p" bldLvl="2" autoUpdateAnimBg="0"/>
    </p:bld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1194</Words>
  <Application>Microsoft Office PowerPoint</Application>
  <PresentationFormat>Ekran Gösterisi (4:3)</PresentationFormat>
  <Paragraphs>264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1_Ofis Teması</vt:lpstr>
      <vt:lpstr>Bölüm 3 Talep, Arz ve Piyasa</vt:lpstr>
      <vt:lpstr>Bazı Kavramlar</vt:lpstr>
      <vt:lpstr>Bazı Kavramlar</vt:lpstr>
      <vt:lpstr>İkame ve Tamamlayıcı mallar</vt:lpstr>
      <vt:lpstr>Tüketici Geliri ve Mal Talebi</vt:lpstr>
      <vt:lpstr>Talep doğrusu ve ya eğrisi diğer etkenler sabitken fiyat ile talep edilen miktar arasındaki ilişkiyi gösterir.</vt:lpstr>
      <vt:lpstr>Arz doğrusu veya eğrisi, diğer etkenler sabitken fiyat ile arz edilen miktar arasındaki ilişkiyi gösterir.</vt:lpstr>
      <vt:lpstr>Piyasa Dengesi (1)</vt:lpstr>
      <vt:lpstr>Piyasa dengesi ve dengesizliği (disequilibrium)</vt:lpstr>
      <vt:lpstr>Talep doğrusu ne zaman kayar?</vt:lpstr>
      <vt:lpstr>Talep doğrusu ne zaman kayar?</vt:lpstr>
      <vt:lpstr>Arz doğrusu ne zaman kayar?</vt:lpstr>
      <vt:lpstr>Arz doğrusu ne zaman kayar?</vt:lpstr>
      <vt:lpstr>Talep iki şekilde artar: (1)</vt:lpstr>
      <vt:lpstr>Talep iki şekilde artar: (2)</vt:lpstr>
      <vt:lpstr>Piyasada Dengesizlik</vt:lpstr>
      <vt:lpstr>Hangi mallar, ne kadar ve kimler için?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3 Talep, Arz ve Piyasa</dc:title>
  <dc:creator>tegam2</dc:creator>
  <cp:lastModifiedBy>tegam2</cp:lastModifiedBy>
  <cp:revision>1</cp:revision>
  <dcterms:created xsi:type="dcterms:W3CDTF">2012-09-24T08:39:50Z</dcterms:created>
  <dcterms:modified xsi:type="dcterms:W3CDTF">2012-09-24T08:41:28Z</dcterms:modified>
</cp:coreProperties>
</file>