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A2968-FC6F-4A49-A109-FAD1FD8E90B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D571-31CB-4FF7-8B6D-699D8A2A348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EC51E-636B-4420-A5A8-A551928AFF6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2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314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E849-F3DF-4D19-9746-239658A2A1E6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73" y="8686910"/>
            <a:ext cx="2971727" cy="45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DBEF55-C06C-4E50-9A84-F3543F353124}" type="slidenum">
              <a:rPr lang="en-US" sz="1200">
                <a:latin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2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4-2 in the main text, and Figure 4-4.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5A028-4661-417F-980B-2B7AA5599EF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3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In general, the more narrowly we define a commodity, the easier it is to find a substitute, so the larger will be the price elasticity.</a:t>
            </a:r>
          </a:p>
          <a:p>
            <a:r>
              <a:rPr lang="en-GB" smtClean="0"/>
              <a:t>See Section 4-1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7F916-5FAB-40E1-928E-BBC802C7575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34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4-6 in the main text.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006D5-2632-421F-9F86-DB7968F8FFA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35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4-6 in the main text.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28B96-8DCF-47C7-8583-C3E3228179E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36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4-6 in the main text, and Figure 4-5.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B3FB2-3974-45F2-931B-A8664CB3304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37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4-5 in the main text.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97F01-869A-4A3A-ABEE-CA0F19352C9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38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4-5 in the main text, and Table 4-6.</a:t>
            </a:r>
          </a:p>
          <a:p>
            <a:r>
              <a:rPr lang="en-GB" smtClean="0"/>
              <a:t>The animation holds back the own-price elasticities.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2323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5EDED-CB58-4337-A9B4-6799DC4F89FD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A7433-F8FE-4771-9DCD-EB728BF261C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4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4-1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1915F-BE3B-4441-BAE6-B0445FAF266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4-1 in the main text.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A63AE-298F-4861-B30C-6E89D25EA7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6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4-1 in the main text.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BC85-1932-4FA3-A58A-F14D694F92F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27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4-1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283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41C68-AC89-446A-84DE-B9B54998F37B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B6D0A-0437-4997-B8EC-8038785C95E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9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 txBox="1">
            <a:spLocks noGrp="1" noChangeArrowheads="1"/>
          </p:cNvSpPr>
          <p:nvPr/>
        </p:nvSpPr>
        <p:spPr bwMode="auto">
          <a:xfrm>
            <a:off x="3886273" y="8686910"/>
            <a:ext cx="2971727" cy="45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A7976E-4893-44A2-95B0-11360875C9D4}" type="slidenum">
              <a:rPr lang="en-US" sz="1200">
                <a:latin typeface="Times New Roman" pitchFamily="18" charset="0"/>
              </a:rPr>
              <a:pPr algn="r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0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4-2 and Figure 4-4 in the main text.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411413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00338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14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61EEE42-EAD8-473F-ADEC-CDAADAF727DB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F00625D6-46BA-4A84-B2F6-91BFFBC6E82C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1.xml"/><Relationship Id="rId5" Type="http://schemas.openxmlformats.org/officeDocument/2006/relationships/oleObject" Target="../embeddings/Microsoft_Office_Word_97_-_2003_Belgesi1.doc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4</a:t>
            </a:r>
            <a:br>
              <a:rPr lang="en-US" sz="4000" b="1" smtClean="0"/>
            </a:br>
            <a:r>
              <a:rPr lang="tr-TR" sz="4000" b="1" smtClean="0"/>
              <a:t>Talep Esnekliği</a:t>
            </a:r>
            <a:endParaRPr lang="en-US" sz="4000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tr-TR" sz="2000" b="1" smtClean="0"/>
              <a:t>Talep esnekken fiyatın düşmesi toplam geliri arttırır</a:t>
            </a:r>
          </a:p>
        </p:txBody>
      </p:sp>
      <p:pic>
        <p:nvPicPr>
          <p:cNvPr id="61443" name="Picture 5" descr="07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t="-1427" b="11447"/>
          <a:stretch>
            <a:fillRect/>
          </a:stretch>
        </p:blipFill>
        <p:spPr>
          <a:xfrm>
            <a:off x="323850" y="1557338"/>
            <a:ext cx="8459788" cy="4751387"/>
          </a:xfrm>
        </p:spPr>
      </p:pic>
      <p:sp>
        <p:nvSpPr>
          <p:cNvPr id="6144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5B321E-11FE-42E9-AE5B-58B2FD2E4EC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4DB237-F0A4-4BC4-B105-0041B5158B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786813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Firma Geliri ve Talep Esnekliği</a:t>
            </a:r>
            <a:endParaRPr lang="en-GB" sz="4000" b="1" smtClean="0"/>
          </a:p>
        </p:txBody>
      </p:sp>
      <p:sp>
        <p:nvSpPr>
          <p:cNvPr id="1029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993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/>
              <a:t>Fiyat değişikliklerinin firmaların toplam gelirlerine (total revenue –TR) etkisi, talebin fiyat esnekliğine bağlıdır.</a:t>
            </a:r>
            <a:endParaRPr lang="en-GB" sz="2000"/>
          </a:p>
        </p:txBody>
      </p:sp>
      <p:graphicFrame>
        <p:nvGraphicFramePr>
          <p:cNvPr id="143360" name="Object 0"/>
          <p:cNvGraphicFramePr>
            <a:graphicFrameLocks noChangeAspect="1"/>
          </p:cNvGraphicFramePr>
          <p:nvPr/>
        </p:nvGraphicFramePr>
        <p:xfrm>
          <a:off x="1611313" y="2525713"/>
          <a:ext cx="6415087" cy="3846512"/>
        </p:xfrm>
        <a:graphic>
          <a:graphicData uri="http://schemas.openxmlformats.org/presentationml/2006/ole">
            <p:oleObj spid="_x0000_s1026" name="Document" r:id="rId5" imgW="6583078" imgH="3948316" progId="Word.Document.8">
              <p:embed/>
            </p:oleObj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7772400" cy="660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4000" b="1" smtClean="0"/>
              <a:t>Talebin Fiyat Esnekliğini ne belirler</a:t>
            </a:r>
            <a:r>
              <a:rPr lang="en-GB" sz="4000" b="1" smtClean="0"/>
              <a:t>?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964612" cy="547211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İkame edilebilir mal veya hizmetlerin olup olmaması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Char char="•"/>
            </a:pPr>
            <a:r>
              <a:rPr lang="tr-TR" sz="2400" smtClean="0"/>
              <a:t>Varsa, o mal veya hizmetin esnekliği yüksektir.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tr-TR" smtClean="0"/>
              <a:t>Örnek: Deterjanlar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Bir mal veya hizmet için bütçeden ayrılan pay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Char char="•"/>
            </a:pPr>
            <a:r>
              <a:rPr lang="tr-TR" sz="2400" smtClean="0"/>
              <a:t>Pay ne kadar azsa fiyat değişimlerinin bütçeye etkisi o derece az olur, bu nedenle fiyat esnekliği o derece düşük olur.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tr-TR" smtClean="0"/>
              <a:t>Örnek: Tuz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Fiyat değişmesinden sonra geçen zaman süresi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Char char="•"/>
            </a:pPr>
            <a:r>
              <a:rPr lang="tr-TR" sz="2400" smtClean="0"/>
              <a:t>Fiyat değişiminden sonra geçen zaman ne kadar uzun olursa, talep de o derece esnek olur.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Char char="•"/>
            </a:pPr>
            <a:r>
              <a:rPr lang="tr-TR" sz="2400" smtClean="0"/>
              <a:t>Kısa dönemde talebin esnekliği katı, uzun dönemde ise esnektir.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tr-TR" smtClean="0"/>
              <a:t>Örnek: Petrol fiyatlarının artması sonucu daha ekonomik teknolojilerin geliştirilmesi için belirli bir zaman gerekmiştir. </a:t>
            </a:r>
          </a:p>
          <a:p>
            <a:pPr marL="1295400" lvl="2" indent="-381000" eaLnBrk="1" hangingPunct="1">
              <a:lnSpc>
                <a:spcPct val="80000"/>
              </a:lnSpc>
            </a:pPr>
            <a:endParaRPr lang="tr-TR" smtClean="0"/>
          </a:p>
          <a:p>
            <a:pPr marL="914400" lvl="1" indent="-457200" eaLnBrk="1" hangingPunct="1">
              <a:lnSpc>
                <a:spcPct val="80000"/>
              </a:lnSpc>
              <a:buFontTx/>
              <a:buChar char="•"/>
            </a:pPr>
            <a:endParaRPr lang="en-GB" sz="2400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DDD953-7B5D-4F65-8BC4-03DEC71184A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9" name="3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Talebin gelir esnekliği</a:t>
            </a:r>
            <a:endParaRPr lang="en-GB" sz="4800" b="1" smtClean="0"/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335A6C-8AAF-42BF-9A15-3A8E52C012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2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77739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800"/>
              <a:t>Talebin gelir esnekliği, gelirdeki değişimin talebe olan etkisini ölçer:</a:t>
            </a:r>
          </a:p>
          <a:p>
            <a:endParaRPr lang="en-GB" sz="2800" b="1"/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7137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/>
              <a:t>Bir mala duyulan ihtiyaç ne kadar fazla ise o malın gelir esnekliği o derece küçüktür.</a:t>
            </a:r>
          </a:p>
          <a:p>
            <a:r>
              <a:rPr lang="tr-TR" sz="2000"/>
              <a:t>Gıda, deterjan, sigaranın talebi gelire göre katıdır.</a:t>
            </a:r>
          </a:p>
          <a:p>
            <a:r>
              <a:rPr lang="tr-TR" sz="2000"/>
              <a:t>Buna karşılık, otomobil, beyaz eşya ve mobilya gibi mallarda gelir esnekliğinin mutlak değeri genelde 1’den büyüktür.</a:t>
            </a:r>
          </a:p>
          <a:p>
            <a:pPr>
              <a:buFontTx/>
              <a:buChar char="•"/>
            </a:pPr>
            <a:endParaRPr lang="en-GB" sz="2000"/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323850" y="2997200"/>
            <a:ext cx="84947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Talebin gelir esnekliği (E</a:t>
            </a:r>
            <a:r>
              <a:rPr lang="tr-TR" baseline="-25000"/>
              <a:t>y</a:t>
            </a:r>
            <a:r>
              <a:rPr lang="tr-TR"/>
              <a:t>) = </a:t>
            </a:r>
            <a:r>
              <a:rPr lang="tr-TR" u="sng"/>
              <a:t>Talepteki % değişim</a:t>
            </a:r>
            <a:r>
              <a:rPr lang="tr-TR"/>
              <a:t>  </a:t>
            </a:r>
          </a:p>
          <a:p>
            <a:r>
              <a:rPr lang="tr-TR"/>
              <a:t>			                   Gelirdeki % değişim		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132763" cy="874713"/>
          </a:xfrm>
        </p:spPr>
        <p:txBody>
          <a:bodyPr/>
          <a:lstStyle/>
          <a:p>
            <a:pPr eaLnBrk="1" hangingPunct="1"/>
            <a:r>
              <a:rPr lang="tr-TR" sz="4000" b="1" smtClean="0"/>
              <a:t>Çeşitli Mallar ve Gelir Esneklikleri</a:t>
            </a:r>
            <a:endParaRPr lang="en-GB" sz="4000" b="1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tr-TR" smtClean="0"/>
          </a:p>
          <a:p>
            <a:pPr eaLnBrk="1" hangingPunct="1"/>
            <a:r>
              <a:rPr lang="tr-TR" smtClean="0"/>
              <a:t>Malları gelir esnekliklerine göre şöyle sınıflandırabiliriz:</a:t>
            </a:r>
          </a:p>
          <a:p>
            <a:pPr eaLnBrk="1" hangingPunct="1"/>
            <a:endParaRPr lang="tr-TR" smtClean="0"/>
          </a:p>
          <a:p>
            <a:pPr lvl="1" eaLnBrk="1" hangingPunct="1"/>
            <a:r>
              <a:rPr lang="tr-TR" sz="3200" smtClean="0"/>
              <a:t>Düşük Mallar (E</a:t>
            </a:r>
            <a:r>
              <a:rPr lang="tr-TR" sz="3200" baseline="-25000" smtClean="0"/>
              <a:t>y</a:t>
            </a:r>
            <a:r>
              <a:rPr lang="tr-TR" sz="3200" smtClean="0"/>
              <a:t>&lt;0)</a:t>
            </a:r>
          </a:p>
          <a:p>
            <a:pPr lvl="1" eaLnBrk="1" hangingPunct="1"/>
            <a:r>
              <a:rPr lang="tr-TR" sz="3200" smtClean="0"/>
              <a:t>Normal Mallar (E</a:t>
            </a:r>
            <a:r>
              <a:rPr lang="tr-TR" sz="3200" baseline="-25000" smtClean="0"/>
              <a:t>y</a:t>
            </a:r>
            <a:r>
              <a:rPr lang="tr-TR" sz="3200" smtClean="0"/>
              <a:t>&gt;0)</a:t>
            </a:r>
          </a:p>
          <a:p>
            <a:pPr lvl="2" eaLnBrk="1" hangingPunct="1"/>
            <a:r>
              <a:rPr lang="tr-TR" sz="3200" smtClean="0"/>
              <a:t>İhtiyaç Malları (0&lt;E</a:t>
            </a:r>
            <a:r>
              <a:rPr lang="tr-TR" sz="3200" baseline="-25000" smtClean="0"/>
              <a:t>y</a:t>
            </a:r>
            <a:r>
              <a:rPr lang="tr-TR" sz="3200" smtClean="0"/>
              <a:t>&lt;1)</a:t>
            </a:r>
          </a:p>
          <a:p>
            <a:pPr lvl="2" eaLnBrk="1" hangingPunct="1"/>
            <a:r>
              <a:rPr lang="tr-TR" sz="3200" smtClean="0"/>
              <a:t>Lüks Mallar (E</a:t>
            </a:r>
            <a:r>
              <a:rPr lang="tr-TR" sz="3200" baseline="-25000" smtClean="0"/>
              <a:t>y</a:t>
            </a:r>
            <a:r>
              <a:rPr lang="tr-TR" sz="3200" smtClean="0"/>
              <a:t>&gt;1)</a:t>
            </a:r>
            <a:endParaRPr lang="en-GB" sz="3200" smtClean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C152E8-CBA4-4B8D-BBA1-C2FA3723778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7" name="3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Gelir ve Talep Eğrileri</a:t>
            </a:r>
            <a:endParaRPr lang="en-GB" sz="4000" b="1" smtClean="0"/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5E6414-2D9E-4922-BFB3-9DA48118468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40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5813" y="1524000"/>
            <a:ext cx="7596187" cy="4211638"/>
            <a:chOff x="495" y="960"/>
            <a:chExt cx="4785" cy="2653"/>
          </a:xfrm>
        </p:grpSpPr>
        <p:sp>
          <p:nvSpPr>
            <p:cNvPr id="65553" name="Text Box 4"/>
            <p:cNvSpPr txBox="1">
              <a:spLocks noChangeArrowheads="1"/>
            </p:cNvSpPr>
            <p:nvPr/>
          </p:nvSpPr>
          <p:spPr bwMode="auto">
            <a:xfrm>
              <a:off x="621" y="960"/>
              <a:ext cx="1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b="1" u="sng"/>
                <a:t>Gelir arttığında</a:t>
              </a:r>
              <a:r>
                <a:rPr lang="en-GB" b="1" u="sng"/>
                <a:t>:</a:t>
              </a:r>
              <a:endParaRPr lang="en-GB" b="1" u="sng">
                <a:solidFill>
                  <a:srgbClr val="0000FF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95" y="1399"/>
              <a:ext cx="4785" cy="2214"/>
              <a:chOff x="495" y="1399"/>
              <a:chExt cx="4785" cy="221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95" y="1684"/>
                <a:ext cx="2193" cy="1929"/>
                <a:chOff x="495" y="1684"/>
                <a:chExt cx="2193" cy="1929"/>
              </a:xfrm>
            </p:grpSpPr>
            <p:sp>
              <p:nvSpPr>
                <p:cNvPr id="65565" name="Line 7"/>
                <p:cNvSpPr>
                  <a:spLocks noChangeShapeType="1"/>
                </p:cNvSpPr>
                <p:nvPr/>
              </p:nvSpPr>
              <p:spPr bwMode="auto">
                <a:xfrm>
                  <a:off x="816" y="3312"/>
                  <a:ext cx="18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16" y="1728"/>
                  <a:ext cx="0" cy="15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7" name="Line 9"/>
                <p:cNvSpPr>
                  <a:spLocks noChangeShapeType="1"/>
                </p:cNvSpPr>
                <p:nvPr/>
              </p:nvSpPr>
              <p:spPr bwMode="auto">
                <a:xfrm>
                  <a:off x="1248" y="1824"/>
                  <a:ext cx="432" cy="129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52" y="3382"/>
                  <a:ext cx="5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1800" i="1"/>
                    <a:t>Miktar</a:t>
                  </a:r>
                  <a:endParaRPr lang="en-GB" sz="1800" i="1"/>
                </a:p>
              </p:txBody>
            </p:sp>
            <p:sp>
              <p:nvSpPr>
                <p:cNvPr id="65569" name="Text Box 11"/>
                <p:cNvSpPr txBox="1">
                  <a:spLocks noChangeArrowheads="1"/>
                </p:cNvSpPr>
                <p:nvPr/>
              </p:nvSpPr>
              <p:spPr bwMode="auto">
                <a:xfrm rot="-5388740">
                  <a:off x="397" y="1782"/>
                  <a:ext cx="4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1800" i="1"/>
                    <a:t>Fiyat</a:t>
                  </a:r>
                  <a:endParaRPr lang="en-GB" i="1"/>
                </a:p>
              </p:txBody>
            </p:sp>
            <p:sp>
              <p:nvSpPr>
                <p:cNvPr id="6557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80" y="2880"/>
                  <a:ext cx="3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/>
                    <a:t>D</a:t>
                  </a:r>
                  <a:r>
                    <a:rPr lang="en-GB" b="1" baseline="-25000"/>
                    <a:t>0</a:t>
                  </a:r>
                  <a:endParaRPr lang="en-GB"/>
                </a:p>
              </p:txBody>
            </p:sp>
          </p:grpSp>
          <p:sp>
            <p:nvSpPr>
              <p:cNvPr id="65556" name="Text Box 13"/>
              <p:cNvSpPr txBox="1">
                <a:spLocks noChangeArrowheads="1"/>
              </p:cNvSpPr>
              <p:nvPr/>
            </p:nvSpPr>
            <p:spPr bwMode="auto">
              <a:xfrm>
                <a:off x="950" y="1399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1"/>
                  <a:t>NORMAL MAL</a:t>
                </a:r>
                <a:endParaRPr lang="en-GB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5557" name="Text Box 14"/>
              <p:cNvSpPr txBox="1">
                <a:spLocks noChangeArrowheads="1"/>
              </p:cNvSpPr>
              <p:nvPr/>
            </p:nvSpPr>
            <p:spPr bwMode="auto">
              <a:xfrm>
                <a:off x="3600" y="1422"/>
                <a:ext cx="10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1"/>
                  <a:t>DÜŞÜK MAL</a:t>
                </a:r>
                <a:endParaRPr lang="en-GB" sz="2000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087" y="1695"/>
                <a:ext cx="2193" cy="1911"/>
                <a:chOff x="3087" y="1695"/>
                <a:chExt cx="2193" cy="1911"/>
              </a:xfrm>
            </p:grpSpPr>
            <p:sp>
              <p:nvSpPr>
                <p:cNvPr id="65559" name="Line 16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18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0" cy="15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1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432" cy="129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55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51" y="3375"/>
                  <a:ext cx="5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1800" i="1"/>
                    <a:t>Miktar</a:t>
                  </a:r>
                  <a:endParaRPr lang="en-GB" sz="1800" i="1"/>
                </a:p>
              </p:txBody>
            </p:sp>
            <p:sp>
              <p:nvSpPr>
                <p:cNvPr id="655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64" y="2880"/>
                  <a:ext cx="3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/>
                    <a:t>D</a:t>
                  </a:r>
                  <a:r>
                    <a:rPr lang="en-GB" b="1" baseline="-25000"/>
                    <a:t>0</a:t>
                  </a:r>
                  <a:endParaRPr lang="en-GB"/>
                </a:p>
              </p:txBody>
            </p:sp>
            <p:sp>
              <p:nvSpPr>
                <p:cNvPr id="65564" name="Text Box 21"/>
                <p:cNvSpPr txBox="1">
                  <a:spLocks noChangeArrowheads="1"/>
                </p:cNvSpPr>
                <p:nvPr/>
              </p:nvSpPr>
              <p:spPr bwMode="auto">
                <a:xfrm rot="-5314842">
                  <a:off x="2989" y="1793"/>
                  <a:ext cx="4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1800" i="1"/>
                    <a:t>Fiyat</a:t>
                  </a:r>
                  <a:endParaRPr lang="en-GB" sz="1800" i="1"/>
                </a:p>
              </p:txBody>
            </p:sp>
          </p:grp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22363" y="2895600"/>
            <a:ext cx="2976562" cy="3035300"/>
            <a:chOff x="707" y="1824"/>
            <a:chExt cx="1875" cy="1912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344" y="1824"/>
              <a:ext cx="1027" cy="1386"/>
              <a:chOff x="1344" y="1824"/>
              <a:chExt cx="1027" cy="1386"/>
            </a:xfrm>
          </p:grpSpPr>
          <p:sp>
            <p:nvSpPr>
              <p:cNvPr id="65550" name="Line 24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432" cy="1296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5551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958"/>
                <a:ext cx="3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C00000"/>
                    </a:solidFill>
                  </a:rPr>
                  <a:t>D</a:t>
                </a:r>
                <a:r>
                  <a:rPr lang="en-GB" sz="2000" b="1" baseline="-25000">
                    <a:solidFill>
                      <a:srgbClr val="C00000"/>
                    </a:solidFill>
                  </a:rPr>
                  <a:t>1</a:t>
                </a:r>
                <a:endParaRPr lang="en-GB" sz="20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65552" name="Line 26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65549" name="Text Box 27"/>
            <p:cNvSpPr txBox="1">
              <a:spLocks noChangeArrowheads="1"/>
            </p:cNvSpPr>
            <p:nvPr/>
          </p:nvSpPr>
          <p:spPr bwMode="auto">
            <a:xfrm>
              <a:off x="707" y="3486"/>
              <a:ext cx="18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/>
                <a:t>Talep eğrisi sağa kayar</a:t>
              </a:r>
              <a:endParaRPr lang="en-GB" sz="2000" b="1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57800" y="2971800"/>
            <a:ext cx="2905125" cy="3035300"/>
            <a:chOff x="3312" y="1872"/>
            <a:chExt cx="1830" cy="1912"/>
          </a:xfrm>
        </p:grpSpPr>
        <p:sp>
          <p:nvSpPr>
            <p:cNvPr id="65544" name="Line 29"/>
            <p:cNvSpPr>
              <a:spLocks noChangeShapeType="1"/>
            </p:cNvSpPr>
            <p:nvPr/>
          </p:nvSpPr>
          <p:spPr bwMode="auto">
            <a:xfrm>
              <a:off x="3744" y="1872"/>
              <a:ext cx="432" cy="124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5545" name="Text Box 30"/>
            <p:cNvSpPr txBox="1">
              <a:spLocks noChangeArrowheads="1"/>
            </p:cNvSpPr>
            <p:nvPr/>
          </p:nvSpPr>
          <p:spPr bwMode="auto">
            <a:xfrm>
              <a:off x="3878" y="2953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FFFF00"/>
                  </a:solidFill>
                </a:rPr>
                <a:t>D</a:t>
              </a:r>
              <a:r>
                <a:rPr lang="en-GB" b="1" baseline="-25000">
                  <a:solidFill>
                    <a:srgbClr val="FFFF00"/>
                  </a:solidFill>
                </a:rPr>
                <a:t>1</a:t>
              </a:r>
              <a:endParaRPr lang="en-GB" b="1">
                <a:solidFill>
                  <a:srgbClr val="FFFF00"/>
                </a:solidFill>
              </a:endParaRPr>
            </a:p>
          </p:txBody>
        </p:sp>
        <p:sp>
          <p:nvSpPr>
            <p:cNvPr id="65546" name="Line 31"/>
            <p:cNvSpPr>
              <a:spLocks noChangeShapeType="1"/>
            </p:cNvSpPr>
            <p:nvPr/>
          </p:nvSpPr>
          <p:spPr bwMode="auto">
            <a:xfrm flipH="1">
              <a:off x="3840" y="2016"/>
              <a:ext cx="2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5547" name="Text Box 32"/>
            <p:cNvSpPr txBox="1">
              <a:spLocks noChangeArrowheads="1"/>
            </p:cNvSpPr>
            <p:nvPr/>
          </p:nvSpPr>
          <p:spPr bwMode="auto">
            <a:xfrm>
              <a:off x="3312" y="3534"/>
              <a:ext cx="18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/>
                <a:t>Talep eğrisi sola kayar</a:t>
              </a:r>
              <a:endParaRPr lang="en-GB" sz="2000" b="1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tr-TR" sz="3600" b="1" smtClean="0"/>
              <a:t>  </a:t>
            </a:r>
            <a:r>
              <a:rPr lang="tr-TR" sz="4000" b="1" smtClean="0"/>
              <a:t>Talebin Çapraz Fiyat Esnekliği</a:t>
            </a:r>
            <a:endParaRPr lang="en-GB" sz="4000" b="1" smtClean="0"/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3398AD-0026-4B31-A4DB-3627858C97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4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57EBCBC-C91E-4409-938E-FD7DCF3A4C29}" type="slidenum">
              <a:rPr lang="en-US" sz="1400">
                <a:latin typeface="Times New Roman" pitchFamily="18" charset="0"/>
              </a:rPr>
              <a:pPr algn="r"/>
              <a:t>16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628775"/>
            <a:ext cx="8077200" cy="1800225"/>
            <a:chOff x="470" y="912"/>
            <a:chExt cx="5088" cy="1134"/>
          </a:xfrm>
        </p:grpSpPr>
        <p:sp>
          <p:nvSpPr>
            <p:cNvPr id="66569" name="Text Box 4"/>
            <p:cNvSpPr txBox="1">
              <a:spLocks noChangeArrowheads="1"/>
            </p:cNvSpPr>
            <p:nvPr/>
          </p:nvSpPr>
          <p:spPr bwMode="auto">
            <a:xfrm>
              <a:off x="470" y="912"/>
              <a:ext cx="5088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sz="2800"/>
                <a:t>i malının, j malının fiyatına göre çapraz talep esnekliği</a:t>
              </a:r>
              <a:r>
                <a:rPr lang="en-GB" sz="2800"/>
                <a:t> :</a:t>
              </a:r>
              <a:endParaRPr lang="tr-TR" sz="2800"/>
            </a:p>
            <a:p>
              <a:r>
                <a:rPr lang="tr-TR" sz="2800"/>
                <a:t>	</a:t>
              </a:r>
              <a:r>
                <a:rPr lang="tr-TR" sz="2800" u="sng"/>
                <a:t>i malının talebindeki % değişim</a:t>
              </a:r>
            </a:p>
            <a:p>
              <a:r>
                <a:rPr lang="tr-TR" sz="2800"/>
                <a:t>	j malının fiyatındaki % değişim </a:t>
              </a:r>
            </a:p>
          </p:txBody>
        </p:sp>
        <p:sp>
          <p:nvSpPr>
            <p:cNvPr id="66570" name="Line 5"/>
            <p:cNvSpPr>
              <a:spLocks noChangeShapeType="1"/>
            </p:cNvSpPr>
            <p:nvPr/>
          </p:nvSpPr>
          <p:spPr bwMode="auto">
            <a:xfrm>
              <a:off x="528" y="2016"/>
              <a:ext cx="4416" cy="0"/>
            </a:xfrm>
            <a:prstGeom prst="lin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611188" y="3644900"/>
            <a:ext cx="488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/>
              <a:t>Bu pozitif ya da negatif olabilir</a:t>
            </a:r>
            <a:endParaRPr lang="en-GB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684213" y="4149725"/>
            <a:ext cx="77708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/>
              <a:t>Çapraz fiyat esnekliği ne zaman pozitiftir?</a:t>
            </a:r>
            <a:r>
              <a:rPr lang="en-US"/>
              <a:t> </a:t>
            </a:r>
          </a:p>
          <a:p>
            <a:pPr>
              <a:buFont typeface="Tahoma" pitchFamily="34" charset="0"/>
              <a:buChar char="–"/>
            </a:pPr>
            <a:r>
              <a:rPr lang="en-GB"/>
              <a:t> </a:t>
            </a:r>
            <a:r>
              <a:rPr lang="tr-TR"/>
              <a:t>eğer iki mal birbirine </a:t>
            </a:r>
            <a:r>
              <a:rPr lang="tr-TR" i="1"/>
              <a:t>ikame</a:t>
            </a:r>
            <a:r>
              <a:rPr lang="tr-TR"/>
              <a:t> edilebilirse; örneğin çay ve kahve</a:t>
            </a:r>
            <a:endParaRPr lang="en-GB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827088" y="5373688"/>
            <a:ext cx="75707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/>
              <a:t>Çapraz fiyat esnekliği ne zaman negatiftir?</a:t>
            </a:r>
            <a:r>
              <a:rPr lang="en-GB"/>
              <a:t> </a:t>
            </a:r>
            <a:endParaRPr lang="tr-TR"/>
          </a:p>
          <a:p>
            <a:pPr>
              <a:buFont typeface="Tahoma" pitchFamily="34" charset="0"/>
              <a:buChar char="–"/>
            </a:pPr>
            <a:r>
              <a:rPr lang="tr-TR"/>
              <a:t>eğer iki mal birbirini </a:t>
            </a:r>
            <a:r>
              <a:rPr lang="tr-TR" i="1"/>
              <a:t>tamamlıyorsa</a:t>
            </a:r>
            <a:r>
              <a:rPr lang="tr-TR"/>
              <a:t>; örneğin kahve ve süt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autoUpdateAnimBg="0"/>
      <p:bldP spid="132103" grpId="0" autoUpdateAnimBg="0"/>
      <p:bldP spid="1321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İngiltere’deki Fiyat Esneklikleri</a:t>
            </a:r>
            <a:endParaRPr lang="en-GB" sz="4000" b="1" smtClean="0"/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E2648E-007C-4C04-80FB-AC6273E448E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8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E321CD2-D154-4FDB-BC11-7AA905DFA6A8}" type="slidenum">
              <a:rPr lang="en-US" sz="1400">
                <a:latin typeface="Times New Roman" pitchFamily="18" charset="0"/>
              </a:rPr>
              <a:pPr algn="r"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539750" y="1844675"/>
            <a:ext cx="77041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/>
              <a:t>%1 fiyat değişimine karşılık olarak talep edilen miktardaki % değişim</a:t>
            </a:r>
            <a:endParaRPr lang="en-GB"/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251325" y="3316288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Yiyecek</a:t>
            </a:r>
            <a:endParaRPr lang="en-GB" b="1"/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680075" y="33274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Giysi</a:t>
            </a:r>
            <a:endParaRPr lang="en-GB" b="1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7164388" y="3357563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Ulaşım</a:t>
            </a:r>
            <a:endParaRPr lang="en-GB" b="1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62000" y="39624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85800" y="4049713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Yiyecek</a:t>
            </a:r>
            <a:endParaRPr lang="en-GB" b="1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84213" y="4652963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Giysi</a:t>
            </a:r>
            <a:endParaRPr lang="en-GB" b="1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84213" y="5300663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/>
              <a:t>Ulaşım</a:t>
            </a:r>
            <a:endParaRPr lang="en-GB" b="1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970588" y="3925888"/>
            <a:ext cx="38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7680325" y="3925888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419600" y="4572000"/>
            <a:ext cx="671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4419600" y="5257800"/>
            <a:ext cx="671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0.3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51325" y="4002088"/>
            <a:ext cx="4054475" cy="1712912"/>
            <a:chOff x="2678" y="2521"/>
            <a:chExt cx="2554" cy="1079"/>
          </a:xfrm>
        </p:grpSpPr>
        <p:sp>
          <p:nvSpPr>
            <p:cNvPr id="67604" name="Text Box 18"/>
            <p:cNvSpPr txBox="1">
              <a:spLocks noChangeArrowheads="1"/>
            </p:cNvSpPr>
            <p:nvPr/>
          </p:nvSpPr>
          <p:spPr bwMode="auto">
            <a:xfrm>
              <a:off x="2678" y="2521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–0.4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67605" name="Text Box 19"/>
            <p:cNvSpPr txBox="1">
              <a:spLocks noChangeArrowheads="1"/>
            </p:cNvSpPr>
            <p:nvPr/>
          </p:nvSpPr>
          <p:spPr bwMode="auto">
            <a:xfrm>
              <a:off x="3651" y="2893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–0.5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67606" name="Text Box 20"/>
            <p:cNvSpPr txBox="1">
              <a:spLocks noChangeArrowheads="1"/>
            </p:cNvSpPr>
            <p:nvPr/>
          </p:nvSpPr>
          <p:spPr bwMode="auto">
            <a:xfrm>
              <a:off x="4742" y="3312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–0.5</a:t>
              </a:r>
              <a:endParaRPr lang="en-GB" b="1">
                <a:solidFill>
                  <a:srgbClr val="0000FF"/>
                </a:solidFill>
              </a:endParaRPr>
            </a:p>
          </p:txBody>
        </p:sp>
      </p:grpSp>
      <p:sp>
        <p:nvSpPr>
          <p:cNvPr id="67602" name="Text Box 21"/>
          <p:cNvSpPr txBox="1">
            <a:spLocks noChangeArrowheads="1"/>
          </p:cNvSpPr>
          <p:nvPr/>
        </p:nvSpPr>
        <p:spPr bwMode="auto">
          <a:xfrm>
            <a:off x="5791200" y="5257800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–0.1</a:t>
            </a:r>
          </a:p>
        </p:txBody>
      </p:sp>
      <p:sp>
        <p:nvSpPr>
          <p:cNvPr id="67603" name="Text Box 22"/>
          <p:cNvSpPr txBox="1">
            <a:spLocks noChangeArrowheads="1"/>
          </p:cNvSpPr>
          <p:nvPr/>
        </p:nvSpPr>
        <p:spPr bwMode="auto">
          <a:xfrm>
            <a:off x="7527925" y="4572000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–0.1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Esneklik Kavramı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57313"/>
            <a:ext cx="77724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/>
              <a:t>Bir önceki bölümde bir malın talep edilen miktarını belirleyen bir takım etkenler bulunduğunu belirtmiş, bu etkenlerdeki değişimlerin talep edilen miktarı hangi yönde etkilediğini incelemiştik.</a:t>
            </a:r>
          </a:p>
          <a:p>
            <a:pPr eaLnBrk="1" hangingPunct="1">
              <a:lnSpc>
                <a:spcPct val="80000"/>
              </a:lnSpc>
            </a:pPr>
            <a:endParaRPr lang="tr-TR" sz="2400" smtClean="0"/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Bu bölümde, talep edilen miktarın bahsedilen etkenlerdeki değişime ne derece </a:t>
            </a:r>
            <a:r>
              <a:rPr lang="tr-TR" sz="2400" b="1" smtClean="0"/>
              <a:t>hassas</a:t>
            </a:r>
            <a:r>
              <a:rPr lang="tr-TR" sz="2400" smtClean="0"/>
              <a:t> olduğunu inceleyeceğiz.</a:t>
            </a:r>
          </a:p>
          <a:p>
            <a:pPr eaLnBrk="1" hangingPunct="1">
              <a:lnSpc>
                <a:spcPct val="80000"/>
              </a:lnSpc>
            </a:pPr>
            <a:endParaRPr lang="tr-TR" sz="24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Bu etkenler, malın fiyatı, tüketici geliri ve ilişkili malın fiyatı olarak sıralanabilir.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Dolayısıyla, talebin fiyat esnekliği, talebin gelir esnekliği, ve çapraz fiyat esnekliğinden bahsedeceğiz. 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7B526-B6F1-49DC-897E-36BE9430E59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Talebin fiyat esnekliği</a:t>
            </a:r>
            <a:endParaRPr lang="en-GB" sz="4000" b="1" smtClean="0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B836C-BFE1-4AA3-B4F0-6F45438C14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611188" y="2420938"/>
            <a:ext cx="71294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…</a:t>
            </a:r>
            <a:r>
              <a:rPr lang="tr-TR" sz="2800"/>
              <a:t>talep edilen miktarın fiyat değişikliklerine olan hassasiyetini ölçer</a:t>
            </a:r>
            <a:endParaRPr lang="en-GB" sz="280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0" y="4365625"/>
            <a:ext cx="94186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        Talebin fiyat esnekliği (E</a:t>
            </a:r>
            <a:r>
              <a:rPr lang="tr-TR" baseline="-25000"/>
              <a:t>p</a:t>
            </a:r>
            <a:r>
              <a:rPr lang="tr-TR"/>
              <a:t>) = </a:t>
            </a:r>
            <a:r>
              <a:rPr lang="tr-TR" u="sng"/>
              <a:t>Talepteki % değişim</a:t>
            </a:r>
            <a:r>
              <a:rPr lang="tr-TR"/>
              <a:t>  </a:t>
            </a:r>
          </a:p>
          <a:p>
            <a:r>
              <a:rPr lang="tr-TR"/>
              <a:t>			                     Fiyattaki % değişim		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Esnek (Elastic) talep</a:t>
            </a:r>
            <a:endParaRPr lang="en-GB" sz="4000" b="1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Talep edilen miktar fiyat değişimlerine aşırı duyarlıysa, talep fiyata göre </a:t>
            </a:r>
            <a:r>
              <a:rPr lang="tr-TR" sz="2400" b="1" smtClean="0"/>
              <a:t>esnektir</a:t>
            </a:r>
            <a:r>
              <a:rPr lang="tr-TR" sz="2400" smtClean="0"/>
              <a:t> denir.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Talep ne zaman </a:t>
            </a:r>
            <a:r>
              <a:rPr lang="tr-TR" sz="2400" i="1" smtClean="0"/>
              <a:t>esnektir</a:t>
            </a:r>
            <a:r>
              <a:rPr lang="tr-TR" sz="2400" smtClean="0"/>
              <a:t>?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Fiyat esnekliği </a:t>
            </a:r>
            <a:r>
              <a:rPr lang="tr-TR" sz="2400" b="1" smtClean="0"/>
              <a:t>mutlak değer olarak 1’den büyük</a:t>
            </a:r>
            <a:r>
              <a:rPr lang="tr-TR" sz="2400" smtClean="0"/>
              <a:t> olduğu zaman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Bir başka deyişle talep edilen miktardaki % değişim fiyattaki % değişimi aştığında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Örnek: Fiyatı % 5 artan bir mala karşı talep edilen miktar %7 düşmüşse, talep fiyat değişmelerine karşı hassas demektir.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Esneklik = </a:t>
            </a:r>
            <a:r>
              <a:rPr lang="en-GB" sz="2400" smtClean="0"/>
              <a:t>-7 </a:t>
            </a:r>
            <a:r>
              <a:rPr lang="tr-TR" sz="2400" smtClean="0"/>
              <a:t>/</a:t>
            </a:r>
            <a:r>
              <a:rPr lang="en-GB" sz="2400" smtClean="0">
                <a:sym typeface="Symbol" pitchFamily="18" charset="2"/>
              </a:rPr>
              <a:t> 5 = </a:t>
            </a:r>
            <a:r>
              <a:rPr lang="en-GB" sz="2400" b="1" smtClean="0">
                <a:sym typeface="Symbol" pitchFamily="18" charset="2"/>
              </a:rPr>
              <a:t>-1.4</a:t>
            </a:r>
            <a:endParaRPr lang="en-GB" sz="2400" b="1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404815-7331-4CFA-8875-9E9F280B52D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Katı (İnelastik) talep</a:t>
            </a:r>
            <a:endParaRPr lang="en-GB" sz="4000" b="1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50"/>
            <a:ext cx="7772400" cy="45148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tr-TR" sz="2800" smtClean="0"/>
              <a:t>Talep ne zaman </a:t>
            </a:r>
            <a:r>
              <a:rPr lang="tr-TR" sz="2800" i="1" smtClean="0"/>
              <a:t>katıdır</a:t>
            </a:r>
            <a:r>
              <a:rPr lang="tr-TR" sz="2800" smtClean="0"/>
              <a:t>?</a:t>
            </a:r>
            <a:endParaRPr lang="en-GB" sz="2800" smtClean="0"/>
          </a:p>
          <a:p>
            <a:pPr lvl="1" eaLnBrk="1" hangingPunct="1"/>
            <a:r>
              <a:rPr lang="tr-TR" smtClean="0"/>
              <a:t>Fiyat esnekliği </a:t>
            </a:r>
            <a:r>
              <a:rPr lang="tr-TR" b="1" smtClean="0"/>
              <a:t>mutlak değer olarak 1’den küçük olduğunda</a:t>
            </a:r>
            <a:r>
              <a:rPr lang="tr-TR" smtClean="0"/>
              <a:t> </a:t>
            </a:r>
          </a:p>
          <a:p>
            <a:pPr lvl="1" eaLnBrk="1" hangingPunct="1"/>
            <a:r>
              <a:rPr lang="tr-TR" smtClean="0"/>
              <a:t>Bir başka deyişle talep edilen miktardaki % değişim fiyattaki % değişimden küçük olduğunda</a:t>
            </a:r>
          </a:p>
          <a:p>
            <a:pPr lvl="1" eaLnBrk="1" hangingPunct="1"/>
            <a:r>
              <a:rPr lang="tr-TR" smtClean="0"/>
              <a:t>Örnek: Fiyatı % 5 artan bir mala karşı talep edilen miktar %3.5 düşmüş ise talep fiyat değişmelerine karşı hassas değil, </a:t>
            </a:r>
            <a:r>
              <a:rPr lang="tr-TR" b="1" i="1" u="sng" smtClean="0"/>
              <a:t>katı </a:t>
            </a:r>
            <a:r>
              <a:rPr lang="tr-TR" smtClean="0"/>
              <a:t>dır. </a:t>
            </a:r>
          </a:p>
          <a:p>
            <a:pPr lvl="1" eaLnBrk="1" hangingPunct="1"/>
            <a:r>
              <a:rPr lang="tr-TR" smtClean="0"/>
              <a:t>Esneklik = </a:t>
            </a:r>
            <a:r>
              <a:rPr lang="en-GB" smtClean="0"/>
              <a:t>-</a:t>
            </a:r>
            <a:r>
              <a:rPr lang="tr-TR" smtClean="0"/>
              <a:t>3.5</a:t>
            </a:r>
            <a:r>
              <a:rPr lang="en-GB" smtClean="0"/>
              <a:t> </a:t>
            </a:r>
            <a:r>
              <a:rPr lang="tr-TR" smtClean="0"/>
              <a:t>/</a:t>
            </a:r>
            <a:r>
              <a:rPr lang="en-GB" smtClean="0">
                <a:sym typeface="Symbol" pitchFamily="18" charset="2"/>
              </a:rPr>
              <a:t> 5 = </a:t>
            </a:r>
            <a:r>
              <a:rPr lang="en-GB" b="1" smtClean="0">
                <a:sym typeface="Symbol" pitchFamily="18" charset="2"/>
              </a:rPr>
              <a:t>-</a:t>
            </a:r>
            <a:r>
              <a:rPr lang="tr-TR" b="1" smtClean="0">
                <a:sym typeface="Symbol" pitchFamily="18" charset="2"/>
              </a:rPr>
              <a:t>0.7</a:t>
            </a:r>
            <a:endParaRPr lang="en-GB" smtClean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895EAE-03B0-444C-A547-BBF3308183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5" name="3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2488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Talebin birim (unit) esnekliği</a:t>
            </a:r>
            <a:endParaRPr lang="en-GB" sz="4000" b="1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Talep ne zaman </a:t>
            </a:r>
            <a:r>
              <a:rPr lang="tr-TR" sz="2800" i="1" smtClean="0"/>
              <a:t>birim esnektir</a:t>
            </a:r>
            <a:r>
              <a:rPr lang="tr-TR" sz="2800" smtClean="0"/>
              <a:t>?</a:t>
            </a:r>
            <a:endParaRPr lang="en-GB" sz="2800" smtClean="0"/>
          </a:p>
          <a:p>
            <a:pPr lvl="1" eaLnBrk="1" hangingPunct="1"/>
            <a:r>
              <a:rPr lang="tr-TR" smtClean="0"/>
              <a:t>Fiyat esnekliği </a:t>
            </a:r>
            <a:r>
              <a:rPr lang="tr-TR" b="1" smtClean="0"/>
              <a:t>tamı tamına</a:t>
            </a:r>
            <a:r>
              <a:rPr lang="en-GB" b="1" smtClean="0"/>
              <a:t> -1</a:t>
            </a:r>
            <a:r>
              <a:rPr lang="tr-TR" b="1" smtClean="0"/>
              <a:t> iken</a:t>
            </a:r>
            <a:endParaRPr lang="en-GB" b="1" smtClean="0"/>
          </a:p>
          <a:p>
            <a:pPr lvl="1" eaLnBrk="1" hangingPunct="1"/>
            <a:r>
              <a:rPr lang="tr-TR" smtClean="0"/>
              <a:t>Bir başka deyişle, talep edilen miktardaki değişim fiyattaki değişime eşit olduğunda</a:t>
            </a:r>
          </a:p>
          <a:p>
            <a:pPr lvl="1" eaLnBrk="1" hangingPunct="1"/>
            <a:r>
              <a:rPr lang="tr-TR" sz="3200" smtClean="0"/>
              <a:t>Örnek: </a:t>
            </a:r>
            <a:r>
              <a:rPr lang="en-GB" sz="3200" smtClean="0"/>
              <a:t> </a:t>
            </a:r>
            <a:r>
              <a:rPr lang="tr-TR" smtClean="0"/>
              <a:t>Fiyatı % 5 artan bir mala karşı talep edilen miktar %5 düşmüsse, talep fiyata karşı birim esnektir. </a:t>
            </a:r>
          </a:p>
          <a:p>
            <a:pPr lvl="2" eaLnBrk="1" hangingPunct="1"/>
            <a:r>
              <a:rPr lang="tr-TR" sz="2800" smtClean="0"/>
              <a:t>Esneklik =</a:t>
            </a:r>
            <a:r>
              <a:rPr lang="en-GB" sz="2800" smtClean="0"/>
              <a:t> -5 </a:t>
            </a:r>
            <a:r>
              <a:rPr lang="en-GB" sz="2800" smtClean="0">
                <a:sym typeface="Symbol" pitchFamily="18" charset="2"/>
              </a:rPr>
              <a:t> 5 = -1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3E04F9-1762-4577-93DB-109444C0BD8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9" name="3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pPr eaLnBrk="1" hangingPunct="1"/>
            <a:r>
              <a:rPr lang="tr-TR" sz="4000" b="1" smtClean="0"/>
              <a:t>Talebin Fiyat Esnekliği</a:t>
            </a:r>
          </a:p>
        </p:txBody>
      </p:sp>
      <p:pic>
        <p:nvPicPr>
          <p:cNvPr id="58371" name="Picture 5" descr="07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b="6342"/>
          <a:stretch>
            <a:fillRect/>
          </a:stretch>
        </p:blipFill>
        <p:spPr>
          <a:xfrm>
            <a:off x="539750" y="1196975"/>
            <a:ext cx="8208963" cy="5256213"/>
          </a:xfrm>
        </p:spPr>
      </p:pic>
      <p:sp>
        <p:nvSpPr>
          <p:cNvPr id="58372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B208C5-8A30-4FD1-8CF3-AD9E31D2020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sz="4000" b="1" smtClean="0"/>
              <a:t>Doğrusal Talep Eğrisinin Fiyat Esnekliği</a:t>
            </a:r>
            <a:endParaRPr lang="en-GB" sz="4000" smtClean="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EEDD3-7D72-4DAB-A42E-6D8D8BEFBD5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6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619250" y="1900238"/>
            <a:ext cx="681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b="1"/>
              <a:t>Nokta Fiyat Esnekliği </a:t>
            </a:r>
            <a:r>
              <a:rPr lang="tr-TR" sz="2000"/>
              <a:t>talep eğrisi boyunca değişir.</a:t>
            </a:r>
            <a:endParaRPr lang="en-GB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1825" y="2832100"/>
            <a:ext cx="5110163" cy="3416300"/>
            <a:chOff x="1198" y="1784"/>
            <a:chExt cx="3219" cy="2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98" y="1784"/>
              <a:ext cx="3219" cy="2152"/>
              <a:chOff x="1198" y="1784"/>
              <a:chExt cx="3219" cy="215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198" y="1784"/>
                <a:ext cx="3219" cy="2152"/>
                <a:chOff x="1198" y="1784"/>
                <a:chExt cx="3219" cy="2152"/>
              </a:xfrm>
            </p:grpSpPr>
            <p:sp>
              <p:nvSpPr>
                <p:cNvPr id="59403" name="Line 7"/>
                <p:cNvSpPr>
                  <a:spLocks noChangeShapeType="1"/>
                </p:cNvSpPr>
                <p:nvPr/>
              </p:nvSpPr>
              <p:spPr bwMode="auto">
                <a:xfrm>
                  <a:off x="1531" y="3590"/>
                  <a:ext cx="25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940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534" y="1814"/>
                  <a:ext cx="0" cy="17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9405" name="Line 9"/>
                <p:cNvSpPr>
                  <a:spLocks noChangeShapeType="1"/>
                </p:cNvSpPr>
                <p:nvPr/>
              </p:nvSpPr>
              <p:spPr bwMode="auto">
                <a:xfrm>
                  <a:off x="1534" y="2150"/>
                  <a:ext cx="1728" cy="1440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94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70" y="3551"/>
                  <a:ext cx="26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>
                      <a:solidFill>
                        <a:srgbClr val="FFFF00"/>
                      </a:solidFill>
                    </a:rPr>
                    <a:t>D</a:t>
                  </a:r>
                </a:p>
              </p:txBody>
            </p:sp>
            <p:sp>
              <p:nvSpPr>
                <p:cNvPr id="5940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494" y="2486"/>
                  <a:ext cx="72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94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66" y="2284"/>
                  <a:ext cx="104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2000" b="1"/>
                    <a:t>Birim Esnek</a:t>
                  </a:r>
                  <a:endParaRPr lang="en-GB" sz="2000" b="1"/>
                </a:p>
              </p:txBody>
            </p:sp>
            <p:sp>
              <p:nvSpPr>
                <p:cNvPr id="5940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50" y="2165"/>
                  <a:ext cx="6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b="1"/>
                    <a:t>E</a:t>
                  </a:r>
                  <a:r>
                    <a:rPr lang="tr-TR" b="1"/>
                    <a:t>snek</a:t>
                  </a:r>
                  <a:endParaRPr lang="en-GB" b="1"/>
                </a:p>
              </p:txBody>
            </p:sp>
            <p:sp>
              <p:nvSpPr>
                <p:cNvPr id="594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89" y="2918"/>
                  <a:ext cx="14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b="1"/>
                    <a:t>Katı (inelastik)</a:t>
                  </a:r>
                  <a:endParaRPr lang="en-GB" b="1"/>
                </a:p>
              </p:txBody>
            </p:sp>
            <p:sp>
              <p:nvSpPr>
                <p:cNvPr id="59411" name="AutoShape 15"/>
                <p:cNvSpPr>
                  <a:spLocks/>
                </p:cNvSpPr>
                <p:nvPr/>
              </p:nvSpPr>
              <p:spPr bwMode="auto">
                <a:xfrm rot="-2944484">
                  <a:off x="2010" y="1914"/>
                  <a:ext cx="112" cy="1063"/>
                </a:xfrm>
                <a:prstGeom prst="rightBrace">
                  <a:avLst>
                    <a:gd name="adj1" fmla="val 79092"/>
                    <a:gd name="adj2" fmla="val 50000"/>
                  </a:avLst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412" name="AutoShape 16"/>
                <p:cNvSpPr>
                  <a:spLocks/>
                </p:cNvSpPr>
                <p:nvPr/>
              </p:nvSpPr>
              <p:spPr bwMode="auto">
                <a:xfrm rot="-2944484">
                  <a:off x="2895" y="2693"/>
                  <a:ext cx="96" cy="960"/>
                </a:xfrm>
                <a:prstGeom prst="rightBrace">
                  <a:avLst>
                    <a:gd name="adj1" fmla="val 83333"/>
                    <a:gd name="adj2" fmla="val 50000"/>
                  </a:avLst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4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13" y="3686"/>
                  <a:ext cx="55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2000" i="1"/>
                    <a:t>Miktar</a:t>
                  </a:r>
                  <a:endParaRPr lang="en-GB" sz="2000" i="1"/>
                </a:p>
              </p:txBody>
            </p:sp>
            <p:sp>
              <p:nvSpPr>
                <p:cNvPr id="59414" name="Text Box 18"/>
                <p:cNvSpPr txBox="1">
                  <a:spLocks noChangeArrowheads="1"/>
                </p:cNvSpPr>
                <p:nvPr/>
              </p:nvSpPr>
              <p:spPr bwMode="auto">
                <a:xfrm rot="-5297802">
                  <a:off x="1091" y="1891"/>
                  <a:ext cx="4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tr-TR" sz="2000" i="1"/>
                    <a:t>Fiyat</a:t>
                  </a:r>
                  <a:endParaRPr lang="en-GB" sz="2000" i="1"/>
                </a:p>
              </p:txBody>
            </p:sp>
          </p:grpSp>
          <p:sp>
            <p:nvSpPr>
              <p:cNvPr id="59402" name="Text Box 19"/>
              <p:cNvSpPr txBox="1">
                <a:spLocks noChangeArrowheads="1"/>
              </p:cNvSpPr>
              <p:nvPr/>
            </p:nvSpPr>
            <p:spPr bwMode="auto">
              <a:xfrm>
                <a:off x="1521" y="2256"/>
                <a:ext cx="2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b="1">
                    <a:solidFill>
                      <a:srgbClr val="FFFF00"/>
                    </a:solidFill>
                  </a:rPr>
                  <a:t>D</a:t>
                </a:r>
              </a:p>
            </p:txBody>
          </p:sp>
        </p:grpSp>
        <p:sp>
          <p:nvSpPr>
            <p:cNvPr id="59400" name="Rectangle 20"/>
            <p:cNvSpPr>
              <a:spLocks noChangeArrowheads="1"/>
            </p:cNvSpPr>
            <p:nvPr/>
          </p:nvSpPr>
          <p:spPr bwMode="auto">
            <a:xfrm>
              <a:off x="2332" y="2725"/>
              <a:ext cx="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>
                  <a:sym typeface="Symbol" pitchFamily="18" charset="2"/>
                </a:rPr>
                <a:t>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F906E1-07A1-47A0-AF1D-AA7D2788400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85825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Esneklik ve Fiyatın Düşmesi</a:t>
            </a:r>
            <a:endParaRPr lang="en-GB" sz="4000" b="1" smtClean="0"/>
          </a:p>
        </p:txBody>
      </p:sp>
      <p:sp>
        <p:nvSpPr>
          <p:cNvPr id="60420" name="2 Slayt Numarası Yer Tutucusu"/>
          <p:cNvSpPr txBox="1">
            <a:spLocks noGrp="1"/>
          </p:cNvSpPr>
          <p:nvPr/>
        </p:nvSpPr>
        <p:spPr bwMode="auto">
          <a:xfrm>
            <a:off x="2411413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tr-TR" sz="14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04975"/>
            <a:ext cx="4068763" cy="2638425"/>
            <a:chOff x="576" y="1074"/>
            <a:chExt cx="2563" cy="166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76" y="1074"/>
              <a:ext cx="2563" cy="1662"/>
              <a:chOff x="576" y="1074"/>
              <a:chExt cx="2563" cy="1662"/>
            </a:xfrm>
          </p:grpSpPr>
          <p:sp>
            <p:nvSpPr>
              <p:cNvPr id="60439" name="Line 5"/>
              <p:cNvSpPr>
                <a:spLocks noChangeAspect="1" noChangeShapeType="1"/>
              </p:cNvSpPr>
              <p:nvPr/>
            </p:nvSpPr>
            <p:spPr bwMode="auto">
              <a:xfrm>
                <a:off x="868" y="2415"/>
                <a:ext cx="19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440" name="Line 6"/>
              <p:cNvSpPr>
                <a:spLocks noChangeAspect="1" noChangeShapeType="1"/>
              </p:cNvSpPr>
              <p:nvPr/>
            </p:nvSpPr>
            <p:spPr bwMode="auto">
              <a:xfrm>
                <a:off x="875" y="1335"/>
                <a:ext cx="1296" cy="108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441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2099" y="2379"/>
                <a:ext cx="2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b="1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60442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595" y="1581"/>
                <a:ext cx="485" cy="2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443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099" y="1436"/>
                <a:ext cx="10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b="1"/>
                  <a:t>Birim Esnek</a:t>
                </a:r>
                <a:endParaRPr lang="en-GB" sz="2000" b="1"/>
              </a:p>
            </p:txBody>
          </p:sp>
          <p:sp>
            <p:nvSpPr>
              <p:cNvPr id="60444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1271" y="1335"/>
                <a:ext cx="6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b="1">
                    <a:solidFill>
                      <a:srgbClr val="FFFF00"/>
                    </a:solidFill>
                  </a:rPr>
                  <a:t>E</a:t>
                </a:r>
                <a:r>
                  <a:rPr lang="tr-TR" b="1">
                    <a:solidFill>
                      <a:srgbClr val="FFFF00"/>
                    </a:solidFill>
                  </a:rPr>
                  <a:t>snek</a:t>
                </a:r>
                <a:endParaRPr lang="en-GB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6044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955" y="1911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b="1">
                    <a:solidFill>
                      <a:srgbClr val="006600"/>
                    </a:solidFill>
                  </a:rPr>
                  <a:t>Katı</a:t>
                </a:r>
                <a:endParaRPr lang="en-GB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0446" name="AutoShape 12"/>
              <p:cNvSpPr>
                <a:spLocks noChangeAspect="1"/>
              </p:cNvSpPr>
              <p:nvPr/>
            </p:nvSpPr>
            <p:spPr bwMode="auto">
              <a:xfrm rot="-2944484">
                <a:off x="1232" y="1158"/>
                <a:ext cx="84" cy="797"/>
              </a:xfrm>
              <a:prstGeom prst="rightBrace">
                <a:avLst>
                  <a:gd name="adj1" fmla="val 79067"/>
                  <a:gd name="adj2" fmla="val 50000"/>
                </a:avLst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>
                  <a:solidFill>
                    <a:srgbClr val="FFFF00"/>
                  </a:solidFill>
                </a:endParaRPr>
              </a:p>
            </p:txBody>
          </p:sp>
          <p:sp>
            <p:nvSpPr>
              <p:cNvPr id="60447" name="AutoShape 13"/>
              <p:cNvSpPr>
                <a:spLocks noChangeAspect="1"/>
              </p:cNvSpPr>
              <p:nvPr/>
            </p:nvSpPr>
            <p:spPr bwMode="auto">
              <a:xfrm rot="-2944484">
                <a:off x="1896" y="1742"/>
                <a:ext cx="72" cy="720"/>
              </a:xfrm>
              <a:prstGeom prst="rightBrace">
                <a:avLst>
                  <a:gd name="adj1" fmla="val 83333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6044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315" y="2486"/>
                <a:ext cx="5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i="1"/>
                  <a:t>Miktar</a:t>
                </a:r>
                <a:endParaRPr lang="en-GB" sz="2000" i="1"/>
              </a:p>
            </p:txBody>
          </p:sp>
          <p:sp>
            <p:nvSpPr>
              <p:cNvPr id="60449" name="Text Box 15"/>
              <p:cNvSpPr txBox="1">
                <a:spLocks noChangeAspect="1" noChangeArrowheads="1"/>
              </p:cNvSpPr>
              <p:nvPr/>
            </p:nvSpPr>
            <p:spPr bwMode="auto">
              <a:xfrm rot="-5297802">
                <a:off x="469" y="1181"/>
                <a:ext cx="4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tr-TR" sz="2000" i="1"/>
                  <a:t>Fiyat</a:t>
                </a:r>
                <a:endParaRPr lang="en-GB" sz="2000" i="1"/>
              </a:p>
            </p:txBody>
          </p:sp>
        </p:grpSp>
        <p:sp>
          <p:nvSpPr>
            <p:cNvPr id="60436" name="Line 16"/>
            <p:cNvSpPr>
              <a:spLocks noChangeAspect="1" noChangeShapeType="1"/>
            </p:cNvSpPr>
            <p:nvPr/>
          </p:nvSpPr>
          <p:spPr bwMode="auto">
            <a:xfrm flipV="1">
              <a:off x="875" y="1083"/>
              <a:ext cx="0" cy="1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7" name="Text Box 17"/>
            <p:cNvSpPr txBox="1">
              <a:spLocks noChangeAspect="1" noChangeArrowheads="1"/>
            </p:cNvSpPr>
            <p:nvPr/>
          </p:nvSpPr>
          <p:spPr bwMode="auto">
            <a:xfrm>
              <a:off x="1476" y="1735"/>
              <a:ext cx="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800">
                  <a:sym typeface="Symbol" pitchFamily="18" charset="2"/>
                </a:rPr>
                <a:t></a:t>
              </a:r>
              <a:endParaRPr lang="en-GB" sz="2800"/>
            </a:p>
          </p:txBody>
        </p:sp>
        <p:sp>
          <p:nvSpPr>
            <p:cNvPr id="60438" name="Text Box 18"/>
            <p:cNvSpPr txBox="1">
              <a:spLocks noChangeAspect="1" noChangeArrowheads="1"/>
            </p:cNvSpPr>
            <p:nvPr/>
          </p:nvSpPr>
          <p:spPr bwMode="auto">
            <a:xfrm>
              <a:off x="837" y="1412"/>
              <a:ext cx="2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4213" y="3905250"/>
            <a:ext cx="3963987" cy="2520950"/>
            <a:chOff x="431" y="2460"/>
            <a:chExt cx="2497" cy="1588"/>
          </a:xfrm>
        </p:grpSpPr>
        <p:sp>
          <p:nvSpPr>
            <p:cNvPr id="60425" name="Line 20"/>
            <p:cNvSpPr>
              <a:spLocks noChangeAspect="1" noChangeShapeType="1"/>
            </p:cNvSpPr>
            <p:nvPr/>
          </p:nvSpPr>
          <p:spPr bwMode="auto">
            <a:xfrm>
              <a:off x="877" y="3792"/>
              <a:ext cx="19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6" name="Text Box 21"/>
            <p:cNvSpPr txBox="1">
              <a:spLocks noChangeAspect="1" noChangeArrowheads="1"/>
            </p:cNvSpPr>
            <p:nvPr/>
          </p:nvSpPr>
          <p:spPr bwMode="auto">
            <a:xfrm>
              <a:off x="2324" y="3798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i="1"/>
                <a:t>Miktar</a:t>
              </a:r>
              <a:endParaRPr lang="en-GB" sz="2000" i="1"/>
            </a:p>
          </p:txBody>
        </p:sp>
        <p:sp>
          <p:nvSpPr>
            <p:cNvPr id="60427" name="Text Box 22"/>
            <p:cNvSpPr txBox="1">
              <a:spLocks noChangeAspect="1" noChangeArrowheads="1"/>
            </p:cNvSpPr>
            <p:nvPr/>
          </p:nvSpPr>
          <p:spPr bwMode="auto">
            <a:xfrm rot="-5297802">
              <a:off x="315" y="2665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800" i="1"/>
                <a:t>Toplam </a:t>
              </a:r>
            </a:p>
            <a:p>
              <a:r>
                <a:rPr lang="tr-TR" sz="1800" i="1"/>
                <a:t>Gelir</a:t>
              </a:r>
              <a:endParaRPr lang="en-GB" sz="1800" i="1"/>
            </a:p>
          </p:txBody>
        </p:sp>
        <p:sp>
          <p:nvSpPr>
            <p:cNvPr id="60428" name="Line 23"/>
            <p:cNvSpPr>
              <a:spLocks noChangeAspect="1" noChangeShapeType="1"/>
            </p:cNvSpPr>
            <p:nvPr/>
          </p:nvSpPr>
          <p:spPr bwMode="auto">
            <a:xfrm flipV="1">
              <a:off x="884" y="2460"/>
              <a:ext cx="0" cy="1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29" name="Arc 24"/>
            <p:cNvSpPr>
              <a:spLocks/>
            </p:cNvSpPr>
            <p:nvPr/>
          </p:nvSpPr>
          <p:spPr bwMode="auto">
            <a:xfrm flipH="1">
              <a:off x="877" y="3072"/>
              <a:ext cx="611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0" name="Arc 25"/>
            <p:cNvSpPr>
              <a:spLocks/>
            </p:cNvSpPr>
            <p:nvPr/>
          </p:nvSpPr>
          <p:spPr bwMode="auto">
            <a:xfrm>
              <a:off x="1479" y="3072"/>
              <a:ext cx="611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1" name="Text Box 26"/>
            <p:cNvSpPr txBox="1">
              <a:spLocks noChangeArrowheads="1"/>
            </p:cNvSpPr>
            <p:nvPr/>
          </p:nvSpPr>
          <p:spPr bwMode="auto">
            <a:xfrm>
              <a:off x="1872" y="31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>
                  <a:solidFill>
                    <a:srgbClr val="006600"/>
                  </a:solidFill>
                </a:rPr>
                <a:t>(+)TR&lt; (-)TR</a:t>
              </a:r>
            </a:p>
          </p:txBody>
        </p:sp>
        <p:sp>
          <p:nvSpPr>
            <p:cNvPr id="60432" name="Text Box 27"/>
            <p:cNvSpPr txBox="1">
              <a:spLocks noChangeArrowheads="1"/>
            </p:cNvSpPr>
            <p:nvPr/>
          </p:nvSpPr>
          <p:spPr bwMode="auto">
            <a:xfrm>
              <a:off x="864" y="2832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>
                  <a:solidFill>
                    <a:srgbClr val="FFFF00"/>
                  </a:solidFill>
                </a:rPr>
                <a:t>(+)TR</a:t>
              </a:r>
              <a:r>
                <a:rPr lang="tr-TR" sz="1600" b="1">
                  <a:solidFill>
                    <a:srgbClr val="FFFF00"/>
                  </a:solidFill>
                </a:rPr>
                <a:t> &gt;</a:t>
              </a:r>
              <a:r>
                <a:rPr lang="en-GB" sz="1600" b="1">
                  <a:solidFill>
                    <a:srgbClr val="FFFF00"/>
                  </a:solidFill>
                </a:rPr>
                <a:t> (-)TR</a:t>
              </a:r>
            </a:p>
          </p:txBody>
        </p:sp>
        <p:sp>
          <p:nvSpPr>
            <p:cNvPr id="60433" name="Line 28"/>
            <p:cNvSpPr>
              <a:spLocks noChangeShapeType="1"/>
            </p:cNvSpPr>
            <p:nvPr/>
          </p:nvSpPr>
          <p:spPr bwMode="auto">
            <a:xfrm>
              <a:off x="925" y="3862"/>
              <a:ext cx="52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434" name="Line 29"/>
            <p:cNvSpPr>
              <a:spLocks noChangeShapeType="1"/>
            </p:cNvSpPr>
            <p:nvPr/>
          </p:nvSpPr>
          <p:spPr bwMode="auto">
            <a:xfrm>
              <a:off x="1536" y="3862"/>
              <a:ext cx="528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183188" y="2133600"/>
            <a:ext cx="39608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Fiyat düştüğünde</a:t>
            </a:r>
            <a:r>
              <a:rPr lang="en-GB" sz="2000"/>
              <a:t>: </a:t>
            </a:r>
            <a:r>
              <a:rPr lang="tr-TR" sz="2000"/>
              <a:t>eğer talep esnekse, artan satışlardan elde edilen artı gelir, halihazırdaki satışların düşen gelirinden yüksektir; dolayısıyla toplam gelir artar.</a:t>
            </a:r>
            <a:endParaRPr lang="en-GB" sz="2000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5292725" y="4292600"/>
            <a:ext cx="38512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Eğer talep esnek değilse</a:t>
            </a:r>
            <a:r>
              <a:rPr lang="en-GB" sz="2000"/>
              <a:t>, </a:t>
            </a:r>
            <a:r>
              <a:rPr lang="tr-TR" sz="2000"/>
              <a:t>artan satışlardan kazanılan artı gelir, fiyat düşmesinden dolayı azalan gelirden daha düşük olacağından toplam gelir düşer.</a:t>
            </a:r>
            <a:endParaRPr lang="en-GB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utoUpdateAnimBg="0"/>
      <p:bldP spid="129055" grpId="0" autoUpdateAnimBg="0"/>
    </p:bld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974</Words>
  <Application>Microsoft Office PowerPoint</Application>
  <PresentationFormat>Ekran Gösterisi (4:3)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1_Ofis Teması</vt:lpstr>
      <vt:lpstr>Microsoft Word Document</vt:lpstr>
      <vt:lpstr>Bölüm 4 Talep Esnekliği</vt:lpstr>
      <vt:lpstr>Esneklik Kavramı</vt:lpstr>
      <vt:lpstr>Talebin fiyat esnekliği</vt:lpstr>
      <vt:lpstr>Esnek (Elastic) talep</vt:lpstr>
      <vt:lpstr>Katı (İnelastik) talep</vt:lpstr>
      <vt:lpstr>Talebin birim (unit) esnekliği</vt:lpstr>
      <vt:lpstr>Talebin Fiyat Esnekliği</vt:lpstr>
      <vt:lpstr>Doğrusal Talep Eğrisinin Fiyat Esnekliği</vt:lpstr>
      <vt:lpstr>Esneklik ve Fiyatın Düşmesi</vt:lpstr>
      <vt:lpstr>Talep esnekken fiyatın düşmesi toplam geliri arttırır</vt:lpstr>
      <vt:lpstr>Firma Geliri ve Talep Esnekliği</vt:lpstr>
      <vt:lpstr>Talebin Fiyat Esnekliğini ne belirler?</vt:lpstr>
      <vt:lpstr>Talebin gelir esnekliği</vt:lpstr>
      <vt:lpstr>Çeşitli Mallar ve Gelir Esneklikleri</vt:lpstr>
      <vt:lpstr>Gelir ve Talep Eğrileri</vt:lpstr>
      <vt:lpstr>  Talebin Çapraz Fiyat Esnekliği</vt:lpstr>
      <vt:lpstr>İngiltere’deki Fiyat Esneklikleri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4 Talep Esnekliği</dc:title>
  <dc:creator>tegam2</dc:creator>
  <cp:lastModifiedBy>tegam2</cp:lastModifiedBy>
  <cp:revision>1</cp:revision>
  <dcterms:created xsi:type="dcterms:W3CDTF">2012-09-28T08:59:43Z</dcterms:created>
  <dcterms:modified xsi:type="dcterms:W3CDTF">2012-09-28T09:01:33Z</dcterms:modified>
</cp:coreProperties>
</file>