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Override7.xml" ContentType="application/vnd.openxmlformats-officedocument.themeOverride+xml"/>
  <Override PartName="/ppt/theme/themeOverride12.xml" ContentType="application/vnd.openxmlformats-officedocument.themeOverride+xml"/>
  <Override PartName="/ppt/theme/themeOverride21.xml" ContentType="application/vnd.openxmlformats-officedocument.themeOverr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heme/themeOverride3.xml" ContentType="application/vnd.openxmlformats-officedocument.themeOverride+xml"/>
  <Default Extension="xls" ContentType="application/vnd.ms-exce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heme/themeOverride19.xml" ContentType="application/vnd.openxmlformats-officedocument.themeOverr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heme/themeOverride17.xml" ContentType="application/vnd.openxmlformats-officedocument.themeOverr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heme/themeOverride15.xml" ContentType="application/vnd.openxmlformats-officedocument.themeOverr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heme/themeOverride13.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heme/themeOverride8.xml" ContentType="application/vnd.openxmlformats-officedocument.themeOverride+xml"/>
  <Default Extension="png" ContentType="image/png"/>
  <Override PartName="/ppt/theme/themeOverride11.xml" ContentType="application/vnd.openxmlformats-officedocument.themeOverride+xml"/>
  <Override PartName="/ppt/theme/themeOverride2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heme/themeOverride4.xml" ContentType="application/vnd.openxmlformats-officedocument.themeOverrid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heme/themeOverride16.xml" ContentType="application/vnd.openxmlformats-officedocument.themeOverride+xml"/>
  <Override PartName="/ppt/slides/slide8.xml" ContentType="application/vnd.openxmlformats-officedocument.presentationml.slide+xml"/>
  <Override PartName="/ppt/notesSlides/notesSlide4.xml" ContentType="application/vnd.openxmlformats-officedocument.presentationml.notesSlide+xml"/>
  <Override PartName="/ppt/theme/themeOverride9.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F4BC09-A94D-4911-97D3-7109FB29C9D8}" type="datetimeFigureOut">
              <a:rPr lang="tr-TR" smtClean="0"/>
              <a:t>28.09.2012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133A17-6FEE-4963-8F90-389BF82FA0AB}"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3AF63E4B-F5A9-43CE-80E9-A3157DF1E69C}" type="slidenum">
              <a:rPr lang="en-US" smtClean="0"/>
              <a:pPr/>
              <a:t>1</a:t>
            </a:fld>
            <a:endParaRPr lang="en-US" smtClean="0"/>
          </a:p>
        </p:txBody>
      </p:sp>
      <p:sp>
        <p:nvSpPr>
          <p:cNvPr id="239619" name="Rectangle 2"/>
          <p:cNvSpPr>
            <a:spLocks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68BE5031-71AA-46CD-9602-B7DD78869C7A}" type="slidenum">
              <a:rPr lang="en-US" smtClean="0"/>
              <a:pPr/>
              <a:t>11</a:t>
            </a:fld>
            <a:endParaRPr lang="en-US" smtClean="0"/>
          </a:p>
        </p:txBody>
      </p:sp>
      <p:sp>
        <p:nvSpPr>
          <p:cNvPr id="248835" name="Rectangle 2"/>
          <p:cNvSpPr>
            <a:spLocks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GB" smtClean="0"/>
              <a:t>See Section 5-1 in the main text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5E5E9A5D-F596-4CB8-A5F5-1A6BD651FA54}" type="slidenum">
              <a:rPr lang="en-US" smtClean="0"/>
              <a:pPr/>
              <a:t>12</a:t>
            </a:fld>
            <a:endParaRPr lang="en-US" smtClean="0"/>
          </a:p>
        </p:txBody>
      </p:sp>
      <p:sp>
        <p:nvSpPr>
          <p:cNvPr id="249859" name="Rectangle 1026"/>
          <p:cNvSpPr>
            <a:spLocks noChangeArrowheads="1" noTextEdit="1"/>
          </p:cNvSpPr>
          <p:nvPr>
            <p:ph type="sldImg"/>
          </p:nvPr>
        </p:nvSpPr>
        <p:spPr>
          <a:ln/>
        </p:spPr>
      </p:sp>
      <p:sp>
        <p:nvSpPr>
          <p:cNvPr id="249860" name="Rectangle 1027"/>
          <p:cNvSpPr>
            <a:spLocks noGrp="1" noChangeArrowheads="1"/>
          </p:cNvSpPr>
          <p:nvPr>
            <p:ph type="body" idx="1"/>
          </p:nvPr>
        </p:nvSpPr>
        <p:spPr>
          <a:noFill/>
          <a:ln/>
        </p:spPr>
        <p:txBody>
          <a:bodyPr/>
          <a:lstStyle/>
          <a:p>
            <a:r>
              <a:rPr lang="en-GB" smtClean="0"/>
              <a:t>See Section 5-1 in the main text</a:t>
            </a:r>
          </a:p>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1 Slayt Görüntüsü Yer Tutucusu"/>
          <p:cNvSpPr>
            <a:spLocks noGrp="1" noRot="1" noChangeAspect="1" noTextEdit="1"/>
          </p:cNvSpPr>
          <p:nvPr>
            <p:ph type="sldImg"/>
          </p:nvPr>
        </p:nvSpPr>
        <p:spPr>
          <a:ln/>
        </p:spPr>
      </p:sp>
      <p:sp>
        <p:nvSpPr>
          <p:cNvPr id="250883" name="2 Not Yer Tutucusu"/>
          <p:cNvSpPr>
            <a:spLocks noGrp="1"/>
          </p:cNvSpPr>
          <p:nvPr>
            <p:ph type="body" idx="1"/>
          </p:nvPr>
        </p:nvSpPr>
        <p:spPr>
          <a:noFill/>
          <a:ln/>
        </p:spPr>
        <p:txBody>
          <a:bodyPr/>
          <a:lstStyle/>
          <a:p>
            <a:endParaRPr lang="tr-TR" smtClean="0"/>
          </a:p>
        </p:txBody>
      </p:sp>
      <p:sp>
        <p:nvSpPr>
          <p:cNvPr id="250884" name="3 Slayt Numarası Yer Tutucusu"/>
          <p:cNvSpPr>
            <a:spLocks noGrp="1"/>
          </p:cNvSpPr>
          <p:nvPr>
            <p:ph type="sldNum" sz="quarter" idx="5"/>
          </p:nvPr>
        </p:nvSpPr>
        <p:spPr>
          <a:noFill/>
        </p:spPr>
        <p:txBody>
          <a:bodyPr/>
          <a:lstStyle/>
          <a:p>
            <a:fld id="{D38FE787-D5EB-4B48-82D3-4BAA91460531}" type="slidenum">
              <a:rPr lang="en-GB" smtClean="0"/>
              <a:pPr/>
              <a:t>13</a:t>
            </a:fld>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22733444-0938-42D0-8418-0FC4BD351DBA}" type="slidenum">
              <a:rPr lang="en-US" smtClean="0"/>
              <a:pPr/>
              <a:t>14</a:t>
            </a:fld>
            <a:endParaRPr lang="en-US" smtClean="0"/>
          </a:p>
        </p:txBody>
      </p:sp>
      <p:sp>
        <p:nvSpPr>
          <p:cNvPr id="251907" name="Rectangle 2050"/>
          <p:cNvSpPr>
            <a:spLocks noChangeArrowheads="1" noTextEdit="1"/>
          </p:cNvSpPr>
          <p:nvPr>
            <p:ph type="sldImg"/>
          </p:nvPr>
        </p:nvSpPr>
        <p:spPr>
          <a:ln/>
        </p:spPr>
      </p:sp>
      <p:sp>
        <p:nvSpPr>
          <p:cNvPr id="251908" name="Rectangle 2051"/>
          <p:cNvSpPr>
            <a:spLocks noGrp="1" noChangeArrowheads="1"/>
          </p:cNvSpPr>
          <p:nvPr>
            <p:ph type="body" idx="1"/>
          </p:nvPr>
        </p:nvSpPr>
        <p:spPr>
          <a:noFill/>
          <a:ln/>
        </p:spPr>
        <p:txBody>
          <a:bodyPr/>
          <a:lstStyle/>
          <a:p>
            <a:r>
              <a:rPr lang="en-GB" smtClean="0"/>
              <a:t>See Section 5-1 and Figure 5-6 in the main text.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C251AC44-A841-4AA2-90A5-F1CB1F069CCB}" type="slidenum">
              <a:rPr lang="en-US" smtClean="0"/>
              <a:pPr/>
              <a:t>15</a:t>
            </a:fld>
            <a:endParaRPr lang="en-US" smtClean="0"/>
          </a:p>
        </p:txBody>
      </p:sp>
      <p:sp>
        <p:nvSpPr>
          <p:cNvPr id="252931" name="Rectangle 2"/>
          <p:cNvSpPr>
            <a:spLocks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r>
              <a:rPr lang="en-GB" smtClean="0"/>
              <a:t>See Section 5-2 in the main text.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BC5071E8-E65B-4A00-9054-F04FC7F8D51D}" type="slidenum">
              <a:rPr lang="en-US" smtClean="0"/>
              <a:pPr/>
              <a:t>16</a:t>
            </a:fld>
            <a:endParaRPr lang="en-US" smtClean="0"/>
          </a:p>
        </p:txBody>
      </p:sp>
      <p:sp>
        <p:nvSpPr>
          <p:cNvPr id="253955" name="Rectangle 2"/>
          <p:cNvSpPr>
            <a:spLocks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r>
              <a:rPr lang="en-GB" smtClean="0"/>
              <a:t>See Section 5-2 and Figure 5-8 in the main text.</a:t>
            </a:r>
          </a:p>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8118339C-315E-4786-9CEE-B99E0453A759}" type="slidenum">
              <a:rPr lang="en-US" smtClean="0"/>
              <a:pPr/>
              <a:t>17</a:t>
            </a:fld>
            <a:endParaRPr lang="en-US" smtClean="0"/>
          </a:p>
        </p:txBody>
      </p:sp>
      <p:sp>
        <p:nvSpPr>
          <p:cNvPr id="254979" name="Rectangle 1026"/>
          <p:cNvSpPr>
            <a:spLocks noChangeArrowheads="1" noTextEdit="1"/>
          </p:cNvSpPr>
          <p:nvPr>
            <p:ph type="sldImg"/>
          </p:nvPr>
        </p:nvSpPr>
        <p:spPr>
          <a:ln/>
        </p:spPr>
      </p:sp>
      <p:sp>
        <p:nvSpPr>
          <p:cNvPr id="254980" name="Rectangle 1027"/>
          <p:cNvSpPr>
            <a:spLocks noGrp="1" noChangeArrowheads="1"/>
          </p:cNvSpPr>
          <p:nvPr>
            <p:ph type="body" idx="1"/>
          </p:nvPr>
        </p:nvSpPr>
        <p:spPr>
          <a:noFill/>
          <a:ln/>
        </p:spPr>
        <p:txBody>
          <a:bodyPr/>
          <a:lstStyle/>
          <a:p>
            <a:r>
              <a:rPr lang="en-GB" smtClean="0"/>
              <a:t>See Section 5-2 and Figure 5-9 in the main text.</a:t>
            </a:r>
          </a:p>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A31FD976-EB0E-47DF-95EC-40E39FB0F6EA}" type="slidenum">
              <a:rPr lang="en-US" smtClean="0"/>
              <a:pPr/>
              <a:t>18</a:t>
            </a:fld>
            <a:endParaRPr lang="en-US" smtClean="0"/>
          </a:p>
        </p:txBody>
      </p:sp>
      <p:sp>
        <p:nvSpPr>
          <p:cNvPr id="256003" name="Rectangle 1026"/>
          <p:cNvSpPr>
            <a:spLocks noChangeArrowheads="1" noTextEdit="1"/>
          </p:cNvSpPr>
          <p:nvPr>
            <p:ph type="sldImg"/>
          </p:nvPr>
        </p:nvSpPr>
        <p:spPr>
          <a:ln/>
        </p:spPr>
      </p:sp>
      <p:sp>
        <p:nvSpPr>
          <p:cNvPr id="256004" name="Rectangle 1027"/>
          <p:cNvSpPr>
            <a:spLocks noGrp="1" noChangeArrowheads="1"/>
          </p:cNvSpPr>
          <p:nvPr>
            <p:ph type="body" idx="1"/>
          </p:nvPr>
        </p:nvSpPr>
        <p:spPr>
          <a:noFill/>
          <a:ln/>
        </p:spPr>
        <p:txBody>
          <a:bodyPr/>
          <a:lstStyle/>
          <a:p>
            <a:r>
              <a:rPr lang="en-GB" smtClean="0"/>
              <a:t>See Section 5-3 and Figure 5-10 in the main text.</a:t>
            </a:r>
          </a:p>
          <a:p>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7310F16A-ECC1-484F-987F-EEEC9DB9F576}" type="slidenum">
              <a:rPr lang="en-US" smtClean="0"/>
              <a:pPr/>
              <a:t>19</a:t>
            </a:fld>
            <a:endParaRPr lang="en-US" smtClean="0"/>
          </a:p>
        </p:txBody>
      </p:sp>
      <p:sp>
        <p:nvSpPr>
          <p:cNvPr id="257027" name="Rectangle 3074"/>
          <p:cNvSpPr>
            <a:spLocks noChangeArrowheads="1" noTextEdit="1"/>
          </p:cNvSpPr>
          <p:nvPr>
            <p:ph type="sldImg"/>
          </p:nvPr>
        </p:nvSpPr>
        <p:spPr>
          <a:ln/>
        </p:spPr>
      </p:sp>
      <p:sp>
        <p:nvSpPr>
          <p:cNvPr id="257028" name="Rectangle 3075"/>
          <p:cNvSpPr>
            <a:spLocks noGrp="1" noChangeArrowheads="1"/>
          </p:cNvSpPr>
          <p:nvPr>
            <p:ph type="body" idx="1"/>
          </p:nvPr>
        </p:nvSpPr>
        <p:spPr>
          <a:noFill/>
          <a:ln/>
        </p:spPr>
        <p:txBody>
          <a:bodyPr/>
          <a:lstStyle/>
          <a:p>
            <a:r>
              <a:rPr lang="en-GB" smtClean="0"/>
              <a:t>See Section 5-3 and Figure 5-10 in the main text.</a:t>
            </a:r>
          </a:p>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CA45DBAB-5E29-4589-B330-B7A979515696}" type="slidenum">
              <a:rPr lang="en-US" smtClean="0"/>
              <a:pPr/>
              <a:t>20</a:t>
            </a:fld>
            <a:endParaRPr lang="en-US" smtClean="0"/>
          </a:p>
        </p:txBody>
      </p:sp>
      <p:sp>
        <p:nvSpPr>
          <p:cNvPr id="258051" name="Rectangle 2"/>
          <p:cNvSpPr>
            <a:spLocks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r>
              <a:rPr lang="en-GB" smtClean="0"/>
              <a:t>See Section 5-3 and Figure 5-10 in the main text.</a:t>
            </a:r>
          </a:p>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noTextEdit="1"/>
          </p:cNvSpPr>
          <p:nvPr>
            <p:ph type="sldImg"/>
          </p:nvPr>
        </p:nvSpPr>
        <p:spPr>
          <a:ln/>
        </p:spPr>
      </p:sp>
      <p:sp>
        <p:nvSpPr>
          <p:cNvPr id="240643"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157E581-D752-47DA-A95F-688C6D2AFE26}" type="slidenum">
              <a:rPr lang="en-US" smtClean="0"/>
              <a:pPr/>
              <a:t>21</a:t>
            </a:fld>
            <a:endParaRPr lang="en-US" smtClean="0"/>
          </a:p>
        </p:txBody>
      </p:sp>
      <p:sp>
        <p:nvSpPr>
          <p:cNvPr id="259075" name="Rectangle 2"/>
          <p:cNvSpPr>
            <a:spLocks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r>
              <a:rPr lang="en-GB" smtClean="0"/>
              <a:t>See Section 5-4 in the main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noTextEdit="1"/>
          </p:cNvSpPr>
          <p:nvPr>
            <p:ph type="sldImg"/>
          </p:nvPr>
        </p:nvSpPr>
        <p:spPr>
          <a:ln/>
        </p:spPr>
      </p:sp>
      <p:sp>
        <p:nvSpPr>
          <p:cNvPr id="241667"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noTextEdit="1"/>
          </p:cNvSpPr>
          <p:nvPr>
            <p:ph type="sldImg"/>
          </p:nvPr>
        </p:nvSpPr>
        <p:spPr>
          <a:ln/>
        </p:spPr>
      </p:sp>
      <p:sp>
        <p:nvSpPr>
          <p:cNvPr id="242691"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noTextEdit="1"/>
          </p:cNvSpPr>
          <p:nvPr>
            <p:ph type="sldImg"/>
          </p:nvPr>
        </p:nvSpPr>
        <p:spPr>
          <a:ln/>
        </p:spPr>
      </p:sp>
      <p:sp>
        <p:nvSpPr>
          <p:cNvPr id="243715"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2EB5AAD8-0027-4ACF-9770-EB995567F58A}" type="slidenum">
              <a:rPr lang="en-US" smtClean="0"/>
              <a:pPr/>
              <a:t>7</a:t>
            </a:fld>
            <a:endParaRPr lang="en-US" smtClean="0"/>
          </a:p>
        </p:txBody>
      </p:sp>
      <p:sp>
        <p:nvSpPr>
          <p:cNvPr id="244739" name="Rectangle 2"/>
          <p:cNvSpPr>
            <a:spLocks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06EDB379-40B7-4371-8909-CF1958A780A2}" type="slidenum">
              <a:rPr lang="en-US" smtClean="0"/>
              <a:pPr/>
              <a:t>8</a:t>
            </a:fld>
            <a:endParaRPr lang="en-US" smtClean="0"/>
          </a:p>
        </p:txBody>
      </p:sp>
      <p:sp>
        <p:nvSpPr>
          <p:cNvPr id="245763" name="Rectangle 2"/>
          <p:cNvSpPr>
            <a:spLocks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r>
              <a:rPr lang="en-GB" smtClean="0"/>
              <a:t>See Section 5-1 in the main text.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4D4765DA-B088-424B-ABB3-D82DE6A11317}" type="slidenum">
              <a:rPr lang="en-US" smtClean="0"/>
              <a:pPr/>
              <a:t>9</a:t>
            </a:fld>
            <a:endParaRPr lang="en-US" smtClean="0"/>
          </a:p>
        </p:txBody>
      </p:sp>
      <p:sp>
        <p:nvSpPr>
          <p:cNvPr id="246787" name="Rectangle 2"/>
          <p:cNvSpPr>
            <a:spLocks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r>
              <a:rPr lang="en-GB" smtClean="0"/>
              <a:t>See Section 5-1 in the main text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A75E23F8-0E48-4054-AA6F-5FFB8019C23B}" type="slidenum">
              <a:rPr lang="en-US" smtClean="0"/>
              <a:pPr/>
              <a:t>10</a:t>
            </a:fld>
            <a:endParaRPr lang="en-US" smtClean="0"/>
          </a:p>
        </p:txBody>
      </p:sp>
      <p:sp>
        <p:nvSpPr>
          <p:cNvPr id="247811" name="Rectangle 1026"/>
          <p:cNvSpPr>
            <a:spLocks noChangeArrowheads="1" noTextEdit="1"/>
          </p:cNvSpPr>
          <p:nvPr>
            <p:ph type="sldImg"/>
          </p:nvPr>
        </p:nvSpPr>
        <p:spPr>
          <a:ln/>
        </p:spPr>
      </p:sp>
      <p:sp>
        <p:nvSpPr>
          <p:cNvPr id="247812" name="Rectangle 1027"/>
          <p:cNvSpPr>
            <a:spLocks noGrp="1" noChangeArrowheads="1"/>
          </p:cNvSpPr>
          <p:nvPr>
            <p:ph type="body" idx="1"/>
          </p:nvPr>
        </p:nvSpPr>
        <p:spPr>
          <a:noFill/>
          <a:ln/>
        </p:spPr>
        <p:txBody>
          <a:bodyPr/>
          <a:lstStyle/>
          <a:p>
            <a:r>
              <a:rPr lang="en-GB" smtClean="0"/>
              <a:t>See Section 5-1 in the main text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fld id="{193841F0-2B6A-4306-A30A-8BEE0FE4D6B3}" type="datetimeFigureOut">
              <a:rPr lang="tr-TR" smtClean="0"/>
              <a:t>28.09.2012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193841F0-2B6A-4306-A30A-8BEE0FE4D6B3}" type="datetimeFigureOut">
              <a:rPr lang="tr-TR" smtClean="0"/>
              <a:t>28.09.2012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193841F0-2B6A-4306-A30A-8BEE0FE4D6B3}" type="datetimeFigureOut">
              <a:rPr lang="tr-TR" smtClean="0"/>
              <a:t>28.09.2012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Başlık ve Graf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Grafik Yer Tutucusu"/>
          <p:cNvSpPr>
            <a:spLocks noGrp="1"/>
          </p:cNvSpPr>
          <p:nvPr>
            <p:ph type="chart" idx="1"/>
          </p:nvPr>
        </p:nvSpPr>
        <p:spPr>
          <a:xfrm>
            <a:off x="685800" y="1981200"/>
            <a:ext cx="7772400" cy="4114800"/>
          </a:xfrm>
        </p:spPr>
        <p:txBody>
          <a:bodyPr rtlCol="0">
            <a:normAutofit/>
          </a:bodyPr>
          <a:lstStyle/>
          <a:p>
            <a:pPr lvl="0"/>
            <a:endParaRPr lang="tr-TR" noProof="0"/>
          </a:p>
        </p:txBody>
      </p:sp>
      <p:sp>
        <p:nvSpPr>
          <p:cNvPr id="4" name="Rectangle 2052"/>
          <p:cNvSpPr>
            <a:spLocks noGrp="1" noChangeArrowheads="1"/>
          </p:cNvSpPr>
          <p:nvPr>
            <p:ph type="sldNum" sz="quarter" idx="10"/>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858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6482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2052"/>
          <p:cNvSpPr>
            <a:spLocks noGrp="1" noChangeArrowheads="1"/>
          </p:cNvSpPr>
          <p:nvPr>
            <p:ph type="sldNum" sz="quarter" idx="10"/>
          </p:nvPr>
        </p:nvSpPr>
        <p:spPr/>
        <p:txBody>
          <a:bodyPr/>
          <a:lstStyle>
            <a:lvl1pPr>
              <a:defRPr/>
            </a:lvl1pPr>
          </a:lstStyle>
          <a:p>
            <a:pPr>
              <a:defRPr/>
            </a:pPr>
            <a:fld id="{6659C43D-DC97-4C6A-B647-ACF3491C4B36}"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hart Placeholder 3"/>
          <p:cNvSpPr>
            <a:spLocks noGrp="1"/>
          </p:cNvSpPr>
          <p:nvPr>
            <p:ph type="chart" sz="half" idx="2"/>
          </p:nvPr>
        </p:nvSpPr>
        <p:spPr>
          <a:xfrm>
            <a:off x="4648200" y="1981200"/>
            <a:ext cx="3810000" cy="4114800"/>
          </a:xfrm>
        </p:spPr>
        <p:txBody>
          <a:bodyPr rtlCol="0">
            <a:normAutofit/>
          </a:bodyPr>
          <a:lstStyle/>
          <a:p>
            <a:pPr lvl="0"/>
            <a:endParaRPr lang="tr-TR" noProof="0"/>
          </a:p>
        </p:txBody>
      </p:sp>
      <p:sp>
        <p:nvSpPr>
          <p:cNvPr id="5" name="Slide Number Placeholder 4"/>
          <p:cNvSpPr>
            <a:spLocks noGrp="1"/>
          </p:cNvSpPr>
          <p:nvPr>
            <p:ph type="sldNum" sz="quarter" idx="10"/>
          </p:nvPr>
        </p:nvSpPr>
        <p:spPr>
          <a:xfrm>
            <a:off x="2411413" y="6308725"/>
            <a:ext cx="2286000" cy="381000"/>
          </a:xfrm>
        </p:spPr>
        <p:txBody>
          <a:bodyPr/>
          <a:lstStyle>
            <a:lvl1pPr>
              <a:defRPr/>
            </a:lvl1pPr>
          </a:lstStyle>
          <a:p>
            <a:pPr>
              <a:defRPr/>
            </a:pPr>
            <a:fld id="{3B7DCFC6-3F76-47C7-BE8B-45D05E5B424C}"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able Placeholder 2"/>
          <p:cNvSpPr>
            <a:spLocks noGrp="1"/>
          </p:cNvSpPr>
          <p:nvPr>
            <p:ph type="tbl" idx="1"/>
          </p:nvPr>
        </p:nvSpPr>
        <p:spPr>
          <a:xfrm>
            <a:off x="685800" y="1981200"/>
            <a:ext cx="7772400" cy="4114800"/>
          </a:xfrm>
        </p:spPr>
        <p:txBody>
          <a:bodyPr rtlCol="0">
            <a:normAutofit/>
          </a:bodyPr>
          <a:lstStyle/>
          <a:p>
            <a:pPr lvl="0"/>
            <a:endParaRPr lang="tr-TR" noProof="0"/>
          </a:p>
        </p:txBody>
      </p:sp>
      <p:sp>
        <p:nvSpPr>
          <p:cNvPr id="4" name="Slide Number Placeholder 3"/>
          <p:cNvSpPr>
            <a:spLocks noGrp="1"/>
          </p:cNvSpPr>
          <p:nvPr>
            <p:ph type="sldNum" sz="quarter" idx="10"/>
          </p:nvPr>
        </p:nvSpPr>
        <p:spPr>
          <a:xfrm>
            <a:off x="2700338" y="6308725"/>
            <a:ext cx="2286000" cy="381000"/>
          </a:xfrm>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Chart Placeholder 2"/>
          <p:cNvSpPr>
            <a:spLocks noGrp="1"/>
          </p:cNvSpPr>
          <p:nvPr>
            <p:ph type="chart" sz="half" idx="1"/>
          </p:nvPr>
        </p:nvSpPr>
        <p:spPr>
          <a:xfrm>
            <a:off x="685800" y="1981200"/>
            <a:ext cx="3810000" cy="4114800"/>
          </a:xfrm>
        </p:spPr>
        <p:txBody>
          <a:bodyPr rtlCol="0">
            <a:normAutofit/>
          </a:bodyPr>
          <a:lstStyle/>
          <a:p>
            <a:pPr lvl="0"/>
            <a:endParaRPr lang="tr-TR" noProof="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Slide Number Placeholder 4"/>
          <p:cNvSpPr>
            <a:spLocks noGrp="1"/>
          </p:cNvSpPr>
          <p:nvPr>
            <p:ph type="sldNum" sz="quarter" idx="10"/>
          </p:nvPr>
        </p:nvSpPr>
        <p:spPr>
          <a:xfrm>
            <a:off x="2339975" y="6308725"/>
            <a:ext cx="2286000" cy="381000"/>
          </a:xfrm>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193841F0-2B6A-4306-A30A-8BEE0FE4D6B3}" type="datetimeFigureOut">
              <a:rPr lang="tr-TR" smtClean="0"/>
              <a:t>28.09.2012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193841F0-2B6A-4306-A30A-8BEE0FE4D6B3}" type="datetimeFigureOut">
              <a:rPr lang="tr-TR" smtClean="0"/>
              <a:t>28.09.2012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fld id="{193841F0-2B6A-4306-A30A-8BEE0FE4D6B3}" type="datetimeFigureOut">
              <a:rPr lang="tr-TR" smtClean="0"/>
              <a:t>28.09.2012</a:t>
            </a:fld>
            <a:endParaRPr lang="tr-TR"/>
          </a:p>
        </p:txBody>
      </p:sp>
      <p:sp>
        <p:nvSpPr>
          <p:cNvPr id="6" name="4 Altbilgi Yer Tutucusu"/>
          <p:cNvSpPr>
            <a:spLocks noGrp="1"/>
          </p:cNvSpPr>
          <p:nvPr>
            <p:ph type="ftr" sz="quarter" idx="11"/>
          </p:nvPr>
        </p:nvSpPr>
        <p:spPr/>
        <p:txBody>
          <a:bodyPr/>
          <a:lstStyle>
            <a:lvl1pPr>
              <a:defRPr/>
            </a:lvl1pPr>
          </a:lstStyle>
          <a:p>
            <a:endParaRPr lang="tr-TR"/>
          </a:p>
        </p:txBody>
      </p:sp>
      <p:sp>
        <p:nvSpPr>
          <p:cNvPr id="7" name="5 Slayt Numarası Yer Tutucusu"/>
          <p:cNvSpPr>
            <a:spLocks noGrp="1"/>
          </p:cNvSpPr>
          <p:nvPr>
            <p:ph type="sldNum" sz="quarter" idx="12"/>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fld id="{193841F0-2B6A-4306-A30A-8BEE0FE4D6B3}" type="datetimeFigureOut">
              <a:rPr lang="tr-TR" smtClean="0"/>
              <a:t>28.09.2012</a:t>
            </a:fld>
            <a:endParaRPr lang="tr-TR"/>
          </a:p>
        </p:txBody>
      </p:sp>
      <p:sp>
        <p:nvSpPr>
          <p:cNvPr id="8" name="4 Altbilgi Yer Tutucusu"/>
          <p:cNvSpPr>
            <a:spLocks noGrp="1"/>
          </p:cNvSpPr>
          <p:nvPr>
            <p:ph type="ftr" sz="quarter" idx="11"/>
          </p:nvPr>
        </p:nvSpPr>
        <p:spPr/>
        <p:txBody>
          <a:bodyPr/>
          <a:lstStyle>
            <a:lvl1pPr>
              <a:defRPr/>
            </a:lvl1pPr>
          </a:lstStyle>
          <a:p>
            <a:endParaRPr lang="tr-TR"/>
          </a:p>
        </p:txBody>
      </p:sp>
      <p:sp>
        <p:nvSpPr>
          <p:cNvPr id="9" name="5 Slayt Numarası Yer Tutucusu"/>
          <p:cNvSpPr>
            <a:spLocks noGrp="1"/>
          </p:cNvSpPr>
          <p:nvPr>
            <p:ph type="sldNum" sz="quarter" idx="12"/>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fld id="{193841F0-2B6A-4306-A30A-8BEE0FE4D6B3}" type="datetimeFigureOut">
              <a:rPr lang="tr-TR" smtClean="0"/>
              <a:t>28.09.2012</a:t>
            </a:fld>
            <a:endParaRPr lang="tr-TR"/>
          </a:p>
        </p:txBody>
      </p:sp>
      <p:sp>
        <p:nvSpPr>
          <p:cNvPr id="4" name="4 Altbilgi Yer Tutucusu"/>
          <p:cNvSpPr>
            <a:spLocks noGrp="1"/>
          </p:cNvSpPr>
          <p:nvPr>
            <p:ph type="ftr" sz="quarter" idx="11"/>
          </p:nvPr>
        </p:nvSpPr>
        <p:spPr/>
        <p:txBody>
          <a:bodyPr/>
          <a:lstStyle>
            <a:lvl1pPr>
              <a:defRPr/>
            </a:lvl1pPr>
          </a:lstStyle>
          <a:p>
            <a:endParaRPr lang="tr-TR"/>
          </a:p>
        </p:txBody>
      </p:sp>
      <p:sp>
        <p:nvSpPr>
          <p:cNvPr id="5" name="5 Slayt Numarası Yer Tutucusu"/>
          <p:cNvSpPr>
            <a:spLocks noGrp="1"/>
          </p:cNvSpPr>
          <p:nvPr>
            <p:ph type="sldNum" sz="quarter" idx="12"/>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fld id="{193841F0-2B6A-4306-A30A-8BEE0FE4D6B3}" type="datetimeFigureOut">
              <a:rPr lang="tr-TR" smtClean="0"/>
              <a:t>28.09.2012</a:t>
            </a:fld>
            <a:endParaRPr lang="tr-TR"/>
          </a:p>
        </p:txBody>
      </p:sp>
      <p:sp>
        <p:nvSpPr>
          <p:cNvPr id="3" name="4 Altbilgi Yer Tutucusu"/>
          <p:cNvSpPr>
            <a:spLocks noGrp="1"/>
          </p:cNvSpPr>
          <p:nvPr>
            <p:ph type="ftr" sz="quarter" idx="11"/>
          </p:nvPr>
        </p:nvSpPr>
        <p:spPr/>
        <p:txBody>
          <a:bodyPr/>
          <a:lstStyle>
            <a:lvl1pPr>
              <a:defRPr/>
            </a:lvl1pPr>
          </a:lstStyle>
          <a:p>
            <a:endParaRPr lang="tr-TR"/>
          </a:p>
        </p:txBody>
      </p:sp>
      <p:sp>
        <p:nvSpPr>
          <p:cNvPr id="4" name="5 Slayt Numarası Yer Tutucusu"/>
          <p:cNvSpPr>
            <a:spLocks noGrp="1"/>
          </p:cNvSpPr>
          <p:nvPr>
            <p:ph type="sldNum" sz="quarter" idx="12"/>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fld id="{193841F0-2B6A-4306-A30A-8BEE0FE4D6B3}" type="datetimeFigureOut">
              <a:rPr lang="tr-TR" smtClean="0"/>
              <a:t>28.09.2012</a:t>
            </a:fld>
            <a:endParaRPr lang="tr-TR"/>
          </a:p>
        </p:txBody>
      </p:sp>
      <p:sp>
        <p:nvSpPr>
          <p:cNvPr id="6" name="4 Altbilgi Yer Tutucusu"/>
          <p:cNvSpPr>
            <a:spLocks noGrp="1"/>
          </p:cNvSpPr>
          <p:nvPr>
            <p:ph type="ftr" sz="quarter" idx="11"/>
          </p:nvPr>
        </p:nvSpPr>
        <p:spPr/>
        <p:txBody>
          <a:bodyPr/>
          <a:lstStyle>
            <a:lvl1pPr>
              <a:defRPr/>
            </a:lvl1pPr>
          </a:lstStyle>
          <a:p>
            <a:endParaRPr lang="tr-TR"/>
          </a:p>
        </p:txBody>
      </p:sp>
      <p:sp>
        <p:nvSpPr>
          <p:cNvPr id="7" name="5 Slayt Numarası Yer Tutucusu"/>
          <p:cNvSpPr>
            <a:spLocks noGrp="1"/>
          </p:cNvSpPr>
          <p:nvPr>
            <p:ph type="sldNum" sz="quarter" idx="12"/>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fld id="{193841F0-2B6A-4306-A30A-8BEE0FE4D6B3}" type="datetimeFigureOut">
              <a:rPr lang="tr-TR" smtClean="0"/>
              <a:t>28.09.2012</a:t>
            </a:fld>
            <a:endParaRPr lang="tr-TR"/>
          </a:p>
        </p:txBody>
      </p:sp>
      <p:sp>
        <p:nvSpPr>
          <p:cNvPr id="6" name="4 Altbilgi Yer Tutucusu"/>
          <p:cNvSpPr>
            <a:spLocks noGrp="1"/>
          </p:cNvSpPr>
          <p:nvPr>
            <p:ph type="ftr" sz="quarter" idx="11"/>
          </p:nvPr>
        </p:nvSpPr>
        <p:spPr/>
        <p:txBody>
          <a:bodyPr/>
          <a:lstStyle>
            <a:lvl1pPr>
              <a:defRPr/>
            </a:lvl1pPr>
          </a:lstStyle>
          <a:p>
            <a:endParaRPr lang="tr-TR"/>
          </a:p>
        </p:txBody>
      </p:sp>
      <p:sp>
        <p:nvSpPr>
          <p:cNvPr id="7" name="5 Slayt Numarası Yer Tutucusu"/>
          <p:cNvSpPr>
            <a:spLocks noGrp="1"/>
          </p:cNvSpPr>
          <p:nvPr>
            <p:ph type="sldNum" sz="quarter" idx="12"/>
          </p:nvPr>
        </p:nvSpPr>
        <p:spPr/>
        <p:txBody>
          <a:bodyPr/>
          <a:lstStyle>
            <a:lvl1pPr>
              <a:defRPr/>
            </a:lvl1pPr>
          </a:lstStyle>
          <a:p>
            <a:fld id="{60453BEB-75BD-4720-BDF4-D5D4EADF1DD5}"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146"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6147"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fld id="{193841F0-2B6A-4306-A30A-8BEE0FE4D6B3}" type="datetimeFigureOut">
              <a:rPr lang="tr-TR" smtClean="0"/>
              <a:t>28.09.2012</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FFFFFF"/>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defRPr>
            </a:lvl1pPr>
          </a:lstStyle>
          <a:p>
            <a:fld id="{60453BEB-75BD-4720-BDF4-D5D4EADF1DD5}"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itchFamily="34" charset="0"/>
        </a:defRPr>
      </a:lvl2pPr>
      <a:lvl3pPr algn="ctr" rtl="0" eaLnBrk="0" fontAlgn="base" hangingPunct="0">
        <a:spcBef>
          <a:spcPct val="0"/>
        </a:spcBef>
        <a:spcAft>
          <a:spcPct val="0"/>
        </a:spcAft>
        <a:defRPr sz="4400">
          <a:solidFill>
            <a:schemeClr val="tx1"/>
          </a:solidFill>
          <a:latin typeface="Verdana" pitchFamily="34" charset="0"/>
        </a:defRPr>
      </a:lvl3pPr>
      <a:lvl4pPr algn="ctr" rtl="0" eaLnBrk="0" fontAlgn="base" hangingPunct="0">
        <a:spcBef>
          <a:spcPct val="0"/>
        </a:spcBef>
        <a:spcAft>
          <a:spcPct val="0"/>
        </a:spcAft>
        <a:defRPr sz="4400">
          <a:solidFill>
            <a:schemeClr val="tx1"/>
          </a:solidFill>
          <a:latin typeface="Verdana" pitchFamily="34" charset="0"/>
        </a:defRPr>
      </a:lvl4pPr>
      <a:lvl5pPr algn="ctr" rtl="0" eaLnBrk="0" fontAlgn="base" hangingPunct="0">
        <a:spcBef>
          <a:spcPct val="0"/>
        </a:spcBef>
        <a:spcAft>
          <a:spcPct val="0"/>
        </a:spcAft>
        <a:defRPr sz="4400">
          <a:solidFill>
            <a:schemeClr val="tx1"/>
          </a:solidFill>
          <a:latin typeface="Verdana" pitchFamily="34" charset="0"/>
        </a:defRPr>
      </a:lvl5pPr>
      <a:lvl6pPr marL="457200" algn="ctr" rtl="0" fontAlgn="base">
        <a:spcBef>
          <a:spcPct val="0"/>
        </a:spcBef>
        <a:spcAft>
          <a:spcPct val="0"/>
        </a:spcAft>
        <a:defRPr sz="4400">
          <a:solidFill>
            <a:schemeClr val="tx1"/>
          </a:solidFill>
          <a:latin typeface="Verdana" pitchFamily="34" charset="0"/>
        </a:defRPr>
      </a:lvl6pPr>
      <a:lvl7pPr marL="914400" algn="ctr" rtl="0" fontAlgn="base">
        <a:spcBef>
          <a:spcPct val="0"/>
        </a:spcBef>
        <a:spcAft>
          <a:spcPct val="0"/>
        </a:spcAft>
        <a:defRPr sz="4400">
          <a:solidFill>
            <a:schemeClr val="tx1"/>
          </a:solidFill>
          <a:latin typeface="Verdana" pitchFamily="34" charset="0"/>
        </a:defRPr>
      </a:lvl7pPr>
      <a:lvl8pPr marL="1371600" algn="ctr" rtl="0" fontAlgn="base">
        <a:spcBef>
          <a:spcPct val="0"/>
        </a:spcBef>
        <a:spcAft>
          <a:spcPct val="0"/>
        </a:spcAft>
        <a:defRPr sz="4400">
          <a:solidFill>
            <a:schemeClr val="tx1"/>
          </a:solidFill>
          <a:latin typeface="Verdana" pitchFamily="34" charset="0"/>
        </a:defRPr>
      </a:lvl8pPr>
      <a:lvl9pPr marL="1828800" algn="ctr" rtl="0" fontAlgn="base">
        <a:spcBef>
          <a:spcPct val="0"/>
        </a:spcBef>
        <a:spcAft>
          <a:spcPct val="0"/>
        </a:spcAft>
        <a:defRPr sz="4400">
          <a:solidFill>
            <a:schemeClr val="tx1"/>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hemeOverride" Target="../theme/themeOverride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vmlDrawing" Target="../drawings/vmlDrawing1.vml"/><Relationship Id="rId1" Type="http://schemas.openxmlformats.org/officeDocument/2006/relationships/themeOverride" Target="../theme/themeOverride9.xml"/><Relationship Id="rId5" Type="http://schemas.openxmlformats.org/officeDocument/2006/relationships/oleObject" Target="../embeddings/Microsoft_Office_Excel_Grafi_i1.xls"/><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838200" y="2133600"/>
            <a:ext cx="7772400" cy="1524000"/>
          </a:xfrm>
        </p:spPr>
        <p:txBody>
          <a:bodyPr/>
          <a:lstStyle/>
          <a:p>
            <a:pPr eaLnBrk="1" hangingPunct="1"/>
            <a:r>
              <a:rPr lang="tr-TR" sz="4000" b="1" smtClean="0"/>
              <a:t>Bölüm</a:t>
            </a:r>
            <a:r>
              <a:rPr lang="en-US" sz="4000" b="1" smtClean="0"/>
              <a:t> 5</a:t>
            </a:r>
            <a:br>
              <a:rPr lang="en-US" sz="4000" b="1" smtClean="0"/>
            </a:br>
            <a:r>
              <a:rPr lang="tr-TR" sz="4000" b="1" smtClean="0"/>
              <a:t>Tüketici Tercihi</a:t>
            </a:r>
            <a:r>
              <a:rPr lang="en-US" sz="4000" b="1" smtClean="0"/>
              <a:t> </a:t>
            </a:r>
            <a:r>
              <a:rPr lang="tr-TR" sz="4000" b="1" smtClean="0"/>
              <a:t>ve Talep</a:t>
            </a:r>
            <a:endParaRPr lang="en-US" sz="4000" smtClean="0"/>
          </a:p>
        </p:txBody>
      </p:sp>
      <p:sp>
        <p:nvSpPr>
          <p:cNvPr id="68611" name="Rectangle 3"/>
          <p:cNvSpPr>
            <a:spLocks noGrp="1" noChangeArrowheads="1"/>
          </p:cNvSpPr>
          <p:nvPr>
            <p:ph type="subTitle" idx="1"/>
          </p:nvPr>
        </p:nvSpPr>
        <p:spPr>
          <a:xfrm>
            <a:off x="1371600" y="4572000"/>
            <a:ext cx="6400800" cy="1752600"/>
          </a:xfrm>
        </p:spPr>
        <p:txBody>
          <a:bodyPr/>
          <a:lstStyle/>
          <a:p>
            <a:pPr eaLnBrk="1" hangingPunct="1"/>
            <a:r>
              <a:rPr lang="en-GB" sz="1400" smtClean="0">
                <a:solidFill>
                  <a:srgbClr val="FFC000"/>
                </a:solidFill>
              </a:rPr>
              <a:t>David Begg, Stanley Fischer and Rudiger Dornbusch, </a:t>
            </a:r>
            <a:r>
              <a:rPr lang="en-GB" sz="1400" i="1" smtClean="0">
                <a:solidFill>
                  <a:srgbClr val="FFC000"/>
                </a:solidFill>
              </a:rPr>
              <a:t>Economics</a:t>
            </a:r>
            <a:r>
              <a:rPr lang="en-GB" sz="1400" smtClean="0">
                <a:solidFill>
                  <a:srgbClr val="FFC000"/>
                </a:solidFill>
              </a:rPr>
              <a:t>, </a:t>
            </a:r>
          </a:p>
          <a:p>
            <a:pPr eaLnBrk="1" hangingPunct="1"/>
            <a:r>
              <a:rPr lang="en-GB" sz="1400" smtClean="0">
                <a:solidFill>
                  <a:srgbClr val="FFC000"/>
                </a:solidFill>
              </a:rPr>
              <a:t>8th Edition, McGraw-Hill, 2005</a:t>
            </a:r>
          </a:p>
          <a:p>
            <a:pPr eaLnBrk="1" hangingPunct="1"/>
            <a:r>
              <a:rPr lang="en-GB" sz="1400" smtClean="0">
                <a:solidFill>
                  <a:srgbClr val="FFC000"/>
                </a:solidFill>
              </a:rPr>
              <a:t>PowerPoint presentation by Alex Tackie and Damian Ward</a:t>
            </a:r>
            <a:endParaRPr lang="en-US" sz="1400" smtClean="0">
              <a:solidFill>
                <a:srgbClr val="FFC000"/>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71500" y="642938"/>
            <a:ext cx="7772400" cy="1143000"/>
          </a:xfrm>
        </p:spPr>
        <p:txBody>
          <a:bodyPr/>
          <a:lstStyle/>
          <a:p>
            <a:pPr eaLnBrk="1" hangingPunct="1"/>
            <a:r>
              <a:rPr lang="tr-TR" sz="4000" b="1" smtClean="0"/>
              <a:t>Tüketici Tercihlerinin Modellenmesi</a:t>
            </a:r>
            <a:endParaRPr lang="en-GB" sz="4000" b="1" smtClean="0"/>
          </a:p>
        </p:txBody>
      </p:sp>
      <p:sp>
        <p:nvSpPr>
          <p:cNvPr id="55300" name="Rectangle 4"/>
          <p:cNvSpPr>
            <a:spLocks noGrp="1" noChangeArrowheads="1"/>
          </p:cNvSpPr>
          <p:nvPr>
            <p:ph type="body" sz="half" idx="2"/>
          </p:nvPr>
        </p:nvSpPr>
        <p:spPr>
          <a:xfrm>
            <a:off x="4648200" y="2362200"/>
            <a:ext cx="3810000" cy="4114800"/>
          </a:xfrm>
        </p:spPr>
        <p:txBody>
          <a:bodyPr/>
          <a:lstStyle/>
          <a:p>
            <a:pPr eaLnBrk="1" hangingPunct="1"/>
            <a:r>
              <a:rPr lang="tr-TR" sz="2000" b="1" i="1" smtClean="0"/>
              <a:t>Tüketicinin herzaman çoğu aza tercih ettiğini varsayalım.</a:t>
            </a:r>
            <a:endParaRPr lang="en-GB" sz="2000" b="1" smtClean="0"/>
          </a:p>
          <a:p>
            <a:pPr eaLnBrk="1" hangingPunct="1"/>
            <a:r>
              <a:rPr lang="tr-TR" sz="2000" b="1" smtClean="0"/>
              <a:t>a noktası ile karşılaştırdığımızda</a:t>
            </a:r>
            <a:r>
              <a:rPr lang="en-GB" sz="2000" b="1" smtClean="0"/>
              <a:t>:</a:t>
            </a:r>
          </a:p>
          <a:p>
            <a:pPr lvl="1" eaLnBrk="1" hangingPunct="1"/>
            <a:r>
              <a:rPr lang="tr-TR" sz="2000" b="1" smtClean="0"/>
              <a:t>Tüketici c noktasında olmayı tercih edecektir.</a:t>
            </a:r>
            <a:r>
              <a:rPr lang="en-GB" sz="2000" b="1" smtClean="0"/>
              <a:t> </a:t>
            </a:r>
            <a:endParaRPr lang="tr-TR" sz="2000" b="1" smtClean="0"/>
          </a:p>
          <a:p>
            <a:pPr lvl="1" eaLnBrk="1" hangingPunct="1"/>
            <a:r>
              <a:rPr lang="tr-TR" sz="2000" b="1" smtClean="0"/>
              <a:t>Ancak b noktasına göre a’yı tercih edecektir.</a:t>
            </a:r>
            <a:endParaRPr lang="en-GB" sz="2000" b="1" smtClean="0"/>
          </a:p>
        </p:txBody>
      </p:sp>
      <p:sp>
        <p:nvSpPr>
          <p:cNvPr id="76804" name="Slide Number Placeholder 4"/>
          <p:cNvSpPr>
            <a:spLocks noGrp="1"/>
          </p:cNvSpPr>
          <p:nvPr>
            <p:ph type="sldNum" sz="quarter" idx="10"/>
          </p:nvPr>
        </p:nvSpPr>
        <p:spPr bwMode="auto">
          <a:noFill/>
          <a:ln>
            <a:miter lim="800000"/>
            <a:headEnd/>
            <a:tailEnd/>
          </a:ln>
        </p:spPr>
        <p:txBody>
          <a:bodyPr/>
          <a:lstStyle/>
          <a:p>
            <a:fld id="{7E1520F9-9E14-4171-8E0F-4D9DAEC162B5}" type="slidenum">
              <a:rPr lang="en-US" smtClean="0"/>
              <a:pPr/>
              <a:t>10</a:t>
            </a:fld>
            <a:endParaRPr lang="en-US" smtClean="0"/>
          </a:p>
        </p:txBody>
      </p:sp>
      <p:grpSp>
        <p:nvGrpSpPr>
          <p:cNvPr id="2" name="Group 16"/>
          <p:cNvGrpSpPr>
            <a:grpSpLocks/>
          </p:cNvGrpSpPr>
          <p:nvPr/>
        </p:nvGrpSpPr>
        <p:grpSpPr bwMode="auto">
          <a:xfrm>
            <a:off x="684213" y="2178050"/>
            <a:ext cx="4173537" cy="3643313"/>
            <a:chOff x="431" y="1584"/>
            <a:chExt cx="2629" cy="2295"/>
          </a:xfrm>
        </p:grpSpPr>
        <p:sp>
          <p:nvSpPr>
            <p:cNvPr id="76806" name="Line 5"/>
            <p:cNvSpPr>
              <a:spLocks noChangeShapeType="1"/>
            </p:cNvSpPr>
            <p:nvPr/>
          </p:nvSpPr>
          <p:spPr bwMode="auto">
            <a:xfrm>
              <a:off x="720" y="3552"/>
              <a:ext cx="1920" cy="0"/>
            </a:xfrm>
            <a:prstGeom prst="line">
              <a:avLst/>
            </a:prstGeom>
            <a:noFill/>
            <a:ln w="38100">
              <a:solidFill>
                <a:schemeClr val="tx1"/>
              </a:solidFill>
              <a:round/>
              <a:headEnd/>
              <a:tailEnd type="triangle" w="med" len="med"/>
            </a:ln>
          </p:spPr>
          <p:txBody>
            <a:bodyPr wrap="none" anchor="ctr"/>
            <a:lstStyle/>
            <a:p>
              <a:endParaRPr lang="tr-TR"/>
            </a:p>
          </p:txBody>
        </p:sp>
        <p:sp>
          <p:nvSpPr>
            <p:cNvPr id="76807" name="Line 6"/>
            <p:cNvSpPr>
              <a:spLocks noChangeShapeType="1"/>
            </p:cNvSpPr>
            <p:nvPr/>
          </p:nvSpPr>
          <p:spPr bwMode="auto">
            <a:xfrm flipV="1">
              <a:off x="720" y="1584"/>
              <a:ext cx="0" cy="1968"/>
            </a:xfrm>
            <a:prstGeom prst="line">
              <a:avLst/>
            </a:prstGeom>
            <a:noFill/>
            <a:ln w="38100">
              <a:solidFill>
                <a:schemeClr val="tx1"/>
              </a:solidFill>
              <a:round/>
              <a:headEnd/>
              <a:tailEnd type="triangle" w="med" len="med"/>
            </a:ln>
          </p:spPr>
          <p:txBody>
            <a:bodyPr wrap="none" anchor="ctr"/>
            <a:lstStyle/>
            <a:p>
              <a:endParaRPr lang="tr-TR"/>
            </a:p>
          </p:txBody>
        </p:sp>
        <p:sp>
          <p:nvSpPr>
            <p:cNvPr id="76808" name="Text Box 7"/>
            <p:cNvSpPr txBox="1">
              <a:spLocks noChangeArrowheads="1"/>
            </p:cNvSpPr>
            <p:nvPr/>
          </p:nvSpPr>
          <p:spPr bwMode="auto">
            <a:xfrm>
              <a:off x="2024" y="3648"/>
              <a:ext cx="1036" cy="231"/>
            </a:xfrm>
            <a:prstGeom prst="rect">
              <a:avLst/>
            </a:prstGeom>
            <a:noFill/>
            <a:ln w="9525">
              <a:noFill/>
              <a:miter lim="800000"/>
              <a:headEnd/>
              <a:tailEnd/>
            </a:ln>
          </p:spPr>
          <p:txBody>
            <a:bodyPr wrap="none">
              <a:spAutoFit/>
            </a:bodyPr>
            <a:lstStyle/>
            <a:p>
              <a:r>
                <a:rPr lang="tr-TR" sz="1800" i="1">
                  <a:latin typeface="Arial" charset="0"/>
                </a:rPr>
                <a:t>Yemek miktarı</a:t>
              </a:r>
              <a:endParaRPr lang="en-GB" sz="1800" i="1">
                <a:latin typeface="Arial" charset="0"/>
              </a:endParaRPr>
            </a:p>
          </p:txBody>
        </p:sp>
        <p:sp>
          <p:nvSpPr>
            <p:cNvPr id="76809" name="Text Box 8"/>
            <p:cNvSpPr txBox="1">
              <a:spLocks noChangeArrowheads="1"/>
            </p:cNvSpPr>
            <p:nvPr/>
          </p:nvSpPr>
          <p:spPr bwMode="auto">
            <a:xfrm rot="-5376999">
              <a:off x="117" y="2090"/>
              <a:ext cx="860" cy="231"/>
            </a:xfrm>
            <a:prstGeom prst="rect">
              <a:avLst/>
            </a:prstGeom>
            <a:noFill/>
            <a:ln w="9525">
              <a:noFill/>
              <a:miter lim="800000"/>
              <a:headEnd/>
              <a:tailEnd/>
            </a:ln>
          </p:spPr>
          <p:txBody>
            <a:bodyPr wrap="none">
              <a:spAutoFit/>
            </a:bodyPr>
            <a:lstStyle/>
            <a:p>
              <a:r>
                <a:rPr lang="tr-TR" sz="1800" i="1">
                  <a:latin typeface="Arial" charset="0"/>
                </a:rPr>
                <a:t>Film miktarı</a:t>
              </a:r>
              <a:endParaRPr lang="en-GB" sz="1800" i="1">
                <a:latin typeface="Arial" charset="0"/>
              </a:endParaRPr>
            </a:p>
          </p:txBody>
        </p:sp>
        <p:sp>
          <p:nvSpPr>
            <p:cNvPr id="76810" name="Oval 9"/>
            <p:cNvSpPr>
              <a:spLocks noChangeArrowheads="1"/>
            </p:cNvSpPr>
            <p:nvPr/>
          </p:nvSpPr>
          <p:spPr bwMode="auto">
            <a:xfrm>
              <a:off x="1488" y="2640"/>
              <a:ext cx="96" cy="96"/>
            </a:xfrm>
            <a:prstGeom prst="ellipse">
              <a:avLst/>
            </a:prstGeom>
            <a:solidFill>
              <a:srgbClr val="FFFF00"/>
            </a:solidFill>
            <a:ln w="9525">
              <a:solidFill>
                <a:schemeClr val="tx1"/>
              </a:solidFill>
              <a:round/>
              <a:headEnd/>
              <a:tailEnd/>
            </a:ln>
          </p:spPr>
          <p:txBody>
            <a:bodyPr wrap="none" anchor="ctr"/>
            <a:lstStyle/>
            <a:p>
              <a:endParaRPr lang="tr-TR"/>
            </a:p>
          </p:txBody>
        </p:sp>
        <p:sp>
          <p:nvSpPr>
            <p:cNvPr id="76811" name="Oval 10"/>
            <p:cNvSpPr>
              <a:spLocks noChangeArrowheads="1"/>
            </p:cNvSpPr>
            <p:nvPr/>
          </p:nvSpPr>
          <p:spPr bwMode="auto">
            <a:xfrm>
              <a:off x="1776" y="2352"/>
              <a:ext cx="96" cy="96"/>
            </a:xfrm>
            <a:prstGeom prst="ellipse">
              <a:avLst/>
            </a:prstGeom>
            <a:solidFill>
              <a:srgbClr val="008000"/>
            </a:solidFill>
            <a:ln w="9525">
              <a:solidFill>
                <a:schemeClr val="tx1"/>
              </a:solidFill>
              <a:round/>
              <a:headEnd/>
              <a:tailEnd/>
            </a:ln>
          </p:spPr>
          <p:txBody>
            <a:bodyPr wrap="none" anchor="ctr"/>
            <a:lstStyle/>
            <a:p>
              <a:endParaRPr lang="tr-TR"/>
            </a:p>
          </p:txBody>
        </p:sp>
        <p:sp>
          <p:nvSpPr>
            <p:cNvPr id="76812" name="Oval 11"/>
            <p:cNvSpPr>
              <a:spLocks noChangeArrowheads="1"/>
            </p:cNvSpPr>
            <p:nvPr/>
          </p:nvSpPr>
          <p:spPr bwMode="auto">
            <a:xfrm>
              <a:off x="1200" y="2928"/>
              <a:ext cx="96" cy="96"/>
            </a:xfrm>
            <a:prstGeom prst="ellipse">
              <a:avLst/>
            </a:prstGeom>
            <a:solidFill>
              <a:srgbClr val="FF0066"/>
            </a:solidFill>
            <a:ln w="9525">
              <a:solidFill>
                <a:schemeClr val="tx1"/>
              </a:solidFill>
              <a:round/>
              <a:headEnd/>
              <a:tailEnd/>
            </a:ln>
          </p:spPr>
          <p:txBody>
            <a:bodyPr wrap="none" anchor="ctr"/>
            <a:lstStyle/>
            <a:p>
              <a:endParaRPr lang="tr-TR"/>
            </a:p>
          </p:txBody>
        </p:sp>
        <p:sp>
          <p:nvSpPr>
            <p:cNvPr id="76813" name="Text Box 12"/>
            <p:cNvSpPr txBox="1">
              <a:spLocks noChangeArrowheads="1"/>
            </p:cNvSpPr>
            <p:nvPr/>
          </p:nvSpPr>
          <p:spPr bwMode="auto">
            <a:xfrm>
              <a:off x="1574" y="2569"/>
              <a:ext cx="223" cy="288"/>
            </a:xfrm>
            <a:prstGeom prst="rect">
              <a:avLst/>
            </a:prstGeom>
            <a:noFill/>
            <a:ln w="9525">
              <a:noFill/>
              <a:miter lim="800000"/>
              <a:headEnd/>
              <a:tailEnd/>
            </a:ln>
          </p:spPr>
          <p:txBody>
            <a:bodyPr wrap="none">
              <a:spAutoFit/>
            </a:bodyPr>
            <a:lstStyle/>
            <a:p>
              <a:r>
                <a:rPr lang="en-GB">
                  <a:solidFill>
                    <a:srgbClr val="FFFF00"/>
                  </a:solidFill>
                  <a:latin typeface="Arial" charset="0"/>
                </a:rPr>
                <a:t>a</a:t>
              </a:r>
            </a:p>
          </p:txBody>
        </p:sp>
        <p:sp>
          <p:nvSpPr>
            <p:cNvPr id="76814" name="Text Box 13"/>
            <p:cNvSpPr txBox="1">
              <a:spLocks noChangeArrowheads="1"/>
            </p:cNvSpPr>
            <p:nvPr/>
          </p:nvSpPr>
          <p:spPr bwMode="auto">
            <a:xfrm>
              <a:off x="1248" y="2976"/>
              <a:ext cx="233" cy="288"/>
            </a:xfrm>
            <a:prstGeom prst="rect">
              <a:avLst/>
            </a:prstGeom>
            <a:noFill/>
            <a:ln w="9525">
              <a:noFill/>
              <a:miter lim="800000"/>
              <a:headEnd/>
              <a:tailEnd/>
            </a:ln>
          </p:spPr>
          <p:txBody>
            <a:bodyPr wrap="none">
              <a:spAutoFit/>
            </a:bodyPr>
            <a:lstStyle/>
            <a:p>
              <a:r>
                <a:rPr lang="en-GB">
                  <a:solidFill>
                    <a:srgbClr val="FF0066"/>
                  </a:solidFill>
                  <a:latin typeface="Arial" charset="0"/>
                </a:rPr>
                <a:t>b</a:t>
              </a:r>
            </a:p>
          </p:txBody>
        </p:sp>
        <p:sp>
          <p:nvSpPr>
            <p:cNvPr id="76815" name="Text Box 14"/>
            <p:cNvSpPr txBox="1">
              <a:spLocks noChangeArrowheads="1"/>
            </p:cNvSpPr>
            <p:nvPr/>
          </p:nvSpPr>
          <p:spPr bwMode="auto">
            <a:xfrm>
              <a:off x="1910" y="2281"/>
              <a:ext cx="223" cy="288"/>
            </a:xfrm>
            <a:prstGeom prst="rect">
              <a:avLst/>
            </a:prstGeom>
            <a:noFill/>
            <a:ln w="9525">
              <a:noFill/>
              <a:miter lim="800000"/>
              <a:headEnd/>
              <a:tailEnd/>
            </a:ln>
          </p:spPr>
          <p:txBody>
            <a:bodyPr wrap="none">
              <a:spAutoFit/>
            </a:bodyPr>
            <a:lstStyle/>
            <a:p>
              <a:r>
                <a:rPr lang="en-GB">
                  <a:solidFill>
                    <a:srgbClr val="008000"/>
                  </a:solidFill>
                  <a:latin typeface="Arial" charset="0"/>
                </a:rPr>
                <a:t>c</a:t>
              </a:r>
            </a:p>
          </p:txBody>
        </p:sp>
      </p:gr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5300">
                                            <p:txEl>
                                              <p:pRg st="0" end="0"/>
                                            </p:txEl>
                                          </p:spTgt>
                                        </p:tgtEl>
                                        <p:attrNameLst>
                                          <p:attrName>style.visibility</p:attrName>
                                        </p:attrNameLst>
                                      </p:cBhvr>
                                      <p:to>
                                        <p:strVal val="visible"/>
                                      </p:to>
                                    </p:set>
                                    <p:anim calcmode="lin" valueType="num">
                                      <p:cBhvr additive="base">
                                        <p:cTn id="12" dur="500" fill="hold"/>
                                        <p:tgtEl>
                                          <p:spTgt spid="55300">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5300">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5300">
                                            <p:txEl>
                                              <p:pRg st="0" end="0"/>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5300">
                                            <p:txEl>
                                              <p:pRg st="1" end="1"/>
                                            </p:txEl>
                                          </p:spTgt>
                                        </p:tgtEl>
                                        <p:attrNameLst>
                                          <p:attrName>style.visibility</p:attrName>
                                        </p:attrNameLst>
                                      </p:cBhvr>
                                      <p:to>
                                        <p:strVal val="visible"/>
                                      </p:to>
                                    </p:set>
                                    <p:anim calcmode="lin" valueType="num">
                                      <p:cBhvr additive="base">
                                        <p:cTn id="18" dur="500" fill="hold"/>
                                        <p:tgtEl>
                                          <p:spTgt spid="55300">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5300">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5300">
                                            <p:txEl>
                                              <p:pRg st="1" end="1"/>
                                            </p:txEl>
                                          </p:spTgt>
                                        </p:tgtEl>
                                        <p:attrNameLst>
                                          <p:attrName>ppt_c</p:attrName>
                                        </p:attrNameLst>
                                      </p:cBhvr>
                                      <p:to>
                                        <a:schemeClr val="folHlink"/>
                                      </p:to>
                                    </p:animClr>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55300">
                                            <p:txEl>
                                              <p:pRg st="2" end="2"/>
                                            </p:txEl>
                                          </p:spTgt>
                                        </p:tgtEl>
                                        <p:attrNameLst>
                                          <p:attrName>style.visibility</p:attrName>
                                        </p:attrNameLst>
                                      </p:cBhvr>
                                      <p:to>
                                        <p:strVal val="visible"/>
                                      </p:to>
                                    </p:set>
                                    <p:anim calcmode="lin" valueType="num">
                                      <p:cBhvr additive="base">
                                        <p:cTn id="24" dur="500" fill="hold"/>
                                        <p:tgtEl>
                                          <p:spTgt spid="55300">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5300">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5300">
                                            <p:txEl>
                                              <p:pRg st="2" end="2"/>
                                            </p:txEl>
                                          </p:spTgt>
                                        </p:tgtEl>
                                        <p:attrNameLst>
                                          <p:attrName>ppt_c</p:attrName>
                                        </p:attrNameLst>
                                      </p:cBhvr>
                                      <p:to>
                                        <a:schemeClr val="folHlink"/>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55300">
                                            <p:txEl>
                                              <p:pRg st="3" end="3"/>
                                            </p:txEl>
                                          </p:spTgt>
                                        </p:tgtEl>
                                        <p:attrNameLst>
                                          <p:attrName>style.visibility</p:attrName>
                                        </p:attrNameLst>
                                      </p:cBhvr>
                                      <p:to>
                                        <p:strVal val="visible"/>
                                      </p:to>
                                    </p:set>
                                    <p:anim calcmode="lin" valueType="num">
                                      <p:cBhvr additive="base">
                                        <p:cTn id="30" dur="500" fill="hold"/>
                                        <p:tgtEl>
                                          <p:spTgt spid="55300">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55300">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5300">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a:xfrm>
            <a:off x="685800" y="609600"/>
            <a:ext cx="8101013" cy="1143000"/>
          </a:xfrm>
        </p:spPr>
        <p:txBody>
          <a:bodyPr>
            <a:normAutofit fontScale="90000"/>
          </a:bodyPr>
          <a:lstStyle/>
          <a:p>
            <a:pPr eaLnBrk="1" hangingPunct="1"/>
            <a:r>
              <a:rPr lang="tr-TR" sz="4000" b="1" smtClean="0"/>
              <a:t>Tüketici Tercihlerinin Modellenmesi </a:t>
            </a:r>
            <a:r>
              <a:rPr lang="en-GB" sz="4000" b="1" smtClean="0"/>
              <a:t>(2)</a:t>
            </a:r>
          </a:p>
        </p:txBody>
      </p:sp>
      <p:sp>
        <p:nvSpPr>
          <p:cNvPr id="56323" name="Rectangle 1027"/>
          <p:cNvSpPr>
            <a:spLocks noGrp="1" noChangeArrowheads="1"/>
          </p:cNvSpPr>
          <p:nvPr>
            <p:ph type="body" sz="half" idx="2"/>
          </p:nvPr>
        </p:nvSpPr>
        <p:spPr>
          <a:xfrm>
            <a:off x="4643438" y="2205038"/>
            <a:ext cx="3810000" cy="4464050"/>
          </a:xfrm>
        </p:spPr>
        <p:txBody>
          <a:bodyPr/>
          <a:lstStyle/>
          <a:p>
            <a:pPr eaLnBrk="1" hangingPunct="1">
              <a:lnSpc>
                <a:spcPct val="110000"/>
              </a:lnSpc>
            </a:pPr>
            <a:r>
              <a:rPr lang="en-GB" sz="2000" smtClean="0">
                <a:solidFill>
                  <a:srgbClr val="FFFF00"/>
                </a:solidFill>
              </a:rPr>
              <a:t>a</a:t>
            </a:r>
            <a:r>
              <a:rPr lang="en-GB" sz="2000" smtClean="0"/>
              <a:t> </a:t>
            </a:r>
            <a:r>
              <a:rPr lang="tr-TR" sz="2000" smtClean="0"/>
              <a:t>noktası domine edilmiş bölgedeki her noktaya tercih edilir.</a:t>
            </a:r>
            <a:endParaRPr lang="en-GB" sz="2000" smtClean="0"/>
          </a:p>
          <a:p>
            <a:pPr eaLnBrk="1" hangingPunct="1">
              <a:lnSpc>
                <a:spcPct val="110000"/>
              </a:lnSpc>
            </a:pPr>
            <a:r>
              <a:rPr lang="tr-TR" sz="2000" smtClean="0"/>
              <a:t>Ancak tüketici tercih edilen bölgedeki herhangi bir noktayı a’ya tercih eder.</a:t>
            </a:r>
            <a:r>
              <a:rPr lang="en-GB" sz="2000" smtClean="0"/>
              <a:t> </a:t>
            </a:r>
            <a:endParaRPr lang="tr-TR" sz="2000" smtClean="0"/>
          </a:p>
          <a:p>
            <a:pPr eaLnBrk="1" hangingPunct="1">
              <a:lnSpc>
                <a:spcPct val="110000"/>
              </a:lnSpc>
            </a:pPr>
            <a:r>
              <a:rPr lang="en-GB" sz="2000" smtClean="0">
                <a:solidFill>
                  <a:srgbClr val="C00000"/>
                </a:solidFill>
              </a:rPr>
              <a:t>d</a:t>
            </a:r>
            <a:r>
              <a:rPr lang="en-GB" sz="2000" smtClean="0"/>
              <a:t> </a:t>
            </a:r>
            <a:r>
              <a:rPr lang="tr-TR" sz="2000" smtClean="0"/>
              <a:t>ve</a:t>
            </a:r>
            <a:r>
              <a:rPr lang="en-GB" sz="2000" smtClean="0"/>
              <a:t> </a:t>
            </a:r>
            <a:r>
              <a:rPr lang="en-GB" sz="2000" smtClean="0">
                <a:solidFill>
                  <a:srgbClr val="C00000"/>
                </a:solidFill>
              </a:rPr>
              <a:t>e</a:t>
            </a:r>
            <a:r>
              <a:rPr lang="en-GB" sz="2000" smtClean="0"/>
              <a:t> </a:t>
            </a:r>
            <a:r>
              <a:rPr lang="tr-TR" sz="2000" smtClean="0"/>
              <a:t>noktaları a’ya göre bir maldan daha az ötekinden daha fazla olan mal bileşimlerini gösterir.</a:t>
            </a:r>
            <a:endParaRPr lang="en-GB" sz="2000" smtClean="0"/>
          </a:p>
        </p:txBody>
      </p:sp>
      <p:sp>
        <p:nvSpPr>
          <p:cNvPr id="77828" name="Slide Number Placeholder 4"/>
          <p:cNvSpPr>
            <a:spLocks noGrp="1"/>
          </p:cNvSpPr>
          <p:nvPr>
            <p:ph type="sldNum" sz="quarter" idx="10"/>
          </p:nvPr>
        </p:nvSpPr>
        <p:spPr bwMode="auto">
          <a:noFill/>
          <a:ln>
            <a:miter lim="800000"/>
            <a:headEnd/>
            <a:tailEnd/>
          </a:ln>
        </p:spPr>
        <p:txBody>
          <a:bodyPr/>
          <a:lstStyle/>
          <a:p>
            <a:fld id="{92880333-89F1-48E1-8EC3-904FF55A39CF}" type="slidenum">
              <a:rPr lang="en-US" smtClean="0"/>
              <a:pPr/>
              <a:t>11</a:t>
            </a:fld>
            <a:endParaRPr lang="en-US" smtClean="0"/>
          </a:p>
        </p:txBody>
      </p:sp>
      <p:grpSp>
        <p:nvGrpSpPr>
          <p:cNvPr id="2" name="Group 1058"/>
          <p:cNvGrpSpPr>
            <a:grpSpLocks/>
          </p:cNvGrpSpPr>
          <p:nvPr/>
        </p:nvGrpSpPr>
        <p:grpSpPr bwMode="auto">
          <a:xfrm>
            <a:off x="754063" y="2141538"/>
            <a:ext cx="3563937" cy="3917950"/>
            <a:chOff x="462" y="1248"/>
            <a:chExt cx="2245" cy="2468"/>
          </a:xfrm>
        </p:grpSpPr>
        <p:sp>
          <p:nvSpPr>
            <p:cNvPr id="77830" name="Oval 1045"/>
            <p:cNvSpPr>
              <a:spLocks noChangeArrowheads="1"/>
            </p:cNvSpPr>
            <p:nvPr/>
          </p:nvSpPr>
          <p:spPr bwMode="auto">
            <a:xfrm>
              <a:off x="1776" y="2784"/>
              <a:ext cx="96" cy="96"/>
            </a:xfrm>
            <a:prstGeom prst="ellipse">
              <a:avLst/>
            </a:prstGeom>
            <a:solidFill>
              <a:srgbClr val="C00000"/>
            </a:solidFill>
            <a:ln w="9525">
              <a:solidFill>
                <a:schemeClr val="tx1"/>
              </a:solidFill>
              <a:round/>
              <a:headEnd/>
              <a:tailEnd/>
            </a:ln>
          </p:spPr>
          <p:txBody>
            <a:bodyPr wrap="none" anchor="ctr"/>
            <a:lstStyle/>
            <a:p>
              <a:pPr algn="ctr"/>
              <a:endParaRPr lang="en-GB">
                <a:latin typeface="Arial" charset="0"/>
              </a:endParaRPr>
            </a:p>
          </p:txBody>
        </p:sp>
        <p:grpSp>
          <p:nvGrpSpPr>
            <p:cNvPr id="3" name="Group 1057"/>
            <p:cNvGrpSpPr>
              <a:grpSpLocks/>
            </p:cNvGrpSpPr>
            <p:nvPr/>
          </p:nvGrpSpPr>
          <p:grpSpPr bwMode="auto">
            <a:xfrm>
              <a:off x="462" y="1248"/>
              <a:ext cx="2245" cy="2468"/>
              <a:chOff x="462" y="1248"/>
              <a:chExt cx="2245" cy="2468"/>
            </a:xfrm>
          </p:grpSpPr>
          <p:grpSp>
            <p:nvGrpSpPr>
              <p:cNvPr id="4" name="Group 1056"/>
              <p:cNvGrpSpPr>
                <a:grpSpLocks/>
              </p:cNvGrpSpPr>
              <p:nvPr/>
            </p:nvGrpSpPr>
            <p:grpSpPr bwMode="auto">
              <a:xfrm>
                <a:off x="462" y="1248"/>
                <a:ext cx="2245" cy="2468"/>
                <a:chOff x="462" y="1248"/>
                <a:chExt cx="2245" cy="2468"/>
              </a:xfrm>
            </p:grpSpPr>
            <p:sp>
              <p:nvSpPr>
                <p:cNvPr id="77836" name="Rectangle 1040"/>
                <p:cNvSpPr>
                  <a:spLocks noChangeArrowheads="1"/>
                </p:cNvSpPr>
                <p:nvPr/>
              </p:nvSpPr>
              <p:spPr bwMode="auto">
                <a:xfrm>
                  <a:off x="751" y="2352"/>
                  <a:ext cx="816" cy="864"/>
                </a:xfrm>
                <a:prstGeom prst="rect">
                  <a:avLst/>
                </a:prstGeom>
                <a:solidFill>
                  <a:srgbClr val="008000"/>
                </a:solidFill>
                <a:ln w="9525">
                  <a:noFill/>
                  <a:miter lim="800000"/>
                  <a:headEnd/>
                  <a:tailEnd/>
                </a:ln>
              </p:spPr>
              <p:txBody>
                <a:bodyPr wrap="none" anchor="ctr"/>
                <a:lstStyle/>
                <a:p>
                  <a:endParaRPr lang="tr-TR"/>
                </a:p>
              </p:txBody>
            </p:sp>
            <p:sp>
              <p:nvSpPr>
                <p:cNvPr id="77837" name="Rectangle 1039"/>
                <p:cNvSpPr>
                  <a:spLocks noChangeArrowheads="1"/>
                </p:cNvSpPr>
                <p:nvPr/>
              </p:nvSpPr>
              <p:spPr bwMode="auto">
                <a:xfrm>
                  <a:off x="1567" y="1296"/>
                  <a:ext cx="1056" cy="1056"/>
                </a:xfrm>
                <a:prstGeom prst="rect">
                  <a:avLst/>
                </a:prstGeom>
                <a:solidFill>
                  <a:srgbClr val="FF9933"/>
                </a:solidFill>
                <a:ln w="9525">
                  <a:noFill/>
                  <a:miter lim="800000"/>
                  <a:headEnd/>
                  <a:tailEnd/>
                </a:ln>
              </p:spPr>
              <p:txBody>
                <a:bodyPr wrap="none" anchor="ctr"/>
                <a:lstStyle/>
                <a:p>
                  <a:pPr algn="ctr"/>
                  <a:endParaRPr lang="en-GB">
                    <a:latin typeface="Arial" charset="0"/>
                  </a:endParaRPr>
                </a:p>
              </p:txBody>
            </p:sp>
            <p:grpSp>
              <p:nvGrpSpPr>
                <p:cNvPr id="5" name="Group 1055"/>
                <p:cNvGrpSpPr>
                  <a:grpSpLocks/>
                </p:cNvGrpSpPr>
                <p:nvPr/>
              </p:nvGrpSpPr>
              <p:grpSpPr bwMode="auto">
                <a:xfrm>
                  <a:off x="462" y="1248"/>
                  <a:ext cx="2209" cy="2468"/>
                  <a:chOff x="462" y="1248"/>
                  <a:chExt cx="2209" cy="2468"/>
                </a:xfrm>
              </p:grpSpPr>
              <p:sp>
                <p:nvSpPr>
                  <p:cNvPr id="77841" name="Line 1029"/>
                  <p:cNvSpPr>
                    <a:spLocks noChangeShapeType="1"/>
                  </p:cNvSpPr>
                  <p:nvPr/>
                </p:nvSpPr>
                <p:spPr bwMode="auto">
                  <a:xfrm>
                    <a:off x="751" y="3216"/>
                    <a:ext cx="1920" cy="0"/>
                  </a:xfrm>
                  <a:prstGeom prst="line">
                    <a:avLst/>
                  </a:prstGeom>
                  <a:noFill/>
                  <a:ln w="38100">
                    <a:solidFill>
                      <a:schemeClr val="tx1"/>
                    </a:solidFill>
                    <a:round/>
                    <a:headEnd/>
                    <a:tailEnd type="triangle" w="med" len="med"/>
                  </a:ln>
                </p:spPr>
                <p:txBody>
                  <a:bodyPr wrap="none" anchor="ctr"/>
                  <a:lstStyle/>
                  <a:p>
                    <a:endParaRPr lang="tr-TR"/>
                  </a:p>
                </p:txBody>
              </p:sp>
              <p:sp>
                <p:nvSpPr>
                  <p:cNvPr id="77842" name="Line 1030"/>
                  <p:cNvSpPr>
                    <a:spLocks noChangeShapeType="1"/>
                  </p:cNvSpPr>
                  <p:nvPr/>
                </p:nvSpPr>
                <p:spPr bwMode="auto">
                  <a:xfrm flipV="1">
                    <a:off x="751" y="1248"/>
                    <a:ext cx="0" cy="1968"/>
                  </a:xfrm>
                  <a:prstGeom prst="line">
                    <a:avLst/>
                  </a:prstGeom>
                  <a:noFill/>
                  <a:ln w="38100">
                    <a:solidFill>
                      <a:schemeClr val="tx1"/>
                    </a:solidFill>
                    <a:round/>
                    <a:headEnd/>
                    <a:tailEnd type="triangle" w="med" len="med"/>
                  </a:ln>
                </p:spPr>
                <p:txBody>
                  <a:bodyPr wrap="none" anchor="ctr"/>
                  <a:lstStyle/>
                  <a:p>
                    <a:endParaRPr lang="tr-TR"/>
                  </a:p>
                </p:txBody>
              </p:sp>
              <p:sp>
                <p:nvSpPr>
                  <p:cNvPr id="77843" name="Text Box 1031"/>
                  <p:cNvSpPr txBox="1">
                    <a:spLocks noChangeArrowheads="1"/>
                  </p:cNvSpPr>
                  <p:nvPr/>
                </p:nvSpPr>
                <p:spPr bwMode="auto">
                  <a:xfrm>
                    <a:off x="2052" y="3312"/>
                    <a:ext cx="564" cy="404"/>
                  </a:xfrm>
                  <a:prstGeom prst="rect">
                    <a:avLst/>
                  </a:prstGeom>
                  <a:noFill/>
                  <a:ln w="9525">
                    <a:noFill/>
                    <a:miter lim="800000"/>
                    <a:headEnd/>
                    <a:tailEnd/>
                  </a:ln>
                </p:spPr>
                <p:txBody>
                  <a:bodyPr wrap="none">
                    <a:spAutoFit/>
                  </a:bodyPr>
                  <a:lstStyle/>
                  <a:p>
                    <a:r>
                      <a:rPr lang="tr-TR" sz="1800" i="1">
                        <a:latin typeface="Arial" charset="0"/>
                      </a:rPr>
                      <a:t>Yemek</a:t>
                    </a:r>
                  </a:p>
                  <a:p>
                    <a:r>
                      <a:rPr lang="tr-TR" sz="1800" i="1">
                        <a:latin typeface="Arial" charset="0"/>
                      </a:rPr>
                      <a:t>miktarı</a:t>
                    </a:r>
                    <a:endParaRPr lang="en-GB" sz="1800" i="1">
                      <a:latin typeface="Arial" charset="0"/>
                    </a:endParaRPr>
                  </a:p>
                </p:txBody>
              </p:sp>
              <p:sp>
                <p:nvSpPr>
                  <p:cNvPr id="77844" name="Text Box 1032"/>
                  <p:cNvSpPr txBox="1">
                    <a:spLocks noChangeArrowheads="1"/>
                  </p:cNvSpPr>
                  <p:nvPr/>
                </p:nvSpPr>
                <p:spPr bwMode="auto">
                  <a:xfrm rot="-5376999">
                    <a:off x="148" y="1754"/>
                    <a:ext cx="860" cy="231"/>
                  </a:xfrm>
                  <a:prstGeom prst="rect">
                    <a:avLst/>
                  </a:prstGeom>
                  <a:noFill/>
                  <a:ln w="9525">
                    <a:noFill/>
                    <a:miter lim="800000"/>
                    <a:headEnd/>
                    <a:tailEnd/>
                  </a:ln>
                </p:spPr>
                <p:txBody>
                  <a:bodyPr wrap="none">
                    <a:spAutoFit/>
                  </a:bodyPr>
                  <a:lstStyle/>
                  <a:p>
                    <a:r>
                      <a:rPr lang="tr-TR" sz="1800" i="1">
                        <a:latin typeface="Arial" charset="0"/>
                      </a:rPr>
                      <a:t>Film miktarı</a:t>
                    </a:r>
                    <a:endParaRPr lang="en-GB" sz="1800" i="1">
                      <a:latin typeface="Arial" charset="0"/>
                    </a:endParaRPr>
                  </a:p>
                </p:txBody>
              </p:sp>
              <p:sp>
                <p:nvSpPr>
                  <p:cNvPr id="77845" name="Oval 1033"/>
                  <p:cNvSpPr>
                    <a:spLocks noChangeArrowheads="1"/>
                  </p:cNvSpPr>
                  <p:nvPr/>
                </p:nvSpPr>
                <p:spPr bwMode="auto">
                  <a:xfrm>
                    <a:off x="1519" y="2304"/>
                    <a:ext cx="96" cy="96"/>
                  </a:xfrm>
                  <a:prstGeom prst="ellipse">
                    <a:avLst/>
                  </a:prstGeom>
                  <a:solidFill>
                    <a:srgbClr val="FFFF00"/>
                  </a:solidFill>
                  <a:ln w="9525">
                    <a:solidFill>
                      <a:schemeClr val="tx1"/>
                    </a:solidFill>
                    <a:round/>
                    <a:headEnd/>
                    <a:tailEnd/>
                  </a:ln>
                </p:spPr>
                <p:txBody>
                  <a:bodyPr wrap="none" anchor="ctr"/>
                  <a:lstStyle/>
                  <a:p>
                    <a:endParaRPr lang="tr-TR"/>
                  </a:p>
                </p:txBody>
              </p:sp>
              <p:sp>
                <p:nvSpPr>
                  <p:cNvPr id="77846" name="Oval 1034"/>
                  <p:cNvSpPr>
                    <a:spLocks noChangeArrowheads="1"/>
                  </p:cNvSpPr>
                  <p:nvPr/>
                </p:nvSpPr>
                <p:spPr bwMode="auto">
                  <a:xfrm>
                    <a:off x="1807" y="2016"/>
                    <a:ext cx="96" cy="96"/>
                  </a:xfrm>
                  <a:prstGeom prst="ellipse">
                    <a:avLst/>
                  </a:prstGeom>
                  <a:solidFill>
                    <a:srgbClr val="008000"/>
                  </a:solidFill>
                  <a:ln w="9525">
                    <a:solidFill>
                      <a:schemeClr val="tx1"/>
                    </a:solidFill>
                    <a:round/>
                    <a:headEnd/>
                    <a:tailEnd/>
                  </a:ln>
                </p:spPr>
                <p:txBody>
                  <a:bodyPr wrap="none" anchor="ctr"/>
                  <a:lstStyle/>
                  <a:p>
                    <a:endParaRPr lang="tr-TR"/>
                  </a:p>
                </p:txBody>
              </p:sp>
              <p:sp>
                <p:nvSpPr>
                  <p:cNvPr id="77847" name="Oval 1035"/>
                  <p:cNvSpPr>
                    <a:spLocks noChangeArrowheads="1"/>
                  </p:cNvSpPr>
                  <p:nvPr/>
                </p:nvSpPr>
                <p:spPr bwMode="auto">
                  <a:xfrm>
                    <a:off x="1231" y="2592"/>
                    <a:ext cx="96" cy="96"/>
                  </a:xfrm>
                  <a:prstGeom prst="ellipse">
                    <a:avLst/>
                  </a:prstGeom>
                  <a:solidFill>
                    <a:srgbClr val="FF0066"/>
                  </a:solidFill>
                  <a:ln w="9525">
                    <a:solidFill>
                      <a:schemeClr val="tx1"/>
                    </a:solidFill>
                    <a:round/>
                    <a:headEnd/>
                    <a:tailEnd/>
                  </a:ln>
                </p:spPr>
                <p:txBody>
                  <a:bodyPr wrap="none" anchor="ctr"/>
                  <a:lstStyle/>
                  <a:p>
                    <a:endParaRPr lang="tr-TR"/>
                  </a:p>
                </p:txBody>
              </p:sp>
              <p:sp>
                <p:nvSpPr>
                  <p:cNvPr id="77848" name="Text Box 1036"/>
                  <p:cNvSpPr txBox="1">
                    <a:spLocks noChangeArrowheads="1"/>
                  </p:cNvSpPr>
                  <p:nvPr/>
                </p:nvSpPr>
                <p:spPr bwMode="auto">
                  <a:xfrm>
                    <a:off x="1549" y="2288"/>
                    <a:ext cx="223" cy="288"/>
                  </a:xfrm>
                  <a:prstGeom prst="rect">
                    <a:avLst/>
                  </a:prstGeom>
                  <a:noFill/>
                  <a:ln w="9525">
                    <a:noFill/>
                    <a:miter lim="800000"/>
                    <a:headEnd/>
                    <a:tailEnd/>
                  </a:ln>
                </p:spPr>
                <p:txBody>
                  <a:bodyPr wrap="none">
                    <a:spAutoFit/>
                  </a:bodyPr>
                  <a:lstStyle/>
                  <a:p>
                    <a:r>
                      <a:rPr lang="en-GB">
                        <a:solidFill>
                          <a:srgbClr val="FFFF00"/>
                        </a:solidFill>
                        <a:latin typeface="Arial" charset="0"/>
                      </a:rPr>
                      <a:t>a</a:t>
                    </a:r>
                  </a:p>
                </p:txBody>
              </p:sp>
              <p:sp>
                <p:nvSpPr>
                  <p:cNvPr id="77849" name="Text Box 1037"/>
                  <p:cNvSpPr txBox="1">
                    <a:spLocks noChangeArrowheads="1"/>
                  </p:cNvSpPr>
                  <p:nvPr/>
                </p:nvSpPr>
                <p:spPr bwMode="auto">
                  <a:xfrm>
                    <a:off x="1303" y="2496"/>
                    <a:ext cx="233" cy="288"/>
                  </a:xfrm>
                  <a:prstGeom prst="rect">
                    <a:avLst/>
                  </a:prstGeom>
                  <a:noFill/>
                  <a:ln w="9525">
                    <a:noFill/>
                    <a:miter lim="800000"/>
                    <a:headEnd/>
                    <a:tailEnd/>
                  </a:ln>
                </p:spPr>
                <p:txBody>
                  <a:bodyPr wrap="none">
                    <a:spAutoFit/>
                  </a:bodyPr>
                  <a:lstStyle/>
                  <a:p>
                    <a:r>
                      <a:rPr lang="en-GB">
                        <a:solidFill>
                          <a:srgbClr val="FF0066"/>
                        </a:solidFill>
                        <a:latin typeface="Arial" charset="0"/>
                      </a:rPr>
                      <a:t>b</a:t>
                    </a:r>
                  </a:p>
                </p:txBody>
              </p:sp>
              <p:sp>
                <p:nvSpPr>
                  <p:cNvPr id="77850" name="Text Box 1038"/>
                  <p:cNvSpPr txBox="1">
                    <a:spLocks noChangeArrowheads="1"/>
                  </p:cNvSpPr>
                  <p:nvPr/>
                </p:nvSpPr>
                <p:spPr bwMode="auto">
                  <a:xfrm>
                    <a:off x="1885" y="1905"/>
                    <a:ext cx="223" cy="288"/>
                  </a:xfrm>
                  <a:prstGeom prst="rect">
                    <a:avLst/>
                  </a:prstGeom>
                  <a:noFill/>
                  <a:ln w="9525">
                    <a:noFill/>
                    <a:miter lim="800000"/>
                    <a:headEnd/>
                    <a:tailEnd/>
                  </a:ln>
                </p:spPr>
                <p:txBody>
                  <a:bodyPr wrap="none">
                    <a:spAutoFit/>
                  </a:bodyPr>
                  <a:lstStyle/>
                  <a:p>
                    <a:r>
                      <a:rPr lang="en-GB">
                        <a:solidFill>
                          <a:srgbClr val="008000"/>
                        </a:solidFill>
                        <a:latin typeface="Arial" charset="0"/>
                      </a:rPr>
                      <a:t>c</a:t>
                    </a:r>
                  </a:p>
                </p:txBody>
              </p:sp>
            </p:grpSp>
            <p:sp>
              <p:nvSpPr>
                <p:cNvPr id="77839" name="Text Box 1042"/>
                <p:cNvSpPr txBox="1">
                  <a:spLocks noChangeArrowheads="1"/>
                </p:cNvSpPr>
                <p:nvPr/>
              </p:nvSpPr>
              <p:spPr bwMode="auto">
                <a:xfrm>
                  <a:off x="1663" y="1420"/>
                  <a:ext cx="1044" cy="404"/>
                </a:xfrm>
                <a:prstGeom prst="rect">
                  <a:avLst/>
                </a:prstGeom>
                <a:noFill/>
                <a:ln w="9525">
                  <a:noFill/>
                  <a:miter lim="800000"/>
                  <a:headEnd/>
                  <a:tailEnd/>
                </a:ln>
              </p:spPr>
              <p:txBody>
                <a:bodyPr wrap="none">
                  <a:spAutoFit/>
                </a:bodyPr>
                <a:lstStyle/>
                <a:p>
                  <a:pPr algn="ctr"/>
                  <a:r>
                    <a:rPr lang="tr-TR" sz="1800">
                      <a:solidFill>
                        <a:schemeClr val="bg2"/>
                      </a:solidFill>
                      <a:latin typeface="Arial" charset="0"/>
                    </a:rPr>
                    <a:t>Tercih edilen </a:t>
                  </a:r>
                </a:p>
                <a:p>
                  <a:pPr algn="ctr"/>
                  <a:r>
                    <a:rPr lang="tr-TR" sz="1800">
                      <a:solidFill>
                        <a:schemeClr val="bg2"/>
                      </a:solidFill>
                      <a:latin typeface="Arial" charset="0"/>
                    </a:rPr>
                    <a:t>bölge</a:t>
                  </a:r>
                  <a:endParaRPr lang="en-GB" sz="1800">
                    <a:solidFill>
                      <a:schemeClr val="bg2"/>
                    </a:solidFill>
                    <a:latin typeface="Arial" charset="0"/>
                  </a:endParaRPr>
                </a:p>
              </p:txBody>
            </p:sp>
            <p:sp>
              <p:nvSpPr>
                <p:cNvPr id="77840" name="Text Box 1043"/>
                <p:cNvSpPr txBox="1">
                  <a:spLocks noChangeArrowheads="1"/>
                </p:cNvSpPr>
                <p:nvPr/>
              </p:nvSpPr>
              <p:spPr bwMode="auto">
                <a:xfrm>
                  <a:off x="566" y="2817"/>
                  <a:ext cx="1180" cy="404"/>
                </a:xfrm>
                <a:prstGeom prst="rect">
                  <a:avLst/>
                </a:prstGeom>
                <a:noFill/>
                <a:ln w="9525">
                  <a:noFill/>
                  <a:miter lim="800000"/>
                  <a:headEnd/>
                  <a:tailEnd/>
                </a:ln>
              </p:spPr>
              <p:txBody>
                <a:bodyPr wrap="none">
                  <a:spAutoFit/>
                </a:bodyPr>
                <a:lstStyle/>
                <a:p>
                  <a:pPr algn="ctr"/>
                  <a:r>
                    <a:rPr lang="tr-TR" sz="1800">
                      <a:solidFill>
                        <a:schemeClr val="bg2"/>
                      </a:solidFill>
                      <a:latin typeface="Arial" charset="0"/>
                    </a:rPr>
                    <a:t>Domine edilmiş</a:t>
                  </a:r>
                </a:p>
                <a:p>
                  <a:pPr algn="ctr"/>
                  <a:r>
                    <a:rPr lang="tr-TR" sz="1800">
                      <a:solidFill>
                        <a:schemeClr val="bg2"/>
                      </a:solidFill>
                      <a:latin typeface="Arial" charset="0"/>
                    </a:rPr>
                    <a:t>bölge</a:t>
                  </a:r>
                  <a:endParaRPr lang="en-GB" sz="1800">
                    <a:solidFill>
                      <a:schemeClr val="bg2"/>
                    </a:solidFill>
                    <a:latin typeface="Arial" charset="0"/>
                  </a:endParaRPr>
                </a:p>
              </p:txBody>
            </p:sp>
          </p:grpSp>
          <p:sp>
            <p:nvSpPr>
              <p:cNvPr id="77833" name="Oval 1046"/>
              <p:cNvSpPr>
                <a:spLocks noChangeArrowheads="1"/>
              </p:cNvSpPr>
              <p:nvPr/>
            </p:nvSpPr>
            <p:spPr bwMode="auto">
              <a:xfrm>
                <a:off x="943" y="1824"/>
                <a:ext cx="96" cy="96"/>
              </a:xfrm>
              <a:prstGeom prst="ellipse">
                <a:avLst/>
              </a:prstGeom>
              <a:solidFill>
                <a:srgbClr val="C00000"/>
              </a:solidFill>
              <a:ln w="9525">
                <a:solidFill>
                  <a:schemeClr val="tx1"/>
                </a:solidFill>
                <a:round/>
                <a:headEnd/>
                <a:tailEnd/>
              </a:ln>
            </p:spPr>
            <p:txBody>
              <a:bodyPr wrap="none" anchor="ctr"/>
              <a:lstStyle/>
              <a:p>
                <a:endParaRPr lang="tr-TR"/>
              </a:p>
            </p:txBody>
          </p:sp>
          <p:sp>
            <p:nvSpPr>
              <p:cNvPr id="77834" name="Text Box 1047"/>
              <p:cNvSpPr txBox="1">
                <a:spLocks noChangeArrowheads="1"/>
              </p:cNvSpPr>
              <p:nvPr/>
            </p:nvSpPr>
            <p:spPr bwMode="auto">
              <a:xfrm>
                <a:off x="1841" y="2680"/>
                <a:ext cx="223" cy="288"/>
              </a:xfrm>
              <a:prstGeom prst="rect">
                <a:avLst/>
              </a:prstGeom>
              <a:noFill/>
              <a:ln w="9525">
                <a:noFill/>
                <a:miter lim="800000"/>
                <a:headEnd/>
                <a:tailEnd/>
              </a:ln>
            </p:spPr>
            <p:txBody>
              <a:bodyPr wrap="none">
                <a:spAutoFit/>
              </a:bodyPr>
              <a:lstStyle/>
              <a:p>
                <a:r>
                  <a:rPr lang="en-GB">
                    <a:solidFill>
                      <a:srgbClr val="C00000"/>
                    </a:solidFill>
                    <a:latin typeface="Arial" charset="0"/>
                  </a:rPr>
                  <a:t>e</a:t>
                </a:r>
              </a:p>
            </p:txBody>
          </p:sp>
          <p:sp>
            <p:nvSpPr>
              <p:cNvPr id="77835" name="Text Box 1048"/>
              <p:cNvSpPr txBox="1">
                <a:spLocks noChangeArrowheads="1"/>
              </p:cNvSpPr>
              <p:nvPr/>
            </p:nvSpPr>
            <p:spPr bwMode="auto">
              <a:xfrm>
                <a:off x="1015" y="1728"/>
                <a:ext cx="233" cy="288"/>
              </a:xfrm>
              <a:prstGeom prst="rect">
                <a:avLst/>
              </a:prstGeom>
              <a:noFill/>
              <a:ln w="9525">
                <a:noFill/>
                <a:miter lim="800000"/>
                <a:headEnd/>
                <a:tailEnd/>
              </a:ln>
            </p:spPr>
            <p:txBody>
              <a:bodyPr wrap="none">
                <a:spAutoFit/>
              </a:bodyPr>
              <a:lstStyle/>
              <a:p>
                <a:r>
                  <a:rPr lang="en-GB">
                    <a:solidFill>
                      <a:srgbClr val="C00000"/>
                    </a:solidFill>
                    <a:latin typeface="Arial" charset="0"/>
                  </a:rPr>
                  <a:t>d</a:t>
                </a:r>
              </a:p>
            </p:txBody>
          </p:sp>
        </p:grpSp>
      </p:gr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78850" name="Rectangle 5"/>
          <p:cNvSpPr>
            <a:spLocks noGrp="1" noChangeArrowheads="1"/>
          </p:cNvSpPr>
          <p:nvPr>
            <p:ph type="title"/>
          </p:nvPr>
        </p:nvSpPr>
        <p:spPr>
          <a:xfrm>
            <a:off x="685800" y="609600"/>
            <a:ext cx="8172450" cy="1143000"/>
          </a:xfrm>
          <a:noFill/>
        </p:spPr>
        <p:txBody>
          <a:bodyPr lIns="92075" tIns="46038" rIns="92075" bIns="46038">
            <a:normAutofit fontScale="90000"/>
          </a:bodyPr>
          <a:lstStyle/>
          <a:p>
            <a:pPr eaLnBrk="1" hangingPunct="1"/>
            <a:r>
              <a:rPr lang="tr-TR" sz="4000" b="1" smtClean="0"/>
              <a:t>Tüketici Tercihlerinin Modellenmesi </a:t>
            </a:r>
            <a:r>
              <a:rPr lang="en-GB" sz="4000" b="1" smtClean="0"/>
              <a:t>(3)</a:t>
            </a:r>
          </a:p>
        </p:txBody>
      </p:sp>
      <p:sp>
        <p:nvSpPr>
          <p:cNvPr id="57348" name="Rectangle 4"/>
          <p:cNvSpPr>
            <a:spLocks noGrp="1" noChangeArrowheads="1"/>
          </p:cNvSpPr>
          <p:nvPr>
            <p:ph type="body" sz="half" idx="2"/>
          </p:nvPr>
        </p:nvSpPr>
        <p:spPr>
          <a:xfrm>
            <a:off x="4787900" y="1989138"/>
            <a:ext cx="3810000" cy="4191000"/>
          </a:xfrm>
        </p:spPr>
        <p:txBody>
          <a:bodyPr/>
          <a:lstStyle/>
          <a:p>
            <a:pPr eaLnBrk="1" hangingPunct="1">
              <a:lnSpc>
                <a:spcPct val="90000"/>
              </a:lnSpc>
            </a:pPr>
            <a:r>
              <a:rPr lang="en-GB" sz="2000" smtClean="0"/>
              <a:t>U</a:t>
            </a:r>
            <a:r>
              <a:rPr lang="en-GB" sz="2000" baseline="-25000" smtClean="0"/>
              <a:t>2</a:t>
            </a:r>
            <a:r>
              <a:rPr lang="en-GB" sz="2000" smtClean="0"/>
              <a:t>U</a:t>
            </a:r>
            <a:r>
              <a:rPr lang="en-GB" sz="2000" baseline="-25000" smtClean="0"/>
              <a:t>2</a:t>
            </a:r>
            <a:r>
              <a:rPr lang="tr-TR" sz="2000" smtClean="0"/>
              <a:t> </a:t>
            </a:r>
            <a:r>
              <a:rPr lang="tr-TR" sz="2000" i="1" smtClean="0"/>
              <a:t>kayıtsızlık eğrisi</a:t>
            </a:r>
            <a:r>
              <a:rPr lang="en-GB" sz="2000" smtClean="0"/>
              <a:t> </a:t>
            </a:r>
            <a:r>
              <a:rPr lang="tr-TR" sz="2000" smtClean="0"/>
              <a:t>tüketicinin </a:t>
            </a:r>
            <a:r>
              <a:rPr lang="tr-TR" sz="2400" u="sng" smtClean="0"/>
              <a:t>aynı faydayı</a:t>
            </a:r>
            <a:r>
              <a:rPr lang="tr-TR" sz="2000" smtClean="0"/>
              <a:t> sağladığı değişik mal bileşimlerini gösterir.</a:t>
            </a:r>
            <a:r>
              <a:rPr lang="en-GB" sz="2000" smtClean="0"/>
              <a:t> </a:t>
            </a:r>
            <a:endParaRPr lang="tr-TR" sz="2000" smtClean="0"/>
          </a:p>
          <a:p>
            <a:pPr eaLnBrk="1" hangingPunct="1">
              <a:lnSpc>
                <a:spcPct val="90000"/>
              </a:lnSpc>
            </a:pPr>
            <a:r>
              <a:rPr lang="tr-TR" sz="2000" smtClean="0"/>
              <a:t>Kayıtsızlık eğrileri varsayımlarımız gereği negatif eğimlidir.</a:t>
            </a:r>
            <a:r>
              <a:rPr lang="en-GB" sz="2000" smtClean="0"/>
              <a:t> </a:t>
            </a:r>
            <a:endParaRPr lang="tr-TR" sz="2000" smtClean="0"/>
          </a:p>
          <a:p>
            <a:pPr lvl="1" eaLnBrk="1" hangingPunct="1">
              <a:lnSpc>
                <a:spcPct val="90000"/>
              </a:lnSpc>
            </a:pPr>
            <a:r>
              <a:rPr lang="tr-TR" sz="2000" smtClean="0"/>
              <a:t>Eğim sağa yaklaştıkça azalır.</a:t>
            </a:r>
            <a:r>
              <a:rPr lang="en-GB" sz="2000" smtClean="0"/>
              <a:t> </a:t>
            </a:r>
            <a:endParaRPr lang="tr-TR" sz="2000" smtClean="0"/>
          </a:p>
          <a:p>
            <a:pPr lvl="1" eaLnBrk="1" hangingPunct="1">
              <a:lnSpc>
                <a:spcPct val="90000"/>
              </a:lnSpc>
            </a:pPr>
            <a:r>
              <a:rPr lang="tr-TR" sz="2000" smtClean="0"/>
              <a:t>Kayıtsızlık eğrileri kesişmezler</a:t>
            </a:r>
            <a:endParaRPr lang="en-GB" sz="2000" smtClean="0"/>
          </a:p>
        </p:txBody>
      </p:sp>
      <p:sp>
        <p:nvSpPr>
          <p:cNvPr id="78852" name="Slide Number Placeholder 4"/>
          <p:cNvSpPr>
            <a:spLocks noGrp="1"/>
          </p:cNvSpPr>
          <p:nvPr>
            <p:ph type="sldNum" sz="quarter" idx="10"/>
          </p:nvPr>
        </p:nvSpPr>
        <p:spPr bwMode="auto">
          <a:noFill/>
          <a:ln>
            <a:miter lim="800000"/>
            <a:headEnd/>
            <a:tailEnd/>
          </a:ln>
        </p:spPr>
        <p:txBody>
          <a:bodyPr/>
          <a:lstStyle/>
          <a:p>
            <a:fld id="{108AB25F-91AB-4D0D-B3C5-C7EE2165854C}" type="slidenum">
              <a:rPr lang="en-US" smtClean="0"/>
              <a:pPr/>
              <a:t>12</a:t>
            </a:fld>
            <a:endParaRPr lang="en-US" smtClean="0"/>
          </a:p>
        </p:txBody>
      </p:sp>
      <p:grpSp>
        <p:nvGrpSpPr>
          <p:cNvPr id="2" name="Group 18"/>
          <p:cNvGrpSpPr>
            <a:grpSpLocks/>
          </p:cNvGrpSpPr>
          <p:nvPr/>
        </p:nvGrpSpPr>
        <p:grpSpPr bwMode="auto">
          <a:xfrm>
            <a:off x="757238" y="2289175"/>
            <a:ext cx="4557712" cy="3490913"/>
            <a:chOff x="433" y="1584"/>
            <a:chExt cx="2871" cy="2199"/>
          </a:xfrm>
        </p:grpSpPr>
        <p:sp>
          <p:nvSpPr>
            <p:cNvPr id="78854" name="Line 7"/>
            <p:cNvSpPr>
              <a:spLocks noChangeShapeType="1"/>
            </p:cNvSpPr>
            <p:nvPr/>
          </p:nvSpPr>
          <p:spPr bwMode="auto">
            <a:xfrm flipV="1">
              <a:off x="768" y="1584"/>
              <a:ext cx="0" cy="1872"/>
            </a:xfrm>
            <a:prstGeom prst="line">
              <a:avLst/>
            </a:prstGeom>
            <a:noFill/>
            <a:ln w="38100">
              <a:solidFill>
                <a:schemeClr val="tx1"/>
              </a:solidFill>
              <a:round/>
              <a:headEnd/>
              <a:tailEnd type="triangle" w="med" len="med"/>
            </a:ln>
          </p:spPr>
          <p:txBody>
            <a:bodyPr wrap="none" anchor="ctr"/>
            <a:lstStyle/>
            <a:p>
              <a:endParaRPr lang="tr-TR"/>
            </a:p>
          </p:txBody>
        </p:sp>
        <p:grpSp>
          <p:nvGrpSpPr>
            <p:cNvPr id="3" name="Group 17"/>
            <p:cNvGrpSpPr>
              <a:grpSpLocks/>
            </p:cNvGrpSpPr>
            <p:nvPr/>
          </p:nvGrpSpPr>
          <p:grpSpPr bwMode="auto">
            <a:xfrm>
              <a:off x="433" y="1609"/>
              <a:ext cx="2871" cy="2174"/>
              <a:chOff x="433" y="1609"/>
              <a:chExt cx="2871" cy="2174"/>
            </a:xfrm>
          </p:grpSpPr>
          <p:sp>
            <p:nvSpPr>
              <p:cNvPr id="78856" name="Line 6"/>
              <p:cNvSpPr>
                <a:spLocks noChangeShapeType="1"/>
              </p:cNvSpPr>
              <p:nvPr/>
            </p:nvSpPr>
            <p:spPr bwMode="auto">
              <a:xfrm>
                <a:off x="768" y="3456"/>
                <a:ext cx="2112" cy="0"/>
              </a:xfrm>
              <a:prstGeom prst="line">
                <a:avLst/>
              </a:prstGeom>
              <a:noFill/>
              <a:ln w="38100">
                <a:solidFill>
                  <a:schemeClr val="tx1"/>
                </a:solidFill>
                <a:round/>
                <a:headEnd/>
                <a:tailEnd type="triangle" w="med" len="med"/>
              </a:ln>
            </p:spPr>
            <p:txBody>
              <a:bodyPr wrap="none" anchor="ctr"/>
              <a:lstStyle/>
              <a:p>
                <a:endParaRPr lang="tr-TR"/>
              </a:p>
            </p:txBody>
          </p:sp>
          <p:sp>
            <p:nvSpPr>
              <p:cNvPr id="78857" name="Text Box 8"/>
              <p:cNvSpPr txBox="1">
                <a:spLocks noChangeArrowheads="1"/>
              </p:cNvSpPr>
              <p:nvPr/>
            </p:nvSpPr>
            <p:spPr bwMode="auto">
              <a:xfrm>
                <a:off x="2268" y="3552"/>
                <a:ext cx="1036" cy="231"/>
              </a:xfrm>
              <a:prstGeom prst="rect">
                <a:avLst/>
              </a:prstGeom>
              <a:noFill/>
              <a:ln w="9525">
                <a:noFill/>
                <a:miter lim="800000"/>
                <a:headEnd/>
                <a:tailEnd/>
              </a:ln>
            </p:spPr>
            <p:txBody>
              <a:bodyPr wrap="none">
                <a:spAutoFit/>
              </a:bodyPr>
              <a:lstStyle/>
              <a:p>
                <a:r>
                  <a:rPr lang="tr-TR" sz="1800" i="1">
                    <a:latin typeface="Arial" charset="0"/>
                  </a:rPr>
                  <a:t>Yemek miktarı</a:t>
                </a:r>
                <a:endParaRPr lang="en-GB" sz="1800" i="1">
                  <a:latin typeface="Arial" charset="0"/>
                </a:endParaRPr>
              </a:p>
            </p:txBody>
          </p:sp>
          <p:sp>
            <p:nvSpPr>
              <p:cNvPr id="78858" name="Text Box 9"/>
              <p:cNvSpPr txBox="1">
                <a:spLocks noChangeArrowheads="1"/>
              </p:cNvSpPr>
              <p:nvPr/>
            </p:nvSpPr>
            <p:spPr bwMode="auto">
              <a:xfrm rot="-5401315">
                <a:off x="119" y="2042"/>
                <a:ext cx="860" cy="231"/>
              </a:xfrm>
              <a:prstGeom prst="rect">
                <a:avLst/>
              </a:prstGeom>
              <a:noFill/>
              <a:ln w="9525">
                <a:noFill/>
                <a:miter lim="800000"/>
                <a:headEnd/>
                <a:tailEnd/>
              </a:ln>
            </p:spPr>
            <p:txBody>
              <a:bodyPr wrap="none">
                <a:spAutoFit/>
              </a:bodyPr>
              <a:lstStyle/>
              <a:p>
                <a:r>
                  <a:rPr lang="tr-TR" sz="1800" i="1">
                    <a:latin typeface="Arial" charset="0"/>
                  </a:rPr>
                  <a:t>Film miktarı</a:t>
                </a:r>
                <a:endParaRPr lang="en-GB" sz="1800" i="1">
                  <a:latin typeface="Arial" charset="0"/>
                </a:endParaRPr>
              </a:p>
            </p:txBody>
          </p:sp>
          <p:sp>
            <p:nvSpPr>
              <p:cNvPr id="78859" name="Freeform 12"/>
              <p:cNvSpPr>
                <a:spLocks/>
              </p:cNvSpPr>
              <p:nvPr/>
            </p:nvSpPr>
            <p:spPr bwMode="auto">
              <a:xfrm>
                <a:off x="1008" y="1872"/>
                <a:ext cx="1392" cy="1296"/>
              </a:xfrm>
              <a:custGeom>
                <a:avLst/>
                <a:gdLst>
                  <a:gd name="T0" fmla="*/ 0 w 1392"/>
                  <a:gd name="T1" fmla="*/ 0 h 1200"/>
                  <a:gd name="T2" fmla="*/ 384 w 1392"/>
                  <a:gd name="T3" fmla="*/ 5586 h 1200"/>
                  <a:gd name="T4" fmla="*/ 1392 w 1392"/>
                  <a:gd name="T5" fmla="*/ 8221 h 1200"/>
                  <a:gd name="T6" fmla="*/ 0 60000 65536"/>
                  <a:gd name="T7" fmla="*/ 0 60000 65536"/>
                  <a:gd name="T8" fmla="*/ 0 60000 65536"/>
                  <a:gd name="T9" fmla="*/ 0 w 1392"/>
                  <a:gd name="T10" fmla="*/ 0 h 1200"/>
                  <a:gd name="T11" fmla="*/ 1392 w 1392"/>
                  <a:gd name="T12" fmla="*/ 1200 h 1200"/>
                </a:gdLst>
                <a:ahLst/>
                <a:cxnLst>
                  <a:cxn ang="T6">
                    <a:pos x="T0" y="T1"/>
                  </a:cxn>
                  <a:cxn ang="T7">
                    <a:pos x="T2" y="T3"/>
                  </a:cxn>
                  <a:cxn ang="T8">
                    <a:pos x="T4" y="T5"/>
                  </a:cxn>
                </a:cxnLst>
                <a:rect l="T9" t="T10" r="T11" b="T12"/>
                <a:pathLst>
                  <a:path w="1392" h="1200">
                    <a:moveTo>
                      <a:pt x="0" y="0"/>
                    </a:moveTo>
                    <a:cubicBezTo>
                      <a:pt x="76" y="308"/>
                      <a:pt x="152" y="616"/>
                      <a:pt x="384" y="816"/>
                    </a:cubicBezTo>
                    <a:cubicBezTo>
                      <a:pt x="616" y="1016"/>
                      <a:pt x="1004" y="1108"/>
                      <a:pt x="1392" y="1200"/>
                    </a:cubicBezTo>
                  </a:path>
                </a:pathLst>
              </a:custGeom>
              <a:noFill/>
              <a:ln w="57150">
                <a:solidFill>
                  <a:srgbClr val="C00000"/>
                </a:solidFill>
                <a:round/>
                <a:headEnd/>
                <a:tailEnd/>
              </a:ln>
            </p:spPr>
            <p:txBody>
              <a:bodyPr wrap="none" anchor="ctr"/>
              <a:lstStyle/>
              <a:p>
                <a:endParaRPr lang="tr-TR"/>
              </a:p>
            </p:txBody>
          </p:sp>
          <p:sp>
            <p:nvSpPr>
              <p:cNvPr id="78860" name="Text Box 13"/>
              <p:cNvSpPr txBox="1">
                <a:spLocks noChangeArrowheads="1"/>
              </p:cNvSpPr>
              <p:nvPr/>
            </p:nvSpPr>
            <p:spPr bwMode="auto">
              <a:xfrm>
                <a:off x="960" y="1609"/>
                <a:ext cx="326" cy="288"/>
              </a:xfrm>
              <a:prstGeom prst="rect">
                <a:avLst/>
              </a:prstGeom>
              <a:noFill/>
              <a:ln w="9525">
                <a:noFill/>
                <a:miter lim="800000"/>
                <a:headEnd/>
                <a:tailEnd/>
              </a:ln>
            </p:spPr>
            <p:txBody>
              <a:bodyPr wrap="none">
                <a:spAutoFit/>
              </a:bodyPr>
              <a:lstStyle/>
              <a:p>
                <a:r>
                  <a:rPr lang="en-GB">
                    <a:solidFill>
                      <a:srgbClr val="C00000"/>
                    </a:solidFill>
                    <a:latin typeface="Arial" charset="0"/>
                  </a:rPr>
                  <a:t>U</a:t>
                </a:r>
                <a:r>
                  <a:rPr lang="en-GB" baseline="-25000">
                    <a:solidFill>
                      <a:srgbClr val="C00000"/>
                    </a:solidFill>
                    <a:latin typeface="Arial" charset="0"/>
                  </a:rPr>
                  <a:t>2</a:t>
                </a:r>
                <a:endParaRPr lang="en-GB">
                  <a:solidFill>
                    <a:srgbClr val="C00000"/>
                  </a:solidFill>
                  <a:latin typeface="Arial" charset="0"/>
                </a:endParaRPr>
              </a:p>
            </p:txBody>
          </p:sp>
          <p:sp>
            <p:nvSpPr>
              <p:cNvPr id="78861" name="Text Box 14"/>
              <p:cNvSpPr txBox="1">
                <a:spLocks noChangeArrowheads="1"/>
              </p:cNvSpPr>
              <p:nvPr/>
            </p:nvSpPr>
            <p:spPr bwMode="auto">
              <a:xfrm>
                <a:off x="2352" y="3024"/>
                <a:ext cx="326" cy="288"/>
              </a:xfrm>
              <a:prstGeom prst="rect">
                <a:avLst/>
              </a:prstGeom>
              <a:noFill/>
              <a:ln w="9525">
                <a:noFill/>
                <a:miter lim="800000"/>
                <a:headEnd/>
                <a:tailEnd/>
              </a:ln>
            </p:spPr>
            <p:txBody>
              <a:bodyPr wrap="none">
                <a:spAutoFit/>
              </a:bodyPr>
              <a:lstStyle/>
              <a:p>
                <a:r>
                  <a:rPr lang="en-GB">
                    <a:solidFill>
                      <a:srgbClr val="C00000"/>
                    </a:solidFill>
                    <a:latin typeface="Arial" charset="0"/>
                  </a:rPr>
                  <a:t>U</a:t>
                </a:r>
                <a:r>
                  <a:rPr lang="en-GB" baseline="-25000">
                    <a:solidFill>
                      <a:srgbClr val="C00000"/>
                    </a:solidFill>
                    <a:latin typeface="Arial" charset="0"/>
                  </a:rPr>
                  <a:t>2</a:t>
                </a:r>
                <a:endParaRPr lang="en-GB">
                  <a:solidFill>
                    <a:srgbClr val="C00000"/>
                  </a:solidFill>
                  <a:latin typeface="Arial" charset="0"/>
                </a:endParaRPr>
              </a:p>
            </p:txBody>
          </p:sp>
        </p:grpSp>
      </p:gr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7348">
                                            <p:txEl>
                                              <p:pRg st="0" end="0"/>
                                            </p:txEl>
                                          </p:spTgt>
                                        </p:tgtEl>
                                        <p:attrNameLst>
                                          <p:attrName>style.visibility</p:attrName>
                                        </p:attrNameLst>
                                      </p:cBhvr>
                                      <p:to>
                                        <p:strVal val="visible"/>
                                      </p:to>
                                    </p:set>
                                    <p:anim calcmode="lin" valueType="num">
                                      <p:cBhvr additive="base">
                                        <p:cTn id="12" dur="500" fill="hold"/>
                                        <p:tgtEl>
                                          <p:spTgt spid="57348">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7348">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8">
                                            <p:txEl>
                                              <p:pRg st="0" end="0"/>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7348">
                                            <p:txEl>
                                              <p:pRg st="1" end="1"/>
                                            </p:txEl>
                                          </p:spTgt>
                                        </p:tgtEl>
                                        <p:attrNameLst>
                                          <p:attrName>style.visibility</p:attrName>
                                        </p:attrNameLst>
                                      </p:cBhvr>
                                      <p:to>
                                        <p:strVal val="visible"/>
                                      </p:to>
                                    </p:set>
                                    <p:anim calcmode="lin" valueType="num">
                                      <p:cBhvr additive="base">
                                        <p:cTn id="18" dur="500" fill="hold"/>
                                        <p:tgtEl>
                                          <p:spTgt spid="57348">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7348">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8">
                                            <p:txEl>
                                              <p:pRg st="1" end="1"/>
                                            </p:txEl>
                                          </p:spTgt>
                                        </p:tgtEl>
                                        <p:attrNameLst>
                                          <p:attrName>ppt_c</p:attrName>
                                        </p:attrNameLst>
                                      </p:cBhvr>
                                      <p:to>
                                        <a:schemeClr val="folHlink"/>
                                      </p:to>
                                    </p:animClr>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57348">
                                            <p:txEl>
                                              <p:pRg st="2" end="2"/>
                                            </p:txEl>
                                          </p:spTgt>
                                        </p:tgtEl>
                                        <p:attrNameLst>
                                          <p:attrName>style.visibility</p:attrName>
                                        </p:attrNameLst>
                                      </p:cBhvr>
                                      <p:to>
                                        <p:strVal val="visible"/>
                                      </p:to>
                                    </p:set>
                                    <p:anim calcmode="lin" valueType="num">
                                      <p:cBhvr additive="base">
                                        <p:cTn id="24" dur="500" fill="hold"/>
                                        <p:tgtEl>
                                          <p:spTgt spid="57348">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7348">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8">
                                            <p:txEl>
                                              <p:pRg st="2" end="2"/>
                                            </p:txEl>
                                          </p:spTgt>
                                        </p:tgtEl>
                                        <p:attrNameLst>
                                          <p:attrName>ppt_c</p:attrName>
                                        </p:attrNameLst>
                                      </p:cBhvr>
                                      <p:to>
                                        <a:schemeClr val="folHlink"/>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57348">
                                            <p:txEl>
                                              <p:pRg st="3" end="3"/>
                                            </p:txEl>
                                          </p:spTgt>
                                        </p:tgtEl>
                                        <p:attrNameLst>
                                          <p:attrName>style.visibility</p:attrName>
                                        </p:attrNameLst>
                                      </p:cBhvr>
                                      <p:to>
                                        <p:strVal val="visible"/>
                                      </p:to>
                                    </p:set>
                                    <p:anim calcmode="lin" valueType="num">
                                      <p:cBhvr additive="base">
                                        <p:cTn id="30" dur="500" fill="hold"/>
                                        <p:tgtEl>
                                          <p:spTgt spid="57348">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57348">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tr-TR" sz="4000" smtClean="0"/>
              <a:t>Marjinal İkame Oranı</a:t>
            </a:r>
            <a:endParaRPr lang="en-US" sz="4000" smtClean="0"/>
          </a:p>
        </p:txBody>
      </p:sp>
      <p:sp>
        <p:nvSpPr>
          <p:cNvPr id="79875" name="Rectangle 3"/>
          <p:cNvSpPr>
            <a:spLocks noGrp="1" noChangeArrowheads="1"/>
          </p:cNvSpPr>
          <p:nvPr>
            <p:ph idx="1"/>
          </p:nvPr>
        </p:nvSpPr>
        <p:spPr/>
        <p:txBody>
          <a:bodyPr/>
          <a:lstStyle/>
          <a:p>
            <a:pPr eaLnBrk="1" hangingPunct="1">
              <a:lnSpc>
                <a:spcPct val="90000"/>
              </a:lnSpc>
            </a:pPr>
            <a:r>
              <a:rPr lang="tr-TR" sz="2800" smtClean="0"/>
              <a:t>Fayda düzeyi aynı kalmak koşuluyla, bir malın tüketiminde azaltılan miktarın, diğerinin tüketimindeki artış miktarına oranı</a:t>
            </a:r>
          </a:p>
          <a:p>
            <a:pPr lvl="1" eaLnBrk="1" hangingPunct="1">
              <a:lnSpc>
                <a:spcPct val="90000"/>
              </a:lnSpc>
            </a:pPr>
            <a:r>
              <a:rPr lang="tr-TR" sz="2400" smtClean="0"/>
              <a:t>Kayıtsızlık eğrisinin eğimine eşittir.</a:t>
            </a:r>
          </a:p>
          <a:p>
            <a:pPr eaLnBrk="1" hangingPunct="1">
              <a:lnSpc>
                <a:spcPct val="90000"/>
              </a:lnSpc>
            </a:pPr>
            <a:r>
              <a:rPr lang="tr-TR" sz="2800" smtClean="0"/>
              <a:t>Azalan Marjinal İkame Oranı</a:t>
            </a:r>
          </a:p>
          <a:p>
            <a:pPr lvl="1" eaLnBrk="1" hangingPunct="1">
              <a:lnSpc>
                <a:spcPct val="90000"/>
              </a:lnSpc>
            </a:pPr>
            <a:r>
              <a:rPr lang="tr-TR" sz="2400" smtClean="0"/>
              <a:t>fayda düzeyi sabitken, bir maldan daha fazla tüketmek için tüketicinin diğer maldan vazgeçeceği miktar giderek düşer.</a:t>
            </a:r>
          </a:p>
          <a:p>
            <a:pPr lvl="1" eaLnBrk="1" hangingPunct="1">
              <a:lnSpc>
                <a:spcPct val="90000"/>
              </a:lnSpc>
            </a:pPr>
            <a:r>
              <a:rPr lang="tr-TR" sz="2400" smtClean="0"/>
              <a:t>Tüketici tercihini belirlerken etkili olan kavram azalan marjinal ikame oranıdır.</a:t>
            </a:r>
            <a:endParaRPr lang="en-US" sz="2400" smtClean="0"/>
          </a:p>
        </p:txBody>
      </p:sp>
      <p:sp>
        <p:nvSpPr>
          <p:cNvPr id="79876" name="Slide Number Placeholder 3"/>
          <p:cNvSpPr>
            <a:spLocks noGrp="1"/>
          </p:cNvSpPr>
          <p:nvPr>
            <p:ph type="sldNum" sz="quarter" idx="12"/>
          </p:nvPr>
        </p:nvSpPr>
        <p:spPr bwMode="auto">
          <a:noFill/>
          <a:ln>
            <a:miter lim="800000"/>
            <a:headEnd/>
            <a:tailEnd/>
          </a:ln>
        </p:spPr>
        <p:txBody>
          <a:bodyPr/>
          <a:lstStyle/>
          <a:p>
            <a:fld id="{CB96368A-D0B2-46F5-AA9F-18955E712120}" type="slidenum">
              <a:rPr lang="en-US" smtClean="0"/>
              <a:pPr/>
              <a:t>13</a:t>
            </a:fld>
            <a:endParaRPr lang="en-US" smtClean="0"/>
          </a:p>
        </p:txBody>
      </p:sp>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eaLnBrk="1" hangingPunct="1"/>
            <a:r>
              <a:rPr lang="tr-TR" sz="4000" b="1" smtClean="0"/>
              <a:t>Tüketici Seçimi</a:t>
            </a:r>
            <a:endParaRPr lang="en-GB" sz="4000" b="1" smtClean="0"/>
          </a:p>
        </p:txBody>
      </p:sp>
      <p:sp>
        <p:nvSpPr>
          <p:cNvPr id="58372" name="Rectangle 1028"/>
          <p:cNvSpPr>
            <a:spLocks noGrp="1" noChangeArrowheads="1"/>
          </p:cNvSpPr>
          <p:nvPr>
            <p:ph type="body" sz="half" idx="2"/>
          </p:nvPr>
        </p:nvSpPr>
        <p:spPr>
          <a:xfrm>
            <a:off x="5029200" y="2428875"/>
            <a:ext cx="3810000" cy="4024313"/>
          </a:xfrm>
        </p:spPr>
        <p:txBody>
          <a:bodyPr/>
          <a:lstStyle/>
          <a:p>
            <a:pPr eaLnBrk="1" hangingPunct="1">
              <a:lnSpc>
                <a:spcPct val="120000"/>
              </a:lnSpc>
            </a:pPr>
            <a:r>
              <a:rPr lang="tr-TR" sz="1400" b="1" smtClean="0"/>
              <a:t>Faydanın maksimize olduğu dolayısıyla seçim</a:t>
            </a:r>
            <a:r>
              <a:rPr lang="en-GB" sz="1400" b="1" smtClean="0"/>
              <a:t> C</a:t>
            </a:r>
            <a:r>
              <a:rPr lang="tr-TR" sz="1400" b="1" smtClean="0"/>
              <a:t> noktasıdır.</a:t>
            </a:r>
            <a:endParaRPr lang="en-GB" sz="1400" b="1" smtClean="0"/>
          </a:p>
          <a:p>
            <a:pPr eaLnBrk="1" hangingPunct="1">
              <a:lnSpc>
                <a:spcPct val="120000"/>
              </a:lnSpc>
            </a:pPr>
            <a:r>
              <a:rPr lang="tr-TR" sz="1400" b="1" smtClean="0"/>
              <a:t>C noktasında bütçe doğrusu kayıtsızlık eğrisine teğet olmaktadır.</a:t>
            </a:r>
            <a:endParaRPr lang="en-GB" sz="1400" b="1" smtClean="0"/>
          </a:p>
          <a:p>
            <a:pPr eaLnBrk="1" hangingPunct="1">
              <a:lnSpc>
                <a:spcPct val="120000"/>
              </a:lnSpc>
            </a:pPr>
            <a:r>
              <a:rPr lang="en-GB" sz="1400" b="1" smtClean="0"/>
              <a:t>B </a:t>
            </a:r>
            <a:r>
              <a:rPr lang="tr-TR" sz="1400" b="1" smtClean="0"/>
              <a:t>ve </a:t>
            </a:r>
            <a:r>
              <a:rPr lang="en-GB" sz="1400" b="1" smtClean="0"/>
              <a:t>E </a:t>
            </a:r>
            <a:r>
              <a:rPr lang="tr-TR" sz="1400" b="1" smtClean="0"/>
              <a:t>noktaları da bütçe doğrusu üzerinde olmaları nedeniyle tüketici tarafından alınabilir.</a:t>
            </a:r>
            <a:endParaRPr lang="en-GB" sz="1400" b="1" smtClean="0"/>
          </a:p>
          <a:p>
            <a:pPr eaLnBrk="1" hangingPunct="1">
              <a:lnSpc>
                <a:spcPct val="120000"/>
              </a:lnSpc>
            </a:pPr>
            <a:r>
              <a:rPr lang="tr-TR" sz="1400" b="1" smtClean="0"/>
              <a:t>Fakat daha aşağıdaki kayıtsızlık eğrisi üzerinde olmalarından dolayı daha düşük fayda düzeyini temsil ederler.</a:t>
            </a:r>
            <a:endParaRPr lang="en-GB" sz="1400" b="1" smtClean="0"/>
          </a:p>
          <a:p>
            <a:pPr eaLnBrk="1" hangingPunct="1">
              <a:lnSpc>
                <a:spcPct val="120000"/>
              </a:lnSpc>
            </a:pPr>
            <a:r>
              <a:rPr lang="tr-TR" sz="1400" b="1" smtClean="0"/>
              <a:t>Tüketici C noktasında faydasını maksimize eder.</a:t>
            </a:r>
            <a:endParaRPr lang="en-GB" sz="1400" b="1" smtClean="0"/>
          </a:p>
        </p:txBody>
      </p:sp>
      <p:sp>
        <p:nvSpPr>
          <p:cNvPr id="80900" name="Slide Number Placeholder 4"/>
          <p:cNvSpPr>
            <a:spLocks noGrp="1"/>
          </p:cNvSpPr>
          <p:nvPr>
            <p:ph type="sldNum" sz="quarter" idx="10"/>
          </p:nvPr>
        </p:nvSpPr>
        <p:spPr bwMode="auto">
          <a:noFill/>
          <a:ln>
            <a:miter lim="800000"/>
            <a:headEnd/>
            <a:tailEnd/>
          </a:ln>
        </p:spPr>
        <p:txBody>
          <a:bodyPr/>
          <a:lstStyle/>
          <a:p>
            <a:fld id="{14B79F65-85E2-422A-A9A0-FB815AF03E58}" type="slidenum">
              <a:rPr lang="en-US" smtClean="0"/>
              <a:pPr/>
              <a:t>14</a:t>
            </a:fld>
            <a:endParaRPr lang="en-US" smtClean="0"/>
          </a:p>
        </p:txBody>
      </p:sp>
      <p:grpSp>
        <p:nvGrpSpPr>
          <p:cNvPr id="2" name="Group 1057"/>
          <p:cNvGrpSpPr>
            <a:grpSpLocks/>
          </p:cNvGrpSpPr>
          <p:nvPr/>
        </p:nvGrpSpPr>
        <p:grpSpPr bwMode="auto">
          <a:xfrm>
            <a:off x="931863" y="2514600"/>
            <a:ext cx="3868737" cy="3917950"/>
            <a:chOff x="587" y="1584"/>
            <a:chExt cx="2437" cy="2468"/>
          </a:xfrm>
        </p:grpSpPr>
        <p:sp>
          <p:nvSpPr>
            <p:cNvPr id="80903" name="Text Box 1040"/>
            <p:cNvSpPr txBox="1">
              <a:spLocks noChangeArrowheads="1"/>
            </p:cNvSpPr>
            <p:nvPr/>
          </p:nvSpPr>
          <p:spPr bwMode="auto">
            <a:xfrm>
              <a:off x="2544" y="2784"/>
              <a:ext cx="326" cy="288"/>
            </a:xfrm>
            <a:prstGeom prst="rect">
              <a:avLst/>
            </a:prstGeom>
            <a:noFill/>
            <a:ln w="9525">
              <a:noFill/>
              <a:miter lim="800000"/>
              <a:headEnd/>
              <a:tailEnd/>
            </a:ln>
          </p:spPr>
          <p:txBody>
            <a:bodyPr wrap="none">
              <a:spAutoFit/>
            </a:bodyPr>
            <a:lstStyle/>
            <a:p>
              <a:r>
                <a:rPr lang="en-GB">
                  <a:solidFill>
                    <a:srgbClr val="FFFF00"/>
                  </a:solidFill>
                  <a:latin typeface="Arial" charset="0"/>
                </a:rPr>
                <a:t>U</a:t>
              </a:r>
              <a:r>
                <a:rPr lang="en-GB" baseline="-25000">
                  <a:solidFill>
                    <a:srgbClr val="FFFF00"/>
                  </a:solidFill>
                  <a:latin typeface="Arial" charset="0"/>
                </a:rPr>
                <a:t>3</a:t>
              </a:r>
              <a:endParaRPr lang="en-GB">
                <a:solidFill>
                  <a:srgbClr val="FFFF00"/>
                </a:solidFill>
                <a:latin typeface="Arial" charset="0"/>
              </a:endParaRPr>
            </a:p>
          </p:txBody>
        </p:sp>
        <p:grpSp>
          <p:nvGrpSpPr>
            <p:cNvPr id="3" name="Group 1056"/>
            <p:cNvGrpSpPr>
              <a:grpSpLocks/>
            </p:cNvGrpSpPr>
            <p:nvPr/>
          </p:nvGrpSpPr>
          <p:grpSpPr bwMode="auto">
            <a:xfrm>
              <a:off x="587" y="1584"/>
              <a:ext cx="2437" cy="2468"/>
              <a:chOff x="587" y="1584"/>
              <a:chExt cx="2437" cy="2468"/>
            </a:xfrm>
          </p:grpSpPr>
          <p:sp>
            <p:nvSpPr>
              <p:cNvPr id="80905" name="Line 1030"/>
              <p:cNvSpPr>
                <a:spLocks noChangeShapeType="1"/>
              </p:cNvSpPr>
              <p:nvPr/>
            </p:nvSpPr>
            <p:spPr bwMode="auto">
              <a:xfrm flipV="1">
                <a:off x="922" y="1680"/>
                <a:ext cx="0" cy="1872"/>
              </a:xfrm>
              <a:prstGeom prst="line">
                <a:avLst/>
              </a:prstGeom>
              <a:noFill/>
              <a:ln w="38100">
                <a:solidFill>
                  <a:schemeClr val="tx1"/>
                </a:solidFill>
                <a:round/>
                <a:headEnd/>
                <a:tailEnd type="triangle" w="med" len="med"/>
              </a:ln>
            </p:spPr>
            <p:txBody>
              <a:bodyPr wrap="none" anchor="ctr"/>
              <a:lstStyle/>
              <a:p>
                <a:endParaRPr lang="tr-TR"/>
              </a:p>
            </p:txBody>
          </p:sp>
          <p:sp>
            <p:nvSpPr>
              <p:cNvPr id="80906" name="Line 1032"/>
              <p:cNvSpPr>
                <a:spLocks noChangeShapeType="1"/>
              </p:cNvSpPr>
              <p:nvPr/>
            </p:nvSpPr>
            <p:spPr bwMode="auto">
              <a:xfrm>
                <a:off x="922" y="3552"/>
                <a:ext cx="2102" cy="0"/>
              </a:xfrm>
              <a:prstGeom prst="line">
                <a:avLst/>
              </a:prstGeom>
              <a:noFill/>
              <a:ln w="38100">
                <a:solidFill>
                  <a:schemeClr val="tx1"/>
                </a:solidFill>
                <a:round/>
                <a:headEnd/>
                <a:tailEnd type="triangle" w="med" len="med"/>
              </a:ln>
            </p:spPr>
            <p:txBody>
              <a:bodyPr wrap="none" anchor="ctr"/>
              <a:lstStyle/>
              <a:p>
                <a:endParaRPr lang="tr-TR"/>
              </a:p>
            </p:txBody>
          </p:sp>
          <p:sp>
            <p:nvSpPr>
              <p:cNvPr id="80907" name="Text Box 1033"/>
              <p:cNvSpPr txBox="1">
                <a:spLocks noChangeArrowheads="1"/>
              </p:cNvSpPr>
              <p:nvPr/>
            </p:nvSpPr>
            <p:spPr bwMode="auto">
              <a:xfrm>
                <a:off x="1872" y="3648"/>
                <a:ext cx="564" cy="404"/>
              </a:xfrm>
              <a:prstGeom prst="rect">
                <a:avLst/>
              </a:prstGeom>
              <a:noFill/>
              <a:ln w="9525">
                <a:noFill/>
                <a:miter lim="800000"/>
                <a:headEnd/>
                <a:tailEnd/>
              </a:ln>
            </p:spPr>
            <p:txBody>
              <a:bodyPr wrap="none">
                <a:spAutoFit/>
              </a:bodyPr>
              <a:lstStyle/>
              <a:p>
                <a:r>
                  <a:rPr lang="tr-TR" sz="1800" i="1">
                    <a:latin typeface="Arial" charset="0"/>
                  </a:rPr>
                  <a:t>Yemek</a:t>
                </a:r>
              </a:p>
              <a:p>
                <a:r>
                  <a:rPr lang="tr-TR" sz="1800" i="1">
                    <a:latin typeface="Arial" charset="0"/>
                  </a:rPr>
                  <a:t>miktarı</a:t>
                </a:r>
                <a:endParaRPr lang="en-GB" sz="1800" i="1">
                  <a:latin typeface="Arial" charset="0"/>
                </a:endParaRPr>
              </a:p>
            </p:txBody>
          </p:sp>
          <p:sp>
            <p:nvSpPr>
              <p:cNvPr id="80908" name="Text Box 1034"/>
              <p:cNvSpPr txBox="1">
                <a:spLocks noChangeArrowheads="1"/>
              </p:cNvSpPr>
              <p:nvPr/>
            </p:nvSpPr>
            <p:spPr bwMode="auto">
              <a:xfrm rot="-5401315">
                <a:off x="273" y="2138"/>
                <a:ext cx="860" cy="231"/>
              </a:xfrm>
              <a:prstGeom prst="rect">
                <a:avLst/>
              </a:prstGeom>
              <a:noFill/>
              <a:ln w="9525">
                <a:noFill/>
                <a:miter lim="800000"/>
                <a:headEnd/>
                <a:tailEnd/>
              </a:ln>
            </p:spPr>
            <p:txBody>
              <a:bodyPr wrap="none">
                <a:spAutoFit/>
              </a:bodyPr>
              <a:lstStyle/>
              <a:p>
                <a:r>
                  <a:rPr lang="tr-TR" sz="1800" i="1">
                    <a:latin typeface="Arial" charset="0"/>
                  </a:rPr>
                  <a:t>Film miktarı</a:t>
                </a:r>
                <a:endParaRPr lang="en-GB" sz="1800" i="1">
                  <a:latin typeface="Arial" charset="0"/>
                </a:endParaRPr>
              </a:p>
            </p:txBody>
          </p:sp>
          <p:sp>
            <p:nvSpPr>
              <p:cNvPr id="80909" name="Freeform 1035"/>
              <p:cNvSpPr>
                <a:spLocks/>
              </p:cNvSpPr>
              <p:nvPr/>
            </p:nvSpPr>
            <p:spPr bwMode="auto">
              <a:xfrm>
                <a:off x="1402" y="1824"/>
                <a:ext cx="1392" cy="1296"/>
              </a:xfrm>
              <a:custGeom>
                <a:avLst/>
                <a:gdLst>
                  <a:gd name="T0" fmla="*/ 0 w 1392"/>
                  <a:gd name="T1" fmla="*/ 0 h 1200"/>
                  <a:gd name="T2" fmla="*/ 384 w 1392"/>
                  <a:gd name="T3" fmla="*/ 5586 h 1200"/>
                  <a:gd name="T4" fmla="*/ 1392 w 1392"/>
                  <a:gd name="T5" fmla="*/ 8221 h 1200"/>
                  <a:gd name="T6" fmla="*/ 0 60000 65536"/>
                  <a:gd name="T7" fmla="*/ 0 60000 65536"/>
                  <a:gd name="T8" fmla="*/ 0 60000 65536"/>
                  <a:gd name="T9" fmla="*/ 0 w 1392"/>
                  <a:gd name="T10" fmla="*/ 0 h 1200"/>
                  <a:gd name="T11" fmla="*/ 1392 w 1392"/>
                  <a:gd name="T12" fmla="*/ 1200 h 1200"/>
                </a:gdLst>
                <a:ahLst/>
                <a:cxnLst>
                  <a:cxn ang="T6">
                    <a:pos x="T0" y="T1"/>
                  </a:cxn>
                  <a:cxn ang="T7">
                    <a:pos x="T2" y="T3"/>
                  </a:cxn>
                  <a:cxn ang="T8">
                    <a:pos x="T4" y="T5"/>
                  </a:cxn>
                </a:cxnLst>
                <a:rect l="T9" t="T10" r="T11" b="T12"/>
                <a:pathLst>
                  <a:path w="1392" h="1200">
                    <a:moveTo>
                      <a:pt x="0" y="0"/>
                    </a:moveTo>
                    <a:cubicBezTo>
                      <a:pt x="76" y="308"/>
                      <a:pt x="152" y="616"/>
                      <a:pt x="384" y="816"/>
                    </a:cubicBezTo>
                    <a:cubicBezTo>
                      <a:pt x="616" y="1016"/>
                      <a:pt x="1004" y="1108"/>
                      <a:pt x="1392" y="1200"/>
                    </a:cubicBezTo>
                  </a:path>
                </a:pathLst>
              </a:custGeom>
              <a:noFill/>
              <a:ln w="57150">
                <a:solidFill>
                  <a:srgbClr val="FFFF00"/>
                </a:solidFill>
                <a:round/>
                <a:headEnd/>
                <a:tailEnd/>
              </a:ln>
            </p:spPr>
            <p:txBody>
              <a:bodyPr wrap="none" anchor="ctr"/>
              <a:lstStyle/>
              <a:p>
                <a:endParaRPr lang="tr-TR"/>
              </a:p>
            </p:txBody>
          </p:sp>
          <p:sp>
            <p:nvSpPr>
              <p:cNvPr id="80910" name="Text Box 1036"/>
              <p:cNvSpPr txBox="1">
                <a:spLocks noChangeArrowheads="1"/>
              </p:cNvSpPr>
              <p:nvPr/>
            </p:nvSpPr>
            <p:spPr bwMode="auto">
              <a:xfrm>
                <a:off x="1114" y="1705"/>
                <a:ext cx="326" cy="288"/>
              </a:xfrm>
              <a:prstGeom prst="rect">
                <a:avLst/>
              </a:prstGeom>
              <a:noFill/>
              <a:ln w="9525">
                <a:noFill/>
                <a:miter lim="800000"/>
                <a:headEnd/>
                <a:tailEnd/>
              </a:ln>
            </p:spPr>
            <p:txBody>
              <a:bodyPr wrap="none">
                <a:spAutoFit/>
              </a:bodyPr>
              <a:lstStyle/>
              <a:p>
                <a:r>
                  <a:rPr lang="en-GB">
                    <a:solidFill>
                      <a:srgbClr val="FFFF00"/>
                    </a:solidFill>
                    <a:latin typeface="Arial" charset="0"/>
                  </a:rPr>
                  <a:t>U</a:t>
                </a:r>
                <a:r>
                  <a:rPr lang="en-GB" baseline="-25000">
                    <a:solidFill>
                      <a:srgbClr val="FFFF00"/>
                    </a:solidFill>
                    <a:latin typeface="Arial" charset="0"/>
                  </a:rPr>
                  <a:t>2</a:t>
                </a:r>
                <a:endParaRPr lang="en-GB">
                  <a:solidFill>
                    <a:srgbClr val="FFFF00"/>
                  </a:solidFill>
                  <a:latin typeface="Arial" charset="0"/>
                </a:endParaRPr>
              </a:p>
            </p:txBody>
          </p:sp>
          <p:sp>
            <p:nvSpPr>
              <p:cNvPr id="80911" name="Text Box 1037"/>
              <p:cNvSpPr txBox="1">
                <a:spLocks noChangeArrowheads="1"/>
              </p:cNvSpPr>
              <p:nvPr/>
            </p:nvSpPr>
            <p:spPr bwMode="auto">
              <a:xfrm>
                <a:off x="2594" y="3168"/>
                <a:ext cx="326" cy="288"/>
              </a:xfrm>
              <a:prstGeom prst="rect">
                <a:avLst/>
              </a:prstGeom>
              <a:noFill/>
              <a:ln w="9525">
                <a:noFill/>
                <a:miter lim="800000"/>
                <a:headEnd/>
                <a:tailEnd/>
              </a:ln>
            </p:spPr>
            <p:txBody>
              <a:bodyPr wrap="none">
                <a:spAutoFit/>
              </a:bodyPr>
              <a:lstStyle/>
              <a:p>
                <a:r>
                  <a:rPr lang="en-GB">
                    <a:solidFill>
                      <a:srgbClr val="FFFF00"/>
                    </a:solidFill>
                    <a:latin typeface="Arial" charset="0"/>
                  </a:rPr>
                  <a:t>U</a:t>
                </a:r>
                <a:r>
                  <a:rPr lang="en-GB" baseline="-25000">
                    <a:solidFill>
                      <a:srgbClr val="FFFF00"/>
                    </a:solidFill>
                    <a:latin typeface="Arial" charset="0"/>
                  </a:rPr>
                  <a:t>2</a:t>
                </a:r>
                <a:endParaRPr lang="en-GB">
                  <a:solidFill>
                    <a:srgbClr val="FFFF00"/>
                  </a:solidFill>
                  <a:latin typeface="Arial" charset="0"/>
                </a:endParaRPr>
              </a:p>
            </p:txBody>
          </p:sp>
          <p:sp>
            <p:nvSpPr>
              <p:cNvPr id="80912" name="Freeform 1038"/>
              <p:cNvSpPr>
                <a:spLocks/>
              </p:cNvSpPr>
              <p:nvPr/>
            </p:nvSpPr>
            <p:spPr bwMode="auto">
              <a:xfrm>
                <a:off x="1258" y="2016"/>
                <a:ext cx="1392" cy="1296"/>
              </a:xfrm>
              <a:custGeom>
                <a:avLst/>
                <a:gdLst>
                  <a:gd name="T0" fmla="*/ 0 w 1392"/>
                  <a:gd name="T1" fmla="*/ 0 h 1200"/>
                  <a:gd name="T2" fmla="*/ 384 w 1392"/>
                  <a:gd name="T3" fmla="*/ 5586 h 1200"/>
                  <a:gd name="T4" fmla="*/ 1392 w 1392"/>
                  <a:gd name="T5" fmla="*/ 8221 h 1200"/>
                  <a:gd name="T6" fmla="*/ 0 60000 65536"/>
                  <a:gd name="T7" fmla="*/ 0 60000 65536"/>
                  <a:gd name="T8" fmla="*/ 0 60000 65536"/>
                  <a:gd name="T9" fmla="*/ 0 w 1392"/>
                  <a:gd name="T10" fmla="*/ 0 h 1200"/>
                  <a:gd name="T11" fmla="*/ 1392 w 1392"/>
                  <a:gd name="T12" fmla="*/ 1200 h 1200"/>
                </a:gdLst>
                <a:ahLst/>
                <a:cxnLst>
                  <a:cxn ang="T6">
                    <a:pos x="T0" y="T1"/>
                  </a:cxn>
                  <a:cxn ang="T7">
                    <a:pos x="T2" y="T3"/>
                  </a:cxn>
                  <a:cxn ang="T8">
                    <a:pos x="T4" y="T5"/>
                  </a:cxn>
                </a:cxnLst>
                <a:rect l="T9" t="T10" r="T11" b="T12"/>
                <a:pathLst>
                  <a:path w="1392" h="1200">
                    <a:moveTo>
                      <a:pt x="0" y="0"/>
                    </a:moveTo>
                    <a:cubicBezTo>
                      <a:pt x="76" y="308"/>
                      <a:pt x="152" y="616"/>
                      <a:pt x="384" y="816"/>
                    </a:cubicBezTo>
                    <a:cubicBezTo>
                      <a:pt x="616" y="1016"/>
                      <a:pt x="1004" y="1108"/>
                      <a:pt x="1392" y="1200"/>
                    </a:cubicBezTo>
                  </a:path>
                </a:pathLst>
              </a:custGeom>
              <a:noFill/>
              <a:ln w="57150">
                <a:solidFill>
                  <a:srgbClr val="FFFF00"/>
                </a:solidFill>
                <a:round/>
                <a:headEnd/>
                <a:tailEnd/>
              </a:ln>
            </p:spPr>
            <p:txBody>
              <a:bodyPr wrap="none" anchor="ctr"/>
              <a:lstStyle/>
              <a:p>
                <a:endParaRPr lang="tr-TR"/>
              </a:p>
            </p:txBody>
          </p:sp>
          <p:sp>
            <p:nvSpPr>
              <p:cNvPr id="80913" name="Freeform 1039"/>
              <p:cNvSpPr>
                <a:spLocks/>
              </p:cNvSpPr>
              <p:nvPr/>
            </p:nvSpPr>
            <p:spPr bwMode="auto">
              <a:xfrm>
                <a:off x="1018" y="2112"/>
                <a:ext cx="1392" cy="1296"/>
              </a:xfrm>
              <a:custGeom>
                <a:avLst/>
                <a:gdLst>
                  <a:gd name="T0" fmla="*/ 0 w 1392"/>
                  <a:gd name="T1" fmla="*/ 0 h 1200"/>
                  <a:gd name="T2" fmla="*/ 384 w 1392"/>
                  <a:gd name="T3" fmla="*/ 5586 h 1200"/>
                  <a:gd name="T4" fmla="*/ 1392 w 1392"/>
                  <a:gd name="T5" fmla="*/ 8221 h 1200"/>
                  <a:gd name="T6" fmla="*/ 0 60000 65536"/>
                  <a:gd name="T7" fmla="*/ 0 60000 65536"/>
                  <a:gd name="T8" fmla="*/ 0 60000 65536"/>
                  <a:gd name="T9" fmla="*/ 0 w 1392"/>
                  <a:gd name="T10" fmla="*/ 0 h 1200"/>
                  <a:gd name="T11" fmla="*/ 1392 w 1392"/>
                  <a:gd name="T12" fmla="*/ 1200 h 1200"/>
                </a:gdLst>
                <a:ahLst/>
                <a:cxnLst>
                  <a:cxn ang="T6">
                    <a:pos x="T0" y="T1"/>
                  </a:cxn>
                  <a:cxn ang="T7">
                    <a:pos x="T2" y="T3"/>
                  </a:cxn>
                  <a:cxn ang="T8">
                    <a:pos x="T4" y="T5"/>
                  </a:cxn>
                </a:cxnLst>
                <a:rect l="T9" t="T10" r="T11" b="T12"/>
                <a:pathLst>
                  <a:path w="1392" h="1200">
                    <a:moveTo>
                      <a:pt x="0" y="0"/>
                    </a:moveTo>
                    <a:cubicBezTo>
                      <a:pt x="76" y="308"/>
                      <a:pt x="152" y="616"/>
                      <a:pt x="384" y="816"/>
                    </a:cubicBezTo>
                    <a:cubicBezTo>
                      <a:pt x="616" y="1016"/>
                      <a:pt x="1004" y="1108"/>
                      <a:pt x="1392" y="1200"/>
                    </a:cubicBezTo>
                  </a:path>
                </a:pathLst>
              </a:custGeom>
              <a:noFill/>
              <a:ln w="57150">
                <a:solidFill>
                  <a:srgbClr val="FFFF00"/>
                </a:solidFill>
                <a:round/>
                <a:headEnd/>
                <a:tailEnd/>
              </a:ln>
            </p:spPr>
            <p:txBody>
              <a:bodyPr wrap="none" anchor="ctr"/>
              <a:lstStyle/>
              <a:p>
                <a:endParaRPr lang="tr-TR"/>
              </a:p>
            </p:txBody>
          </p:sp>
          <p:sp>
            <p:nvSpPr>
              <p:cNvPr id="80914" name="Text Box 1041"/>
              <p:cNvSpPr txBox="1">
                <a:spLocks noChangeArrowheads="1"/>
              </p:cNvSpPr>
              <p:nvPr/>
            </p:nvSpPr>
            <p:spPr bwMode="auto">
              <a:xfrm>
                <a:off x="2362" y="3264"/>
                <a:ext cx="326" cy="288"/>
              </a:xfrm>
              <a:prstGeom prst="rect">
                <a:avLst/>
              </a:prstGeom>
              <a:noFill/>
              <a:ln w="9525">
                <a:noFill/>
                <a:miter lim="800000"/>
                <a:headEnd/>
                <a:tailEnd/>
              </a:ln>
            </p:spPr>
            <p:txBody>
              <a:bodyPr wrap="none">
                <a:spAutoFit/>
              </a:bodyPr>
              <a:lstStyle/>
              <a:p>
                <a:r>
                  <a:rPr lang="en-GB">
                    <a:solidFill>
                      <a:srgbClr val="FFFF00"/>
                    </a:solidFill>
                    <a:latin typeface="Arial" charset="0"/>
                  </a:rPr>
                  <a:t>U</a:t>
                </a:r>
                <a:r>
                  <a:rPr lang="en-GB" baseline="-25000">
                    <a:solidFill>
                      <a:srgbClr val="FFFF00"/>
                    </a:solidFill>
                    <a:latin typeface="Arial" charset="0"/>
                  </a:rPr>
                  <a:t>1</a:t>
                </a:r>
                <a:endParaRPr lang="en-GB">
                  <a:solidFill>
                    <a:srgbClr val="FFFF00"/>
                  </a:solidFill>
                  <a:latin typeface="Arial" charset="0"/>
                </a:endParaRPr>
              </a:p>
            </p:txBody>
          </p:sp>
          <p:sp>
            <p:nvSpPr>
              <p:cNvPr id="80915" name="Text Box 1042"/>
              <p:cNvSpPr txBox="1">
                <a:spLocks noChangeArrowheads="1"/>
              </p:cNvSpPr>
              <p:nvPr/>
            </p:nvSpPr>
            <p:spPr bwMode="auto">
              <a:xfrm>
                <a:off x="1354" y="1584"/>
                <a:ext cx="326" cy="288"/>
              </a:xfrm>
              <a:prstGeom prst="rect">
                <a:avLst/>
              </a:prstGeom>
              <a:noFill/>
              <a:ln w="9525">
                <a:noFill/>
                <a:miter lim="800000"/>
                <a:headEnd/>
                <a:tailEnd/>
              </a:ln>
            </p:spPr>
            <p:txBody>
              <a:bodyPr wrap="none">
                <a:spAutoFit/>
              </a:bodyPr>
              <a:lstStyle/>
              <a:p>
                <a:r>
                  <a:rPr lang="en-GB">
                    <a:solidFill>
                      <a:srgbClr val="FFFF00"/>
                    </a:solidFill>
                    <a:latin typeface="Arial" charset="0"/>
                  </a:rPr>
                  <a:t>U</a:t>
                </a:r>
                <a:r>
                  <a:rPr lang="en-GB" baseline="-25000">
                    <a:solidFill>
                      <a:srgbClr val="FFFF00"/>
                    </a:solidFill>
                    <a:latin typeface="Arial" charset="0"/>
                  </a:rPr>
                  <a:t>3</a:t>
                </a:r>
                <a:endParaRPr lang="en-GB">
                  <a:solidFill>
                    <a:srgbClr val="FFFF00"/>
                  </a:solidFill>
                  <a:latin typeface="Arial" charset="0"/>
                </a:endParaRPr>
              </a:p>
            </p:txBody>
          </p:sp>
          <p:sp>
            <p:nvSpPr>
              <p:cNvPr id="80916" name="Text Box 1043"/>
              <p:cNvSpPr txBox="1">
                <a:spLocks noChangeArrowheads="1"/>
              </p:cNvSpPr>
              <p:nvPr/>
            </p:nvSpPr>
            <p:spPr bwMode="auto">
              <a:xfrm>
                <a:off x="874" y="1824"/>
                <a:ext cx="326" cy="288"/>
              </a:xfrm>
              <a:prstGeom prst="rect">
                <a:avLst/>
              </a:prstGeom>
              <a:noFill/>
              <a:ln w="9525">
                <a:noFill/>
                <a:miter lim="800000"/>
                <a:headEnd/>
                <a:tailEnd/>
              </a:ln>
            </p:spPr>
            <p:txBody>
              <a:bodyPr wrap="none">
                <a:spAutoFit/>
              </a:bodyPr>
              <a:lstStyle/>
              <a:p>
                <a:r>
                  <a:rPr lang="en-GB">
                    <a:solidFill>
                      <a:srgbClr val="FFFF00"/>
                    </a:solidFill>
                    <a:latin typeface="Arial" charset="0"/>
                  </a:rPr>
                  <a:t>U</a:t>
                </a:r>
                <a:r>
                  <a:rPr lang="en-GB" baseline="-25000">
                    <a:solidFill>
                      <a:srgbClr val="FFFF00"/>
                    </a:solidFill>
                    <a:latin typeface="Arial" charset="0"/>
                  </a:rPr>
                  <a:t>1</a:t>
                </a:r>
                <a:endParaRPr lang="en-GB">
                  <a:solidFill>
                    <a:srgbClr val="FFFF00"/>
                  </a:solidFill>
                  <a:latin typeface="Arial" charset="0"/>
                </a:endParaRPr>
              </a:p>
            </p:txBody>
          </p:sp>
          <p:sp>
            <p:nvSpPr>
              <p:cNvPr id="80917" name="Line 1044"/>
              <p:cNvSpPr>
                <a:spLocks noChangeShapeType="1"/>
              </p:cNvSpPr>
              <p:nvPr/>
            </p:nvSpPr>
            <p:spPr bwMode="auto">
              <a:xfrm>
                <a:off x="922" y="2064"/>
                <a:ext cx="1200" cy="1488"/>
              </a:xfrm>
              <a:prstGeom prst="line">
                <a:avLst/>
              </a:prstGeom>
              <a:noFill/>
              <a:ln w="57150">
                <a:solidFill>
                  <a:srgbClr val="FF0000"/>
                </a:solidFill>
                <a:round/>
                <a:headEnd/>
                <a:tailEnd/>
              </a:ln>
            </p:spPr>
            <p:txBody>
              <a:bodyPr wrap="none" anchor="ctr"/>
              <a:lstStyle/>
              <a:p>
                <a:endParaRPr lang="tr-TR"/>
              </a:p>
            </p:txBody>
          </p:sp>
          <p:sp>
            <p:nvSpPr>
              <p:cNvPr id="80918" name="Text Box 1045"/>
              <p:cNvSpPr txBox="1">
                <a:spLocks noChangeArrowheads="1"/>
              </p:cNvSpPr>
              <p:nvPr/>
            </p:nvSpPr>
            <p:spPr bwMode="auto">
              <a:xfrm>
                <a:off x="1632" y="3335"/>
                <a:ext cx="308" cy="231"/>
              </a:xfrm>
              <a:prstGeom prst="rect">
                <a:avLst/>
              </a:prstGeom>
              <a:noFill/>
              <a:ln w="9525">
                <a:noFill/>
                <a:miter lim="800000"/>
                <a:headEnd/>
                <a:tailEnd/>
              </a:ln>
            </p:spPr>
            <p:txBody>
              <a:bodyPr wrap="none">
                <a:spAutoFit/>
              </a:bodyPr>
              <a:lstStyle/>
              <a:p>
                <a:r>
                  <a:rPr lang="en-GB" sz="1800">
                    <a:solidFill>
                      <a:srgbClr val="FF0000"/>
                    </a:solidFill>
                    <a:latin typeface="Arial" charset="0"/>
                  </a:rPr>
                  <a:t>BL</a:t>
                </a:r>
              </a:p>
            </p:txBody>
          </p:sp>
          <p:sp>
            <p:nvSpPr>
              <p:cNvPr id="80919" name="Oval 1046"/>
              <p:cNvSpPr>
                <a:spLocks noChangeArrowheads="1"/>
              </p:cNvSpPr>
              <p:nvPr/>
            </p:nvSpPr>
            <p:spPr bwMode="auto">
              <a:xfrm>
                <a:off x="1498" y="2749"/>
                <a:ext cx="96" cy="9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0920" name="Oval 1047"/>
              <p:cNvSpPr>
                <a:spLocks noChangeArrowheads="1"/>
              </p:cNvSpPr>
              <p:nvPr/>
            </p:nvSpPr>
            <p:spPr bwMode="auto">
              <a:xfrm>
                <a:off x="1834" y="3216"/>
                <a:ext cx="96" cy="9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0921" name="Oval 1048"/>
              <p:cNvSpPr>
                <a:spLocks noChangeArrowheads="1"/>
              </p:cNvSpPr>
              <p:nvPr/>
            </p:nvSpPr>
            <p:spPr bwMode="auto">
              <a:xfrm>
                <a:off x="996" y="2186"/>
                <a:ext cx="96" cy="9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0922" name="Text Box 1049"/>
              <p:cNvSpPr txBox="1">
                <a:spLocks noChangeArrowheads="1"/>
              </p:cNvSpPr>
              <p:nvPr/>
            </p:nvSpPr>
            <p:spPr bwMode="auto">
              <a:xfrm>
                <a:off x="1546" y="2638"/>
                <a:ext cx="220" cy="231"/>
              </a:xfrm>
              <a:prstGeom prst="rect">
                <a:avLst/>
              </a:prstGeom>
              <a:noFill/>
              <a:ln w="9525">
                <a:noFill/>
                <a:miter lim="800000"/>
                <a:headEnd/>
                <a:tailEnd/>
              </a:ln>
            </p:spPr>
            <p:txBody>
              <a:bodyPr wrap="none">
                <a:spAutoFit/>
              </a:bodyPr>
              <a:lstStyle/>
              <a:p>
                <a:r>
                  <a:rPr lang="en-GB" sz="1800">
                    <a:latin typeface="Arial" charset="0"/>
                  </a:rPr>
                  <a:t>C</a:t>
                </a:r>
              </a:p>
            </p:txBody>
          </p:sp>
          <p:sp>
            <p:nvSpPr>
              <p:cNvPr id="80923" name="Text Box 1050"/>
              <p:cNvSpPr txBox="1">
                <a:spLocks noChangeArrowheads="1"/>
              </p:cNvSpPr>
              <p:nvPr/>
            </p:nvSpPr>
            <p:spPr bwMode="auto">
              <a:xfrm>
                <a:off x="1872" y="3095"/>
                <a:ext cx="212" cy="231"/>
              </a:xfrm>
              <a:prstGeom prst="rect">
                <a:avLst/>
              </a:prstGeom>
              <a:noFill/>
              <a:ln w="9525">
                <a:noFill/>
                <a:miter lim="800000"/>
                <a:headEnd/>
                <a:tailEnd/>
              </a:ln>
            </p:spPr>
            <p:txBody>
              <a:bodyPr wrap="none">
                <a:spAutoFit/>
              </a:bodyPr>
              <a:lstStyle/>
              <a:p>
                <a:r>
                  <a:rPr lang="en-GB" sz="1800">
                    <a:latin typeface="Arial" charset="0"/>
                  </a:rPr>
                  <a:t>E</a:t>
                </a:r>
              </a:p>
            </p:txBody>
          </p:sp>
          <p:sp>
            <p:nvSpPr>
              <p:cNvPr id="80924" name="Text Box 1051"/>
              <p:cNvSpPr txBox="1">
                <a:spLocks noChangeArrowheads="1"/>
              </p:cNvSpPr>
              <p:nvPr/>
            </p:nvSpPr>
            <p:spPr bwMode="auto">
              <a:xfrm>
                <a:off x="1056" y="2087"/>
                <a:ext cx="220" cy="231"/>
              </a:xfrm>
              <a:prstGeom prst="rect">
                <a:avLst/>
              </a:prstGeom>
              <a:noFill/>
              <a:ln w="9525">
                <a:noFill/>
                <a:miter lim="800000"/>
                <a:headEnd/>
                <a:tailEnd/>
              </a:ln>
            </p:spPr>
            <p:txBody>
              <a:bodyPr wrap="none">
                <a:spAutoFit/>
              </a:bodyPr>
              <a:lstStyle/>
              <a:p>
                <a:r>
                  <a:rPr lang="en-GB" sz="1800">
                    <a:latin typeface="Arial" charset="0"/>
                  </a:rPr>
                  <a:t>B</a:t>
                </a:r>
              </a:p>
            </p:txBody>
          </p:sp>
        </p:grpSp>
      </p:grpSp>
      <p:sp>
        <p:nvSpPr>
          <p:cNvPr id="58398" name="Text Box 1054"/>
          <p:cNvSpPr txBox="1">
            <a:spLocks noChangeArrowheads="1"/>
          </p:cNvSpPr>
          <p:nvPr/>
        </p:nvSpPr>
        <p:spPr bwMode="auto">
          <a:xfrm>
            <a:off x="669925" y="1606550"/>
            <a:ext cx="8078788" cy="830263"/>
          </a:xfrm>
          <a:prstGeom prst="rect">
            <a:avLst/>
          </a:prstGeom>
          <a:noFill/>
          <a:ln w="9525">
            <a:noFill/>
            <a:miter lim="800000"/>
            <a:headEnd/>
            <a:tailEnd/>
          </a:ln>
        </p:spPr>
        <p:txBody>
          <a:bodyPr>
            <a:spAutoFit/>
          </a:bodyPr>
          <a:lstStyle/>
          <a:p>
            <a:r>
              <a:rPr lang="tr-TR">
                <a:solidFill>
                  <a:srgbClr val="FFC000"/>
                </a:solidFill>
              </a:rPr>
              <a:t>Faydanın maksimize olduğu nokta, kayıtsızlık eğrisi U ile bütçe doğrusu BL’ nin teğet olduğu noktadır.</a:t>
            </a:r>
            <a:endParaRPr lang="en-GB">
              <a:solidFill>
                <a:srgbClr val="FFC000"/>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98"/>
                                        </p:tgtEl>
                                        <p:attrNameLst>
                                          <p:attrName>style.visibility</p:attrName>
                                        </p:attrNameLst>
                                      </p:cBhvr>
                                      <p:to>
                                        <p:strVal val="visible"/>
                                      </p:to>
                                    </p:set>
                                    <p:anim calcmode="lin" valueType="num">
                                      <p:cBhvr additive="base">
                                        <p:cTn id="7" dur="500" fill="hold"/>
                                        <p:tgtEl>
                                          <p:spTgt spid="58398"/>
                                        </p:tgtEl>
                                        <p:attrNameLst>
                                          <p:attrName>ppt_x</p:attrName>
                                        </p:attrNameLst>
                                      </p:cBhvr>
                                      <p:tavLst>
                                        <p:tav tm="0">
                                          <p:val>
                                            <p:strVal val="0-#ppt_w/2"/>
                                          </p:val>
                                        </p:tav>
                                        <p:tav tm="100000">
                                          <p:val>
                                            <p:strVal val="#ppt_x"/>
                                          </p:val>
                                        </p:tav>
                                      </p:tavLst>
                                    </p:anim>
                                    <p:anim calcmode="lin" valueType="num">
                                      <p:cBhvr additive="base">
                                        <p:cTn id="8" dur="500" fill="hold"/>
                                        <p:tgtEl>
                                          <p:spTgt spid="583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8372">
                                            <p:txEl>
                                              <p:pRg st="0" end="0"/>
                                            </p:txEl>
                                          </p:spTgt>
                                        </p:tgtEl>
                                        <p:attrNameLst>
                                          <p:attrName>style.visibility</p:attrName>
                                        </p:attrNameLst>
                                      </p:cBhvr>
                                      <p:to>
                                        <p:strVal val="visible"/>
                                      </p:to>
                                    </p:set>
                                    <p:anim calcmode="lin" valueType="num">
                                      <p:cBhvr additive="base">
                                        <p:cTn id="18" dur="500" fill="hold"/>
                                        <p:tgtEl>
                                          <p:spTgt spid="58372">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83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58372">
                                            <p:txEl>
                                              <p:pRg st="1" end="1"/>
                                            </p:txEl>
                                          </p:spTgt>
                                        </p:tgtEl>
                                        <p:attrNameLst>
                                          <p:attrName>style.visibility</p:attrName>
                                        </p:attrNameLst>
                                      </p:cBhvr>
                                      <p:to>
                                        <p:strVal val="visible"/>
                                      </p:to>
                                    </p:set>
                                    <p:anim calcmode="lin" valueType="num">
                                      <p:cBhvr additive="base">
                                        <p:cTn id="24" dur="500" fill="hold"/>
                                        <p:tgtEl>
                                          <p:spTgt spid="58372">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83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58372">
                                            <p:txEl>
                                              <p:pRg st="2" end="2"/>
                                            </p:txEl>
                                          </p:spTgt>
                                        </p:tgtEl>
                                        <p:attrNameLst>
                                          <p:attrName>style.visibility</p:attrName>
                                        </p:attrNameLst>
                                      </p:cBhvr>
                                      <p:to>
                                        <p:strVal val="visible"/>
                                      </p:to>
                                    </p:set>
                                    <p:anim calcmode="lin" valueType="num">
                                      <p:cBhvr additive="base">
                                        <p:cTn id="30" dur="500" fill="hold"/>
                                        <p:tgtEl>
                                          <p:spTgt spid="58372">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583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8372">
                                            <p:txEl>
                                              <p:pRg st="3" end="3"/>
                                            </p:txEl>
                                          </p:spTgt>
                                        </p:tgtEl>
                                        <p:attrNameLst>
                                          <p:attrName>style.visibility</p:attrName>
                                        </p:attrNameLst>
                                      </p:cBhvr>
                                      <p:to>
                                        <p:strVal val="visible"/>
                                      </p:to>
                                    </p:set>
                                    <p:anim calcmode="lin" valueType="num">
                                      <p:cBhvr additive="base">
                                        <p:cTn id="36" dur="500" fill="hold"/>
                                        <p:tgtEl>
                                          <p:spTgt spid="58372">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583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58372">
                                            <p:txEl>
                                              <p:pRg st="4" end="4"/>
                                            </p:txEl>
                                          </p:spTgt>
                                        </p:tgtEl>
                                        <p:attrNameLst>
                                          <p:attrName>style.visibility</p:attrName>
                                        </p:attrNameLst>
                                      </p:cBhvr>
                                      <p:to>
                                        <p:strVal val="visible"/>
                                      </p:to>
                                    </p:set>
                                    <p:anim calcmode="lin" valueType="num">
                                      <p:cBhvr additive="base">
                                        <p:cTn id="42" dur="500" fill="hold"/>
                                        <p:tgtEl>
                                          <p:spTgt spid="58372">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5837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autoUpdateAnimBg="0"/>
      <p:bldP spid="5839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tr-TR" sz="4000" b="1" smtClean="0"/>
              <a:t>Gelirdeki artışa tüketicinin cevabı</a:t>
            </a:r>
            <a:endParaRPr lang="en-GB" sz="4000" b="1" smtClean="0"/>
          </a:p>
        </p:txBody>
      </p:sp>
      <p:sp>
        <p:nvSpPr>
          <p:cNvPr id="59395" name="Rectangle 3"/>
          <p:cNvSpPr>
            <a:spLocks noGrp="1" noChangeArrowheads="1"/>
          </p:cNvSpPr>
          <p:nvPr>
            <p:ph idx="1"/>
          </p:nvPr>
        </p:nvSpPr>
        <p:spPr/>
        <p:txBody>
          <a:bodyPr/>
          <a:lstStyle/>
          <a:p>
            <a:pPr eaLnBrk="1" hangingPunct="1">
              <a:lnSpc>
                <a:spcPct val="120000"/>
              </a:lnSpc>
            </a:pPr>
            <a:r>
              <a:rPr lang="tr-TR" sz="2800" smtClean="0"/>
              <a:t>Tüketicinin gelirindeki değişim bütçe doğrusunu sağa ya da sola kaydırır.</a:t>
            </a:r>
            <a:r>
              <a:rPr lang="en-GB" sz="2800" smtClean="0"/>
              <a:t> </a:t>
            </a:r>
            <a:endParaRPr lang="tr-TR" sz="2800" smtClean="0"/>
          </a:p>
          <a:p>
            <a:pPr eaLnBrk="1" hangingPunct="1">
              <a:lnSpc>
                <a:spcPct val="120000"/>
              </a:lnSpc>
            </a:pPr>
            <a:r>
              <a:rPr lang="tr-TR" sz="2800" smtClean="0"/>
              <a:t>Fiyatlar aynı kaldığı müddetçe bütçe doğrusunun eğimi değişmez.</a:t>
            </a:r>
            <a:endParaRPr lang="en-GB" sz="2800" smtClean="0"/>
          </a:p>
          <a:p>
            <a:pPr eaLnBrk="1" hangingPunct="1">
              <a:lnSpc>
                <a:spcPct val="120000"/>
              </a:lnSpc>
            </a:pPr>
            <a:r>
              <a:rPr lang="tr-TR" sz="2800" smtClean="0"/>
              <a:t>Tüketicinin tercihleri, yani tercih ettiği mal bileşimleri, malların niteliğine (normal, düşük) bağlı olarak değişir.</a:t>
            </a:r>
            <a:endParaRPr lang="en-GB" sz="2800" smtClean="0"/>
          </a:p>
        </p:txBody>
      </p:sp>
      <p:sp>
        <p:nvSpPr>
          <p:cNvPr id="81924" name="Slide Number Placeholder 3"/>
          <p:cNvSpPr>
            <a:spLocks noGrp="1"/>
          </p:cNvSpPr>
          <p:nvPr>
            <p:ph type="sldNum" sz="quarter" idx="12"/>
          </p:nvPr>
        </p:nvSpPr>
        <p:spPr bwMode="auto">
          <a:noFill/>
          <a:ln>
            <a:miter lim="800000"/>
            <a:headEnd/>
            <a:tailEnd/>
          </a:ln>
        </p:spPr>
        <p:txBody>
          <a:bodyPr/>
          <a:lstStyle/>
          <a:p>
            <a:fld id="{0FCF07B5-D998-4234-9D42-6C46D78D3291}" type="slidenum">
              <a:rPr lang="en-US" smtClean="0"/>
              <a:pPr/>
              <a:t>15</a:t>
            </a:fld>
            <a:endParaRPr lang="en-US" smtClean="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9395">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9395">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9395">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GB" sz="4000" b="1" smtClean="0"/>
              <a:t>Normal </a:t>
            </a:r>
            <a:r>
              <a:rPr lang="tr-TR" sz="4000" b="1" smtClean="0"/>
              <a:t>mallar</a:t>
            </a:r>
            <a:endParaRPr lang="en-GB" sz="4000" b="1" smtClean="0"/>
          </a:p>
        </p:txBody>
      </p:sp>
      <p:sp>
        <p:nvSpPr>
          <p:cNvPr id="82947" name="Slide Number Placeholder 2"/>
          <p:cNvSpPr>
            <a:spLocks noGrp="1"/>
          </p:cNvSpPr>
          <p:nvPr>
            <p:ph type="sldNum" sz="quarter" idx="12"/>
          </p:nvPr>
        </p:nvSpPr>
        <p:spPr bwMode="auto">
          <a:noFill/>
          <a:ln>
            <a:miter lim="800000"/>
            <a:headEnd/>
            <a:tailEnd/>
          </a:ln>
        </p:spPr>
        <p:txBody>
          <a:bodyPr/>
          <a:lstStyle/>
          <a:p>
            <a:fld id="{0B6B8B81-B7EC-441B-B899-BD4089E4208A}" type="slidenum">
              <a:rPr lang="en-US" smtClean="0"/>
              <a:pPr/>
              <a:t>16</a:t>
            </a:fld>
            <a:endParaRPr lang="en-US" smtClean="0"/>
          </a:p>
        </p:txBody>
      </p:sp>
      <p:sp>
        <p:nvSpPr>
          <p:cNvPr id="60437" name="Text Box 21"/>
          <p:cNvSpPr txBox="1">
            <a:spLocks noChangeArrowheads="1"/>
          </p:cNvSpPr>
          <p:nvPr/>
        </p:nvSpPr>
        <p:spPr bwMode="auto">
          <a:xfrm>
            <a:off x="4764088" y="1871663"/>
            <a:ext cx="3479800" cy="1311275"/>
          </a:xfrm>
          <a:prstGeom prst="rect">
            <a:avLst/>
          </a:prstGeom>
          <a:noFill/>
          <a:ln w="9525">
            <a:noFill/>
            <a:miter lim="800000"/>
            <a:headEnd/>
            <a:tailEnd/>
          </a:ln>
        </p:spPr>
        <p:txBody>
          <a:bodyPr>
            <a:spAutoFit/>
          </a:bodyPr>
          <a:lstStyle/>
          <a:p>
            <a:r>
              <a:rPr lang="tr-TR"/>
              <a:t>Her iki mal da NORMALse</a:t>
            </a:r>
            <a:r>
              <a:rPr lang="en-GB"/>
              <a:t>, </a:t>
            </a:r>
            <a:r>
              <a:rPr lang="tr-TR"/>
              <a:t>gelirdeki artış sonucu tercih C’ noktasına taşınır.</a:t>
            </a:r>
            <a:endParaRPr lang="en-GB"/>
          </a:p>
        </p:txBody>
      </p:sp>
      <p:sp>
        <p:nvSpPr>
          <p:cNvPr id="60438" name="Text Box 22"/>
          <p:cNvSpPr txBox="1">
            <a:spLocks noChangeArrowheads="1"/>
          </p:cNvSpPr>
          <p:nvPr/>
        </p:nvSpPr>
        <p:spPr bwMode="auto">
          <a:xfrm>
            <a:off x="4749800" y="3284538"/>
            <a:ext cx="3209925" cy="701675"/>
          </a:xfrm>
          <a:prstGeom prst="rect">
            <a:avLst/>
          </a:prstGeom>
          <a:noFill/>
          <a:ln w="9525">
            <a:noFill/>
            <a:miter lim="800000"/>
            <a:headEnd/>
            <a:tailEnd/>
          </a:ln>
        </p:spPr>
        <p:txBody>
          <a:bodyPr>
            <a:spAutoFit/>
          </a:bodyPr>
          <a:lstStyle/>
          <a:p>
            <a:r>
              <a:rPr lang="tr-TR"/>
              <a:t>Her ik maldan talep edilen miktar artar.</a:t>
            </a:r>
            <a:endParaRPr lang="en-GB"/>
          </a:p>
        </p:txBody>
      </p:sp>
      <p:grpSp>
        <p:nvGrpSpPr>
          <p:cNvPr id="2" name="Group 39"/>
          <p:cNvGrpSpPr>
            <a:grpSpLocks/>
          </p:cNvGrpSpPr>
          <p:nvPr/>
        </p:nvGrpSpPr>
        <p:grpSpPr bwMode="auto">
          <a:xfrm>
            <a:off x="760413" y="1798638"/>
            <a:ext cx="5083175" cy="4005262"/>
            <a:chOff x="1055" y="1325"/>
            <a:chExt cx="3202" cy="2523"/>
          </a:xfrm>
        </p:grpSpPr>
        <p:grpSp>
          <p:nvGrpSpPr>
            <p:cNvPr id="3" name="Group 38"/>
            <p:cNvGrpSpPr>
              <a:grpSpLocks/>
            </p:cNvGrpSpPr>
            <p:nvPr/>
          </p:nvGrpSpPr>
          <p:grpSpPr bwMode="auto">
            <a:xfrm>
              <a:off x="1055" y="1325"/>
              <a:ext cx="3202" cy="2523"/>
              <a:chOff x="1055" y="1325"/>
              <a:chExt cx="3202" cy="2523"/>
            </a:xfrm>
          </p:grpSpPr>
          <p:grpSp>
            <p:nvGrpSpPr>
              <p:cNvPr id="4" name="Group 33"/>
              <p:cNvGrpSpPr>
                <a:grpSpLocks/>
              </p:cNvGrpSpPr>
              <p:nvPr/>
            </p:nvGrpSpPr>
            <p:grpSpPr bwMode="auto">
              <a:xfrm>
                <a:off x="1055" y="1325"/>
                <a:ext cx="3202" cy="2523"/>
                <a:chOff x="1044" y="1319"/>
                <a:chExt cx="3202" cy="2523"/>
              </a:xfrm>
            </p:grpSpPr>
            <p:sp>
              <p:nvSpPr>
                <p:cNvPr id="82959" name="Text Box 25"/>
                <p:cNvSpPr txBox="1">
                  <a:spLocks noChangeArrowheads="1"/>
                </p:cNvSpPr>
                <p:nvPr/>
              </p:nvSpPr>
              <p:spPr bwMode="auto">
                <a:xfrm>
                  <a:off x="3805" y="2886"/>
                  <a:ext cx="328" cy="291"/>
                </a:xfrm>
                <a:prstGeom prst="rect">
                  <a:avLst/>
                </a:prstGeom>
                <a:noFill/>
                <a:ln w="9525">
                  <a:noFill/>
                  <a:miter lim="800000"/>
                  <a:headEnd/>
                  <a:tailEnd/>
                </a:ln>
              </p:spPr>
              <p:txBody>
                <a:bodyPr wrap="none">
                  <a:spAutoFit/>
                </a:bodyPr>
                <a:lstStyle/>
                <a:p>
                  <a:r>
                    <a:rPr lang="en-GB">
                      <a:solidFill>
                        <a:srgbClr val="FFFF00"/>
                      </a:solidFill>
                      <a:latin typeface="Arial" charset="0"/>
                    </a:rPr>
                    <a:t>U</a:t>
                  </a:r>
                  <a:r>
                    <a:rPr lang="en-GB" baseline="-25000">
                      <a:solidFill>
                        <a:srgbClr val="FFFF00"/>
                      </a:solidFill>
                      <a:latin typeface="Arial" charset="0"/>
                    </a:rPr>
                    <a:t>2</a:t>
                  </a:r>
                  <a:endParaRPr lang="en-GB">
                    <a:solidFill>
                      <a:srgbClr val="FFFF00"/>
                    </a:solidFill>
                    <a:latin typeface="Arial" charset="0"/>
                  </a:endParaRPr>
                </a:p>
              </p:txBody>
            </p:sp>
            <p:sp>
              <p:nvSpPr>
                <p:cNvPr id="82960" name="Text Box 27"/>
                <p:cNvSpPr txBox="1">
                  <a:spLocks noChangeArrowheads="1"/>
                </p:cNvSpPr>
                <p:nvPr/>
              </p:nvSpPr>
              <p:spPr bwMode="auto">
                <a:xfrm>
                  <a:off x="3696" y="3221"/>
                  <a:ext cx="328" cy="291"/>
                </a:xfrm>
                <a:prstGeom prst="rect">
                  <a:avLst/>
                </a:prstGeom>
                <a:noFill/>
                <a:ln w="9525">
                  <a:noFill/>
                  <a:miter lim="800000"/>
                  <a:headEnd/>
                  <a:tailEnd/>
                </a:ln>
              </p:spPr>
              <p:txBody>
                <a:bodyPr wrap="none">
                  <a:spAutoFit/>
                </a:bodyPr>
                <a:lstStyle/>
                <a:p>
                  <a:r>
                    <a:rPr lang="en-GB">
                      <a:solidFill>
                        <a:srgbClr val="FFFF00"/>
                      </a:solidFill>
                      <a:latin typeface="Arial" charset="0"/>
                    </a:rPr>
                    <a:t>U</a:t>
                  </a:r>
                  <a:r>
                    <a:rPr lang="en-GB" baseline="-25000">
                      <a:solidFill>
                        <a:srgbClr val="FFFF00"/>
                      </a:solidFill>
                      <a:latin typeface="Arial" charset="0"/>
                    </a:rPr>
                    <a:t>1</a:t>
                  </a:r>
                  <a:endParaRPr lang="en-GB">
                    <a:solidFill>
                      <a:srgbClr val="FFFF00"/>
                    </a:solidFill>
                    <a:latin typeface="Arial" charset="0"/>
                  </a:endParaRPr>
                </a:p>
              </p:txBody>
            </p:sp>
            <p:grpSp>
              <p:nvGrpSpPr>
                <p:cNvPr id="5" name="Group 32"/>
                <p:cNvGrpSpPr>
                  <a:grpSpLocks/>
                </p:cNvGrpSpPr>
                <p:nvPr/>
              </p:nvGrpSpPr>
              <p:grpSpPr bwMode="auto">
                <a:xfrm>
                  <a:off x="1044" y="1319"/>
                  <a:ext cx="3202" cy="2523"/>
                  <a:chOff x="1044" y="1319"/>
                  <a:chExt cx="3202" cy="2523"/>
                </a:xfrm>
              </p:grpSpPr>
              <p:sp>
                <p:nvSpPr>
                  <p:cNvPr id="82962" name="Freeform 7"/>
                  <p:cNvSpPr>
                    <a:spLocks/>
                  </p:cNvSpPr>
                  <p:nvPr/>
                </p:nvSpPr>
                <p:spPr bwMode="auto">
                  <a:xfrm>
                    <a:off x="1728" y="1751"/>
                    <a:ext cx="2016" cy="1561"/>
                  </a:xfrm>
                  <a:custGeom>
                    <a:avLst/>
                    <a:gdLst>
                      <a:gd name="T0" fmla="*/ 0 w 2352"/>
                      <a:gd name="T1" fmla="*/ 0 h 1632"/>
                      <a:gd name="T2" fmla="*/ 13 w 2352"/>
                      <a:gd name="T3" fmla="*/ 378 h 1632"/>
                      <a:gd name="T4" fmla="*/ 51 w 2352"/>
                      <a:gd name="T5" fmla="*/ 537 h 1632"/>
                      <a:gd name="T6" fmla="*/ 0 60000 65536"/>
                      <a:gd name="T7" fmla="*/ 0 60000 65536"/>
                      <a:gd name="T8" fmla="*/ 0 60000 65536"/>
                      <a:gd name="T9" fmla="*/ 0 w 2352"/>
                      <a:gd name="T10" fmla="*/ 0 h 1632"/>
                      <a:gd name="T11" fmla="*/ 2352 w 2352"/>
                      <a:gd name="T12" fmla="*/ 1632 h 1632"/>
                    </a:gdLst>
                    <a:ahLst/>
                    <a:cxnLst>
                      <a:cxn ang="T6">
                        <a:pos x="T0" y="T1"/>
                      </a:cxn>
                      <a:cxn ang="T7">
                        <a:pos x="T2" y="T3"/>
                      </a:cxn>
                      <a:cxn ang="T8">
                        <a:pos x="T4" y="T5"/>
                      </a:cxn>
                    </a:cxnLst>
                    <a:rect l="T9" t="T10" r="T11" b="T12"/>
                    <a:pathLst>
                      <a:path w="2352" h="1632">
                        <a:moveTo>
                          <a:pt x="0" y="0"/>
                        </a:moveTo>
                        <a:cubicBezTo>
                          <a:pt x="116" y="440"/>
                          <a:pt x="232" y="880"/>
                          <a:pt x="624" y="1152"/>
                        </a:cubicBezTo>
                        <a:cubicBezTo>
                          <a:pt x="1016" y="1424"/>
                          <a:pt x="1684" y="1528"/>
                          <a:pt x="2352" y="1632"/>
                        </a:cubicBezTo>
                      </a:path>
                    </a:pathLst>
                  </a:custGeom>
                  <a:noFill/>
                  <a:ln w="57150">
                    <a:solidFill>
                      <a:srgbClr val="FFFF00"/>
                    </a:solidFill>
                    <a:round/>
                    <a:headEnd/>
                    <a:tailEnd/>
                  </a:ln>
                </p:spPr>
                <p:txBody>
                  <a:bodyPr wrap="none" anchor="ctr"/>
                  <a:lstStyle/>
                  <a:p>
                    <a:endParaRPr lang="tr-TR"/>
                  </a:p>
                </p:txBody>
              </p:sp>
              <p:sp>
                <p:nvSpPr>
                  <p:cNvPr id="82963" name="Freeform 8"/>
                  <p:cNvSpPr>
                    <a:spLocks/>
                  </p:cNvSpPr>
                  <p:nvPr/>
                </p:nvSpPr>
                <p:spPr bwMode="auto">
                  <a:xfrm>
                    <a:off x="1952" y="1535"/>
                    <a:ext cx="1872" cy="1513"/>
                  </a:xfrm>
                  <a:custGeom>
                    <a:avLst/>
                    <a:gdLst>
                      <a:gd name="T0" fmla="*/ 0 w 2352"/>
                      <a:gd name="T1" fmla="*/ 0 h 1632"/>
                      <a:gd name="T2" fmla="*/ 2 w 2352"/>
                      <a:gd name="T3" fmla="*/ 173 h 1632"/>
                      <a:gd name="T4" fmla="*/ 8 w 2352"/>
                      <a:gd name="T5" fmla="*/ 247 h 1632"/>
                      <a:gd name="T6" fmla="*/ 0 60000 65536"/>
                      <a:gd name="T7" fmla="*/ 0 60000 65536"/>
                      <a:gd name="T8" fmla="*/ 0 60000 65536"/>
                      <a:gd name="T9" fmla="*/ 0 w 2352"/>
                      <a:gd name="T10" fmla="*/ 0 h 1632"/>
                      <a:gd name="T11" fmla="*/ 2352 w 2352"/>
                      <a:gd name="T12" fmla="*/ 1632 h 1632"/>
                    </a:gdLst>
                    <a:ahLst/>
                    <a:cxnLst>
                      <a:cxn ang="T6">
                        <a:pos x="T0" y="T1"/>
                      </a:cxn>
                      <a:cxn ang="T7">
                        <a:pos x="T2" y="T3"/>
                      </a:cxn>
                      <a:cxn ang="T8">
                        <a:pos x="T4" y="T5"/>
                      </a:cxn>
                    </a:cxnLst>
                    <a:rect l="T9" t="T10" r="T11" b="T12"/>
                    <a:pathLst>
                      <a:path w="2352" h="1632">
                        <a:moveTo>
                          <a:pt x="0" y="0"/>
                        </a:moveTo>
                        <a:cubicBezTo>
                          <a:pt x="116" y="440"/>
                          <a:pt x="232" y="880"/>
                          <a:pt x="624" y="1152"/>
                        </a:cubicBezTo>
                        <a:cubicBezTo>
                          <a:pt x="1016" y="1424"/>
                          <a:pt x="1684" y="1528"/>
                          <a:pt x="2352" y="1632"/>
                        </a:cubicBezTo>
                      </a:path>
                    </a:pathLst>
                  </a:custGeom>
                  <a:noFill/>
                  <a:ln w="57150">
                    <a:solidFill>
                      <a:srgbClr val="FFFF00"/>
                    </a:solidFill>
                    <a:round/>
                    <a:headEnd/>
                    <a:tailEnd/>
                  </a:ln>
                </p:spPr>
                <p:txBody>
                  <a:bodyPr wrap="none" anchor="ctr"/>
                  <a:lstStyle/>
                  <a:p>
                    <a:endParaRPr lang="tr-TR"/>
                  </a:p>
                </p:txBody>
              </p:sp>
              <p:sp>
                <p:nvSpPr>
                  <p:cNvPr id="82964" name="Line 9"/>
                  <p:cNvSpPr>
                    <a:spLocks noChangeShapeType="1"/>
                  </p:cNvSpPr>
                  <p:nvPr/>
                </p:nvSpPr>
                <p:spPr bwMode="auto">
                  <a:xfrm>
                    <a:off x="1392" y="2031"/>
                    <a:ext cx="1536" cy="1496"/>
                  </a:xfrm>
                  <a:prstGeom prst="line">
                    <a:avLst/>
                  </a:prstGeom>
                  <a:noFill/>
                  <a:ln w="57150">
                    <a:solidFill>
                      <a:srgbClr val="FF0000"/>
                    </a:solidFill>
                    <a:round/>
                    <a:headEnd/>
                    <a:tailEnd/>
                  </a:ln>
                </p:spPr>
                <p:txBody>
                  <a:bodyPr wrap="none" anchor="ctr"/>
                  <a:lstStyle/>
                  <a:p>
                    <a:endParaRPr lang="tr-TR"/>
                  </a:p>
                </p:txBody>
              </p:sp>
              <p:sp>
                <p:nvSpPr>
                  <p:cNvPr id="82965" name="Line 10"/>
                  <p:cNvSpPr>
                    <a:spLocks noChangeShapeType="1"/>
                  </p:cNvSpPr>
                  <p:nvPr/>
                </p:nvSpPr>
                <p:spPr bwMode="auto">
                  <a:xfrm>
                    <a:off x="1392" y="1602"/>
                    <a:ext cx="1968" cy="1925"/>
                  </a:xfrm>
                  <a:prstGeom prst="line">
                    <a:avLst/>
                  </a:prstGeom>
                  <a:noFill/>
                  <a:ln w="57150">
                    <a:solidFill>
                      <a:srgbClr val="FF0000"/>
                    </a:solidFill>
                    <a:round/>
                    <a:headEnd/>
                    <a:tailEnd/>
                  </a:ln>
                </p:spPr>
                <p:txBody>
                  <a:bodyPr wrap="none" anchor="ctr"/>
                  <a:lstStyle/>
                  <a:p>
                    <a:endParaRPr lang="tr-TR"/>
                  </a:p>
                </p:txBody>
              </p:sp>
              <p:sp>
                <p:nvSpPr>
                  <p:cNvPr id="82966" name="Text Box 15"/>
                  <p:cNvSpPr txBox="1">
                    <a:spLocks noChangeArrowheads="1"/>
                  </p:cNvSpPr>
                  <p:nvPr/>
                </p:nvSpPr>
                <p:spPr bwMode="auto">
                  <a:xfrm>
                    <a:off x="3632" y="3592"/>
                    <a:ext cx="614" cy="250"/>
                  </a:xfrm>
                  <a:prstGeom prst="rect">
                    <a:avLst/>
                  </a:prstGeom>
                  <a:noFill/>
                  <a:ln w="9525">
                    <a:noFill/>
                    <a:miter lim="800000"/>
                    <a:headEnd/>
                    <a:tailEnd/>
                  </a:ln>
                </p:spPr>
                <p:txBody>
                  <a:bodyPr wrap="none">
                    <a:spAutoFit/>
                  </a:bodyPr>
                  <a:lstStyle/>
                  <a:p>
                    <a:r>
                      <a:rPr lang="tr-TR" i="1">
                        <a:latin typeface="Arial" charset="0"/>
                      </a:rPr>
                      <a:t>Yemek</a:t>
                    </a:r>
                    <a:endParaRPr lang="en-GB" i="1">
                      <a:latin typeface="Arial" charset="0"/>
                    </a:endParaRPr>
                  </a:p>
                </p:txBody>
              </p:sp>
              <p:sp>
                <p:nvSpPr>
                  <p:cNvPr id="82967" name="Text Box 16"/>
                  <p:cNvSpPr txBox="1">
                    <a:spLocks noChangeArrowheads="1"/>
                  </p:cNvSpPr>
                  <p:nvPr/>
                </p:nvSpPr>
                <p:spPr bwMode="auto">
                  <a:xfrm rot="-5400000">
                    <a:off x="959" y="1455"/>
                    <a:ext cx="419" cy="250"/>
                  </a:xfrm>
                  <a:prstGeom prst="rect">
                    <a:avLst/>
                  </a:prstGeom>
                  <a:noFill/>
                  <a:ln w="9525">
                    <a:noFill/>
                    <a:miter lim="800000"/>
                    <a:headEnd/>
                    <a:tailEnd/>
                  </a:ln>
                </p:spPr>
                <p:txBody>
                  <a:bodyPr wrap="none">
                    <a:spAutoFit/>
                  </a:bodyPr>
                  <a:lstStyle/>
                  <a:p>
                    <a:r>
                      <a:rPr lang="tr-TR" i="1">
                        <a:latin typeface="Arial" charset="0"/>
                      </a:rPr>
                      <a:t>Film</a:t>
                    </a:r>
                    <a:endParaRPr lang="en-GB" i="1">
                      <a:latin typeface="Arial" charset="0"/>
                    </a:endParaRPr>
                  </a:p>
                </p:txBody>
              </p:sp>
              <p:sp>
                <p:nvSpPr>
                  <p:cNvPr id="82968" name="Text Box 18"/>
                  <p:cNvSpPr txBox="1">
                    <a:spLocks noChangeArrowheads="1"/>
                  </p:cNvSpPr>
                  <p:nvPr/>
                </p:nvSpPr>
                <p:spPr bwMode="auto">
                  <a:xfrm>
                    <a:off x="1383" y="1889"/>
                    <a:ext cx="361" cy="231"/>
                  </a:xfrm>
                  <a:prstGeom prst="rect">
                    <a:avLst/>
                  </a:prstGeom>
                  <a:noFill/>
                  <a:ln w="9525">
                    <a:noFill/>
                    <a:miter lim="800000"/>
                    <a:headEnd/>
                    <a:tailEnd/>
                  </a:ln>
                </p:spPr>
                <p:txBody>
                  <a:bodyPr wrap="none">
                    <a:spAutoFit/>
                  </a:bodyPr>
                  <a:lstStyle/>
                  <a:p>
                    <a:r>
                      <a:rPr lang="en-GB" sz="1800">
                        <a:solidFill>
                          <a:srgbClr val="FF0000"/>
                        </a:solidFill>
                        <a:latin typeface="Arial" charset="0"/>
                      </a:rPr>
                      <a:t>BL</a:t>
                    </a:r>
                    <a:r>
                      <a:rPr lang="en-GB" sz="1800" baseline="-25000">
                        <a:solidFill>
                          <a:srgbClr val="FF0000"/>
                        </a:solidFill>
                        <a:latin typeface="Arial" charset="0"/>
                      </a:rPr>
                      <a:t>0</a:t>
                    </a:r>
                    <a:endParaRPr lang="en-GB" sz="1800">
                      <a:solidFill>
                        <a:srgbClr val="FF0000"/>
                      </a:solidFill>
                      <a:latin typeface="Arial" charset="0"/>
                    </a:endParaRPr>
                  </a:p>
                </p:txBody>
              </p:sp>
              <p:sp>
                <p:nvSpPr>
                  <p:cNvPr id="82969" name="Text Box 19"/>
                  <p:cNvSpPr txBox="1">
                    <a:spLocks noChangeArrowheads="1"/>
                  </p:cNvSpPr>
                  <p:nvPr/>
                </p:nvSpPr>
                <p:spPr bwMode="auto">
                  <a:xfrm>
                    <a:off x="1367" y="1449"/>
                    <a:ext cx="361" cy="231"/>
                  </a:xfrm>
                  <a:prstGeom prst="rect">
                    <a:avLst/>
                  </a:prstGeom>
                  <a:noFill/>
                  <a:ln w="9525">
                    <a:noFill/>
                    <a:miter lim="800000"/>
                    <a:headEnd/>
                    <a:tailEnd/>
                  </a:ln>
                </p:spPr>
                <p:txBody>
                  <a:bodyPr wrap="none">
                    <a:spAutoFit/>
                  </a:bodyPr>
                  <a:lstStyle/>
                  <a:p>
                    <a:r>
                      <a:rPr lang="en-GB" sz="1800">
                        <a:solidFill>
                          <a:srgbClr val="FF0000"/>
                        </a:solidFill>
                        <a:latin typeface="Arial" charset="0"/>
                      </a:rPr>
                      <a:t>BL</a:t>
                    </a:r>
                    <a:r>
                      <a:rPr lang="en-GB" sz="1800" baseline="-25000">
                        <a:solidFill>
                          <a:srgbClr val="FF0000"/>
                        </a:solidFill>
                        <a:latin typeface="Arial" charset="0"/>
                      </a:rPr>
                      <a:t>1</a:t>
                    </a:r>
                    <a:endParaRPr lang="en-GB" sz="1800">
                      <a:solidFill>
                        <a:srgbClr val="FF0000"/>
                      </a:solidFill>
                      <a:latin typeface="Arial" charset="0"/>
                    </a:endParaRPr>
                  </a:p>
                </p:txBody>
              </p:sp>
              <p:sp>
                <p:nvSpPr>
                  <p:cNvPr id="82970" name="Line 4"/>
                  <p:cNvSpPr>
                    <a:spLocks noChangeShapeType="1"/>
                  </p:cNvSpPr>
                  <p:nvPr/>
                </p:nvSpPr>
                <p:spPr bwMode="auto">
                  <a:xfrm flipV="1">
                    <a:off x="1392" y="1319"/>
                    <a:ext cx="0" cy="2208"/>
                  </a:xfrm>
                  <a:prstGeom prst="line">
                    <a:avLst/>
                  </a:prstGeom>
                  <a:noFill/>
                  <a:ln w="38100">
                    <a:solidFill>
                      <a:schemeClr val="tx1"/>
                    </a:solidFill>
                    <a:round/>
                    <a:headEnd/>
                    <a:tailEnd type="triangle" w="med" len="med"/>
                  </a:ln>
                </p:spPr>
                <p:txBody>
                  <a:bodyPr wrap="none" anchor="ctr"/>
                  <a:lstStyle/>
                  <a:p>
                    <a:endParaRPr lang="tr-TR"/>
                  </a:p>
                </p:txBody>
              </p:sp>
              <p:sp>
                <p:nvSpPr>
                  <p:cNvPr id="82971" name="Line 3"/>
                  <p:cNvSpPr>
                    <a:spLocks noChangeShapeType="1"/>
                  </p:cNvSpPr>
                  <p:nvPr/>
                </p:nvSpPr>
                <p:spPr bwMode="auto">
                  <a:xfrm>
                    <a:off x="1392" y="3527"/>
                    <a:ext cx="2720" cy="0"/>
                  </a:xfrm>
                  <a:prstGeom prst="line">
                    <a:avLst/>
                  </a:prstGeom>
                  <a:noFill/>
                  <a:ln w="38100">
                    <a:solidFill>
                      <a:schemeClr val="tx1"/>
                    </a:solidFill>
                    <a:round/>
                    <a:headEnd/>
                    <a:tailEnd type="triangle" w="med" len="med"/>
                  </a:ln>
                </p:spPr>
                <p:txBody>
                  <a:bodyPr wrap="none" anchor="ctr"/>
                  <a:lstStyle/>
                  <a:p>
                    <a:endParaRPr lang="tr-TR"/>
                  </a:p>
                </p:txBody>
              </p:sp>
            </p:grpSp>
          </p:grpSp>
          <p:grpSp>
            <p:nvGrpSpPr>
              <p:cNvPr id="6" name="Group 37"/>
              <p:cNvGrpSpPr>
                <a:grpSpLocks/>
              </p:cNvGrpSpPr>
              <p:nvPr/>
            </p:nvGrpSpPr>
            <p:grpSpPr bwMode="auto">
              <a:xfrm>
                <a:off x="2016" y="2350"/>
                <a:ext cx="686" cy="711"/>
                <a:chOff x="2016" y="2350"/>
                <a:chExt cx="686" cy="711"/>
              </a:xfrm>
            </p:grpSpPr>
            <p:sp>
              <p:nvSpPr>
                <p:cNvPr id="82956" name="Oval 12"/>
                <p:cNvSpPr>
                  <a:spLocks noChangeArrowheads="1"/>
                </p:cNvSpPr>
                <p:nvPr/>
              </p:nvSpPr>
              <p:spPr bwMode="auto">
                <a:xfrm>
                  <a:off x="2378" y="2531"/>
                  <a:ext cx="96" cy="77"/>
                </a:xfrm>
                <a:prstGeom prst="ellipse">
                  <a:avLst/>
                </a:prstGeom>
                <a:solidFill>
                  <a:schemeClr val="accent1"/>
                </a:solidFill>
                <a:ln w="9525">
                  <a:solidFill>
                    <a:schemeClr val="tx1"/>
                  </a:solidFill>
                  <a:round/>
                  <a:headEnd/>
                  <a:tailEnd/>
                </a:ln>
              </p:spPr>
              <p:txBody>
                <a:bodyPr wrap="none" anchor="ctr"/>
                <a:lstStyle/>
                <a:p>
                  <a:pPr algn="ctr"/>
                  <a:endParaRPr lang="en-GB">
                    <a:latin typeface="Arial" charset="0"/>
                  </a:endParaRPr>
                </a:p>
              </p:txBody>
            </p:sp>
            <p:sp>
              <p:nvSpPr>
                <p:cNvPr id="82957" name="Text Box 13"/>
                <p:cNvSpPr txBox="1">
                  <a:spLocks noChangeArrowheads="1"/>
                </p:cNvSpPr>
                <p:nvPr/>
              </p:nvSpPr>
              <p:spPr bwMode="auto">
                <a:xfrm>
                  <a:off x="2016" y="2830"/>
                  <a:ext cx="220" cy="231"/>
                </a:xfrm>
                <a:prstGeom prst="rect">
                  <a:avLst/>
                </a:prstGeom>
                <a:noFill/>
                <a:ln w="9525">
                  <a:noFill/>
                  <a:miter lim="800000"/>
                  <a:headEnd/>
                  <a:tailEnd/>
                </a:ln>
              </p:spPr>
              <p:txBody>
                <a:bodyPr wrap="none">
                  <a:spAutoFit/>
                </a:bodyPr>
                <a:lstStyle/>
                <a:p>
                  <a:r>
                    <a:rPr lang="en-GB" sz="1800">
                      <a:latin typeface="Arial" charset="0"/>
                    </a:rPr>
                    <a:t>C</a:t>
                  </a:r>
                </a:p>
              </p:txBody>
            </p:sp>
            <p:sp>
              <p:nvSpPr>
                <p:cNvPr id="82958" name="Text Box 14"/>
                <p:cNvSpPr txBox="1">
                  <a:spLocks noChangeArrowheads="1"/>
                </p:cNvSpPr>
                <p:nvPr/>
              </p:nvSpPr>
              <p:spPr bwMode="auto">
                <a:xfrm>
                  <a:off x="2448" y="2350"/>
                  <a:ext cx="254" cy="231"/>
                </a:xfrm>
                <a:prstGeom prst="rect">
                  <a:avLst/>
                </a:prstGeom>
                <a:noFill/>
                <a:ln w="9525">
                  <a:noFill/>
                  <a:miter lim="800000"/>
                  <a:headEnd/>
                  <a:tailEnd/>
                </a:ln>
              </p:spPr>
              <p:txBody>
                <a:bodyPr wrap="none">
                  <a:spAutoFit/>
                </a:bodyPr>
                <a:lstStyle/>
                <a:p>
                  <a:r>
                    <a:rPr lang="en-GB" sz="1800">
                      <a:latin typeface="Arial" charset="0"/>
                    </a:rPr>
                    <a:t>C'</a:t>
                  </a:r>
                </a:p>
              </p:txBody>
            </p:sp>
          </p:grpSp>
          <p:sp>
            <p:nvSpPr>
              <p:cNvPr id="82955" name="Line 20"/>
              <p:cNvSpPr>
                <a:spLocks noChangeShapeType="1"/>
              </p:cNvSpPr>
              <p:nvPr/>
            </p:nvSpPr>
            <p:spPr bwMode="auto">
              <a:xfrm flipV="1">
                <a:off x="2208" y="2640"/>
                <a:ext cx="192" cy="116"/>
              </a:xfrm>
              <a:prstGeom prst="line">
                <a:avLst/>
              </a:prstGeom>
              <a:noFill/>
              <a:ln w="38100">
                <a:solidFill>
                  <a:srgbClr val="FFFF00"/>
                </a:solidFill>
                <a:round/>
                <a:headEnd/>
                <a:tailEnd type="triangle" w="med" len="med"/>
              </a:ln>
            </p:spPr>
            <p:txBody>
              <a:bodyPr wrap="none" anchor="ctr"/>
              <a:lstStyle/>
              <a:p>
                <a:endParaRPr lang="tr-TR"/>
              </a:p>
            </p:txBody>
          </p:sp>
        </p:grpSp>
        <p:sp>
          <p:nvSpPr>
            <p:cNvPr id="82952" name="Oval 11"/>
            <p:cNvSpPr>
              <a:spLocks noChangeAspect="1" noChangeArrowheads="1"/>
            </p:cNvSpPr>
            <p:nvPr/>
          </p:nvSpPr>
          <p:spPr bwMode="auto">
            <a:xfrm>
              <a:off x="2160" y="2784"/>
              <a:ext cx="77" cy="77"/>
            </a:xfrm>
            <a:prstGeom prst="ellipse">
              <a:avLst/>
            </a:prstGeom>
            <a:solidFill>
              <a:schemeClr val="accent1"/>
            </a:solidFill>
            <a:ln w="9525">
              <a:solidFill>
                <a:schemeClr val="tx1"/>
              </a:solidFill>
              <a:round/>
              <a:headEnd/>
              <a:tailEnd/>
            </a:ln>
          </p:spPr>
          <p:txBody>
            <a:bodyPr wrap="none" anchor="ctr"/>
            <a:lstStyle/>
            <a:p>
              <a:endParaRPr lang="tr-TR"/>
            </a:p>
          </p:txBody>
        </p:sp>
      </p:gr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0437"/>
                                        </p:tgtEl>
                                        <p:attrNameLst>
                                          <p:attrName>style.visibility</p:attrName>
                                        </p:attrNameLst>
                                      </p:cBhvr>
                                      <p:to>
                                        <p:strVal val="visible"/>
                                      </p:to>
                                    </p:set>
                                    <p:anim calcmode="lin" valueType="num">
                                      <p:cBhvr additive="base">
                                        <p:cTn id="12" dur="500" fill="hold"/>
                                        <p:tgtEl>
                                          <p:spTgt spid="60437"/>
                                        </p:tgtEl>
                                        <p:attrNameLst>
                                          <p:attrName>ppt_x</p:attrName>
                                        </p:attrNameLst>
                                      </p:cBhvr>
                                      <p:tavLst>
                                        <p:tav tm="0">
                                          <p:val>
                                            <p:strVal val="1+#ppt_w/2"/>
                                          </p:val>
                                        </p:tav>
                                        <p:tav tm="100000">
                                          <p:val>
                                            <p:strVal val="#ppt_x"/>
                                          </p:val>
                                        </p:tav>
                                      </p:tavLst>
                                    </p:anim>
                                    <p:anim calcmode="lin" valueType="num">
                                      <p:cBhvr additive="base">
                                        <p:cTn id="13" dur="500" fill="hold"/>
                                        <p:tgtEl>
                                          <p:spTgt spid="60437"/>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0437"/>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0438"/>
                                        </p:tgtEl>
                                        <p:attrNameLst>
                                          <p:attrName>style.visibility</p:attrName>
                                        </p:attrNameLst>
                                      </p:cBhvr>
                                      <p:to>
                                        <p:strVal val="visible"/>
                                      </p:to>
                                    </p:set>
                                    <p:anim calcmode="lin" valueType="num">
                                      <p:cBhvr additive="base">
                                        <p:cTn id="18" dur="500" fill="hold"/>
                                        <p:tgtEl>
                                          <p:spTgt spid="60438"/>
                                        </p:tgtEl>
                                        <p:attrNameLst>
                                          <p:attrName>ppt_x</p:attrName>
                                        </p:attrNameLst>
                                      </p:cBhvr>
                                      <p:tavLst>
                                        <p:tav tm="0">
                                          <p:val>
                                            <p:strVal val="1+#ppt_w/2"/>
                                          </p:val>
                                        </p:tav>
                                        <p:tav tm="100000">
                                          <p:val>
                                            <p:strVal val="#ppt_x"/>
                                          </p:val>
                                        </p:tav>
                                      </p:tavLst>
                                    </p:anim>
                                    <p:anim calcmode="lin" valueType="num">
                                      <p:cBhvr additive="base">
                                        <p:cTn id="19" dur="500" fill="hold"/>
                                        <p:tgtEl>
                                          <p:spTgt spid="60438"/>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0438"/>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7" grpId="0" autoUpdateAnimBg="0"/>
      <p:bldP spid="604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23850" y="609600"/>
            <a:ext cx="8569325" cy="874713"/>
          </a:xfrm>
        </p:spPr>
        <p:txBody>
          <a:bodyPr/>
          <a:lstStyle/>
          <a:p>
            <a:pPr eaLnBrk="1" hangingPunct="1"/>
            <a:r>
              <a:rPr lang="tr-TR" sz="4000" b="1" smtClean="0"/>
              <a:t>Düşük (Tutulmayan) mal ve Normal mal</a:t>
            </a:r>
            <a:endParaRPr lang="en-GB" sz="4000" b="1" smtClean="0"/>
          </a:p>
        </p:txBody>
      </p:sp>
      <p:sp>
        <p:nvSpPr>
          <p:cNvPr id="83971" name="Slide Number Placeholder 2"/>
          <p:cNvSpPr>
            <a:spLocks noGrp="1"/>
          </p:cNvSpPr>
          <p:nvPr>
            <p:ph type="sldNum" sz="quarter" idx="12"/>
          </p:nvPr>
        </p:nvSpPr>
        <p:spPr bwMode="auto">
          <a:noFill/>
          <a:ln>
            <a:miter lim="800000"/>
            <a:headEnd/>
            <a:tailEnd/>
          </a:ln>
        </p:spPr>
        <p:txBody>
          <a:bodyPr/>
          <a:lstStyle/>
          <a:p>
            <a:fld id="{8BE632D3-8E33-48DE-875F-EE47C4F3F9CD}" type="slidenum">
              <a:rPr lang="en-US" smtClean="0"/>
              <a:pPr/>
              <a:t>17</a:t>
            </a:fld>
            <a:endParaRPr lang="en-US" smtClean="0"/>
          </a:p>
        </p:txBody>
      </p:sp>
      <p:sp>
        <p:nvSpPr>
          <p:cNvPr id="61469" name="Text Box 29"/>
          <p:cNvSpPr txBox="1">
            <a:spLocks noChangeArrowheads="1"/>
          </p:cNvSpPr>
          <p:nvPr/>
        </p:nvSpPr>
        <p:spPr bwMode="auto">
          <a:xfrm>
            <a:off x="4284663" y="1916113"/>
            <a:ext cx="4319587" cy="701675"/>
          </a:xfrm>
          <a:prstGeom prst="rect">
            <a:avLst/>
          </a:prstGeom>
          <a:noFill/>
          <a:ln w="9525">
            <a:noFill/>
            <a:miter lim="800000"/>
            <a:headEnd/>
            <a:tailEnd/>
          </a:ln>
        </p:spPr>
        <p:txBody>
          <a:bodyPr>
            <a:spAutoFit/>
          </a:bodyPr>
          <a:lstStyle/>
          <a:p>
            <a:r>
              <a:rPr lang="en-GB"/>
              <a:t>“</a:t>
            </a:r>
            <a:r>
              <a:rPr lang="tr-TR"/>
              <a:t>Yemek</a:t>
            </a:r>
            <a:r>
              <a:rPr lang="en-GB"/>
              <a:t>” </a:t>
            </a:r>
            <a:r>
              <a:rPr lang="tr-TR"/>
              <a:t>düşük bir malsa gelir artışı tercihi C’ noktasına taşır.</a:t>
            </a:r>
            <a:endParaRPr lang="en-GB"/>
          </a:p>
        </p:txBody>
      </p:sp>
      <p:sp>
        <p:nvSpPr>
          <p:cNvPr id="61470" name="Text Box 30"/>
          <p:cNvSpPr txBox="1">
            <a:spLocks noChangeArrowheads="1"/>
          </p:cNvSpPr>
          <p:nvPr/>
        </p:nvSpPr>
        <p:spPr bwMode="auto">
          <a:xfrm>
            <a:off x="4284663" y="2925763"/>
            <a:ext cx="4319587" cy="701675"/>
          </a:xfrm>
          <a:prstGeom prst="rect">
            <a:avLst/>
          </a:prstGeom>
          <a:noFill/>
          <a:ln w="9525">
            <a:noFill/>
            <a:miter lim="800000"/>
            <a:headEnd/>
            <a:tailEnd/>
          </a:ln>
        </p:spPr>
        <p:txBody>
          <a:bodyPr>
            <a:spAutoFit/>
          </a:bodyPr>
          <a:lstStyle/>
          <a:p>
            <a:r>
              <a:rPr lang="tr-TR"/>
              <a:t>Talep edilen yemek miktarı düşer, film miktarı ise artar.</a:t>
            </a:r>
            <a:endParaRPr lang="en-GB" sz="1800">
              <a:latin typeface="Arial" charset="0"/>
            </a:endParaRPr>
          </a:p>
        </p:txBody>
      </p:sp>
      <p:grpSp>
        <p:nvGrpSpPr>
          <p:cNvPr id="2" name="Group 43"/>
          <p:cNvGrpSpPr>
            <a:grpSpLocks/>
          </p:cNvGrpSpPr>
          <p:nvPr/>
        </p:nvGrpSpPr>
        <p:grpSpPr bwMode="auto">
          <a:xfrm>
            <a:off x="838200" y="1828800"/>
            <a:ext cx="5084763" cy="4343400"/>
            <a:chOff x="528" y="1152"/>
            <a:chExt cx="3203" cy="2736"/>
          </a:xfrm>
        </p:grpSpPr>
        <p:grpSp>
          <p:nvGrpSpPr>
            <p:cNvPr id="3" name="Group 42"/>
            <p:cNvGrpSpPr>
              <a:grpSpLocks/>
            </p:cNvGrpSpPr>
            <p:nvPr/>
          </p:nvGrpSpPr>
          <p:grpSpPr bwMode="auto">
            <a:xfrm>
              <a:off x="528" y="1152"/>
              <a:ext cx="3203" cy="2736"/>
              <a:chOff x="528" y="1152"/>
              <a:chExt cx="3203" cy="2736"/>
            </a:xfrm>
          </p:grpSpPr>
          <p:sp>
            <p:nvSpPr>
              <p:cNvPr id="83977" name="Line 13"/>
              <p:cNvSpPr>
                <a:spLocks noChangeShapeType="1"/>
              </p:cNvSpPr>
              <p:nvPr/>
            </p:nvSpPr>
            <p:spPr bwMode="auto">
              <a:xfrm>
                <a:off x="886" y="1776"/>
                <a:ext cx="1467" cy="1776"/>
              </a:xfrm>
              <a:prstGeom prst="line">
                <a:avLst/>
              </a:prstGeom>
              <a:noFill/>
              <a:ln w="57150">
                <a:solidFill>
                  <a:srgbClr val="FF0000"/>
                </a:solidFill>
                <a:round/>
                <a:headEnd/>
                <a:tailEnd/>
              </a:ln>
            </p:spPr>
            <p:txBody>
              <a:bodyPr wrap="none" anchor="ctr"/>
              <a:lstStyle/>
              <a:p>
                <a:endParaRPr lang="tr-TR"/>
              </a:p>
            </p:txBody>
          </p:sp>
          <p:sp>
            <p:nvSpPr>
              <p:cNvPr id="83978" name="Line 32"/>
              <p:cNvSpPr>
                <a:spLocks noChangeShapeType="1"/>
              </p:cNvSpPr>
              <p:nvPr/>
            </p:nvSpPr>
            <p:spPr bwMode="auto">
              <a:xfrm flipH="1" flipV="1">
                <a:off x="1697" y="2360"/>
                <a:ext cx="77" cy="385"/>
              </a:xfrm>
              <a:prstGeom prst="line">
                <a:avLst/>
              </a:prstGeom>
              <a:noFill/>
              <a:ln w="57150">
                <a:solidFill>
                  <a:srgbClr val="FFFF00"/>
                </a:solidFill>
                <a:round/>
                <a:headEnd/>
                <a:tailEnd type="triangle" w="med" len="med"/>
              </a:ln>
            </p:spPr>
            <p:txBody>
              <a:bodyPr wrap="none" anchor="ctr"/>
              <a:lstStyle/>
              <a:p>
                <a:endParaRPr lang="tr-TR"/>
              </a:p>
            </p:txBody>
          </p:sp>
          <p:grpSp>
            <p:nvGrpSpPr>
              <p:cNvPr id="4" name="Group 41"/>
              <p:cNvGrpSpPr>
                <a:grpSpLocks/>
              </p:cNvGrpSpPr>
              <p:nvPr/>
            </p:nvGrpSpPr>
            <p:grpSpPr bwMode="auto">
              <a:xfrm>
                <a:off x="528" y="1152"/>
                <a:ext cx="3203" cy="2736"/>
                <a:chOff x="528" y="1152"/>
                <a:chExt cx="3203" cy="2736"/>
              </a:xfrm>
            </p:grpSpPr>
            <p:sp>
              <p:nvSpPr>
                <p:cNvPr id="83980" name="Line 10"/>
                <p:cNvSpPr>
                  <a:spLocks noChangeShapeType="1"/>
                </p:cNvSpPr>
                <p:nvPr/>
              </p:nvSpPr>
              <p:spPr bwMode="auto">
                <a:xfrm flipV="1">
                  <a:off x="847" y="1152"/>
                  <a:ext cx="0" cy="2400"/>
                </a:xfrm>
                <a:prstGeom prst="line">
                  <a:avLst/>
                </a:prstGeom>
                <a:noFill/>
                <a:ln w="38100">
                  <a:solidFill>
                    <a:schemeClr val="tx1"/>
                  </a:solidFill>
                  <a:round/>
                  <a:headEnd/>
                  <a:tailEnd type="triangle" w="med" len="med"/>
                </a:ln>
              </p:spPr>
              <p:txBody>
                <a:bodyPr wrap="none" anchor="ctr"/>
                <a:lstStyle/>
                <a:p>
                  <a:endParaRPr lang="tr-TR"/>
                </a:p>
              </p:txBody>
            </p:sp>
            <p:sp>
              <p:nvSpPr>
                <p:cNvPr id="83981" name="Freeform 12"/>
                <p:cNvSpPr>
                  <a:spLocks/>
                </p:cNvSpPr>
                <p:nvPr/>
              </p:nvSpPr>
              <p:spPr bwMode="auto">
                <a:xfrm rot="-333443">
                  <a:off x="1388" y="1296"/>
                  <a:ext cx="1893" cy="1635"/>
                </a:xfrm>
                <a:custGeom>
                  <a:avLst/>
                  <a:gdLst>
                    <a:gd name="T0" fmla="*/ 0 w 2352"/>
                    <a:gd name="T1" fmla="*/ 0 h 1632"/>
                    <a:gd name="T2" fmla="*/ 2 w 2352"/>
                    <a:gd name="T3" fmla="*/ 1202 h 1632"/>
                    <a:gd name="T4" fmla="*/ 10 w 2352"/>
                    <a:gd name="T5" fmla="*/ 1707 h 1632"/>
                    <a:gd name="T6" fmla="*/ 0 60000 65536"/>
                    <a:gd name="T7" fmla="*/ 0 60000 65536"/>
                    <a:gd name="T8" fmla="*/ 0 60000 65536"/>
                    <a:gd name="T9" fmla="*/ 0 w 2352"/>
                    <a:gd name="T10" fmla="*/ 0 h 1632"/>
                    <a:gd name="T11" fmla="*/ 2352 w 2352"/>
                    <a:gd name="T12" fmla="*/ 1632 h 1632"/>
                  </a:gdLst>
                  <a:ahLst/>
                  <a:cxnLst>
                    <a:cxn ang="T6">
                      <a:pos x="T0" y="T1"/>
                    </a:cxn>
                    <a:cxn ang="T7">
                      <a:pos x="T2" y="T3"/>
                    </a:cxn>
                    <a:cxn ang="T8">
                      <a:pos x="T4" y="T5"/>
                    </a:cxn>
                  </a:cxnLst>
                  <a:rect l="T9" t="T10" r="T11" b="T12"/>
                  <a:pathLst>
                    <a:path w="2352" h="1632">
                      <a:moveTo>
                        <a:pt x="0" y="0"/>
                      </a:moveTo>
                      <a:cubicBezTo>
                        <a:pt x="116" y="440"/>
                        <a:pt x="232" y="880"/>
                        <a:pt x="624" y="1152"/>
                      </a:cubicBezTo>
                      <a:cubicBezTo>
                        <a:pt x="1016" y="1424"/>
                        <a:pt x="1684" y="1528"/>
                        <a:pt x="2352" y="1632"/>
                      </a:cubicBezTo>
                    </a:path>
                  </a:pathLst>
                </a:custGeom>
                <a:noFill/>
                <a:ln w="57150">
                  <a:solidFill>
                    <a:srgbClr val="FFFF00"/>
                  </a:solidFill>
                  <a:round/>
                  <a:headEnd/>
                  <a:tailEnd/>
                </a:ln>
              </p:spPr>
              <p:txBody>
                <a:bodyPr wrap="none" anchor="ctr"/>
                <a:lstStyle/>
                <a:p>
                  <a:endParaRPr lang="tr-TR"/>
                </a:p>
              </p:txBody>
            </p:sp>
            <p:sp>
              <p:nvSpPr>
                <p:cNvPr id="83982" name="Line 14"/>
                <p:cNvSpPr>
                  <a:spLocks noChangeShapeType="1"/>
                </p:cNvSpPr>
                <p:nvPr/>
              </p:nvSpPr>
              <p:spPr bwMode="auto">
                <a:xfrm>
                  <a:off x="957" y="1392"/>
                  <a:ext cx="1776" cy="2160"/>
                </a:xfrm>
                <a:prstGeom prst="line">
                  <a:avLst/>
                </a:prstGeom>
                <a:noFill/>
                <a:ln w="57150">
                  <a:solidFill>
                    <a:srgbClr val="FF0000"/>
                  </a:solidFill>
                  <a:round/>
                  <a:headEnd/>
                  <a:tailEnd/>
                </a:ln>
              </p:spPr>
              <p:txBody>
                <a:bodyPr wrap="none" anchor="ctr"/>
                <a:lstStyle/>
                <a:p>
                  <a:endParaRPr lang="tr-TR"/>
                </a:p>
              </p:txBody>
            </p:sp>
            <p:sp>
              <p:nvSpPr>
                <p:cNvPr id="83983" name="Text Box 15"/>
                <p:cNvSpPr txBox="1">
                  <a:spLocks noChangeArrowheads="1"/>
                </p:cNvSpPr>
                <p:nvPr/>
              </p:nvSpPr>
              <p:spPr bwMode="auto">
                <a:xfrm>
                  <a:off x="2972" y="3638"/>
                  <a:ext cx="587" cy="250"/>
                </a:xfrm>
                <a:prstGeom prst="rect">
                  <a:avLst/>
                </a:prstGeom>
                <a:noFill/>
                <a:ln w="9525">
                  <a:noFill/>
                  <a:miter lim="800000"/>
                  <a:headEnd/>
                  <a:tailEnd/>
                </a:ln>
              </p:spPr>
              <p:txBody>
                <a:bodyPr wrap="none">
                  <a:spAutoFit/>
                </a:bodyPr>
                <a:lstStyle/>
                <a:p>
                  <a:r>
                    <a:rPr lang="tr-TR" i="1">
                      <a:latin typeface="Arial" charset="0"/>
                    </a:rPr>
                    <a:t>yemek</a:t>
                  </a:r>
                  <a:endParaRPr lang="en-GB" i="1">
                    <a:latin typeface="Arial" charset="0"/>
                  </a:endParaRPr>
                </a:p>
              </p:txBody>
            </p:sp>
            <p:sp>
              <p:nvSpPr>
                <p:cNvPr id="83984" name="Text Box 16"/>
                <p:cNvSpPr txBox="1">
                  <a:spLocks noChangeArrowheads="1"/>
                </p:cNvSpPr>
                <p:nvPr/>
              </p:nvSpPr>
              <p:spPr bwMode="auto">
                <a:xfrm rot="-5400000">
                  <a:off x="470" y="1296"/>
                  <a:ext cx="365" cy="250"/>
                </a:xfrm>
                <a:prstGeom prst="rect">
                  <a:avLst/>
                </a:prstGeom>
                <a:noFill/>
                <a:ln w="9525">
                  <a:noFill/>
                  <a:miter lim="800000"/>
                  <a:headEnd/>
                  <a:tailEnd/>
                </a:ln>
              </p:spPr>
              <p:txBody>
                <a:bodyPr wrap="none">
                  <a:spAutoFit/>
                </a:bodyPr>
                <a:lstStyle/>
                <a:p>
                  <a:r>
                    <a:rPr lang="tr-TR" i="1">
                      <a:latin typeface="Arial" charset="0"/>
                    </a:rPr>
                    <a:t>film</a:t>
                  </a:r>
                  <a:endParaRPr lang="en-GB" i="1">
                    <a:latin typeface="Arial" charset="0"/>
                  </a:endParaRPr>
                </a:p>
              </p:txBody>
            </p:sp>
            <p:sp>
              <p:nvSpPr>
                <p:cNvPr id="83985" name="Text Box 17"/>
                <p:cNvSpPr txBox="1">
                  <a:spLocks noChangeArrowheads="1"/>
                </p:cNvSpPr>
                <p:nvPr/>
              </p:nvSpPr>
              <p:spPr bwMode="auto">
                <a:xfrm>
                  <a:off x="840" y="1592"/>
                  <a:ext cx="361" cy="231"/>
                </a:xfrm>
                <a:prstGeom prst="rect">
                  <a:avLst/>
                </a:prstGeom>
                <a:noFill/>
                <a:ln w="9525">
                  <a:noFill/>
                  <a:miter lim="800000"/>
                  <a:headEnd/>
                  <a:tailEnd/>
                </a:ln>
              </p:spPr>
              <p:txBody>
                <a:bodyPr wrap="none">
                  <a:spAutoFit/>
                </a:bodyPr>
                <a:lstStyle/>
                <a:p>
                  <a:r>
                    <a:rPr lang="en-GB" sz="1800">
                      <a:solidFill>
                        <a:srgbClr val="FF0000"/>
                      </a:solidFill>
                      <a:latin typeface="Arial" charset="0"/>
                    </a:rPr>
                    <a:t>BL</a:t>
                  </a:r>
                  <a:r>
                    <a:rPr lang="en-GB" sz="1800" baseline="-25000">
                      <a:solidFill>
                        <a:srgbClr val="FF0000"/>
                      </a:solidFill>
                      <a:latin typeface="Arial" charset="0"/>
                    </a:rPr>
                    <a:t>0</a:t>
                  </a:r>
                  <a:endParaRPr lang="en-GB" sz="1800">
                    <a:solidFill>
                      <a:srgbClr val="FF0000"/>
                    </a:solidFill>
                    <a:latin typeface="Arial" charset="0"/>
                  </a:endParaRPr>
                </a:p>
              </p:txBody>
            </p:sp>
            <p:sp>
              <p:nvSpPr>
                <p:cNvPr id="83986" name="Text Box 18"/>
                <p:cNvSpPr txBox="1">
                  <a:spLocks noChangeArrowheads="1"/>
                </p:cNvSpPr>
                <p:nvPr/>
              </p:nvSpPr>
              <p:spPr bwMode="auto">
                <a:xfrm>
                  <a:off x="848" y="1198"/>
                  <a:ext cx="361" cy="231"/>
                </a:xfrm>
                <a:prstGeom prst="rect">
                  <a:avLst/>
                </a:prstGeom>
                <a:noFill/>
                <a:ln w="9525">
                  <a:noFill/>
                  <a:miter lim="800000"/>
                  <a:headEnd/>
                  <a:tailEnd/>
                </a:ln>
              </p:spPr>
              <p:txBody>
                <a:bodyPr wrap="none">
                  <a:spAutoFit/>
                </a:bodyPr>
                <a:lstStyle/>
                <a:p>
                  <a:r>
                    <a:rPr lang="en-GB" sz="1800">
                      <a:solidFill>
                        <a:srgbClr val="FF0000"/>
                      </a:solidFill>
                      <a:latin typeface="Arial" charset="0"/>
                    </a:rPr>
                    <a:t>BL</a:t>
                  </a:r>
                  <a:r>
                    <a:rPr lang="en-GB" sz="1800" baseline="-25000">
                      <a:solidFill>
                        <a:srgbClr val="FF0000"/>
                      </a:solidFill>
                      <a:latin typeface="Arial" charset="0"/>
                    </a:rPr>
                    <a:t>1</a:t>
                  </a:r>
                  <a:endParaRPr lang="en-GB" sz="1800">
                    <a:solidFill>
                      <a:srgbClr val="FF0000"/>
                    </a:solidFill>
                    <a:latin typeface="Arial" charset="0"/>
                  </a:endParaRPr>
                </a:p>
              </p:txBody>
            </p:sp>
            <p:sp>
              <p:nvSpPr>
                <p:cNvPr id="83987" name="Text Box 20"/>
                <p:cNvSpPr txBox="1">
                  <a:spLocks noChangeArrowheads="1"/>
                </p:cNvSpPr>
                <p:nvPr/>
              </p:nvSpPr>
              <p:spPr bwMode="auto">
                <a:xfrm>
                  <a:off x="3283" y="2630"/>
                  <a:ext cx="382" cy="291"/>
                </a:xfrm>
                <a:prstGeom prst="rect">
                  <a:avLst/>
                </a:prstGeom>
                <a:noFill/>
                <a:ln w="9525">
                  <a:noFill/>
                  <a:miter lim="800000"/>
                  <a:headEnd/>
                  <a:tailEnd/>
                </a:ln>
              </p:spPr>
              <p:txBody>
                <a:bodyPr wrap="none">
                  <a:spAutoFit/>
                </a:bodyPr>
                <a:lstStyle/>
                <a:p>
                  <a:r>
                    <a:rPr lang="tr-TR">
                      <a:solidFill>
                        <a:srgbClr val="FFFF00"/>
                      </a:solidFill>
                      <a:latin typeface="Arial" charset="0"/>
                    </a:rPr>
                    <a:t> </a:t>
                  </a:r>
                  <a:r>
                    <a:rPr lang="en-GB">
                      <a:solidFill>
                        <a:srgbClr val="FFFF00"/>
                      </a:solidFill>
                      <a:latin typeface="Arial" charset="0"/>
                    </a:rPr>
                    <a:t>U</a:t>
                  </a:r>
                  <a:r>
                    <a:rPr lang="en-GB" baseline="-25000">
                      <a:solidFill>
                        <a:srgbClr val="FFFF00"/>
                      </a:solidFill>
                      <a:latin typeface="Arial" charset="0"/>
                    </a:rPr>
                    <a:t>2</a:t>
                  </a:r>
                  <a:endParaRPr lang="en-GB">
                    <a:solidFill>
                      <a:srgbClr val="FFFF00"/>
                    </a:solidFill>
                    <a:latin typeface="Arial" charset="0"/>
                  </a:endParaRPr>
                </a:p>
              </p:txBody>
            </p:sp>
            <p:sp>
              <p:nvSpPr>
                <p:cNvPr id="83988" name="Text Box 22"/>
                <p:cNvSpPr txBox="1">
                  <a:spLocks noChangeArrowheads="1"/>
                </p:cNvSpPr>
                <p:nvPr/>
              </p:nvSpPr>
              <p:spPr bwMode="auto">
                <a:xfrm>
                  <a:off x="3349" y="3222"/>
                  <a:ext cx="382" cy="291"/>
                </a:xfrm>
                <a:prstGeom prst="rect">
                  <a:avLst/>
                </a:prstGeom>
                <a:noFill/>
                <a:ln w="9525">
                  <a:noFill/>
                  <a:miter lim="800000"/>
                  <a:headEnd/>
                  <a:tailEnd/>
                </a:ln>
              </p:spPr>
              <p:txBody>
                <a:bodyPr wrap="none">
                  <a:spAutoFit/>
                </a:bodyPr>
                <a:lstStyle/>
                <a:p>
                  <a:r>
                    <a:rPr lang="tr-TR">
                      <a:solidFill>
                        <a:srgbClr val="FFFF00"/>
                      </a:solidFill>
                      <a:latin typeface="Arial" charset="0"/>
                    </a:rPr>
                    <a:t> </a:t>
                  </a:r>
                  <a:r>
                    <a:rPr lang="en-GB">
                      <a:solidFill>
                        <a:srgbClr val="FFFF00"/>
                      </a:solidFill>
                      <a:latin typeface="Arial" charset="0"/>
                    </a:rPr>
                    <a:t>U</a:t>
                  </a:r>
                  <a:r>
                    <a:rPr lang="en-GB" baseline="-25000">
                      <a:solidFill>
                        <a:srgbClr val="FFFF00"/>
                      </a:solidFill>
                      <a:latin typeface="Arial" charset="0"/>
                    </a:rPr>
                    <a:t>1</a:t>
                  </a:r>
                  <a:endParaRPr lang="en-GB">
                    <a:solidFill>
                      <a:srgbClr val="FFFF00"/>
                    </a:solidFill>
                    <a:latin typeface="Arial" charset="0"/>
                  </a:endParaRPr>
                </a:p>
              </p:txBody>
            </p:sp>
            <p:grpSp>
              <p:nvGrpSpPr>
                <p:cNvPr id="5" name="Group 33"/>
                <p:cNvGrpSpPr>
                  <a:grpSpLocks/>
                </p:cNvGrpSpPr>
                <p:nvPr/>
              </p:nvGrpSpPr>
              <p:grpSpPr bwMode="auto">
                <a:xfrm>
                  <a:off x="1608" y="2062"/>
                  <a:ext cx="343" cy="1047"/>
                  <a:chOff x="2049" y="2014"/>
                  <a:chExt cx="427" cy="1047"/>
                </a:xfrm>
              </p:grpSpPr>
              <p:sp>
                <p:nvSpPr>
                  <p:cNvPr id="83992" name="Oval 24"/>
                  <p:cNvSpPr>
                    <a:spLocks noChangeArrowheads="1"/>
                  </p:cNvSpPr>
                  <p:nvPr/>
                </p:nvSpPr>
                <p:spPr bwMode="auto">
                  <a:xfrm>
                    <a:off x="2112" y="2186"/>
                    <a:ext cx="96" cy="96"/>
                  </a:xfrm>
                  <a:prstGeom prst="ellipse">
                    <a:avLst/>
                  </a:prstGeom>
                  <a:solidFill>
                    <a:schemeClr val="accent1"/>
                  </a:solidFill>
                  <a:ln w="9525">
                    <a:solidFill>
                      <a:schemeClr val="tx1"/>
                    </a:solidFill>
                    <a:round/>
                    <a:headEnd/>
                    <a:tailEnd/>
                  </a:ln>
                </p:spPr>
                <p:txBody>
                  <a:bodyPr wrap="none" anchor="ctr"/>
                  <a:lstStyle/>
                  <a:p>
                    <a:pPr algn="ctr"/>
                    <a:endParaRPr lang="en-GB">
                      <a:latin typeface="Arial" charset="0"/>
                    </a:endParaRPr>
                  </a:p>
                </p:txBody>
              </p:sp>
              <p:sp>
                <p:nvSpPr>
                  <p:cNvPr id="83993" name="Text Box 25"/>
                  <p:cNvSpPr txBox="1">
                    <a:spLocks noChangeArrowheads="1"/>
                  </p:cNvSpPr>
                  <p:nvPr/>
                </p:nvSpPr>
                <p:spPr bwMode="auto">
                  <a:xfrm>
                    <a:off x="2049" y="2830"/>
                    <a:ext cx="274" cy="231"/>
                  </a:xfrm>
                  <a:prstGeom prst="rect">
                    <a:avLst/>
                  </a:prstGeom>
                  <a:noFill/>
                  <a:ln w="9525">
                    <a:noFill/>
                    <a:miter lim="800000"/>
                    <a:headEnd/>
                    <a:tailEnd/>
                  </a:ln>
                </p:spPr>
                <p:txBody>
                  <a:bodyPr wrap="none">
                    <a:spAutoFit/>
                  </a:bodyPr>
                  <a:lstStyle/>
                  <a:p>
                    <a:r>
                      <a:rPr lang="en-GB" sz="1800">
                        <a:latin typeface="Arial" charset="0"/>
                      </a:rPr>
                      <a:t>C</a:t>
                    </a:r>
                    <a:endParaRPr lang="en-GB">
                      <a:latin typeface="Arial" charset="0"/>
                    </a:endParaRPr>
                  </a:p>
                </p:txBody>
              </p:sp>
              <p:sp>
                <p:nvSpPr>
                  <p:cNvPr id="83994" name="Text Box 26"/>
                  <p:cNvSpPr txBox="1">
                    <a:spLocks noChangeArrowheads="1"/>
                  </p:cNvSpPr>
                  <p:nvPr/>
                </p:nvSpPr>
                <p:spPr bwMode="auto">
                  <a:xfrm>
                    <a:off x="2160" y="2014"/>
                    <a:ext cx="316" cy="231"/>
                  </a:xfrm>
                  <a:prstGeom prst="rect">
                    <a:avLst/>
                  </a:prstGeom>
                  <a:noFill/>
                  <a:ln w="9525">
                    <a:noFill/>
                    <a:miter lim="800000"/>
                    <a:headEnd/>
                    <a:tailEnd/>
                  </a:ln>
                </p:spPr>
                <p:txBody>
                  <a:bodyPr wrap="none">
                    <a:spAutoFit/>
                  </a:bodyPr>
                  <a:lstStyle/>
                  <a:p>
                    <a:r>
                      <a:rPr lang="en-GB" sz="1800">
                        <a:latin typeface="Arial" charset="0"/>
                      </a:rPr>
                      <a:t>C'</a:t>
                    </a:r>
                    <a:endParaRPr lang="en-GB">
                      <a:latin typeface="Arial" charset="0"/>
                    </a:endParaRPr>
                  </a:p>
                </p:txBody>
              </p:sp>
            </p:grpSp>
            <p:sp>
              <p:nvSpPr>
                <p:cNvPr id="83990" name="Line 9"/>
                <p:cNvSpPr>
                  <a:spLocks noChangeShapeType="1"/>
                </p:cNvSpPr>
                <p:nvPr/>
              </p:nvSpPr>
              <p:spPr bwMode="auto">
                <a:xfrm>
                  <a:off x="847" y="3552"/>
                  <a:ext cx="2703" cy="0"/>
                </a:xfrm>
                <a:prstGeom prst="line">
                  <a:avLst/>
                </a:prstGeom>
                <a:noFill/>
                <a:ln w="38100">
                  <a:solidFill>
                    <a:schemeClr val="tx1"/>
                  </a:solidFill>
                  <a:round/>
                  <a:headEnd/>
                  <a:tailEnd type="triangle" w="med" len="med"/>
                </a:ln>
              </p:spPr>
              <p:txBody>
                <a:bodyPr wrap="none" anchor="ctr"/>
                <a:lstStyle/>
                <a:p>
                  <a:endParaRPr lang="tr-TR"/>
                </a:p>
              </p:txBody>
            </p:sp>
            <p:sp>
              <p:nvSpPr>
                <p:cNvPr id="83991" name="Freeform 11"/>
                <p:cNvSpPr>
                  <a:spLocks/>
                </p:cNvSpPr>
                <p:nvPr/>
              </p:nvSpPr>
              <p:spPr bwMode="auto">
                <a:xfrm rot="-233298">
                  <a:off x="1397" y="1672"/>
                  <a:ext cx="1970" cy="1824"/>
                </a:xfrm>
                <a:custGeom>
                  <a:avLst/>
                  <a:gdLst>
                    <a:gd name="T0" fmla="*/ 0 w 2352"/>
                    <a:gd name="T1" fmla="*/ 0 h 1632"/>
                    <a:gd name="T2" fmla="*/ 8 w 2352"/>
                    <a:gd name="T3" fmla="*/ 18585 h 1632"/>
                    <a:gd name="T4" fmla="*/ 28 w 2352"/>
                    <a:gd name="T5" fmla="*/ 26340 h 1632"/>
                    <a:gd name="T6" fmla="*/ 0 60000 65536"/>
                    <a:gd name="T7" fmla="*/ 0 60000 65536"/>
                    <a:gd name="T8" fmla="*/ 0 60000 65536"/>
                    <a:gd name="T9" fmla="*/ 0 w 2352"/>
                    <a:gd name="T10" fmla="*/ 0 h 1632"/>
                    <a:gd name="T11" fmla="*/ 2352 w 2352"/>
                    <a:gd name="T12" fmla="*/ 1632 h 1632"/>
                  </a:gdLst>
                  <a:ahLst/>
                  <a:cxnLst>
                    <a:cxn ang="T6">
                      <a:pos x="T0" y="T1"/>
                    </a:cxn>
                    <a:cxn ang="T7">
                      <a:pos x="T2" y="T3"/>
                    </a:cxn>
                    <a:cxn ang="T8">
                      <a:pos x="T4" y="T5"/>
                    </a:cxn>
                  </a:cxnLst>
                  <a:rect l="T9" t="T10" r="T11" b="T12"/>
                  <a:pathLst>
                    <a:path w="2352" h="1632">
                      <a:moveTo>
                        <a:pt x="0" y="0"/>
                      </a:moveTo>
                      <a:cubicBezTo>
                        <a:pt x="116" y="440"/>
                        <a:pt x="232" y="880"/>
                        <a:pt x="624" y="1152"/>
                      </a:cubicBezTo>
                      <a:cubicBezTo>
                        <a:pt x="1016" y="1424"/>
                        <a:pt x="1684" y="1528"/>
                        <a:pt x="2352" y="1632"/>
                      </a:cubicBezTo>
                    </a:path>
                  </a:pathLst>
                </a:custGeom>
                <a:noFill/>
                <a:ln w="57150">
                  <a:solidFill>
                    <a:srgbClr val="FFFF00"/>
                  </a:solidFill>
                  <a:round/>
                  <a:headEnd/>
                  <a:tailEnd/>
                </a:ln>
              </p:spPr>
              <p:txBody>
                <a:bodyPr wrap="none" anchor="ctr"/>
                <a:lstStyle/>
                <a:p>
                  <a:endParaRPr lang="tr-TR"/>
                </a:p>
              </p:txBody>
            </p:sp>
          </p:grpSp>
        </p:grpSp>
        <p:sp>
          <p:nvSpPr>
            <p:cNvPr id="83976" name="Oval 40"/>
            <p:cNvSpPr>
              <a:spLocks noChangeArrowheads="1"/>
            </p:cNvSpPr>
            <p:nvPr/>
          </p:nvSpPr>
          <p:spPr bwMode="auto">
            <a:xfrm>
              <a:off x="1728" y="2784"/>
              <a:ext cx="77" cy="96"/>
            </a:xfrm>
            <a:prstGeom prst="ellipse">
              <a:avLst/>
            </a:prstGeom>
            <a:solidFill>
              <a:schemeClr val="accent1"/>
            </a:solidFill>
            <a:ln w="9525">
              <a:solidFill>
                <a:schemeClr val="tx1"/>
              </a:solidFill>
              <a:round/>
              <a:headEnd/>
              <a:tailEnd/>
            </a:ln>
          </p:spPr>
          <p:txBody>
            <a:bodyPr wrap="none" anchor="ctr"/>
            <a:lstStyle/>
            <a:p>
              <a:endParaRPr lang="tr-TR"/>
            </a:p>
          </p:txBody>
        </p:sp>
      </p:gr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1469"/>
                                        </p:tgtEl>
                                        <p:attrNameLst>
                                          <p:attrName>style.visibility</p:attrName>
                                        </p:attrNameLst>
                                      </p:cBhvr>
                                      <p:to>
                                        <p:strVal val="visible"/>
                                      </p:to>
                                    </p:set>
                                    <p:anim calcmode="lin" valueType="num">
                                      <p:cBhvr additive="base">
                                        <p:cTn id="12" dur="500" fill="hold"/>
                                        <p:tgtEl>
                                          <p:spTgt spid="61469"/>
                                        </p:tgtEl>
                                        <p:attrNameLst>
                                          <p:attrName>ppt_x</p:attrName>
                                        </p:attrNameLst>
                                      </p:cBhvr>
                                      <p:tavLst>
                                        <p:tav tm="0">
                                          <p:val>
                                            <p:strVal val="1+#ppt_w/2"/>
                                          </p:val>
                                        </p:tav>
                                        <p:tav tm="100000">
                                          <p:val>
                                            <p:strVal val="#ppt_x"/>
                                          </p:val>
                                        </p:tav>
                                      </p:tavLst>
                                    </p:anim>
                                    <p:anim calcmode="lin" valueType="num">
                                      <p:cBhvr additive="base">
                                        <p:cTn id="13" dur="500" fill="hold"/>
                                        <p:tgtEl>
                                          <p:spTgt spid="61469"/>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1469"/>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1470"/>
                                        </p:tgtEl>
                                        <p:attrNameLst>
                                          <p:attrName>style.visibility</p:attrName>
                                        </p:attrNameLst>
                                      </p:cBhvr>
                                      <p:to>
                                        <p:strVal val="visible"/>
                                      </p:to>
                                    </p:set>
                                    <p:anim calcmode="lin" valueType="num">
                                      <p:cBhvr additive="base">
                                        <p:cTn id="18" dur="500" fill="hold"/>
                                        <p:tgtEl>
                                          <p:spTgt spid="61470"/>
                                        </p:tgtEl>
                                        <p:attrNameLst>
                                          <p:attrName>ppt_x</p:attrName>
                                        </p:attrNameLst>
                                      </p:cBhvr>
                                      <p:tavLst>
                                        <p:tav tm="0">
                                          <p:val>
                                            <p:strVal val="1+#ppt_w/2"/>
                                          </p:val>
                                        </p:tav>
                                        <p:tav tm="100000">
                                          <p:val>
                                            <p:strVal val="#ppt_x"/>
                                          </p:val>
                                        </p:tav>
                                      </p:tavLst>
                                    </p:anim>
                                    <p:anim calcmode="lin" valueType="num">
                                      <p:cBhvr additive="base">
                                        <p:cTn id="19" dur="500" fill="hold"/>
                                        <p:tgtEl>
                                          <p:spTgt spid="61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9" grpId="0" autoUpdateAnimBg="0"/>
      <p:bldP spid="6147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tr-TR" sz="4000" b="1" smtClean="0"/>
              <a:t>Fiyat Değişiminin Etkisi</a:t>
            </a:r>
            <a:endParaRPr lang="en-GB" sz="4000" b="1" smtClean="0"/>
          </a:p>
        </p:txBody>
      </p:sp>
      <p:sp>
        <p:nvSpPr>
          <p:cNvPr id="62467" name="Rectangle 3"/>
          <p:cNvSpPr>
            <a:spLocks noGrp="1" noChangeArrowheads="1"/>
          </p:cNvSpPr>
          <p:nvPr>
            <p:ph idx="1"/>
          </p:nvPr>
        </p:nvSpPr>
        <p:spPr>
          <a:xfrm>
            <a:off x="714375" y="1928813"/>
            <a:ext cx="7772400" cy="4105275"/>
          </a:xfrm>
        </p:spPr>
        <p:txBody>
          <a:bodyPr/>
          <a:lstStyle/>
          <a:p>
            <a:pPr eaLnBrk="1" hangingPunct="1">
              <a:lnSpc>
                <a:spcPct val="170000"/>
              </a:lnSpc>
            </a:pPr>
            <a:r>
              <a:rPr lang="tr-TR" sz="2800" smtClean="0"/>
              <a:t>Bir malın fiyatının artması bütçe doğrusunun konumunu değiştirir.</a:t>
            </a:r>
            <a:endParaRPr lang="en-GB" sz="2800" smtClean="0"/>
          </a:p>
          <a:p>
            <a:pPr lvl="1" eaLnBrk="1" hangingPunct="1">
              <a:lnSpc>
                <a:spcPct val="170000"/>
              </a:lnSpc>
            </a:pPr>
            <a:r>
              <a:rPr lang="tr-TR" smtClean="0"/>
              <a:t>Fiyat değiştiğinden eğim de değişir.</a:t>
            </a:r>
            <a:endParaRPr lang="en-GB" smtClean="0"/>
          </a:p>
          <a:p>
            <a:pPr lvl="1" eaLnBrk="1" hangingPunct="1">
              <a:lnSpc>
                <a:spcPct val="170000"/>
              </a:lnSpc>
            </a:pPr>
            <a:r>
              <a:rPr lang="tr-TR" smtClean="0"/>
              <a:t>Eğim göreli fiyatlara eşittir.</a:t>
            </a:r>
          </a:p>
          <a:p>
            <a:pPr lvl="2" eaLnBrk="1" hangingPunct="1">
              <a:lnSpc>
                <a:spcPct val="170000"/>
              </a:lnSpc>
            </a:pPr>
            <a:r>
              <a:rPr lang="tr-TR" smtClean="0"/>
              <a:t>Bütçe Doğrusu Eğimi = - p</a:t>
            </a:r>
            <a:r>
              <a:rPr lang="tr-TR" baseline="-25000" smtClean="0"/>
              <a:t>yemek</a:t>
            </a:r>
            <a:r>
              <a:rPr lang="tr-TR" smtClean="0"/>
              <a:t>/p</a:t>
            </a:r>
            <a:r>
              <a:rPr lang="tr-TR" baseline="-25000" smtClean="0"/>
              <a:t>film</a:t>
            </a:r>
            <a:endParaRPr lang="en-GB" smtClean="0"/>
          </a:p>
        </p:txBody>
      </p:sp>
      <p:sp>
        <p:nvSpPr>
          <p:cNvPr id="84996" name="Slide Number Placeholder 3"/>
          <p:cNvSpPr>
            <a:spLocks noGrp="1"/>
          </p:cNvSpPr>
          <p:nvPr>
            <p:ph type="sldNum" sz="quarter" idx="12"/>
          </p:nvPr>
        </p:nvSpPr>
        <p:spPr bwMode="auto">
          <a:noFill/>
          <a:ln>
            <a:miter lim="800000"/>
            <a:headEnd/>
            <a:tailEnd/>
          </a:ln>
        </p:spPr>
        <p:txBody>
          <a:bodyPr/>
          <a:lstStyle/>
          <a:p>
            <a:fld id="{D4EB3D52-E39A-46E2-94E8-BF0BE64332A3}" type="slidenum">
              <a:rPr lang="en-US" smtClean="0"/>
              <a:pPr/>
              <a:t>18</a:t>
            </a:fld>
            <a:endParaRPr lang="en-US" smtClean="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2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anim calcmode="lin" valueType="num">
                                      <p:cBhvr additive="base">
                                        <p:cTn id="19"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46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2467">
                                            <p:txEl>
                                              <p:pRg st="3" end="3"/>
                                            </p:txEl>
                                          </p:spTgt>
                                        </p:tgtEl>
                                        <p:attrNameLst>
                                          <p:attrName>style.visibility</p:attrName>
                                        </p:attrNameLst>
                                      </p:cBhvr>
                                      <p:to>
                                        <p:strVal val="visible"/>
                                      </p:to>
                                    </p:set>
                                    <p:anim calcmode="lin" valueType="num">
                                      <p:cBhvr additive="base">
                                        <p:cTn id="23"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24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6018" name="Rectangle 1026"/>
          <p:cNvSpPr>
            <a:spLocks noGrp="1" noChangeArrowheads="1"/>
          </p:cNvSpPr>
          <p:nvPr>
            <p:ph type="title"/>
          </p:nvPr>
        </p:nvSpPr>
        <p:spPr>
          <a:xfrm>
            <a:off x="755650" y="692150"/>
            <a:ext cx="7772400" cy="1143000"/>
          </a:xfrm>
        </p:spPr>
        <p:txBody>
          <a:bodyPr/>
          <a:lstStyle/>
          <a:p>
            <a:pPr eaLnBrk="1" hangingPunct="1"/>
            <a:r>
              <a:rPr lang="tr-TR" sz="4000" b="1" smtClean="0"/>
              <a:t>Yemek fiyatı arttığında</a:t>
            </a:r>
            <a:r>
              <a:rPr lang="en-GB" sz="4000" b="1" smtClean="0"/>
              <a:t> (1)</a:t>
            </a:r>
          </a:p>
        </p:txBody>
      </p:sp>
      <p:sp>
        <p:nvSpPr>
          <p:cNvPr id="86019" name="Slide Number Placeholder 2"/>
          <p:cNvSpPr>
            <a:spLocks noGrp="1"/>
          </p:cNvSpPr>
          <p:nvPr>
            <p:ph type="sldNum" sz="quarter" idx="12"/>
          </p:nvPr>
        </p:nvSpPr>
        <p:spPr bwMode="auto">
          <a:noFill/>
          <a:ln>
            <a:miter lim="800000"/>
            <a:headEnd/>
            <a:tailEnd/>
          </a:ln>
        </p:spPr>
        <p:txBody>
          <a:bodyPr/>
          <a:lstStyle/>
          <a:p>
            <a:fld id="{AAA69DAF-8E4C-4D45-AA7C-859EC8588635}" type="slidenum">
              <a:rPr lang="en-US" smtClean="0"/>
              <a:pPr/>
              <a:t>19</a:t>
            </a:fld>
            <a:endParaRPr lang="en-US" smtClean="0"/>
          </a:p>
        </p:txBody>
      </p:sp>
      <p:sp>
        <p:nvSpPr>
          <p:cNvPr id="63491" name="Text Box 1027"/>
          <p:cNvSpPr txBox="1">
            <a:spLocks noChangeArrowheads="1"/>
          </p:cNvSpPr>
          <p:nvPr/>
        </p:nvSpPr>
        <p:spPr bwMode="auto">
          <a:xfrm>
            <a:off x="3276600" y="2349500"/>
            <a:ext cx="5111750" cy="701675"/>
          </a:xfrm>
          <a:prstGeom prst="rect">
            <a:avLst/>
          </a:prstGeom>
          <a:noFill/>
          <a:ln w="9525">
            <a:noFill/>
            <a:miter lim="800000"/>
            <a:headEnd/>
            <a:tailEnd/>
          </a:ln>
        </p:spPr>
        <p:txBody>
          <a:bodyPr>
            <a:spAutoFit/>
          </a:bodyPr>
          <a:lstStyle/>
          <a:p>
            <a:r>
              <a:rPr lang="tr-TR"/>
              <a:t>Yemek fiyatının artması bütçe doğrusunun</a:t>
            </a:r>
            <a:r>
              <a:rPr lang="en-GB"/>
              <a:t> BL</a:t>
            </a:r>
            <a:r>
              <a:rPr lang="en-GB" baseline="-25000"/>
              <a:t>0</a:t>
            </a:r>
            <a:r>
              <a:rPr lang="en-GB"/>
              <a:t> </a:t>
            </a:r>
            <a:r>
              <a:rPr lang="tr-TR"/>
              <a:t>dan</a:t>
            </a:r>
            <a:r>
              <a:rPr lang="en-GB"/>
              <a:t> BL</a:t>
            </a:r>
            <a:r>
              <a:rPr lang="en-GB" baseline="-25000"/>
              <a:t>1 </a:t>
            </a:r>
            <a:r>
              <a:rPr lang="tr-TR"/>
              <a:t>e kaydırır.</a:t>
            </a:r>
            <a:endParaRPr lang="en-GB" baseline="-25000"/>
          </a:p>
        </p:txBody>
      </p:sp>
      <p:sp>
        <p:nvSpPr>
          <p:cNvPr id="63500" name="Text Box 1036"/>
          <p:cNvSpPr txBox="1">
            <a:spLocks noChangeArrowheads="1"/>
          </p:cNvSpPr>
          <p:nvPr/>
        </p:nvSpPr>
        <p:spPr bwMode="auto">
          <a:xfrm>
            <a:off x="357188" y="5857875"/>
            <a:ext cx="7421562" cy="396875"/>
          </a:xfrm>
          <a:prstGeom prst="rect">
            <a:avLst/>
          </a:prstGeom>
          <a:noFill/>
          <a:ln w="9525">
            <a:noFill/>
            <a:miter lim="800000"/>
            <a:headEnd/>
            <a:tailEnd/>
          </a:ln>
        </p:spPr>
        <p:txBody>
          <a:bodyPr wrap="none">
            <a:spAutoFit/>
          </a:bodyPr>
          <a:lstStyle/>
          <a:p>
            <a:r>
              <a:rPr lang="tr-TR"/>
              <a:t>Herhangi bir malın fiyatındaki artış alım gücünü düşürür.</a:t>
            </a:r>
            <a:endParaRPr lang="en-GB"/>
          </a:p>
        </p:txBody>
      </p:sp>
      <p:grpSp>
        <p:nvGrpSpPr>
          <p:cNvPr id="2" name="Group 1038"/>
          <p:cNvGrpSpPr>
            <a:grpSpLocks/>
          </p:cNvGrpSpPr>
          <p:nvPr/>
        </p:nvGrpSpPr>
        <p:grpSpPr bwMode="auto">
          <a:xfrm>
            <a:off x="285750" y="2357438"/>
            <a:ext cx="5327650" cy="3368675"/>
            <a:chOff x="816" y="1536"/>
            <a:chExt cx="3356" cy="2122"/>
          </a:xfrm>
        </p:grpSpPr>
        <p:sp>
          <p:nvSpPr>
            <p:cNvPr id="86023" name="Line 1030"/>
            <p:cNvSpPr>
              <a:spLocks noChangeShapeType="1"/>
            </p:cNvSpPr>
            <p:nvPr/>
          </p:nvSpPr>
          <p:spPr bwMode="auto">
            <a:xfrm>
              <a:off x="1200" y="1824"/>
              <a:ext cx="2112" cy="1536"/>
            </a:xfrm>
            <a:prstGeom prst="line">
              <a:avLst/>
            </a:prstGeom>
            <a:noFill/>
            <a:ln w="57150">
              <a:solidFill>
                <a:srgbClr val="FF0000"/>
              </a:solidFill>
              <a:round/>
              <a:headEnd/>
              <a:tailEnd/>
            </a:ln>
          </p:spPr>
          <p:txBody>
            <a:bodyPr wrap="none" anchor="ctr"/>
            <a:lstStyle/>
            <a:p>
              <a:endParaRPr lang="tr-TR"/>
            </a:p>
          </p:txBody>
        </p:sp>
        <p:sp>
          <p:nvSpPr>
            <p:cNvPr id="86024" name="Line 1031"/>
            <p:cNvSpPr>
              <a:spLocks noChangeShapeType="1"/>
            </p:cNvSpPr>
            <p:nvPr/>
          </p:nvSpPr>
          <p:spPr bwMode="auto">
            <a:xfrm>
              <a:off x="1200" y="1824"/>
              <a:ext cx="1152" cy="1536"/>
            </a:xfrm>
            <a:prstGeom prst="line">
              <a:avLst/>
            </a:prstGeom>
            <a:noFill/>
            <a:ln w="57150">
              <a:solidFill>
                <a:srgbClr val="FF0000"/>
              </a:solidFill>
              <a:round/>
              <a:headEnd/>
              <a:tailEnd/>
            </a:ln>
          </p:spPr>
          <p:txBody>
            <a:bodyPr wrap="none" anchor="ctr"/>
            <a:lstStyle/>
            <a:p>
              <a:endParaRPr lang="tr-TR"/>
            </a:p>
          </p:txBody>
        </p:sp>
        <p:sp>
          <p:nvSpPr>
            <p:cNvPr id="86025" name="Text Box 1032"/>
            <p:cNvSpPr txBox="1">
              <a:spLocks noChangeArrowheads="1"/>
            </p:cNvSpPr>
            <p:nvPr/>
          </p:nvSpPr>
          <p:spPr bwMode="auto">
            <a:xfrm>
              <a:off x="3585" y="3408"/>
              <a:ext cx="587" cy="250"/>
            </a:xfrm>
            <a:prstGeom prst="rect">
              <a:avLst/>
            </a:prstGeom>
            <a:noFill/>
            <a:ln w="9525">
              <a:noFill/>
              <a:miter lim="800000"/>
              <a:headEnd/>
              <a:tailEnd/>
            </a:ln>
          </p:spPr>
          <p:txBody>
            <a:bodyPr wrap="none">
              <a:spAutoFit/>
            </a:bodyPr>
            <a:lstStyle/>
            <a:p>
              <a:r>
                <a:rPr lang="tr-TR" i="1">
                  <a:latin typeface="Arial" charset="0"/>
                </a:rPr>
                <a:t>yemek</a:t>
              </a:r>
              <a:endParaRPr lang="en-GB" i="1">
                <a:latin typeface="Arial" charset="0"/>
              </a:endParaRPr>
            </a:p>
          </p:txBody>
        </p:sp>
        <p:sp>
          <p:nvSpPr>
            <p:cNvPr id="86026" name="Text Box 1033"/>
            <p:cNvSpPr txBox="1">
              <a:spLocks noChangeArrowheads="1"/>
            </p:cNvSpPr>
            <p:nvPr/>
          </p:nvSpPr>
          <p:spPr bwMode="auto">
            <a:xfrm rot="-5400000">
              <a:off x="758" y="1776"/>
              <a:ext cx="365" cy="250"/>
            </a:xfrm>
            <a:prstGeom prst="rect">
              <a:avLst/>
            </a:prstGeom>
            <a:noFill/>
            <a:ln w="9525">
              <a:noFill/>
              <a:miter lim="800000"/>
              <a:headEnd/>
              <a:tailEnd/>
            </a:ln>
          </p:spPr>
          <p:txBody>
            <a:bodyPr wrap="none">
              <a:spAutoFit/>
            </a:bodyPr>
            <a:lstStyle/>
            <a:p>
              <a:r>
                <a:rPr lang="tr-TR" i="1">
                  <a:latin typeface="Arial" charset="0"/>
                </a:rPr>
                <a:t>film</a:t>
              </a:r>
              <a:endParaRPr lang="en-GB" i="1">
                <a:latin typeface="Arial" charset="0"/>
              </a:endParaRPr>
            </a:p>
          </p:txBody>
        </p:sp>
        <p:sp>
          <p:nvSpPr>
            <p:cNvPr id="86027" name="Text Box 1034"/>
            <p:cNvSpPr txBox="1">
              <a:spLocks noChangeArrowheads="1"/>
            </p:cNvSpPr>
            <p:nvPr/>
          </p:nvSpPr>
          <p:spPr bwMode="auto">
            <a:xfrm>
              <a:off x="3157" y="2976"/>
              <a:ext cx="443" cy="288"/>
            </a:xfrm>
            <a:prstGeom prst="rect">
              <a:avLst/>
            </a:prstGeom>
            <a:noFill/>
            <a:ln w="9525">
              <a:noFill/>
              <a:miter lim="800000"/>
              <a:headEnd/>
              <a:tailEnd/>
            </a:ln>
          </p:spPr>
          <p:txBody>
            <a:bodyPr wrap="none">
              <a:spAutoFit/>
            </a:bodyPr>
            <a:lstStyle/>
            <a:p>
              <a:r>
                <a:rPr lang="en-GB">
                  <a:solidFill>
                    <a:srgbClr val="FF0000"/>
                  </a:solidFill>
                  <a:latin typeface="Arial" charset="0"/>
                </a:rPr>
                <a:t>BL</a:t>
              </a:r>
              <a:r>
                <a:rPr lang="en-GB" baseline="-25000">
                  <a:solidFill>
                    <a:srgbClr val="FF0000"/>
                  </a:solidFill>
                  <a:latin typeface="Arial" charset="0"/>
                </a:rPr>
                <a:t>0</a:t>
              </a:r>
              <a:endParaRPr lang="en-GB">
                <a:solidFill>
                  <a:srgbClr val="FF0000"/>
                </a:solidFill>
                <a:latin typeface="Arial" charset="0"/>
              </a:endParaRPr>
            </a:p>
          </p:txBody>
        </p:sp>
        <p:sp>
          <p:nvSpPr>
            <p:cNvPr id="86028" name="Text Box 1035"/>
            <p:cNvSpPr txBox="1">
              <a:spLocks noChangeArrowheads="1"/>
            </p:cNvSpPr>
            <p:nvPr/>
          </p:nvSpPr>
          <p:spPr bwMode="auto">
            <a:xfrm>
              <a:off x="2304" y="3072"/>
              <a:ext cx="443" cy="288"/>
            </a:xfrm>
            <a:prstGeom prst="rect">
              <a:avLst/>
            </a:prstGeom>
            <a:noFill/>
            <a:ln w="9525">
              <a:noFill/>
              <a:miter lim="800000"/>
              <a:headEnd/>
              <a:tailEnd/>
            </a:ln>
          </p:spPr>
          <p:txBody>
            <a:bodyPr wrap="none">
              <a:spAutoFit/>
            </a:bodyPr>
            <a:lstStyle/>
            <a:p>
              <a:r>
                <a:rPr lang="en-GB">
                  <a:solidFill>
                    <a:srgbClr val="FF0000"/>
                  </a:solidFill>
                  <a:latin typeface="Arial" charset="0"/>
                </a:rPr>
                <a:t>BL</a:t>
              </a:r>
              <a:r>
                <a:rPr lang="en-GB" baseline="-25000">
                  <a:solidFill>
                    <a:srgbClr val="FF0000"/>
                  </a:solidFill>
                  <a:latin typeface="Arial" charset="0"/>
                </a:rPr>
                <a:t>1</a:t>
              </a:r>
              <a:endParaRPr lang="en-GB">
                <a:solidFill>
                  <a:srgbClr val="FF0000"/>
                </a:solidFill>
                <a:latin typeface="Arial" charset="0"/>
              </a:endParaRPr>
            </a:p>
          </p:txBody>
        </p:sp>
        <p:sp>
          <p:nvSpPr>
            <p:cNvPr id="86029" name="Line 1028"/>
            <p:cNvSpPr>
              <a:spLocks noChangeShapeType="1"/>
            </p:cNvSpPr>
            <p:nvPr/>
          </p:nvSpPr>
          <p:spPr bwMode="auto">
            <a:xfrm>
              <a:off x="1200" y="3360"/>
              <a:ext cx="2880" cy="0"/>
            </a:xfrm>
            <a:prstGeom prst="line">
              <a:avLst/>
            </a:prstGeom>
            <a:noFill/>
            <a:ln w="38100">
              <a:solidFill>
                <a:schemeClr val="tx1"/>
              </a:solidFill>
              <a:round/>
              <a:headEnd/>
              <a:tailEnd type="triangle" w="med" len="med"/>
            </a:ln>
          </p:spPr>
          <p:txBody>
            <a:bodyPr wrap="none" anchor="ctr"/>
            <a:lstStyle/>
            <a:p>
              <a:endParaRPr lang="tr-TR"/>
            </a:p>
          </p:txBody>
        </p:sp>
        <p:sp>
          <p:nvSpPr>
            <p:cNvPr id="86030" name="Line 1029"/>
            <p:cNvSpPr>
              <a:spLocks noChangeShapeType="1"/>
            </p:cNvSpPr>
            <p:nvPr/>
          </p:nvSpPr>
          <p:spPr bwMode="auto">
            <a:xfrm flipV="1">
              <a:off x="1200" y="1536"/>
              <a:ext cx="0" cy="1824"/>
            </a:xfrm>
            <a:prstGeom prst="line">
              <a:avLst/>
            </a:prstGeom>
            <a:noFill/>
            <a:ln w="38100">
              <a:solidFill>
                <a:schemeClr val="tx1"/>
              </a:solidFill>
              <a:round/>
              <a:headEnd/>
              <a:tailEnd type="triangle" w="med" len="med"/>
            </a:ln>
          </p:spPr>
          <p:txBody>
            <a:bodyPr wrap="none" anchor="ctr"/>
            <a:lstStyle/>
            <a:p>
              <a:endParaRPr lang="tr-TR"/>
            </a:p>
          </p:txBody>
        </p:sp>
      </p:gr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3500"/>
                                        </p:tgtEl>
                                        <p:attrNameLst>
                                          <p:attrName>style.visibility</p:attrName>
                                        </p:attrNameLst>
                                      </p:cBhvr>
                                      <p:to>
                                        <p:strVal val="visible"/>
                                      </p:to>
                                    </p:set>
                                    <p:anim calcmode="lin" valueType="num">
                                      <p:cBhvr additive="base">
                                        <p:cTn id="18" dur="500" fill="hold"/>
                                        <p:tgtEl>
                                          <p:spTgt spid="63500"/>
                                        </p:tgtEl>
                                        <p:attrNameLst>
                                          <p:attrName>ppt_x</p:attrName>
                                        </p:attrNameLst>
                                      </p:cBhvr>
                                      <p:tavLst>
                                        <p:tav tm="0">
                                          <p:val>
                                            <p:strVal val="0-#ppt_w/2"/>
                                          </p:val>
                                        </p:tav>
                                        <p:tav tm="100000">
                                          <p:val>
                                            <p:strVal val="#ppt_x"/>
                                          </p:val>
                                        </p:tav>
                                      </p:tavLst>
                                    </p:anim>
                                    <p:anim calcmode="lin" valueType="num">
                                      <p:cBhvr additive="base">
                                        <p:cTn id="19" dur="500" fill="hold"/>
                                        <p:tgtEl>
                                          <p:spTgt spid="63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50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tr-TR" sz="4000" smtClean="0"/>
              <a:t>Tüketici dengesi</a:t>
            </a:r>
          </a:p>
        </p:txBody>
      </p:sp>
      <p:sp>
        <p:nvSpPr>
          <p:cNvPr id="69635" name="Rectangle 3"/>
          <p:cNvSpPr>
            <a:spLocks noGrp="1" noChangeArrowheads="1"/>
          </p:cNvSpPr>
          <p:nvPr>
            <p:ph idx="1"/>
          </p:nvPr>
        </p:nvSpPr>
        <p:spPr/>
        <p:txBody>
          <a:bodyPr/>
          <a:lstStyle/>
          <a:p>
            <a:pPr eaLnBrk="1" hangingPunct="1"/>
            <a:r>
              <a:rPr lang="tr-TR" smtClean="0"/>
              <a:t>Marjinal fayda yaklaşımı</a:t>
            </a:r>
          </a:p>
          <a:p>
            <a:pPr lvl="1" eaLnBrk="1" hangingPunct="1"/>
            <a:r>
              <a:rPr lang="tr-TR" smtClean="0"/>
              <a:t>Kardinal fayda</a:t>
            </a:r>
          </a:p>
          <a:p>
            <a:pPr eaLnBrk="1" hangingPunct="1"/>
            <a:endParaRPr lang="tr-TR" smtClean="0"/>
          </a:p>
          <a:p>
            <a:pPr eaLnBrk="1" hangingPunct="1"/>
            <a:r>
              <a:rPr lang="tr-TR" smtClean="0"/>
              <a:t>Kayıtsızlık eğrileri yaklaşımı</a:t>
            </a:r>
          </a:p>
          <a:p>
            <a:pPr lvl="1" eaLnBrk="1" hangingPunct="1"/>
            <a:r>
              <a:rPr lang="tr-TR" smtClean="0"/>
              <a:t>Ordinal fayda</a:t>
            </a:r>
          </a:p>
        </p:txBody>
      </p:sp>
      <p:sp>
        <p:nvSpPr>
          <p:cNvPr id="69636" name="3 Slayt Numarası Yer Tutucusu"/>
          <p:cNvSpPr>
            <a:spLocks noGrp="1"/>
          </p:cNvSpPr>
          <p:nvPr>
            <p:ph type="sldNum" sz="quarter" idx="12"/>
          </p:nvPr>
        </p:nvSpPr>
        <p:spPr bwMode="auto">
          <a:noFill/>
          <a:ln>
            <a:miter lim="800000"/>
            <a:headEnd/>
            <a:tailEnd/>
          </a:ln>
        </p:spPr>
        <p:txBody>
          <a:bodyPr/>
          <a:lstStyle/>
          <a:p>
            <a:fld id="{52432719-B4AC-45DE-AF21-524BF1A5D821}" type="slidenum">
              <a:rPr lang="en-US" smtClean="0"/>
              <a:pPr/>
              <a:t>2</a:t>
            </a:fld>
            <a:endParaRPr lang="en-US" smtClean="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7042" name="Rectangle 1027"/>
          <p:cNvSpPr>
            <a:spLocks noGrp="1" noChangeArrowheads="1"/>
          </p:cNvSpPr>
          <p:nvPr>
            <p:ph type="title"/>
          </p:nvPr>
        </p:nvSpPr>
        <p:spPr>
          <a:xfrm>
            <a:off x="684213" y="476250"/>
            <a:ext cx="7772400" cy="1143000"/>
          </a:xfrm>
        </p:spPr>
        <p:txBody>
          <a:bodyPr/>
          <a:lstStyle/>
          <a:p>
            <a:pPr eaLnBrk="1" hangingPunct="1"/>
            <a:r>
              <a:rPr lang="tr-TR" sz="3600" b="1" smtClean="0"/>
              <a:t>Yemek fiyatı arttığında </a:t>
            </a:r>
            <a:r>
              <a:rPr lang="en-GB" sz="3600" b="1" smtClean="0"/>
              <a:t>(2)</a:t>
            </a:r>
          </a:p>
        </p:txBody>
      </p:sp>
      <p:sp>
        <p:nvSpPr>
          <p:cNvPr id="87043" name="Slide Number Placeholder 4"/>
          <p:cNvSpPr>
            <a:spLocks noGrp="1"/>
          </p:cNvSpPr>
          <p:nvPr>
            <p:ph type="sldNum" sz="quarter" idx="10"/>
          </p:nvPr>
        </p:nvSpPr>
        <p:spPr bwMode="auto">
          <a:noFill/>
          <a:ln>
            <a:miter lim="800000"/>
            <a:headEnd/>
            <a:tailEnd/>
          </a:ln>
        </p:spPr>
        <p:txBody>
          <a:bodyPr/>
          <a:lstStyle/>
          <a:p>
            <a:fld id="{16F0E034-C777-489A-994D-1BD32AD3271D}" type="slidenum">
              <a:rPr lang="en-US" smtClean="0"/>
              <a:pPr/>
              <a:t>20</a:t>
            </a:fld>
            <a:endParaRPr lang="en-US" smtClean="0"/>
          </a:p>
        </p:txBody>
      </p:sp>
      <p:sp>
        <p:nvSpPr>
          <p:cNvPr id="87044" name="Line 1026"/>
          <p:cNvSpPr>
            <a:spLocks noChangeShapeType="1"/>
          </p:cNvSpPr>
          <p:nvPr/>
        </p:nvSpPr>
        <p:spPr bwMode="auto">
          <a:xfrm>
            <a:off x="2324100" y="3492500"/>
            <a:ext cx="0" cy="1295400"/>
          </a:xfrm>
          <a:prstGeom prst="line">
            <a:avLst/>
          </a:prstGeom>
          <a:noFill/>
          <a:ln w="9525">
            <a:solidFill>
              <a:schemeClr val="tx1"/>
            </a:solidFill>
            <a:prstDash val="dash"/>
            <a:round/>
            <a:headEnd/>
            <a:tailEnd/>
          </a:ln>
        </p:spPr>
        <p:txBody>
          <a:bodyPr wrap="none" anchor="ctr"/>
          <a:lstStyle/>
          <a:p>
            <a:endParaRPr lang="tr-TR"/>
          </a:p>
        </p:txBody>
      </p:sp>
      <p:sp>
        <p:nvSpPr>
          <p:cNvPr id="87045" name="Line 1028"/>
          <p:cNvSpPr>
            <a:spLocks noChangeShapeType="1"/>
          </p:cNvSpPr>
          <p:nvPr/>
        </p:nvSpPr>
        <p:spPr bwMode="auto">
          <a:xfrm flipV="1">
            <a:off x="1085850" y="1752600"/>
            <a:ext cx="0" cy="3022600"/>
          </a:xfrm>
          <a:prstGeom prst="line">
            <a:avLst/>
          </a:prstGeom>
          <a:noFill/>
          <a:ln w="38100">
            <a:solidFill>
              <a:schemeClr val="tx1"/>
            </a:solidFill>
            <a:round/>
            <a:headEnd/>
            <a:tailEnd type="triangle" w="med" len="med"/>
          </a:ln>
        </p:spPr>
        <p:txBody>
          <a:bodyPr wrap="none" anchor="ctr"/>
          <a:lstStyle/>
          <a:p>
            <a:endParaRPr lang="tr-TR"/>
          </a:p>
        </p:txBody>
      </p:sp>
      <p:sp>
        <p:nvSpPr>
          <p:cNvPr id="87046" name="Line 1029"/>
          <p:cNvSpPr>
            <a:spLocks noChangeShapeType="1"/>
          </p:cNvSpPr>
          <p:nvPr/>
        </p:nvSpPr>
        <p:spPr bwMode="auto">
          <a:xfrm>
            <a:off x="1096963" y="2489200"/>
            <a:ext cx="2789237" cy="2295525"/>
          </a:xfrm>
          <a:prstGeom prst="line">
            <a:avLst/>
          </a:prstGeom>
          <a:noFill/>
          <a:ln w="28575">
            <a:solidFill>
              <a:srgbClr val="FF0000"/>
            </a:solidFill>
            <a:round/>
            <a:headEnd/>
            <a:tailEnd/>
          </a:ln>
        </p:spPr>
        <p:txBody>
          <a:bodyPr wrap="none" anchor="ctr"/>
          <a:lstStyle/>
          <a:p>
            <a:endParaRPr lang="tr-TR"/>
          </a:p>
        </p:txBody>
      </p:sp>
      <p:sp>
        <p:nvSpPr>
          <p:cNvPr id="87047" name="Line 1030"/>
          <p:cNvSpPr>
            <a:spLocks noChangeShapeType="1"/>
          </p:cNvSpPr>
          <p:nvPr/>
        </p:nvSpPr>
        <p:spPr bwMode="auto">
          <a:xfrm>
            <a:off x="1119188" y="2514600"/>
            <a:ext cx="1217612" cy="2286000"/>
          </a:xfrm>
          <a:prstGeom prst="line">
            <a:avLst/>
          </a:prstGeom>
          <a:noFill/>
          <a:ln w="28575">
            <a:solidFill>
              <a:srgbClr val="FF0000"/>
            </a:solidFill>
            <a:round/>
            <a:headEnd/>
            <a:tailEnd/>
          </a:ln>
        </p:spPr>
        <p:txBody>
          <a:bodyPr wrap="none" anchor="ctr"/>
          <a:lstStyle/>
          <a:p>
            <a:endParaRPr lang="tr-TR"/>
          </a:p>
        </p:txBody>
      </p:sp>
      <p:sp>
        <p:nvSpPr>
          <p:cNvPr id="87048" name="Text Box 1031"/>
          <p:cNvSpPr txBox="1">
            <a:spLocks noChangeArrowheads="1"/>
          </p:cNvSpPr>
          <p:nvPr/>
        </p:nvSpPr>
        <p:spPr bwMode="auto">
          <a:xfrm>
            <a:off x="4024313" y="4953000"/>
            <a:ext cx="857250" cy="366713"/>
          </a:xfrm>
          <a:prstGeom prst="rect">
            <a:avLst/>
          </a:prstGeom>
          <a:noFill/>
          <a:ln w="9525">
            <a:noFill/>
            <a:miter lim="800000"/>
            <a:headEnd/>
            <a:tailEnd/>
          </a:ln>
        </p:spPr>
        <p:txBody>
          <a:bodyPr wrap="none">
            <a:spAutoFit/>
          </a:bodyPr>
          <a:lstStyle/>
          <a:p>
            <a:r>
              <a:rPr lang="tr-TR" sz="1800" i="1">
                <a:latin typeface="Arial" charset="0"/>
              </a:rPr>
              <a:t>yemek</a:t>
            </a:r>
            <a:endParaRPr lang="en-GB" sz="1800" i="1">
              <a:latin typeface="Arial" charset="0"/>
            </a:endParaRPr>
          </a:p>
        </p:txBody>
      </p:sp>
      <p:sp>
        <p:nvSpPr>
          <p:cNvPr id="87049" name="Text Box 1032"/>
          <p:cNvSpPr txBox="1">
            <a:spLocks noChangeArrowheads="1"/>
          </p:cNvSpPr>
          <p:nvPr/>
        </p:nvSpPr>
        <p:spPr bwMode="auto">
          <a:xfrm rot="-5400000">
            <a:off x="543719" y="1920082"/>
            <a:ext cx="539750" cy="366712"/>
          </a:xfrm>
          <a:prstGeom prst="rect">
            <a:avLst/>
          </a:prstGeom>
          <a:noFill/>
          <a:ln w="9525">
            <a:noFill/>
            <a:miter lim="800000"/>
            <a:headEnd/>
            <a:tailEnd/>
          </a:ln>
        </p:spPr>
        <p:txBody>
          <a:bodyPr wrap="none">
            <a:spAutoFit/>
          </a:bodyPr>
          <a:lstStyle/>
          <a:p>
            <a:r>
              <a:rPr lang="tr-TR" sz="1800" i="1">
                <a:latin typeface="Arial" charset="0"/>
              </a:rPr>
              <a:t>film</a:t>
            </a:r>
            <a:endParaRPr lang="en-GB" sz="1800" i="1">
              <a:latin typeface="Arial" charset="0"/>
            </a:endParaRPr>
          </a:p>
        </p:txBody>
      </p:sp>
      <p:sp>
        <p:nvSpPr>
          <p:cNvPr id="87050" name="Text Box 1033"/>
          <p:cNvSpPr txBox="1">
            <a:spLocks noChangeArrowheads="1"/>
          </p:cNvSpPr>
          <p:nvPr/>
        </p:nvSpPr>
        <p:spPr bwMode="auto">
          <a:xfrm>
            <a:off x="3573463" y="4759325"/>
            <a:ext cx="573087" cy="366713"/>
          </a:xfrm>
          <a:prstGeom prst="rect">
            <a:avLst/>
          </a:prstGeom>
          <a:noFill/>
          <a:ln w="9525">
            <a:noFill/>
            <a:miter lim="800000"/>
            <a:headEnd/>
            <a:tailEnd/>
          </a:ln>
        </p:spPr>
        <p:txBody>
          <a:bodyPr wrap="none">
            <a:spAutoFit/>
          </a:bodyPr>
          <a:lstStyle/>
          <a:p>
            <a:r>
              <a:rPr lang="en-GB" sz="1800">
                <a:solidFill>
                  <a:srgbClr val="FF0000"/>
                </a:solidFill>
                <a:latin typeface="Arial" charset="0"/>
              </a:rPr>
              <a:t>BL</a:t>
            </a:r>
            <a:r>
              <a:rPr lang="en-GB" sz="1800" baseline="-25000">
                <a:solidFill>
                  <a:srgbClr val="FF0000"/>
                </a:solidFill>
                <a:latin typeface="Arial" charset="0"/>
              </a:rPr>
              <a:t>0</a:t>
            </a:r>
            <a:endParaRPr lang="en-GB" sz="1800">
              <a:solidFill>
                <a:srgbClr val="FF0000"/>
              </a:solidFill>
              <a:latin typeface="Arial" charset="0"/>
            </a:endParaRPr>
          </a:p>
        </p:txBody>
      </p:sp>
      <p:sp>
        <p:nvSpPr>
          <p:cNvPr id="87051" name="Text Box 1034"/>
          <p:cNvSpPr txBox="1">
            <a:spLocks noChangeArrowheads="1"/>
          </p:cNvSpPr>
          <p:nvPr/>
        </p:nvSpPr>
        <p:spPr bwMode="auto">
          <a:xfrm>
            <a:off x="2133600" y="4797425"/>
            <a:ext cx="573088" cy="366713"/>
          </a:xfrm>
          <a:prstGeom prst="rect">
            <a:avLst/>
          </a:prstGeom>
          <a:noFill/>
          <a:ln w="9525">
            <a:noFill/>
            <a:miter lim="800000"/>
            <a:headEnd/>
            <a:tailEnd/>
          </a:ln>
        </p:spPr>
        <p:txBody>
          <a:bodyPr wrap="none">
            <a:spAutoFit/>
          </a:bodyPr>
          <a:lstStyle/>
          <a:p>
            <a:r>
              <a:rPr lang="en-GB" sz="1800">
                <a:solidFill>
                  <a:srgbClr val="FF0000"/>
                </a:solidFill>
                <a:latin typeface="Arial" charset="0"/>
              </a:rPr>
              <a:t>BL</a:t>
            </a:r>
            <a:r>
              <a:rPr lang="en-GB" sz="1800" baseline="-25000">
                <a:solidFill>
                  <a:srgbClr val="FF0000"/>
                </a:solidFill>
                <a:latin typeface="Arial" charset="0"/>
              </a:rPr>
              <a:t>1</a:t>
            </a:r>
            <a:endParaRPr lang="en-GB" sz="1800">
              <a:solidFill>
                <a:srgbClr val="FF0000"/>
              </a:solidFill>
              <a:latin typeface="Arial" charset="0"/>
            </a:endParaRPr>
          </a:p>
        </p:txBody>
      </p:sp>
      <p:sp>
        <p:nvSpPr>
          <p:cNvPr id="87052" name="Freeform 1035"/>
          <p:cNvSpPr>
            <a:spLocks/>
          </p:cNvSpPr>
          <p:nvPr/>
        </p:nvSpPr>
        <p:spPr bwMode="auto">
          <a:xfrm rot="833470">
            <a:off x="1503363" y="2527300"/>
            <a:ext cx="2624137" cy="1271588"/>
          </a:xfrm>
          <a:custGeom>
            <a:avLst/>
            <a:gdLst>
              <a:gd name="T0" fmla="*/ 0 w 2112"/>
              <a:gd name="T1" fmla="*/ 0 h 896"/>
              <a:gd name="T2" fmla="*/ 2147483647 w 2112"/>
              <a:gd name="T3" fmla="*/ 2147483647 h 896"/>
              <a:gd name="T4" fmla="*/ 2147483647 w 2112"/>
              <a:gd name="T5" fmla="*/ 2147483647 h 896"/>
              <a:gd name="T6" fmla="*/ 0 60000 65536"/>
              <a:gd name="T7" fmla="*/ 0 60000 65536"/>
              <a:gd name="T8" fmla="*/ 0 60000 65536"/>
              <a:gd name="T9" fmla="*/ 0 w 2112"/>
              <a:gd name="T10" fmla="*/ 0 h 896"/>
              <a:gd name="T11" fmla="*/ 2112 w 2112"/>
              <a:gd name="T12" fmla="*/ 896 h 896"/>
            </a:gdLst>
            <a:ahLst/>
            <a:cxnLst>
              <a:cxn ang="T6">
                <a:pos x="T0" y="T1"/>
              </a:cxn>
              <a:cxn ang="T7">
                <a:pos x="T2" y="T3"/>
              </a:cxn>
              <a:cxn ang="T8">
                <a:pos x="T4" y="T5"/>
              </a:cxn>
            </a:cxnLst>
            <a:rect l="T9" t="T10" r="T11" b="T12"/>
            <a:pathLst>
              <a:path w="2112" h="896">
                <a:moveTo>
                  <a:pt x="0" y="0"/>
                </a:moveTo>
                <a:cubicBezTo>
                  <a:pt x="208" y="320"/>
                  <a:pt x="416" y="640"/>
                  <a:pt x="768" y="768"/>
                </a:cubicBezTo>
                <a:cubicBezTo>
                  <a:pt x="1120" y="896"/>
                  <a:pt x="1616" y="832"/>
                  <a:pt x="2112" y="768"/>
                </a:cubicBezTo>
              </a:path>
            </a:pathLst>
          </a:custGeom>
          <a:noFill/>
          <a:ln w="28575">
            <a:solidFill>
              <a:srgbClr val="FFFF00"/>
            </a:solidFill>
            <a:round/>
            <a:headEnd/>
            <a:tailEnd/>
          </a:ln>
        </p:spPr>
        <p:txBody>
          <a:bodyPr wrap="none" anchor="ctr"/>
          <a:lstStyle/>
          <a:p>
            <a:endParaRPr lang="tr-TR"/>
          </a:p>
        </p:txBody>
      </p:sp>
      <p:sp>
        <p:nvSpPr>
          <p:cNvPr id="87053" name="Oval 1036"/>
          <p:cNvSpPr>
            <a:spLocks noChangeArrowheads="1"/>
          </p:cNvSpPr>
          <p:nvPr/>
        </p:nvSpPr>
        <p:spPr bwMode="auto">
          <a:xfrm>
            <a:off x="2270125" y="3429000"/>
            <a:ext cx="119063" cy="136525"/>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7054" name="Text Box 1037"/>
          <p:cNvSpPr txBox="1">
            <a:spLocks noChangeArrowheads="1"/>
          </p:cNvSpPr>
          <p:nvPr/>
        </p:nvSpPr>
        <p:spPr bwMode="auto">
          <a:xfrm>
            <a:off x="3897313" y="3643313"/>
            <a:ext cx="520700" cy="461962"/>
          </a:xfrm>
          <a:prstGeom prst="rect">
            <a:avLst/>
          </a:prstGeom>
          <a:noFill/>
          <a:ln w="9525">
            <a:noFill/>
            <a:miter lim="800000"/>
            <a:headEnd/>
            <a:tailEnd/>
          </a:ln>
        </p:spPr>
        <p:txBody>
          <a:bodyPr wrap="none">
            <a:spAutoFit/>
          </a:bodyPr>
          <a:lstStyle/>
          <a:p>
            <a:r>
              <a:rPr lang="en-GB">
                <a:solidFill>
                  <a:srgbClr val="FFFF00"/>
                </a:solidFill>
                <a:latin typeface="Arial" charset="0"/>
              </a:rPr>
              <a:t>U</a:t>
            </a:r>
            <a:r>
              <a:rPr lang="en-GB" baseline="-25000">
                <a:solidFill>
                  <a:srgbClr val="FFFF00"/>
                </a:solidFill>
                <a:latin typeface="Arial" charset="0"/>
              </a:rPr>
              <a:t>2</a:t>
            </a:r>
            <a:endParaRPr lang="en-GB">
              <a:solidFill>
                <a:srgbClr val="FFFF00"/>
              </a:solidFill>
              <a:latin typeface="Arial" charset="0"/>
            </a:endParaRPr>
          </a:p>
        </p:txBody>
      </p:sp>
      <p:sp>
        <p:nvSpPr>
          <p:cNvPr id="87055" name="Text Box 1038"/>
          <p:cNvSpPr txBox="1">
            <a:spLocks noChangeArrowheads="1"/>
          </p:cNvSpPr>
          <p:nvPr/>
        </p:nvSpPr>
        <p:spPr bwMode="auto">
          <a:xfrm>
            <a:off x="2338388" y="3281363"/>
            <a:ext cx="349250" cy="366712"/>
          </a:xfrm>
          <a:prstGeom prst="rect">
            <a:avLst/>
          </a:prstGeom>
          <a:noFill/>
          <a:ln w="9525">
            <a:noFill/>
            <a:miter lim="800000"/>
            <a:headEnd/>
            <a:tailEnd/>
          </a:ln>
        </p:spPr>
        <p:txBody>
          <a:bodyPr wrap="none">
            <a:spAutoFit/>
          </a:bodyPr>
          <a:lstStyle/>
          <a:p>
            <a:r>
              <a:rPr lang="en-GB" sz="1800">
                <a:latin typeface="Arial" charset="0"/>
              </a:rPr>
              <a:t>C</a:t>
            </a:r>
          </a:p>
        </p:txBody>
      </p:sp>
      <p:sp>
        <p:nvSpPr>
          <p:cNvPr id="87056" name="Line 1039"/>
          <p:cNvSpPr>
            <a:spLocks noChangeShapeType="1"/>
          </p:cNvSpPr>
          <p:nvPr/>
        </p:nvSpPr>
        <p:spPr bwMode="auto">
          <a:xfrm>
            <a:off x="1085850" y="4775200"/>
            <a:ext cx="3578225" cy="0"/>
          </a:xfrm>
          <a:prstGeom prst="line">
            <a:avLst/>
          </a:prstGeom>
          <a:noFill/>
          <a:ln w="38100">
            <a:solidFill>
              <a:schemeClr val="tx1"/>
            </a:solidFill>
            <a:round/>
            <a:headEnd/>
            <a:tailEnd type="triangle" w="med" len="med"/>
          </a:ln>
        </p:spPr>
        <p:txBody>
          <a:bodyPr wrap="none" anchor="ctr"/>
          <a:lstStyle/>
          <a:p>
            <a:endParaRPr lang="tr-TR"/>
          </a:p>
        </p:txBody>
      </p:sp>
      <p:grpSp>
        <p:nvGrpSpPr>
          <p:cNvPr id="2" name="Group 1040"/>
          <p:cNvGrpSpPr>
            <a:grpSpLocks/>
          </p:cNvGrpSpPr>
          <p:nvPr/>
        </p:nvGrpSpPr>
        <p:grpSpPr bwMode="auto">
          <a:xfrm>
            <a:off x="1270000" y="1700213"/>
            <a:ext cx="7874000" cy="3098800"/>
            <a:chOff x="800" y="1056"/>
            <a:chExt cx="4960" cy="1952"/>
          </a:xfrm>
        </p:grpSpPr>
        <p:sp>
          <p:nvSpPr>
            <p:cNvPr id="87062" name="Line 1041"/>
            <p:cNvSpPr>
              <a:spLocks noChangeShapeType="1"/>
            </p:cNvSpPr>
            <p:nvPr/>
          </p:nvSpPr>
          <p:spPr bwMode="auto">
            <a:xfrm>
              <a:off x="1104" y="2304"/>
              <a:ext cx="0" cy="704"/>
            </a:xfrm>
            <a:prstGeom prst="line">
              <a:avLst/>
            </a:prstGeom>
            <a:noFill/>
            <a:ln w="9525">
              <a:solidFill>
                <a:schemeClr val="tx1"/>
              </a:solidFill>
              <a:prstDash val="dash"/>
              <a:round/>
              <a:headEnd/>
              <a:tailEnd/>
            </a:ln>
          </p:spPr>
          <p:txBody>
            <a:bodyPr wrap="none" anchor="ctr"/>
            <a:lstStyle/>
            <a:p>
              <a:endParaRPr lang="tr-TR"/>
            </a:p>
          </p:txBody>
        </p:sp>
        <p:grpSp>
          <p:nvGrpSpPr>
            <p:cNvPr id="3" name="Group 1042"/>
            <p:cNvGrpSpPr>
              <a:grpSpLocks/>
            </p:cNvGrpSpPr>
            <p:nvPr/>
          </p:nvGrpSpPr>
          <p:grpSpPr bwMode="auto">
            <a:xfrm>
              <a:off x="800" y="1056"/>
              <a:ext cx="4960" cy="1910"/>
              <a:chOff x="800" y="1056"/>
              <a:chExt cx="4960" cy="1910"/>
            </a:xfrm>
          </p:grpSpPr>
          <p:sp>
            <p:nvSpPr>
              <p:cNvPr id="87064" name="Freeform 1043"/>
              <p:cNvSpPr>
                <a:spLocks/>
              </p:cNvSpPr>
              <p:nvPr/>
            </p:nvSpPr>
            <p:spPr bwMode="auto">
              <a:xfrm rot="833470">
                <a:off x="800" y="1983"/>
                <a:ext cx="1653" cy="801"/>
              </a:xfrm>
              <a:custGeom>
                <a:avLst/>
                <a:gdLst>
                  <a:gd name="T0" fmla="*/ 0 w 2112"/>
                  <a:gd name="T1" fmla="*/ 0 h 896"/>
                  <a:gd name="T2" fmla="*/ 2 w 2112"/>
                  <a:gd name="T3" fmla="*/ 46 h 896"/>
                  <a:gd name="T4" fmla="*/ 5 w 2112"/>
                  <a:gd name="T5" fmla="*/ 46 h 896"/>
                  <a:gd name="T6" fmla="*/ 0 60000 65536"/>
                  <a:gd name="T7" fmla="*/ 0 60000 65536"/>
                  <a:gd name="T8" fmla="*/ 0 60000 65536"/>
                  <a:gd name="T9" fmla="*/ 0 w 2112"/>
                  <a:gd name="T10" fmla="*/ 0 h 896"/>
                  <a:gd name="T11" fmla="*/ 2112 w 2112"/>
                  <a:gd name="T12" fmla="*/ 896 h 896"/>
                </a:gdLst>
                <a:ahLst/>
                <a:cxnLst>
                  <a:cxn ang="T6">
                    <a:pos x="T0" y="T1"/>
                  </a:cxn>
                  <a:cxn ang="T7">
                    <a:pos x="T2" y="T3"/>
                  </a:cxn>
                  <a:cxn ang="T8">
                    <a:pos x="T4" y="T5"/>
                  </a:cxn>
                </a:cxnLst>
                <a:rect l="T9" t="T10" r="T11" b="T12"/>
                <a:pathLst>
                  <a:path w="2112" h="896">
                    <a:moveTo>
                      <a:pt x="0" y="0"/>
                    </a:moveTo>
                    <a:cubicBezTo>
                      <a:pt x="208" y="320"/>
                      <a:pt x="416" y="640"/>
                      <a:pt x="768" y="768"/>
                    </a:cubicBezTo>
                    <a:cubicBezTo>
                      <a:pt x="1120" y="896"/>
                      <a:pt x="1616" y="832"/>
                      <a:pt x="2112" y="768"/>
                    </a:cubicBezTo>
                  </a:path>
                </a:pathLst>
              </a:custGeom>
              <a:noFill/>
              <a:ln w="28575">
                <a:solidFill>
                  <a:srgbClr val="FFFF00"/>
                </a:solidFill>
                <a:round/>
                <a:headEnd/>
                <a:tailEnd/>
              </a:ln>
            </p:spPr>
            <p:txBody>
              <a:bodyPr wrap="none" anchor="ctr"/>
              <a:lstStyle/>
              <a:p>
                <a:endParaRPr lang="tr-TR"/>
              </a:p>
            </p:txBody>
          </p:sp>
          <p:sp>
            <p:nvSpPr>
              <p:cNvPr id="87065" name="Oval 1044"/>
              <p:cNvSpPr>
                <a:spLocks noChangeArrowheads="1"/>
              </p:cNvSpPr>
              <p:nvPr/>
            </p:nvSpPr>
            <p:spPr bwMode="auto">
              <a:xfrm>
                <a:off x="1069" y="2272"/>
                <a:ext cx="75" cy="85"/>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7066" name="Text Box 1045"/>
              <p:cNvSpPr txBox="1">
                <a:spLocks noChangeArrowheads="1"/>
              </p:cNvSpPr>
              <p:nvPr/>
            </p:nvSpPr>
            <p:spPr bwMode="auto">
              <a:xfrm>
                <a:off x="2313" y="2675"/>
                <a:ext cx="328" cy="291"/>
              </a:xfrm>
              <a:prstGeom prst="rect">
                <a:avLst/>
              </a:prstGeom>
              <a:noFill/>
              <a:ln w="9525">
                <a:noFill/>
                <a:miter lim="800000"/>
                <a:headEnd/>
                <a:tailEnd/>
              </a:ln>
            </p:spPr>
            <p:txBody>
              <a:bodyPr wrap="none">
                <a:spAutoFit/>
              </a:bodyPr>
              <a:lstStyle/>
              <a:p>
                <a:r>
                  <a:rPr lang="en-GB">
                    <a:solidFill>
                      <a:srgbClr val="FFFF00"/>
                    </a:solidFill>
                    <a:latin typeface="Arial" charset="0"/>
                  </a:rPr>
                  <a:t>U</a:t>
                </a:r>
                <a:r>
                  <a:rPr lang="en-GB" baseline="-25000">
                    <a:solidFill>
                      <a:srgbClr val="FFFF00"/>
                    </a:solidFill>
                    <a:latin typeface="Arial" charset="0"/>
                  </a:rPr>
                  <a:t>1</a:t>
                </a:r>
                <a:endParaRPr lang="en-GB">
                  <a:solidFill>
                    <a:srgbClr val="FFFF00"/>
                  </a:solidFill>
                  <a:latin typeface="Arial" charset="0"/>
                </a:endParaRPr>
              </a:p>
            </p:txBody>
          </p:sp>
          <p:sp>
            <p:nvSpPr>
              <p:cNvPr id="87067" name="Text Box 1046"/>
              <p:cNvSpPr txBox="1">
                <a:spLocks noChangeArrowheads="1"/>
              </p:cNvSpPr>
              <p:nvPr/>
            </p:nvSpPr>
            <p:spPr bwMode="auto">
              <a:xfrm>
                <a:off x="887" y="2224"/>
                <a:ext cx="212" cy="231"/>
              </a:xfrm>
              <a:prstGeom prst="rect">
                <a:avLst/>
              </a:prstGeom>
              <a:noFill/>
              <a:ln w="9525">
                <a:noFill/>
                <a:miter lim="800000"/>
                <a:headEnd/>
                <a:tailEnd/>
              </a:ln>
            </p:spPr>
            <p:txBody>
              <a:bodyPr wrap="none">
                <a:spAutoFit/>
              </a:bodyPr>
              <a:lstStyle/>
              <a:p>
                <a:r>
                  <a:rPr lang="en-GB" sz="1800">
                    <a:latin typeface="Arial" charset="0"/>
                  </a:rPr>
                  <a:t>E</a:t>
                </a:r>
              </a:p>
            </p:txBody>
          </p:sp>
          <p:sp>
            <p:nvSpPr>
              <p:cNvPr id="87068" name="Text Box 1047"/>
              <p:cNvSpPr txBox="1">
                <a:spLocks noChangeArrowheads="1"/>
              </p:cNvSpPr>
              <p:nvPr/>
            </p:nvSpPr>
            <p:spPr bwMode="auto">
              <a:xfrm>
                <a:off x="3120" y="1056"/>
                <a:ext cx="2640" cy="1036"/>
              </a:xfrm>
              <a:prstGeom prst="rect">
                <a:avLst/>
              </a:prstGeom>
              <a:noFill/>
              <a:ln w="9525">
                <a:noFill/>
                <a:miter lim="800000"/>
                <a:headEnd/>
                <a:tailEnd/>
              </a:ln>
            </p:spPr>
            <p:txBody>
              <a:bodyPr>
                <a:spAutoFit/>
              </a:bodyPr>
              <a:lstStyle/>
              <a:p>
                <a:pPr>
                  <a:lnSpc>
                    <a:spcPct val="120000"/>
                  </a:lnSpc>
                </a:pPr>
                <a:r>
                  <a:rPr lang="tr-TR"/>
                  <a:t>Yemek fiyatı arttığında tüketici tercihi C noktasından E noktasına kayar.</a:t>
                </a:r>
                <a:endParaRPr lang="en-GB"/>
              </a:p>
              <a:p>
                <a:endParaRPr lang="en-GB"/>
              </a:p>
            </p:txBody>
          </p:sp>
        </p:grpSp>
      </p:grpSp>
      <p:sp>
        <p:nvSpPr>
          <p:cNvPr id="87058" name="Text Box 1048"/>
          <p:cNvSpPr txBox="1">
            <a:spLocks noChangeArrowheads="1"/>
          </p:cNvSpPr>
          <p:nvPr/>
        </p:nvSpPr>
        <p:spPr bwMode="auto">
          <a:xfrm>
            <a:off x="2819400" y="4425950"/>
            <a:ext cx="349250" cy="366713"/>
          </a:xfrm>
          <a:prstGeom prst="rect">
            <a:avLst/>
          </a:prstGeom>
          <a:noFill/>
          <a:ln w="9525">
            <a:noFill/>
            <a:miter lim="800000"/>
            <a:headEnd/>
            <a:tailEnd/>
          </a:ln>
        </p:spPr>
        <p:txBody>
          <a:bodyPr wrap="none">
            <a:spAutoFit/>
          </a:bodyPr>
          <a:lstStyle/>
          <a:p>
            <a:r>
              <a:rPr lang="en-GB" sz="1800">
                <a:solidFill>
                  <a:srgbClr val="FF6600"/>
                </a:solidFill>
                <a:latin typeface="Arial" charset="0"/>
              </a:rPr>
              <a:t>H</a:t>
            </a:r>
          </a:p>
        </p:txBody>
      </p:sp>
      <p:sp>
        <p:nvSpPr>
          <p:cNvPr id="87059" name="Text Box 1050"/>
          <p:cNvSpPr txBox="1">
            <a:spLocks noChangeArrowheads="1"/>
          </p:cNvSpPr>
          <p:nvPr/>
        </p:nvSpPr>
        <p:spPr bwMode="auto">
          <a:xfrm>
            <a:off x="4932363" y="2924175"/>
            <a:ext cx="3967162" cy="2309813"/>
          </a:xfrm>
          <a:prstGeom prst="rect">
            <a:avLst/>
          </a:prstGeom>
          <a:noFill/>
          <a:ln w="9525">
            <a:noFill/>
            <a:miter lim="800000"/>
            <a:headEnd/>
            <a:tailEnd/>
          </a:ln>
        </p:spPr>
        <p:txBody>
          <a:bodyPr>
            <a:spAutoFit/>
          </a:bodyPr>
          <a:lstStyle/>
          <a:p>
            <a:r>
              <a:rPr lang="en-GB"/>
              <a:t>T</a:t>
            </a:r>
            <a:r>
              <a:rPr lang="tr-TR"/>
              <a:t>oplam Etki: C’den E’ye kadardır</a:t>
            </a:r>
          </a:p>
          <a:p>
            <a:pPr lvl="1">
              <a:buFontTx/>
              <a:buChar char="•"/>
            </a:pPr>
            <a:r>
              <a:rPr lang="tr-TR" sz="1600"/>
              <a:t>Fiyat artışından dolayı talep edilen yemek miktarı düşer</a:t>
            </a:r>
          </a:p>
          <a:p>
            <a:pPr lvl="1">
              <a:buFontTx/>
              <a:buChar char="•"/>
            </a:pPr>
            <a:r>
              <a:rPr lang="tr-TR" sz="1600"/>
              <a:t>Filmin fiyatı sabit bile kalsa, yemek fiyatının artması bütçede film için ayrılan kısmı küçülteceğinden, film talebi de düşer</a:t>
            </a:r>
            <a:endParaRPr lang="en-GB" sz="1600"/>
          </a:p>
        </p:txBody>
      </p:sp>
      <p:sp>
        <p:nvSpPr>
          <p:cNvPr id="87060" name="Line 1051"/>
          <p:cNvSpPr>
            <a:spLocks noChangeShapeType="1"/>
          </p:cNvSpPr>
          <p:nvPr/>
        </p:nvSpPr>
        <p:spPr bwMode="auto">
          <a:xfrm flipH="1">
            <a:off x="1763713" y="4437063"/>
            <a:ext cx="541337" cy="0"/>
          </a:xfrm>
          <a:prstGeom prst="line">
            <a:avLst/>
          </a:prstGeom>
          <a:noFill/>
          <a:ln w="9525">
            <a:solidFill>
              <a:schemeClr val="tx1"/>
            </a:solidFill>
            <a:round/>
            <a:headEnd/>
            <a:tailEnd type="triangle" w="med" len="med"/>
          </a:ln>
        </p:spPr>
        <p:txBody>
          <a:bodyPr wrap="none" anchor="ctr"/>
          <a:lstStyle/>
          <a:p>
            <a:endParaRPr lang="tr-TR"/>
          </a:p>
        </p:txBody>
      </p:sp>
      <p:sp>
        <p:nvSpPr>
          <p:cNvPr id="114716" name="Text Box 1052"/>
          <p:cNvSpPr txBox="1">
            <a:spLocks noChangeArrowheads="1"/>
          </p:cNvSpPr>
          <p:nvPr/>
        </p:nvSpPr>
        <p:spPr bwMode="auto">
          <a:xfrm>
            <a:off x="827088" y="5589588"/>
            <a:ext cx="7848600" cy="701675"/>
          </a:xfrm>
          <a:prstGeom prst="rect">
            <a:avLst/>
          </a:prstGeom>
          <a:noFill/>
          <a:ln w="9525">
            <a:noFill/>
            <a:miter lim="800000"/>
            <a:headEnd/>
            <a:tailEnd/>
          </a:ln>
        </p:spPr>
        <p:txBody>
          <a:bodyPr>
            <a:spAutoFit/>
          </a:bodyPr>
          <a:lstStyle/>
          <a:p>
            <a:r>
              <a:rPr lang="tr-TR"/>
              <a:t>Değişik fiyatlarda tüketicinin tercih ettiği bu tür noktaları bularak yemek için talep doğrusuna ulaşırız.</a:t>
            </a:r>
            <a:endParaRPr lang="en-GB"/>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grpId="0" nodeType="clickEffect">
                                  <p:stCondLst>
                                    <p:cond delay="0"/>
                                  </p:stCondLst>
                                  <p:childTnLst>
                                    <p:set>
                                      <p:cBhvr>
                                        <p:cTn id="14" dur="1" fill="hold">
                                          <p:stCondLst>
                                            <p:cond delay="0"/>
                                          </p:stCondLst>
                                        </p:cTn>
                                        <p:tgtEl>
                                          <p:spTgt spid="114716"/>
                                        </p:tgtEl>
                                        <p:attrNameLst>
                                          <p:attrName>style.visibility</p:attrName>
                                        </p:attrNameLst>
                                      </p:cBhvr>
                                      <p:to>
                                        <p:strVal val="visible"/>
                                      </p:to>
                                    </p:set>
                                    <p:animEffect transition="in" filter="barn(inHorizontal)">
                                      <p:cBhvr>
                                        <p:cTn id="15" dur="500"/>
                                        <p:tgtEl>
                                          <p:spTgt spid="114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1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p:txBody>
          <a:bodyPr/>
          <a:lstStyle/>
          <a:p>
            <a:pPr eaLnBrk="1" hangingPunct="1"/>
            <a:r>
              <a:rPr lang="tr-TR" sz="4000" b="1" smtClean="0"/>
              <a:t>Piyasa talep eğrisi nasıl bulunur?</a:t>
            </a:r>
            <a:endParaRPr lang="en-GB" sz="4000" b="1" smtClean="0"/>
          </a:p>
        </p:txBody>
      </p:sp>
      <p:sp>
        <p:nvSpPr>
          <p:cNvPr id="88067" name="Slide Number Placeholder 2"/>
          <p:cNvSpPr>
            <a:spLocks noGrp="1"/>
          </p:cNvSpPr>
          <p:nvPr>
            <p:ph type="sldNum" sz="quarter" idx="12"/>
          </p:nvPr>
        </p:nvSpPr>
        <p:spPr bwMode="auto">
          <a:noFill/>
          <a:ln>
            <a:miter lim="800000"/>
            <a:headEnd/>
            <a:tailEnd/>
          </a:ln>
        </p:spPr>
        <p:txBody>
          <a:bodyPr/>
          <a:lstStyle/>
          <a:p>
            <a:fld id="{90718501-ADB2-48B6-BAD0-8326FB635D8D}" type="slidenum">
              <a:rPr lang="en-US" smtClean="0"/>
              <a:pPr/>
              <a:t>21</a:t>
            </a:fld>
            <a:endParaRPr lang="en-US" smtClean="0"/>
          </a:p>
        </p:txBody>
      </p:sp>
      <p:sp>
        <p:nvSpPr>
          <p:cNvPr id="88068" name="Line 1028"/>
          <p:cNvSpPr>
            <a:spLocks noChangeShapeType="1"/>
          </p:cNvSpPr>
          <p:nvPr/>
        </p:nvSpPr>
        <p:spPr bwMode="auto">
          <a:xfrm flipH="1" flipV="1">
            <a:off x="1295400" y="2819400"/>
            <a:ext cx="0" cy="2743200"/>
          </a:xfrm>
          <a:prstGeom prst="line">
            <a:avLst/>
          </a:prstGeom>
          <a:noFill/>
          <a:ln w="28575">
            <a:solidFill>
              <a:schemeClr val="tx1"/>
            </a:solidFill>
            <a:round/>
            <a:headEnd/>
            <a:tailEnd type="triangle" w="med" len="med"/>
          </a:ln>
        </p:spPr>
        <p:txBody>
          <a:bodyPr wrap="none" anchor="ctr"/>
          <a:lstStyle/>
          <a:p>
            <a:endParaRPr lang="tr-TR"/>
          </a:p>
        </p:txBody>
      </p:sp>
      <p:sp>
        <p:nvSpPr>
          <p:cNvPr id="88069" name="Line 1031"/>
          <p:cNvSpPr>
            <a:spLocks noChangeShapeType="1"/>
          </p:cNvSpPr>
          <p:nvPr/>
        </p:nvSpPr>
        <p:spPr bwMode="auto">
          <a:xfrm>
            <a:off x="1295400" y="3886200"/>
            <a:ext cx="0" cy="0"/>
          </a:xfrm>
          <a:prstGeom prst="line">
            <a:avLst/>
          </a:prstGeom>
          <a:noFill/>
          <a:ln w="9525">
            <a:solidFill>
              <a:schemeClr val="tx1"/>
            </a:solidFill>
            <a:round/>
            <a:headEnd/>
            <a:tailEnd/>
          </a:ln>
        </p:spPr>
        <p:txBody>
          <a:bodyPr wrap="none" anchor="ctr"/>
          <a:lstStyle/>
          <a:p>
            <a:endParaRPr lang="tr-TR"/>
          </a:p>
        </p:txBody>
      </p:sp>
      <p:grpSp>
        <p:nvGrpSpPr>
          <p:cNvPr id="2" name="Group 1062"/>
          <p:cNvGrpSpPr>
            <a:grpSpLocks/>
          </p:cNvGrpSpPr>
          <p:nvPr/>
        </p:nvGrpSpPr>
        <p:grpSpPr bwMode="auto">
          <a:xfrm>
            <a:off x="1320800" y="3276600"/>
            <a:ext cx="7670800" cy="2622550"/>
            <a:chOff x="832" y="2064"/>
            <a:chExt cx="4832" cy="1652"/>
          </a:xfrm>
        </p:grpSpPr>
        <p:grpSp>
          <p:nvGrpSpPr>
            <p:cNvPr id="3" name="Group 1060"/>
            <p:cNvGrpSpPr>
              <a:grpSpLocks/>
            </p:cNvGrpSpPr>
            <p:nvPr/>
          </p:nvGrpSpPr>
          <p:grpSpPr bwMode="auto">
            <a:xfrm>
              <a:off x="832" y="2064"/>
              <a:ext cx="4832" cy="1652"/>
              <a:chOff x="832" y="2064"/>
              <a:chExt cx="4832" cy="1652"/>
            </a:xfrm>
          </p:grpSpPr>
          <p:sp>
            <p:nvSpPr>
              <p:cNvPr id="88093" name="Line 1035"/>
              <p:cNvSpPr>
                <a:spLocks noChangeShapeType="1"/>
              </p:cNvSpPr>
              <p:nvPr/>
            </p:nvSpPr>
            <p:spPr bwMode="auto">
              <a:xfrm>
                <a:off x="832" y="2064"/>
                <a:ext cx="144" cy="192"/>
              </a:xfrm>
              <a:prstGeom prst="line">
                <a:avLst/>
              </a:prstGeom>
              <a:noFill/>
              <a:ln w="38100">
                <a:solidFill>
                  <a:srgbClr val="FF0000"/>
                </a:solidFill>
                <a:round/>
                <a:headEnd/>
                <a:tailEnd/>
              </a:ln>
            </p:spPr>
            <p:txBody>
              <a:bodyPr wrap="none" anchor="ctr"/>
              <a:lstStyle/>
              <a:p>
                <a:endParaRPr lang="tr-TR"/>
              </a:p>
            </p:txBody>
          </p:sp>
          <p:sp>
            <p:nvSpPr>
              <p:cNvPr id="88094" name="Line 1036"/>
              <p:cNvSpPr>
                <a:spLocks noChangeShapeType="1"/>
              </p:cNvSpPr>
              <p:nvPr/>
            </p:nvSpPr>
            <p:spPr bwMode="auto">
              <a:xfrm>
                <a:off x="968" y="2256"/>
                <a:ext cx="2824" cy="1248"/>
              </a:xfrm>
              <a:prstGeom prst="line">
                <a:avLst/>
              </a:prstGeom>
              <a:noFill/>
              <a:ln w="38100">
                <a:solidFill>
                  <a:srgbClr val="FF0000"/>
                </a:solidFill>
                <a:round/>
                <a:headEnd/>
                <a:tailEnd/>
              </a:ln>
            </p:spPr>
            <p:txBody>
              <a:bodyPr wrap="none" anchor="ctr"/>
              <a:lstStyle/>
              <a:p>
                <a:endParaRPr lang="tr-TR"/>
              </a:p>
            </p:txBody>
          </p:sp>
          <p:sp>
            <p:nvSpPr>
              <p:cNvPr id="88095" name="Line 1041"/>
              <p:cNvSpPr>
                <a:spLocks noChangeShapeType="1"/>
              </p:cNvSpPr>
              <p:nvPr/>
            </p:nvSpPr>
            <p:spPr bwMode="auto">
              <a:xfrm>
                <a:off x="2064" y="2736"/>
                <a:ext cx="0" cy="768"/>
              </a:xfrm>
              <a:prstGeom prst="line">
                <a:avLst/>
              </a:prstGeom>
              <a:noFill/>
              <a:ln w="9525">
                <a:solidFill>
                  <a:schemeClr val="tx1"/>
                </a:solidFill>
                <a:prstDash val="dash"/>
                <a:round/>
                <a:headEnd/>
                <a:tailEnd/>
              </a:ln>
            </p:spPr>
            <p:txBody>
              <a:bodyPr wrap="none" anchor="ctr"/>
              <a:lstStyle/>
              <a:p>
                <a:endParaRPr lang="tr-TR"/>
              </a:p>
            </p:txBody>
          </p:sp>
          <p:sp>
            <p:nvSpPr>
              <p:cNvPr id="88096" name="AutoShape 1047"/>
              <p:cNvSpPr>
                <a:spLocks/>
              </p:cNvSpPr>
              <p:nvPr/>
            </p:nvSpPr>
            <p:spPr bwMode="auto">
              <a:xfrm>
                <a:off x="3120" y="2736"/>
                <a:ext cx="576" cy="237"/>
              </a:xfrm>
              <a:prstGeom prst="borderCallout1">
                <a:avLst>
                  <a:gd name="adj1" fmla="val 18750"/>
                  <a:gd name="adj2" fmla="val -8333"/>
                  <a:gd name="adj3" fmla="val 110417"/>
                  <a:gd name="adj4" fmla="val -81944"/>
                </a:avLst>
              </a:prstGeom>
              <a:solidFill>
                <a:srgbClr val="FF5050"/>
              </a:solidFill>
              <a:ln w="9525">
                <a:solidFill>
                  <a:schemeClr val="tx1"/>
                </a:solidFill>
                <a:miter lim="800000"/>
                <a:headEnd/>
                <a:tailEnd/>
              </a:ln>
            </p:spPr>
            <p:txBody>
              <a:bodyPr>
                <a:spAutoFit/>
              </a:bodyPr>
              <a:lstStyle/>
              <a:p>
                <a:r>
                  <a:rPr lang="tr-TR" sz="1800">
                    <a:latin typeface="Arial" charset="0"/>
                  </a:rPr>
                  <a:t>Piyasa</a:t>
                </a:r>
                <a:endParaRPr lang="en-GB" sz="1800">
                  <a:latin typeface="Arial" charset="0"/>
                </a:endParaRPr>
              </a:p>
            </p:txBody>
          </p:sp>
          <p:sp>
            <p:nvSpPr>
              <p:cNvPr id="88097" name="Text Box 1051"/>
              <p:cNvSpPr txBox="1">
                <a:spLocks noChangeArrowheads="1"/>
              </p:cNvSpPr>
              <p:nvPr/>
            </p:nvSpPr>
            <p:spPr bwMode="auto">
              <a:xfrm>
                <a:off x="1968" y="3504"/>
                <a:ext cx="288" cy="212"/>
              </a:xfrm>
              <a:prstGeom prst="rect">
                <a:avLst/>
              </a:prstGeom>
              <a:noFill/>
              <a:ln w="9525">
                <a:noFill/>
                <a:miter lim="800000"/>
                <a:headEnd/>
                <a:tailEnd/>
              </a:ln>
            </p:spPr>
            <p:txBody>
              <a:bodyPr>
                <a:spAutoFit/>
              </a:bodyPr>
              <a:lstStyle/>
              <a:p>
                <a:r>
                  <a:rPr lang="en-GB" sz="1600">
                    <a:latin typeface="Arial" charset="0"/>
                  </a:rPr>
                  <a:t>24</a:t>
                </a:r>
              </a:p>
            </p:txBody>
          </p:sp>
          <p:sp>
            <p:nvSpPr>
              <p:cNvPr id="88098" name="Text Box 1055"/>
              <p:cNvSpPr txBox="1">
                <a:spLocks noChangeArrowheads="1"/>
              </p:cNvSpPr>
              <p:nvPr/>
            </p:nvSpPr>
            <p:spPr bwMode="auto">
              <a:xfrm>
                <a:off x="3984" y="2639"/>
                <a:ext cx="1680" cy="577"/>
              </a:xfrm>
              <a:prstGeom prst="rect">
                <a:avLst/>
              </a:prstGeom>
              <a:noFill/>
              <a:ln w="9525">
                <a:noFill/>
                <a:miter lim="800000"/>
                <a:headEnd/>
                <a:tailEnd/>
              </a:ln>
            </p:spPr>
            <p:txBody>
              <a:bodyPr>
                <a:spAutoFit/>
              </a:bodyPr>
              <a:lstStyle/>
              <a:p>
                <a:r>
                  <a:rPr lang="en-GB" sz="1800"/>
                  <a:t>£5</a:t>
                </a:r>
                <a:r>
                  <a:rPr lang="tr-TR" sz="1800"/>
                  <a:t> fiyat düzeyinde piyasa talebi 24 birim olacaktır.</a:t>
                </a:r>
                <a:endParaRPr lang="en-GB" sz="1800"/>
              </a:p>
            </p:txBody>
          </p:sp>
          <p:sp>
            <p:nvSpPr>
              <p:cNvPr id="88099" name="Line 1057"/>
              <p:cNvSpPr>
                <a:spLocks noChangeShapeType="1"/>
              </p:cNvSpPr>
              <p:nvPr/>
            </p:nvSpPr>
            <p:spPr bwMode="auto">
              <a:xfrm>
                <a:off x="1488" y="2736"/>
                <a:ext cx="576" cy="0"/>
              </a:xfrm>
              <a:prstGeom prst="line">
                <a:avLst/>
              </a:prstGeom>
              <a:noFill/>
              <a:ln w="9525">
                <a:solidFill>
                  <a:schemeClr val="tx1"/>
                </a:solidFill>
                <a:prstDash val="dash"/>
                <a:round/>
                <a:headEnd/>
                <a:tailEnd/>
              </a:ln>
            </p:spPr>
            <p:txBody>
              <a:bodyPr wrap="none" anchor="ctr"/>
              <a:lstStyle/>
              <a:p>
                <a:endParaRPr lang="tr-TR"/>
              </a:p>
            </p:txBody>
          </p:sp>
        </p:grpSp>
        <p:sp>
          <p:nvSpPr>
            <p:cNvPr id="88092" name="Oval 1037"/>
            <p:cNvSpPr>
              <a:spLocks noChangeAspect="1" noChangeArrowheads="1"/>
            </p:cNvSpPr>
            <p:nvPr/>
          </p:nvSpPr>
          <p:spPr bwMode="auto">
            <a:xfrm>
              <a:off x="968" y="2248"/>
              <a:ext cx="57" cy="65"/>
            </a:xfrm>
            <a:prstGeom prst="ellipse">
              <a:avLst/>
            </a:prstGeom>
            <a:solidFill>
              <a:srgbClr val="FF0000"/>
            </a:solidFill>
            <a:ln w="9525">
              <a:solidFill>
                <a:schemeClr val="tx1"/>
              </a:solidFill>
              <a:round/>
              <a:headEnd/>
              <a:tailEnd/>
            </a:ln>
          </p:spPr>
          <p:txBody>
            <a:bodyPr wrap="none" anchor="ctr"/>
            <a:lstStyle/>
            <a:p>
              <a:endParaRPr lang="tr-TR"/>
            </a:p>
          </p:txBody>
        </p:sp>
      </p:grpSp>
      <p:sp>
        <p:nvSpPr>
          <p:cNvPr id="88071" name="Line 1029"/>
          <p:cNvSpPr>
            <a:spLocks noChangeShapeType="1"/>
          </p:cNvSpPr>
          <p:nvPr/>
        </p:nvSpPr>
        <p:spPr bwMode="auto">
          <a:xfrm>
            <a:off x="1295400" y="5562600"/>
            <a:ext cx="4953000" cy="0"/>
          </a:xfrm>
          <a:prstGeom prst="line">
            <a:avLst/>
          </a:prstGeom>
          <a:noFill/>
          <a:ln w="28575">
            <a:solidFill>
              <a:schemeClr val="tx1"/>
            </a:solidFill>
            <a:round/>
            <a:headEnd/>
            <a:tailEnd type="triangle" w="med" len="med"/>
          </a:ln>
        </p:spPr>
        <p:txBody>
          <a:bodyPr wrap="none" anchor="ctr"/>
          <a:lstStyle/>
          <a:p>
            <a:endParaRPr lang="tr-TR"/>
          </a:p>
        </p:txBody>
      </p:sp>
      <p:sp>
        <p:nvSpPr>
          <p:cNvPr id="88072" name="Text Box 1042"/>
          <p:cNvSpPr txBox="1">
            <a:spLocks noChangeArrowheads="1"/>
          </p:cNvSpPr>
          <p:nvPr/>
        </p:nvSpPr>
        <p:spPr bwMode="auto">
          <a:xfrm>
            <a:off x="2667000" y="5867400"/>
            <a:ext cx="1447800" cy="366713"/>
          </a:xfrm>
          <a:prstGeom prst="rect">
            <a:avLst/>
          </a:prstGeom>
          <a:noFill/>
          <a:ln w="9525">
            <a:noFill/>
            <a:miter lim="800000"/>
            <a:headEnd/>
            <a:tailEnd/>
          </a:ln>
        </p:spPr>
        <p:txBody>
          <a:bodyPr>
            <a:spAutoFit/>
          </a:bodyPr>
          <a:lstStyle/>
          <a:p>
            <a:r>
              <a:rPr lang="tr-TR" sz="1800">
                <a:latin typeface="Arial" charset="0"/>
              </a:rPr>
              <a:t>Miktar</a:t>
            </a:r>
            <a:endParaRPr lang="en-GB" sz="1800">
              <a:latin typeface="Arial" charset="0"/>
            </a:endParaRPr>
          </a:p>
        </p:txBody>
      </p:sp>
      <p:sp>
        <p:nvSpPr>
          <p:cNvPr id="88073" name="Text Box 1043"/>
          <p:cNvSpPr txBox="1">
            <a:spLocks noChangeArrowheads="1"/>
          </p:cNvSpPr>
          <p:nvPr/>
        </p:nvSpPr>
        <p:spPr bwMode="auto">
          <a:xfrm rot="-5400000">
            <a:off x="335757" y="3429793"/>
            <a:ext cx="762000" cy="366713"/>
          </a:xfrm>
          <a:prstGeom prst="rect">
            <a:avLst/>
          </a:prstGeom>
          <a:noFill/>
          <a:ln w="9525">
            <a:noFill/>
            <a:miter lim="800000"/>
            <a:headEnd/>
            <a:tailEnd/>
          </a:ln>
        </p:spPr>
        <p:txBody>
          <a:bodyPr>
            <a:spAutoFit/>
          </a:bodyPr>
          <a:lstStyle/>
          <a:p>
            <a:r>
              <a:rPr lang="tr-TR" sz="1800">
                <a:latin typeface="Arial" charset="0"/>
              </a:rPr>
              <a:t>Fiyat</a:t>
            </a:r>
            <a:endParaRPr lang="en-GB" sz="1800">
              <a:latin typeface="Arial" charset="0"/>
            </a:endParaRPr>
          </a:p>
        </p:txBody>
      </p:sp>
      <p:sp>
        <p:nvSpPr>
          <p:cNvPr id="88074" name="Text Box 1052"/>
          <p:cNvSpPr txBox="1">
            <a:spLocks noChangeArrowheads="1"/>
          </p:cNvSpPr>
          <p:nvPr/>
        </p:nvSpPr>
        <p:spPr bwMode="auto">
          <a:xfrm>
            <a:off x="762000" y="1981200"/>
            <a:ext cx="7620000" cy="701675"/>
          </a:xfrm>
          <a:prstGeom prst="rect">
            <a:avLst/>
          </a:prstGeom>
          <a:noFill/>
          <a:ln w="9525">
            <a:noFill/>
            <a:miter lim="800000"/>
            <a:headEnd/>
            <a:tailEnd/>
          </a:ln>
        </p:spPr>
        <p:txBody>
          <a:bodyPr>
            <a:spAutoFit/>
          </a:bodyPr>
          <a:lstStyle/>
          <a:p>
            <a:r>
              <a:rPr lang="tr-TR"/>
              <a:t>Piyasa talep eğrisi bireysel talep eğrilerinin yatay olarak toplanmasıyla elde edilir.</a:t>
            </a:r>
            <a:endParaRPr lang="en-GB"/>
          </a:p>
        </p:txBody>
      </p:sp>
      <p:grpSp>
        <p:nvGrpSpPr>
          <p:cNvPr id="4" name="Group 1061"/>
          <p:cNvGrpSpPr>
            <a:grpSpLocks/>
          </p:cNvGrpSpPr>
          <p:nvPr/>
        </p:nvGrpSpPr>
        <p:grpSpPr bwMode="auto">
          <a:xfrm>
            <a:off x="990600" y="2743200"/>
            <a:ext cx="8001000" cy="3155950"/>
            <a:chOff x="624" y="1728"/>
            <a:chExt cx="5040" cy="1988"/>
          </a:xfrm>
        </p:grpSpPr>
        <p:grpSp>
          <p:nvGrpSpPr>
            <p:cNvPr id="5" name="Group 1058"/>
            <p:cNvGrpSpPr>
              <a:grpSpLocks/>
            </p:cNvGrpSpPr>
            <p:nvPr/>
          </p:nvGrpSpPr>
          <p:grpSpPr bwMode="auto">
            <a:xfrm>
              <a:off x="624" y="1971"/>
              <a:ext cx="2688" cy="1745"/>
              <a:chOff x="624" y="1971"/>
              <a:chExt cx="2688" cy="1745"/>
            </a:xfrm>
          </p:grpSpPr>
          <p:sp>
            <p:nvSpPr>
              <p:cNvPr id="88085" name="Line 1030"/>
              <p:cNvSpPr>
                <a:spLocks noChangeShapeType="1"/>
              </p:cNvSpPr>
              <p:nvPr/>
            </p:nvSpPr>
            <p:spPr bwMode="auto">
              <a:xfrm>
                <a:off x="816" y="2064"/>
                <a:ext cx="1104" cy="1440"/>
              </a:xfrm>
              <a:prstGeom prst="line">
                <a:avLst/>
              </a:prstGeom>
              <a:noFill/>
              <a:ln w="9525">
                <a:solidFill>
                  <a:srgbClr val="FFFF00"/>
                </a:solidFill>
                <a:round/>
                <a:headEnd/>
                <a:tailEnd/>
              </a:ln>
            </p:spPr>
            <p:txBody>
              <a:bodyPr wrap="none" anchor="ctr"/>
              <a:lstStyle/>
              <a:p>
                <a:endParaRPr lang="tr-TR"/>
              </a:p>
            </p:txBody>
          </p:sp>
          <p:sp>
            <p:nvSpPr>
              <p:cNvPr id="88086" name="Line 1038"/>
              <p:cNvSpPr>
                <a:spLocks noChangeShapeType="1"/>
              </p:cNvSpPr>
              <p:nvPr/>
            </p:nvSpPr>
            <p:spPr bwMode="auto">
              <a:xfrm>
                <a:off x="816" y="2736"/>
                <a:ext cx="528" cy="0"/>
              </a:xfrm>
              <a:prstGeom prst="line">
                <a:avLst/>
              </a:prstGeom>
              <a:noFill/>
              <a:ln w="9525">
                <a:solidFill>
                  <a:schemeClr val="tx1"/>
                </a:solidFill>
                <a:prstDash val="dash"/>
                <a:round/>
                <a:headEnd/>
                <a:tailEnd/>
              </a:ln>
            </p:spPr>
            <p:txBody>
              <a:bodyPr wrap="none" anchor="ctr"/>
              <a:lstStyle/>
              <a:p>
                <a:endParaRPr lang="tr-TR"/>
              </a:p>
            </p:txBody>
          </p:sp>
          <p:sp>
            <p:nvSpPr>
              <p:cNvPr id="88087" name="Line 1039"/>
              <p:cNvSpPr>
                <a:spLocks noChangeShapeType="1"/>
              </p:cNvSpPr>
              <p:nvPr/>
            </p:nvSpPr>
            <p:spPr bwMode="auto">
              <a:xfrm>
                <a:off x="1344" y="2736"/>
                <a:ext cx="0" cy="768"/>
              </a:xfrm>
              <a:prstGeom prst="line">
                <a:avLst/>
              </a:prstGeom>
              <a:noFill/>
              <a:ln w="9525">
                <a:solidFill>
                  <a:schemeClr val="tx1"/>
                </a:solidFill>
                <a:prstDash val="dash"/>
                <a:round/>
                <a:headEnd/>
                <a:tailEnd/>
              </a:ln>
            </p:spPr>
            <p:txBody>
              <a:bodyPr wrap="none" anchor="ctr"/>
              <a:lstStyle/>
              <a:p>
                <a:endParaRPr lang="tr-TR"/>
              </a:p>
            </p:txBody>
          </p:sp>
          <p:sp>
            <p:nvSpPr>
              <p:cNvPr id="89112" name="AutoShape 1044"/>
              <p:cNvSpPr>
                <a:spLocks/>
              </p:cNvSpPr>
              <p:nvPr/>
            </p:nvSpPr>
            <p:spPr bwMode="auto">
              <a:xfrm>
                <a:off x="2208" y="1971"/>
                <a:ext cx="1104" cy="237"/>
              </a:xfrm>
              <a:prstGeom prst="borderCallout2">
                <a:avLst>
                  <a:gd name="adj1" fmla="val 17560"/>
                  <a:gd name="adj2" fmla="val -4347"/>
                  <a:gd name="adj3" fmla="val 17560"/>
                  <a:gd name="adj4" fmla="val -16213"/>
                  <a:gd name="adj5" fmla="val 460000"/>
                  <a:gd name="adj6" fmla="val -54347"/>
                </a:avLst>
              </a:prstGeom>
              <a:solidFill>
                <a:schemeClr val="tx2">
                  <a:lumMod val="50000"/>
                </a:schemeClr>
              </a:solidFill>
              <a:ln w="9525">
                <a:solidFill>
                  <a:schemeClr val="tx1"/>
                </a:solidFill>
                <a:miter lim="800000"/>
                <a:headEnd/>
                <a:tailEnd/>
              </a:ln>
            </p:spPr>
            <p:txBody>
              <a:bodyPr>
                <a:spAutoFit/>
              </a:bodyPr>
              <a:lstStyle/>
              <a:p>
                <a:pPr>
                  <a:defRPr/>
                </a:pPr>
                <a:r>
                  <a:rPr lang="tr-TR" sz="1800">
                    <a:latin typeface="Arial" charset="0"/>
                  </a:rPr>
                  <a:t>Tüketici</a:t>
                </a:r>
                <a:r>
                  <a:rPr lang="en-GB" sz="1800">
                    <a:latin typeface="Arial" charset="0"/>
                  </a:rPr>
                  <a:t>1</a:t>
                </a:r>
              </a:p>
            </p:txBody>
          </p:sp>
          <p:sp>
            <p:nvSpPr>
              <p:cNvPr id="88089" name="Text Box 1048"/>
              <p:cNvSpPr txBox="1">
                <a:spLocks noChangeArrowheads="1"/>
              </p:cNvSpPr>
              <p:nvPr/>
            </p:nvSpPr>
            <p:spPr bwMode="auto">
              <a:xfrm>
                <a:off x="624" y="2624"/>
                <a:ext cx="240" cy="231"/>
              </a:xfrm>
              <a:prstGeom prst="rect">
                <a:avLst/>
              </a:prstGeom>
              <a:noFill/>
              <a:ln w="9525">
                <a:noFill/>
                <a:miter lim="800000"/>
                <a:headEnd/>
                <a:tailEnd/>
              </a:ln>
            </p:spPr>
            <p:txBody>
              <a:bodyPr>
                <a:spAutoFit/>
              </a:bodyPr>
              <a:lstStyle/>
              <a:p>
                <a:r>
                  <a:rPr lang="en-GB" sz="1800">
                    <a:latin typeface="Arial" charset="0"/>
                  </a:rPr>
                  <a:t>5</a:t>
                </a:r>
              </a:p>
            </p:txBody>
          </p:sp>
          <p:sp>
            <p:nvSpPr>
              <p:cNvPr id="88090" name="Text Box 1049"/>
              <p:cNvSpPr txBox="1">
                <a:spLocks noChangeArrowheads="1"/>
              </p:cNvSpPr>
              <p:nvPr/>
            </p:nvSpPr>
            <p:spPr bwMode="auto">
              <a:xfrm>
                <a:off x="1200" y="3504"/>
                <a:ext cx="288" cy="212"/>
              </a:xfrm>
              <a:prstGeom prst="rect">
                <a:avLst/>
              </a:prstGeom>
              <a:noFill/>
              <a:ln w="9525">
                <a:noFill/>
                <a:miter lim="800000"/>
                <a:headEnd/>
                <a:tailEnd/>
              </a:ln>
            </p:spPr>
            <p:txBody>
              <a:bodyPr>
                <a:spAutoFit/>
              </a:bodyPr>
              <a:lstStyle/>
              <a:p>
                <a:r>
                  <a:rPr lang="en-GB" sz="1600">
                    <a:latin typeface="Arial" charset="0"/>
                  </a:rPr>
                  <a:t>11</a:t>
                </a:r>
              </a:p>
            </p:txBody>
          </p:sp>
        </p:grpSp>
        <p:sp>
          <p:nvSpPr>
            <p:cNvPr id="88084" name="Text Box 1053"/>
            <p:cNvSpPr txBox="1">
              <a:spLocks noChangeArrowheads="1"/>
            </p:cNvSpPr>
            <p:nvPr/>
          </p:nvSpPr>
          <p:spPr bwMode="auto">
            <a:xfrm>
              <a:off x="3984" y="1728"/>
              <a:ext cx="1680" cy="404"/>
            </a:xfrm>
            <a:prstGeom prst="rect">
              <a:avLst/>
            </a:prstGeom>
            <a:noFill/>
            <a:ln w="9525">
              <a:noFill/>
              <a:miter lim="800000"/>
              <a:headEnd/>
              <a:tailEnd/>
            </a:ln>
          </p:spPr>
          <p:txBody>
            <a:bodyPr>
              <a:spAutoFit/>
            </a:bodyPr>
            <a:lstStyle/>
            <a:p>
              <a:r>
                <a:rPr lang="tr-TR" sz="1800"/>
                <a:t>Tüketici 1, fiyat </a:t>
              </a:r>
              <a:r>
                <a:rPr lang="en-GB" sz="1800"/>
                <a:t>£5</a:t>
              </a:r>
              <a:r>
                <a:rPr lang="tr-TR" sz="1800"/>
                <a:t> iken</a:t>
              </a:r>
              <a:r>
                <a:rPr lang="en-GB" sz="1800"/>
                <a:t>, 11 </a:t>
              </a:r>
              <a:r>
                <a:rPr lang="tr-TR" sz="1800"/>
                <a:t>birim talep ediyorsa</a:t>
              </a:r>
              <a:endParaRPr lang="en-GB" sz="1800"/>
            </a:p>
          </p:txBody>
        </p:sp>
      </p:grpSp>
      <p:grpSp>
        <p:nvGrpSpPr>
          <p:cNvPr id="6" name="Group 1059"/>
          <p:cNvGrpSpPr>
            <a:grpSpLocks/>
          </p:cNvGrpSpPr>
          <p:nvPr/>
        </p:nvGrpSpPr>
        <p:grpSpPr bwMode="auto">
          <a:xfrm>
            <a:off x="1295400" y="3579813"/>
            <a:ext cx="7696200" cy="2319337"/>
            <a:chOff x="816" y="2255"/>
            <a:chExt cx="4848" cy="1461"/>
          </a:xfrm>
        </p:grpSpPr>
        <p:sp>
          <p:nvSpPr>
            <p:cNvPr id="88077" name="Line 1032"/>
            <p:cNvSpPr>
              <a:spLocks noChangeShapeType="1"/>
            </p:cNvSpPr>
            <p:nvPr/>
          </p:nvSpPr>
          <p:spPr bwMode="auto">
            <a:xfrm>
              <a:off x="816" y="2256"/>
              <a:ext cx="1680" cy="1248"/>
            </a:xfrm>
            <a:prstGeom prst="line">
              <a:avLst/>
            </a:prstGeom>
            <a:noFill/>
            <a:ln w="28575">
              <a:solidFill>
                <a:srgbClr val="FF6600"/>
              </a:solidFill>
              <a:round/>
              <a:headEnd/>
              <a:tailEnd/>
            </a:ln>
          </p:spPr>
          <p:txBody>
            <a:bodyPr wrap="none" anchor="ctr"/>
            <a:lstStyle/>
            <a:p>
              <a:endParaRPr lang="tr-TR"/>
            </a:p>
          </p:txBody>
        </p:sp>
        <p:sp>
          <p:nvSpPr>
            <p:cNvPr id="88078" name="Line 1040"/>
            <p:cNvSpPr>
              <a:spLocks noChangeShapeType="1"/>
            </p:cNvSpPr>
            <p:nvPr/>
          </p:nvSpPr>
          <p:spPr bwMode="auto">
            <a:xfrm>
              <a:off x="1472" y="2736"/>
              <a:ext cx="0" cy="768"/>
            </a:xfrm>
            <a:prstGeom prst="line">
              <a:avLst/>
            </a:prstGeom>
            <a:noFill/>
            <a:ln w="9525">
              <a:solidFill>
                <a:schemeClr val="tx1"/>
              </a:solidFill>
              <a:prstDash val="dash"/>
              <a:round/>
              <a:headEnd/>
              <a:tailEnd/>
            </a:ln>
          </p:spPr>
          <p:txBody>
            <a:bodyPr wrap="none" anchor="ctr"/>
            <a:lstStyle/>
            <a:p>
              <a:endParaRPr lang="tr-TR"/>
            </a:p>
          </p:txBody>
        </p:sp>
        <p:sp>
          <p:nvSpPr>
            <p:cNvPr id="89103" name="AutoShape 1045"/>
            <p:cNvSpPr>
              <a:spLocks/>
            </p:cNvSpPr>
            <p:nvPr/>
          </p:nvSpPr>
          <p:spPr bwMode="auto">
            <a:xfrm>
              <a:off x="2400" y="2403"/>
              <a:ext cx="1104" cy="237"/>
            </a:xfrm>
            <a:prstGeom prst="borderCallout2">
              <a:avLst>
                <a:gd name="adj1" fmla="val 30380"/>
                <a:gd name="adj2" fmla="val -4347"/>
                <a:gd name="adj3" fmla="val 30380"/>
                <a:gd name="adj4" fmla="val -12593"/>
                <a:gd name="adj5" fmla="val 297046"/>
                <a:gd name="adj6" fmla="val -39130"/>
              </a:avLst>
            </a:prstGeom>
            <a:solidFill>
              <a:schemeClr val="tx2">
                <a:lumMod val="50000"/>
              </a:schemeClr>
            </a:solidFill>
            <a:ln w="9525">
              <a:solidFill>
                <a:schemeClr val="tx1"/>
              </a:solidFill>
              <a:miter lim="800000"/>
              <a:headEnd/>
              <a:tailEnd/>
            </a:ln>
          </p:spPr>
          <p:txBody>
            <a:bodyPr>
              <a:spAutoFit/>
            </a:bodyPr>
            <a:lstStyle/>
            <a:p>
              <a:pPr>
                <a:defRPr/>
              </a:pPr>
              <a:r>
                <a:rPr lang="tr-TR" sz="1800" dirty="0">
                  <a:latin typeface="Arial" charset="0"/>
                </a:rPr>
                <a:t>Tüketici</a:t>
              </a:r>
              <a:r>
                <a:rPr lang="en-GB" sz="1800" dirty="0">
                  <a:latin typeface="Arial" charset="0"/>
                </a:rPr>
                <a:t> 2</a:t>
              </a:r>
            </a:p>
          </p:txBody>
        </p:sp>
        <p:sp>
          <p:nvSpPr>
            <p:cNvPr id="88080" name="Text Box 1050"/>
            <p:cNvSpPr txBox="1">
              <a:spLocks noChangeArrowheads="1"/>
            </p:cNvSpPr>
            <p:nvPr/>
          </p:nvSpPr>
          <p:spPr bwMode="auto">
            <a:xfrm>
              <a:off x="1368" y="3504"/>
              <a:ext cx="288" cy="212"/>
            </a:xfrm>
            <a:prstGeom prst="rect">
              <a:avLst/>
            </a:prstGeom>
            <a:noFill/>
            <a:ln w="9525">
              <a:noFill/>
              <a:miter lim="800000"/>
              <a:headEnd/>
              <a:tailEnd/>
            </a:ln>
          </p:spPr>
          <p:txBody>
            <a:bodyPr>
              <a:spAutoFit/>
            </a:bodyPr>
            <a:lstStyle/>
            <a:p>
              <a:r>
                <a:rPr lang="en-GB" sz="1600">
                  <a:latin typeface="Arial" charset="0"/>
                </a:rPr>
                <a:t>13</a:t>
              </a:r>
            </a:p>
          </p:txBody>
        </p:sp>
        <p:sp>
          <p:nvSpPr>
            <p:cNvPr id="88081" name="Text Box 1054"/>
            <p:cNvSpPr txBox="1">
              <a:spLocks noChangeArrowheads="1"/>
            </p:cNvSpPr>
            <p:nvPr/>
          </p:nvSpPr>
          <p:spPr bwMode="auto">
            <a:xfrm>
              <a:off x="3984" y="2255"/>
              <a:ext cx="1680" cy="404"/>
            </a:xfrm>
            <a:prstGeom prst="rect">
              <a:avLst/>
            </a:prstGeom>
            <a:noFill/>
            <a:ln w="9525">
              <a:noFill/>
              <a:miter lim="800000"/>
              <a:headEnd/>
              <a:tailEnd/>
            </a:ln>
          </p:spPr>
          <p:txBody>
            <a:bodyPr>
              <a:spAutoFit/>
            </a:bodyPr>
            <a:lstStyle/>
            <a:p>
              <a:r>
                <a:rPr lang="tr-TR" sz="1800"/>
                <a:t>Ve tüketici 2, 13 birim talep ediyorsa</a:t>
              </a:r>
              <a:endParaRPr lang="en-GB" sz="1800"/>
            </a:p>
          </p:txBody>
        </p:sp>
        <p:sp>
          <p:nvSpPr>
            <p:cNvPr id="88082" name="Line 1056"/>
            <p:cNvSpPr>
              <a:spLocks noChangeShapeType="1"/>
            </p:cNvSpPr>
            <p:nvPr/>
          </p:nvSpPr>
          <p:spPr bwMode="auto">
            <a:xfrm>
              <a:off x="1344" y="2736"/>
              <a:ext cx="144" cy="0"/>
            </a:xfrm>
            <a:prstGeom prst="line">
              <a:avLst/>
            </a:prstGeom>
            <a:noFill/>
            <a:ln w="9525">
              <a:solidFill>
                <a:schemeClr val="tx1"/>
              </a:solidFill>
              <a:prstDash val="dash"/>
              <a:round/>
              <a:headEnd/>
              <a:tailEnd/>
            </a:ln>
          </p:spPr>
          <p:txBody>
            <a:bodyPr wrap="none" anchor="ctr"/>
            <a:lstStyle/>
            <a:p>
              <a:endParaRPr lang="tr-TR"/>
            </a:p>
          </p:txBody>
        </p:sp>
      </p:gr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tr-TR" sz="4000" smtClean="0"/>
              <a:t>Marjinal fayda yaklaşımı</a:t>
            </a:r>
          </a:p>
        </p:txBody>
      </p:sp>
      <p:sp>
        <p:nvSpPr>
          <p:cNvPr id="70659" name="Rectangle 3"/>
          <p:cNvSpPr>
            <a:spLocks noGrp="1" noChangeArrowheads="1"/>
          </p:cNvSpPr>
          <p:nvPr>
            <p:ph idx="1"/>
          </p:nvPr>
        </p:nvSpPr>
        <p:spPr/>
        <p:txBody>
          <a:bodyPr/>
          <a:lstStyle/>
          <a:p>
            <a:pPr eaLnBrk="1" hangingPunct="1">
              <a:lnSpc>
                <a:spcPct val="80000"/>
              </a:lnSpc>
            </a:pPr>
            <a:r>
              <a:rPr lang="tr-TR" sz="2800" smtClean="0"/>
              <a:t>Faydanın ölçülebileceği varsayımına dayanır.</a:t>
            </a:r>
          </a:p>
          <a:p>
            <a:pPr lvl="1" eaLnBrk="1" hangingPunct="1">
              <a:lnSpc>
                <a:spcPct val="80000"/>
              </a:lnSpc>
            </a:pPr>
            <a:r>
              <a:rPr lang="tr-TR" sz="2400" smtClean="0"/>
              <a:t>Fayda</a:t>
            </a:r>
            <a:r>
              <a:rPr lang="en-US" sz="2400" smtClean="0"/>
              <a:t>: </a:t>
            </a:r>
            <a:r>
              <a:rPr lang="tr-TR" sz="2400" smtClean="0"/>
              <a:t>Bir tüketicinin bir mal ya da hizmetin tüketiminden elde ettiği doyum</a:t>
            </a:r>
          </a:p>
          <a:p>
            <a:pPr lvl="1" eaLnBrk="1" hangingPunct="1">
              <a:lnSpc>
                <a:spcPct val="80000"/>
              </a:lnSpc>
            </a:pPr>
            <a:endParaRPr lang="tr-TR" sz="2400" smtClean="0"/>
          </a:p>
          <a:p>
            <a:pPr eaLnBrk="1" hangingPunct="1">
              <a:lnSpc>
                <a:spcPct val="80000"/>
              </a:lnSpc>
            </a:pPr>
            <a:r>
              <a:rPr lang="tr-TR" sz="2800" smtClean="0"/>
              <a:t>Bir maldan belirli bir miktar tüketildiğinde, bütün birimlerin sağladığı faydaya </a:t>
            </a:r>
            <a:r>
              <a:rPr lang="tr-TR" sz="2800" b="1" smtClean="0"/>
              <a:t>toplam fayda</a:t>
            </a:r>
            <a:r>
              <a:rPr lang="tr-TR" sz="2800" smtClean="0"/>
              <a:t> denir.</a:t>
            </a:r>
          </a:p>
          <a:p>
            <a:pPr eaLnBrk="1" hangingPunct="1">
              <a:lnSpc>
                <a:spcPct val="80000"/>
              </a:lnSpc>
            </a:pPr>
            <a:endParaRPr lang="tr-TR" sz="2800" smtClean="0"/>
          </a:p>
          <a:p>
            <a:pPr eaLnBrk="1" hangingPunct="1">
              <a:lnSpc>
                <a:spcPct val="80000"/>
              </a:lnSpc>
            </a:pPr>
            <a:r>
              <a:rPr lang="tr-TR" sz="2800" smtClean="0"/>
              <a:t>Bir maldan yeni bir birim daha tüketmenin toplam faydada yaratacağı değişmeye </a:t>
            </a:r>
            <a:r>
              <a:rPr lang="tr-TR" sz="2800" b="1" smtClean="0"/>
              <a:t>marjinal fayda</a:t>
            </a:r>
            <a:r>
              <a:rPr lang="tr-TR" sz="2800" smtClean="0"/>
              <a:t> denir.</a:t>
            </a:r>
          </a:p>
        </p:txBody>
      </p:sp>
      <p:sp>
        <p:nvSpPr>
          <p:cNvPr id="70660" name="3 Slayt Numarası Yer Tutucusu"/>
          <p:cNvSpPr>
            <a:spLocks noGrp="1"/>
          </p:cNvSpPr>
          <p:nvPr>
            <p:ph type="sldNum" sz="quarter" idx="12"/>
          </p:nvPr>
        </p:nvSpPr>
        <p:spPr bwMode="auto">
          <a:noFill/>
          <a:ln>
            <a:miter lim="800000"/>
            <a:headEnd/>
            <a:tailEnd/>
          </a:ln>
        </p:spPr>
        <p:txBody>
          <a:bodyPr/>
          <a:lstStyle/>
          <a:p>
            <a:fld id="{D0E9566C-2464-489A-88B9-F89ECE6B65B7}" type="slidenum">
              <a:rPr lang="en-US" smtClean="0"/>
              <a:pPr/>
              <a:t>3</a:t>
            </a:fld>
            <a:endParaRPr lang="en-US" smtClean="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tr-TR" sz="4000" smtClean="0"/>
              <a:t>Marjinal fayda yaklaşımı</a:t>
            </a:r>
          </a:p>
        </p:txBody>
      </p:sp>
      <p:sp>
        <p:nvSpPr>
          <p:cNvPr id="71683" name="Rectangle 3"/>
          <p:cNvSpPr>
            <a:spLocks noGrp="1" noChangeArrowheads="1"/>
          </p:cNvSpPr>
          <p:nvPr>
            <p:ph idx="1"/>
          </p:nvPr>
        </p:nvSpPr>
        <p:spPr/>
        <p:txBody>
          <a:bodyPr/>
          <a:lstStyle/>
          <a:p>
            <a:pPr eaLnBrk="1" hangingPunct="1"/>
            <a:r>
              <a:rPr lang="tr-TR" smtClean="0"/>
              <a:t>Bireyin aldığı mal miktarı arttıkça, malın toplam faydası arttığı halde, son biriminin sağlayacağı fayda (marjinal fayda) azalır.</a:t>
            </a:r>
          </a:p>
        </p:txBody>
      </p:sp>
      <p:sp>
        <p:nvSpPr>
          <p:cNvPr id="71684" name="3 Slayt Numarası Yer Tutucusu"/>
          <p:cNvSpPr>
            <a:spLocks noGrp="1"/>
          </p:cNvSpPr>
          <p:nvPr>
            <p:ph type="sldNum" sz="quarter" idx="12"/>
          </p:nvPr>
        </p:nvSpPr>
        <p:spPr bwMode="auto">
          <a:noFill/>
          <a:ln>
            <a:miter lim="800000"/>
            <a:headEnd/>
            <a:tailEnd/>
          </a:ln>
        </p:spPr>
        <p:txBody>
          <a:bodyPr/>
          <a:lstStyle/>
          <a:p>
            <a:fld id="{BB2E3343-00BD-4F2C-A1DF-E0F3E5F7FF48}" type="slidenum">
              <a:rPr lang="en-US" smtClean="0"/>
              <a:pPr/>
              <a:t>4</a:t>
            </a:fld>
            <a:endParaRPr lang="en-US" smtClean="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tr-TR" sz="4000" smtClean="0"/>
              <a:t>Marjinal faydaya örnek</a:t>
            </a:r>
          </a:p>
        </p:txBody>
      </p:sp>
      <p:sp>
        <p:nvSpPr>
          <p:cNvPr id="72706" name="2 İçerik Yer Tutucusu"/>
          <p:cNvSpPr>
            <a:spLocks noGrp="1"/>
          </p:cNvSpPr>
          <p:nvPr>
            <p:ph idx="1"/>
          </p:nvPr>
        </p:nvSpPr>
        <p:spPr/>
        <p:txBody>
          <a:bodyPr/>
          <a:lstStyle/>
          <a:p>
            <a:r>
              <a:rPr lang="tr-TR" sz="1800" smtClean="0"/>
              <a:t>Su, içmek için kullanıldığı gibi temizlik yapmak, çiçek sulamak vb. için de kullanılır. Bu çeşitli kullanımlar arasında bir önem ve öncelik vardır. </a:t>
            </a:r>
          </a:p>
          <a:p>
            <a:r>
              <a:rPr lang="tr-TR" sz="1800" smtClean="0"/>
              <a:t>Örneğin, bir tüketicinin elinde sınırlı miktarda su bulunduğunu ve suyu ancak içmek ve temizlenmek için kullanabileceğini kabul edelim. Tüketici elindeki suyu önce daha fazla önem verdiği içme ihtiyacına ayıracaktır. Öyle ki, ilk 10 bardağını başka hiçbir işe kullanmayacaktır. Ancak, 10 bardağın üstündeki miktarı artık içmek yerine yüzünü yıkamak için kullanabilir. Bu dağıtımı yaparken her kullanım alanına ayırdığı son litre sudan sağladığı marjinal faydanın eşit olmasına dikkat edecektir. Bunu gerçekleştirdiği zaman, tüketici, elindeki kıt kaynaktan en yüksek tatmini sağlamış olacaktır. </a:t>
            </a:r>
          </a:p>
          <a:p>
            <a:r>
              <a:rPr lang="tr-TR" sz="1800" smtClean="0"/>
              <a:t>Bir diğer ifadeyle, bir noktadan sonra tüketici doyma noktasına ulaşacak ve marjinal fayda sıfır olacaktır. </a:t>
            </a:r>
          </a:p>
          <a:p>
            <a:endParaRPr lang="tr-TR" smtClean="0"/>
          </a:p>
        </p:txBody>
      </p:sp>
      <p:sp>
        <p:nvSpPr>
          <p:cNvPr id="72707" name="3 Slayt Numarası Yer Tutucusu"/>
          <p:cNvSpPr>
            <a:spLocks noGrp="1"/>
          </p:cNvSpPr>
          <p:nvPr>
            <p:ph type="sldNum" sz="quarter" idx="12"/>
          </p:nvPr>
        </p:nvSpPr>
        <p:spPr bwMode="auto">
          <a:noFill/>
          <a:ln>
            <a:miter lim="800000"/>
            <a:headEnd/>
            <a:tailEnd/>
          </a:ln>
        </p:spPr>
        <p:txBody>
          <a:bodyPr/>
          <a:lstStyle/>
          <a:p>
            <a:fld id="{7A52ADE8-4F92-4464-BA55-332D47F5CA98}" type="slidenum">
              <a:rPr lang="en-US" smtClean="0"/>
              <a:pPr/>
              <a:t>5</a:t>
            </a:fld>
            <a:endParaRPr lang="en-US" smtClean="0"/>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z="4000" smtClean="0"/>
              <a:t>Talep e</a:t>
            </a:r>
            <a:r>
              <a:rPr lang="tr-TR" sz="4000" smtClean="0"/>
              <a:t>ğrisi neden negatif eğimli</a:t>
            </a:r>
            <a:r>
              <a:rPr lang="en-US" sz="4000" smtClean="0"/>
              <a:t>?</a:t>
            </a:r>
            <a:endParaRPr lang="tr-TR" sz="4000" smtClean="0"/>
          </a:p>
        </p:txBody>
      </p:sp>
      <p:sp>
        <p:nvSpPr>
          <p:cNvPr id="73731" name="Rectangle 3"/>
          <p:cNvSpPr>
            <a:spLocks noGrp="1" noChangeArrowheads="1"/>
          </p:cNvSpPr>
          <p:nvPr>
            <p:ph idx="1"/>
          </p:nvPr>
        </p:nvSpPr>
        <p:spPr/>
        <p:txBody>
          <a:bodyPr/>
          <a:lstStyle/>
          <a:p>
            <a:pPr eaLnBrk="1" hangingPunct="1"/>
            <a:r>
              <a:rPr lang="en-US" smtClean="0"/>
              <a:t>T</a:t>
            </a:r>
            <a:r>
              <a:rPr lang="tr-TR" smtClean="0"/>
              <a:t>üketiciler bir maldan ellerinde az bulunduğunda, o mala verdikleri önemin (MU) fazla oluşu yüzünden yüksek fiyat ödemeye hazır olu</a:t>
            </a:r>
            <a:r>
              <a:rPr lang="en-US" smtClean="0"/>
              <a:t>r</a:t>
            </a:r>
            <a:endParaRPr lang="tr-TR" smtClean="0"/>
          </a:p>
          <a:p>
            <a:pPr eaLnBrk="1" hangingPunct="1"/>
            <a:endParaRPr lang="en-US" smtClean="0"/>
          </a:p>
          <a:p>
            <a:pPr eaLnBrk="1" hangingPunct="1"/>
            <a:r>
              <a:rPr lang="en-US" smtClean="0"/>
              <a:t>E</a:t>
            </a:r>
            <a:r>
              <a:rPr lang="tr-TR" smtClean="0"/>
              <a:t>llerindeki miktar arttıkça marjinal fayda azalac</a:t>
            </a:r>
            <a:r>
              <a:rPr lang="en-US" smtClean="0"/>
              <a:t>a</a:t>
            </a:r>
            <a:r>
              <a:rPr lang="tr-TR" smtClean="0"/>
              <a:t>ğından</a:t>
            </a:r>
            <a:r>
              <a:rPr lang="en-US" smtClean="0"/>
              <a:t>,</a:t>
            </a:r>
            <a:r>
              <a:rPr lang="tr-TR" smtClean="0"/>
              <a:t> ödemeye razı olacakları fiyat düş</a:t>
            </a:r>
            <a:r>
              <a:rPr lang="en-US" smtClean="0"/>
              <a:t>er</a:t>
            </a:r>
            <a:r>
              <a:rPr lang="tr-TR" smtClean="0"/>
              <a:t>.</a:t>
            </a:r>
          </a:p>
          <a:p>
            <a:pPr eaLnBrk="1" hangingPunct="1"/>
            <a:endParaRPr lang="tr-TR" smtClean="0"/>
          </a:p>
        </p:txBody>
      </p:sp>
      <p:sp>
        <p:nvSpPr>
          <p:cNvPr id="73732" name="3 Slayt Numarası Yer Tutucusu"/>
          <p:cNvSpPr>
            <a:spLocks noGrp="1"/>
          </p:cNvSpPr>
          <p:nvPr>
            <p:ph type="sldNum" sz="quarter" idx="12"/>
          </p:nvPr>
        </p:nvSpPr>
        <p:spPr bwMode="auto">
          <a:noFill/>
          <a:ln>
            <a:miter lim="800000"/>
            <a:headEnd/>
            <a:tailEnd/>
          </a:ln>
        </p:spPr>
        <p:txBody>
          <a:bodyPr/>
          <a:lstStyle/>
          <a:p>
            <a:fld id="{19A81E7C-381E-43F1-99CE-B5D4CE8E452A}" type="slidenum">
              <a:rPr lang="en-US" smtClean="0"/>
              <a:pPr/>
              <a:t>6</a:t>
            </a:fld>
            <a:endParaRPr lang="en-US" smtClean="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tr-TR" sz="4000" smtClean="0"/>
              <a:t>Tüketici dengesi</a:t>
            </a:r>
          </a:p>
        </p:txBody>
      </p:sp>
      <p:sp>
        <p:nvSpPr>
          <p:cNvPr id="74755" name="Rectangle 3"/>
          <p:cNvSpPr>
            <a:spLocks noGrp="1" noChangeArrowheads="1"/>
          </p:cNvSpPr>
          <p:nvPr>
            <p:ph idx="1"/>
          </p:nvPr>
        </p:nvSpPr>
        <p:spPr/>
        <p:txBody>
          <a:bodyPr/>
          <a:lstStyle/>
          <a:p>
            <a:pPr eaLnBrk="1" hangingPunct="1"/>
            <a:r>
              <a:rPr lang="tr-TR" smtClean="0"/>
              <a:t>Tüketici, gelirini tüketim modeline giren her mala harcadığı sonuncu liralarla aldığı miktarların marjinal faydalarını birbirine eşitleyecek şekilde bölüştürdüğünde dengeye gelir. </a:t>
            </a:r>
          </a:p>
        </p:txBody>
      </p:sp>
      <p:sp>
        <p:nvSpPr>
          <p:cNvPr id="74756" name="3 Slayt Numarası Yer Tutucusu"/>
          <p:cNvSpPr>
            <a:spLocks noGrp="1"/>
          </p:cNvSpPr>
          <p:nvPr>
            <p:ph type="sldNum" sz="quarter" idx="12"/>
          </p:nvPr>
        </p:nvSpPr>
        <p:spPr bwMode="auto">
          <a:noFill/>
          <a:ln>
            <a:miter lim="800000"/>
            <a:headEnd/>
            <a:tailEnd/>
          </a:ln>
        </p:spPr>
        <p:txBody>
          <a:bodyPr/>
          <a:lstStyle/>
          <a:p>
            <a:fld id="{9FFE4699-F7AC-4BAC-BE8D-1AD2465126B6}" type="slidenum">
              <a:rPr lang="en-US" smtClean="0"/>
              <a:pPr/>
              <a:t>7</a:t>
            </a:fld>
            <a:endParaRPr lang="en-US" smtClean="0"/>
          </a:p>
        </p:txBody>
      </p:sp>
      <p:sp>
        <p:nvSpPr>
          <p:cNvPr id="74757" name="Text Box 4"/>
          <p:cNvSpPr txBox="1">
            <a:spLocks noChangeArrowheads="1"/>
          </p:cNvSpPr>
          <p:nvPr/>
        </p:nvSpPr>
        <p:spPr bwMode="auto">
          <a:xfrm>
            <a:off x="2484438" y="5084763"/>
            <a:ext cx="3382962" cy="1066800"/>
          </a:xfrm>
          <a:prstGeom prst="rect">
            <a:avLst/>
          </a:prstGeom>
          <a:noFill/>
          <a:ln w="9525" algn="ctr">
            <a:noFill/>
            <a:miter lim="800000"/>
            <a:headEnd/>
            <a:tailEnd/>
          </a:ln>
        </p:spPr>
        <p:txBody>
          <a:bodyPr>
            <a:spAutoFit/>
          </a:bodyPr>
          <a:lstStyle/>
          <a:p>
            <a:r>
              <a:rPr lang="tr-TR" altLang="ko-KR"/>
              <a:t>MU</a:t>
            </a:r>
            <a:r>
              <a:rPr lang="tr-TR" altLang="ko-KR" baseline="-25000"/>
              <a:t>X1</a:t>
            </a:r>
            <a:r>
              <a:rPr lang="tr-TR" altLang="ko-KR"/>
              <a:t> </a:t>
            </a:r>
            <a:r>
              <a:rPr lang="en-US" altLang="ko-KR" sz="3200" baseline="-25000"/>
              <a:t>=</a:t>
            </a:r>
            <a:r>
              <a:rPr lang="en-US" altLang="ko-KR" sz="2800"/>
              <a:t> </a:t>
            </a:r>
            <a:r>
              <a:rPr lang="tr-TR" altLang="ko-KR"/>
              <a:t> MU</a:t>
            </a:r>
            <a:r>
              <a:rPr lang="tr-TR" altLang="ko-KR" baseline="-25000"/>
              <a:t>X2</a:t>
            </a:r>
            <a:r>
              <a:rPr lang="tr-TR" altLang="ko-KR"/>
              <a:t>	 </a:t>
            </a:r>
            <a:endParaRPr lang="en-US" altLang="ko-KR"/>
          </a:p>
          <a:p>
            <a:r>
              <a:rPr lang="tr-TR" altLang="ko-KR"/>
              <a:t>P</a:t>
            </a:r>
            <a:r>
              <a:rPr lang="tr-TR" altLang="ko-KR" baseline="-25000"/>
              <a:t>x1 </a:t>
            </a:r>
            <a:r>
              <a:rPr lang="en-US" altLang="ko-KR"/>
              <a:t>	   </a:t>
            </a:r>
            <a:r>
              <a:rPr lang="tr-TR" altLang="ko-KR"/>
              <a:t> P</a:t>
            </a:r>
            <a:r>
              <a:rPr lang="tr-TR" altLang="ko-KR" baseline="-25000"/>
              <a:t>x2</a:t>
            </a:r>
            <a:r>
              <a:rPr lang="tr-TR" altLang="ko-KR"/>
              <a:t>	 </a:t>
            </a:r>
            <a:endParaRPr lang="tr-TR"/>
          </a:p>
        </p:txBody>
      </p:sp>
      <p:sp>
        <p:nvSpPr>
          <p:cNvPr id="74758" name="Line 5"/>
          <p:cNvSpPr>
            <a:spLocks noChangeShapeType="1"/>
          </p:cNvSpPr>
          <p:nvPr/>
        </p:nvSpPr>
        <p:spPr bwMode="auto">
          <a:xfrm>
            <a:off x="2555875" y="5589588"/>
            <a:ext cx="792163" cy="0"/>
          </a:xfrm>
          <a:prstGeom prst="line">
            <a:avLst/>
          </a:prstGeom>
          <a:noFill/>
          <a:ln w="9525">
            <a:solidFill>
              <a:schemeClr val="tx1"/>
            </a:solidFill>
            <a:round/>
            <a:headEnd/>
            <a:tailEnd/>
          </a:ln>
        </p:spPr>
        <p:txBody>
          <a:bodyPr/>
          <a:lstStyle/>
          <a:p>
            <a:endParaRPr lang="tr-TR"/>
          </a:p>
        </p:txBody>
      </p:sp>
      <p:sp>
        <p:nvSpPr>
          <p:cNvPr id="74759" name="Line 6"/>
          <p:cNvSpPr>
            <a:spLocks noChangeShapeType="1"/>
          </p:cNvSpPr>
          <p:nvPr/>
        </p:nvSpPr>
        <p:spPr bwMode="auto">
          <a:xfrm>
            <a:off x="3779838" y="5589588"/>
            <a:ext cx="936625" cy="0"/>
          </a:xfrm>
          <a:prstGeom prst="line">
            <a:avLst/>
          </a:prstGeom>
          <a:noFill/>
          <a:ln w="9525">
            <a:solidFill>
              <a:schemeClr val="tx1"/>
            </a:solidFill>
            <a:round/>
            <a:headEnd/>
            <a:tailEnd/>
          </a:ln>
        </p:spPr>
        <p:txBody>
          <a:bodyPr/>
          <a:lstStyle/>
          <a:p>
            <a:endParaRPr lang="tr-T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4213" y="404813"/>
            <a:ext cx="8205787" cy="1143000"/>
          </a:xfrm>
        </p:spPr>
        <p:txBody>
          <a:bodyPr>
            <a:normAutofit fontScale="90000"/>
          </a:bodyPr>
          <a:lstStyle/>
          <a:p>
            <a:pPr eaLnBrk="1" hangingPunct="1"/>
            <a:r>
              <a:rPr lang="tr-TR" sz="4000" b="1" smtClean="0"/>
              <a:t>Kayıtsızlık eğrileri yaklaşımı</a:t>
            </a:r>
            <a:r>
              <a:rPr lang="tr-TR" sz="4000" smtClean="0"/>
              <a:t/>
            </a:r>
            <a:br>
              <a:rPr lang="tr-TR" sz="4000" smtClean="0"/>
            </a:br>
            <a:endParaRPr lang="en-GB" sz="4000" b="1" smtClean="0"/>
          </a:p>
        </p:txBody>
      </p:sp>
      <p:sp>
        <p:nvSpPr>
          <p:cNvPr id="52227" name="Rectangle 3"/>
          <p:cNvSpPr>
            <a:spLocks noGrp="1" noChangeArrowheads="1"/>
          </p:cNvSpPr>
          <p:nvPr>
            <p:ph idx="1"/>
          </p:nvPr>
        </p:nvSpPr>
        <p:spPr>
          <a:xfrm>
            <a:off x="685800" y="1484313"/>
            <a:ext cx="7772400" cy="4611687"/>
          </a:xfrm>
        </p:spPr>
        <p:txBody>
          <a:bodyPr/>
          <a:lstStyle/>
          <a:p>
            <a:pPr eaLnBrk="1" hangingPunct="1">
              <a:lnSpc>
                <a:spcPct val="80000"/>
              </a:lnSpc>
              <a:buFontTx/>
              <a:buNone/>
            </a:pPr>
            <a:r>
              <a:rPr lang="tr-TR" sz="2800" b="1" smtClean="0"/>
              <a:t>Tüketici tercihinde etkili dört bileşen:</a:t>
            </a:r>
          </a:p>
          <a:p>
            <a:pPr eaLnBrk="1" hangingPunct="1">
              <a:lnSpc>
                <a:spcPct val="80000"/>
              </a:lnSpc>
            </a:pPr>
            <a:endParaRPr lang="tr-TR" sz="2800" smtClean="0"/>
          </a:p>
          <a:p>
            <a:pPr eaLnBrk="1" hangingPunct="1">
              <a:lnSpc>
                <a:spcPct val="80000"/>
              </a:lnSpc>
            </a:pPr>
            <a:r>
              <a:rPr lang="tr-TR" sz="2800" smtClean="0"/>
              <a:t>Tüketici Geliri</a:t>
            </a:r>
            <a:endParaRPr lang="en-GB" sz="2800" smtClean="0"/>
          </a:p>
          <a:p>
            <a:pPr eaLnBrk="1" hangingPunct="1">
              <a:lnSpc>
                <a:spcPct val="80000"/>
              </a:lnSpc>
            </a:pPr>
            <a:endParaRPr lang="en-GB" sz="2800" smtClean="0"/>
          </a:p>
          <a:p>
            <a:pPr eaLnBrk="1" hangingPunct="1">
              <a:lnSpc>
                <a:spcPct val="80000"/>
              </a:lnSpc>
            </a:pPr>
            <a:r>
              <a:rPr lang="tr-TR" sz="2800" smtClean="0"/>
              <a:t>Malların Fiyatları</a:t>
            </a:r>
            <a:endParaRPr lang="en-GB" sz="2800" smtClean="0"/>
          </a:p>
          <a:p>
            <a:pPr eaLnBrk="1" hangingPunct="1">
              <a:lnSpc>
                <a:spcPct val="80000"/>
              </a:lnSpc>
            </a:pPr>
            <a:endParaRPr lang="en-GB" sz="2800" smtClean="0"/>
          </a:p>
          <a:p>
            <a:pPr eaLnBrk="1" hangingPunct="1">
              <a:lnSpc>
                <a:spcPct val="80000"/>
              </a:lnSpc>
            </a:pPr>
            <a:r>
              <a:rPr lang="tr-TR" sz="2800" smtClean="0"/>
              <a:t>Tüketicilerin tercih sıralaması</a:t>
            </a:r>
            <a:endParaRPr lang="en-GB" sz="2800" smtClean="0"/>
          </a:p>
          <a:p>
            <a:pPr eaLnBrk="1" hangingPunct="1">
              <a:lnSpc>
                <a:spcPct val="80000"/>
              </a:lnSpc>
            </a:pPr>
            <a:endParaRPr lang="en-GB" sz="2800" smtClean="0"/>
          </a:p>
          <a:p>
            <a:pPr eaLnBrk="1" hangingPunct="1"/>
            <a:r>
              <a:rPr lang="tr-TR" sz="2800" smtClean="0"/>
              <a:t>Tüketicilerin faydalarını maksimize ettikleri varsayımı</a:t>
            </a:r>
            <a:endParaRPr lang="en-GB" sz="2800" smtClean="0"/>
          </a:p>
        </p:txBody>
      </p:sp>
      <p:sp>
        <p:nvSpPr>
          <p:cNvPr id="75780" name="Slide Number Placeholder 3"/>
          <p:cNvSpPr>
            <a:spLocks noGrp="1"/>
          </p:cNvSpPr>
          <p:nvPr>
            <p:ph type="sldNum" sz="quarter" idx="12"/>
          </p:nvPr>
        </p:nvSpPr>
        <p:spPr bwMode="auto">
          <a:noFill/>
          <a:ln>
            <a:miter lim="800000"/>
            <a:headEnd/>
            <a:tailEnd/>
          </a:ln>
        </p:spPr>
        <p:txBody>
          <a:bodyPr/>
          <a:lstStyle/>
          <a:p>
            <a:fld id="{1B0F9FCC-45B1-4913-93E9-7E043E0E06B0}" type="slidenum">
              <a:rPr lang="en-US" smtClean="0"/>
              <a:pPr/>
              <a:t>8</a:t>
            </a:fld>
            <a:endParaRPr lang="en-US" smtClean="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 calcmode="lin" valueType="num">
                                      <p:cBhvr additive="base">
                                        <p:cTn id="13" dur="500" fill="hold"/>
                                        <p:tgtEl>
                                          <p:spTgt spid="522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7">
                                            <p:txEl>
                                              <p:pRg st="4" end="4"/>
                                            </p:txEl>
                                          </p:spTgt>
                                        </p:tgtEl>
                                        <p:attrNameLst>
                                          <p:attrName>style.visibility</p:attrName>
                                        </p:attrNameLst>
                                      </p:cBhvr>
                                      <p:to>
                                        <p:strVal val="visible"/>
                                      </p:to>
                                    </p:set>
                                    <p:anim calcmode="lin" valueType="num">
                                      <p:cBhvr additive="base">
                                        <p:cTn id="19" dur="500" fill="hold"/>
                                        <p:tgtEl>
                                          <p:spTgt spid="5222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227">
                                            <p:txEl>
                                              <p:pRg st="6" end="6"/>
                                            </p:txEl>
                                          </p:spTgt>
                                        </p:tgtEl>
                                        <p:attrNameLst>
                                          <p:attrName>style.visibility</p:attrName>
                                        </p:attrNameLst>
                                      </p:cBhvr>
                                      <p:to>
                                        <p:strVal val="visible"/>
                                      </p:to>
                                    </p:set>
                                    <p:anim calcmode="lin" valueType="num">
                                      <p:cBhvr additive="base">
                                        <p:cTn id="25" dur="500" fill="hold"/>
                                        <p:tgtEl>
                                          <p:spTgt spid="52227">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227">
                                            <p:txEl>
                                              <p:pRg st="8" end="8"/>
                                            </p:txEl>
                                          </p:spTgt>
                                        </p:tgtEl>
                                        <p:attrNameLst>
                                          <p:attrName>style.visibility</p:attrName>
                                        </p:attrNameLst>
                                      </p:cBhvr>
                                      <p:to>
                                        <p:strVal val="visible"/>
                                      </p:to>
                                    </p:set>
                                    <p:anim calcmode="lin" valueType="num">
                                      <p:cBhvr additive="base">
                                        <p:cTn id="31" dur="500" fill="hold"/>
                                        <p:tgtEl>
                                          <p:spTgt spid="52227">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22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tr-TR" sz="4000" b="1" smtClean="0"/>
              <a:t>Bütçe Doğrusu</a:t>
            </a:r>
            <a:endParaRPr lang="en-GB" sz="4000" b="1" smtClean="0"/>
          </a:p>
        </p:txBody>
      </p:sp>
      <p:sp>
        <p:nvSpPr>
          <p:cNvPr id="53251" name="Rectangle 3"/>
          <p:cNvSpPr>
            <a:spLocks noGrp="1" noChangeArrowheads="1"/>
          </p:cNvSpPr>
          <p:nvPr>
            <p:ph type="body" sz="half" idx="1"/>
          </p:nvPr>
        </p:nvSpPr>
        <p:spPr>
          <a:xfrm>
            <a:off x="395288" y="2997200"/>
            <a:ext cx="4176712" cy="3175000"/>
          </a:xfrm>
        </p:spPr>
        <p:txBody>
          <a:bodyPr/>
          <a:lstStyle/>
          <a:p>
            <a:pPr eaLnBrk="1" hangingPunct="1"/>
            <a:r>
              <a:rPr lang="tr-TR" sz="2000" smtClean="0"/>
              <a:t>Bütçe doğrusu, tüketicinin belirli bütçesi ile piyasa fiyatlarından satın alabileceği sınırlı miktardaki mal bileşimlerini gösterir.</a:t>
            </a:r>
          </a:p>
          <a:p>
            <a:pPr lvl="1" eaLnBrk="1" hangingPunct="1"/>
            <a:r>
              <a:rPr lang="tr-TR" sz="1800" smtClean="0"/>
              <a:t>Bütçe doğrusunun eğimi fiyatların oranına eşittir. </a:t>
            </a:r>
          </a:p>
          <a:p>
            <a:pPr lvl="1" eaLnBrk="1" hangingPunct="1"/>
            <a:r>
              <a:rPr lang="tr-TR" sz="1800" smtClean="0"/>
              <a:t>Fiyatlar sabitken, gelirin artması sonucu bütçe doğrusu eğimi değişmeden sağa kayar.</a:t>
            </a:r>
            <a:endParaRPr lang="en-GB" sz="1800" smtClean="0"/>
          </a:p>
        </p:txBody>
      </p:sp>
      <p:sp>
        <p:nvSpPr>
          <p:cNvPr id="2053" name="Slide Number Placeholder 4"/>
          <p:cNvSpPr>
            <a:spLocks noGrp="1"/>
          </p:cNvSpPr>
          <p:nvPr>
            <p:ph type="sldNum" sz="quarter" idx="10"/>
          </p:nvPr>
        </p:nvSpPr>
        <p:spPr bwMode="auto">
          <a:noFill/>
          <a:ln>
            <a:miter lim="800000"/>
            <a:headEnd/>
            <a:tailEnd/>
          </a:ln>
        </p:spPr>
        <p:txBody>
          <a:bodyPr/>
          <a:lstStyle/>
          <a:p>
            <a:fld id="{09EAC97F-65BE-427F-9372-FEAB7E9F4F56}" type="slidenum">
              <a:rPr lang="en-US" smtClean="0"/>
              <a:pPr/>
              <a:t>9</a:t>
            </a:fld>
            <a:endParaRPr lang="en-US" smtClean="0"/>
          </a:p>
        </p:txBody>
      </p:sp>
      <p:sp>
        <p:nvSpPr>
          <p:cNvPr id="53263" name="Text Box 15"/>
          <p:cNvSpPr txBox="1">
            <a:spLocks noChangeArrowheads="1"/>
          </p:cNvSpPr>
          <p:nvPr/>
        </p:nvSpPr>
        <p:spPr bwMode="auto">
          <a:xfrm>
            <a:off x="611188" y="1916113"/>
            <a:ext cx="4032250" cy="1006475"/>
          </a:xfrm>
          <a:prstGeom prst="rect">
            <a:avLst/>
          </a:prstGeom>
          <a:noFill/>
          <a:ln w="9525">
            <a:noFill/>
            <a:miter lim="800000"/>
            <a:headEnd/>
            <a:tailEnd/>
          </a:ln>
        </p:spPr>
        <p:txBody>
          <a:bodyPr>
            <a:spAutoFit/>
          </a:bodyPr>
          <a:lstStyle/>
          <a:p>
            <a:r>
              <a:rPr lang="tr-TR"/>
              <a:t>Yemek ve Film için harcayabileceği</a:t>
            </a:r>
            <a:r>
              <a:rPr lang="en-GB"/>
              <a:t> £50</a:t>
            </a:r>
            <a:r>
              <a:rPr lang="tr-TR"/>
              <a:t>’u olan bir öğrenciyi ele alalım</a:t>
            </a:r>
            <a:endParaRPr lang="en-GB"/>
          </a:p>
        </p:txBody>
      </p:sp>
      <p:grpSp>
        <p:nvGrpSpPr>
          <p:cNvPr id="2" name="Group 19"/>
          <p:cNvGrpSpPr>
            <a:grpSpLocks/>
          </p:cNvGrpSpPr>
          <p:nvPr/>
        </p:nvGrpSpPr>
        <p:grpSpPr bwMode="auto">
          <a:xfrm>
            <a:off x="4667250" y="2032000"/>
            <a:ext cx="3252788" cy="3759200"/>
            <a:chOff x="2940" y="1280"/>
            <a:chExt cx="2049" cy="2368"/>
          </a:xfrm>
        </p:grpSpPr>
        <p:graphicFrame>
          <p:nvGraphicFramePr>
            <p:cNvPr id="2050" name="Object 2"/>
            <p:cNvGraphicFramePr>
              <a:graphicFrameLocks noChangeAspect="1"/>
            </p:cNvGraphicFramePr>
            <p:nvPr/>
          </p:nvGraphicFramePr>
          <p:xfrm>
            <a:off x="2908" y="1248"/>
            <a:ext cx="2113" cy="2045"/>
          </p:xfrm>
          <a:graphic>
            <a:graphicData uri="http://schemas.openxmlformats.org/presentationml/2006/ole">
              <p:oleObj spid="_x0000_s1026" r:id="rId5" imgW="3359187" imgH="3249450" progId="Excel.Chart.8">
                <p:embed/>
              </p:oleObj>
            </a:graphicData>
          </a:graphic>
        </p:graphicFrame>
        <p:sp>
          <p:nvSpPr>
            <p:cNvPr id="2056" name="Text Box 5"/>
            <p:cNvSpPr txBox="1">
              <a:spLocks noChangeArrowheads="1"/>
            </p:cNvSpPr>
            <p:nvPr/>
          </p:nvSpPr>
          <p:spPr bwMode="auto">
            <a:xfrm>
              <a:off x="3424" y="1472"/>
              <a:ext cx="220" cy="231"/>
            </a:xfrm>
            <a:prstGeom prst="rect">
              <a:avLst/>
            </a:prstGeom>
            <a:noFill/>
            <a:ln w="9525">
              <a:noFill/>
              <a:miter lim="800000"/>
              <a:headEnd/>
              <a:tailEnd/>
            </a:ln>
          </p:spPr>
          <p:txBody>
            <a:bodyPr wrap="none">
              <a:spAutoFit/>
            </a:bodyPr>
            <a:lstStyle/>
            <a:p>
              <a:r>
                <a:rPr lang="en-GB" sz="1800">
                  <a:latin typeface="Arial" charset="0"/>
                </a:rPr>
                <a:t>A</a:t>
              </a:r>
              <a:endParaRPr lang="en-GB">
                <a:latin typeface="Arial" charset="0"/>
              </a:endParaRPr>
            </a:p>
          </p:txBody>
        </p:sp>
        <p:sp>
          <p:nvSpPr>
            <p:cNvPr id="2057" name="Text Box 6"/>
            <p:cNvSpPr txBox="1">
              <a:spLocks noChangeArrowheads="1"/>
            </p:cNvSpPr>
            <p:nvPr/>
          </p:nvSpPr>
          <p:spPr bwMode="auto">
            <a:xfrm>
              <a:off x="3650" y="1684"/>
              <a:ext cx="220" cy="231"/>
            </a:xfrm>
            <a:prstGeom prst="rect">
              <a:avLst/>
            </a:prstGeom>
            <a:noFill/>
            <a:ln w="9525">
              <a:noFill/>
              <a:miter lim="800000"/>
              <a:headEnd/>
              <a:tailEnd/>
            </a:ln>
          </p:spPr>
          <p:txBody>
            <a:bodyPr wrap="none">
              <a:spAutoFit/>
            </a:bodyPr>
            <a:lstStyle/>
            <a:p>
              <a:r>
                <a:rPr lang="en-GB" sz="1800">
                  <a:latin typeface="Arial" charset="0"/>
                </a:rPr>
                <a:t>B</a:t>
              </a:r>
              <a:endParaRPr lang="en-GB">
                <a:latin typeface="Arial" charset="0"/>
              </a:endParaRPr>
            </a:p>
          </p:txBody>
        </p:sp>
        <p:sp>
          <p:nvSpPr>
            <p:cNvPr id="2058" name="Text Box 7"/>
            <p:cNvSpPr txBox="1">
              <a:spLocks noChangeArrowheads="1"/>
            </p:cNvSpPr>
            <p:nvPr/>
          </p:nvSpPr>
          <p:spPr bwMode="auto">
            <a:xfrm>
              <a:off x="3883" y="1917"/>
              <a:ext cx="220" cy="231"/>
            </a:xfrm>
            <a:prstGeom prst="rect">
              <a:avLst/>
            </a:prstGeom>
            <a:noFill/>
            <a:ln w="9525">
              <a:noFill/>
              <a:miter lim="800000"/>
              <a:headEnd/>
              <a:tailEnd/>
            </a:ln>
          </p:spPr>
          <p:txBody>
            <a:bodyPr wrap="none">
              <a:spAutoFit/>
            </a:bodyPr>
            <a:lstStyle/>
            <a:p>
              <a:r>
                <a:rPr lang="en-GB" sz="1800">
                  <a:latin typeface="Arial" charset="0"/>
                </a:rPr>
                <a:t>C</a:t>
              </a:r>
              <a:endParaRPr lang="en-GB">
                <a:latin typeface="Arial" charset="0"/>
              </a:endParaRPr>
            </a:p>
          </p:txBody>
        </p:sp>
        <p:sp>
          <p:nvSpPr>
            <p:cNvPr id="2059" name="Text Box 8"/>
            <p:cNvSpPr txBox="1">
              <a:spLocks noChangeArrowheads="1"/>
            </p:cNvSpPr>
            <p:nvPr/>
          </p:nvSpPr>
          <p:spPr bwMode="auto">
            <a:xfrm>
              <a:off x="4135" y="2115"/>
              <a:ext cx="220" cy="231"/>
            </a:xfrm>
            <a:prstGeom prst="rect">
              <a:avLst/>
            </a:prstGeom>
            <a:noFill/>
            <a:ln w="9525">
              <a:noFill/>
              <a:miter lim="800000"/>
              <a:headEnd/>
              <a:tailEnd/>
            </a:ln>
          </p:spPr>
          <p:txBody>
            <a:bodyPr wrap="none">
              <a:spAutoFit/>
            </a:bodyPr>
            <a:lstStyle/>
            <a:p>
              <a:r>
                <a:rPr lang="en-GB" sz="1800">
                  <a:latin typeface="Arial" charset="0"/>
                </a:rPr>
                <a:t>D</a:t>
              </a:r>
              <a:endParaRPr lang="en-GB">
                <a:latin typeface="Arial" charset="0"/>
              </a:endParaRPr>
            </a:p>
          </p:txBody>
        </p:sp>
        <p:sp>
          <p:nvSpPr>
            <p:cNvPr id="2060" name="Text Box 9"/>
            <p:cNvSpPr txBox="1">
              <a:spLocks noChangeArrowheads="1"/>
            </p:cNvSpPr>
            <p:nvPr/>
          </p:nvSpPr>
          <p:spPr bwMode="auto">
            <a:xfrm>
              <a:off x="4372" y="2334"/>
              <a:ext cx="212" cy="231"/>
            </a:xfrm>
            <a:prstGeom prst="rect">
              <a:avLst/>
            </a:prstGeom>
            <a:noFill/>
            <a:ln w="9525">
              <a:noFill/>
              <a:miter lim="800000"/>
              <a:headEnd/>
              <a:tailEnd/>
            </a:ln>
          </p:spPr>
          <p:txBody>
            <a:bodyPr wrap="none">
              <a:spAutoFit/>
            </a:bodyPr>
            <a:lstStyle/>
            <a:p>
              <a:r>
                <a:rPr lang="en-GB" sz="1800">
                  <a:latin typeface="Arial" charset="0"/>
                </a:rPr>
                <a:t>E</a:t>
              </a:r>
              <a:endParaRPr lang="en-GB">
                <a:latin typeface="Arial" charset="0"/>
              </a:endParaRPr>
            </a:p>
          </p:txBody>
        </p:sp>
        <p:sp>
          <p:nvSpPr>
            <p:cNvPr id="2061" name="Text Box 10"/>
            <p:cNvSpPr txBox="1">
              <a:spLocks noChangeArrowheads="1"/>
            </p:cNvSpPr>
            <p:nvPr/>
          </p:nvSpPr>
          <p:spPr bwMode="auto">
            <a:xfrm>
              <a:off x="4589" y="2563"/>
              <a:ext cx="204" cy="231"/>
            </a:xfrm>
            <a:prstGeom prst="rect">
              <a:avLst/>
            </a:prstGeom>
            <a:noFill/>
            <a:ln w="9525">
              <a:noFill/>
              <a:miter lim="800000"/>
              <a:headEnd/>
              <a:tailEnd/>
            </a:ln>
          </p:spPr>
          <p:txBody>
            <a:bodyPr wrap="none">
              <a:spAutoFit/>
            </a:bodyPr>
            <a:lstStyle/>
            <a:p>
              <a:r>
                <a:rPr lang="en-GB" sz="1800">
                  <a:latin typeface="Arial" charset="0"/>
                </a:rPr>
                <a:t>F</a:t>
              </a:r>
              <a:endParaRPr lang="en-GB">
                <a:latin typeface="Arial" charset="0"/>
              </a:endParaRPr>
            </a:p>
          </p:txBody>
        </p:sp>
        <p:sp>
          <p:nvSpPr>
            <p:cNvPr id="2062" name="Oval 11"/>
            <p:cNvSpPr>
              <a:spLocks noChangeAspect="1" noChangeArrowheads="1"/>
            </p:cNvSpPr>
            <p:nvPr/>
          </p:nvSpPr>
          <p:spPr bwMode="auto">
            <a:xfrm>
              <a:off x="4218" y="1892"/>
              <a:ext cx="66" cy="59"/>
            </a:xfrm>
            <a:prstGeom prst="ellipse">
              <a:avLst/>
            </a:prstGeom>
            <a:solidFill>
              <a:srgbClr val="FF0000"/>
            </a:solidFill>
            <a:ln w="9525">
              <a:solidFill>
                <a:srgbClr val="FF0000"/>
              </a:solidFill>
              <a:round/>
              <a:headEnd/>
              <a:tailEnd/>
            </a:ln>
          </p:spPr>
          <p:txBody>
            <a:bodyPr wrap="none" anchor="ctr"/>
            <a:lstStyle/>
            <a:p>
              <a:endParaRPr lang="tr-TR"/>
            </a:p>
          </p:txBody>
        </p:sp>
        <p:sp>
          <p:nvSpPr>
            <p:cNvPr id="2063" name="Text Box 13"/>
            <p:cNvSpPr txBox="1">
              <a:spLocks noChangeArrowheads="1"/>
            </p:cNvSpPr>
            <p:nvPr/>
          </p:nvSpPr>
          <p:spPr bwMode="auto">
            <a:xfrm>
              <a:off x="4269" y="1818"/>
              <a:ext cx="228" cy="231"/>
            </a:xfrm>
            <a:prstGeom prst="rect">
              <a:avLst/>
            </a:prstGeom>
            <a:noFill/>
            <a:ln w="9525">
              <a:noFill/>
              <a:miter lim="800000"/>
              <a:headEnd/>
              <a:tailEnd/>
            </a:ln>
          </p:spPr>
          <p:txBody>
            <a:bodyPr wrap="none">
              <a:spAutoFit/>
            </a:bodyPr>
            <a:lstStyle/>
            <a:p>
              <a:r>
                <a:rPr lang="en-GB" sz="1800">
                  <a:latin typeface="Arial" charset="0"/>
                </a:rPr>
                <a:t>G</a:t>
              </a:r>
              <a:endParaRPr lang="en-GB">
                <a:latin typeface="Arial" charset="0"/>
              </a:endParaRPr>
            </a:p>
          </p:txBody>
        </p:sp>
        <p:sp>
          <p:nvSpPr>
            <p:cNvPr id="2064" name="Text Box 16"/>
            <p:cNvSpPr txBox="1">
              <a:spLocks noChangeArrowheads="1"/>
            </p:cNvSpPr>
            <p:nvPr/>
          </p:nvSpPr>
          <p:spPr bwMode="auto">
            <a:xfrm>
              <a:off x="3415" y="3187"/>
              <a:ext cx="1268" cy="461"/>
            </a:xfrm>
            <a:prstGeom prst="rect">
              <a:avLst/>
            </a:prstGeom>
            <a:noFill/>
            <a:ln w="9525">
              <a:noFill/>
              <a:miter lim="800000"/>
              <a:headEnd/>
              <a:tailEnd/>
            </a:ln>
          </p:spPr>
          <p:txBody>
            <a:bodyPr wrap="none">
              <a:spAutoFit/>
            </a:bodyPr>
            <a:lstStyle/>
            <a:p>
              <a:r>
                <a:rPr lang="tr-TR" sz="1800">
                  <a:latin typeface="Arial" charset="0"/>
                </a:rPr>
                <a:t>Yemeğin fiyatı</a:t>
              </a:r>
              <a:r>
                <a:rPr lang="en-GB" sz="1800">
                  <a:latin typeface="Arial" charset="0"/>
                </a:rPr>
                <a:t> £5;</a:t>
              </a:r>
            </a:p>
            <a:p>
              <a:r>
                <a:rPr lang="tr-TR" sz="1800">
                  <a:latin typeface="Arial" charset="0"/>
                </a:rPr>
                <a:t>Filmin fiyatı</a:t>
              </a:r>
              <a:r>
                <a:rPr lang="en-GB" sz="1800">
                  <a:latin typeface="Arial" charset="0"/>
                </a:rPr>
                <a:t> £10</a:t>
              </a:r>
              <a:r>
                <a:rPr lang="en-GB">
                  <a:latin typeface="Arial" charset="0"/>
                </a:rPr>
                <a:t>.</a:t>
              </a:r>
            </a:p>
          </p:txBody>
        </p:sp>
      </p:gr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63"/>
                                        </p:tgtEl>
                                        <p:attrNameLst>
                                          <p:attrName>style.visibility</p:attrName>
                                        </p:attrNameLst>
                                      </p:cBhvr>
                                      <p:to>
                                        <p:strVal val="visible"/>
                                      </p:to>
                                    </p:set>
                                    <p:anim calcmode="lin" valueType="num">
                                      <p:cBhvr additive="base">
                                        <p:cTn id="7" dur="500" fill="hold"/>
                                        <p:tgtEl>
                                          <p:spTgt spid="53263"/>
                                        </p:tgtEl>
                                        <p:attrNameLst>
                                          <p:attrName>ppt_x</p:attrName>
                                        </p:attrNameLst>
                                      </p:cBhvr>
                                      <p:tavLst>
                                        <p:tav tm="0">
                                          <p:val>
                                            <p:strVal val="0-#ppt_w/2"/>
                                          </p:val>
                                        </p:tav>
                                        <p:tav tm="100000">
                                          <p:val>
                                            <p:strVal val="#ppt_x"/>
                                          </p:val>
                                        </p:tav>
                                      </p:tavLst>
                                    </p:anim>
                                    <p:anim calcmode="lin" valueType="num">
                                      <p:cBhvr additive="base">
                                        <p:cTn id="8" dur="500" fill="hold"/>
                                        <p:tgtEl>
                                          <p:spTgt spid="532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0" end="0"/>
                                            </p:txEl>
                                          </p:spTgt>
                                        </p:tgtEl>
                                        <p:attrNameLst>
                                          <p:attrName>style.visibility</p:attrName>
                                        </p:attrNameLst>
                                      </p:cBhvr>
                                      <p:to>
                                        <p:strVal val="visible"/>
                                      </p:to>
                                    </p:set>
                                    <p:anim calcmode="lin" valueType="num">
                                      <p:cBhvr additive="base">
                                        <p:cTn id="13"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3251">
                                            <p:txEl>
                                              <p:pRg st="1" end="1"/>
                                            </p:txEl>
                                          </p:spTgt>
                                        </p:tgtEl>
                                        <p:attrNameLst>
                                          <p:attrName>style.visibility</p:attrName>
                                        </p:attrNameLst>
                                      </p:cBhvr>
                                      <p:to>
                                        <p:strVal val="visible"/>
                                      </p:to>
                                    </p:set>
                                    <p:anim calcmode="lin" valueType="num">
                                      <p:cBhvr additive="base">
                                        <p:cTn id="17"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3251">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3251">
                                            <p:txEl>
                                              <p:pRg st="2" end="2"/>
                                            </p:txEl>
                                          </p:spTgt>
                                        </p:tgtEl>
                                        <p:attrNameLst>
                                          <p:attrName>style.visibility</p:attrName>
                                        </p:attrNameLst>
                                      </p:cBhvr>
                                      <p:to>
                                        <p:strVal val="visible"/>
                                      </p:to>
                                    </p:set>
                                    <p:anim calcmode="lin" valueType="num">
                                      <p:cBhvr additive="base">
                                        <p:cTn id="21"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P spid="53263" grpId="0" autoUpdateAnimBg="0"/>
    </p:bldLst>
  </p:timing>
</p:sld>
</file>

<file path=ppt/theme/theme1.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TotalTime>
  <Words>1170</Words>
  <Application>Microsoft Office PowerPoint</Application>
  <PresentationFormat>Ekran Gösterisi (4:3)</PresentationFormat>
  <Paragraphs>232</Paragraphs>
  <Slides>21</Slides>
  <Notes>20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21</vt:i4>
      </vt:variant>
    </vt:vector>
  </HeadingPairs>
  <TitlesOfParts>
    <vt:vector size="23" baseType="lpstr">
      <vt:lpstr>1_Ofis Teması</vt:lpstr>
      <vt:lpstr>Microsoft Office Excel Grafiği</vt:lpstr>
      <vt:lpstr>Bölüm 5 Tüketici Tercihi ve Talep</vt:lpstr>
      <vt:lpstr>Tüketici dengesi</vt:lpstr>
      <vt:lpstr>Marjinal fayda yaklaşımı</vt:lpstr>
      <vt:lpstr>Marjinal fayda yaklaşımı</vt:lpstr>
      <vt:lpstr>Marjinal faydaya örnek</vt:lpstr>
      <vt:lpstr>Talep eğrisi neden negatif eğimli?</vt:lpstr>
      <vt:lpstr>Tüketici dengesi</vt:lpstr>
      <vt:lpstr>Kayıtsızlık eğrileri yaklaşımı </vt:lpstr>
      <vt:lpstr>Bütçe Doğrusu</vt:lpstr>
      <vt:lpstr>Tüketici Tercihlerinin Modellenmesi</vt:lpstr>
      <vt:lpstr>Tüketici Tercihlerinin Modellenmesi (2)</vt:lpstr>
      <vt:lpstr>Tüketici Tercihlerinin Modellenmesi (3)</vt:lpstr>
      <vt:lpstr>Marjinal İkame Oranı</vt:lpstr>
      <vt:lpstr>Tüketici Seçimi</vt:lpstr>
      <vt:lpstr>Gelirdeki artışa tüketicinin cevabı</vt:lpstr>
      <vt:lpstr>Normal mallar</vt:lpstr>
      <vt:lpstr>Düşük (Tutulmayan) mal ve Normal mal</vt:lpstr>
      <vt:lpstr>Fiyat Değişiminin Etkisi</vt:lpstr>
      <vt:lpstr>Yemek fiyatı arttığında (1)</vt:lpstr>
      <vt:lpstr>Yemek fiyatı arttığında (2)</vt:lpstr>
      <vt:lpstr>Piyasa talep eğrisi nasıl bulunur?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5 Tüketici Tercihi ve Talep</dc:title>
  <dc:creator>tegam2</dc:creator>
  <cp:lastModifiedBy>tegam2</cp:lastModifiedBy>
  <cp:revision>1</cp:revision>
  <dcterms:created xsi:type="dcterms:W3CDTF">2012-09-28T09:01:56Z</dcterms:created>
  <dcterms:modified xsi:type="dcterms:W3CDTF">2012-09-28T09:03:33Z</dcterms:modified>
</cp:coreProperties>
</file>