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99E32-7D12-44D8-B879-62D858B6AD10}" type="datetimeFigureOut">
              <a:rPr lang="tr-TR" smtClean="0"/>
              <a:pPr/>
              <a:t>09.10.2012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87F17-8013-4E09-92A4-FB61C297B29D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A407CA-36B7-4944-973B-CAFB848CD4CA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70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B6B31C-43B4-450F-801B-4DEA520F0E13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795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7-4 in the main text, and Figure 7-3(c).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835668-CDCE-46D0-8B22-6634816280C3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805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7-4 in the main text, and Figure 7-3(b).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064026-1448-4A67-8536-612D4A4E7B5A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81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7-7 in the main text.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6F1BD8-A7FB-4DDE-967B-9FF15E743A15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82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7-8 in the main text, and Figure 7-8.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E00B65-03F2-472F-8918-5F178A866864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83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7-6 in the main text, and Figure 7-5.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8D59AC-AEB8-4593-A9B4-9991627DC9D0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84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7-9 in the main text, and Figure 7-9.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2D0989-AA0D-47E7-8386-BB81CA304ADC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85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Table 7-10 in the main text.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FAE1F2-F6F9-4D19-B284-6363133D5F8A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71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the introduction to Chapter 7 in the main text, and Figure 7-1.</a:t>
            </a:r>
          </a:p>
          <a:p>
            <a:r>
              <a:rPr lang="en-GB" smtClean="0"/>
              <a:t>Animation effects offer a suggested sequence for discussion, summarising the material in this chapter.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C72503-7451-4531-A557-37D8166F49D6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723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7-1 in the main text.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3411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r-TR" smtClean="0"/>
          </a:p>
        </p:txBody>
      </p:sp>
      <p:sp>
        <p:nvSpPr>
          <p:cNvPr id="273412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4ECB0E-C758-47EF-BA82-F7E94B81A868}" type="slidenum">
              <a:rPr lang="en-GB">
                <a:solidFill>
                  <a:prstClr val="black"/>
                </a:solidFill>
              </a:rPr>
              <a:pPr/>
              <a:t>4</a:t>
            </a:fld>
            <a:endParaRPr lang="en-GB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65080E-D18E-4796-88AD-5938DFFE7D08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74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7-7 in the main text.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5CA707-2038-4321-8166-43ECAA14C10F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75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7-7 in the main text.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DDAEB8-890E-4FDD-8B97-B54BFB908273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76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7-3 in the main text.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6AAD03-CDCF-4C05-9D39-38DCB99035FD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775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7-3 in the main text.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C8379F-62D7-4C54-9C05-3B55AD22A6FF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785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See Section 7-4 in the main text, and Figure 7-3(a).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8CB41-1BB6-4B0D-AE7F-C03545678C88}" type="datetimeFigureOut">
              <a:rPr lang="tr-TR"/>
              <a:pPr>
                <a:defRPr/>
              </a:pPr>
              <a:t>09.10.2012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BE71A-ADE9-4D54-9820-85F2CD9C52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14E89-2B5B-4D51-8B5F-EE1CC4F92D75}" type="datetimeFigureOut">
              <a:rPr lang="tr-TR"/>
              <a:pPr>
                <a:defRPr/>
              </a:pPr>
              <a:t>09.10.2012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A155A-7E56-40EB-8F7D-F1F4B79AF9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A1CFD-7793-4748-A7E8-A56EC16DBEE5}" type="datetimeFigureOut">
              <a:rPr lang="tr-TR"/>
              <a:pPr>
                <a:defRPr/>
              </a:pPr>
              <a:t>09.10.2012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E92D7-DD86-418C-B55F-CFEC0AA3E1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Başlık ve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Grafik Yer Tutucusu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 rtlCol="0">
            <a:normAutofit/>
          </a:bodyPr>
          <a:lstStyle/>
          <a:p>
            <a:pPr lvl="0"/>
            <a:endParaRPr lang="tr-TR" noProof="0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CCECA-0FE5-444C-95B1-3E92456232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Başlık, İçeri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9C43D-DC97-4C6A-B647-ACF3491C4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 rtlCol="0">
            <a:normAutofit/>
          </a:bodyPr>
          <a:lstStyle/>
          <a:p>
            <a:pPr lvl="0"/>
            <a:endParaRPr lang="tr-T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2411413" y="6308725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DCFC6-3F76-47C7-BE8B-45D05E5B42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 rtlCol="0">
            <a:normAutofit/>
          </a:bodyPr>
          <a:lstStyle/>
          <a:p>
            <a:pPr lvl="0"/>
            <a:endParaRPr lang="tr-T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2700338" y="6308725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3D47A-A3F1-40D7-99B0-BA92B7774F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685800" y="1981200"/>
            <a:ext cx="3810000" cy="4114800"/>
          </a:xfrm>
        </p:spPr>
        <p:txBody>
          <a:bodyPr rtlCol="0">
            <a:normAutofit/>
          </a:bodyPr>
          <a:lstStyle/>
          <a:p>
            <a:pPr lvl="0"/>
            <a:endParaRPr lang="tr-T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2339975" y="6308725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1A64E-D011-43D6-8C1C-635BD62C6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E3B70-8867-40BA-8167-D33AD68D7D30}" type="datetimeFigureOut">
              <a:rPr lang="tr-TR"/>
              <a:pPr>
                <a:defRPr/>
              </a:pPr>
              <a:t>09.10.2012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41B70-5BBE-482A-8B6E-94DA7E038B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97A53-1448-438D-98A1-0B78207D3D3C}" type="datetimeFigureOut">
              <a:rPr lang="tr-TR"/>
              <a:pPr>
                <a:defRPr/>
              </a:pPr>
              <a:t>09.10.2012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3A54A-6340-47D9-A9EB-048E637B43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3ACB0-8E9A-4267-B300-9096A32101D9}" type="datetimeFigureOut">
              <a:rPr lang="tr-TR"/>
              <a:pPr>
                <a:defRPr/>
              </a:pPr>
              <a:t>09.10.2012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B741B-BE6D-4C51-BC2F-508123A43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A1D25-7E7E-4F86-86DB-0274F2BC4985}" type="datetimeFigureOut">
              <a:rPr lang="tr-TR"/>
              <a:pPr>
                <a:defRPr/>
              </a:pPr>
              <a:t>09.10.2012</a:t>
            </a:fld>
            <a:endParaRPr lang="tr-TR"/>
          </a:p>
        </p:txBody>
      </p:sp>
      <p:sp>
        <p:nvSpPr>
          <p:cNvPr id="8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8B811-47BE-4D51-9E4A-DCFAF26216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5D523-10A5-4EEB-86E1-AF0E8D214180}" type="datetimeFigureOut">
              <a:rPr lang="tr-TR"/>
              <a:pPr>
                <a:defRPr/>
              </a:pPr>
              <a:t>09.10.2012</a:t>
            </a:fld>
            <a:endParaRPr lang="tr-TR"/>
          </a:p>
        </p:txBody>
      </p:sp>
      <p:sp>
        <p:nvSpPr>
          <p:cNvPr id="4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276BA-17C0-4EDA-B040-C5CB7A2412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4545C-2864-4B72-8AB5-6C1CD525448E}" type="datetimeFigureOut">
              <a:rPr lang="tr-TR"/>
              <a:pPr>
                <a:defRPr/>
              </a:pPr>
              <a:t>09.10.2012</a:t>
            </a:fld>
            <a:endParaRPr lang="tr-TR"/>
          </a:p>
        </p:txBody>
      </p:sp>
      <p:sp>
        <p:nvSpPr>
          <p:cNvPr id="3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0BF24-14FF-4209-AF18-FEFCC7A2B9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8C36C-B296-497C-85BD-96C0240A8AA4}" type="datetimeFigureOut">
              <a:rPr lang="tr-TR"/>
              <a:pPr>
                <a:defRPr/>
              </a:pPr>
              <a:t>09.10.2012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38297-42A8-4943-8E70-B102FF92D2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198D25-5322-43BA-A46D-5A84A88D40BE}" type="datetimeFigureOut">
              <a:rPr lang="tr-TR"/>
              <a:pPr>
                <a:defRPr/>
              </a:pPr>
              <a:t>09.10.2012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ED102-6F96-47AC-935C-778355579F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 Yer Tutucusu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</a:p>
        </p:txBody>
      </p:sp>
      <p:sp>
        <p:nvSpPr>
          <p:cNvPr id="6147" name="2 Metin Yer Tutucusu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A6F7BE-5E84-47F1-A276-A3328EE3B5FB}" type="datetimeFigureOut">
              <a:rPr lang="tr-TR">
                <a:latin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09.10.2012</a:t>
            </a:fld>
            <a:endParaRPr lang="tr-TR">
              <a:latin typeface="Tahoma" pitchFamily="34" charset="0"/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latin typeface="Tahoma" pitchFamily="34" charset="0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1430A7-C430-471B-848E-323F0CBBE805}" type="slidenum">
              <a:rPr lang="en-US">
                <a:latin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Tahoma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Belgesi1.doc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133600"/>
            <a:ext cx="7772400" cy="1524000"/>
          </a:xfrm>
        </p:spPr>
        <p:txBody>
          <a:bodyPr/>
          <a:lstStyle/>
          <a:p>
            <a:pPr eaLnBrk="1" hangingPunct="1"/>
            <a:r>
              <a:rPr lang="tr-TR" sz="4000" b="1" smtClean="0"/>
              <a:t>Bölüm</a:t>
            </a:r>
            <a:r>
              <a:rPr lang="en-US" sz="4000" b="1" smtClean="0"/>
              <a:t> 7</a:t>
            </a:r>
            <a:br>
              <a:rPr lang="en-US" sz="4000" b="1" smtClean="0"/>
            </a:br>
            <a:r>
              <a:rPr lang="tr-TR" sz="4000" b="1" smtClean="0"/>
              <a:t>Maliyet ve Arz</a:t>
            </a:r>
            <a:endParaRPr lang="en-US" sz="4000" b="1" smtClean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752600"/>
          </a:xfrm>
        </p:spPr>
        <p:txBody>
          <a:bodyPr/>
          <a:lstStyle/>
          <a:p>
            <a:pPr eaLnBrk="1" hangingPunct="1"/>
            <a:r>
              <a:rPr lang="en-GB" sz="1400" smtClean="0">
                <a:solidFill>
                  <a:srgbClr val="FFC000"/>
                </a:solidFill>
              </a:rPr>
              <a:t>David Begg, Stanley Fischer and Rudiger Dornbusch, </a:t>
            </a:r>
            <a:r>
              <a:rPr lang="en-GB" sz="1400" i="1" smtClean="0">
                <a:solidFill>
                  <a:srgbClr val="FFC000"/>
                </a:solidFill>
              </a:rPr>
              <a:t>Economics</a:t>
            </a:r>
            <a:r>
              <a:rPr lang="en-GB" sz="1400" smtClean="0">
                <a:solidFill>
                  <a:srgbClr val="FFC000"/>
                </a:solidFill>
              </a:rPr>
              <a:t>, </a:t>
            </a:r>
          </a:p>
          <a:p>
            <a:pPr eaLnBrk="1" hangingPunct="1"/>
            <a:r>
              <a:rPr lang="en-GB" sz="1400" smtClean="0">
                <a:solidFill>
                  <a:srgbClr val="FFC000"/>
                </a:solidFill>
              </a:rPr>
              <a:t>8th Edition, McGraw-Hill, 2005</a:t>
            </a:r>
          </a:p>
          <a:p>
            <a:pPr eaLnBrk="1" hangingPunct="1"/>
            <a:r>
              <a:rPr lang="en-GB" sz="1400" smtClean="0">
                <a:solidFill>
                  <a:srgbClr val="FFC000"/>
                </a:solidFill>
              </a:rPr>
              <a:t>PowerPoint presentation by Alex Tackie and Damian Ward</a:t>
            </a:r>
            <a:endParaRPr lang="en-US" sz="140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b="1" smtClean="0"/>
              <a:t>Ölçeğe göre azalan getiri</a:t>
            </a:r>
            <a:endParaRPr lang="en-GB" b="1" smtClean="0"/>
          </a:p>
        </p:txBody>
      </p:sp>
      <p:sp>
        <p:nvSpPr>
          <p:cNvPr id="10854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CE4AE2F-542C-4403-A67E-FD4FF01C985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900113" y="1916113"/>
            <a:ext cx="75612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sz="2000">
                <a:solidFill>
                  <a:prstClr val="white"/>
                </a:solidFill>
                <a:latin typeface="Tahoma" pitchFamily="34" charset="0"/>
              </a:rPr>
              <a:t>Çıktı düzeyi artıyorken ortalama maliyetin arttığı durumu ifade eder:</a:t>
            </a:r>
            <a:endParaRPr lang="en-GB" sz="2000">
              <a:solidFill>
                <a:prstClr val="white"/>
              </a:solidFill>
              <a:latin typeface="Tahoma" pitchFamily="34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52613" y="2743200"/>
            <a:ext cx="4852987" cy="3230563"/>
            <a:chOff x="1167" y="1956"/>
            <a:chExt cx="3057" cy="2035"/>
          </a:xfrm>
        </p:grpSpPr>
        <p:sp>
          <p:nvSpPr>
            <p:cNvPr id="108550" name="Line 4"/>
            <p:cNvSpPr>
              <a:spLocks noChangeShapeType="1"/>
            </p:cNvSpPr>
            <p:nvPr/>
          </p:nvSpPr>
          <p:spPr bwMode="auto">
            <a:xfrm>
              <a:off x="1488" y="3696"/>
              <a:ext cx="27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Tahoma" pitchFamily="34" charset="0"/>
              </a:endParaRPr>
            </a:p>
          </p:txBody>
        </p:sp>
        <p:sp>
          <p:nvSpPr>
            <p:cNvPr id="108551" name="Line 5"/>
            <p:cNvSpPr>
              <a:spLocks noChangeShapeType="1"/>
            </p:cNvSpPr>
            <p:nvPr/>
          </p:nvSpPr>
          <p:spPr bwMode="auto">
            <a:xfrm flipV="1">
              <a:off x="1488" y="2112"/>
              <a:ext cx="0" cy="15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Tahoma" pitchFamily="34" charset="0"/>
              </a:endParaRPr>
            </a:p>
          </p:txBody>
        </p:sp>
        <p:sp>
          <p:nvSpPr>
            <p:cNvPr id="108552" name="Text Box 6"/>
            <p:cNvSpPr txBox="1">
              <a:spLocks noChangeArrowheads="1"/>
            </p:cNvSpPr>
            <p:nvPr/>
          </p:nvSpPr>
          <p:spPr bwMode="auto">
            <a:xfrm>
              <a:off x="3648" y="2208"/>
              <a:ext cx="48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400" b="1">
                  <a:solidFill>
                    <a:srgbClr val="C00000"/>
                  </a:solidFill>
                  <a:latin typeface="Tahoma" pitchFamily="34" charset="0"/>
                </a:rPr>
                <a:t>LAC</a:t>
              </a:r>
            </a:p>
          </p:txBody>
        </p:sp>
        <p:sp>
          <p:nvSpPr>
            <p:cNvPr id="108553" name="Text Box 7"/>
            <p:cNvSpPr txBox="1">
              <a:spLocks noChangeArrowheads="1"/>
            </p:cNvSpPr>
            <p:nvPr/>
          </p:nvSpPr>
          <p:spPr bwMode="auto">
            <a:xfrm rot="-5427797">
              <a:off x="681" y="2490"/>
              <a:ext cx="1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tr-TR" i="1">
                  <a:solidFill>
                    <a:prstClr val="white"/>
                  </a:solidFill>
                  <a:latin typeface="Tahoma" pitchFamily="34" charset="0"/>
                </a:rPr>
                <a:t>Ortalama maliyet</a:t>
              </a:r>
              <a:endParaRPr lang="en-GB" sz="2000" i="1">
                <a:solidFill>
                  <a:prstClr val="white"/>
                </a:solidFill>
                <a:latin typeface="Tahoma" pitchFamily="34" charset="0"/>
              </a:endParaRPr>
            </a:p>
          </p:txBody>
        </p:sp>
        <p:sp>
          <p:nvSpPr>
            <p:cNvPr id="108554" name="Text Box 8"/>
            <p:cNvSpPr txBox="1">
              <a:spLocks noChangeArrowheads="1"/>
            </p:cNvSpPr>
            <p:nvPr/>
          </p:nvSpPr>
          <p:spPr bwMode="auto">
            <a:xfrm>
              <a:off x="3456" y="3760"/>
              <a:ext cx="3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tr-TR" i="1">
                  <a:solidFill>
                    <a:prstClr val="white"/>
                  </a:solidFill>
                  <a:latin typeface="Tahoma" pitchFamily="34" charset="0"/>
                </a:rPr>
                <a:t>çıktı</a:t>
              </a:r>
              <a:endParaRPr lang="en-GB" sz="2000" i="1">
                <a:solidFill>
                  <a:prstClr val="white"/>
                </a:solidFill>
                <a:latin typeface="Tahoma" pitchFamily="34" charset="0"/>
              </a:endParaRPr>
            </a:p>
          </p:txBody>
        </p:sp>
        <p:sp>
          <p:nvSpPr>
            <p:cNvPr id="108555" name="Freeform 9"/>
            <p:cNvSpPr>
              <a:spLocks/>
            </p:cNvSpPr>
            <p:nvPr/>
          </p:nvSpPr>
          <p:spPr bwMode="auto">
            <a:xfrm rot="-3011376">
              <a:off x="1728" y="2544"/>
              <a:ext cx="1920" cy="744"/>
            </a:xfrm>
            <a:custGeom>
              <a:avLst/>
              <a:gdLst>
                <a:gd name="T0" fmla="*/ 0 w 1920"/>
                <a:gd name="T1" fmla="*/ 0 h 744"/>
                <a:gd name="T2" fmla="*/ 864 w 1920"/>
                <a:gd name="T3" fmla="*/ 624 h 744"/>
                <a:gd name="T4" fmla="*/ 1920 w 1920"/>
                <a:gd name="T5" fmla="*/ 720 h 744"/>
                <a:gd name="T6" fmla="*/ 0 60000 65536"/>
                <a:gd name="T7" fmla="*/ 0 60000 65536"/>
                <a:gd name="T8" fmla="*/ 0 60000 65536"/>
                <a:gd name="T9" fmla="*/ 0 w 1920"/>
                <a:gd name="T10" fmla="*/ 0 h 744"/>
                <a:gd name="T11" fmla="*/ 1920 w 1920"/>
                <a:gd name="T12" fmla="*/ 744 h 7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0" h="744">
                  <a:moveTo>
                    <a:pt x="0" y="0"/>
                  </a:moveTo>
                  <a:cubicBezTo>
                    <a:pt x="272" y="252"/>
                    <a:pt x="544" y="504"/>
                    <a:pt x="864" y="624"/>
                  </a:cubicBezTo>
                  <a:cubicBezTo>
                    <a:pt x="1184" y="744"/>
                    <a:pt x="1552" y="732"/>
                    <a:pt x="1920" y="720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Tahom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74713"/>
          </a:xfrm>
        </p:spPr>
        <p:txBody>
          <a:bodyPr/>
          <a:lstStyle/>
          <a:p>
            <a:pPr eaLnBrk="1" hangingPunct="1"/>
            <a:r>
              <a:rPr lang="tr-TR" b="1" smtClean="0"/>
              <a:t>Ölçeğe göre sabit getiri</a:t>
            </a:r>
            <a:endParaRPr lang="en-GB" b="1" smtClean="0"/>
          </a:p>
        </p:txBody>
      </p:sp>
      <p:sp>
        <p:nvSpPr>
          <p:cNvPr id="109571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35687BA-E627-4CFE-8F34-134F67F9BDD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822325" y="1758950"/>
            <a:ext cx="75660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sz="2000">
                <a:solidFill>
                  <a:prstClr val="white"/>
                </a:solidFill>
                <a:latin typeface="Tahoma" pitchFamily="34" charset="0"/>
              </a:rPr>
              <a:t>Çıktı düzeyi artıyorken uzun dönem ortalama maliyetin sabit kaldığı durumu ifade eder:</a:t>
            </a:r>
            <a:endParaRPr lang="en-GB" sz="2000">
              <a:solidFill>
                <a:prstClr val="white"/>
              </a:solidFill>
              <a:latin typeface="Tahoma" pitchFamily="34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828800" y="2611438"/>
            <a:ext cx="5195888" cy="3348037"/>
            <a:chOff x="1152" y="1885"/>
            <a:chExt cx="3273" cy="2109"/>
          </a:xfrm>
        </p:grpSpPr>
        <p:sp>
          <p:nvSpPr>
            <p:cNvPr id="109574" name="Line 4"/>
            <p:cNvSpPr>
              <a:spLocks noChangeShapeType="1"/>
            </p:cNvSpPr>
            <p:nvPr/>
          </p:nvSpPr>
          <p:spPr bwMode="auto">
            <a:xfrm>
              <a:off x="1488" y="3696"/>
              <a:ext cx="27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Tahoma" pitchFamily="34" charset="0"/>
              </a:endParaRPr>
            </a:p>
          </p:txBody>
        </p:sp>
        <p:sp>
          <p:nvSpPr>
            <p:cNvPr id="109575" name="Line 5"/>
            <p:cNvSpPr>
              <a:spLocks noChangeShapeType="1"/>
            </p:cNvSpPr>
            <p:nvPr/>
          </p:nvSpPr>
          <p:spPr bwMode="auto">
            <a:xfrm flipV="1">
              <a:off x="1488" y="2112"/>
              <a:ext cx="0" cy="15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Tahoma" pitchFamily="34" charset="0"/>
              </a:endParaRPr>
            </a:p>
          </p:txBody>
        </p:sp>
        <p:sp>
          <p:nvSpPr>
            <p:cNvPr id="109576" name="Text Box 6"/>
            <p:cNvSpPr txBox="1">
              <a:spLocks noChangeArrowheads="1"/>
            </p:cNvSpPr>
            <p:nvPr/>
          </p:nvSpPr>
          <p:spPr bwMode="auto">
            <a:xfrm>
              <a:off x="3936" y="2880"/>
              <a:ext cx="48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400" b="1">
                  <a:solidFill>
                    <a:srgbClr val="C00000"/>
                  </a:solidFill>
                  <a:latin typeface="Tahoma" pitchFamily="34" charset="0"/>
                </a:rPr>
                <a:t>LAC</a:t>
              </a:r>
            </a:p>
          </p:txBody>
        </p:sp>
        <p:sp>
          <p:nvSpPr>
            <p:cNvPr id="109577" name="Text Box 7"/>
            <p:cNvSpPr txBox="1">
              <a:spLocks noChangeArrowheads="1"/>
            </p:cNvSpPr>
            <p:nvPr/>
          </p:nvSpPr>
          <p:spPr bwMode="auto">
            <a:xfrm rot="-5427797">
              <a:off x="615" y="2422"/>
              <a:ext cx="13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tr-TR" sz="2000" i="1">
                  <a:solidFill>
                    <a:prstClr val="white"/>
                  </a:solidFill>
                  <a:latin typeface="Tahoma" pitchFamily="34" charset="0"/>
                </a:rPr>
                <a:t>Ortalama maliyet</a:t>
              </a:r>
              <a:endParaRPr lang="en-GB" sz="2000" i="1">
                <a:solidFill>
                  <a:prstClr val="white"/>
                </a:solidFill>
                <a:latin typeface="Tahoma" pitchFamily="34" charset="0"/>
              </a:endParaRPr>
            </a:p>
          </p:txBody>
        </p:sp>
        <p:sp>
          <p:nvSpPr>
            <p:cNvPr id="109578" name="Text Box 8"/>
            <p:cNvSpPr txBox="1">
              <a:spLocks noChangeArrowheads="1"/>
            </p:cNvSpPr>
            <p:nvPr/>
          </p:nvSpPr>
          <p:spPr bwMode="auto">
            <a:xfrm>
              <a:off x="3456" y="3744"/>
              <a:ext cx="4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tr-TR" sz="2000" i="1">
                  <a:solidFill>
                    <a:prstClr val="white"/>
                  </a:solidFill>
                  <a:latin typeface="Tahoma" pitchFamily="34" charset="0"/>
                </a:rPr>
                <a:t>çıktı</a:t>
              </a:r>
              <a:endParaRPr lang="en-GB" sz="2000" i="1">
                <a:solidFill>
                  <a:prstClr val="white"/>
                </a:solidFill>
                <a:latin typeface="Tahoma" pitchFamily="34" charset="0"/>
              </a:endParaRPr>
            </a:p>
          </p:txBody>
        </p:sp>
        <p:sp>
          <p:nvSpPr>
            <p:cNvPr id="109579" name="Line 10"/>
            <p:cNvSpPr>
              <a:spLocks noChangeShapeType="1"/>
            </p:cNvSpPr>
            <p:nvPr/>
          </p:nvSpPr>
          <p:spPr bwMode="auto">
            <a:xfrm>
              <a:off x="1488" y="3024"/>
              <a:ext cx="2400" cy="0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Tahom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Kısa Dönem</a:t>
            </a:r>
            <a:endParaRPr lang="en-GB" sz="4000" b="1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800" smtClean="0"/>
              <a:t>Sabit Üretim Faktörü</a:t>
            </a:r>
            <a:endParaRPr lang="en-GB" sz="2800" smtClean="0"/>
          </a:p>
          <a:p>
            <a:pPr lvl="1" eaLnBrk="1" hangingPunct="1">
              <a:lnSpc>
                <a:spcPct val="90000"/>
              </a:lnSpc>
            </a:pPr>
            <a:r>
              <a:rPr lang="tr-TR" sz="2400" smtClean="0"/>
              <a:t>Miktarı değiştirilemeyen faktörler (bina, ekipman)</a:t>
            </a:r>
            <a:endParaRPr lang="en-GB" sz="2400" smtClean="0"/>
          </a:p>
          <a:p>
            <a:pPr eaLnBrk="1" hangingPunct="1">
              <a:lnSpc>
                <a:spcPct val="90000"/>
              </a:lnSpc>
            </a:pPr>
            <a:r>
              <a:rPr lang="tr-TR" sz="2800" smtClean="0"/>
              <a:t>Sabit Maliyetler</a:t>
            </a:r>
            <a:endParaRPr lang="en-GB" sz="2800" smtClean="0"/>
          </a:p>
          <a:p>
            <a:pPr lvl="1" eaLnBrk="1" hangingPunct="1">
              <a:lnSpc>
                <a:spcPct val="90000"/>
              </a:lnSpc>
            </a:pPr>
            <a:r>
              <a:rPr lang="tr-TR" sz="2400" smtClean="0"/>
              <a:t>Üretim miktarından bağımsız maliyetler</a:t>
            </a:r>
            <a:endParaRPr lang="en-GB" sz="2400" smtClean="0"/>
          </a:p>
          <a:p>
            <a:pPr eaLnBrk="1" hangingPunct="1">
              <a:lnSpc>
                <a:spcPct val="90000"/>
              </a:lnSpc>
            </a:pPr>
            <a:r>
              <a:rPr lang="tr-TR" sz="2800" smtClean="0"/>
              <a:t>Değişken Maliyetler</a:t>
            </a:r>
            <a:endParaRPr lang="en-GB" sz="2800" smtClean="0"/>
          </a:p>
          <a:p>
            <a:pPr lvl="1" eaLnBrk="1" hangingPunct="1">
              <a:lnSpc>
                <a:spcPct val="90000"/>
              </a:lnSpc>
            </a:pPr>
            <a:r>
              <a:rPr lang="tr-TR" sz="2400" smtClean="0"/>
              <a:t>Çıktı miktarına bağlı olarak değişen maliyetler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smtClean="0"/>
              <a:t>STC  = SFC + SVC</a:t>
            </a:r>
            <a:endParaRPr lang="tr-TR" sz="2800" smtClean="0"/>
          </a:p>
          <a:p>
            <a:pPr lvl="1" eaLnBrk="1" hangingPunct="1">
              <a:lnSpc>
                <a:spcPct val="90000"/>
              </a:lnSpc>
            </a:pPr>
            <a:r>
              <a:rPr lang="tr-TR" sz="2400" smtClean="0"/>
              <a:t>STC		: Kısa dönem toplam maliyet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400" smtClean="0"/>
              <a:t>SFC ve SVC	: Kısa dönem sabit ve değişken 				  maliyetler</a:t>
            </a:r>
            <a:endParaRPr lang="en-GB" sz="2400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35E0E-8CD6-41AA-BDEF-E7D379DE274F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57188"/>
            <a:ext cx="7772400" cy="1395412"/>
          </a:xfrm>
        </p:spPr>
        <p:txBody>
          <a:bodyPr/>
          <a:lstStyle/>
          <a:p>
            <a:pPr eaLnBrk="1" hangingPunct="1"/>
            <a:r>
              <a:rPr lang="tr-TR" sz="4000" b="1" smtClean="0"/>
              <a:t>Firmanın kısa dönemdeki üretim kararını belirleyen etkenler nelerdir?</a:t>
            </a:r>
            <a:endParaRPr lang="en-GB" sz="4000" b="1" smtClean="0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989138"/>
            <a:ext cx="3810000" cy="44878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z="1600" smtClean="0"/>
              <a:t>Firma, kısa dönemli marjinal maliyeti SMC’nin, marjinal gelir MR’ye eşit olduğu nokta olan </a:t>
            </a:r>
            <a:r>
              <a:rPr lang="en-GB" sz="1600" smtClean="0"/>
              <a:t>Q</a:t>
            </a:r>
            <a:r>
              <a:rPr lang="en-GB" sz="1600" baseline="-25000" smtClean="0"/>
              <a:t>1</a:t>
            </a:r>
            <a:r>
              <a:rPr lang="tr-TR" sz="1600" baseline="-25000" smtClean="0"/>
              <a:t> </a:t>
            </a:r>
            <a:r>
              <a:rPr lang="tr-TR" sz="1600" smtClean="0"/>
              <a:t>düzeyinde üretim yapar.</a:t>
            </a:r>
            <a:endParaRPr lang="en-GB" sz="1600" smtClean="0"/>
          </a:p>
          <a:p>
            <a:pPr eaLnBrk="1" hangingPunct="1">
              <a:lnSpc>
                <a:spcPct val="80000"/>
              </a:lnSpc>
            </a:pPr>
            <a:r>
              <a:rPr lang="tr-TR" sz="1600" smtClean="0"/>
              <a:t>Ancak bu karar aşağıdaki şartlara bağlıdır:</a:t>
            </a:r>
            <a:endParaRPr lang="en-GB" sz="1600" smtClean="0"/>
          </a:p>
          <a:p>
            <a:pPr lvl="1" eaLnBrk="1" hangingPunct="1">
              <a:lnSpc>
                <a:spcPct val="80000"/>
              </a:lnSpc>
            </a:pPr>
            <a:r>
              <a:rPr lang="tr-TR" sz="1600" smtClean="0"/>
              <a:t>Fiyat </a:t>
            </a:r>
            <a:r>
              <a:rPr lang="en-GB" sz="1600" smtClean="0"/>
              <a:t>SATC</a:t>
            </a:r>
            <a:r>
              <a:rPr lang="en-GB" sz="1600" baseline="-25000" smtClean="0"/>
              <a:t>1</a:t>
            </a:r>
            <a:r>
              <a:rPr lang="tr-TR" sz="1600" smtClean="0"/>
              <a:t> nin üzerinde oluşmuşsa firma </a:t>
            </a:r>
            <a:r>
              <a:rPr lang="en-GB" sz="1600" smtClean="0"/>
              <a:t>Q</a:t>
            </a:r>
            <a:r>
              <a:rPr lang="en-GB" sz="1600" baseline="-25000" smtClean="0"/>
              <a:t>1 </a:t>
            </a:r>
            <a:r>
              <a:rPr lang="tr-TR" sz="1600" smtClean="0"/>
              <a:t>düzeyinde üreterek kâra geçer.</a:t>
            </a:r>
            <a:endParaRPr lang="en-GB" sz="1600" baseline="-25000" smtClean="0"/>
          </a:p>
          <a:p>
            <a:pPr lvl="1" eaLnBrk="1" hangingPunct="1">
              <a:lnSpc>
                <a:spcPct val="80000"/>
              </a:lnSpc>
            </a:pPr>
            <a:r>
              <a:rPr lang="tr-TR" sz="1600" smtClean="0"/>
              <a:t>Fiyat </a:t>
            </a:r>
            <a:r>
              <a:rPr lang="en-GB" sz="1600" smtClean="0"/>
              <a:t>SATC</a:t>
            </a:r>
            <a:r>
              <a:rPr lang="en-GB" sz="1600" baseline="-25000" smtClean="0"/>
              <a:t>1</a:t>
            </a:r>
            <a:r>
              <a:rPr lang="en-GB" sz="1600" smtClean="0"/>
              <a:t> </a:t>
            </a:r>
            <a:r>
              <a:rPr lang="tr-TR" sz="1600" smtClean="0"/>
              <a:t>ve</a:t>
            </a:r>
            <a:r>
              <a:rPr lang="en-GB" sz="1600" smtClean="0"/>
              <a:t> SAVC</a:t>
            </a:r>
            <a:r>
              <a:rPr lang="en-GB" sz="1600" baseline="-25000" smtClean="0"/>
              <a:t>1</a:t>
            </a:r>
            <a:r>
              <a:rPr lang="tr-TR" sz="1600" baseline="-25000" smtClean="0"/>
              <a:t> </a:t>
            </a:r>
            <a:r>
              <a:rPr lang="tr-TR" sz="1600" smtClean="0"/>
              <a:t>arasında ise </a:t>
            </a:r>
            <a:r>
              <a:rPr lang="en-GB" sz="1600" smtClean="0"/>
              <a:t> </a:t>
            </a:r>
            <a:r>
              <a:rPr lang="tr-TR" sz="1600" smtClean="0"/>
              <a:t>firma </a:t>
            </a:r>
            <a:r>
              <a:rPr lang="en-GB" sz="1600" smtClean="0"/>
              <a:t>Q</a:t>
            </a:r>
            <a:r>
              <a:rPr lang="en-GB" sz="1600" baseline="-25000" smtClean="0"/>
              <a:t>1 </a:t>
            </a:r>
            <a:r>
              <a:rPr lang="tr-TR" sz="1600" smtClean="0"/>
              <a:t>düzeyinde üreterek kısa dönemde zarar eder ancak üretime de devam eder.</a:t>
            </a:r>
            <a:endParaRPr lang="en-GB" sz="1600" smtClean="0"/>
          </a:p>
          <a:p>
            <a:pPr lvl="1" eaLnBrk="1" hangingPunct="1">
              <a:lnSpc>
                <a:spcPct val="80000"/>
              </a:lnSpc>
            </a:pPr>
            <a:r>
              <a:rPr lang="tr-TR" sz="1600" smtClean="0"/>
              <a:t>Fiyat </a:t>
            </a:r>
            <a:r>
              <a:rPr lang="en-GB" sz="1600" smtClean="0"/>
              <a:t>SAVC</a:t>
            </a:r>
            <a:r>
              <a:rPr lang="en-GB" sz="1600" baseline="-25000" smtClean="0"/>
              <a:t>1</a:t>
            </a:r>
            <a:r>
              <a:rPr lang="en-GB" sz="1600" smtClean="0"/>
              <a:t> </a:t>
            </a:r>
            <a:r>
              <a:rPr lang="tr-TR" sz="1600" smtClean="0"/>
              <a:t>nin altındaysa firma üretim yapmaz.</a:t>
            </a:r>
            <a:endParaRPr lang="en-GB" sz="1600" smtClean="0"/>
          </a:p>
        </p:txBody>
      </p:sp>
      <p:sp>
        <p:nvSpPr>
          <p:cNvPr id="111620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D28CA94-3308-4DA8-A645-0CAB8A39BF4F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11621" name="Text Box 6"/>
          <p:cNvSpPr txBox="1">
            <a:spLocks noChangeArrowheads="1"/>
          </p:cNvSpPr>
          <p:nvPr/>
        </p:nvSpPr>
        <p:spPr bwMode="auto">
          <a:xfrm>
            <a:off x="381000" y="4532313"/>
            <a:ext cx="903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b="1">
                <a:solidFill>
                  <a:srgbClr val="FF99CC"/>
                </a:solidFill>
                <a:latin typeface="Tahoma" pitchFamily="34" charset="0"/>
              </a:rPr>
              <a:t>SAVC</a:t>
            </a:r>
            <a:r>
              <a:rPr lang="en-GB" b="1" baseline="-25000">
                <a:solidFill>
                  <a:srgbClr val="FF99CC"/>
                </a:solidFill>
                <a:latin typeface="Tahoma" pitchFamily="34" charset="0"/>
              </a:rPr>
              <a:t>1</a:t>
            </a:r>
            <a:endParaRPr lang="en-GB" b="1">
              <a:solidFill>
                <a:srgbClr val="FF99CC"/>
              </a:solidFill>
              <a:latin typeface="Tahoma" pitchFamily="34" charset="0"/>
            </a:endParaRPr>
          </a:p>
        </p:txBody>
      </p:sp>
      <p:sp>
        <p:nvSpPr>
          <p:cNvPr id="111622" name="Line 8"/>
          <p:cNvSpPr>
            <a:spLocks noChangeShapeType="1"/>
          </p:cNvSpPr>
          <p:nvPr/>
        </p:nvSpPr>
        <p:spPr bwMode="auto">
          <a:xfrm>
            <a:off x="1219200" y="57150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111623" name="Line 9"/>
          <p:cNvSpPr>
            <a:spLocks noChangeShapeType="1"/>
          </p:cNvSpPr>
          <p:nvPr/>
        </p:nvSpPr>
        <p:spPr bwMode="auto">
          <a:xfrm flipV="1">
            <a:off x="1219200" y="2286000"/>
            <a:ext cx="0" cy="3429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111624" name="Line 12"/>
          <p:cNvSpPr>
            <a:spLocks noChangeShapeType="1"/>
          </p:cNvSpPr>
          <p:nvPr/>
        </p:nvSpPr>
        <p:spPr bwMode="auto">
          <a:xfrm>
            <a:off x="1905000" y="2667000"/>
            <a:ext cx="1143000" cy="297180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111625" name="Text Box 18"/>
          <p:cNvSpPr txBox="1">
            <a:spLocks noChangeArrowheads="1"/>
          </p:cNvSpPr>
          <p:nvPr/>
        </p:nvSpPr>
        <p:spPr bwMode="auto">
          <a:xfrm>
            <a:off x="746125" y="2220913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000">
                <a:solidFill>
                  <a:prstClr val="white"/>
                </a:solidFill>
                <a:latin typeface="Tahoma" pitchFamily="34" charset="0"/>
              </a:rPr>
              <a:t>£</a:t>
            </a:r>
          </a:p>
        </p:txBody>
      </p:sp>
      <p:sp>
        <p:nvSpPr>
          <p:cNvPr id="111626" name="Text Box 19"/>
          <p:cNvSpPr txBox="1">
            <a:spLocks noChangeArrowheads="1"/>
          </p:cNvSpPr>
          <p:nvPr/>
        </p:nvSpPr>
        <p:spPr bwMode="auto">
          <a:xfrm>
            <a:off x="3549650" y="5791200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i="1">
                <a:solidFill>
                  <a:prstClr val="white"/>
                </a:solidFill>
                <a:latin typeface="Tahoma" pitchFamily="34" charset="0"/>
              </a:rPr>
              <a:t>çıktı</a:t>
            </a:r>
            <a:endParaRPr lang="en-GB" i="1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111627" name="Text Box 20"/>
          <p:cNvSpPr txBox="1">
            <a:spLocks noChangeArrowheads="1"/>
          </p:cNvSpPr>
          <p:nvPr/>
        </p:nvSpPr>
        <p:spPr bwMode="auto">
          <a:xfrm>
            <a:off x="3048000" y="5330825"/>
            <a:ext cx="53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b="1">
                <a:solidFill>
                  <a:srgbClr val="009900"/>
                </a:solidFill>
                <a:latin typeface="Tahoma" pitchFamily="34" charset="0"/>
              </a:rPr>
              <a:t>MR</a:t>
            </a:r>
          </a:p>
        </p:txBody>
      </p:sp>
      <p:sp>
        <p:nvSpPr>
          <p:cNvPr id="111628" name="Text Box 21"/>
          <p:cNvSpPr txBox="1">
            <a:spLocks noChangeArrowheads="1"/>
          </p:cNvSpPr>
          <p:nvPr/>
        </p:nvSpPr>
        <p:spPr bwMode="auto">
          <a:xfrm>
            <a:off x="3930650" y="4283075"/>
            <a:ext cx="819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b="1">
                <a:solidFill>
                  <a:srgbClr val="FF99CC"/>
                </a:solidFill>
                <a:latin typeface="Tahoma" pitchFamily="34" charset="0"/>
              </a:rPr>
              <a:t>SAVC</a:t>
            </a:r>
          </a:p>
        </p:txBody>
      </p:sp>
      <p:sp>
        <p:nvSpPr>
          <p:cNvPr id="111629" name="Text Box 22"/>
          <p:cNvSpPr txBox="1">
            <a:spLocks noChangeArrowheads="1"/>
          </p:cNvSpPr>
          <p:nvPr/>
        </p:nvSpPr>
        <p:spPr bwMode="auto">
          <a:xfrm>
            <a:off x="3956050" y="2743200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b="1">
                <a:solidFill>
                  <a:srgbClr val="FF99CC"/>
                </a:solidFill>
                <a:latin typeface="Tahoma" pitchFamily="34" charset="0"/>
              </a:rPr>
              <a:t>SMC</a:t>
            </a:r>
          </a:p>
        </p:txBody>
      </p:sp>
      <p:sp>
        <p:nvSpPr>
          <p:cNvPr id="111630" name="Text Box 23"/>
          <p:cNvSpPr txBox="1">
            <a:spLocks noChangeArrowheads="1"/>
          </p:cNvSpPr>
          <p:nvPr/>
        </p:nvSpPr>
        <p:spPr bwMode="auto">
          <a:xfrm>
            <a:off x="2609850" y="5703888"/>
            <a:ext cx="446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b="1">
                <a:solidFill>
                  <a:srgbClr val="FF99CC"/>
                </a:solidFill>
                <a:latin typeface="Tahoma" pitchFamily="34" charset="0"/>
              </a:rPr>
              <a:t>Q</a:t>
            </a:r>
            <a:r>
              <a:rPr lang="en-GB" b="1" baseline="-25000">
                <a:solidFill>
                  <a:srgbClr val="FF99CC"/>
                </a:solidFill>
                <a:latin typeface="Tahoma" pitchFamily="34" charset="0"/>
              </a:rPr>
              <a:t>1</a:t>
            </a:r>
            <a:endParaRPr lang="en-GB" b="1">
              <a:solidFill>
                <a:srgbClr val="FF99CC"/>
              </a:solidFill>
              <a:latin typeface="Tahoma" pitchFamily="34" charset="0"/>
            </a:endParaRPr>
          </a:p>
        </p:txBody>
      </p:sp>
      <p:sp>
        <p:nvSpPr>
          <p:cNvPr id="111631" name="Freeform 27"/>
          <p:cNvSpPr>
            <a:spLocks/>
          </p:cNvSpPr>
          <p:nvPr/>
        </p:nvSpPr>
        <p:spPr bwMode="auto">
          <a:xfrm>
            <a:off x="1323975" y="3048000"/>
            <a:ext cx="2757488" cy="1473200"/>
          </a:xfrm>
          <a:custGeom>
            <a:avLst/>
            <a:gdLst>
              <a:gd name="T0" fmla="*/ 0 w 2064"/>
              <a:gd name="T1" fmla="*/ 0 h 928"/>
              <a:gd name="T2" fmla="*/ 2147483647 w 2064"/>
              <a:gd name="T3" fmla="*/ 2147483647 h 928"/>
              <a:gd name="T4" fmla="*/ 2147483647 w 2064"/>
              <a:gd name="T5" fmla="*/ 2147483647 h 928"/>
              <a:gd name="T6" fmla="*/ 0 60000 65536"/>
              <a:gd name="T7" fmla="*/ 0 60000 65536"/>
              <a:gd name="T8" fmla="*/ 0 60000 65536"/>
              <a:gd name="T9" fmla="*/ 0 w 2064"/>
              <a:gd name="T10" fmla="*/ 0 h 928"/>
              <a:gd name="T11" fmla="*/ 2064 w 2064"/>
              <a:gd name="T12" fmla="*/ 928 h 9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64" h="928">
                <a:moveTo>
                  <a:pt x="0" y="0"/>
                </a:moveTo>
                <a:cubicBezTo>
                  <a:pt x="452" y="352"/>
                  <a:pt x="904" y="704"/>
                  <a:pt x="1248" y="816"/>
                </a:cubicBezTo>
                <a:cubicBezTo>
                  <a:pt x="1592" y="928"/>
                  <a:pt x="1828" y="800"/>
                  <a:pt x="2064" y="672"/>
                </a:cubicBezTo>
              </a:path>
            </a:pathLst>
          </a:custGeom>
          <a:noFill/>
          <a:ln w="57150">
            <a:solidFill>
              <a:srgbClr val="FF99CC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111632" name="Freeform 28"/>
          <p:cNvSpPr>
            <a:spLocks/>
          </p:cNvSpPr>
          <p:nvPr/>
        </p:nvSpPr>
        <p:spPr bwMode="auto">
          <a:xfrm>
            <a:off x="1344613" y="4267200"/>
            <a:ext cx="2667000" cy="571500"/>
          </a:xfrm>
          <a:custGeom>
            <a:avLst/>
            <a:gdLst>
              <a:gd name="T0" fmla="*/ 0 w 2064"/>
              <a:gd name="T1" fmla="*/ 0 h 504"/>
              <a:gd name="T2" fmla="*/ 2147483647 w 2064"/>
              <a:gd name="T3" fmla="*/ 2147483647 h 504"/>
              <a:gd name="T4" fmla="*/ 2147483647 w 2064"/>
              <a:gd name="T5" fmla="*/ 2147483647 h 504"/>
              <a:gd name="T6" fmla="*/ 0 60000 65536"/>
              <a:gd name="T7" fmla="*/ 0 60000 65536"/>
              <a:gd name="T8" fmla="*/ 0 60000 65536"/>
              <a:gd name="T9" fmla="*/ 0 w 2064"/>
              <a:gd name="T10" fmla="*/ 0 h 504"/>
              <a:gd name="T11" fmla="*/ 2064 w 2064"/>
              <a:gd name="T12" fmla="*/ 504 h 5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64" h="504">
                <a:moveTo>
                  <a:pt x="0" y="0"/>
                </a:moveTo>
                <a:cubicBezTo>
                  <a:pt x="404" y="228"/>
                  <a:pt x="808" y="456"/>
                  <a:pt x="1152" y="480"/>
                </a:cubicBezTo>
                <a:cubicBezTo>
                  <a:pt x="1496" y="504"/>
                  <a:pt x="1780" y="324"/>
                  <a:pt x="2064" y="144"/>
                </a:cubicBezTo>
              </a:path>
            </a:pathLst>
          </a:custGeom>
          <a:noFill/>
          <a:ln w="57150">
            <a:solidFill>
              <a:srgbClr val="FF99CC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111633" name="Freeform 29"/>
          <p:cNvSpPr>
            <a:spLocks/>
          </p:cNvSpPr>
          <p:nvPr/>
        </p:nvSpPr>
        <p:spPr bwMode="auto">
          <a:xfrm rot="-594457">
            <a:off x="1903413" y="3262313"/>
            <a:ext cx="2743200" cy="2057400"/>
          </a:xfrm>
          <a:custGeom>
            <a:avLst/>
            <a:gdLst>
              <a:gd name="T0" fmla="*/ 0 w 1680"/>
              <a:gd name="T1" fmla="*/ 2147483647 h 1272"/>
              <a:gd name="T2" fmla="*/ 2147483647 w 1680"/>
              <a:gd name="T3" fmla="*/ 2147483647 h 1272"/>
              <a:gd name="T4" fmla="*/ 2147483647 w 1680"/>
              <a:gd name="T5" fmla="*/ 0 h 1272"/>
              <a:gd name="T6" fmla="*/ 0 60000 65536"/>
              <a:gd name="T7" fmla="*/ 0 60000 65536"/>
              <a:gd name="T8" fmla="*/ 0 60000 65536"/>
              <a:gd name="T9" fmla="*/ 0 w 1680"/>
              <a:gd name="T10" fmla="*/ 0 h 1272"/>
              <a:gd name="T11" fmla="*/ 1680 w 1680"/>
              <a:gd name="T12" fmla="*/ 1272 h 1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0" h="1272">
                <a:moveTo>
                  <a:pt x="0" y="1008"/>
                </a:moveTo>
                <a:cubicBezTo>
                  <a:pt x="52" y="1140"/>
                  <a:pt x="104" y="1272"/>
                  <a:pt x="384" y="1104"/>
                </a:cubicBezTo>
                <a:cubicBezTo>
                  <a:pt x="664" y="936"/>
                  <a:pt x="1172" y="468"/>
                  <a:pt x="1680" y="0"/>
                </a:cubicBezTo>
              </a:path>
            </a:pathLst>
          </a:custGeom>
          <a:noFill/>
          <a:ln w="57150">
            <a:solidFill>
              <a:srgbClr val="FF99CC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111634" name="Text Box 30"/>
          <p:cNvSpPr txBox="1">
            <a:spLocks noChangeArrowheads="1"/>
          </p:cNvSpPr>
          <p:nvPr/>
        </p:nvSpPr>
        <p:spPr bwMode="auto">
          <a:xfrm>
            <a:off x="3946525" y="3770313"/>
            <a:ext cx="806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b="1">
                <a:solidFill>
                  <a:srgbClr val="FF99CC"/>
                </a:solidFill>
                <a:latin typeface="Tahoma" pitchFamily="34" charset="0"/>
              </a:rPr>
              <a:t>SATC</a:t>
            </a:r>
          </a:p>
        </p:txBody>
      </p:sp>
      <p:sp>
        <p:nvSpPr>
          <p:cNvPr id="111635" name="Line 31"/>
          <p:cNvSpPr>
            <a:spLocks noChangeShapeType="1"/>
          </p:cNvSpPr>
          <p:nvPr/>
        </p:nvSpPr>
        <p:spPr bwMode="auto">
          <a:xfrm flipV="1">
            <a:off x="2819400" y="42672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111636" name="Line 32"/>
          <p:cNvSpPr>
            <a:spLocks noChangeShapeType="1"/>
          </p:cNvSpPr>
          <p:nvPr/>
        </p:nvSpPr>
        <p:spPr bwMode="auto">
          <a:xfrm flipH="1" flipV="1">
            <a:off x="1219200" y="4267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111637" name="Line 33"/>
          <p:cNvSpPr>
            <a:spLocks noChangeShapeType="1"/>
          </p:cNvSpPr>
          <p:nvPr/>
        </p:nvSpPr>
        <p:spPr bwMode="auto">
          <a:xfrm flipH="1" flipV="1">
            <a:off x="1219200" y="4800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111638" name="Text Box 34"/>
          <p:cNvSpPr txBox="1">
            <a:spLocks noChangeArrowheads="1"/>
          </p:cNvSpPr>
          <p:nvPr/>
        </p:nvSpPr>
        <p:spPr bwMode="auto">
          <a:xfrm>
            <a:off x="381000" y="4114800"/>
            <a:ext cx="890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b="1">
                <a:solidFill>
                  <a:srgbClr val="FF99CC"/>
                </a:solidFill>
                <a:latin typeface="Tahoma" pitchFamily="34" charset="0"/>
              </a:rPr>
              <a:t>SATC</a:t>
            </a:r>
            <a:r>
              <a:rPr lang="en-GB" b="1" baseline="-25000">
                <a:solidFill>
                  <a:srgbClr val="FF99CC"/>
                </a:solidFill>
                <a:latin typeface="Tahoma" pitchFamily="34" charset="0"/>
              </a:rPr>
              <a:t>1</a:t>
            </a:r>
            <a:endParaRPr lang="en-GB" b="1">
              <a:solidFill>
                <a:srgbClr val="FF99CC"/>
              </a:solidFill>
              <a:latin typeface="Tahoma" pitchFamily="34" charset="0"/>
            </a:endParaRPr>
          </a:p>
        </p:txBody>
      </p:sp>
      <p:sp>
        <p:nvSpPr>
          <p:cNvPr id="111639" name="Oval 35"/>
          <p:cNvSpPr>
            <a:spLocks noChangeArrowheads="1"/>
          </p:cNvSpPr>
          <p:nvPr/>
        </p:nvSpPr>
        <p:spPr bwMode="auto">
          <a:xfrm>
            <a:off x="2708275" y="4191000"/>
            <a:ext cx="152400" cy="152400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111640" name="Oval 36"/>
          <p:cNvSpPr>
            <a:spLocks noChangeArrowheads="1"/>
          </p:cNvSpPr>
          <p:nvPr/>
        </p:nvSpPr>
        <p:spPr bwMode="auto">
          <a:xfrm>
            <a:off x="2736850" y="4724400"/>
            <a:ext cx="152400" cy="152400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111641" name="Oval 38"/>
          <p:cNvSpPr>
            <a:spLocks noChangeArrowheads="1"/>
          </p:cNvSpPr>
          <p:nvPr/>
        </p:nvSpPr>
        <p:spPr bwMode="auto">
          <a:xfrm>
            <a:off x="2722563" y="4953000"/>
            <a:ext cx="152400" cy="152400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111642" name="Text Box 39"/>
          <p:cNvSpPr txBox="1">
            <a:spLocks noChangeArrowheads="1"/>
          </p:cNvSpPr>
          <p:nvPr/>
        </p:nvSpPr>
        <p:spPr bwMode="auto">
          <a:xfrm>
            <a:off x="3505200" y="4900613"/>
            <a:ext cx="1184275" cy="3365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1600" b="1">
                <a:solidFill>
                  <a:srgbClr val="CC0066"/>
                </a:solidFill>
                <a:latin typeface="Tahoma" pitchFamily="34" charset="0"/>
              </a:rPr>
              <a:t>SMC</a:t>
            </a:r>
            <a:r>
              <a:rPr lang="en-GB" sz="1600" b="1">
                <a:solidFill>
                  <a:srgbClr val="009900"/>
                </a:solidFill>
                <a:latin typeface="Tahoma" pitchFamily="34" charset="0"/>
              </a:rPr>
              <a:t> = MR</a:t>
            </a:r>
            <a:endParaRPr lang="en-GB" sz="1600" b="1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111643" name="Line 40"/>
          <p:cNvSpPr>
            <a:spLocks noChangeShapeType="1"/>
          </p:cNvSpPr>
          <p:nvPr/>
        </p:nvSpPr>
        <p:spPr bwMode="auto">
          <a:xfrm flipH="1">
            <a:off x="2914650" y="5029200"/>
            <a:ext cx="609600" cy="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r-TR" sz="2400">
              <a:solidFill>
                <a:prstClr val="white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019175"/>
          </a:xfrm>
        </p:spPr>
        <p:txBody>
          <a:bodyPr/>
          <a:lstStyle/>
          <a:p>
            <a:pPr eaLnBrk="1" hangingPunct="1"/>
            <a:r>
              <a:rPr lang="tr-TR" sz="4000" b="1" smtClean="0"/>
              <a:t>Firmanın uzun dönemdeki çıktı miktarını ne belirler?</a:t>
            </a:r>
            <a:endParaRPr lang="en-GB" sz="4000" b="1" smtClean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2057400"/>
            <a:ext cx="38100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z="1600" smtClean="0"/>
              <a:t>Karar</a:t>
            </a:r>
            <a:r>
              <a:rPr lang="en-GB" sz="1600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tr-TR" sz="1600" smtClean="0"/>
              <a:t>Uzun dönemde firma üretim düzeyini, LMC=MR olduğu noktada seçer.</a:t>
            </a:r>
          </a:p>
          <a:p>
            <a:pPr lvl="1" eaLnBrk="1" hangingPunct="1">
              <a:lnSpc>
                <a:spcPct val="80000"/>
              </a:lnSpc>
            </a:pPr>
            <a:r>
              <a:rPr lang="tr-TR" sz="1600" smtClean="0"/>
              <a:t>Ancak, piyasada oluşan fiyat düzeyi önemlidir.</a:t>
            </a:r>
          </a:p>
          <a:p>
            <a:pPr lvl="1" eaLnBrk="1" hangingPunct="1">
              <a:lnSpc>
                <a:spcPct val="80000"/>
              </a:lnSpc>
            </a:pPr>
            <a:r>
              <a:rPr lang="tr-TR" sz="1600" smtClean="0"/>
              <a:t>Fiyat </a:t>
            </a:r>
            <a:r>
              <a:rPr lang="en-GB" sz="1600" smtClean="0"/>
              <a:t>LAC</a:t>
            </a:r>
            <a:r>
              <a:rPr lang="en-GB" sz="1600" baseline="-25000" smtClean="0"/>
              <a:t>1</a:t>
            </a:r>
            <a:r>
              <a:rPr lang="en-GB" sz="1600" smtClean="0"/>
              <a:t> </a:t>
            </a:r>
            <a:r>
              <a:rPr lang="tr-TR" sz="1600" smtClean="0"/>
              <a:t>ve üzerinde ise firma </a:t>
            </a:r>
            <a:r>
              <a:rPr lang="en-GB" sz="1600" smtClean="0"/>
              <a:t>Q</a:t>
            </a:r>
            <a:r>
              <a:rPr lang="en-GB" sz="1600" baseline="-25000" smtClean="0"/>
              <a:t>1</a:t>
            </a:r>
            <a:r>
              <a:rPr lang="tr-TR" sz="1600" baseline="-25000" smtClean="0"/>
              <a:t> </a:t>
            </a:r>
            <a:r>
              <a:rPr lang="tr-TR" sz="1600" smtClean="0"/>
              <a:t>birim üretir.</a:t>
            </a:r>
            <a:endParaRPr lang="en-GB" sz="1600" smtClean="0"/>
          </a:p>
          <a:p>
            <a:pPr lvl="1" eaLnBrk="1" hangingPunct="1">
              <a:lnSpc>
                <a:spcPct val="80000"/>
              </a:lnSpc>
            </a:pPr>
            <a:r>
              <a:rPr lang="tr-TR" sz="1600" smtClean="0"/>
              <a:t>Fiyat </a:t>
            </a:r>
            <a:r>
              <a:rPr lang="en-GB" sz="1600" smtClean="0"/>
              <a:t>LAC</a:t>
            </a:r>
            <a:r>
              <a:rPr lang="en-GB" sz="1600" baseline="-25000" smtClean="0"/>
              <a:t>1</a:t>
            </a:r>
            <a:r>
              <a:rPr lang="tr-TR" sz="1600" baseline="-25000" smtClean="0"/>
              <a:t> </a:t>
            </a:r>
            <a:r>
              <a:rPr lang="tr-TR" sz="1600" smtClean="0"/>
              <a:t>altında ise firma uzun dönemde zarar edeceğinden piyasadan çekilir.</a:t>
            </a:r>
            <a:endParaRPr lang="en-GB" sz="1600" smtClean="0"/>
          </a:p>
          <a:p>
            <a:pPr eaLnBrk="1" hangingPunct="1">
              <a:lnSpc>
                <a:spcPct val="80000"/>
              </a:lnSpc>
            </a:pPr>
            <a:r>
              <a:rPr lang="en-GB" sz="1600" smtClean="0">
                <a:solidFill>
                  <a:srgbClr val="FFC000"/>
                </a:solidFill>
              </a:rPr>
              <a:t>NB: LMC </a:t>
            </a:r>
            <a:r>
              <a:rPr lang="tr-TR" sz="1600" smtClean="0">
                <a:solidFill>
                  <a:srgbClr val="FFC000"/>
                </a:solidFill>
              </a:rPr>
              <a:t>(uzun dönem marjinal maliyet eğrisi) LAC’ın (uzun dönem ortalama maliyet eğrisi) minimum olduğu noktasından geçer.</a:t>
            </a:r>
            <a:endParaRPr lang="en-GB" sz="1600" smtClean="0">
              <a:solidFill>
                <a:srgbClr val="FFC000"/>
              </a:solidFill>
            </a:endParaRPr>
          </a:p>
        </p:txBody>
      </p:sp>
      <p:sp>
        <p:nvSpPr>
          <p:cNvPr id="112644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800749A-CAC6-4258-954E-97DD43C65BBD}" type="slidenum">
              <a:rPr lang="en-US" smtClean="0"/>
              <a:pPr/>
              <a:t>14</a:t>
            </a:fld>
            <a:endParaRPr 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4213" y="1916113"/>
            <a:ext cx="4611687" cy="4175125"/>
            <a:chOff x="410" y="1200"/>
            <a:chExt cx="2905" cy="2630"/>
          </a:xfrm>
        </p:grpSpPr>
        <p:sp>
          <p:nvSpPr>
            <p:cNvPr id="112646" name="Text Box 5"/>
            <p:cNvSpPr txBox="1">
              <a:spLocks noChangeArrowheads="1"/>
            </p:cNvSpPr>
            <p:nvPr/>
          </p:nvSpPr>
          <p:spPr bwMode="auto">
            <a:xfrm>
              <a:off x="410" y="2681"/>
              <a:ext cx="38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tr-TR" sz="1400" b="1">
                  <a:solidFill>
                    <a:srgbClr val="FF99CC"/>
                  </a:solidFill>
                  <a:latin typeface="Tahoma" pitchFamily="34" charset="0"/>
                </a:rPr>
                <a:t>L</a:t>
              </a:r>
              <a:r>
                <a:rPr lang="en-GB" sz="1400" b="1">
                  <a:solidFill>
                    <a:srgbClr val="FF99CC"/>
                  </a:solidFill>
                  <a:latin typeface="Tahoma" pitchFamily="34" charset="0"/>
                </a:rPr>
                <a:t>AC</a:t>
              </a:r>
              <a:r>
                <a:rPr lang="en-GB" sz="1400" b="1" baseline="-25000">
                  <a:solidFill>
                    <a:srgbClr val="FF99CC"/>
                  </a:solidFill>
                  <a:latin typeface="Tahoma" pitchFamily="34" charset="0"/>
                </a:rPr>
                <a:t>1</a:t>
              </a:r>
              <a:endParaRPr lang="en-GB" sz="1400" b="1">
                <a:solidFill>
                  <a:srgbClr val="FF99CC"/>
                </a:solidFill>
                <a:latin typeface="Tahoma" pitchFamily="34" charset="0"/>
              </a:endParaRP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470" y="1200"/>
              <a:ext cx="2845" cy="2630"/>
              <a:chOff x="470" y="1200"/>
              <a:chExt cx="2845" cy="2630"/>
            </a:xfrm>
          </p:grpSpPr>
          <p:sp>
            <p:nvSpPr>
              <p:cNvPr id="112648" name="Line 7"/>
              <p:cNvSpPr>
                <a:spLocks noChangeShapeType="1"/>
              </p:cNvSpPr>
              <p:nvPr/>
            </p:nvSpPr>
            <p:spPr bwMode="auto">
              <a:xfrm>
                <a:off x="768" y="3401"/>
                <a:ext cx="20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prstClr val="white"/>
                  </a:solidFill>
                  <a:latin typeface="Tahoma" pitchFamily="34" charset="0"/>
                </a:endParaRPr>
              </a:p>
            </p:txBody>
          </p:sp>
          <p:sp>
            <p:nvSpPr>
              <p:cNvPr id="112649" name="Line 8"/>
              <p:cNvSpPr>
                <a:spLocks noChangeShapeType="1"/>
              </p:cNvSpPr>
              <p:nvPr/>
            </p:nvSpPr>
            <p:spPr bwMode="auto">
              <a:xfrm flipV="1">
                <a:off x="768" y="1241"/>
                <a:ext cx="0" cy="2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prstClr val="white"/>
                  </a:solidFill>
                  <a:latin typeface="Tahoma" pitchFamily="34" charset="0"/>
                </a:endParaRPr>
              </a:p>
            </p:txBody>
          </p:sp>
          <p:sp>
            <p:nvSpPr>
              <p:cNvPr id="112650" name="Freeform 9"/>
              <p:cNvSpPr>
                <a:spLocks/>
              </p:cNvSpPr>
              <p:nvPr/>
            </p:nvSpPr>
            <p:spPr bwMode="auto">
              <a:xfrm>
                <a:off x="1008" y="2057"/>
                <a:ext cx="1632" cy="768"/>
              </a:xfrm>
              <a:custGeom>
                <a:avLst/>
                <a:gdLst>
                  <a:gd name="T0" fmla="*/ 0 w 1824"/>
                  <a:gd name="T1" fmla="*/ 0 h 1152"/>
                  <a:gd name="T2" fmla="*/ 51 w 1824"/>
                  <a:gd name="T3" fmla="*/ 1 h 1152"/>
                  <a:gd name="T4" fmla="*/ 113 w 1824"/>
                  <a:gd name="T5" fmla="*/ 0 h 1152"/>
                  <a:gd name="T6" fmla="*/ 0 60000 65536"/>
                  <a:gd name="T7" fmla="*/ 0 60000 65536"/>
                  <a:gd name="T8" fmla="*/ 0 60000 65536"/>
                  <a:gd name="T9" fmla="*/ 0 w 1824"/>
                  <a:gd name="T10" fmla="*/ 0 h 1152"/>
                  <a:gd name="T11" fmla="*/ 1824 w 1824"/>
                  <a:gd name="T12" fmla="*/ 1152 h 1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24" h="1152">
                    <a:moveTo>
                      <a:pt x="0" y="0"/>
                    </a:moveTo>
                    <a:cubicBezTo>
                      <a:pt x="256" y="576"/>
                      <a:pt x="512" y="1152"/>
                      <a:pt x="816" y="1152"/>
                    </a:cubicBezTo>
                    <a:cubicBezTo>
                      <a:pt x="1120" y="1152"/>
                      <a:pt x="1472" y="576"/>
                      <a:pt x="1824" y="0"/>
                    </a:cubicBezTo>
                  </a:path>
                </a:pathLst>
              </a:custGeom>
              <a:noFill/>
              <a:ln w="57150">
                <a:solidFill>
                  <a:srgbClr val="FF99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prstClr val="white"/>
                  </a:solidFill>
                  <a:latin typeface="Tahoma" pitchFamily="34" charset="0"/>
                </a:endParaRPr>
              </a:p>
            </p:txBody>
          </p:sp>
          <p:sp>
            <p:nvSpPr>
              <p:cNvPr id="112651" name="Freeform 10"/>
              <p:cNvSpPr>
                <a:spLocks/>
              </p:cNvSpPr>
              <p:nvPr/>
            </p:nvSpPr>
            <p:spPr bwMode="auto">
              <a:xfrm rot="-2083549">
                <a:off x="1104" y="2153"/>
                <a:ext cx="1536" cy="616"/>
              </a:xfrm>
              <a:custGeom>
                <a:avLst/>
                <a:gdLst>
                  <a:gd name="T0" fmla="*/ 0 w 1536"/>
                  <a:gd name="T1" fmla="*/ 240 h 616"/>
                  <a:gd name="T2" fmla="*/ 288 w 1536"/>
                  <a:gd name="T3" fmla="*/ 576 h 616"/>
                  <a:gd name="T4" fmla="*/ 1536 w 1536"/>
                  <a:gd name="T5" fmla="*/ 0 h 616"/>
                  <a:gd name="T6" fmla="*/ 0 60000 65536"/>
                  <a:gd name="T7" fmla="*/ 0 60000 65536"/>
                  <a:gd name="T8" fmla="*/ 0 60000 65536"/>
                  <a:gd name="T9" fmla="*/ 0 w 1536"/>
                  <a:gd name="T10" fmla="*/ 0 h 616"/>
                  <a:gd name="T11" fmla="*/ 1536 w 1536"/>
                  <a:gd name="T12" fmla="*/ 616 h 6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36" h="616">
                    <a:moveTo>
                      <a:pt x="0" y="240"/>
                    </a:moveTo>
                    <a:cubicBezTo>
                      <a:pt x="16" y="428"/>
                      <a:pt x="32" y="616"/>
                      <a:pt x="288" y="576"/>
                    </a:cubicBezTo>
                    <a:cubicBezTo>
                      <a:pt x="544" y="536"/>
                      <a:pt x="1040" y="268"/>
                      <a:pt x="1536" y="0"/>
                    </a:cubicBezTo>
                  </a:path>
                </a:pathLst>
              </a:custGeom>
              <a:noFill/>
              <a:ln w="57150">
                <a:solidFill>
                  <a:srgbClr val="FF99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prstClr val="white"/>
                  </a:solidFill>
                  <a:latin typeface="Tahoma" pitchFamily="34" charset="0"/>
                </a:endParaRPr>
              </a:p>
            </p:txBody>
          </p:sp>
          <p:sp>
            <p:nvSpPr>
              <p:cNvPr id="112652" name="Line 11"/>
              <p:cNvSpPr>
                <a:spLocks noChangeShapeType="1"/>
              </p:cNvSpPr>
              <p:nvPr/>
            </p:nvSpPr>
            <p:spPr bwMode="auto">
              <a:xfrm>
                <a:off x="1104" y="1433"/>
                <a:ext cx="624" cy="1920"/>
              </a:xfrm>
              <a:prstGeom prst="line">
                <a:avLst/>
              </a:prstGeom>
              <a:noFill/>
              <a:ln w="57150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prstClr val="white"/>
                  </a:solidFill>
                  <a:latin typeface="Tahoma" pitchFamily="34" charset="0"/>
                </a:endParaRPr>
              </a:p>
            </p:txBody>
          </p:sp>
          <p:sp>
            <p:nvSpPr>
              <p:cNvPr id="112653" name="Line 12"/>
              <p:cNvSpPr>
                <a:spLocks noChangeShapeType="1"/>
              </p:cNvSpPr>
              <p:nvPr/>
            </p:nvSpPr>
            <p:spPr bwMode="auto">
              <a:xfrm>
                <a:off x="1584" y="2777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prstClr val="white"/>
                  </a:solidFill>
                  <a:latin typeface="Tahoma" pitchFamily="34" charset="0"/>
                </a:endParaRPr>
              </a:p>
            </p:txBody>
          </p:sp>
          <p:sp>
            <p:nvSpPr>
              <p:cNvPr id="112654" name="Line 13"/>
              <p:cNvSpPr>
                <a:spLocks noChangeShapeType="1"/>
              </p:cNvSpPr>
              <p:nvPr/>
            </p:nvSpPr>
            <p:spPr bwMode="auto">
              <a:xfrm flipH="1">
                <a:off x="768" y="2777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prstClr val="white"/>
                  </a:solidFill>
                  <a:latin typeface="Tahoma" pitchFamily="34" charset="0"/>
                </a:endParaRPr>
              </a:p>
            </p:txBody>
          </p:sp>
          <p:sp>
            <p:nvSpPr>
              <p:cNvPr id="112655" name="Oval 14"/>
              <p:cNvSpPr>
                <a:spLocks noChangeArrowheads="1"/>
              </p:cNvSpPr>
              <p:nvPr/>
            </p:nvSpPr>
            <p:spPr bwMode="auto">
              <a:xfrm>
                <a:off x="1527" y="2738"/>
                <a:ext cx="96" cy="96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prstClr val="white"/>
                  </a:solidFill>
                  <a:latin typeface="Tahoma" pitchFamily="34" charset="0"/>
                </a:endParaRPr>
              </a:p>
            </p:txBody>
          </p:sp>
          <p:sp>
            <p:nvSpPr>
              <p:cNvPr id="112656" name="Oval 15"/>
              <p:cNvSpPr>
                <a:spLocks noChangeArrowheads="1"/>
              </p:cNvSpPr>
              <p:nvPr/>
            </p:nvSpPr>
            <p:spPr bwMode="auto">
              <a:xfrm>
                <a:off x="1675" y="2769"/>
                <a:ext cx="96" cy="96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prstClr val="white"/>
                  </a:solidFill>
                  <a:latin typeface="Tahoma" pitchFamily="34" charset="0"/>
                </a:endParaRPr>
              </a:p>
            </p:txBody>
          </p:sp>
          <p:sp>
            <p:nvSpPr>
              <p:cNvPr id="112657" name="Oval 16"/>
              <p:cNvSpPr>
                <a:spLocks noChangeArrowheads="1"/>
              </p:cNvSpPr>
              <p:nvPr/>
            </p:nvSpPr>
            <p:spPr bwMode="auto">
              <a:xfrm>
                <a:off x="1532" y="2912"/>
                <a:ext cx="96" cy="96"/>
              </a:xfrm>
              <a:prstGeom prst="ellipse">
                <a:avLst/>
              </a:prstGeom>
              <a:solidFill>
                <a:srgbClr val="99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prstClr val="white"/>
                  </a:solidFill>
                  <a:latin typeface="Tahoma" pitchFamily="34" charset="0"/>
                </a:endParaRPr>
              </a:p>
            </p:txBody>
          </p:sp>
          <p:sp>
            <p:nvSpPr>
              <p:cNvPr id="112658" name="Text Box 17"/>
              <p:cNvSpPr txBox="1">
                <a:spLocks noChangeArrowheads="1"/>
              </p:cNvSpPr>
              <p:nvPr/>
            </p:nvSpPr>
            <p:spPr bwMode="auto">
              <a:xfrm>
                <a:off x="470" y="120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2000">
                    <a:solidFill>
                      <a:prstClr val="white"/>
                    </a:solidFill>
                    <a:latin typeface="Tahoma" pitchFamily="34" charset="0"/>
                  </a:rPr>
                  <a:t>£</a:t>
                </a:r>
              </a:p>
            </p:txBody>
          </p:sp>
          <p:sp>
            <p:nvSpPr>
              <p:cNvPr id="112659" name="Text Box 18"/>
              <p:cNvSpPr txBox="1">
                <a:spLocks noChangeArrowheads="1"/>
              </p:cNvSpPr>
              <p:nvPr/>
            </p:nvSpPr>
            <p:spPr bwMode="auto">
              <a:xfrm>
                <a:off x="2016" y="3464"/>
                <a:ext cx="1299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tr-TR" sz="1600" i="1">
                    <a:solidFill>
                      <a:prstClr val="white"/>
                    </a:solidFill>
                    <a:latin typeface="Tahoma" pitchFamily="34" charset="0"/>
                  </a:rPr>
                  <a:t>çıktı</a:t>
                </a:r>
                <a:endParaRPr lang="en-GB" sz="1600" i="1">
                  <a:solidFill>
                    <a:prstClr val="white"/>
                  </a:solidFill>
                  <a:latin typeface="Tahoma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600" i="1">
                    <a:solidFill>
                      <a:prstClr val="white"/>
                    </a:solidFill>
                    <a:latin typeface="Tahoma" pitchFamily="34" charset="0"/>
                  </a:rPr>
                  <a:t>(</a:t>
                </a:r>
                <a:r>
                  <a:rPr lang="tr-TR" sz="1600" i="1">
                    <a:solidFill>
                      <a:prstClr val="white"/>
                    </a:solidFill>
                    <a:latin typeface="Tahoma" pitchFamily="34" charset="0"/>
                  </a:rPr>
                  <a:t>hafta başına üretim</a:t>
                </a:r>
                <a:r>
                  <a:rPr lang="en-GB" sz="1600" i="1">
                    <a:solidFill>
                      <a:prstClr val="white"/>
                    </a:solidFill>
                    <a:latin typeface="Tahoma" pitchFamily="34" charset="0"/>
                  </a:rPr>
                  <a:t>)</a:t>
                </a:r>
              </a:p>
            </p:txBody>
          </p:sp>
          <p:sp>
            <p:nvSpPr>
              <p:cNvPr id="112660" name="Text Box 19"/>
              <p:cNvSpPr txBox="1">
                <a:spLocks noChangeArrowheads="1"/>
              </p:cNvSpPr>
              <p:nvPr/>
            </p:nvSpPr>
            <p:spPr bwMode="auto">
              <a:xfrm>
                <a:off x="1686" y="3170"/>
                <a:ext cx="3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b="1">
                    <a:solidFill>
                      <a:srgbClr val="009900"/>
                    </a:solidFill>
                    <a:latin typeface="Tahoma" pitchFamily="34" charset="0"/>
                  </a:rPr>
                  <a:t>MR</a:t>
                </a:r>
              </a:p>
            </p:txBody>
          </p:sp>
          <p:sp>
            <p:nvSpPr>
              <p:cNvPr id="112661" name="Text Box 20"/>
              <p:cNvSpPr txBox="1">
                <a:spLocks noChangeArrowheads="1"/>
              </p:cNvSpPr>
              <p:nvPr/>
            </p:nvSpPr>
            <p:spPr bwMode="auto">
              <a:xfrm>
                <a:off x="2612" y="2009"/>
                <a:ext cx="4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b="1">
                    <a:solidFill>
                      <a:srgbClr val="FF99CC"/>
                    </a:solidFill>
                    <a:latin typeface="Tahoma" pitchFamily="34" charset="0"/>
                  </a:rPr>
                  <a:t>LAC</a:t>
                </a:r>
              </a:p>
            </p:txBody>
          </p:sp>
          <p:sp>
            <p:nvSpPr>
              <p:cNvPr id="112662" name="Text Box 21"/>
              <p:cNvSpPr txBox="1">
                <a:spLocks noChangeArrowheads="1"/>
              </p:cNvSpPr>
              <p:nvPr/>
            </p:nvSpPr>
            <p:spPr bwMode="auto">
              <a:xfrm>
                <a:off x="2256" y="1600"/>
                <a:ext cx="42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b="1">
                    <a:solidFill>
                      <a:srgbClr val="FF99CC"/>
                    </a:solidFill>
                    <a:latin typeface="Tahoma" pitchFamily="34" charset="0"/>
                  </a:rPr>
                  <a:t>LMC</a:t>
                </a:r>
              </a:p>
            </p:txBody>
          </p:sp>
          <p:sp>
            <p:nvSpPr>
              <p:cNvPr id="112663" name="Text Box 22"/>
              <p:cNvSpPr txBox="1">
                <a:spLocks noChangeArrowheads="1"/>
              </p:cNvSpPr>
              <p:nvPr/>
            </p:nvSpPr>
            <p:spPr bwMode="auto">
              <a:xfrm>
                <a:off x="1430" y="3424"/>
                <a:ext cx="28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b="1">
                    <a:solidFill>
                      <a:srgbClr val="FF99CC"/>
                    </a:solidFill>
                    <a:latin typeface="Tahoma" pitchFamily="34" charset="0"/>
                  </a:rPr>
                  <a:t>Q</a:t>
                </a:r>
                <a:r>
                  <a:rPr lang="en-GB" b="1" baseline="-25000">
                    <a:solidFill>
                      <a:srgbClr val="FF99CC"/>
                    </a:solidFill>
                    <a:latin typeface="Tahoma" pitchFamily="34" charset="0"/>
                  </a:rPr>
                  <a:t>1</a:t>
                </a:r>
                <a:endParaRPr lang="en-GB" b="1">
                  <a:solidFill>
                    <a:srgbClr val="FF99CC"/>
                  </a:solidFill>
                  <a:latin typeface="Tahoma" pitchFamily="34" charset="0"/>
                </a:endParaRPr>
              </a:p>
            </p:txBody>
          </p:sp>
          <p:sp>
            <p:nvSpPr>
              <p:cNvPr id="112664" name="Text Box 23"/>
              <p:cNvSpPr txBox="1">
                <a:spLocks noChangeArrowheads="1"/>
              </p:cNvSpPr>
              <p:nvPr/>
            </p:nvSpPr>
            <p:spPr bwMode="auto">
              <a:xfrm>
                <a:off x="1910" y="2863"/>
                <a:ext cx="739" cy="21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600" b="1">
                    <a:solidFill>
                      <a:srgbClr val="CC0066"/>
                    </a:solidFill>
                    <a:latin typeface="Tahoma" pitchFamily="34" charset="0"/>
                  </a:rPr>
                  <a:t>LMC</a:t>
                </a:r>
                <a:r>
                  <a:rPr lang="en-GB" sz="1600" b="1">
                    <a:solidFill>
                      <a:srgbClr val="0000FF"/>
                    </a:solidFill>
                    <a:latin typeface="Tahoma" pitchFamily="34" charset="0"/>
                  </a:rPr>
                  <a:t> </a:t>
                </a:r>
                <a:r>
                  <a:rPr lang="en-GB" sz="1600" b="1">
                    <a:solidFill>
                      <a:srgbClr val="009900"/>
                    </a:solidFill>
                    <a:latin typeface="Tahoma" pitchFamily="34" charset="0"/>
                  </a:rPr>
                  <a:t>= MR</a:t>
                </a:r>
                <a:endParaRPr lang="en-GB" sz="1600" b="1">
                  <a:solidFill>
                    <a:prstClr val="white"/>
                  </a:solidFill>
                  <a:latin typeface="Tahoma" pitchFamily="34" charset="0"/>
                </a:endParaRPr>
              </a:p>
            </p:txBody>
          </p:sp>
          <p:sp>
            <p:nvSpPr>
              <p:cNvPr id="112665" name="Line 24"/>
              <p:cNvSpPr>
                <a:spLocks noChangeShapeType="1"/>
              </p:cNvSpPr>
              <p:nvPr/>
            </p:nvSpPr>
            <p:spPr bwMode="auto">
              <a:xfrm flipH="1">
                <a:off x="1632" y="2969"/>
                <a:ext cx="240" cy="1"/>
              </a:xfrm>
              <a:prstGeom prst="line">
                <a:avLst/>
              </a:prstGeom>
              <a:noFill/>
              <a:ln w="76200">
                <a:solidFill>
                  <a:srgbClr val="FFFF00"/>
                </a:solidFill>
                <a:round/>
                <a:headEnd/>
                <a:tailEnd type="triangle" w="sm" len="sm"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tr-TR" sz="2400">
                  <a:solidFill>
                    <a:prstClr val="white"/>
                  </a:solidFill>
                  <a:latin typeface="Tahoma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2400" b="1" smtClean="0"/>
              <a:t>Uzun dönem ortalama maliyet eğrisi</a:t>
            </a:r>
            <a:r>
              <a:rPr lang="en-GB" sz="2400" b="1" smtClean="0"/>
              <a:t> LAC</a:t>
            </a:r>
          </a:p>
        </p:txBody>
      </p:sp>
      <p:sp>
        <p:nvSpPr>
          <p:cNvPr id="11366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458DD6D-C59A-4668-B651-218BF3292972}" type="slidenum">
              <a:rPr lang="en-US" smtClean="0"/>
              <a:pPr/>
              <a:t>15</a:t>
            </a:fld>
            <a:endParaRPr lang="en-US" smtClean="0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460375" y="1666875"/>
            <a:ext cx="5102225" cy="3576638"/>
            <a:chOff x="290" y="1050"/>
            <a:chExt cx="3214" cy="2253"/>
          </a:xfrm>
        </p:grpSpPr>
        <p:sp>
          <p:nvSpPr>
            <p:cNvPr id="113685" name="Line 3"/>
            <p:cNvSpPr>
              <a:spLocks noChangeShapeType="1"/>
            </p:cNvSpPr>
            <p:nvPr/>
          </p:nvSpPr>
          <p:spPr bwMode="auto">
            <a:xfrm>
              <a:off x="510" y="3024"/>
              <a:ext cx="299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Tahoma" pitchFamily="34" charset="0"/>
              </a:endParaRPr>
            </a:p>
          </p:txBody>
        </p:sp>
        <p:sp>
          <p:nvSpPr>
            <p:cNvPr id="113686" name="Line 4"/>
            <p:cNvSpPr>
              <a:spLocks noChangeShapeType="1"/>
            </p:cNvSpPr>
            <p:nvPr/>
          </p:nvSpPr>
          <p:spPr bwMode="auto">
            <a:xfrm flipV="1">
              <a:off x="522" y="1344"/>
              <a:ext cx="0" cy="1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Tahoma" pitchFamily="34" charset="0"/>
              </a:endParaRPr>
            </a:p>
          </p:txBody>
        </p:sp>
        <p:sp>
          <p:nvSpPr>
            <p:cNvPr id="113687" name="Text Box 19"/>
            <p:cNvSpPr txBox="1">
              <a:spLocks noChangeArrowheads="1"/>
            </p:cNvSpPr>
            <p:nvPr/>
          </p:nvSpPr>
          <p:spPr bwMode="auto">
            <a:xfrm>
              <a:off x="2976" y="3072"/>
              <a:ext cx="3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tr-TR" i="1">
                  <a:solidFill>
                    <a:prstClr val="white"/>
                  </a:solidFill>
                  <a:latin typeface="Tahoma" pitchFamily="34" charset="0"/>
                </a:rPr>
                <a:t>çıktı</a:t>
              </a:r>
              <a:endParaRPr lang="en-GB" i="1">
                <a:solidFill>
                  <a:prstClr val="white"/>
                </a:solidFill>
                <a:latin typeface="Tahoma" pitchFamily="34" charset="0"/>
              </a:endParaRPr>
            </a:p>
          </p:txBody>
        </p:sp>
        <p:sp>
          <p:nvSpPr>
            <p:cNvPr id="113688" name="Text Box 20"/>
            <p:cNvSpPr txBox="1">
              <a:spLocks noChangeArrowheads="1"/>
            </p:cNvSpPr>
            <p:nvPr/>
          </p:nvSpPr>
          <p:spPr bwMode="auto">
            <a:xfrm rot="-5400000">
              <a:off x="-196" y="1536"/>
              <a:ext cx="1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tr-TR" i="1">
                  <a:solidFill>
                    <a:prstClr val="white"/>
                  </a:solidFill>
                  <a:latin typeface="Tahoma" pitchFamily="34" charset="0"/>
                </a:rPr>
                <a:t>Ortalama maliyet</a:t>
              </a:r>
              <a:endParaRPr lang="en-GB" i="1">
                <a:solidFill>
                  <a:prstClr val="white"/>
                </a:solidFill>
                <a:latin typeface="Tahoma" pitchFamily="34" charset="0"/>
              </a:endParaRP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1200150" y="1758950"/>
            <a:ext cx="7510463" cy="1746250"/>
            <a:chOff x="756" y="1108"/>
            <a:chExt cx="4731" cy="1100"/>
          </a:xfrm>
        </p:grpSpPr>
        <p:sp>
          <p:nvSpPr>
            <p:cNvPr id="113682" name="Freeform 11"/>
            <p:cNvSpPr>
              <a:spLocks/>
            </p:cNvSpPr>
            <p:nvPr/>
          </p:nvSpPr>
          <p:spPr bwMode="auto">
            <a:xfrm>
              <a:off x="756" y="1440"/>
              <a:ext cx="768" cy="768"/>
            </a:xfrm>
            <a:custGeom>
              <a:avLst/>
              <a:gdLst>
                <a:gd name="T0" fmla="*/ 0 w 528"/>
                <a:gd name="T1" fmla="*/ 0 h 440"/>
                <a:gd name="T2" fmla="*/ 2247995 w 528"/>
                <a:gd name="T3" fmla="*/ 482125355 h 440"/>
                <a:gd name="T4" fmla="*/ 6179572 w 528"/>
                <a:gd name="T5" fmla="*/ 53996766 h 440"/>
                <a:gd name="T6" fmla="*/ 0 60000 65536"/>
                <a:gd name="T7" fmla="*/ 0 60000 65536"/>
                <a:gd name="T8" fmla="*/ 0 60000 65536"/>
                <a:gd name="T9" fmla="*/ 0 w 528"/>
                <a:gd name="T10" fmla="*/ 0 h 440"/>
                <a:gd name="T11" fmla="*/ 528 w 528"/>
                <a:gd name="T12" fmla="*/ 440 h 4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40">
                  <a:moveTo>
                    <a:pt x="0" y="0"/>
                  </a:moveTo>
                  <a:cubicBezTo>
                    <a:pt x="52" y="212"/>
                    <a:pt x="104" y="424"/>
                    <a:pt x="192" y="432"/>
                  </a:cubicBezTo>
                  <a:cubicBezTo>
                    <a:pt x="280" y="440"/>
                    <a:pt x="404" y="244"/>
                    <a:pt x="528" y="48"/>
                  </a:cubicBezTo>
                </a:path>
              </a:pathLst>
            </a:custGeom>
            <a:noFill/>
            <a:ln w="5715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Tahoma" pitchFamily="34" charset="0"/>
              </a:endParaRPr>
            </a:p>
          </p:txBody>
        </p:sp>
        <p:sp>
          <p:nvSpPr>
            <p:cNvPr id="113683" name="Text Box 14"/>
            <p:cNvSpPr txBox="1">
              <a:spLocks noChangeArrowheads="1"/>
            </p:cNvSpPr>
            <p:nvPr/>
          </p:nvSpPr>
          <p:spPr bwMode="auto">
            <a:xfrm>
              <a:off x="1380" y="1372"/>
              <a:ext cx="5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00" b="1">
                  <a:solidFill>
                    <a:srgbClr val="FFC000"/>
                  </a:solidFill>
                  <a:latin typeface="Tahoma" pitchFamily="34" charset="0"/>
                </a:rPr>
                <a:t>SATC</a:t>
              </a:r>
              <a:r>
                <a:rPr lang="en-GB" sz="1600" b="1" baseline="-25000">
                  <a:solidFill>
                    <a:srgbClr val="FFC000"/>
                  </a:solidFill>
                  <a:latin typeface="Tahoma" pitchFamily="34" charset="0"/>
                </a:rPr>
                <a:t>1</a:t>
              </a:r>
              <a:endParaRPr lang="en-GB" sz="1600" b="1">
                <a:solidFill>
                  <a:srgbClr val="FFC000"/>
                </a:solidFill>
                <a:latin typeface="Tahoma" pitchFamily="34" charset="0"/>
              </a:endParaRPr>
            </a:p>
          </p:txBody>
        </p:sp>
        <p:sp>
          <p:nvSpPr>
            <p:cNvPr id="113684" name="Text Box 21"/>
            <p:cNvSpPr txBox="1">
              <a:spLocks noChangeArrowheads="1"/>
            </p:cNvSpPr>
            <p:nvPr/>
          </p:nvSpPr>
          <p:spPr bwMode="auto">
            <a:xfrm>
              <a:off x="3865" y="1108"/>
              <a:ext cx="1622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tr-TR" sz="2000">
                  <a:solidFill>
                    <a:prstClr val="white"/>
                  </a:solidFill>
                  <a:latin typeface="Tahoma" pitchFamily="34" charset="0"/>
                </a:rPr>
                <a:t>Her çıktı düzeyi için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tr-TR" sz="2000">
                  <a:solidFill>
                    <a:prstClr val="white"/>
                  </a:solidFill>
                  <a:latin typeface="Tahoma" pitchFamily="34" charset="0"/>
                </a:rPr>
                <a:t>minimum maliyet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tr-TR" sz="2000">
                  <a:solidFill>
                    <a:prstClr val="white"/>
                  </a:solidFill>
                  <a:latin typeface="Tahoma" pitchFamily="34" charset="0"/>
                </a:rPr>
                <a:t>koşulunu sağlayacak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tr-TR" sz="2000">
                  <a:solidFill>
                    <a:prstClr val="white"/>
                  </a:solidFill>
                  <a:latin typeface="Tahoma" pitchFamily="34" charset="0"/>
                </a:rPr>
                <a:t>bir yöntem vardır.</a:t>
              </a:r>
              <a:endParaRPr lang="en-GB" sz="2000">
                <a:solidFill>
                  <a:prstClr val="white"/>
                </a:solidFill>
                <a:latin typeface="Tahoma" pitchFamily="34" charset="0"/>
              </a:endParaRP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476375" y="2324100"/>
            <a:ext cx="7097713" cy="2179638"/>
            <a:chOff x="930" y="1464"/>
            <a:chExt cx="4471" cy="1373"/>
          </a:xfrm>
        </p:grpSpPr>
        <p:sp>
          <p:nvSpPr>
            <p:cNvPr id="113675" name="Freeform 10"/>
            <p:cNvSpPr>
              <a:spLocks/>
            </p:cNvSpPr>
            <p:nvPr/>
          </p:nvSpPr>
          <p:spPr bwMode="auto">
            <a:xfrm>
              <a:off x="1152" y="1728"/>
              <a:ext cx="768" cy="768"/>
            </a:xfrm>
            <a:custGeom>
              <a:avLst/>
              <a:gdLst>
                <a:gd name="T0" fmla="*/ 0 w 528"/>
                <a:gd name="T1" fmla="*/ 0 h 440"/>
                <a:gd name="T2" fmla="*/ 2247995 w 528"/>
                <a:gd name="T3" fmla="*/ 482125355 h 440"/>
                <a:gd name="T4" fmla="*/ 6179572 w 528"/>
                <a:gd name="T5" fmla="*/ 53996766 h 440"/>
                <a:gd name="T6" fmla="*/ 0 60000 65536"/>
                <a:gd name="T7" fmla="*/ 0 60000 65536"/>
                <a:gd name="T8" fmla="*/ 0 60000 65536"/>
                <a:gd name="T9" fmla="*/ 0 w 528"/>
                <a:gd name="T10" fmla="*/ 0 h 440"/>
                <a:gd name="T11" fmla="*/ 528 w 528"/>
                <a:gd name="T12" fmla="*/ 440 h 4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40">
                  <a:moveTo>
                    <a:pt x="0" y="0"/>
                  </a:moveTo>
                  <a:cubicBezTo>
                    <a:pt x="52" y="212"/>
                    <a:pt x="104" y="424"/>
                    <a:pt x="192" y="432"/>
                  </a:cubicBezTo>
                  <a:cubicBezTo>
                    <a:pt x="280" y="440"/>
                    <a:pt x="404" y="244"/>
                    <a:pt x="528" y="48"/>
                  </a:cubicBezTo>
                </a:path>
              </a:pathLst>
            </a:custGeom>
            <a:noFill/>
            <a:ln w="5715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Tahoma" pitchFamily="34" charset="0"/>
              </a:endParaRPr>
            </a:p>
          </p:txBody>
        </p:sp>
        <p:sp>
          <p:nvSpPr>
            <p:cNvPr id="113676" name="Freeform 12"/>
            <p:cNvSpPr>
              <a:spLocks/>
            </p:cNvSpPr>
            <p:nvPr/>
          </p:nvSpPr>
          <p:spPr bwMode="auto">
            <a:xfrm>
              <a:off x="2034" y="1608"/>
              <a:ext cx="768" cy="768"/>
            </a:xfrm>
            <a:custGeom>
              <a:avLst/>
              <a:gdLst>
                <a:gd name="T0" fmla="*/ 0 w 528"/>
                <a:gd name="T1" fmla="*/ 0 h 440"/>
                <a:gd name="T2" fmla="*/ 2247995 w 528"/>
                <a:gd name="T3" fmla="*/ 482125355 h 440"/>
                <a:gd name="T4" fmla="*/ 6179572 w 528"/>
                <a:gd name="T5" fmla="*/ 53996766 h 440"/>
                <a:gd name="T6" fmla="*/ 0 60000 65536"/>
                <a:gd name="T7" fmla="*/ 0 60000 65536"/>
                <a:gd name="T8" fmla="*/ 0 60000 65536"/>
                <a:gd name="T9" fmla="*/ 0 w 528"/>
                <a:gd name="T10" fmla="*/ 0 h 440"/>
                <a:gd name="T11" fmla="*/ 528 w 528"/>
                <a:gd name="T12" fmla="*/ 440 h 4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40">
                  <a:moveTo>
                    <a:pt x="0" y="0"/>
                  </a:moveTo>
                  <a:cubicBezTo>
                    <a:pt x="52" y="212"/>
                    <a:pt x="104" y="424"/>
                    <a:pt x="192" y="432"/>
                  </a:cubicBezTo>
                  <a:cubicBezTo>
                    <a:pt x="280" y="440"/>
                    <a:pt x="404" y="244"/>
                    <a:pt x="528" y="48"/>
                  </a:cubicBezTo>
                </a:path>
              </a:pathLst>
            </a:custGeom>
            <a:noFill/>
            <a:ln w="5715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Tahoma" pitchFamily="34" charset="0"/>
              </a:endParaRPr>
            </a:p>
          </p:txBody>
        </p:sp>
        <p:sp>
          <p:nvSpPr>
            <p:cNvPr id="113677" name="Freeform 13"/>
            <p:cNvSpPr>
              <a:spLocks/>
            </p:cNvSpPr>
            <p:nvPr/>
          </p:nvSpPr>
          <p:spPr bwMode="auto">
            <a:xfrm>
              <a:off x="1528" y="1800"/>
              <a:ext cx="768" cy="768"/>
            </a:xfrm>
            <a:custGeom>
              <a:avLst/>
              <a:gdLst>
                <a:gd name="T0" fmla="*/ 0 w 528"/>
                <a:gd name="T1" fmla="*/ 0 h 440"/>
                <a:gd name="T2" fmla="*/ 2247995 w 528"/>
                <a:gd name="T3" fmla="*/ 482125355 h 440"/>
                <a:gd name="T4" fmla="*/ 6179572 w 528"/>
                <a:gd name="T5" fmla="*/ 53996766 h 440"/>
                <a:gd name="T6" fmla="*/ 0 60000 65536"/>
                <a:gd name="T7" fmla="*/ 0 60000 65536"/>
                <a:gd name="T8" fmla="*/ 0 60000 65536"/>
                <a:gd name="T9" fmla="*/ 0 w 528"/>
                <a:gd name="T10" fmla="*/ 0 h 440"/>
                <a:gd name="T11" fmla="*/ 528 w 528"/>
                <a:gd name="T12" fmla="*/ 440 h 4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440">
                  <a:moveTo>
                    <a:pt x="0" y="0"/>
                  </a:moveTo>
                  <a:cubicBezTo>
                    <a:pt x="52" y="212"/>
                    <a:pt x="104" y="424"/>
                    <a:pt x="192" y="432"/>
                  </a:cubicBezTo>
                  <a:cubicBezTo>
                    <a:pt x="280" y="440"/>
                    <a:pt x="404" y="244"/>
                    <a:pt x="528" y="48"/>
                  </a:cubicBezTo>
                </a:path>
              </a:pathLst>
            </a:custGeom>
            <a:noFill/>
            <a:ln w="57150">
              <a:solidFill>
                <a:srgbClr val="FFC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Tahoma" pitchFamily="34" charset="0"/>
              </a:endParaRPr>
            </a:p>
          </p:txBody>
        </p:sp>
        <p:sp>
          <p:nvSpPr>
            <p:cNvPr id="113678" name="Text Box 15"/>
            <p:cNvSpPr txBox="1">
              <a:spLocks noChangeArrowheads="1"/>
            </p:cNvSpPr>
            <p:nvPr/>
          </p:nvSpPr>
          <p:spPr bwMode="auto">
            <a:xfrm>
              <a:off x="930" y="1512"/>
              <a:ext cx="5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00" b="1">
                  <a:solidFill>
                    <a:srgbClr val="FFC000"/>
                  </a:solidFill>
                  <a:latin typeface="Tahoma" pitchFamily="34" charset="0"/>
                </a:rPr>
                <a:t>SATC</a:t>
              </a:r>
              <a:r>
                <a:rPr lang="en-GB" sz="1600" b="1" baseline="-25000">
                  <a:solidFill>
                    <a:srgbClr val="FFC000"/>
                  </a:solidFill>
                  <a:latin typeface="Tahoma" pitchFamily="34" charset="0"/>
                </a:rPr>
                <a:t>2</a:t>
              </a:r>
              <a:endParaRPr lang="en-GB" sz="1600" b="1">
                <a:solidFill>
                  <a:srgbClr val="FFC000"/>
                </a:solidFill>
                <a:latin typeface="Tahoma" pitchFamily="34" charset="0"/>
              </a:endParaRPr>
            </a:p>
          </p:txBody>
        </p:sp>
        <p:sp>
          <p:nvSpPr>
            <p:cNvPr id="113679" name="Text Box 16"/>
            <p:cNvSpPr txBox="1">
              <a:spLocks noChangeArrowheads="1"/>
            </p:cNvSpPr>
            <p:nvPr/>
          </p:nvSpPr>
          <p:spPr bwMode="auto">
            <a:xfrm>
              <a:off x="2130" y="1704"/>
              <a:ext cx="5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00" b="1">
                  <a:solidFill>
                    <a:srgbClr val="FFC000"/>
                  </a:solidFill>
                  <a:latin typeface="Tahoma" pitchFamily="34" charset="0"/>
                </a:rPr>
                <a:t>SATC</a:t>
              </a:r>
              <a:r>
                <a:rPr lang="en-GB" sz="1600" b="1" baseline="-25000">
                  <a:solidFill>
                    <a:srgbClr val="FFC000"/>
                  </a:solidFill>
                  <a:latin typeface="Tahoma" pitchFamily="34" charset="0"/>
                </a:rPr>
                <a:t>3</a:t>
              </a:r>
              <a:endParaRPr lang="en-GB" sz="1600" b="1">
                <a:solidFill>
                  <a:srgbClr val="FFC000"/>
                </a:solidFill>
                <a:latin typeface="Tahoma" pitchFamily="34" charset="0"/>
              </a:endParaRPr>
            </a:p>
          </p:txBody>
        </p:sp>
        <p:sp>
          <p:nvSpPr>
            <p:cNvPr id="113680" name="Text Box 17"/>
            <p:cNvSpPr txBox="1">
              <a:spLocks noChangeArrowheads="1"/>
            </p:cNvSpPr>
            <p:nvPr/>
          </p:nvSpPr>
          <p:spPr bwMode="auto">
            <a:xfrm>
              <a:off x="2562" y="1464"/>
              <a:ext cx="5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00" b="1">
                  <a:solidFill>
                    <a:srgbClr val="FFC000"/>
                  </a:solidFill>
                  <a:latin typeface="Tahoma" pitchFamily="34" charset="0"/>
                </a:rPr>
                <a:t>SATC</a:t>
              </a:r>
              <a:r>
                <a:rPr lang="en-GB" sz="1600" b="1" baseline="-25000">
                  <a:solidFill>
                    <a:srgbClr val="FFC000"/>
                  </a:solidFill>
                  <a:latin typeface="Tahoma" pitchFamily="34" charset="0"/>
                </a:rPr>
                <a:t>4</a:t>
              </a:r>
              <a:endParaRPr lang="en-GB" sz="1600" b="1">
                <a:solidFill>
                  <a:srgbClr val="FFC000"/>
                </a:solidFill>
                <a:latin typeface="Tahoma" pitchFamily="34" charset="0"/>
              </a:endParaRPr>
            </a:p>
          </p:txBody>
        </p:sp>
        <p:sp>
          <p:nvSpPr>
            <p:cNvPr id="113681" name="Text Box 22"/>
            <p:cNvSpPr txBox="1">
              <a:spLocks noChangeArrowheads="1"/>
            </p:cNvSpPr>
            <p:nvPr/>
          </p:nvSpPr>
          <p:spPr bwMode="auto">
            <a:xfrm>
              <a:off x="3870" y="2003"/>
              <a:ext cx="1531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tr-TR" sz="2000">
                  <a:solidFill>
                    <a:prstClr val="white"/>
                  </a:solidFill>
                  <a:latin typeface="Tahoma" pitchFamily="34" charset="0"/>
                </a:rPr>
                <a:t>Dolayısıyla her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tr-TR" sz="2000">
                  <a:solidFill>
                    <a:prstClr val="white"/>
                  </a:solidFill>
                  <a:latin typeface="Tahoma" pitchFamily="34" charset="0"/>
                </a:rPr>
                <a:t>optimal çıktı düzeyi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tr-TR" sz="2000">
                  <a:solidFill>
                    <a:prstClr val="white"/>
                  </a:solidFill>
                  <a:latin typeface="Tahoma" pitchFamily="34" charset="0"/>
                </a:rPr>
                <a:t>için farklı SATC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tr-TR" sz="2000">
                  <a:solidFill>
                    <a:prstClr val="white"/>
                  </a:solidFill>
                  <a:latin typeface="Tahoma" pitchFamily="34" charset="0"/>
                </a:rPr>
                <a:t>eğrileri vardır.</a:t>
              </a:r>
              <a:endParaRPr lang="en-GB" sz="2000">
                <a:solidFill>
                  <a:prstClr val="white"/>
                </a:solidFill>
                <a:latin typeface="Tahoma" pitchFamily="34" charset="0"/>
              </a:endParaRP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714375" y="2286000"/>
            <a:ext cx="8370893" cy="3571875"/>
            <a:chOff x="420" y="1488"/>
            <a:chExt cx="5273" cy="2250"/>
          </a:xfrm>
        </p:grpSpPr>
        <p:sp>
          <p:nvSpPr>
            <p:cNvPr id="113672" name="Freeform 5"/>
            <p:cNvSpPr>
              <a:spLocks/>
            </p:cNvSpPr>
            <p:nvPr/>
          </p:nvSpPr>
          <p:spPr bwMode="auto">
            <a:xfrm>
              <a:off x="576" y="1728"/>
              <a:ext cx="2592" cy="872"/>
            </a:xfrm>
            <a:custGeom>
              <a:avLst/>
              <a:gdLst>
                <a:gd name="T0" fmla="*/ 0 w 2592"/>
                <a:gd name="T1" fmla="*/ 48 h 872"/>
                <a:gd name="T2" fmla="*/ 1200 w 2592"/>
                <a:gd name="T3" fmla="*/ 864 h 872"/>
                <a:gd name="T4" fmla="*/ 2592 w 2592"/>
                <a:gd name="T5" fmla="*/ 0 h 872"/>
                <a:gd name="T6" fmla="*/ 0 60000 65536"/>
                <a:gd name="T7" fmla="*/ 0 60000 65536"/>
                <a:gd name="T8" fmla="*/ 0 60000 65536"/>
                <a:gd name="T9" fmla="*/ 0 w 2592"/>
                <a:gd name="T10" fmla="*/ 0 h 872"/>
                <a:gd name="T11" fmla="*/ 2592 w 2592"/>
                <a:gd name="T12" fmla="*/ 872 h 8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92" h="872">
                  <a:moveTo>
                    <a:pt x="0" y="48"/>
                  </a:moveTo>
                  <a:cubicBezTo>
                    <a:pt x="384" y="460"/>
                    <a:pt x="768" y="872"/>
                    <a:pt x="1200" y="864"/>
                  </a:cubicBezTo>
                  <a:cubicBezTo>
                    <a:pt x="1632" y="856"/>
                    <a:pt x="2112" y="428"/>
                    <a:pt x="2592" y="0"/>
                  </a:cubicBezTo>
                </a:path>
              </a:pathLst>
            </a:custGeom>
            <a:noFill/>
            <a:ln w="57150">
              <a:solidFill>
                <a:srgbClr val="FF99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Tahoma" pitchFamily="34" charset="0"/>
              </a:endParaRPr>
            </a:p>
          </p:txBody>
        </p:sp>
        <p:sp>
          <p:nvSpPr>
            <p:cNvPr id="113673" name="Text Box 18"/>
            <p:cNvSpPr txBox="1">
              <a:spLocks noChangeArrowheads="1"/>
            </p:cNvSpPr>
            <p:nvPr/>
          </p:nvSpPr>
          <p:spPr bwMode="auto">
            <a:xfrm>
              <a:off x="3041" y="1488"/>
              <a:ext cx="5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400" b="1">
                  <a:solidFill>
                    <a:srgbClr val="FF99CC"/>
                  </a:solidFill>
                  <a:latin typeface="Tahoma" pitchFamily="34" charset="0"/>
                </a:rPr>
                <a:t>LAC</a:t>
              </a:r>
            </a:p>
          </p:txBody>
        </p:sp>
        <p:sp>
          <p:nvSpPr>
            <p:cNvPr id="113674" name="Text Box 23"/>
            <p:cNvSpPr txBox="1">
              <a:spLocks noChangeArrowheads="1"/>
            </p:cNvSpPr>
            <p:nvPr/>
          </p:nvSpPr>
          <p:spPr bwMode="auto">
            <a:xfrm>
              <a:off x="420" y="3292"/>
              <a:ext cx="5273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tr-TR" sz="2000" dirty="0">
                  <a:solidFill>
                    <a:srgbClr val="FFC000"/>
                  </a:solidFill>
                  <a:latin typeface="Tahoma" pitchFamily="34" charset="0"/>
                </a:rPr>
                <a:t>Uzun dönemde fabrika büyüklüğü değişkendir ve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tr-TR" sz="2000" dirty="0">
                  <a:solidFill>
                    <a:srgbClr val="FFC000"/>
                  </a:solidFill>
                  <a:latin typeface="Tahoma" pitchFamily="34" charset="0"/>
                </a:rPr>
                <a:t>uzun-dönem ortalama maliyet eğrisi, SATC </a:t>
              </a:r>
              <a:r>
                <a:rPr lang="tr-TR" sz="2000" dirty="0" smtClean="0">
                  <a:solidFill>
                    <a:srgbClr val="FFC000"/>
                  </a:solidFill>
                  <a:latin typeface="Tahoma" pitchFamily="34" charset="0"/>
                </a:rPr>
                <a:t>eğrilerini bir zarf gibi çevreler.</a:t>
              </a:r>
              <a:endParaRPr lang="tr-TR" sz="2000" dirty="0">
                <a:solidFill>
                  <a:srgbClr val="FFC000"/>
                </a:solidFill>
                <a:latin typeface="Tahom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836613"/>
            <a:ext cx="8229600" cy="774700"/>
          </a:xfrm>
        </p:spPr>
        <p:txBody>
          <a:bodyPr/>
          <a:lstStyle/>
          <a:p>
            <a:pPr eaLnBrk="1" hangingPunct="1"/>
            <a:r>
              <a:rPr lang="tr-TR" sz="4000" b="1" smtClean="0"/>
              <a:t>Firmanın üretim düzeyi kararı</a:t>
            </a:r>
            <a:br>
              <a:rPr lang="tr-TR" sz="4000" b="1" smtClean="0"/>
            </a:br>
            <a:r>
              <a:rPr lang="tr-TR" sz="4000" b="1" smtClean="0"/>
              <a:t>ÖZET</a:t>
            </a:r>
            <a:endParaRPr lang="en-GB" sz="4000" b="1" smtClean="0"/>
          </a:p>
        </p:txBody>
      </p:sp>
      <p:sp>
        <p:nvSpPr>
          <p:cNvPr id="307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0247B38-69B8-4658-B4F8-5EF96D8C0A88}" type="slidenum">
              <a:rPr lang="en-US" smtClean="0"/>
              <a:pPr/>
              <a:t>16</a:t>
            </a:fld>
            <a:endParaRPr lang="en-US" smtClean="0"/>
          </a:p>
        </p:txBody>
      </p:sp>
      <p:graphicFrame>
        <p:nvGraphicFramePr>
          <p:cNvPr id="64515" name="Object 2"/>
          <p:cNvGraphicFramePr>
            <a:graphicFrameLocks noChangeAspect="1"/>
          </p:cNvGraphicFramePr>
          <p:nvPr/>
        </p:nvGraphicFramePr>
        <p:xfrm>
          <a:off x="1331913" y="2276475"/>
          <a:ext cx="6794500" cy="4864100"/>
        </p:xfrm>
        <a:graphic>
          <a:graphicData uri="http://schemas.openxmlformats.org/presentationml/2006/ole">
            <p:oleObj spid="_x0000_s2050" name="Document" r:id="rId4" imgW="7063109" imgH="4919356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031163" cy="1104900"/>
          </a:xfrm>
        </p:spPr>
        <p:txBody>
          <a:bodyPr/>
          <a:lstStyle/>
          <a:p>
            <a:pPr eaLnBrk="1" hangingPunct="1"/>
            <a:r>
              <a:rPr lang="tr-TR" sz="4000" b="1" smtClean="0"/>
              <a:t>Üretim düzeyi nasıl seçilir?</a:t>
            </a:r>
            <a:endParaRPr lang="en-GB" sz="4000" b="1" smtClean="0"/>
          </a:p>
        </p:txBody>
      </p:sp>
      <p:sp>
        <p:nvSpPr>
          <p:cNvPr id="10035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A9F00CD-980C-4C8C-8EAB-F98F4CF0AD6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1600200" y="1143000"/>
            <a:ext cx="20558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sz="3200" b="1">
                <a:solidFill>
                  <a:srgbClr val="FF99CC"/>
                </a:solidFill>
                <a:latin typeface="Tahoma" pitchFamily="34" charset="0"/>
              </a:rPr>
              <a:t>Maliyetler</a:t>
            </a:r>
            <a:endParaRPr lang="en-GB" sz="3200" b="1">
              <a:solidFill>
                <a:srgbClr val="FF99CC"/>
              </a:solidFill>
              <a:latin typeface="Tahoma" pitchFamily="34" charset="0"/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6096000" y="1066800"/>
            <a:ext cx="17049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sz="3200" b="1">
                <a:solidFill>
                  <a:srgbClr val="92D050"/>
                </a:solidFill>
                <a:latin typeface="Tahoma" pitchFamily="34" charset="0"/>
              </a:rPr>
              <a:t>Gelirler</a:t>
            </a:r>
            <a:endParaRPr lang="en-GB" sz="3200" b="1">
              <a:solidFill>
                <a:srgbClr val="92D050"/>
              </a:solidFill>
              <a:latin typeface="Tahoma" pitchFamily="34" charset="0"/>
            </a:endParaRP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755650" y="1676400"/>
            <a:ext cx="2673350" cy="1371600"/>
          </a:xfrm>
          <a:prstGeom prst="rect">
            <a:avLst/>
          </a:prstGeom>
          <a:solidFill>
            <a:srgbClr val="CC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tr-TR" b="1">
                <a:solidFill>
                  <a:srgbClr val="FFFF00"/>
                </a:solidFill>
                <a:latin typeface="Tahoma" pitchFamily="34" charset="0"/>
              </a:rPr>
              <a:t>Teknoloji</a:t>
            </a:r>
            <a:endParaRPr lang="en-GB" b="1">
              <a:solidFill>
                <a:srgbClr val="FFFF00"/>
              </a:solidFill>
              <a:latin typeface="Tahoma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GB" b="1">
                <a:solidFill>
                  <a:srgbClr val="FFFF00"/>
                </a:solidFill>
                <a:latin typeface="Tahoma" pitchFamily="34" charset="0"/>
              </a:rPr>
              <a:t>&amp; </a:t>
            </a:r>
            <a:r>
              <a:rPr lang="tr-TR" b="1">
                <a:solidFill>
                  <a:srgbClr val="FFFF00"/>
                </a:solidFill>
                <a:latin typeface="Tahoma" pitchFamily="34" charset="0"/>
              </a:rPr>
              <a:t>üretim faktörleri için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tr-TR" b="1">
                <a:solidFill>
                  <a:srgbClr val="FFFF00"/>
                </a:solidFill>
                <a:latin typeface="Tahoma" pitchFamily="34" charset="0"/>
              </a:rPr>
              <a:t>ödenen miktar</a:t>
            </a:r>
            <a:endParaRPr lang="en-GB" b="1">
              <a:solidFill>
                <a:srgbClr val="FFFF00"/>
              </a:solidFill>
              <a:latin typeface="Tahoma" pitchFamily="34" charset="0"/>
            </a:endParaRP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990600" y="3048000"/>
            <a:ext cx="2286000" cy="1371600"/>
            <a:chOff x="624" y="1920"/>
            <a:chExt cx="1440" cy="864"/>
          </a:xfrm>
        </p:grpSpPr>
        <p:sp>
          <p:nvSpPr>
            <p:cNvPr id="100383" name="Rectangle 7"/>
            <p:cNvSpPr>
              <a:spLocks noChangeArrowheads="1"/>
            </p:cNvSpPr>
            <p:nvPr/>
          </p:nvSpPr>
          <p:spPr bwMode="auto">
            <a:xfrm>
              <a:off x="624" y="2160"/>
              <a:ext cx="1440" cy="624"/>
            </a:xfrm>
            <a:prstGeom prst="rect">
              <a:avLst/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tr-TR" sz="1600" b="1">
                  <a:solidFill>
                    <a:srgbClr val="FFFF00"/>
                  </a:solidFill>
                  <a:latin typeface="Tahoma" pitchFamily="34" charset="0"/>
                </a:rPr>
                <a:t>Toplam Maliyet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tr-TR" sz="1600" b="1">
                  <a:solidFill>
                    <a:srgbClr val="FFFF00"/>
                  </a:solidFill>
                  <a:latin typeface="Tahoma" pitchFamily="34" charset="0"/>
                </a:rPr>
                <a:t>(</a:t>
              </a:r>
              <a:r>
                <a:rPr lang="en-GB" sz="1600" b="1">
                  <a:solidFill>
                    <a:srgbClr val="FFFF00"/>
                  </a:solidFill>
                  <a:latin typeface="Tahoma" pitchFamily="34" charset="0"/>
                </a:rPr>
                <a:t>TC</a:t>
              </a:r>
              <a:r>
                <a:rPr lang="tr-TR" sz="1600" b="1">
                  <a:solidFill>
                    <a:srgbClr val="FFFF00"/>
                  </a:solidFill>
                  <a:latin typeface="Tahoma" pitchFamily="34" charset="0"/>
                </a:rPr>
                <a:t>)</a:t>
              </a:r>
              <a:r>
                <a:rPr lang="en-GB" sz="1600" b="1">
                  <a:solidFill>
                    <a:srgbClr val="FFFF00"/>
                  </a:solidFill>
                  <a:latin typeface="Tahoma" pitchFamily="34" charset="0"/>
                </a:rPr>
                <a:t> </a:t>
              </a:r>
              <a:r>
                <a:rPr lang="tr-TR" sz="1600" b="1">
                  <a:solidFill>
                    <a:srgbClr val="FFFF00"/>
                  </a:solidFill>
                  <a:latin typeface="Tahoma" pitchFamily="34" charset="0"/>
                </a:rPr>
                <a:t>eğrisi</a:t>
              </a:r>
              <a:endParaRPr lang="en-GB" sz="1600" b="1">
                <a:solidFill>
                  <a:srgbClr val="FFFF00"/>
                </a:solidFill>
                <a:latin typeface="Tahoma" pitchFamily="34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00" b="1">
                  <a:solidFill>
                    <a:srgbClr val="FFFF00"/>
                  </a:solidFill>
                  <a:latin typeface="Tahoma" pitchFamily="34" charset="0"/>
                </a:rPr>
                <a:t>(</a:t>
              </a:r>
              <a:r>
                <a:rPr lang="tr-TR" sz="1600" b="1">
                  <a:solidFill>
                    <a:srgbClr val="FFFF00"/>
                  </a:solidFill>
                  <a:latin typeface="Tahoma" pitchFamily="34" charset="0"/>
                </a:rPr>
                <a:t>kısa</a:t>
              </a:r>
              <a:r>
                <a:rPr lang="en-GB" sz="1600" b="1">
                  <a:solidFill>
                    <a:srgbClr val="FFFF00"/>
                  </a:solidFill>
                  <a:latin typeface="Tahoma" pitchFamily="34" charset="0"/>
                </a:rPr>
                <a:t> &amp; </a:t>
              </a:r>
              <a:r>
                <a:rPr lang="tr-TR" sz="1600" b="1">
                  <a:solidFill>
                    <a:srgbClr val="FFFF00"/>
                  </a:solidFill>
                  <a:latin typeface="Tahoma" pitchFamily="34" charset="0"/>
                </a:rPr>
                <a:t>uzun</a:t>
              </a:r>
              <a:r>
                <a:rPr lang="en-GB" sz="1600" b="1">
                  <a:solidFill>
                    <a:srgbClr val="FFFF00"/>
                  </a:solidFill>
                  <a:latin typeface="Tahoma" pitchFamily="34" charset="0"/>
                </a:rPr>
                <a:t> </a:t>
              </a:r>
              <a:r>
                <a:rPr lang="tr-TR" sz="1600" b="1">
                  <a:solidFill>
                    <a:srgbClr val="FFFF00"/>
                  </a:solidFill>
                  <a:latin typeface="Tahoma" pitchFamily="34" charset="0"/>
                </a:rPr>
                <a:t>dönem</a:t>
              </a:r>
              <a:r>
                <a:rPr lang="en-GB" sz="1600" b="1">
                  <a:solidFill>
                    <a:srgbClr val="FFFF00"/>
                  </a:solidFill>
                  <a:latin typeface="Tahoma" pitchFamily="34" charset="0"/>
                </a:rPr>
                <a:t>)</a:t>
              </a:r>
            </a:p>
          </p:txBody>
        </p:sp>
        <p:sp>
          <p:nvSpPr>
            <p:cNvPr id="100384" name="Line 24"/>
            <p:cNvSpPr>
              <a:spLocks noChangeShapeType="1"/>
            </p:cNvSpPr>
            <p:nvPr/>
          </p:nvSpPr>
          <p:spPr bwMode="auto">
            <a:xfrm>
              <a:off x="1536" y="1920"/>
              <a:ext cx="0" cy="240"/>
            </a:xfrm>
            <a:prstGeom prst="line">
              <a:avLst/>
            </a:prstGeom>
            <a:noFill/>
            <a:ln w="76200">
              <a:solidFill>
                <a:srgbClr val="CC00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Tahoma" pitchFamily="34" charset="0"/>
              </a:endParaRP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3276600" y="3429000"/>
            <a:ext cx="2057400" cy="1143000"/>
            <a:chOff x="2064" y="2160"/>
            <a:chExt cx="1296" cy="720"/>
          </a:xfrm>
        </p:grpSpPr>
        <p:sp>
          <p:nvSpPr>
            <p:cNvPr id="100381" name="Rectangle 9"/>
            <p:cNvSpPr>
              <a:spLocks noChangeArrowheads="1"/>
            </p:cNvSpPr>
            <p:nvPr/>
          </p:nvSpPr>
          <p:spPr bwMode="auto">
            <a:xfrm>
              <a:off x="2400" y="2160"/>
              <a:ext cx="960" cy="720"/>
            </a:xfrm>
            <a:prstGeom prst="rect">
              <a:avLst/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tr-TR" sz="1400" b="1">
                  <a:solidFill>
                    <a:srgbClr val="FFFF00"/>
                  </a:solidFill>
                  <a:latin typeface="Tahoma" pitchFamily="34" charset="0"/>
                </a:rPr>
                <a:t>Ortalama Maliyet</a:t>
              </a:r>
              <a:endParaRPr lang="en-GB" sz="1400" b="1">
                <a:solidFill>
                  <a:srgbClr val="FFFF00"/>
                </a:solidFill>
                <a:latin typeface="Tahoma" pitchFamily="34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600" b="1">
                  <a:solidFill>
                    <a:srgbClr val="FFFF00"/>
                  </a:solidFill>
                  <a:latin typeface="Tahoma" pitchFamily="34" charset="0"/>
                </a:rPr>
                <a:t>(</a:t>
              </a:r>
              <a:r>
                <a:rPr lang="tr-TR" sz="1600" b="1">
                  <a:solidFill>
                    <a:srgbClr val="FFFF00"/>
                  </a:solidFill>
                  <a:latin typeface="Tahoma" pitchFamily="34" charset="0"/>
                </a:rPr>
                <a:t>kısa</a:t>
              </a:r>
              <a:r>
                <a:rPr lang="en-GB" sz="1600" b="1">
                  <a:solidFill>
                    <a:srgbClr val="FFFF00"/>
                  </a:solidFill>
                  <a:latin typeface="Tahoma" pitchFamily="34" charset="0"/>
                </a:rPr>
                <a:t> &amp;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tr-TR" sz="1600" b="1">
                  <a:solidFill>
                    <a:srgbClr val="FFFF00"/>
                  </a:solidFill>
                  <a:latin typeface="Tahoma" pitchFamily="34" charset="0"/>
                </a:rPr>
                <a:t>uzun</a:t>
              </a:r>
              <a:r>
                <a:rPr lang="en-GB" sz="1600" b="1">
                  <a:solidFill>
                    <a:srgbClr val="FFFF00"/>
                  </a:solidFill>
                  <a:latin typeface="Tahoma" pitchFamily="34" charset="0"/>
                </a:rPr>
                <a:t> </a:t>
              </a:r>
              <a:r>
                <a:rPr lang="tr-TR" sz="1600" b="1">
                  <a:solidFill>
                    <a:srgbClr val="FFFF00"/>
                  </a:solidFill>
                  <a:latin typeface="Tahoma" pitchFamily="34" charset="0"/>
                </a:rPr>
                <a:t>dönem</a:t>
              </a:r>
              <a:r>
                <a:rPr lang="en-GB" sz="1600" b="1">
                  <a:solidFill>
                    <a:srgbClr val="FFFF00"/>
                  </a:solidFill>
                  <a:latin typeface="Tahoma" pitchFamily="34" charset="0"/>
                </a:rPr>
                <a:t>)</a:t>
              </a:r>
            </a:p>
          </p:txBody>
        </p:sp>
        <p:sp>
          <p:nvSpPr>
            <p:cNvPr id="100382" name="Line 25"/>
            <p:cNvSpPr>
              <a:spLocks noChangeShapeType="1"/>
            </p:cNvSpPr>
            <p:nvPr/>
          </p:nvSpPr>
          <p:spPr bwMode="auto">
            <a:xfrm>
              <a:off x="2064" y="2592"/>
              <a:ext cx="336" cy="0"/>
            </a:xfrm>
            <a:prstGeom prst="line">
              <a:avLst/>
            </a:prstGeom>
            <a:noFill/>
            <a:ln w="76200">
              <a:solidFill>
                <a:srgbClr val="CC00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Tahoma" pitchFamily="34" charset="0"/>
              </a:endParaRPr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838200" y="4419600"/>
            <a:ext cx="990600" cy="1828800"/>
            <a:chOff x="528" y="2784"/>
            <a:chExt cx="624" cy="1152"/>
          </a:xfrm>
        </p:grpSpPr>
        <p:sp>
          <p:nvSpPr>
            <p:cNvPr id="100379" name="Rectangle 19"/>
            <p:cNvSpPr>
              <a:spLocks noChangeArrowheads="1"/>
            </p:cNvSpPr>
            <p:nvPr/>
          </p:nvSpPr>
          <p:spPr bwMode="auto">
            <a:xfrm>
              <a:off x="528" y="3456"/>
              <a:ext cx="624" cy="480"/>
            </a:xfrm>
            <a:prstGeom prst="rect">
              <a:avLst/>
            </a:prstGeom>
            <a:solidFill>
              <a:srgbClr val="CC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tr-TR" sz="1600" b="1">
                  <a:solidFill>
                    <a:srgbClr val="FFFF00"/>
                  </a:solidFill>
                  <a:latin typeface="Tahoma" pitchFamily="34" charset="0"/>
                </a:rPr>
                <a:t>Marjinal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tr-TR" sz="1600" b="1">
                  <a:solidFill>
                    <a:srgbClr val="FFFF00"/>
                  </a:solidFill>
                  <a:latin typeface="Tahoma" pitchFamily="34" charset="0"/>
                </a:rPr>
                <a:t>Maliyet</a:t>
              </a:r>
              <a:endParaRPr lang="en-GB" sz="1600" b="1">
                <a:solidFill>
                  <a:srgbClr val="FFFF00"/>
                </a:solidFill>
                <a:latin typeface="Tahoma" pitchFamily="34" charset="0"/>
              </a:endParaRPr>
            </a:p>
          </p:txBody>
        </p:sp>
        <p:sp>
          <p:nvSpPr>
            <p:cNvPr id="100380" name="Line 26"/>
            <p:cNvSpPr>
              <a:spLocks noChangeShapeType="1"/>
            </p:cNvSpPr>
            <p:nvPr/>
          </p:nvSpPr>
          <p:spPr bwMode="auto">
            <a:xfrm>
              <a:off x="720" y="2784"/>
              <a:ext cx="0" cy="672"/>
            </a:xfrm>
            <a:prstGeom prst="line">
              <a:avLst/>
            </a:prstGeom>
            <a:noFill/>
            <a:ln w="76200">
              <a:solidFill>
                <a:srgbClr val="CC00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Tahoma" pitchFamily="34" charset="0"/>
              </a:endParaRPr>
            </a:p>
          </p:txBody>
        </p:sp>
      </p:grp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6553200" y="1752600"/>
            <a:ext cx="1905000" cy="10668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400" b="1">
                <a:solidFill>
                  <a:srgbClr val="FFFF00"/>
                </a:solidFill>
                <a:latin typeface="Tahoma" pitchFamily="34" charset="0"/>
              </a:rPr>
              <a:t>Talep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400" b="1">
                <a:solidFill>
                  <a:srgbClr val="FFFF00"/>
                </a:solidFill>
                <a:latin typeface="Tahoma" pitchFamily="34" charset="0"/>
              </a:rPr>
              <a:t>eğrisi</a:t>
            </a:r>
            <a:endParaRPr lang="en-GB" sz="2400" b="1">
              <a:solidFill>
                <a:srgbClr val="FFFF00"/>
              </a:solidFill>
              <a:latin typeface="Tahoma" pitchFamily="34" charset="0"/>
            </a:endParaRPr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6324600" y="2819400"/>
            <a:ext cx="1447800" cy="1752600"/>
            <a:chOff x="3984" y="1776"/>
            <a:chExt cx="912" cy="1104"/>
          </a:xfrm>
        </p:grpSpPr>
        <p:sp>
          <p:nvSpPr>
            <p:cNvPr id="101401" name="Rectangle 13"/>
            <p:cNvSpPr>
              <a:spLocks noChangeArrowheads="1"/>
            </p:cNvSpPr>
            <p:nvPr/>
          </p:nvSpPr>
          <p:spPr bwMode="auto">
            <a:xfrm>
              <a:off x="3984" y="2112"/>
              <a:ext cx="912" cy="7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tr-TR" sz="2000" b="1" dirty="0">
                  <a:solidFill>
                    <a:srgbClr val="FFFF00"/>
                  </a:solidFill>
                  <a:latin typeface="Tahoma" pitchFamily="34" charset="0"/>
                </a:rPr>
                <a:t>Ortalama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tr-TR" sz="2000" b="1" dirty="0">
                  <a:solidFill>
                    <a:srgbClr val="FFFF00"/>
                  </a:solidFill>
                  <a:latin typeface="Tahoma" pitchFamily="34" charset="0"/>
                </a:rPr>
                <a:t>Gelir</a:t>
              </a:r>
              <a:endParaRPr lang="en-GB" sz="2000" b="1" dirty="0">
                <a:solidFill>
                  <a:srgbClr val="FFFF00"/>
                </a:solidFill>
                <a:latin typeface="Tahoma" pitchFamily="34" charset="0"/>
              </a:endParaRPr>
            </a:p>
          </p:txBody>
        </p:sp>
        <p:sp>
          <p:nvSpPr>
            <p:cNvPr id="101402" name="Line 31"/>
            <p:cNvSpPr>
              <a:spLocks noChangeShapeType="1"/>
            </p:cNvSpPr>
            <p:nvPr/>
          </p:nvSpPr>
          <p:spPr bwMode="auto">
            <a:xfrm>
              <a:off x="4368" y="1776"/>
              <a:ext cx="0" cy="336"/>
            </a:xfrm>
            <a:prstGeom prst="line">
              <a:avLst/>
            </a:prstGeom>
            <a:noFill/>
            <a:ln w="76200">
              <a:solidFill>
                <a:schemeClr val="accent3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tr-TR" sz="2400">
                <a:solidFill>
                  <a:prstClr val="white"/>
                </a:solidFill>
                <a:latin typeface="Tahoma" pitchFamily="34" charset="0"/>
              </a:endParaRPr>
            </a:p>
          </p:txBody>
        </p:sp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7620000" y="2819400"/>
            <a:ext cx="990600" cy="3276600"/>
            <a:chOff x="4800" y="1776"/>
            <a:chExt cx="624" cy="2064"/>
          </a:xfrm>
        </p:grpSpPr>
        <p:sp>
          <p:nvSpPr>
            <p:cNvPr id="101399" name="Rectangle 21"/>
            <p:cNvSpPr>
              <a:spLocks noChangeArrowheads="1"/>
            </p:cNvSpPr>
            <p:nvPr/>
          </p:nvSpPr>
          <p:spPr bwMode="auto">
            <a:xfrm>
              <a:off x="4800" y="3360"/>
              <a:ext cx="624" cy="48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tr-TR" sz="1600" b="1">
                  <a:solidFill>
                    <a:srgbClr val="FFFF00"/>
                  </a:solidFill>
                  <a:latin typeface="Tahoma" pitchFamily="34" charset="0"/>
                </a:rPr>
                <a:t>Marjinal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tr-TR" sz="1600" b="1">
                  <a:solidFill>
                    <a:srgbClr val="FFFF00"/>
                  </a:solidFill>
                  <a:latin typeface="Tahoma" pitchFamily="34" charset="0"/>
                </a:rPr>
                <a:t>Gelir</a:t>
              </a:r>
              <a:endParaRPr lang="en-GB" sz="1600" b="1">
                <a:solidFill>
                  <a:srgbClr val="FFFF00"/>
                </a:solidFill>
                <a:latin typeface="Tahoma" pitchFamily="34" charset="0"/>
              </a:endParaRPr>
            </a:p>
          </p:txBody>
        </p:sp>
        <p:sp>
          <p:nvSpPr>
            <p:cNvPr id="101400" name="Line 32"/>
            <p:cNvSpPr>
              <a:spLocks noChangeShapeType="1"/>
            </p:cNvSpPr>
            <p:nvPr/>
          </p:nvSpPr>
          <p:spPr bwMode="auto">
            <a:xfrm>
              <a:off x="5232" y="1776"/>
              <a:ext cx="0" cy="1584"/>
            </a:xfrm>
            <a:prstGeom prst="line">
              <a:avLst/>
            </a:prstGeom>
            <a:noFill/>
            <a:ln w="76200">
              <a:solidFill>
                <a:schemeClr val="accent3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tr-TR" sz="2400">
                <a:solidFill>
                  <a:prstClr val="white"/>
                </a:solidFill>
                <a:latin typeface="Tahoma" pitchFamily="34" charset="0"/>
              </a:endParaRPr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1785938" y="4038600"/>
            <a:ext cx="6072187" cy="1247775"/>
            <a:chOff x="1125" y="2544"/>
            <a:chExt cx="3825" cy="786"/>
          </a:xfrm>
        </p:grpSpPr>
        <p:sp>
          <p:nvSpPr>
            <p:cNvPr id="101394" name="Rectangle 15"/>
            <p:cNvSpPr>
              <a:spLocks noChangeArrowheads="1"/>
            </p:cNvSpPr>
            <p:nvPr/>
          </p:nvSpPr>
          <p:spPr bwMode="auto">
            <a:xfrm>
              <a:off x="1125" y="3024"/>
              <a:ext cx="3825" cy="30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tr-TR" sz="1600" b="1" dirty="0">
                  <a:solidFill>
                    <a:srgbClr val="C00000"/>
                  </a:solidFill>
                </a:rPr>
                <a:t>KONTROL</a:t>
              </a:r>
              <a:r>
                <a:rPr lang="en-GB" sz="1600" b="1" dirty="0">
                  <a:solidFill>
                    <a:srgbClr val="C00000"/>
                  </a:solidFill>
                </a:rPr>
                <a:t>: </a:t>
              </a:r>
              <a:r>
                <a:rPr lang="tr-TR" sz="1600" b="1" dirty="0">
                  <a:solidFill>
                    <a:srgbClr val="C00000"/>
                  </a:solidFill>
                </a:rPr>
                <a:t>kısa dönemde üretim karlı mı?</a:t>
              </a:r>
              <a:endParaRPr lang="en-GB" sz="1600" b="1" dirty="0">
                <a:solidFill>
                  <a:srgbClr val="C00000"/>
                </a:solidFill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tr-TR" sz="1600" b="1" dirty="0">
                  <a:solidFill>
                    <a:srgbClr val="C00000"/>
                  </a:solidFill>
                </a:rPr>
                <a:t>Uzun dönemde kapatmak mı lazım</a:t>
              </a:r>
              <a:r>
                <a:rPr lang="en-GB" sz="1600" b="1" dirty="0">
                  <a:solidFill>
                    <a:srgbClr val="C00000"/>
                  </a:solidFill>
                </a:rPr>
                <a:t>?</a:t>
              </a:r>
            </a:p>
          </p:txBody>
        </p:sp>
        <p:sp>
          <p:nvSpPr>
            <p:cNvPr id="101395" name="Line 29"/>
            <p:cNvSpPr>
              <a:spLocks noChangeShapeType="1"/>
            </p:cNvSpPr>
            <p:nvPr/>
          </p:nvSpPr>
          <p:spPr bwMode="auto">
            <a:xfrm>
              <a:off x="3360" y="2592"/>
              <a:ext cx="9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tr-TR" sz="2400">
                <a:solidFill>
                  <a:prstClr val="black"/>
                </a:solidFill>
              </a:endParaRPr>
            </a:p>
          </p:txBody>
        </p:sp>
        <p:sp>
          <p:nvSpPr>
            <p:cNvPr id="101396" name="Line 30"/>
            <p:cNvSpPr>
              <a:spLocks noChangeShapeType="1"/>
            </p:cNvSpPr>
            <p:nvPr/>
          </p:nvSpPr>
          <p:spPr bwMode="auto">
            <a:xfrm>
              <a:off x="3456" y="2579"/>
              <a:ext cx="0" cy="43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tr-TR" sz="2400">
                <a:solidFill>
                  <a:prstClr val="black"/>
                </a:solidFill>
              </a:endParaRPr>
            </a:p>
          </p:txBody>
        </p:sp>
        <p:sp>
          <p:nvSpPr>
            <p:cNvPr id="101397" name="Line 33"/>
            <p:cNvSpPr>
              <a:spLocks noChangeShapeType="1"/>
            </p:cNvSpPr>
            <p:nvPr/>
          </p:nvSpPr>
          <p:spPr bwMode="auto">
            <a:xfrm flipH="1">
              <a:off x="3840" y="2544"/>
              <a:ext cx="14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tr-TR" sz="2400">
                <a:solidFill>
                  <a:prstClr val="black"/>
                </a:solidFill>
              </a:endParaRPr>
            </a:p>
          </p:txBody>
        </p:sp>
        <p:sp>
          <p:nvSpPr>
            <p:cNvPr id="101398" name="Line 34"/>
            <p:cNvSpPr>
              <a:spLocks noChangeShapeType="1"/>
            </p:cNvSpPr>
            <p:nvPr/>
          </p:nvSpPr>
          <p:spPr bwMode="auto">
            <a:xfrm>
              <a:off x="3840" y="2544"/>
              <a:ext cx="0" cy="48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tr-TR"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1857375" y="5572125"/>
            <a:ext cx="5791200" cy="785813"/>
            <a:chOff x="1152" y="3600"/>
            <a:chExt cx="3648" cy="336"/>
          </a:xfrm>
        </p:grpSpPr>
        <p:sp>
          <p:nvSpPr>
            <p:cNvPr id="101391" name="Rectangle 22"/>
            <p:cNvSpPr>
              <a:spLocks noChangeArrowheads="1"/>
            </p:cNvSpPr>
            <p:nvPr/>
          </p:nvSpPr>
          <p:spPr bwMode="auto">
            <a:xfrm>
              <a:off x="1872" y="3600"/>
              <a:ext cx="2256" cy="33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tr-TR" b="1" dirty="0">
                  <a:solidFill>
                    <a:srgbClr val="C00000"/>
                  </a:solidFill>
                </a:rPr>
                <a:t>Uygun üretim düzeyini seç</a:t>
              </a:r>
              <a:endParaRPr lang="en-GB" b="1" dirty="0">
                <a:solidFill>
                  <a:srgbClr val="C00000"/>
                </a:solidFill>
              </a:endParaRPr>
            </a:p>
          </p:txBody>
        </p:sp>
        <p:sp>
          <p:nvSpPr>
            <p:cNvPr id="101392" name="Line 27"/>
            <p:cNvSpPr>
              <a:spLocks noChangeShapeType="1"/>
            </p:cNvSpPr>
            <p:nvPr/>
          </p:nvSpPr>
          <p:spPr bwMode="auto">
            <a:xfrm>
              <a:off x="1152" y="3840"/>
              <a:ext cx="720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tr-TR" sz="2400">
                <a:solidFill>
                  <a:prstClr val="black"/>
                </a:solidFill>
              </a:endParaRPr>
            </a:p>
          </p:txBody>
        </p:sp>
        <p:sp>
          <p:nvSpPr>
            <p:cNvPr id="101393" name="Line 35"/>
            <p:cNvSpPr>
              <a:spLocks noChangeShapeType="1"/>
            </p:cNvSpPr>
            <p:nvPr/>
          </p:nvSpPr>
          <p:spPr bwMode="auto">
            <a:xfrm flipH="1">
              <a:off x="4128" y="3744"/>
              <a:ext cx="672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tr-TR" sz="24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autoUpdateAnimBg="0"/>
      <p:bldP spid="52228" grpId="0" autoUpdateAnimBg="0"/>
      <p:bldP spid="52229" grpId="0" animBg="1" autoUpdateAnimBg="0"/>
      <p:bldP spid="52235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Üretim fonksiyonu</a:t>
            </a:r>
            <a:endParaRPr lang="en-GB" sz="4000" b="1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tr-TR" sz="2800" smtClean="0"/>
              <a:t>Üretilen ürün miktarı üretim faaliyeti sırasında kullanılan girdilere bağlıdır.</a:t>
            </a:r>
            <a:endParaRPr lang="en-GB" sz="2800" smtClean="0"/>
          </a:p>
          <a:p>
            <a:pPr eaLnBrk="1" hangingPunct="1">
              <a:lnSpc>
                <a:spcPct val="110000"/>
              </a:lnSpc>
            </a:pPr>
            <a:r>
              <a:rPr lang="tr-TR" sz="2800" smtClean="0"/>
              <a:t>Üretim faktörü </a:t>
            </a:r>
            <a:r>
              <a:rPr lang="en-GB" sz="2800" smtClean="0"/>
              <a:t>(“</a:t>
            </a:r>
            <a:r>
              <a:rPr lang="tr-TR" sz="2800" smtClean="0"/>
              <a:t>girdi</a:t>
            </a:r>
            <a:r>
              <a:rPr lang="en-GB" sz="2800" smtClean="0"/>
              <a:t>”) </a:t>
            </a:r>
            <a:r>
              <a:rPr lang="tr-TR" sz="2800" smtClean="0"/>
              <a:t>üretim için kullanılan herhangi bir mal veya hizmet olabilir.</a:t>
            </a:r>
            <a:endParaRPr lang="en-GB" sz="2800" smtClean="0"/>
          </a:p>
          <a:p>
            <a:pPr eaLnBrk="1" hangingPunct="1">
              <a:lnSpc>
                <a:spcPct val="110000"/>
              </a:lnSpc>
            </a:pPr>
            <a:r>
              <a:rPr lang="tr-TR" sz="2800" i="1" smtClean="0">
                <a:solidFill>
                  <a:srgbClr val="FFC000"/>
                </a:solidFill>
              </a:rPr>
              <a:t>Üretim fonksiyonu</a:t>
            </a:r>
            <a:r>
              <a:rPr lang="en-GB" sz="2800" smtClean="0">
                <a:solidFill>
                  <a:srgbClr val="FFC000"/>
                </a:solidFill>
              </a:rPr>
              <a:t> </a:t>
            </a:r>
            <a:r>
              <a:rPr lang="tr-TR" sz="2800" smtClean="0"/>
              <a:t>eldeki girdi ve teknikle en çok ne kadar üretilebileceğini gösterir.</a:t>
            </a:r>
            <a:endParaRPr lang="en-GB" sz="2800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AF420F-B04B-4D18-9032-8ED6F00A33B8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Üretim Teknikleri</a:t>
            </a:r>
            <a:endParaRPr lang="en-US" sz="4000" b="1" smtClean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mtClean="0"/>
              <a:t>Sermaye-yoğun üretim</a:t>
            </a:r>
          </a:p>
          <a:p>
            <a:pPr eaLnBrk="1" hangingPunct="1">
              <a:lnSpc>
                <a:spcPct val="90000"/>
              </a:lnSpc>
            </a:pPr>
            <a:r>
              <a:rPr lang="tr-TR" smtClean="0"/>
              <a:t>Emek-yoğun üretim</a:t>
            </a:r>
          </a:p>
          <a:p>
            <a:pPr lvl="1" eaLnBrk="1" hangingPunct="1">
              <a:lnSpc>
                <a:spcPct val="90000"/>
              </a:lnSpc>
            </a:pPr>
            <a:r>
              <a:rPr lang="tr-TR" smtClean="0"/>
              <a:t>Firma, emek ve sermaye için ödeyeceği bedelleri karşılaştırarak, minimum maliyeti (dolayısıyla maksimum kârı) veren tekniği seçer.</a:t>
            </a:r>
          </a:p>
          <a:p>
            <a:pPr eaLnBrk="1" hangingPunct="1">
              <a:lnSpc>
                <a:spcPct val="90000"/>
              </a:lnSpc>
            </a:pPr>
            <a:r>
              <a:rPr lang="tr-TR" smtClean="0"/>
              <a:t>Üretimde kullanacağı emek-sermaye bileşimini de, bu maliyetlere dayanarak bulur.</a:t>
            </a:r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D032B59-9F05-49DE-BAE8-25D893202B46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Emeğin Marjinal Ürünü</a:t>
            </a:r>
            <a:endParaRPr lang="en-GB" sz="4000" b="1" smtClean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sz="2800" b="1" u="sng" smtClean="0"/>
              <a:t>Emeğin marjinal ürünü</a:t>
            </a:r>
            <a:r>
              <a:rPr lang="tr-TR" sz="2800" smtClean="0"/>
              <a:t>, diğer girdilerin miktarları sabitken emek miktarındaki bir birimlik artışın toplam ürün miktarında ortaya çıkardığı artıştır.</a:t>
            </a:r>
          </a:p>
          <a:p>
            <a:pPr eaLnBrk="1" hangingPunct="1"/>
            <a:r>
              <a:rPr lang="tr-TR" sz="2800" smtClean="0"/>
              <a:t>Emeğin marjinal ürününün parasal değeri, kârın maksimize olduğu noktada emeğe ödenen ücrete eşittir. Aynı durum sermaye için de geçerlidir.</a:t>
            </a:r>
            <a:endParaRPr lang="en-GB" sz="2800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A12B125-88D4-4718-81B5-CA6BE432AD50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Azalan Getiriler Kanunu</a:t>
            </a:r>
            <a:br>
              <a:rPr lang="tr-TR" sz="4000" b="1" smtClean="0"/>
            </a:br>
            <a:r>
              <a:rPr lang="tr-TR" sz="4000" b="1" smtClean="0"/>
              <a:t>ya da Azalan Marjinal Ürün </a:t>
            </a:r>
            <a:endParaRPr lang="en-GB" sz="4000" b="1" smtClean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133600"/>
            <a:ext cx="77724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800" smtClean="0"/>
              <a:t>Diğer üretim faktörleri sabit tutulurken bir üretim faktörünün üretimde artarak kullanılmasının üretime katkısı giderek azalır ve bir noktada sıfıra düşer.</a:t>
            </a:r>
            <a:endParaRPr lang="en-GB" sz="2800" smtClean="0"/>
          </a:p>
          <a:p>
            <a:pPr lvl="1" eaLnBrk="1" hangingPunct="1">
              <a:lnSpc>
                <a:spcPct val="90000"/>
              </a:lnSpc>
            </a:pPr>
            <a:r>
              <a:rPr lang="tr-TR" sz="2400" smtClean="0"/>
              <a:t>Örneğin: Makine sayısı sabit tutuluyorken belirli boyutta bir atölyede işçi sayısının giderek artırırılması sonucu üretim artar ancak azalarak artar ve bir noktadan sonra 1 işçi daha fazla çalıştırmak toplam üretimi arttırmaz. Bu durum azalan getiriler kanunuyla açıklanır.  </a:t>
            </a:r>
            <a:endParaRPr lang="en-GB" sz="2400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AAABA01-C46D-428D-B79F-6CB0B555D4A1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 b="1" smtClean="0"/>
              <a:t>Kısa dönem, Uzun dönem</a:t>
            </a:r>
            <a:endParaRPr lang="en-GB" sz="4000" b="1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500188"/>
            <a:ext cx="7772400" cy="50720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z="2000" smtClean="0"/>
              <a:t>Kısa dönem firmanın ancak girdiler üzerinde kısmi  değişiklikler yapabildiği zaman dilimini gösterir.</a:t>
            </a:r>
            <a:endParaRPr lang="en-GB" sz="2000" smtClean="0"/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r>
              <a:rPr lang="tr-TR" sz="2000" smtClean="0"/>
              <a:t>Örneğin firma kısa dönemde çalıştırdığı emek miktarını değiştirebilirken, makine, bina gibi fiziksel sermaye miktarını değiştiremez</a:t>
            </a:r>
            <a:r>
              <a:rPr lang="en-GB" sz="2000" smtClean="0"/>
              <a:t>.</a:t>
            </a:r>
            <a:endParaRPr lang="tr-TR" sz="2000" smtClean="0"/>
          </a:p>
          <a:p>
            <a:pPr lvl="1" eaLnBrk="1" hangingPunct="1">
              <a:lnSpc>
                <a:spcPct val="80000"/>
              </a:lnSpc>
              <a:buFontTx/>
              <a:buChar char="•"/>
            </a:pPr>
            <a:endParaRPr lang="en-GB" sz="2000" smtClean="0"/>
          </a:p>
          <a:p>
            <a:pPr eaLnBrk="1" hangingPunct="1">
              <a:lnSpc>
                <a:spcPct val="80000"/>
              </a:lnSpc>
            </a:pPr>
            <a:r>
              <a:rPr lang="tr-TR" sz="2000" smtClean="0"/>
              <a:t>Uzun dönem ise firmanın değişen koşullara göre üretimde kullandığı tüm faktörleri değiştirebildiği zaman dilimini gösterir.</a:t>
            </a:r>
          </a:p>
          <a:p>
            <a:pPr eaLnBrk="1" hangingPunct="1">
              <a:lnSpc>
                <a:spcPct val="80000"/>
              </a:lnSpc>
            </a:pPr>
            <a:endParaRPr lang="en-GB" sz="2000" smtClean="0"/>
          </a:p>
          <a:p>
            <a:pPr eaLnBrk="1" hangingPunct="1">
              <a:lnSpc>
                <a:spcPct val="80000"/>
              </a:lnSpc>
            </a:pPr>
            <a:r>
              <a:rPr lang="tr-TR" sz="2000" b="1" u="sng" smtClean="0"/>
              <a:t>Uzun dönem toplam maliyet eğrisi</a:t>
            </a:r>
            <a:r>
              <a:rPr lang="tr-TR" sz="2000" smtClean="0"/>
              <a:t> firmanın tüm girdileri değiştirebildiği koşullardaki minimum üretim maliyetlerini gösterir.</a:t>
            </a:r>
          </a:p>
          <a:p>
            <a:pPr lvl="1" eaLnBrk="1" hangingPunct="1">
              <a:lnSpc>
                <a:spcPct val="80000"/>
              </a:lnSpc>
            </a:pPr>
            <a:r>
              <a:rPr lang="tr-TR" sz="2000" smtClean="0"/>
              <a:t>Her türlü girdi değiştirilebildiği için 0 üretim düzeyinde toplam maliyet de sıfırdır.</a:t>
            </a:r>
            <a:endParaRPr lang="en-GB" sz="2000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61CAB19-21CA-4BC2-9F85-898121E13DD6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47738"/>
          </a:xfrm>
        </p:spPr>
        <p:txBody>
          <a:bodyPr/>
          <a:lstStyle/>
          <a:p>
            <a:pPr eaLnBrk="1" hangingPunct="1"/>
            <a:r>
              <a:rPr lang="tr-TR" sz="4000" b="1" smtClean="0"/>
              <a:t>Ortalama Maliyet</a:t>
            </a:r>
            <a:endParaRPr lang="en-GB" sz="4000" b="1" smtClean="0"/>
          </a:p>
        </p:txBody>
      </p:sp>
      <p:sp>
        <p:nvSpPr>
          <p:cNvPr id="106499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5A3E3C9-B56C-44BD-8587-2681D682C9C1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914400" y="1693863"/>
            <a:ext cx="73294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sz="2000">
                <a:solidFill>
                  <a:prstClr val="white"/>
                </a:solidFill>
                <a:latin typeface="Tahoma" pitchFamily="34" charset="0"/>
              </a:rPr>
              <a:t>Ortalama maliyet toplam maliyetin üretim miktarına bölünmesiyle bulunur.</a:t>
            </a:r>
            <a:endParaRPr lang="en-GB" sz="2000">
              <a:solidFill>
                <a:prstClr val="white"/>
              </a:solidFill>
              <a:latin typeface="Tahoma" pitchFamily="34" charset="0"/>
            </a:endParaRP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966788" y="2563813"/>
            <a:ext cx="72056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sz="2000">
                <a:solidFill>
                  <a:prstClr val="white"/>
                </a:solidFill>
                <a:latin typeface="Tahoma" pitchFamily="34" charset="0"/>
              </a:rPr>
              <a:t>Uzun dönem ortalama maliyet eğrisinin (LAC) U-biçiminde olduğu varsayılır</a:t>
            </a:r>
            <a:r>
              <a:rPr lang="en-GB" sz="2000">
                <a:solidFill>
                  <a:prstClr val="white"/>
                </a:solidFill>
                <a:latin typeface="Tahoma" pitchFamily="34" charset="0"/>
              </a:rPr>
              <a:t>: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84213" y="3194050"/>
            <a:ext cx="4806950" cy="3217863"/>
            <a:chOff x="1170" y="1964"/>
            <a:chExt cx="3489" cy="2027"/>
          </a:xfrm>
        </p:grpSpPr>
        <p:sp>
          <p:nvSpPr>
            <p:cNvPr id="106503" name="Line 6"/>
            <p:cNvSpPr>
              <a:spLocks noChangeShapeType="1"/>
            </p:cNvSpPr>
            <p:nvPr/>
          </p:nvSpPr>
          <p:spPr bwMode="auto">
            <a:xfrm>
              <a:off x="1488" y="3696"/>
              <a:ext cx="27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Tahoma" pitchFamily="34" charset="0"/>
              </a:endParaRPr>
            </a:p>
          </p:txBody>
        </p:sp>
        <p:sp>
          <p:nvSpPr>
            <p:cNvPr id="106504" name="Line 7"/>
            <p:cNvSpPr>
              <a:spLocks noChangeShapeType="1"/>
            </p:cNvSpPr>
            <p:nvPr/>
          </p:nvSpPr>
          <p:spPr bwMode="auto">
            <a:xfrm flipV="1">
              <a:off x="1488" y="2112"/>
              <a:ext cx="0" cy="15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Tahoma" pitchFamily="34" charset="0"/>
              </a:endParaRPr>
            </a:p>
          </p:txBody>
        </p:sp>
        <p:sp>
          <p:nvSpPr>
            <p:cNvPr id="106505" name="Freeform 8"/>
            <p:cNvSpPr>
              <a:spLocks/>
            </p:cNvSpPr>
            <p:nvPr/>
          </p:nvSpPr>
          <p:spPr bwMode="auto">
            <a:xfrm>
              <a:off x="1728" y="2640"/>
              <a:ext cx="2352" cy="576"/>
            </a:xfrm>
            <a:custGeom>
              <a:avLst/>
              <a:gdLst>
                <a:gd name="T0" fmla="*/ 0 w 1632"/>
                <a:gd name="T1" fmla="*/ 0 h 288"/>
                <a:gd name="T2" fmla="*/ 8019490 w 1632"/>
                <a:gd name="T3" fmla="*/ 2147483647 h 288"/>
                <a:gd name="T4" fmla="*/ 15162815 w 1632"/>
                <a:gd name="T5" fmla="*/ 0 h 288"/>
                <a:gd name="T6" fmla="*/ 0 60000 65536"/>
                <a:gd name="T7" fmla="*/ 0 60000 65536"/>
                <a:gd name="T8" fmla="*/ 0 60000 65536"/>
                <a:gd name="T9" fmla="*/ 0 w 1632"/>
                <a:gd name="T10" fmla="*/ 0 h 288"/>
                <a:gd name="T11" fmla="*/ 1632 w 1632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2" h="288">
                  <a:moveTo>
                    <a:pt x="0" y="0"/>
                  </a:moveTo>
                  <a:cubicBezTo>
                    <a:pt x="296" y="144"/>
                    <a:pt x="592" y="288"/>
                    <a:pt x="864" y="288"/>
                  </a:cubicBezTo>
                  <a:cubicBezTo>
                    <a:pt x="1136" y="288"/>
                    <a:pt x="1384" y="144"/>
                    <a:pt x="1632" y="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Tahoma" pitchFamily="34" charset="0"/>
              </a:endParaRPr>
            </a:p>
          </p:txBody>
        </p:sp>
        <p:sp>
          <p:nvSpPr>
            <p:cNvPr id="106506" name="Text Box 9"/>
            <p:cNvSpPr txBox="1">
              <a:spLocks noChangeArrowheads="1"/>
            </p:cNvSpPr>
            <p:nvPr/>
          </p:nvSpPr>
          <p:spPr bwMode="auto">
            <a:xfrm>
              <a:off x="4096" y="2430"/>
              <a:ext cx="56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400" b="1">
                  <a:solidFill>
                    <a:srgbClr val="C00000"/>
                  </a:solidFill>
                  <a:latin typeface="Tahoma" pitchFamily="34" charset="0"/>
                </a:rPr>
                <a:t>LAC</a:t>
              </a:r>
            </a:p>
          </p:txBody>
        </p:sp>
        <p:sp>
          <p:nvSpPr>
            <p:cNvPr id="106507" name="Text Box 10"/>
            <p:cNvSpPr txBox="1">
              <a:spLocks noChangeArrowheads="1"/>
            </p:cNvSpPr>
            <p:nvPr/>
          </p:nvSpPr>
          <p:spPr bwMode="auto">
            <a:xfrm rot="-5427797">
              <a:off x="681" y="2453"/>
              <a:ext cx="1244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tr-TR" i="1">
                  <a:solidFill>
                    <a:prstClr val="white"/>
                  </a:solidFill>
                  <a:latin typeface="Tahoma" pitchFamily="34" charset="0"/>
                </a:rPr>
                <a:t>Ortalama maliyet </a:t>
              </a:r>
              <a:endParaRPr lang="en-GB" sz="2000" i="1">
                <a:solidFill>
                  <a:prstClr val="white"/>
                </a:solidFill>
                <a:latin typeface="Tahoma" pitchFamily="34" charset="0"/>
              </a:endParaRPr>
            </a:p>
          </p:txBody>
        </p:sp>
        <p:sp>
          <p:nvSpPr>
            <p:cNvPr id="106508" name="Text Box 11"/>
            <p:cNvSpPr txBox="1">
              <a:spLocks noChangeArrowheads="1"/>
            </p:cNvSpPr>
            <p:nvPr/>
          </p:nvSpPr>
          <p:spPr bwMode="auto">
            <a:xfrm>
              <a:off x="3456" y="3760"/>
              <a:ext cx="43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tr-TR" i="1">
                  <a:solidFill>
                    <a:prstClr val="white"/>
                  </a:solidFill>
                  <a:latin typeface="Tahoma" pitchFamily="34" charset="0"/>
                </a:rPr>
                <a:t>çıktı</a:t>
              </a:r>
              <a:endParaRPr lang="en-GB" i="1">
                <a:solidFill>
                  <a:prstClr val="white"/>
                </a:solidFill>
                <a:latin typeface="Tahom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autoUpdateAnimBg="0"/>
      <p:bldP spid="5530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74713"/>
          </a:xfrm>
        </p:spPr>
        <p:txBody>
          <a:bodyPr/>
          <a:lstStyle/>
          <a:p>
            <a:pPr eaLnBrk="1" hangingPunct="1"/>
            <a:r>
              <a:rPr lang="tr-TR" b="1" smtClean="0"/>
              <a:t>Ölçek Ekonomileri</a:t>
            </a:r>
            <a:endParaRPr lang="en-GB" b="1" smtClean="0"/>
          </a:p>
        </p:txBody>
      </p:sp>
      <p:sp>
        <p:nvSpPr>
          <p:cNvPr id="107523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F9BAA89-1005-4155-8613-B7706EDBF191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6323" name="Text Box 2051"/>
          <p:cNvSpPr txBox="1">
            <a:spLocks noChangeArrowheads="1"/>
          </p:cNvSpPr>
          <p:nvPr/>
        </p:nvSpPr>
        <p:spPr bwMode="auto">
          <a:xfrm>
            <a:off x="822325" y="1758950"/>
            <a:ext cx="74215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sz="2000">
                <a:solidFill>
                  <a:prstClr val="white"/>
                </a:solidFill>
                <a:latin typeface="Tahoma" pitchFamily="34" charset="0"/>
              </a:rPr>
              <a:t>Çıktı düzeyi artıyorken uzun-dönem ortalama maliyet düşüyorsa, </a:t>
            </a:r>
            <a:r>
              <a:rPr lang="tr-TR" sz="2000" b="1">
                <a:solidFill>
                  <a:prstClr val="white"/>
                </a:solidFill>
                <a:latin typeface="Tahoma" pitchFamily="34" charset="0"/>
              </a:rPr>
              <a:t>ölçek ekonomileri </a:t>
            </a:r>
            <a:r>
              <a:rPr lang="tr-TR" sz="2000">
                <a:solidFill>
                  <a:prstClr val="white"/>
                </a:solidFill>
                <a:latin typeface="Tahoma" pitchFamily="34" charset="0"/>
              </a:rPr>
              <a:t>ya da </a:t>
            </a:r>
            <a:r>
              <a:rPr lang="tr-TR" sz="2000" b="1">
                <a:solidFill>
                  <a:prstClr val="white"/>
                </a:solidFill>
                <a:latin typeface="Tahoma" pitchFamily="34" charset="0"/>
              </a:rPr>
              <a:t>ölçeğe göre artan getiriden</a:t>
            </a:r>
            <a:r>
              <a:rPr lang="tr-TR" sz="2000">
                <a:solidFill>
                  <a:prstClr val="white"/>
                </a:solidFill>
                <a:latin typeface="Tahoma" pitchFamily="34" charset="0"/>
              </a:rPr>
              <a:t> bahsedilir</a:t>
            </a:r>
            <a:r>
              <a:rPr lang="en-GB" sz="2000">
                <a:solidFill>
                  <a:prstClr val="white"/>
                </a:solidFill>
                <a:latin typeface="Tahoma" pitchFamily="34" charset="0"/>
              </a:rPr>
              <a:t>:</a:t>
            </a:r>
          </a:p>
        </p:txBody>
      </p:sp>
      <p:grpSp>
        <p:nvGrpSpPr>
          <p:cNvPr id="2" name="Group 2061"/>
          <p:cNvGrpSpPr>
            <a:grpSpLocks/>
          </p:cNvGrpSpPr>
          <p:nvPr/>
        </p:nvGrpSpPr>
        <p:grpSpPr bwMode="auto">
          <a:xfrm>
            <a:off x="1852613" y="3041650"/>
            <a:ext cx="4852987" cy="3154363"/>
            <a:chOff x="1167" y="2004"/>
            <a:chExt cx="3057" cy="1987"/>
          </a:xfrm>
        </p:grpSpPr>
        <p:sp>
          <p:nvSpPr>
            <p:cNvPr id="107526" name="Line 2053"/>
            <p:cNvSpPr>
              <a:spLocks noChangeShapeType="1"/>
            </p:cNvSpPr>
            <p:nvPr/>
          </p:nvSpPr>
          <p:spPr bwMode="auto">
            <a:xfrm>
              <a:off x="1488" y="3696"/>
              <a:ext cx="27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Tahoma" pitchFamily="34" charset="0"/>
              </a:endParaRPr>
            </a:p>
          </p:txBody>
        </p:sp>
        <p:sp>
          <p:nvSpPr>
            <p:cNvPr id="107527" name="Line 2054"/>
            <p:cNvSpPr>
              <a:spLocks noChangeShapeType="1"/>
            </p:cNvSpPr>
            <p:nvPr/>
          </p:nvSpPr>
          <p:spPr bwMode="auto">
            <a:xfrm flipV="1">
              <a:off x="1488" y="2112"/>
              <a:ext cx="0" cy="15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Tahoma" pitchFamily="34" charset="0"/>
              </a:endParaRPr>
            </a:p>
          </p:txBody>
        </p:sp>
        <p:sp>
          <p:nvSpPr>
            <p:cNvPr id="107528" name="Text Box 2056"/>
            <p:cNvSpPr txBox="1">
              <a:spLocks noChangeArrowheads="1"/>
            </p:cNvSpPr>
            <p:nvPr/>
          </p:nvSpPr>
          <p:spPr bwMode="auto">
            <a:xfrm>
              <a:off x="3648" y="3342"/>
              <a:ext cx="42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2000" b="1">
                  <a:solidFill>
                    <a:srgbClr val="C00000"/>
                  </a:solidFill>
                  <a:latin typeface="Tahoma" pitchFamily="34" charset="0"/>
                </a:rPr>
                <a:t>LAC</a:t>
              </a:r>
              <a:endParaRPr lang="en-GB" sz="2400" b="1">
                <a:solidFill>
                  <a:srgbClr val="C00000"/>
                </a:solidFill>
                <a:latin typeface="Tahoma" pitchFamily="34" charset="0"/>
              </a:endParaRPr>
            </a:p>
          </p:txBody>
        </p:sp>
        <p:sp>
          <p:nvSpPr>
            <p:cNvPr id="107529" name="Text Box 2057"/>
            <p:cNvSpPr txBox="1">
              <a:spLocks noChangeArrowheads="1"/>
            </p:cNvSpPr>
            <p:nvPr/>
          </p:nvSpPr>
          <p:spPr bwMode="auto">
            <a:xfrm rot="-5427797">
              <a:off x="681" y="2490"/>
              <a:ext cx="1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tr-TR" i="1">
                  <a:solidFill>
                    <a:prstClr val="white"/>
                  </a:solidFill>
                  <a:latin typeface="Tahoma" pitchFamily="34" charset="0"/>
                </a:rPr>
                <a:t>Ortalama maliyet</a:t>
              </a:r>
              <a:endParaRPr lang="en-GB" sz="2000" i="1">
                <a:solidFill>
                  <a:prstClr val="white"/>
                </a:solidFill>
                <a:latin typeface="Tahoma" pitchFamily="34" charset="0"/>
              </a:endParaRPr>
            </a:p>
          </p:txBody>
        </p:sp>
        <p:sp>
          <p:nvSpPr>
            <p:cNvPr id="107530" name="Text Box 2058"/>
            <p:cNvSpPr txBox="1">
              <a:spLocks noChangeArrowheads="1"/>
            </p:cNvSpPr>
            <p:nvPr/>
          </p:nvSpPr>
          <p:spPr bwMode="auto">
            <a:xfrm>
              <a:off x="3456" y="3760"/>
              <a:ext cx="3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tr-TR" i="1">
                  <a:solidFill>
                    <a:prstClr val="white"/>
                  </a:solidFill>
                  <a:latin typeface="Tahoma" pitchFamily="34" charset="0"/>
                </a:rPr>
                <a:t>çıktı</a:t>
              </a:r>
              <a:endParaRPr lang="en-GB" sz="2000" i="1">
                <a:solidFill>
                  <a:prstClr val="white"/>
                </a:solidFill>
                <a:latin typeface="Tahoma" pitchFamily="34" charset="0"/>
              </a:endParaRPr>
            </a:p>
          </p:txBody>
        </p:sp>
        <p:sp>
          <p:nvSpPr>
            <p:cNvPr id="107531" name="Freeform 2060"/>
            <p:cNvSpPr>
              <a:spLocks/>
            </p:cNvSpPr>
            <p:nvPr/>
          </p:nvSpPr>
          <p:spPr bwMode="auto">
            <a:xfrm rot="642210">
              <a:off x="1728" y="2544"/>
              <a:ext cx="1920" cy="744"/>
            </a:xfrm>
            <a:custGeom>
              <a:avLst/>
              <a:gdLst>
                <a:gd name="T0" fmla="*/ 0 w 1920"/>
                <a:gd name="T1" fmla="*/ 0 h 744"/>
                <a:gd name="T2" fmla="*/ 864 w 1920"/>
                <a:gd name="T3" fmla="*/ 624 h 744"/>
                <a:gd name="T4" fmla="*/ 1920 w 1920"/>
                <a:gd name="T5" fmla="*/ 720 h 744"/>
                <a:gd name="T6" fmla="*/ 0 60000 65536"/>
                <a:gd name="T7" fmla="*/ 0 60000 65536"/>
                <a:gd name="T8" fmla="*/ 0 60000 65536"/>
                <a:gd name="T9" fmla="*/ 0 w 1920"/>
                <a:gd name="T10" fmla="*/ 0 h 744"/>
                <a:gd name="T11" fmla="*/ 1920 w 1920"/>
                <a:gd name="T12" fmla="*/ 744 h 7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0" h="744">
                  <a:moveTo>
                    <a:pt x="0" y="0"/>
                  </a:moveTo>
                  <a:cubicBezTo>
                    <a:pt x="272" y="252"/>
                    <a:pt x="544" y="504"/>
                    <a:pt x="864" y="624"/>
                  </a:cubicBezTo>
                  <a:cubicBezTo>
                    <a:pt x="1184" y="744"/>
                    <a:pt x="1552" y="732"/>
                    <a:pt x="1920" y="720"/>
                  </a:cubicBezTo>
                </a:path>
              </a:pathLst>
            </a:custGeom>
            <a:noFill/>
            <a:ln w="57150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tr-TR" sz="2400">
                <a:solidFill>
                  <a:prstClr val="white"/>
                </a:solidFill>
                <a:latin typeface="Tahom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autoUpdateAnimBg="0"/>
    </p:bldLst>
  </p:timing>
</p:sld>
</file>

<file path=ppt/theme/theme1.xml><?xml version="1.0" encoding="utf-8"?>
<a:theme xmlns:a="http://schemas.openxmlformats.org/drawingml/2006/main" name="1_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örünüş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904</Words>
  <Application>Microsoft Office PowerPoint</Application>
  <PresentationFormat>Ekran Gösterisi (4:3)</PresentationFormat>
  <Paragraphs>178</Paragraphs>
  <Slides>16</Slides>
  <Notes>16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18" baseType="lpstr">
      <vt:lpstr>1_Ofis Teması</vt:lpstr>
      <vt:lpstr>Document</vt:lpstr>
      <vt:lpstr>Bölüm 7 Maliyet ve Arz</vt:lpstr>
      <vt:lpstr>Üretim düzeyi nasıl seçilir?</vt:lpstr>
      <vt:lpstr>Üretim fonksiyonu</vt:lpstr>
      <vt:lpstr>Üretim Teknikleri</vt:lpstr>
      <vt:lpstr>Emeğin Marjinal Ürünü</vt:lpstr>
      <vt:lpstr>Azalan Getiriler Kanunu ya da Azalan Marjinal Ürün </vt:lpstr>
      <vt:lpstr>Kısa dönem, Uzun dönem</vt:lpstr>
      <vt:lpstr>Ortalama Maliyet</vt:lpstr>
      <vt:lpstr>Ölçek Ekonomileri</vt:lpstr>
      <vt:lpstr>Ölçeğe göre azalan getiri</vt:lpstr>
      <vt:lpstr>Ölçeğe göre sabit getiri</vt:lpstr>
      <vt:lpstr>Kısa Dönem</vt:lpstr>
      <vt:lpstr>Firmanın kısa dönemdeki üretim kararını belirleyen etkenler nelerdir?</vt:lpstr>
      <vt:lpstr>Firmanın uzun dönemdeki çıktı miktarını ne belirler?</vt:lpstr>
      <vt:lpstr>Uzun dönem ortalama maliyet eğrisi LAC</vt:lpstr>
      <vt:lpstr>Firmanın üretim düzeyi kararı ÖZET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Bölüm 7 Maliyet ve Arz</dc:title>
  <dc:creator>tegam2</dc:creator>
  <cp:lastModifiedBy>tegam2</cp:lastModifiedBy>
  <cp:revision>2</cp:revision>
  <dcterms:created xsi:type="dcterms:W3CDTF">2012-09-28T09:05:05Z</dcterms:created>
  <dcterms:modified xsi:type="dcterms:W3CDTF">2012-10-09T13:35:05Z</dcterms:modified>
</cp:coreProperties>
</file>