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6" r:id="rId19"/>
    <p:sldId id="267" r:id="rId20"/>
    <p:sldId id="268" r:id="rId21"/>
    <p:sldId id="269" r:id="rId22"/>
    <p:sldId id="270" r:id="rId23"/>
    <p:sldId id="276" r:id="rId24"/>
    <p:sldId id="271" r:id="rId25"/>
    <p:sldId id="272" r:id="rId26"/>
    <p:sldId id="273" r:id="rId27"/>
    <p:sldId id="274" r:id="rId28"/>
    <p:sldId id="275" r:id="rId29"/>
    <p:sldId id="286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A376-8DFC-4955-85A2-79297AF2BACB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FD90E-0E6F-48A8-8F1E-F82E0F02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6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D4E65-1C8A-416B-89D0-00028AB29D27}" type="slidenum">
              <a:rPr lang="en-US" altLang="tr-TR"/>
              <a:pPr/>
              <a:t>2</a:t>
            </a:fld>
            <a:endParaRPr lang="en-US" altLang="tr-TR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3504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60EFD-D80A-44CE-AEC5-595230E045A0}" type="slidenum">
              <a:rPr lang="en-US" altLang="tr-TR"/>
              <a:pPr/>
              <a:t>3</a:t>
            </a:fld>
            <a:endParaRPr lang="en-US" altLang="tr-TR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0397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22F5-7B5F-4D3E-B0BA-79AD840C5371}" type="slidenum">
              <a:rPr lang="en-US" altLang="tr-TR"/>
              <a:pPr/>
              <a:t>4</a:t>
            </a:fld>
            <a:endParaRPr lang="en-US" altLang="tr-TR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1078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2923C-8D29-4B39-AD1D-0FB247B5E7C8}" type="slidenum">
              <a:rPr lang="en-US" altLang="tr-TR"/>
              <a:pPr/>
              <a:t>5</a:t>
            </a:fld>
            <a:endParaRPr lang="en-US" altLang="tr-TR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0821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39ADA-F2A7-40CF-87F9-980457565B12}" type="slidenum">
              <a:rPr lang="en-US" altLang="tr-TR"/>
              <a:pPr/>
              <a:t>6</a:t>
            </a:fld>
            <a:endParaRPr lang="en-US" altLang="tr-TR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3165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6F663-1B83-4866-BDAC-87D81933E01C}" type="slidenum">
              <a:rPr lang="en-US" altLang="tr-TR"/>
              <a:pPr/>
              <a:t>7</a:t>
            </a:fld>
            <a:endParaRPr lang="en-US" altLang="tr-TR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07080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7A419-E454-49D8-B02E-955E27082AE1}" type="slidenum">
              <a:rPr lang="en-US" altLang="tr-TR"/>
              <a:pPr/>
              <a:t>8</a:t>
            </a:fld>
            <a:endParaRPr lang="en-US" altLang="tr-TR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80641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3A544-8B0C-41C2-AC24-BB558B9D17D1}" type="slidenum">
              <a:rPr lang="en-US" altLang="tr-TR"/>
              <a:pPr/>
              <a:t>9</a:t>
            </a:fld>
            <a:endParaRPr lang="en-US" altLang="tr-TR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8492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8A0F-08FE-4CBD-A289-3946E4755FB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6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C4A-2236-421C-A1D0-D3B6106173E8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768B-236E-433C-A5DC-ED68B2EF5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C4A-2236-421C-A1D0-D3B6106173E8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768B-236E-433C-A5DC-ED68B2EF5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C4A-2236-421C-A1D0-D3B6106173E8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768B-236E-433C-A5DC-ED68B2EF5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C4A-2236-421C-A1D0-D3B6106173E8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768B-236E-433C-A5DC-ED68B2EF5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C4A-2236-421C-A1D0-D3B6106173E8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768B-236E-433C-A5DC-ED68B2EF5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C4A-2236-421C-A1D0-D3B6106173E8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768B-236E-433C-A5DC-ED68B2EF5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5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C4A-2236-421C-A1D0-D3B6106173E8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768B-236E-433C-A5DC-ED68B2EF5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C4A-2236-421C-A1D0-D3B6106173E8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768B-236E-433C-A5DC-ED68B2EF5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C4A-2236-421C-A1D0-D3B6106173E8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768B-236E-433C-A5DC-ED68B2EF5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0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C4A-2236-421C-A1D0-D3B6106173E8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768B-236E-433C-A5DC-ED68B2EF5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C4A-2236-421C-A1D0-D3B6106173E8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768B-236E-433C-A5DC-ED68B2EF5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0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FC4A-2236-421C-A1D0-D3B6106173E8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768B-236E-433C-A5DC-ED68B2EF5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IP </a:t>
            </a:r>
            <a:r>
              <a:rPr lang="tr-TR" dirty="0" err="1" smtClean="0"/>
              <a:t>Issues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Ordinary</a:t>
            </a:r>
            <a:r>
              <a:rPr lang="tr-TR" dirty="0" smtClean="0"/>
              <a:t> </a:t>
            </a:r>
            <a:r>
              <a:rPr lang="tr-TR" dirty="0" err="1" smtClean="0"/>
              <a:t>linking</a:t>
            </a:r>
            <a:r>
              <a:rPr lang="tr-TR" dirty="0" smtClean="0"/>
              <a:t> - OK</a:t>
            </a:r>
          </a:p>
          <a:p>
            <a:pPr lvl="1"/>
            <a:r>
              <a:rPr lang="tr-TR" dirty="0" smtClean="0"/>
              <a:t>Using a </a:t>
            </a:r>
            <a:r>
              <a:rPr lang="tr-TR" dirty="0" err="1" smtClean="0"/>
              <a:t>hyperlink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website’s</a:t>
            </a:r>
            <a:r>
              <a:rPr lang="tr-TR" dirty="0" smtClean="0"/>
              <a:t> </a:t>
            </a:r>
            <a:r>
              <a:rPr lang="tr-TR" dirty="0" err="1" smtClean="0"/>
              <a:t>home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endParaRPr lang="tr-TR" dirty="0" smtClean="0"/>
          </a:p>
          <a:p>
            <a:r>
              <a:rPr lang="tr-TR" dirty="0" err="1" smtClean="0"/>
              <a:t>Deep</a:t>
            </a:r>
            <a:r>
              <a:rPr lang="tr-TR" dirty="0" smtClean="0"/>
              <a:t> </a:t>
            </a:r>
            <a:r>
              <a:rPr lang="tr-TR" dirty="0" err="1" smtClean="0"/>
              <a:t>linking</a:t>
            </a:r>
            <a:r>
              <a:rPr lang="tr-TR" dirty="0" smtClean="0"/>
              <a:t> - OK</a:t>
            </a:r>
          </a:p>
          <a:p>
            <a:pPr lvl="1"/>
            <a:r>
              <a:rPr lang="tr-TR" dirty="0" smtClean="0"/>
              <a:t>Using </a:t>
            </a:r>
            <a:r>
              <a:rPr lang="en-US" dirty="0" smtClean="0"/>
              <a:t>a hyperlink that takes a user directly to a page other than the top or home page.</a:t>
            </a:r>
            <a:endParaRPr lang="tr-TR" dirty="0" smtClean="0"/>
          </a:p>
          <a:p>
            <a:r>
              <a:rPr lang="tr-TR" dirty="0" err="1" smtClean="0"/>
              <a:t>Inline</a:t>
            </a:r>
            <a:r>
              <a:rPr lang="tr-TR" dirty="0" smtClean="0"/>
              <a:t> </a:t>
            </a:r>
            <a:r>
              <a:rPr lang="tr-TR" dirty="0" err="1" smtClean="0"/>
              <a:t>linking</a:t>
            </a:r>
            <a:r>
              <a:rPr lang="tr-TR" dirty="0" smtClean="0"/>
              <a:t> – OK in US not OK in EU</a:t>
            </a:r>
          </a:p>
          <a:p>
            <a:pPr lvl="1"/>
            <a:r>
              <a:rPr lang="en-US" dirty="0" smtClean="0"/>
              <a:t>An inline link places material — usually an image such as a Jpeg or Gif — from a distant Web site onto the Web page being viewed.</a:t>
            </a:r>
            <a:r>
              <a:rPr lang="tr-TR" dirty="0" smtClean="0"/>
              <a:t> No </a:t>
            </a:r>
            <a:r>
              <a:rPr lang="tr-TR" dirty="0" err="1" smtClean="0"/>
              <a:t>copying</a:t>
            </a:r>
            <a:r>
              <a:rPr lang="tr-TR" dirty="0"/>
              <a:t>.</a:t>
            </a:r>
            <a:endParaRPr lang="tr-TR" dirty="0" smtClean="0"/>
          </a:p>
          <a:p>
            <a:r>
              <a:rPr lang="tr-TR" dirty="0" err="1" smtClean="0"/>
              <a:t>Framing</a:t>
            </a:r>
            <a:r>
              <a:rPr lang="tr-TR" dirty="0" smtClean="0"/>
              <a:t> – OK in US not OK in EU</a:t>
            </a:r>
          </a:p>
          <a:p>
            <a:pPr lvl="1"/>
            <a:r>
              <a:rPr lang="en-US" dirty="0" smtClean="0"/>
              <a:t>Framing is the juxtaposition of two separate web pages within the same page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60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Primary</a:t>
            </a:r>
            <a:r>
              <a:rPr lang="tr-TR" dirty="0" smtClean="0"/>
              <a:t> </a:t>
            </a:r>
            <a:r>
              <a:rPr lang="tr-TR" dirty="0" err="1" smtClean="0"/>
              <a:t>trademark</a:t>
            </a:r>
            <a:r>
              <a:rPr lang="tr-TR" dirty="0" smtClean="0"/>
              <a:t> </a:t>
            </a:r>
            <a:r>
              <a:rPr lang="tr-TR" dirty="0" err="1" smtClean="0"/>
              <a:t>infringement</a:t>
            </a:r>
            <a:endParaRPr lang="tr-TR" dirty="0" smtClean="0"/>
          </a:p>
          <a:p>
            <a:r>
              <a:rPr lang="tr-TR" dirty="0" err="1" smtClean="0"/>
              <a:t>Secondary</a:t>
            </a:r>
            <a:r>
              <a:rPr lang="tr-TR" dirty="0" smtClean="0"/>
              <a:t> </a:t>
            </a:r>
            <a:r>
              <a:rPr lang="tr-TR" dirty="0" err="1" smtClean="0"/>
              <a:t>trademark</a:t>
            </a:r>
            <a:r>
              <a:rPr lang="tr-TR" dirty="0" smtClean="0"/>
              <a:t> </a:t>
            </a:r>
            <a:r>
              <a:rPr lang="tr-TR" dirty="0" err="1" smtClean="0"/>
              <a:t>infringement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Uses of Marks on the </a:t>
            </a:r>
            <a:r>
              <a:rPr lang="en-US" alt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en-US" dirty="0"/>
              <a:t>Internet auction sites: use of marks as sub-categories in sales listings</a:t>
            </a:r>
          </a:p>
          <a:p>
            <a:pPr>
              <a:buSzPct val="80000"/>
            </a:pPr>
            <a:r>
              <a:rPr lang="en-US" altLang="en-US" dirty="0"/>
              <a:t>Search engines: use of marks as keywords by advertisers</a:t>
            </a:r>
          </a:p>
          <a:p>
            <a:pPr>
              <a:buSzPct val="80000"/>
            </a:pPr>
            <a:r>
              <a:rPr lang="en-US" altLang="en-US" dirty="0"/>
              <a:t>Virtual worlds and social 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Google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infringemet</a:t>
            </a:r>
            <a:r>
              <a:rPr lang="tr-TR" dirty="0" smtClean="0"/>
              <a:t> </a:t>
            </a:r>
            <a:r>
              <a:rPr lang="tr-TR" dirty="0" err="1" smtClean="0"/>
              <a:t>allegations</a:t>
            </a:r>
            <a:endParaRPr lang="tr-TR" dirty="0" smtClean="0"/>
          </a:p>
          <a:p>
            <a:r>
              <a:rPr lang="tr-TR" dirty="0" smtClean="0"/>
              <a:t>E-bay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infringement</a:t>
            </a:r>
            <a:r>
              <a:rPr lang="tr-TR" dirty="0" smtClean="0"/>
              <a:t> </a:t>
            </a:r>
            <a:r>
              <a:rPr lang="tr-TR" dirty="0" err="1" smtClean="0"/>
              <a:t>allegations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557"/>
            <a:ext cx="10895176" cy="5886406"/>
          </a:xfrm>
        </p:spPr>
        <p:txBody>
          <a:bodyPr>
            <a:normAutofit fontScale="92500" lnSpcReduction="20000"/>
          </a:bodyPr>
          <a:lstStyle/>
          <a:p>
            <a:r>
              <a:rPr lang="tr-TR" b="1" i="1" dirty="0" smtClean="0"/>
              <a:t>Google/Vuitton</a:t>
            </a:r>
            <a:r>
              <a:rPr lang="tr-TR" b="1" dirty="0" smtClean="0"/>
              <a:t> </a:t>
            </a:r>
            <a:r>
              <a:rPr lang="en-US" b="1" dirty="0" smtClean="0"/>
              <a:t>C-236/08–C-238/08, [2010]</a:t>
            </a:r>
          </a:p>
          <a:p>
            <a:pPr lvl="1"/>
            <a:r>
              <a:rPr lang="tr-TR" dirty="0" smtClean="0"/>
              <a:t>U</a:t>
            </a:r>
            <a:r>
              <a:rPr lang="en-GB" dirty="0" smtClean="0"/>
              <a:t>se of </a:t>
            </a:r>
            <a:r>
              <a:rPr lang="en-GB" dirty="0"/>
              <a:t>keywords corresponding to trademarks of other persons. The keywords </a:t>
            </a:r>
            <a:r>
              <a:rPr lang="en-GB" dirty="0" smtClean="0"/>
              <a:t>were </a:t>
            </a:r>
            <a:r>
              <a:rPr lang="en-GB" dirty="0"/>
              <a:t>chosen by clients </a:t>
            </a:r>
            <a:r>
              <a:rPr lang="en-GB" dirty="0" smtClean="0"/>
              <a:t>Google </a:t>
            </a:r>
            <a:r>
              <a:rPr lang="en-GB" dirty="0"/>
              <a:t>and accepted and stored by </a:t>
            </a:r>
            <a:r>
              <a:rPr lang="en-GB" dirty="0" smtClean="0"/>
              <a:t>Google</a:t>
            </a:r>
            <a:endParaRPr lang="tr-TR" dirty="0" smtClean="0"/>
          </a:p>
          <a:p>
            <a:pPr lvl="1"/>
            <a:r>
              <a:rPr lang="en-GB" dirty="0"/>
              <a:t>The clients </a:t>
            </a:r>
            <a:r>
              <a:rPr lang="en-GB" dirty="0" smtClean="0"/>
              <a:t>either </a:t>
            </a:r>
            <a:r>
              <a:rPr lang="en-GB" dirty="0"/>
              <a:t>marketed imitations </a:t>
            </a:r>
            <a:r>
              <a:rPr lang="en-GB" dirty="0" smtClean="0"/>
              <a:t>or </a:t>
            </a:r>
            <a:r>
              <a:rPr lang="en-GB" dirty="0"/>
              <a:t>were competitors to </a:t>
            </a:r>
            <a:r>
              <a:rPr lang="tr-TR" dirty="0" err="1" smtClean="0"/>
              <a:t>trademark</a:t>
            </a:r>
            <a:r>
              <a:rPr lang="tr-TR" dirty="0" smtClean="0"/>
              <a:t> </a:t>
            </a:r>
            <a:r>
              <a:rPr lang="tr-TR" dirty="0" err="1" smtClean="0"/>
              <a:t>owners</a:t>
            </a:r>
            <a:endParaRPr lang="tr-TR" dirty="0" smtClean="0"/>
          </a:p>
          <a:p>
            <a:pPr lvl="1"/>
            <a:endParaRPr lang="tr-TR" dirty="0"/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Google’s</a:t>
            </a:r>
            <a:r>
              <a:rPr lang="tr-TR" dirty="0" smtClean="0"/>
              <a:t> </a:t>
            </a:r>
            <a:r>
              <a:rPr lang="tr-TR" dirty="0" err="1" smtClean="0"/>
              <a:t>clients</a:t>
            </a:r>
            <a:r>
              <a:rPr lang="tr-TR" dirty="0" smtClean="0"/>
              <a:t>’ </a:t>
            </a:r>
            <a:r>
              <a:rPr lang="tr-TR" dirty="0" err="1" smtClean="0"/>
              <a:t>actions</a:t>
            </a:r>
            <a:r>
              <a:rPr lang="tr-TR" dirty="0" smtClean="0"/>
              <a:t>:</a:t>
            </a:r>
          </a:p>
          <a:p>
            <a:pPr lvl="1"/>
            <a:r>
              <a:rPr lang="en-US" dirty="0" smtClean="0"/>
              <a:t>From the advertiser’s point of view, the selection of a keyword identical with a trade mark has the object and effect of displaying an advertising link to the site on which he offers his goods or services for sale. Since the sign selected as a keyword is the means used to trigger that ad display, it cannot be disputed that the advertiser indeed uses it in the context of commercial activity and not as a private matter.</a:t>
            </a:r>
            <a:endParaRPr lang="tr-TR" dirty="0" smtClean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he fact that the sign used by the third party </a:t>
            </a:r>
            <a:r>
              <a:rPr lang="tr-TR" dirty="0" smtClean="0"/>
              <a:t>[</a:t>
            </a:r>
            <a:r>
              <a:rPr lang="tr-TR" dirty="0" err="1" smtClean="0"/>
              <a:t>Google’s</a:t>
            </a:r>
            <a:r>
              <a:rPr lang="tr-TR" dirty="0" smtClean="0"/>
              <a:t> </a:t>
            </a:r>
            <a:r>
              <a:rPr lang="tr-TR" dirty="0" err="1" smtClean="0"/>
              <a:t>clients</a:t>
            </a:r>
            <a:r>
              <a:rPr lang="tr-TR" dirty="0" smtClean="0"/>
              <a:t>] </a:t>
            </a:r>
            <a:r>
              <a:rPr lang="en-US" dirty="0" smtClean="0"/>
              <a:t>for advertising purposes does not appear in the ad itself cannot of itself mean that that use falls outside the concept of ‘[use] ... in relation to goods or services</a:t>
            </a:r>
          </a:p>
          <a:p>
            <a:endParaRPr lang="tr-TR" dirty="0" smtClean="0"/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Google’s</a:t>
            </a:r>
            <a:r>
              <a:rPr lang="tr-TR" dirty="0" smtClean="0"/>
              <a:t> </a:t>
            </a:r>
            <a:r>
              <a:rPr lang="tr-TR" dirty="0" err="1" smtClean="0"/>
              <a:t>actions</a:t>
            </a:r>
            <a:r>
              <a:rPr lang="tr-TR" dirty="0" smtClean="0"/>
              <a:t>:</a:t>
            </a:r>
          </a:p>
          <a:p>
            <a:pPr lvl="1"/>
            <a:r>
              <a:rPr lang="en-US" dirty="0" smtClean="0"/>
              <a:t>The fact of creating the technical conditions necessary for the use of a sign and being paid for that service does not mean that the party offering the service itself uses the sign</a:t>
            </a:r>
            <a:endParaRPr lang="tr-TR" dirty="0" smtClean="0"/>
          </a:p>
          <a:p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523"/>
            <a:ext cx="10515600" cy="5860440"/>
          </a:xfrm>
        </p:spPr>
        <p:txBody>
          <a:bodyPr>
            <a:normAutofit/>
          </a:bodyPr>
          <a:lstStyle/>
          <a:p>
            <a:r>
              <a:rPr lang="en-GB" b="1" i="1" dirty="0"/>
              <a:t>L’Oréal </a:t>
            </a:r>
            <a:r>
              <a:rPr lang="en-GB" b="1" dirty="0"/>
              <a:t>v </a:t>
            </a:r>
            <a:r>
              <a:rPr lang="en-GB" b="1" i="1" dirty="0" smtClean="0"/>
              <a:t>eBay</a:t>
            </a:r>
            <a:r>
              <a:rPr lang="tr-TR" b="1" i="1" dirty="0" smtClean="0"/>
              <a:t> </a:t>
            </a:r>
            <a:r>
              <a:rPr lang="en-GB" b="1" dirty="0" smtClean="0"/>
              <a:t>C-324/09</a:t>
            </a:r>
            <a:r>
              <a:rPr lang="tr-TR" b="1" dirty="0" smtClean="0"/>
              <a:t> [2011]</a:t>
            </a:r>
            <a:endParaRPr lang="tr-TR" b="1" i="1" dirty="0" smtClean="0"/>
          </a:p>
          <a:p>
            <a:endParaRPr lang="tr-TR" dirty="0" smtClean="0"/>
          </a:p>
          <a:p>
            <a:pPr lvl="1"/>
            <a:r>
              <a:rPr lang="en-GB" dirty="0" smtClean="0"/>
              <a:t>On </a:t>
            </a:r>
            <a:r>
              <a:rPr lang="en-GB" dirty="0"/>
              <a:t>eBay, a person can register a seller’s account and then offer goods for sale on displayed listings. </a:t>
            </a:r>
            <a:endParaRPr lang="tr-TR" dirty="0" smtClean="0"/>
          </a:p>
          <a:p>
            <a:pPr lvl="1"/>
            <a:r>
              <a:rPr lang="en-GB" altLang="tr-TR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eBay </a:t>
            </a:r>
            <a:r>
              <a:rPr lang="en-GB" altLang="tr-TR" dirty="0">
                <a:latin typeface="Arial" panose="020B0604020202020204" pitchFamily="34" charset="0"/>
                <a:ea typeface="Times New Roman" panose="02020603050405020304" pitchFamily="18" charset="0"/>
              </a:rPr>
              <a:t>can, upon request, assist the sellers in order to enhance their offers for sale, to set up online shops, to promote</a:t>
            </a:r>
            <a:r>
              <a:rPr lang="en-GB" altLang="tr-TR" u="sng" dirty="0">
                <a:solidFill>
                  <a:srgbClr val="00808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altLang="tr-TR" dirty="0">
                <a:latin typeface="Arial" panose="020B0604020202020204" pitchFamily="34" charset="0"/>
                <a:ea typeface="Times New Roman" panose="02020603050405020304" pitchFamily="18" charset="0"/>
              </a:rPr>
              <a:t>themselves and increase their sales.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endParaRPr lang="tr-TR" altLang="tr-TR" dirty="0" smtClean="0">
              <a:latin typeface="Arial" panose="020B0604020202020204" pitchFamily="34" charset="0"/>
            </a:endParaRPr>
          </a:p>
          <a:p>
            <a:pPr lvl="1"/>
            <a:r>
              <a:rPr lang="tr-TR" dirty="0" err="1" smtClean="0"/>
              <a:t>Question</a:t>
            </a:r>
            <a:r>
              <a:rPr lang="tr-TR" dirty="0" smtClean="0"/>
              <a:t>: </a:t>
            </a:r>
            <a:r>
              <a:rPr lang="tr-TR" dirty="0" err="1" smtClean="0"/>
              <a:t>whether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trademark</a:t>
            </a:r>
            <a:r>
              <a:rPr lang="tr-TR" dirty="0" smtClean="0"/>
              <a:t> </a:t>
            </a:r>
            <a:r>
              <a:rPr lang="tr-TR" dirty="0" err="1" smtClean="0"/>
              <a:t>owner</a:t>
            </a:r>
            <a:r>
              <a:rPr lang="tr-TR" dirty="0" smtClean="0"/>
              <a:t> </a:t>
            </a:r>
            <a:r>
              <a:rPr lang="en-GB" dirty="0" smtClean="0"/>
              <a:t>could </a:t>
            </a:r>
            <a:r>
              <a:rPr lang="en-GB" dirty="0"/>
              <a:t>prevent an online marketplace provider from advertising – on the basis of a keyword which is identical to his trademark – the marketplace and goods bearing that trademark which are offered for sale on </a:t>
            </a:r>
            <a:r>
              <a:rPr lang="en-GB" dirty="0" smtClean="0"/>
              <a:t>it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584285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court</a:t>
            </a:r>
            <a:r>
              <a:rPr lang="tr-TR" dirty="0" smtClean="0"/>
              <a:t> </a:t>
            </a:r>
            <a:r>
              <a:rPr lang="en-GB" dirty="0" smtClean="0"/>
              <a:t>two conditions </a:t>
            </a:r>
            <a:r>
              <a:rPr lang="en-GB" dirty="0"/>
              <a:t>had to be met to enable the trademark proprietor to prevent the advertising at issue: </a:t>
            </a:r>
            <a:endParaRPr lang="tr-TR" dirty="0" smtClean="0"/>
          </a:p>
          <a:p>
            <a:pPr marL="971550" lvl="1" indent="-514350">
              <a:buAutoNum type="romanLcParenBoth"/>
            </a:pPr>
            <a:r>
              <a:rPr lang="en-GB" dirty="0" smtClean="0"/>
              <a:t>the </a:t>
            </a:r>
            <a:r>
              <a:rPr lang="en-GB" dirty="0"/>
              <a:t>advertisements by eBay had to be in relation to the goods or services identical with those for which the trademark is registered and </a:t>
            </a:r>
            <a:endParaRPr lang="tr-TR" dirty="0" smtClean="0"/>
          </a:p>
          <a:p>
            <a:pPr marL="971550" lvl="1" indent="-514350">
              <a:buAutoNum type="romanLcParenBoth"/>
            </a:pPr>
            <a:r>
              <a:rPr lang="en-GB" dirty="0" smtClean="0"/>
              <a:t>the </a:t>
            </a:r>
            <a:r>
              <a:rPr lang="en-GB" dirty="0"/>
              <a:t>advertisements at issue had to, or be likely to, have an adverse effect on the functions of the trademark</a:t>
            </a:r>
            <a:r>
              <a:rPr lang="en-GB" dirty="0" smtClean="0"/>
              <a:t>.</a:t>
            </a:r>
            <a:endParaRPr lang="tr-TR" dirty="0" smtClean="0"/>
          </a:p>
          <a:p>
            <a:pPr marL="457200" lvl="1" indent="0">
              <a:buNone/>
            </a:pPr>
            <a:endParaRPr lang="tr-TR" dirty="0"/>
          </a:p>
          <a:p>
            <a:pPr lvl="1"/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eBay’s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of </a:t>
            </a:r>
            <a:r>
              <a:rPr lang="tr-TR" dirty="0" err="1" smtClean="0"/>
              <a:t>keywords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Google </a:t>
            </a:r>
            <a:r>
              <a:rPr lang="tr-TR" dirty="0" err="1" smtClean="0"/>
              <a:t>case</a:t>
            </a:r>
            <a:r>
              <a:rPr lang="tr-TR" dirty="0" smtClean="0"/>
              <a:t>:</a:t>
            </a:r>
          </a:p>
          <a:p>
            <a:pPr lvl="2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GB" dirty="0" smtClean="0"/>
              <a:t>use </a:t>
            </a:r>
            <a:r>
              <a:rPr lang="en-GB" dirty="0"/>
              <a:t>of keywords corresponding to L’Oréal’s trademarks as a means to promote </a:t>
            </a:r>
            <a:r>
              <a:rPr lang="tr-TR" dirty="0" err="1" smtClean="0"/>
              <a:t>eBay’s</a:t>
            </a:r>
            <a:r>
              <a:rPr lang="en-GB" dirty="0" smtClean="0"/>
              <a:t> </a:t>
            </a:r>
            <a:r>
              <a:rPr lang="en-GB" dirty="0"/>
              <a:t>own services as a marketplace did not fulfil these conditions</a:t>
            </a:r>
            <a:endParaRPr lang="tr-TR" dirty="0" smtClean="0"/>
          </a:p>
          <a:p>
            <a:pPr lvl="1"/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eBay’s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of </a:t>
            </a:r>
            <a:r>
              <a:rPr lang="tr-TR" dirty="0" err="1" smtClean="0"/>
              <a:t>keywords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promote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/>
              <a:t> </a:t>
            </a:r>
            <a:r>
              <a:rPr lang="tr-TR" dirty="0" err="1" smtClean="0"/>
              <a:t>seller’s</a:t>
            </a:r>
            <a:r>
              <a:rPr lang="en-GB" dirty="0" smtClean="0"/>
              <a:t> offers for sale of goods bearing L’Oréal’s trademarks, </a:t>
            </a:r>
            <a:endParaRPr lang="tr-TR" dirty="0" smtClean="0"/>
          </a:p>
          <a:p>
            <a:pPr lvl="2"/>
            <a:r>
              <a:rPr lang="en-GB" dirty="0" smtClean="0"/>
              <a:t>the words “in relation to goods or services” do not relate solely to the goods or services of a third party which is using signs corresponding to the trademarks but may also refer to the goods or services of another person</a:t>
            </a:r>
            <a:endParaRPr lang="tr-TR" dirty="0" smtClean="0"/>
          </a:p>
          <a:p>
            <a:pPr lvl="2"/>
            <a:r>
              <a:rPr lang="en-GB" dirty="0" smtClean="0"/>
              <a:t>trademark </a:t>
            </a:r>
            <a:r>
              <a:rPr lang="tr-TR" dirty="0" err="1" smtClean="0"/>
              <a:t>owner</a:t>
            </a:r>
            <a:r>
              <a:rPr lang="en-GB" dirty="0" smtClean="0"/>
              <a:t> </a:t>
            </a:r>
            <a:r>
              <a:rPr lang="en-GB" dirty="0"/>
              <a:t>is entitled to prevent an online marketplace operator from advertising its sellers’ goods bearing the proprietors trademark if, </a:t>
            </a:r>
            <a:r>
              <a:rPr lang="en-GB" dirty="0" smtClean="0"/>
              <a:t>there </a:t>
            </a:r>
            <a:r>
              <a:rPr lang="en-GB" dirty="0"/>
              <a:t>will be difficulties for a reasonably well informed consumer to ascertain the origin of the goods</a:t>
            </a:r>
            <a:endParaRPr lang="tr-TR" i="1" dirty="0" smtClean="0"/>
          </a:p>
          <a:p>
            <a:pPr lvl="2"/>
            <a:endParaRPr lang="tr-TR" altLang="tr-TR" dirty="0" smtClean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Liability of intermediary service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T</a:t>
            </a:r>
            <a:r>
              <a:rPr lang="en-US" dirty="0" smtClean="0"/>
              <a:t>he service provider is not liable for the information transmitted, on condition that the provider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it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(a) does not initiate the transmission;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(b) does not select the receiver of the transmission; and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(c) does not select or modify the information contained in the transmission.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ISP </a:t>
            </a:r>
            <a:r>
              <a:rPr lang="tr-TR" dirty="0" err="1" smtClean="0"/>
              <a:t>Liability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Contributory</a:t>
            </a:r>
            <a:r>
              <a:rPr lang="tr-TR" dirty="0" smtClean="0"/>
              <a:t> </a:t>
            </a:r>
            <a:r>
              <a:rPr lang="tr-TR" dirty="0" err="1" smtClean="0"/>
              <a:t>infringement</a:t>
            </a:r>
            <a:r>
              <a:rPr lang="tr-TR" dirty="0" smtClean="0"/>
              <a:t> in EU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A</a:t>
            </a:r>
            <a:r>
              <a:rPr lang="en-US" dirty="0" smtClean="0"/>
              <a:t>s </a:t>
            </a:r>
            <a:r>
              <a:rPr lang="en-US" dirty="0"/>
              <a:t>long as an ISP only provided the third party with the technical conditions and had a role that was passive and neutral it could not be liable for contributory infringement.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active</a:t>
            </a:r>
            <a:r>
              <a:rPr lang="tr-TR" dirty="0" smtClean="0"/>
              <a:t> it is 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member</a:t>
            </a:r>
            <a:r>
              <a:rPr lang="tr-TR" dirty="0" smtClean="0"/>
              <a:t> </a:t>
            </a:r>
            <a:r>
              <a:rPr lang="tr-TR" dirty="0" err="1" smtClean="0"/>
              <a:t>states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decide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would</a:t>
            </a:r>
            <a:r>
              <a:rPr lang="tr-TR" dirty="0" smtClean="0"/>
              <a:t> </a:t>
            </a:r>
            <a:r>
              <a:rPr lang="tr-TR" dirty="0" err="1" smtClean="0"/>
              <a:t>constitute</a:t>
            </a:r>
            <a:r>
              <a:rPr lang="tr-TR" dirty="0" smtClean="0"/>
              <a:t> </a:t>
            </a:r>
            <a:r>
              <a:rPr lang="tr-TR" dirty="0" err="1" smtClean="0"/>
              <a:t>contributory</a:t>
            </a:r>
            <a:r>
              <a:rPr lang="tr-TR" dirty="0" smtClean="0"/>
              <a:t> </a:t>
            </a:r>
            <a:r>
              <a:rPr lang="tr-TR" smtClean="0"/>
              <a:t>infringement 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of </a:t>
            </a:r>
            <a:r>
              <a:rPr lang="tr-TR" dirty="0" err="1" smtClean="0"/>
              <a:t>Trademark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hotel owner in Denmark, who held a registered trademark "Hotel Maritime" in Denmark, was using this sign on his hotel’s webpage, as well as in the respective domain </a:t>
            </a:r>
            <a:r>
              <a:rPr lang="en-US" i="1" dirty="0" smtClean="0"/>
              <a:t>www.hotelmaritime.dk</a:t>
            </a:r>
            <a:r>
              <a:rPr lang="en-US" dirty="0" smtClean="0"/>
              <a:t>. Meanwhile a German company was operating some 40 hotels in Germany under the name "Hotel MARITIM", and had registered this trademark in Germany. In a dispute, decided by the Federal Supreme Court of Germany in 2004, the German plaintiff argued that the Danish hotel owner was infringing his trademark rights by, </a:t>
            </a:r>
            <a:r>
              <a:rPr lang="en-US" i="1" dirty="0" smtClean="0"/>
              <a:t>inter alia</a:t>
            </a:r>
            <a:r>
              <a:rPr lang="en-US" dirty="0" smtClean="0"/>
              <a:t>, using the sign on the hotel webpage.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2F08-1A6C-435E-9A2F-3F82D3C51CBF}" type="slidenum">
              <a:rPr lang="en-US" altLang="tr-TR"/>
              <a:pPr/>
              <a:t>2</a:t>
            </a:fld>
            <a:endParaRPr lang="en-US" altLang="tr-TR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534400" cy="3505200"/>
          </a:xfrm>
        </p:spPr>
        <p:txBody>
          <a:bodyPr/>
          <a:lstStyle/>
          <a:p>
            <a:pPr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tr-TR" b="1" dirty="0" smtClean="0"/>
              <a:t>  </a:t>
            </a:r>
            <a:endParaRPr lang="en-US" altLang="tr-TR" b="1" dirty="0"/>
          </a:p>
          <a:p>
            <a:pPr algn="ctr">
              <a:spcBef>
                <a:spcPts val="500"/>
              </a:spcBef>
              <a:spcAft>
                <a:spcPts val="500"/>
              </a:spcAft>
              <a:buNone/>
            </a:pPr>
            <a:endParaRPr lang="en-US" altLang="tr-TR" sz="3600" b="1" dirty="0"/>
          </a:p>
          <a:p>
            <a:pPr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tr-TR" b="1" dirty="0"/>
              <a:t>Can you use material owned by others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tr-TR" b="1" dirty="0"/>
              <a:t> on your website?</a:t>
            </a:r>
            <a:endParaRPr lang="en-US" altLang="tr-TR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tr-TR" sz="3600" b="1" dirty="0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299803"/>
            <a:ext cx="11113957" cy="5877160"/>
          </a:xfrm>
        </p:spPr>
        <p:txBody>
          <a:bodyPr>
            <a:normAutofit/>
          </a:bodyPr>
          <a:lstStyle/>
          <a:p>
            <a:r>
              <a:rPr lang="en-US" dirty="0"/>
              <a:t>Use of a sign on the Internet </a:t>
            </a:r>
            <a:r>
              <a:rPr lang="en-US" dirty="0" smtClean="0"/>
              <a:t>constitute</a:t>
            </a:r>
            <a:r>
              <a:rPr lang="tr-TR" dirty="0" smtClean="0"/>
              <a:t>s</a:t>
            </a:r>
            <a:r>
              <a:rPr lang="en-US" dirty="0" smtClean="0"/>
              <a:t> </a:t>
            </a:r>
            <a:r>
              <a:rPr lang="en-US" dirty="0"/>
              <a:t>use in a </a:t>
            </a:r>
            <a:r>
              <a:rPr lang="tr-TR" dirty="0" err="1" smtClean="0"/>
              <a:t>country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if </a:t>
            </a:r>
            <a:r>
              <a:rPr lang="en-US" dirty="0"/>
              <a:t>the use has a commercial effect in that </a:t>
            </a:r>
            <a:r>
              <a:rPr lang="tr-TR" dirty="0" err="1" smtClean="0"/>
              <a:t>country</a:t>
            </a:r>
            <a:endParaRPr lang="tr-TR" dirty="0" smtClean="0"/>
          </a:p>
          <a:p>
            <a:r>
              <a:rPr lang="tr-TR" dirty="0" err="1" smtClean="0"/>
              <a:t>Examples</a:t>
            </a:r>
            <a:r>
              <a:rPr lang="tr-TR" dirty="0" smtClean="0"/>
              <a:t> of </a:t>
            </a:r>
            <a:r>
              <a:rPr lang="tr-TR" dirty="0" err="1" smtClean="0"/>
              <a:t>relevant</a:t>
            </a:r>
            <a:r>
              <a:rPr lang="tr-TR" dirty="0" smtClean="0"/>
              <a:t> c</a:t>
            </a:r>
            <a:r>
              <a:rPr lang="en-US" dirty="0" err="1" smtClean="0"/>
              <a:t>ircumstances</a:t>
            </a:r>
            <a:r>
              <a:rPr lang="tr-TR" dirty="0" smtClean="0"/>
              <a:t>:</a:t>
            </a:r>
          </a:p>
          <a:p>
            <a:pPr lvl="1"/>
            <a:r>
              <a:rPr lang="en-US" dirty="0"/>
              <a:t>circumstances indicating that the user of the sign is doing, or has </a:t>
            </a:r>
            <a:r>
              <a:rPr lang="en-US" dirty="0" smtClean="0"/>
              <a:t>undertaken</a:t>
            </a:r>
            <a:r>
              <a:rPr lang="tr-TR" dirty="0" smtClean="0"/>
              <a:t> </a:t>
            </a:r>
            <a:r>
              <a:rPr lang="en-US" dirty="0" smtClean="0"/>
              <a:t>significant </a:t>
            </a:r>
            <a:r>
              <a:rPr lang="en-US" dirty="0"/>
              <a:t>plans to do, business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country</a:t>
            </a:r>
            <a:endParaRPr lang="tr-TR" dirty="0" smtClean="0"/>
          </a:p>
          <a:p>
            <a:pPr lvl="1"/>
            <a:r>
              <a:rPr lang="en-US" dirty="0"/>
              <a:t>whether the user is actually serving </a:t>
            </a:r>
            <a:r>
              <a:rPr lang="en-US" dirty="0" smtClean="0"/>
              <a:t>customers </a:t>
            </a:r>
            <a:r>
              <a:rPr lang="en-US" dirty="0"/>
              <a:t>located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country</a:t>
            </a:r>
            <a:endParaRPr lang="tr-TR" dirty="0" smtClean="0"/>
          </a:p>
          <a:p>
            <a:pPr lvl="1"/>
            <a:r>
              <a:rPr lang="en-US" dirty="0" smtClean="0"/>
              <a:t>whether the user offers post-sales activities in the</a:t>
            </a:r>
            <a:r>
              <a:rPr lang="tr-TR" dirty="0" smtClean="0"/>
              <a:t> </a:t>
            </a:r>
            <a:r>
              <a:rPr lang="tr-TR" dirty="0" err="1" smtClean="0"/>
              <a:t>country</a:t>
            </a:r>
            <a:endParaRPr lang="tr-TR" dirty="0" smtClean="0"/>
          </a:p>
          <a:p>
            <a:pPr lvl="1"/>
            <a:r>
              <a:rPr lang="en-US" dirty="0"/>
              <a:t>whether </a:t>
            </a:r>
            <a:r>
              <a:rPr lang="en-US" dirty="0" smtClean="0"/>
              <a:t>the </a:t>
            </a:r>
            <a:r>
              <a:rPr lang="en-US" dirty="0"/>
              <a:t>user undertakes further commercial activities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country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are related to the use of the sign on the Internet but which are </a:t>
            </a:r>
            <a:r>
              <a:rPr lang="en-US" dirty="0" smtClean="0"/>
              <a:t>not</a:t>
            </a:r>
            <a:r>
              <a:rPr lang="tr-TR" dirty="0" smtClean="0"/>
              <a:t> </a:t>
            </a:r>
            <a:r>
              <a:rPr lang="en-US" dirty="0" smtClean="0"/>
              <a:t>carried </a:t>
            </a:r>
            <a:r>
              <a:rPr lang="en-US" dirty="0"/>
              <a:t>out over the </a:t>
            </a:r>
            <a:r>
              <a:rPr lang="en-US" dirty="0" smtClean="0"/>
              <a:t>Internet</a:t>
            </a:r>
            <a:endParaRPr lang="tr-TR" dirty="0" smtClean="0"/>
          </a:p>
          <a:p>
            <a:pPr lvl="1"/>
            <a:r>
              <a:rPr lang="en-US" dirty="0" smtClean="0"/>
              <a:t>whether the prices are indicated in the official currency of the</a:t>
            </a:r>
            <a:r>
              <a:rPr lang="tr-TR" dirty="0" smtClean="0"/>
              <a:t> </a:t>
            </a:r>
            <a:r>
              <a:rPr lang="tr-TR" dirty="0" err="1" smtClean="0"/>
              <a:t>country</a:t>
            </a:r>
            <a:endParaRPr lang="tr-TR" dirty="0" smtClean="0"/>
          </a:p>
          <a:p>
            <a:pPr lvl="1"/>
            <a:r>
              <a:rPr lang="en-US" dirty="0" smtClean="0"/>
              <a:t>whether </a:t>
            </a:r>
            <a:r>
              <a:rPr lang="en-US" dirty="0"/>
              <a:t>the user has </a:t>
            </a:r>
            <a:r>
              <a:rPr lang="en-US" dirty="0" smtClean="0"/>
              <a:t>indicated</a:t>
            </a:r>
            <a:r>
              <a:rPr lang="en-US" dirty="0"/>
              <a:t>, in conjunction with the use of the </a:t>
            </a:r>
            <a:r>
              <a:rPr lang="en-US" dirty="0" smtClean="0"/>
              <a:t>sign,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address, telephone number or other means of contact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country</a:t>
            </a:r>
            <a:endParaRPr lang="tr-TR" dirty="0" smtClean="0"/>
          </a:p>
          <a:p>
            <a:pPr lvl="1"/>
            <a:r>
              <a:rPr lang="en-US" dirty="0" smtClean="0"/>
              <a:t>whether </a:t>
            </a:r>
            <a:r>
              <a:rPr lang="en-US" dirty="0"/>
              <a:t>the text used in conjunction with the use of the sign is in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language </a:t>
            </a:r>
            <a:r>
              <a:rPr lang="en-US" dirty="0"/>
              <a:t>predominantly used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country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r-TR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 algn="ctr">
              <a:buFontTx/>
              <a:buNone/>
            </a:pPr>
            <a:r>
              <a:rPr lang="en-US" altLang="en-US" dirty="0"/>
              <a:t>TM-Related Aspects</a:t>
            </a:r>
            <a:br>
              <a:rPr lang="en-US" altLang="en-US" dirty="0"/>
            </a:br>
            <a:r>
              <a:rPr lang="en-US" altLang="en-US" dirty="0"/>
              <a:t>of the Domain Name System (DNS) Expansion</a:t>
            </a:r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SzPct val="80000"/>
              <a:buFontTx/>
              <a:buNone/>
              <a:defRPr/>
            </a:pPr>
            <a:r>
              <a:rPr lang="en-US" altLang="en-US" dirty="0"/>
              <a:t>What is the DNS?</a:t>
            </a:r>
          </a:p>
          <a:p>
            <a:pPr marL="0" indent="0" algn="ctr">
              <a:buSzPct val="80000"/>
              <a:buFontTx/>
              <a:buNone/>
              <a:defRPr/>
            </a:pPr>
            <a:endParaRPr lang="en-US" altLang="en-US" dirty="0"/>
          </a:p>
          <a:p>
            <a:pPr>
              <a:buSzPct val="80000"/>
              <a:defRPr/>
            </a:pPr>
            <a:endParaRPr lang="en-US" altLang="en-US" dirty="0"/>
          </a:p>
          <a:p>
            <a:pPr>
              <a:buSzPct val="80000"/>
              <a:defRPr/>
            </a:pPr>
            <a:r>
              <a:rPr lang="en-US" altLang="en-US" dirty="0"/>
              <a:t>Directs to websites and locations on Internet</a:t>
            </a:r>
          </a:p>
          <a:p>
            <a:pPr>
              <a:buSzPct val="80000"/>
              <a:defRPr/>
            </a:pPr>
            <a:r>
              <a:rPr lang="en-US" altLang="en-US" dirty="0"/>
              <a:t>Matches a domain name (text) to its unique IP address (number)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Domain Names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142312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Second-level domain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4300" y="2307373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itchFamily="34" charset="0"/>
                <a:cs typeface="Arial" pitchFamily="34" charset="0"/>
              </a:rPr>
              <a:t>www.inta.org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905500" y="1628188"/>
            <a:ext cx="228600" cy="914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 flipV="1">
            <a:off x="6958413" y="2961457"/>
            <a:ext cx="304800" cy="76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0692" y="3560953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Top-level domain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088714"/>
            <a:ext cx="84339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/>
              <a:t>Generic Top-Level Domains (</a:t>
            </a:r>
            <a:r>
              <a:rPr lang="en-US" sz="2200" dirty="0" err="1" smtClean="0"/>
              <a:t>gTLDs</a:t>
            </a:r>
            <a:r>
              <a:rPr lang="en-US" sz="2200" dirty="0" smtClean="0"/>
              <a:t>)</a:t>
            </a:r>
          </a:p>
          <a:p>
            <a:pPr lvl="2"/>
            <a:r>
              <a:rPr lang="en-US" dirty="0"/>
              <a:t>Examples: .com, </a:t>
            </a:r>
            <a:r>
              <a:rPr lang="en-US" dirty="0" err="1"/>
              <a:t>.net</a:t>
            </a:r>
            <a:r>
              <a:rPr lang="en-US" dirty="0"/>
              <a:t>, .org</a:t>
            </a:r>
          </a:p>
          <a:p>
            <a:pPr lvl="2"/>
            <a:r>
              <a:rPr lang="en-US" dirty="0"/>
              <a:t>Also, </a:t>
            </a:r>
            <a:r>
              <a:rPr lang="en-US" dirty="0" err="1"/>
              <a:t>gTLDs</a:t>
            </a:r>
            <a:r>
              <a:rPr lang="en-US" dirty="0"/>
              <a:t> for business or interest groups (e.g., .</a:t>
            </a:r>
            <a:r>
              <a:rPr lang="en-US" dirty="0" err="1"/>
              <a:t>gov</a:t>
            </a:r>
            <a:r>
              <a:rPr lang="en-US" dirty="0"/>
              <a:t> for the U.S. government, etc.)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gTLDs</a:t>
            </a:r>
            <a:r>
              <a:rPr lang="en-US" dirty="0"/>
              <a:t> (e.g., .brand, .community, .geographical area)</a:t>
            </a:r>
          </a:p>
          <a:p>
            <a:pPr lvl="1"/>
            <a:r>
              <a:rPr lang="en-US" sz="2200" dirty="0" smtClean="0"/>
              <a:t>Country-Code Top-Level Domains (</a:t>
            </a:r>
            <a:r>
              <a:rPr lang="en-US" sz="2200" dirty="0" err="1" smtClean="0"/>
              <a:t>ccTLDs</a:t>
            </a:r>
            <a:r>
              <a:rPr lang="en-US" sz="2200" dirty="0" smtClean="0"/>
              <a:t>)</a:t>
            </a:r>
          </a:p>
          <a:p>
            <a:pPr lvl="2"/>
            <a:r>
              <a:rPr lang="en-US" dirty="0"/>
              <a:t>Examples: .au for Australia, .mx for Mexico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SzPct val="80000"/>
              <a:buFontTx/>
              <a:buNone/>
              <a:defRPr/>
            </a:pPr>
            <a:r>
              <a:rPr lang="en-US" altLang="en-US" kern="0" dirty="0">
                <a:solidFill>
                  <a:srgbClr val="CC0000"/>
                </a:solidFill>
              </a:rPr>
              <a:t>What is the DNS?</a:t>
            </a:r>
          </a:p>
          <a:p>
            <a:pPr marL="0" indent="0" algn="ctr">
              <a:buSzPct val="80000"/>
              <a:buFontTx/>
              <a:buNone/>
              <a:defRPr/>
            </a:pPr>
            <a:endParaRPr lang="en-US" altLang="en-US" sz="1100" dirty="0"/>
          </a:p>
          <a:p>
            <a:pPr marL="0" indent="0">
              <a:buSzPct val="80000"/>
              <a:buFontTx/>
              <a:buNone/>
              <a:defRPr/>
            </a:pPr>
            <a:endParaRPr lang="tr-TR" altLang="en-US" dirty="0" smtClean="0"/>
          </a:p>
          <a:p>
            <a:pPr lvl="1"/>
            <a:r>
              <a:rPr lang="en-US" sz="2200" dirty="0" smtClean="0"/>
              <a:t>Generic Top-Level Domains (</a:t>
            </a:r>
            <a:r>
              <a:rPr lang="en-US" sz="2200" dirty="0" err="1" smtClean="0"/>
              <a:t>gTLDs</a:t>
            </a:r>
            <a:r>
              <a:rPr lang="en-US" sz="2200" dirty="0" smtClean="0"/>
              <a:t>)</a:t>
            </a:r>
          </a:p>
          <a:p>
            <a:pPr lvl="2"/>
            <a:r>
              <a:rPr lang="en-US" sz="1800" dirty="0" smtClean="0"/>
              <a:t>Examples: .com, </a:t>
            </a:r>
            <a:r>
              <a:rPr lang="en-US" sz="1800" dirty="0" err="1" smtClean="0"/>
              <a:t>.net</a:t>
            </a:r>
            <a:r>
              <a:rPr lang="en-US" sz="1800" dirty="0" smtClean="0"/>
              <a:t>, .org</a:t>
            </a:r>
          </a:p>
          <a:p>
            <a:pPr lvl="2"/>
            <a:r>
              <a:rPr lang="en-US" sz="1800" dirty="0" smtClean="0"/>
              <a:t>Also, </a:t>
            </a:r>
            <a:r>
              <a:rPr lang="en-US" sz="1800" dirty="0" err="1" smtClean="0"/>
              <a:t>gTLDs</a:t>
            </a:r>
            <a:r>
              <a:rPr lang="en-US" sz="1800" dirty="0" smtClean="0"/>
              <a:t> for business or interest groups (e.g., .</a:t>
            </a:r>
            <a:r>
              <a:rPr lang="en-US" sz="1800" dirty="0" err="1" smtClean="0"/>
              <a:t>gov</a:t>
            </a:r>
            <a:r>
              <a:rPr lang="en-US" sz="1800" dirty="0" smtClean="0"/>
              <a:t> for the U.S. government, etc.)</a:t>
            </a:r>
          </a:p>
          <a:p>
            <a:pPr lvl="2"/>
            <a:r>
              <a:rPr lang="en-US" sz="1800" b="1" dirty="0" smtClean="0"/>
              <a:t>NEW </a:t>
            </a:r>
            <a:r>
              <a:rPr lang="en-US" sz="1800" dirty="0" err="1" smtClean="0"/>
              <a:t>gTLDs</a:t>
            </a:r>
            <a:r>
              <a:rPr lang="en-US" sz="1800" dirty="0" smtClean="0"/>
              <a:t> (e.g., .brand, .community, .geographical area)</a:t>
            </a:r>
          </a:p>
          <a:p>
            <a:pPr lvl="1"/>
            <a:r>
              <a:rPr lang="en-US" sz="2200" dirty="0" smtClean="0"/>
              <a:t>Country-Code Top-Level Domains (</a:t>
            </a:r>
            <a:r>
              <a:rPr lang="en-US" sz="2200" dirty="0" err="1" smtClean="0"/>
              <a:t>ccTLDs</a:t>
            </a:r>
            <a:r>
              <a:rPr lang="en-US" sz="2200" dirty="0" smtClean="0"/>
              <a:t>)</a:t>
            </a:r>
          </a:p>
          <a:p>
            <a:pPr lvl="2"/>
            <a:r>
              <a:rPr lang="en-US" sz="1800" dirty="0" smtClean="0"/>
              <a:t>Examples: .au for Australia, .mx for Mexico</a:t>
            </a:r>
          </a:p>
          <a:p>
            <a:pPr marL="0" indent="0">
              <a:buSzPct val="80000"/>
              <a:buFontTx/>
              <a:buNone/>
              <a:defRPr/>
            </a:pPr>
            <a:endParaRPr lang="tr-TR" altLang="en-US" dirty="0"/>
          </a:p>
          <a:p>
            <a:pPr marL="0" indent="0">
              <a:buSzPct val="80000"/>
              <a:buFontTx/>
              <a:buNone/>
              <a:defRPr/>
            </a:pPr>
            <a:r>
              <a:rPr lang="en-US" altLang="en-US" dirty="0" smtClean="0"/>
              <a:t>Two </a:t>
            </a:r>
            <a:r>
              <a:rPr lang="en-US" altLang="en-US" dirty="0"/>
              <a:t>levels:</a:t>
            </a:r>
          </a:p>
          <a:p>
            <a:pPr lvl="1">
              <a:buSzPct val="80000"/>
              <a:defRPr/>
            </a:pPr>
            <a:r>
              <a:rPr lang="en-US" altLang="en-US" sz="2800" dirty="0"/>
              <a:t>Top level domain (TLD)</a:t>
            </a:r>
          </a:p>
          <a:p>
            <a:pPr lvl="2">
              <a:buClr>
                <a:srgbClr val="3399FF"/>
              </a:buClr>
              <a:buSzPct val="80000"/>
              <a:buFont typeface="Arial" panose="020B0604020202020204" pitchFamily="34" charset="0"/>
              <a:buChar char="̶"/>
              <a:defRPr/>
            </a:pPr>
            <a:r>
              <a:rPr lang="en-US" altLang="en-US" sz="2800" dirty="0"/>
              <a:t>Generic (</a:t>
            </a:r>
            <a:r>
              <a:rPr lang="en-US" altLang="en-US" sz="2800" dirty="0" err="1"/>
              <a:t>gTLD</a:t>
            </a:r>
            <a:r>
              <a:rPr lang="en-US" altLang="en-US" sz="2800" dirty="0"/>
              <a:t>)</a:t>
            </a:r>
          </a:p>
          <a:p>
            <a:pPr lvl="2">
              <a:buClr>
                <a:srgbClr val="3399FF"/>
              </a:buClr>
              <a:buSzPct val="80000"/>
              <a:buFont typeface="Arial" panose="020B0604020202020204" pitchFamily="34" charset="0"/>
              <a:buChar char="̶"/>
              <a:defRPr/>
            </a:pPr>
            <a:r>
              <a:rPr lang="en-US" altLang="en-US" sz="2800" dirty="0"/>
              <a:t>Country code (</a:t>
            </a:r>
            <a:r>
              <a:rPr lang="en-US" altLang="en-US" sz="2800" dirty="0" err="1"/>
              <a:t>ccTLD</a:t>
            </a:r>
            <a:r>
              <a:rPr lang="en-US" altLang="en-US" sz="2800" dirty="0"/>
              <a:t>)</a:t>
            </a:r>
          </a:p>
          <a:p>
            <a:pPr lvl="2">
              <a:buClr>
                <a:srgbClr val="3399FF"/>
              </a:buClr>
              <a:buSzPct val="80000"/>
              <a:buFont typeface="Arial" panose="020B0604020202020204" pitchFamily="34" charset="0"/>
              <a:buChar char="̶"/>
              <a:defRPr/>
            </a:pPr>
            <a:endParaRPr lang="en-US" altLang="en-US" sz="2800" dirty="0"/>
          </a:p>
          <a:p>
            <a:pPr marL="457200" lvl="1" indent="0">
              <a:buSzPct val="80000"/>
              <a:buNone/>
              <a:defRPr/>
            </a:pPr>
            <a:endParaRPr lang="en-US" altLang="en-US" sz="2800" dirty="0">
              <a:sym typeface="Symbol"/>
            </a:endParaRPr>
          </a:p>
          <a:p>
            <a:pPr marL="457200" lvl="1" indent="0">
              <a:buSzPct val="80000"/>
              <a:buFontTx/>
              <a:buNone/>
              <a:defRPr/>
            </a:pPr>
            <a:endParaRPr lang="en-US" altLang="en-US" sz="2800" dirty="0"/>
          </a:p>
          <a:p>
            <a:pPr marL="457200" lvl="1" indent="0">
              <a:buSzPct val="80000"/>
              <a:buFontTx/>
              <a:buNone/>
              <a:defRPr/>
            </a:pPr>
            <a:endParaRPr lang="en-US" altLang="en-US" sz="2800" dirty="0"/>
          </a:p>
          <a:p>
            <a:pPr marL="457200" lvl="1" indent="0">
              <a:buSzPct val="80000"/>
              <a:buFontTx/>
              <a:buNone/>
              <a:defRPr/>
            </a:pPr>
            <a:endParaRPr lang="en-US" altLang="en-US" sz="2800" kern="0" dirty="0"/>
          </a:p>
          <a:p>
            <a:pPr marL="0" indent="0">
              <a:buSzPct val="80000"/>
              <a:buFontTx/>
              <a:buNone/>
              <a:defRPr/>
            </a:pPr>
            <a:endParaRPr lang="en-US" altLang="en-US" kern="0" dirty="0"/>
          </a:p>
          <a:p>
            <a:pPr marL="0" indent="0">
              <a:buSzPct val="80000"/>
              <a:buFontTx/>
              <a:buNone/>
              <a:defRPr/>
            </a:pPr>
            <a:endParaRPr lang="en-US" altLang="en-US" kern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Domain Names and </a:t>
            </a:r>
            <a:r>
              <a:rPr lang="en-US" altLang="en-US" dirty="0" smtClean="0"/>
              <a:t>trademarks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en-US" dirty="0"/>
              <a:t>Domain names can be valuable virtual real estate</a:t>
            </a:r>
          </a:p>
          <a:p>
            <a:pPr>
              <a:buSzPct val="80000"/>
            </a:pPr>
            <a:endParaRPr lang="en-US" altLang="en-US" dirty="0"/>
          </a:p>
          <a:p>
            <a:pPr>
              <a:buSzPct val="80000"/>
            </a:pPr>
            <a:r>
              <a:rPr lang="en-US" altLang="en-US" dirty="0"/>
              <a:t>Domain names: not protected as IP rights </a:t>
            </a:r>
            <a:r>
              <a:rPr lang="en-US" altLang="en-US" i="1" dirty="0"/>
              <a:t>per se</a:t>
            </a:r>
          </a:p>
          <a:p>
            <a:endParaRPr lang="en-US" altLang="en-US" i="1" dirty="0"/>
          </a:p>
          <a:p>
            <a:pPr>
              <a:buClr>
                <a:srgbClr val="3399FF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Sometimes conflicts between domain names (</a:t>
            </a:r>
            <a:r>
              <a:rPr lang="en-US" altLang="en-US" dirty="0" err="1"/>
              <a:t>gTLD</a:t>
            </a:r>
            <a:r>
              <a:rPr lang="en-US" altLang="en-US" dirty="0"/>
              <a:t>) and trademark rights, e.g. abusive registration of domain names (</a:t>
            </a:r>
            <a:r>
              <a:rPr lang="en-US" altLang="en-US" i="1" dirty="0"/>
              <a:t>cybersquatting</a:t>
            </a:r>
            <a:r>
              <a:rPr lang="en-US" altLang="en-US" dirty="0"/>
              <a:t>)</a:t>
            </a:r>
          </a:p>
          <a:p>
            <a:pPr>
              <a:buClr>
                <a:srgbClr val="3399FF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Disputes between domain name registrants and trademark owners </a:t>
            </a:r>
          </a:p>
          <a:p>
            <a:pPr>
              <a:buClr>
                <a:srgbClr val="3399FF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New challenge for future generic extensions </a:t>
            </a:r>
          </a:p>
          <a:p>
            <a:pPr>
              <a:buClr>
                <a:srgbClr val="3399FF"/>
              </a:buClr>
              <a:buFont typeface="Wingdings" panose="05000000000000000000" pitchFamily="2" charset="2"/>
              <a:buChar char="Ø"/>
            </a:pPr>
            <a:endParaRPr lang="en-US" altLang="ko-KR" dirty="0">
              <a:ea typeface="Gulim" pitchFamily="34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 Dispute </a:t>
            </a:r>
            <a:r>
              <a:rPr lang="en-US" alt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dirty="0"/>
              <a:t>Uniform Domain Name Dispute Resolution Policy (UDRP)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adopted by Internet Corporation for Assigned Names and Numbers (</a:t>
            </a:r>
            <a:r>
              <a:rPr lang="en-US" altLang="en-US" u="sng" dirty="0"/>
              <a:t>ICANN</a:t>
            </a:r>
            <a:r>
              <a:rPr lang="en-US" altLang="en-US" dirty="0"/>
              <a:t>), 1999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administered by the WIPO Arbitration and Mediation Center (AMC), established in 1994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UDRP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en-US" sz="2400" dirty="0" smtClean="0"/>
              <a:t>International administrative procedure </a:t>
            </a:r>
          </a:p>
          <a:p>
            <a:pPr lvl="1">
              <a:buSzPct val="80000"/>
            </a:pPr>
            <a:r>
              <a:rPr lang="en-US" altLang="en-US" dirty="0"/>
              <a:t>Standing: requires trademark rights</a:t>
            </a:r>
            <a:endParaRPr lang="en-US" altLang="en-US" b="1" dirty="0"/>
          </a:p>
          <a:p>
            <a:pPr lvl="1">
              <a:buSzPct val="80000"/>
            </a:pPr>
            <a:r>
              <a:rPr lang="en-US" altLang="en-US" dirty="0"/>
              <a:t>Allows trademark owners to resolve clear cases of abusive domain name registration and use</a:t>
            </a:r>
          </a:p>
          <a:p>
            <a:pPr lvl="1">
              <a:buSzPct val="80000"/>
            </a:pPr>
            <a:r>
              <a:rPr lang="en-US" altLang="en-US" dirty="0"/>
              <a:t>Direct enforcement through registrars </a:t>
            </a:r>
          </a:p>
          <a:p>
            <a:pPr lvl="1">
              <a:buSzPct val="80000"/>
            </a:pPr>
            <a:r>
              <a:rPr lang="en-US" altLang="en-US" dirty="0"/>
              <a:t>Without going to court - but preserving court options (not Arbitration per se)</a:t>
            </a:r>
          </a:p>
          <a:p>
            <a:pPr lvl="1">
              <a:buSzPct val="80000"/>
            </a:pPr>
            <a:r>
              <a:rPr lang="en-US" altLang="en-US" dirty="0"/>
              <a:t>Advantages</a:t>
            </a:r>
          </a:p>
          <a:p>
            <a:pPr lvl="2">
              <a:buClr>
                <a:srgbClr val="3399FF"/>
              </a:buClr>
              <a:buFont typeface="Arial" panose="020B0604020202020204" pitchFamily="34" charset="0"/>
              <a:buChar char="̶"/>
            </a:pPr>
            <a:r>
              <a:rPr lang="en-US" altLang="en-US" sz="2400" dirty="0" smtClean="0"/>
              <a:t>time and cost effective</a:t>
            </a:r>
          </a:p>
          <a:p>
            <a:pPr lvl="2">
              <a:buClr>
                <a:srgbClr val="3399FF"/>
              </a:buClr>
              <a:buFont typeface="Arial" panose="020B0604020202020204" pitchFamily="34" charset="0"/>
              <a:buChar char="̶"/>
            </a:pPr>
            <a:r>
              <a:rPr lang="en-US" altLang="en-US" sz="2400" dirty="0" smtClean="0"/>
              <a:t>predictable means</a:t>
            </a:r>
          </a:p>
          <a:p>
            <a:pPr>
              <a:buSzPct val="80000"/>
              <a:buNone/>
            </a:pPr>
            <a:endParaRPr lang="en-US" alt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UDRP: Three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FontTx/>
              <a:buNone/>
              <a:defRPr/>
            </a:pPr>
            <a:r>
              <a:rPr lang="en-US" altLang="en-US" dirty="0"/>
              <a:t>Requirements</a:t>
            </a:r>
          </a:p>
          <a:p>
            <a:pPr lvl="1">
              <a:buFontTx/>
              <a:buNone/>
              <a:defRPr/>
            </a:pPr>
            <a:endParaRPr lang="en-US" altLang="en-US" sz="2800" dirty="0"/>
          </a:p>
          <a:p>
            <a:pPr marL="342900" lvl="1" indent="-342900">
              <a:buSzPct val="80000"/>
              <a:defRPr/>
            </a:pPr>
            <a:r>
              <a:rPr lang="en-US" altLang="en-US" sz="2800" dirty="0"/>
              <a:t>Trademark and domain name identical or confusingly similar</a:t>
            </a:r>
          </a:p>
          <a:p>
            <a:pPr marL="0" lvl="1" indent="0">
              <a:buSzPct val="80000"/>
              <a:buNone/>
              <a:defRPr/>
            </a:pPr>
            <a:endParaRPr lang="en-US" altLang="en-US" sz="2800" dirty="0"/>
          </a:p>
          <a:p>
            <a:pPr marL="342900" lvl="1" indent="-342900">
              <a:buSzPct val="80000"/>
              <a:defRPr/>
            </a:pPr>
            <a:r>
              <a:rPr lang="en-US" altLang="en-US" sz="2800" dirty="0"/>
              <a:t>Registrant of the domain name must have no rights or legitimate interests in the domain name</a:t>
            </a:r>
          </a:p>
          <a:p>
            <a:pPr marL="0" lvl="1" indent="0">
              <a:buSzPct val="80000"/>
              <a:buNone/>
              <a:defRPr/>
            </a:pPr>
            <a:endParaRPr lang="en-US" altLang="en-US" sz="2800" dirty="0"/>
          </a:p>
          <a:p>
            <a:pPr marL="342900" lvl="1" indent="-342900">
              <a:buSzPct val="80000"/>
              <a:defRPr/>
            </a:pPr>
            <a:r>
              <a:rPr lang="en-US" altLang="en-US" sz="2800" dirty="0"/>
              <a:t>Domain name registered and used in bad faith</a:t>
            </a:r>
          </a:p>
          <a:p>
            <a:pPr>
              <a:buSzPct val="80000"/>
              <a:buFont typeface="Wingdings" pitchFamily="2" charset="2"/>
              <a:buNone/>
              <a:defRPr/>
            </a:pPr>
            <a:endParaRPr lang="en-US" altLang="en-US" kern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JURISDICTION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 smtClean="0"/>
              <a:t>Issues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file a </a:t>
            </a:r>
            <a:r>
              <a:rPr lang="tr-TR" dirty="0" err="1" smtClean="0"/>
              <a:t>law</a:t>
            </a:r>
            <a:r>
              <a:rPr lang="tr-TR" dirty="0" smtClean="0"/>
              <a:t> </a:t>
            </a:r>
            <a:r>
              <a:rPr lang="tr-TR" dirty="0" err="1" smtClean="0"/>
              <a:t>suit</a:t>
            </a:r>
            <a:r>
              <a:rPr lang="tr-TR" dirty="0" smtClean="0"/>
              <a:t>? (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court</a:t>
            </a:r>
            <a:r>
              <a:rPr lang="tr-TR" dirty="0" smtClean="0"/>
              <a:t>,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country</a:t>
            </a:r>
            <a:r>
              <a:rPr lang="tr-TR" dirty="0" smtClean="0"/>
              <a:t>?)</a:t>
            </a:r>
          </a:p>
          <a:p>
            <a:pPr marL="0" indent="0">
              <a:buNone/>
            </a:pPr>
            <a:r>
              <a:rPr lang="tr-TR" dirty="0" err="1" smtClean="0"/>
              <a:t>Applicable</a:t>
            </a:r>
            <a:r>
              <a:rPr lang="tr-TR" dirty="0" smtClean="0"/>
              <a:t> </a:t>
            </a:r>
            <a:r>
              <a:rPr lang="tr-TR" dirty="0" err="1" smtClean="0"/>
              <a:t>law</a:t>
            </a:r>
            <a:r>
              <a:rPr lang="tr-TR" dirty="0" smtClean="0"/>
              <a:t>? (</a:t>
            </a:r>
            <a:r>
              <a:rPr lang="tr-TR" dirty="0" err="1" smtClean="0"/>
              <a:t>Whose</a:t>
            </a:r>
            <a:r>
              <a:rPr lang="tr-TR" dirty="0" smtClean="0"/>
              <a:t> </a:t>
            </a:r>
            <a:r>
              <a:rPr lang="tr-TR" dirty="0" err="1" smtClean="0"/>
              <a:t>law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applied</a:t>
            </a:r>
            <a:r>
              <a:rPr lang="tr-TR" dirty="0" smtClean="0"/>
              <a:t>?)</a:t>
            </a:r>
          </a:p>
          <a:p>
            <a:pPr marL="0" indent="0">
              <a:buNone/>
            </a:pPr>
            <a:r>
              <a:rPr lang="tr-TR" dirty="0" err="1" smtClean="0"/>
              <a:t>Enforcement</a:t>
            </a:r>
            <a:r>
              <a:rPr lang="tr-TR" dirty="0" smtClean="0"/>
              <a:t>? (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happenes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sue</a:t>
            </a:r>
            <a:r>
              <a:rPr lang="tr-TR" dirty="0" smtClean="0"/>
              <a:t> </a:t>
            </a:r>
            <a:r>
              <a:rPr lang="tr-TR" dirty="0" err="1" smtClean="0"/>
              <a:t>someone</a:t>
            </a:r>
            <a:r>
              <a:rPr lang="tr-TR" dirty="0" smtClean="0"/>
              <a:t> </a:t>
            </a:r>
            <a:r>
              <a:rPr lang="tr-TR" dirty="0" err="1" smtClean="0"/>
              <a:t>residing</a:t>
            </a:r>
            <a:r>
              <a:rPr lang="tr-TR" dirty="0" smtClean="0"/>
              <a:t> in </a:t>
            </a:r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 smtClean="0"/>
              <a:t>country</a:t>
            </a:r>
            <a:r>
              <a:rPr lang="tr-TR" dirty="0" smtClean="0"/>
              <a:t>?)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See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r>
              <a:rPr lang="tr-TR" dirty="0" err="1" smtClean="0"/>
              <a:t>Yahoo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Yahoo</a:t>
            </a:r>
            <a:r>
              <a:rPr lang="tr-TR" dirty="0" smtClean="0"/>
              <a:t> France v. France Case (</a:t>
            </a:r>
            <a:r>
              <a:rPr lang="tr-TR" dirty="0" err="1" smtClean="0"/>
              <a:t>Yahoo</a:t>
            </a:r>
            <a:r>
              <a:rPr lang="tr-TR" dirty="0" smtClean="0"/>
              <a:t> Nazi </a:t>
            </a:r>
            <a:r>
              <a:rPr lang="tr-TR" dirty="0" err="1" smtClean="0"/>
              <a:t>Memorabilia</a:t>
            </a:r>
            <a:r>
              <a:rPr lang="tr-TR" dirty="0" smtClean="0"/>
              <a:t>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7A0E-D54C-4779-84BB-2B3FA7F6B444}" type="slidenum">
              <a:rPr lang="en-US" altLang="tr-TR"/>
              <a:pPr/>
              <a:t>3</a:t>
            </a:fld>
            <a:endParaRPr lang="en-US" altLang="tr-TR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62200" y="228600"/>
            <a:ext cx="7848600" cy="6324600"/>
          </a:xfrm>
        </p:spPr>
        <p:txBody>
          <a:bodyPr/>
          <a:lstStyle/>
          <a:p>
            <a:pPr lvl="1">
              <a:spcAft>
                <a:spcPts val="500"/>
              </a:spcAft>
              <a:buNone/>
            </a:pPr>
            <a:endParaRPr lang="en-US" altLang="tr-TR" dirty="0">
              <a:sym typeface="Symbol" panose="05050102010706020507" pitchFamily="18" charset="2"/>
            </a:endParaRPr>
          </a:p>
          <a:p>
            <a:pPr lvl="1">
              <a:spcAft>
                <a:spcPts val="500"/>
              </a:spcAft>
              <a:buNone/>
            </a:pPr>
            <a:r>
              <a:rPr lang="en-US" altLang="tr-TR" sz="2000" b="1" dirty="0">
                <a:sym typeface="Symbol" panose="05050102010706020507" pitchFamily="18" charset="2"/>
              </a:rPr>
              <a:t>	</a:t>
            </a:r>
            <a:r>
              <a:rPr lang="en-US" altLang="tr-TR" b="1" dirty="0">
                <a:sym typeface="Symbol" panose="05050102010706020507" pitchFamily="18" charset="2"/>
              </a:rPr>
              <a:t>Current technology  easy to use material created by others</a:t>
            </a:r>
            <a:r>
              <a:rPr lang="en-US" altLang="tr-TR" dirty="0">
                <a:sym typeface="Symbol" panose="05050102010706020507" pitchFamily="18" charset="2"/>
              </a:rPr>
              <a:t> </a:t>
            </a:r>
          </a:p>
          <a:p>
            <a:pPr lvl="2">
              <a:spcAft>
                <a:spcPts val="500"/>
              </a:spcAft>
            </a:pPr>
            <a:r>
              <a:rPr lang="en-US" altLang="tr-TR" sz="1800" dirty="0">
                <a:sym typeface="Symbol" panose="05050102010706020507" pitchFamily="18" charset="2"/>
              </a:rPr>
              <a:t>Film, TV clips</a:t>
            </a:r>
          </a:p>
          <a:p>
            <a:pPr lvl="2">
              <a:spcAft>
                <a:spcPts val="500"/>
              </a:spcAft>
            </a:pPr>
            <a:r>
              <a:rPr lang="en-US" altLang="tr-TR" sz="1800" dirty="0">
                <a:sym typeface="Symbol" panose="05050102010706020507" pitchFamily="18" charset="2"/>
              </a:rPr>
              <a:t>Music</a:t>
            </a:r>
          </a:p>
          <a:p>
            <a:pPr lvl="2">
              <a:spcAft>
                <a:spcPts val="500"/>
              </a:spcAft>
            </a:pPr>
            <a:r>
              <a:rPr lang="en-US" altLang="tr-TR" sz="1800" dirty="0">
                <a:sym typeface="Symbol" panose="05050102010706020507" pitchFamily="18" charset="2"/>
              </a:rPr>
              <a:t>Graphics</a:t>
            </a:r>
          </a:p>
          <a:p>
            <a:pPr lvl="2">
              <a:spcAft>
                <a:spcPts val="500"/>
              </a:spcAft>
            </a:pPr>
            <a:r>
              <a:rPr lang="en-US" altLang="tr-TR" sz="1800" dirty="0">
                <a:sym typeface="Symbol" panose="05050102010706020507" pitchFamily="18" charset="2"/>
              </a:rPr>
              <a:t>Photographs</a:t>
            </a:r>
          </a:p>
          <a:p>
            <a:pPr lvl="2">
              <a:spcAft>
                <a:spcPts val="500"/>
              </a:spcAft>
            </a:pPr>
            <a:r>
              <a:rPr lang="en-US" altLang="tr-TR" sz="1800" dirty="0">
                <a:sym typeface="Symbol" panose="05050102010706020507" pitchFamily="18" charset="2"/>
              </a:rPr>
              <a:t>Software</a:t>
            </a:r>
          </a:p>
          <a:p>
            <a:pPr lvl="2">
              <a:spcAft>
                <a:spcPts val="500"/>
              </a:spcAft>
            </a:pPr>
            <a:r>
              <a:rPr lang="en-US" altLang="tr-TR" sz="1800" dirty="0">
                <a:sym typeface="Symbol" panose="05050102010706020507" pitchFamily="18" charset="2"/>
              </a:rPr>
              <a:t>Text, </a:t>
            </a:r>
            <a:r>
              <a:rPr lang="en-US" altLang="tr-TR" sz="1800" dirty="0" err="1">
                <a:sym typeface="Symbol" panose="05050102010706020507" pitchFamily="18" charset="2"/>
              </a:rPr>
              <a:t>etc</a:t>
            </a:r>
            <a:endParaRPr lang="en-US" altLang="tr-TR" sz="1800" dirty="0">
              <a:sym typeface="Symbol" panose="05050102010706020507" pitchFamily="18" charset="2"/>
            </a:endParaRPr>
          </a:p>
          <a:p>
            <a:pPr lvl="1">
              <a:spcAft>
                <a:spcPts val="500"/>
              </a:spcAft>
            </a:pPr>
            <a:endParaRPr lang="en-US" altLang="tr-TR" sz="2000" dirty="0">
              <a:sym typeface="Symbol" panose="05050102010706020507" pitchFamily="18" charset="2"/>
            </a:endParaRPr>
          </a:p>
          <a:p>
            <a:pPr lvl="1">
              <a:spcAft>
                <a:spcPts val="500"/>
              </a:spcAft>
              <a:buNone/>
            </a:pPr>
            <a:r>
              <a:rPr lang="en-US" altLang="tr-TR" sz="2000" b="1" dirty="0">
                <a:sym typeface="Symbol" panose="05050102010706020507" pitchFamily="18" charset="2"/>
              </a:rPr>
              <a:t>			Using material without getting permission 			(assignment or license) can have dire 			consequences!</a:t>
            </a:r>
            <a:endParaRPr lang="en-US" altLang="tr-TR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2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0819-42C2-4CA8-951A-03201739EF75}" type="slidenum">
              <a:rPr lang="en-US" altLang="tr-TR"/>
              <a:pPr/>
              <a:t>4</a:t>
            </a:fld>
            <a:endParaRPr lang="en-US" altLang="tr-TR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1524000" y="577334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62200" y="188913"/>
            <a:ext cx="7848600" cy="5486400"/>
          </a:xfrm>
        </p:spPr>
        <p:txBody>
          <a:bodyPr/>
          <a:lstStyle/>
          <a:p>
            <a:pPr lvl="1">
              <a:spcAft>
                <a:spcPts val="500"/>
              </a:spcAft>
              <a:buNone/>
            </a:pPr>
            <a:r>
              <a:rPr lang="en-US" altLang="tr-TR" b="1" dirty="0">
                <a:solidFill>
                  <a:srgbClr val="006600"/>
                </a:solidFill>
                <a:sym typeface="Symbol" panose="05050102010706020507" pitchFamily="18" charset="2"/>
              </a:rPr>
              <a:t>1.	</a:t>
            </a:r>
            <a:r>
              <a:rPr lang="en-US" altLang="tr-TR" b="1" dirty="0">
                <a:sym typeface="Symbol" panose="05050102010706020507" pitchFamily="18" charset="2"/>
              </a:rPr>
              <a:t>Using technical tools or software </a:t>
            </a:r>
            <a:r>
              <a:rPr lang="en-US" altLang="tr-TR" b="1" dirty="0" smtClean="0">
                <a:sym typeface="Symbol" panose="05050102010706020507" pitchFamily="18" charset="2"/>
              </a:rPr>
              <a:t>owned </a:t>
            </a:r>
            <a:r>
              <a:rPr lang="en-US" altLang="tr-TR" b="1" dirty="0">
                <a:sym typeface="Symbol" panose="05050102010706020507" pitchFamily="18" charset="2"/>
              </a:rPr>
              <a:t>by others</a:t>
            </a:r>
          </a:p>
          <a:p>
            <a:pPr lvl="1">
              <a:lnSpc>
                <a:spcPct val="60000"/>
              </a:lnSpc>
              <a:spcAft>
                <a:spcPts val="500"/>
              </a:spcAft>
              <a:buNone/>
            </a:pPr>
            <a:endParaRPr lang="en-US" altLang="tr-TR" b="1" dirty="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>
              <a:lnSpc>
                <a:spcPct val="60000"/>
              </a:lnSpc>
              <a:spcAft>
                <a:spcPts val="500"/>
              </a:spcAft>
              <a:buNone/>
            </a:pPr>
            <a:endParaRPr lang="en-US" altLang="tr-TR" b="1" dirty="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>
              <a:lnSpc>
                <a:spcPct val="60000"/>
              </a:lnSpc>
              <a:spcAft>
                <a:spcPts val="500"/>
              </a:spcAft>
              <a:buNone/>
            </a:pPr>
            <a:endParaRPr lang="en-US" altLang="tr-TR" b="1" dirty="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2">
              <a:spcAft>
                <a:spcPts val="500"/>
              </a:spcAft>
            </a:pPr>
            <a:r>
              <a:rPr lang="en-US" altLang="tr-TR" dirty="0">
                <a:sym typeface="Symbol" panose="05050102010706020507" pitchFamily="18" charset="2"/>
              </a:rPr>
              <a:t>E-commerce system, search engine, technical Internet tool, software  </a:t>
            </a:r>
            <a:r>
              <a:rPr lang="en-US" altLang="tr-TR" b="1" dirty="0">
                <a:sym typeface="Symbol" panose="05050102010706020507" pitchFamily="18" charset="2"/>
              </a:rPr>
              <a:t>written license agreement</a:t>
            </a:r>
          </a:p>
          <a:p>
            <a:pPr lvl="2">
              <a:spcAft>
                <a:spcPts val="500"/>
              </a:spcAft>
            </a:pPr>
            <a:endParaRPr lang="en-US" altLang="tr-TR" dirty="0">
              <a:sym typeface="Symbol" panose="05050102010706020507" pitchFamily="18" charset="2"/>
            </a:endParaRPr>
          </a:p>
          <a:p>
            <a:pPr lvl="2">
              <a:spcAft>
                <a:spcPts val="500"/>
              </a:spcAft>
            </a:pPr>
            <a:endParaRPr lang="en-US" altLang="tr-TR" dirty="0">
              <a:sym typeface="Symbol" panose="05050102010706020507" pitchFamily="18" charset="2"/>
            </a:endParaRPr>
          </a:p>
          <a:p>
            <a:pPr lvl="1">
              <a:spcAft>
                <a:spcPts val="500"/>
              </a:spcAft>
              <a:buNone/>
            </a:pPr>
            <a:endParaRPr lang="en-US" altLang="tr-TR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77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6442-148E-4652-809C-8BA8EE2A0228}" type="slidenum">
              <a:rPr lang="en-US" altLang="tr-TR"/>
              <a:pPr/>
              <a:t>5</a:t>
            </a:fld>
            <a:endParaRPr lang="en-US" altLang="tr-TR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524000" y="501134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374776"/>
            <a:ext cx="8153400" cy="5254625"/>
          </a:xfrm>
        </p:spPr>
        <p:txBody>
          <a:bodyPr/>
          <a:lstStyle/>
          <a:p>
            <a:pPr lvl="1">
              <a:spcAft>
                <a:spcPts val="500"/>
              </a:spcAft>
            </a:pPr>
            <a:endParaRPr lang="en-US" altLang="tr-TR" dirty="0">
              <a:sym typeface="Symbol" panose="05050102010706020507" pitchFamily="18" charset="2"/>
            </a:endParaRPr>
          </a:p>
          <a:p>
            <a:pPr lvl="2">
              <a:spcAft>
                <a:spcPts val="500"/>
              </a:spcAft>
            </a:pPr>
            <a:r>
              <a:rPr lang="en-US" altLang="tr-TR" dirty="0">
                <a:sym typeface="Symbol" panose="05050102010706020507" pitchFamily="18" charset="2"/>
              </a:rPr>
              <a:t>Photos, videos, graphics, music, software, clips, text, paintings, images, (HTML code)</a:t>
            </a:r>
          </a:p>
          <a:p>
            <a:pPr lvl="2">
              <a:spcAft>
                <a:spcPts val="500"/>
              </a:spcAft>
            </a:pPr>
            <a:r>
              <a:rPr lang="en-US" altLang="tr-TR" dirty="0">
                <a:sym typeface="Symbol" panose="05050102010706020507" pitchFamily="18" charset="2"/>
              </a:rPr>
              <a:t>Written permission </a:t>
            </a:r>
          </a:p>
          <a:p>
            <a:pPr lvl="2">
              <a:spcAft>
                <a:spcPts val="500"/>
              </a:spcAft>
            </a:pPr>
            <a:r>
              <a:rPr lang="en-US" altLang="tr-TR" b="1" dirty="0">
                <a:sym typeface="Symbol" panose="05050102010706020507" pitchFamily="18" charset="2"/>
              </a:rPr>
              <a:t>Even if just part of a work</a:t>
            </a:r>
          </a:p>
          <a:p>
            <a:pPr lvl="3"/>
            <a:r>
              <a:rPr lang="en-US" altLang="tr-TR" dirty="0"/>
              <a:t>14 lines of source code out of a total of 186,000 </a:t>
            </a:r>
            <a:r>
              <a:rPr lang="en-US" altLang="tr-TR" dirty="0" smtClean="0"/>
              <a:t>lines</a:t>
            </a:r>
            <a:r>
              <a:rPr lang="tr-TR" altLang="tr-TR" smtClean="0"/>
              <a:t> !!!!!!</a:t>
            </a:r>
            <a:endParaRPr lang="en-US" altLang="tr-TR" dirty="0"/>
          </a:p>
          <a:p>
            <a:pPr lvl="2">
              <a:spcAft>
                <a:spcPts val="500"/>
              </a:spcAft>
            </a:pPr>
            <a:r>
              <a:rPr lang="en-US" altLang="tr-TR" dirty="0">
                <a:sym typeface="Symbol" panose="05050102010706020507" pitchFamily="18" charset="2"/>
              </a:rPr>
              <a:t>Material stored on the Internet is protected!</a:t>
            </a:r>
          </a:p>
          <a:p>
            <a:pPr lvl="2">
              <a:spcAft>
                <a:spcPts val="500"/>
              </a:spcAft>
            </a:pPr>
            <a:r>
              <a:rPr lang="en-US" altLang="tr-TR" dirty="0">
                <a:sym typeface="Symbol" panose="05050102010706020507" pitchFamily="18" charset="2"/>
              </a:rPr>
              <a:t>Free uses/fair use</a:t>
            </a:r>
          </a:p>
          <a:p>
            <a:pPr lvl="2">
              <a:spcAft>
                <a:spcPts val="500"/>
              </a:spcAft>
            </a:pPr>
            <a:r>
              <a:rPr lang="en-US" altLang="tr-TR" dirty="0">
                <a:sym typeface="Symbol" panose="05050102010706020507" pitchFamily="18" charset="2"/>
              </a:rPr>
              <a:t>Finding the copyright owner</a:t>
            </a:r>
          </a:p>
          <a:p>
            <a:pPr lvl="3">
              <a:spcAft>
                <a:spcPts val="500"/>
              </a:spcAft>
            </a:pPr>
            <a:r>
              <a:rPr lang="en-US" altLang="tr-TR" dirty="0">
                <a:sym typeface="Symbol" panose="05050102010706020507" pitchFamily="18" charset="2"/>
              </a:rPr>
              <a:t>Collective Management </a:t>
            </a:r>
            <a:r>
              <a:rPr lang="en-US" altLang="tr-TR" dirty="0" smtClean="0">
                <a:sym typeface="Symbol" panose="05050102010706020507" pitchFamily="18" charset="2"/>
              </a:rPr>
              <a:t>Organization</a:t>
            </a:r>
            <a:r>
              <a:rPr lang="tr-TR" altLang="tr-TR" dirty="0" smtClean="0">
                <a:sym typeface="Symbol" panose="05050102010706020507" pitchFamily="18" charset="2"/>
              </a:rPr>
              <a:t>s</a:t>
            </a:r>
            <a:endParaRPr lang="en-US" altLang="tr-TR" dirty="0">
              <a:sym typeface="Symbol" panose="05050102010706020507" pitchFamily="18" charset="2"/>
            </a:endParaRPr>
          </a:p>
          <a:p>
            <a:pPr lvl="2">
              <a:spcAft>
                <a:spcPts val="500"/>
              </a:spcAft>
            </a:pPr>
            <a:r>
              <a:rPr lang="en-US" altLang="tr-TR" dirty="0">
                <a:sym typeface="Symbol" panose="05050102010706020507" pitchFamily="18" charset="2"/>
              </a:rPr>
              <a:t>Don’t forget the moral rights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2286000" y="3810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tr-TR" b="1" dirty="0">
                <a:sym typeface="Symbol" panose="05050102010706020507" pitchFamily="18" charset="2"/>
              </a:rPr>
              <a:t>2.	  Using copyright works owned by others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tr-TR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9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380C-F102-486E-8278-F1BB15F3D6FE}" type="slidenum">
              <a:rPr lang="en-US" altLang="tr-TR"/>
              <a:pPr/>
              <a:t>6</a:t>
            </a:fld>
            <a:endParaRPr lang="en-US" altLang="tr-TR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5200" y="1447800"/>
            <a:ext cx="7086600" cy="4141788"/>
          </a:xfrm>
        </p:spPr>
        <p:txBody>
          <a:bodyPr/>
          <a:lstStyle/>
          <a:p>
            <a:pPr lvl="1">
              <a:spcAft>
                <a:spcPts val="500"/>
              </a:spcAft>
            </a:pPr>
            <a:endParaRPr lang="en-US" altLang="tr-TR">
              <a:sym typeface="Symbol" panose="05050102010706020507" pitchFamily="18" charset="2"/>
            </a:endParaRPr>
          </a:p>
          <a:p>
            <a:pPr lvl="2">
              <a:spcAft>
                <a:spcPts val="500"/>
              </a:spcAft>
            </a:pPr>
            <a:r>
              <a:rPr lang="en-US" altLang="tr-TR" b="1">
                <a:sym typeface="Symbol" panose="05050102010706020507" pitchFamily="18" charset="2"/>
              </a:rPr>
              <a:t>Permission from copyright owner</a:t>
            </a:r>
            <a:endParaRPr lang="en-US" altLang="tr-TR">
              <a:sym typeface="Symbol" panose="05050102010706020507" pitchFamily="18" charset="2"/>
            </a:endParaRPr>
          </a:p>
          <a:p>
            <a:pPr lvl="2">
              <a:spcAft>
                <a:spcPts val="500"/>
              </a:spcAft>
            </a:pPr>
            <a:endParaRPr lang="en-US" altLang="tr-TR">
              <a:sym typeface="Symbol" panose="05050102010706020507" pitchFamily="18" charset="2"/>
            </a:endParaRPr>
          </a:p>
          <a:p>
            <a:pPr lvl="2">
              <a:spcAft>
                <a:spcPts val="500"/>
              </a:spcAft>
            </a:pPr>
            <a:r>
              <a:rPr lang="en-US" altLang="tr-TR" b="1">
                <a:sym typeface="Symbol" panose="05050102010706020507" pitchFamily="18" charset="2"/>
              </a:rPr>
              <a:t>Permission to use subject matter?</a:t>
            </a:r>
            <a:endParaRPr lang="en-US" altLang="tr-TR">
              <a:sym typeface="Symbol" panose="05050102010706020507" pitchFamily="18" charset="2"/>
            </a:endParaRPr>
          </a:p>
          <a:p>
            <a:pPr lvl="3">
              <a:spcAft>
                <a:spcPts val="500"/>
              </a:spcAft>
            </a:pPr>
            <a:r>
              <a:rPr lang="en-US" altLang="tr-TR" sz="2400">
                <a:sym typeface="Symbol" panose="05050102010706020507" pitchFamily="18" charset="2"/>
              </a:rPr>
              <a:t>Building </a:t>
            </a:r>
            <a:r>
              <a:rPr lang="en-US" altLang="tr-TR">
                <a:sym typeface="Symbol" panose="05050102010706020507" pitchFamily="18" charset="2"/>
              </a:rPr>
              <a:t>(architect)</a:t>
            </a:r>
            <a:endParaRPr lang="en-US" altLang="tr-TR" sz="2400">
              <a:sym typeface="Symbol" panose="05050102010706020507" pitchFamily="18" charset="2"/>
            </a:endParaRPr>
          </a:p>
          <a:p>
            <a:pPr lvl="3">
              <a:spcAft>
                <a:spcPts val="500"/>
              </a:spcAft>
            </a:pPr>
            <a:r>
              <a:rPr lang="en-US" altLang="tr-TR" sz="2400">
                <a:sym typeface="Symbol" panose="05050102010706020507" pitchFamily="18" charset="2"/>
              </a:rPr>
              <a:t>Artwork </a:t>
            </a:r>
            <a:r>
              <a:rPr lang="en-US" altLang="tr-TR">
                <a:sym typeface="Symbol" panose="05050102010706020507" pitchFamily="18" charset="2"/>
              </a:rPr>
              <a:t>(artist)</a:t>
            </a:r>
          </a:p>
          <a:p>
            <a:pPr lvl="3">
              <a:spcAft>
                <a:spcPts val="500"/>
              </a:spcAft>
            </a:pPr>
            <a:r>
              <a:rPr lang="en-US" altLang="tr-TR" sz="2400">
                <a:sym typeface="Symbol" panose="05050102010706020507" pitchFamily="18" charset="2"/>
              </a:rPr>
              <a:t>Image of person </a:t>
            </a:r>
          </a:p>
          <a:p>
            <a:pPr lvl="3">
              <a:spcAft>
                <a:spcPts val="500"/>
              </a:spcAft>
              <a:buNone/>
            </a:pPr>
            <a:r>
              <a:rPr lang="en-US" altLang="tr-TR">
                <a:sym typeface="Symbol" panose="05050102010706020507" pitchFamily="18" charset="2"/>
              </a:rPr>
              <a:t>(publicity &amp; privacy rights)</a:t>
            </a:r>
            <a:endParaRPr lang="en-US" altLang="tr-TR" sz="2400">
              <a:sym typeface="Symbol" panose="05050102010706020507" pitchFamily="18" charset="2"/>
            </a:endParaRP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524000" y="501134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2514600" y="379414"/>
            <a:ext cx="7848600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tr-TR" b="1" dirty="0">
                <a:sym typeface="Symbol" panose="05050102010706020507" pitchFamily="18" charset="2"/>
              </a:rPr>
              <a:t>3.	  Using photographs owned by others</a:t>
            </a:r>
          </a:p>
        </p:txBody>
      </p:sp>
    </p:spTree>
    <p:extLst>
      <p:ext uri="{BB962C8B-B14F-4D97-AF65-F5344CB8AC3E}">
        <p14:creationId xmlns:p14="http://schemas.microsoft.com/office/powerpoint/2010/main" val="3361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5E63-A896-44BD-A2A0-385BEAAE5A61}" type="slidenum">
              <a:rPr lang="en-US" altLang="tr-TR"/>
              <a:pPr/>
              <a:t>7</a:t>
            </a:fld>
            <a:endParaRPr lang="en-US" altLang="tr-TR"/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1524000" y="463034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3200" y="228600"/>
            <a:ext cx="7467600" cy="6324600"/>
          </a:xfrm>
        </p:spPr>
        <p:txBody>
          <a:bodyPr/>
          <a:lstStyle/>
          <a:p>
            <a:pPr lvl="1">
              <a:spcAft>
                <a:spcPts val="500"/>
              </a:spcAft>
            </a:pPr>
            <a:endParaRPr lang="en-US" altLang="tr-TR" sz="700" dirty="0">
              <a:sym typeface="Symbol" panose="05050102010706020507" pitchFamily="18" charset="2"/>
            </a:endParaRPr>
          </a:p>
          <a:p>
            <a:pPr lvl="1">
              <a:spcAft>
                <a:spcPts val="500"/>
              </a:spcAft>
              <a:buNone/>
            </a:pPr>
            <a:r>
              <a:rPr lang="en-US" altLang="tr-TR" b="1" dirty="0">
                <a:sym typeface="Symbol" panose="05050102010706020507" pitchFamily="18" charset="2"/>
              </a:rPr>
              <a:t>4.	  Finding works in public domain</a:t>
            </a:r>
          </a:p>
          <a:p>
            <a:pPr lvl="1">
              <a:spcAft>
                <a:spcPts val="500"/>
              </a:spcAft>
              <a:buNone/>
            </a:pPr>
            <a:endParaRPr lang="en-US" altLang="tr-TR" sz="700" b="1" dirty="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3">
              <a:spcAft>
                <a:spcPts val="500"/>
              </a:spcAft>
            </a:pPr>
            <a:r>
              <a:rPr lang="en-US" altLang="tr-TR" sz="2400" dirty="0">
                <a:sym typeface="Symbol" panose="05050102010706020507" pitchFamily="18" charset="2"/>
              </a:rPr>
              <a:t>libraries </a:t>
            </a:r>
          </a:p>
          <a:p>
            <a:pPr lvl="3">
              <a:spcAft>
                <a:spcPts val="500"/>
              </a:spcAft>
            </a:pPr>
            <a:r>
              <a:rPr lang="en-US" altLang="tr-TR" sz="2400" dirty="0">
                <a:sym typeface="Symbol" panose="05050102010706020507" pitchFamily="18" charset="2"/>
              </a:rPr>
              <a:t>national archives</a:t>
            </a:r>
          </a:p>
          <a:p>
            <a:pPr lvl="3">
              <a:spcAft>
                <a:spcPts val="500"/>
              </a:spcAft>
            </a:pPr>
            <a:r>
              <a:rPr lang="en-US" altLang="tr-TR" sz="2400" dirty="0">
                <a:sym typeface="Symbol" panose="05050102010706020507" pitchFamily="18" charset="2"/>
              </a:rPr>
              <a:t>collective management organizations</a:t>
            </a:r>
          </a:p>
          <a:p>
            <a:pPr lvl="3">
              <a:spcAft>
                <a:spcPts val="500"/>
              </a:spcAft>
            </a:pPr>
            <a:r>
              <a:rPr lang="en-US" altLang="tr-TR" sz="2400" dirty="0">
                <a:sym typeface="Symbol" panose="05050102010706020507" pitchFamily="18" charset="2"/>
              </a:rPr>
              <a:t>online portals</a:t>
            </a:r>
          </a:p>
        </p:txBody>
      </p:sp>
    </p:spTree>
    <p:extLst>
      <p:ext uri="{BB962C8B-B14F-4D97-AF65-F5344CB8AC3E}">
        <p14:creationId xmlns:p14="http://schemas.microsoft.com/office/powerpoint/2010/main" val="22161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F72-9145-43BF-B6D7-BC98C8D2871B}" type="slidenum">
              <a:rPr lang="en-US" altLang="tr-TR"/>
              <a:pPr/>
              <a:t>8</a:t>
            </a:fld>
            <a:endParaRPr lang="en-US" altLang="tr-TR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600" y="1492250"/>
            <a:ext cx="7924800" cy="4679950"/>
          </a:xfrm>
        </p:spPr>
        <p:txBody>
          <a:bodyPr/>
          <a:lstStyle/>
          <a:p>
            <a:pPr lvl="1">
              <a:spcAft>
                <a:spcPts val="500"/>
              </a:spcAft>
            </a:pPr>
            <a:endParaRPr lang="en-US" altLang="tr-TR" sz="800">
              <a:sym typeface="Symbol" panose="05050102010706020507" pitchFamily="18" charset="2"/>
            </a:endParaRPr>
          </a:p>
          <a:p>
            <a:pPr lvl="1">
              <a:spcAft>
                <a:spcPts val="500"/>
              </a:spcAft>
              <a:buNone/>
            </a:pPr>
            <a:endParaRPr lang="en-US" altLang="tr-TR" sz="800" b="1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2">
              <a:lnSpc>
                <a:spcPct val="120000"/>
              </a:lnSpc>
              <a:spcAft>
                <a:spcPts val="500"/>
              </a:spcAft>
            </a:pPr>
            <a:r>
              <a:rPr lang="nl-BE" altLang="tr-TR" b="1">
                <a:sym typeface="Symbol" panose="05050102010706020507" pitchFamily="18" charset="2"/>
              </a:rPr>
              <a:t>Software</a:t>
            </a:r>
          </a:p>
          <a:p>
            <a:pPr lvl="2">
              <a:lnSpc>
                <a:spcPct val="120000"/>
              </a:lnSpc>
              <a:spcAft>
                <a:spcPts val="500"/>
              </a:spcAft>
            </a:pPr>
            <a:r>
              <a:rPr lang="nl-BE" altLang="tr-TR" b="1">
                <a:sym typeface="Symbol" panose="05050102010706020507" pitchFamily="18" charset="2"/>
              </a:rPr>
              <a:t>Images </a:t>
            </a:r>
          </a:p>
          <a:p>
            <a:pPr lvl="3">
              <a:lnSpc>
                <a:spcPct val="120000"/>
              </a:lnSpc>
              <a:spcAft>
                <a:spcPts val="500"/>
              </a:spcAft>
            </a:pPr>
            <a:r>
              <a:rPr lang="nl-BE" altLang="tr-TR">
                <a:sym typeface="Symbol" panose="05050102010706020507" pitchFamily="18" charset="2"/>
              </a:rPr>
              <a:t>e.g. www.epicture.com</a:t>
            </a:r>
          </a:p>
          <a:p>
            <a:pPr lvl="2">
              <a:lnSpc>
                <a:spcPct val="120000"/>
              </a:lnSpc>
              <a:spcAft>
                <a:spcPts val="500"/>
              </a:spcAft>
            </a:pPr>
            <a:r>
              <a:rPr lang="nl-BE" altLang="tr-TR" b="1">
                <a:sym typeface="Symbol" panose="05050102010706020507" pitchFamily="18" charset="2"/>
              </a:rPr>
              <a:t>Clipart, artwork, photos</a:t>
            </a:r>
            <a:r>
              <a:rPr lang="nl-BE" altLang="tr-TR">
                <a:sym typeface="Symbol" panose="05050102010706020507" pitchFamily="18" charset="2"/>
              </a:rPr>
              <a:t> </a:t>
            </a:r>
          </a:p>
          <a:p>
            <a:pPr lvl="3">
              <a:lnSpc>
                <a:spcPct val="120000"/>
              </a:lnSpc>
              <a:spcAft>
                <a:spcPts val="500"/>
              </a:spcAft>
            </a:pPr>
            <a:r>
              <a:rPr lang="nl-BE" altLang="tr-TR">
                <a:sym typeface="Symbol" panose="05050102010706020507" pitchFamily="18" charset="2"/>
              </a:rPr>
              <a:t>e.g. creativecommons.org</a:t>
            </a:r>
          </a:p>
          <a:p>
            <a:pPr lvl="2">
              <a:lnSpc>
                <a:spcPct val="120000"/>
              </a:lnSpc>
              <a:spcAft>
                <a:spcPts val="500"/>
              </a:spcAft>
            </a:pPr>
            <a:r>
              <a:rPr lang="nl-BE" altLang="tr-TR" b="1">
                <a:sym typeface="Symbol" panose="05050102010706020507" pitchFamily="18" charset="2"/>
              </a:rPr>
              <a:t>Backgrounds, wallpapers</a:t>
            </a:r>
            <a:endParaRPr lang="nl-BE" altLang="tr-TR">
              <a:sym typeface="Symbol" panose="05050102010706020507" pitchFamily="18" charset="2"/>
            </a:endParaRPr>
          </a:p>
          <a:p>
            <a:pPr lvl="2">
              <a:lnSpc>
                <a:spcPct val="120000"/>
              </a:lnSpc>
              <a:spcAft>
                <a:spcPts val="500"/>
              </a:spcAft>
            </a:pPr>
            <a:r>
              <a:rPr lang="nl-BE" altLang="tr-TR">
                <a:sym typeface="Symbol" panose="05050102010706020507" pitchFamily="18" charset="2"/>
              </a:rPr>
              <a:t>Etc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1131" name="Rectangle 11"/>
          <p:cNvSpPr>
            <a:spLocks noChangeArrowheads="1"/>
          </p:cNvSpPr>
          <p:nvPr/>
        </p:nvSpPr>
        <p:spPr bwMode="auto">
          <a:xfrm>
            <a:off x="1524000" y="501134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1132" name="Rectangle 12"/>
          <p:cNvSpPr>
            <a:spLocks noChangeArrowheads="1"/>
          </p:cNvSpPr>
          <p:nvPr/>
        </p:nvSpPr>
        <p:spPr bwMode="auto">
          <a:xfrm>
            <a:off x="2667000" y="152400"/>
            <a:ext cx="792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altLang="tr-TR" sz="800">
              <a:sym typeface="Symbol" panose="05050102010706020507" pitchFamily="18" charset="2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tr-TR" b="1">
                <a:solidFill>
                  <a:srgbClr val="006600"/>
                </a:solidFill>
                <a:sym typeface="Symbol" panose="05050102010706020507" pitchFamily="18" charset="2"/>
              </a:rPr>
              <a:t>5.	  Using freeware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None/>
            </a:pPr>
            <a:endParaRPr lang="en-US" altLang="tr-TR" sz="800" b="1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30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E0D-5F7F-4DDB-89BB-DDB8DF54D364}" type="slidenum">
              <a:rPr lang="en-US" altLang="tr-TR"/>
              <a:pPr/>
              <a:t>9</a:t>
            </a:fld>
            <a:endParaRPr lang="en-US" altLang="tr-TR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tr-TR" b="1" dirty="0"/>
              <a:t>Freeware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752600"/>
            <a:ext cx="7772400" cy="4572000"/>
          </a:xfrm>
        </p:spPr>
        <p:txBody>
          <a:bodyPr/>
          <a:lstStyle/>
          <a:p>
            <a:r>
              <a:rPr lang="en-US" altLang="tr-TR" b="1"/>
              <a:t>Do not assume that you can use freeware without limitation</a:t>
            </a:r>
            <a:endParaRPr lang="en-US" altLang="tr-TR"/>
          </a:p>
          <a:p>
            <a:endParaRPr lang="en-US" altLang="tr-TR" sz="2000"/>
          </a:p>
          <a:p>
            <a:r>
              <a:rPr lang="en-US" altLang="tr-TR" b="1"/>
              <a:t>Often certain conditions</a:t>
            </a:r>
            <a:endParaRPr lang="en-US" altLang="tr-TR"/>
          </a:p>
          <a:p>
            <a:pPr lvl="1"/>
            <a:r>
              <a:rPr lang="en-US" altLang="tr-TR"/>
              <a:t>e.g. not allowed to change the images</a:t>
            </a:r>
          </a:p>
          <a:p>
            <a:pPr lvl="1"/>
            <a:r>
              <a:rPr lang="en-US" altLang="tr-TR"/>
              <a:t>e.g. must give some type of credit to the author</a:t>
            </a:r>
          </a:p>
          <a:p>
            <a:pPr lvl="1"/>
            <a:r>
              <a:rPr lang="en-US" altLang="tr-TR"/>
              <a:t>e.g. use for non-commercial purposes only</a:t>
            </a:r>
          </a:p>
          <a:p>
            <a:pPr lvl="1"/>
            <a:r>
              <a:rPr lang="en-US" altLang="tr-TR"/>
              <a:t>e.g. derivative works must also be open source</a:t>
            </a:r>
          </a:p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130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1667</Words>
  <Application>Microsoft Office PowerPoint</Application>
  <PresentationFormat>Widescreen</PresentationFormat>
  <Paragraphs>232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Gulim</vt:lpstr>
      <vt:lpstr>Symbol</vt:lpstr>
      <vt:lpstr>Times New Roman</vt:lpstr>
      <vt:lpstr>Wingdings</vt:lpstr>
      <vt:lpstr>Office Theme</vt:lpstr>
      <vt:lpstr>IP Issues on the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Freeware</vt:lpstr>
      <vt:lpstr>Linking</vt:lpstr>
      <vt:lpstr>PowerPoint Presentation</vt:lpstr>
      <vt:lpstr>Uses of Marks on the Internet</vt:lpstr>
      <vt:lpstr>PowerPoint Presentation</vt:lpstr>
      <vt:lpstr>PowerPoint Presentation</vt:lpstr>
      <vt:lpstr>PowerPoint Presentation</vt:lpstr>
      <vt:lpstr>PowerPoint Presentation</vt:lpstr>
      <vt:lpstr>Liability of intermediary service providers</vt:lpstr>
      <vt:lpstr>PowerPoint Presentation</vt:lpstr>
      <vt:lpstr>Use of Trademark on the Internet</vt:lpstr>
      <vt:lpstr>PowerPoint Presentation</vt:lpstr>
      <vt:lpstr>PowerPoint Presentation</vt:lpstr>
      <vt:lpstr>PowerPoint Presentation</vt:lpstr>
      <vt:lpstr>Components of Domain Names</vt:lpstr>
      <vt:lpstr>PowerPoint Presentation</vt:lpstr>
      <vt:lpstr>Domain Names and trademarks</vt:lpstr>
      <vt:lpstr>DN Dispute resolution</vt:lpstr>
      <vt:lpstr>The UDRP</vt:lpstr>
      <vt:lpstr>UDRP: Three Elements</vt:lpstr>
      <vt:lpstr>JURISDICTION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kkjkj</dc:title>
  <dc:creator>itu</dc:creator>
  <cp:lastModifiedBy>itu</cp:lastModifiedBy>
  <cp:revision>13</cp:revision>
  <dcterms:created xsi:type="dcterms:W3CDTF">2017-12-22T08:53:53Z</dcterms:created>
  <dcterms:modified xsi:type="dcterms:W3CDTF">2017-12-31T05:05:01Z</dcterms:modified>
</cp:coreProperties>
</file>