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31"/>
  </p:notesMasterIdLst>
  <p:handoutMasterIdLst>
    <p:handoutMasterId r:id="rId32"/>
  </p:handoutMasterIdLst>
  <p:sldIdLst>
    <p:sldId id="412" r:id="rId6"/>
    <p:sldId id="404" r:id="rId7"/>
    <p:sldId id="403" r:id="rId8"/>
    <p:sldId id="397" r:id="rId9"/>
    <p:sldId id="279" r:id="rId10"/>
    <p:sldId id="309" r:id="rId11"/>
    <p:sldId id="402" r:id="rId12"/>
    <p:sldId id="282" r:id="rId13"/>
    <p:sldId id="435" r:id="rId14"/>
    <p:sldId id="410" r:id="rId15"/>
    <p:sldId id="433" r:id="rId16"/>
    <p:sldId id="344" r:id="rId17"/>
    <p:sldId id="346" r:id="rId18"/>
    <p:sldId id="434" r:id="rId19"/>
    <p:sldId id="350" r:id="rId20"/>
    <p:sldId id="351" r:id="rId21"/>
    <p:sldId id="313" r:id="rId22"/>
    <p:sldId id="349" r:id="rId23"/>
    <p:sldId id="386" r:id="rId24"/>
    <p:sldId id="409" r:id="rId25"/>
    <p:sldId id="408" r:id="rId26"/>
    <p:sldId id="298" r:id="rId27"/>
    <p:sldId id="362" r:id="rId28"/>
    <p:sldId id="324" r:id="rId29"/>
    <p:sldId id="364" r:id="rId30"/>
  </p:sldIdLst>
  <p:sldSz cx="9144000" cy="6858000" type="screen4x3"/>
  <p:notesSz cx="6743700" cy="98806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26">
          <p15:clr>
            <a:srgbClr val="A4A3A4"/>
          </p15:clr>
        </p15:guide>
        <p15:guide id="2" orient="horz" pos="255">
          <p15:clr>
            <a:srgbClr val="A4A3A4"/>
          </p15:clr>
        </p15:guide>
        <p15:guide id="3" pos="2880">
          <p15:clr>
            <a:srgbClr val="A4A3A4"/>
          </p15:clr>
        </p15:guide>
        <p15:guide id="4" pos="385">
          <p15:clr>
            <a:srgbClr val="A4A3A4"/>
          </p15:clr>
        </p15:guide>
        <p15:guide id="5" pos="5375">
          <p15:clr>
            <a:srgbClr val="A4A3A4"/>
          </p15:clr>
        </p15:guide>
      </p15:sldGuideLst>
    </p:ext>
    <p:ext uri="{2D200454-40CA-4A62-9FC3-DE9A4176ACB9}">
      <p15:notesGuideLst xmlns:p15="http://schemas.microsoft.com/office/powerpoint/2012/main">
        <p15:guide id="1" orient="horz" pos="3114">
          <p15:clr>
            <a:srgbClr val="A4A3A4"/>
          </p15:clr>
        </p15:guide>
        <p15:guide id="2" pos="21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H22253" initials="A" lastIdx="1" clrIdx="0"/>
  <p:cmAuthor id="1" name="Henrickson Ann" initials="H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BD9"/>
    <a:srgbClr val="D3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3" autoAdjust="0"/>
    <p:restoredTop sz="51609" autoAdjust="0"/>
  </p:normalViewPr>
  <p:slideViewPr>
    <p:cSldViewPr>
      <p:cViewPr varScale="1">
        <p:scale>
          <a:sx n="56" d="100"/>
          <a:sy n="56" d="100"/>
        </p:scale>
        <p:origin x="3114" y="42"/>
      </p:cViewPr>
      <p:guideLst>
        <p:guide orient="horz" pos="1026"/>
        <p:guide orient="horz" pos="255"/>
        <p:guide pos="2880"/>
        <p:guide pos="385"/>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960"/>
    </p:cViewPr>
  </p:sorterViewPr>
  <p:notesViewPr>
    <p:cSldViewPr>
      <p:cViewPr varScale="1">
        <p:scale>
          <a:sx n="90" d="100"/>
          <a:sy n="90" d="100"/>
        </p:scale>
        <p:origin x="-4152" y="-86"/>
      </p:cViewPr>
      <p:guideLst>
        <p:guide orient="horz" pos="3114"/>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defRPr sz="1300">
                <a:latin typeface="Arial" charset="0"/>
                <a:cs typeface="Arial" charset="0"/>
              </a:defRPr>
            </a:lvl1pPr>
          </a:lstStyle>
          <a:p>
            <a:pPr>
              <a:defRPr/>
            </a:pPr>
            <a:endParaRPr lang="en-GB"/>
          </a:p>
        </p:txBody>
      </p:sp>
      <p:sp>
        <p:nvSpPr>
          <p:cNvPr id="14339" name="Rectangle 3"/>
          <p:cNvSpPr>
            <a:spLocks noGrp="1" noChangeArrowheads="1"/>
          </p:cNvSpPr>
          <p:nvPr>
            <p:ph type="dt" sz="quarter" idx="1"/>
          </p:nvPr>
        </p:nvSpPr>
        <p:spPr bwMode="auto">
          <a:xfrm>
            <a:off x="3819873"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lgn="r">
              <a:defRPr sz="1300">
                <a:latin typeface="Arial" charset="0"/>
                <a:cs typeface="Arial" charset="0"/>
              </a:defRPr>
            </a:lvl1pPr>
          </a:lstStyle>
          <a:p>
            <a:pPr>
              <a:defRPr/>
            </a:pPr>
            <a:endParaRPr lang="en-GB"/>
          </a:p>
        </p:txBody>
      </p:sp>
      <p:sp>
        <p:nvSpPr>
          <p:cNvPr id="14340" name="Rectangle 4"/>
          <p:cNvSpPr>
            <a:spLocks noGrp="1" noChangeArrowheads="1"/>
          </p:cNvSpPr>
          <p:nvPr>
            <p:ph type="ftr" sz="quarter" idx="2"/>
          </p:nvPr>
        </p:nvSpPr>
        <p:spPr bwMode="auto">
          <a:xfrm>
            <a:off x="1"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defRPr sz="1300">
                <a:latin typeface="Arial" charset="0"/>
                <a:cs typeface="Arial" charset="0"/>
              </a:defRPr>
            </a:lvl1pPr>
          </a:lstStyle>
          <a:p>
            <a:pPr>
              <a:defRPr/>
            </a:pPr>
            <a:endParaRPr lang="en-GB"/>
          </a:p>
        </p:txBody>
      </p:sp>
      <p:sp>
        <p:nvSpPr>
          <p:cNvPr id="14341" name="Rectangle 5"/>
          <p:cNvSpPr>
            <a:spLocks noGrp="1" noChangeArrowheads="1"/>
          </p:cNvSpPr>
          <p:nvPr>
            <p:ph type="sldNum" sz="quarter" idx="3"/>
          </p:nvPr>
        </p:nvSpPr>
        <p:spPr bwMode="auto">
          <a:xfrm>
            <a:off x="3819873"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lgn="r">
              <a:defRPr sz="1300">
                <a:latin typeface="Arial" charset="0"/>
                <a:cs typeface="Arial" charset="0"/>
              </a:defRPr>
            </a:lvl1pPr>
          </a:lstStyle>
          <a:p>
            <a:pPr>
              <a:defRPr/>
            </a:pPr>
            <a:fld id="{C2C22B59-D00D-412B-9AA6-A7C9C9DAEBB9}" type="slidenum">
              <a:rPr lang="en-GB"/>
              <a:pPr>
                <a:defRPr/>
              </a:pPr>
              <a:t>‹#›</a:t>
            </a:fld>
            <a:endParaRPr lang="en-GB"/>
          </a:p>
        </p:txBody>
      </p:sp>
    </p:spTree>
    <p:extLst>
      <p:ext uri="{BB962C8B-B14F-4D97-AF65-F5344CB8AC3E}">
        <p14:creationId xmlns:p14="http://schemas.microsoft.com/office/powerpoint/2010/main" val="1474332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defRPr sz="1300">
                <a:latin typeface="Arial" charset="0"/>
                <a:cs typeface="Arial" charset="0"/>
              </a:defRPr>
            </a:lvl1pPr>
          </a:lstStyle>
          <a:p>
            <a:pPr>
              <a:defRPr/>
            </a:pPr>
            <a:endParaRPr lang="en-GB"/>
          </a:p>
        </p:txBody>
      </p:sp>
      <p:sp>
        <p:nvSpPr>
          <p:cNvPr id="17411" name="Rectangle 3"/>
          <p:cNvSpPr>
            <a:spLocks noGrp="1" noChangeArrowheads="1"/>
          </p:cNvSpPr>
          <p:nvPr>
            <p:ph type="dt" idx="1"/>
          </p:nvPr>
        </p:nvSpPr>
        <p:spPr bwMode="auto">
          <a:xfrm>
            <a:off x="3819873" y="0"/>
            <a:ext cx="2922270" cy="493636"/>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lvl1pPr algn="r">
              <a:defRPr sz="1300">
                <a:latin typeface="Arial" charset="0"/>
                <a:cs typeface="Arial" charset="0"/>
              </a:defRPr>
            </a:lvl1pPr>
          </a:lstStyle>
          <a:p>
            <a:pPr>
              <a:defRPr/>
            </a:pPr>
            <a:endParaRPr lang="en-GB"/>
          </a:p>
        </p:txBody>
      </p:sp>
      <p:sp>
        <p:nvSpPr>
          <p:cNvPr id="157700" name="Rectangle 4"/>
          <p:cNvSpPr>
            <a:spLocks noGrp="1" noRot="1" noChangeAspect="1" noChangeArrowheads="1" noTextEdit="1"/>
          </p:cNvSpPr>
          <p:nvPr>
            <p:ph type="sldImg" idx="2"/>
          </p:nvPr>
        </p:nvSpPr>
        <p:spPr bwMode="auto">
          <a:xfrm>
            <a:off x="903288" y="741363"/>
            <a:ext cx="4937125" cy="3703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74371" y="4693485"/>
            <a:ext cx="5394960" cy="4445877"/>
          </a:xfrm>
          <a:prstGeom prst="rect">
            <a:avLst/>
          </a:prstGeom>
          <a:noFill/>
          <a:ln w="9525">
            <a:noFill/>
            <a:miter lim="800000"/>
            <a:headEnd/>
            <a:tailEnd/>
          </a:ln>
          <a:effectLst/>
        </p:spPr>
        <p:txBody>
          <a:bodyPr vert="horz" wrap="square" lIns="100563" tIns="50282" rIns="100563" bIns="5028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7414" name="Rectangle 6"/>
          <p:cNvSpPr>
            <a:spLocks noGrp="1" noChangeArrowheads="1"/>
          </p:cNvSpPr>
          <p:nvPr>
            <p:ph type="ftr" sz="quarter" idx="4"/>
          </p:nvPr>
        </p:nvSpPr>
        <p:spPr bwMode="auto">
          <a:xfrm>
            <a:off x="1"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defRPr sz="1300">
                <a:latin typeface="Arial" charset="0"/>
                <a:cs typeface="Arial" charset="0"/>
              </a:defRPr>
            </a:lvl1pPr>
          </a:lstStyle>
          <a:p>
            <a:pPr>
              <a:defRPr/>
            </a:pPr>
            <a:endParaRPr lang="en-GB"/>
          </a:p>
        </p:txBody>
      </p:sp>
      <p:sp>
        <p:nvSpPr>
          <p:cNvPr id="17415" name="Rectangle 7"/>
          <p:cNvSpPr>
            <a:spLocks noGrp="1" noChangeArrowheads="1"/>
          </p:cNvSpPr>
          <p:nvPr>
            <p:ph type="sldNum" sz="quarter" idx="5"/>
          </p:nvPr>
        </p:nvSpPr>
        <p:spPr bwMode="auto">
          <a:xfrm>
            <a:off x="3819873" y="9385398"/>
            <a:ext cx="2922270" cy="493634"/>
          </a:xfrm>
          <a:prstGeom prst="rect">
            <a:avLst/>
          </a:prstGeom>
          <a:noFill/>
          <a:ln w="9525">
            <a:noFill/>
            <a:miter lim="800000"/>
            <a:headEnd/>
            <a:tailEnd/>
          </a:ln>
          <a:effectLst/>
        </p:spPr>
        <p:txBody>
          <a:bodyPr vert="horz" wrap="square" lIns="100563" tIns="50282" rIns="100563" bIns="50282" numCol="1" anchor="b" anchorCtr="0" compatLnSpc="1">
            <a:prstTxWarp prst="textNoShape">
              <a:avLst/>
            </a:prstTxWarp>
          </a:bodyPr>
          <a:lstStyle>
            <a:lvl1pPr algn="r">
              <a:defRPr sz="1300">
                <a:latin typeface="Arial" charset="0"/>
                <a:cs typeface="Arial" charset="0"/>
              </a:defRPr>
            </a:lvl1pPr>
          </a:lstStyle>
          <a:p>
            <a:pPr>
              <a:defRPr/>
            </a:pPr>
            <a:fld id="{0419892A-E150-4DEF-84BE-CABDA171B4FB}" type="slidenum">
              <a:rPr lang="en-GB"/>
              <a:pPr>
                <a:defRPr/>
              </a:pPr>
              <a:t>‹#›</a:t>
            </a:fld>
            <a:endParaRPr lang="en-GB"/>
          </a:p>
        </p:txBody>
      </p:sp>
    </p:spTree>
    <p:extLst>
      <p:ext uri="{BB962C8B-B14F-4D97-AF65-F5344CB8AC3E}">
        <p14:creationId xmlns:p14="http://schemas.microsoft.com/office/powerpoint/2010/main" val="1429639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GB" altLang="en-US" smtClean="0"/>
              <a:t>The following slides provide a general introduction to the different types of intellectual property.</a:t>
            </a: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20453" indent="-314622" eaLnBrk="0" hangingPunct="0">
              <a:spcBef>
                <a:spcPct val="30000"/>
              </a:spcBef>
              <a:defRPr sz="1300">
                <a:solidFill>
                  <a:schemeClr val="tx1"/>
                </a:solidFill>
                <a:latin typeface="Arial" charset="0"/>
                <a:cs typeface="Arial" charset="0"/>
              </a:defRPr>
            </a:lvl2pPr>
            <a:lvl3pPr marL="1263707" indent="-252048" eaLnBrk="0" hangingPunct="0">
              <a:spcBef>
                <a:spcPct val="30000"/>
              </a:spcBef>
              <a:defRPr sz="1300">
                <a:solidFill>
                  <a:schemeClr val="tx1"/>
                </a:solidFill>
                <a:latin typeface="Arial" charset="0"/>
                <a:cs typeface="Arial" charset="0"/>
              </a:defRPr>
            </a:lvl3pPr>
            <a:lvl4pPr marL="1769536" indent="-252048" eaLnBrk="0" hangingPunct="0">
              <a:spcBef>
                <a:spcPct val="30000"/>
              </a:spcBef>
              <a:defRPr sz="1300">
                <a:solidFill>
                  <a:schemeClr val="tx1"/>
                </a:solidFill>
                <a:latin typeface="Arial" charset="0"/>
                <a:cs typeface="Arial" charset="0"/>
              </a:defRPr>
            </a:lvl4pPr>
            <a:lvl5pPr marL="2275369" indent="-252048" eaLnBrk="0" hangingPunct="0">
              <a:spcBef>
                <a:spcPct val="30000"/>
              </a:spcBef>
              <a:defRPr sz="1300">
                <a:solidFill>
                  <a:schemeClr val="tx1"/>
                </a:solidFill>
                <a:latin typeface="Arial" charset="0"/>
                <a:cs typeface="Arial" charset="0"/>
              </a:defRPr>
            </a:lvl5pPr>
            <a:lvl6pPr marL="2775983" indent="-252048" eaLnBrk="0" fontAlgn="base" hangingPunct="0">
              <a:spcBef>
                <a:spcPct val="30000"/>
              </a:spcBef>
              <a:spcAft>
                <a:spcPct val="0"/>
              </a:spcAft>
              <a:defRPr sz="1300">
                <a:solidFill>
                  <a:schemeClr val="tx1"/>
                </a:solidFill>
                <a:latin typeface="Arial" charset="0"/>
                <a:cs typeface="Arial" charset="0"/>
              </a:defRPr>
            </a:lvl6pPr>
            <a:lvl7pPr marL="3276599" indent="-252048" eaLnBrk="0" fontAlgn="base" hangingPunct="0">
              <a:spcBef>
                <a:spcPct val="30000"/>
              </a:spcBef>
              <a:spcAft>
                <a:spcPct val="0"/>
              </a:spcAft>
              <a:defRPr sz="1300">
                <a:solidFill>
                  <a:schemeClr val="tx1"/>
                </a:solidFill>
                <a:latin typeface="Arial" charset="0"/>
                <a:cs typeface="Arial" charset="0"/>
              </a:defRPr>
            </a:lvl7pPr>
            <a:lvl8pPr marL="3777215" indent="-252048" eaLnBrk="0" fontAlgn="base" hangingPunct="0">
              <a:spcBef>
                <a:spcPct val="30000"/>
              </a:spcBef>
              <a:spcAft>
                <a:spcPct val="0"/>
              </a:spcAft>
              <a:defRPr sz="1300">
                <a:solidFill>
                  <a:schemeClr val="tx1"/>
                </a:solidFill>
                <a:latin typeface="Arial" charset="0"/>
                <a:cs typeface="Arial" charset="0"/>
              </a:defRPr>
            </a:lvl8pPr>
            <a:lvl9pPr marL="4277827" indent="-252048"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4C0E37DB-2F1F-4C6E-A92B-0EC8B30FAC81}" type="slidenum">
              <a:rPr lang="en-GB" altLang="en-US" smtClean="0"/>
              <a:pPr eaLnBrk="1" hangingPunct="1">
                <a:spcBef>
                  <a:spcPct val="0"/>
                </a:spcBef>
              </a:pPr>
              <a:t>1</a:t>
            </a:fld>
            <a:endParaRPr lang="en-GB" altLang="en-US" smtClean="0"/>
          </a:p>
        </p:txBody>
      </p:sp>
    </p:spTree>
    <p:extLst>
      <p:ext uri="{BB962C8B-B14F-4D97-AF65-F5344CB8AC3E}">
        <p14:creationId xmlns:p14="http://schemas.microsoft.com/office/powerpoint/2010/main" val="310628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B8EE965A-C00D-453E-A4DB-454BF9099787}" type="slidenum">
              <a:rPr lang="en-GB" altLang="en-US"/>
              <a:pPr algn="r" eaLnBrk="1" hangingPunct="1">
                <a:spcBef>
                  <a:spcPct val="0"/>
                </a:spcBef>
              </a:pPr>
              <a:t>10</a:t>
            </a:fld>
            <a:endParaRPr lang="en-GB" altLang="en-US"/>
          </a:p>
        </p:txBody>
      </p:sp>
      <p:sp>
        <p:nvSpPr>
          <p:cNvPr id="167939"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2" tIns="50280" rIns="100562" bIns="50280"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A2CA1A10-6512-409F-AD68-952B0AB2C7AF}" type="slidenum">
              <a:rPr lang="en-US" altLang="en-US"/>
              <a:pPr eaLnBrk="1" hangingPunct="1">
                <a:spcBef>
                  <a:spcPct val="0"/>
                </a:spcBef>
              </a:pPr>
              <a:t>10</a:t>
            </a:fld>
            <a:endParaRPr lang="en-US" altLang="en-US"/>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2" tIns="50280" rIns="100562" bIns="50280"/>
          <a:lstStyle/>
          <a:p>
            <a:r>
              <a:rPr lang="en-GB" altLang="en-US" sz="1100" dirty="0"/>
              <a:t>Under the European Patent Convention or EPC, "European patents shall be granted for any inventions, in all fields of technology, provided that they are new, involve an inventive step and are susceptible of industrial application." </a:t>
            </a:r>
          </a:p>
          <a:p>
            <a:endParaRPr lang="en-GB" altLang="en-US" sz="1100" dirty="0"/>
          </a:p>
          <a:p>
            <a:r>
              <a:rPr lang="en-GB" altLang="en-US" sz="1100" dirty="0"/>
              <a:t>“New” means that there should have been no previous public disclosure of the invention before the date of filing. </a:t>
            </a:r>
            <a:r>
              <a:rPr lang="en-US" altLang="en-US" sz="1100" dirty="0"/>
              <a:t>If an invention has already been revealed to the public there is nothing to "trade" for exclusivity, and therefore no social contract.</a:t>
            </a:r>
          </a:p>
          <a:p>
            <a:pPr>
              <a:buFontTx/>
              <a:buChar char="•"/>
            </a:pPr>
            <a:endParaRPr lang="en-GB" altLang="en-US" sz="1100" dirty="0"/>
          </a:p>
          <a:p>
            <a:r>
              <a:rPr lang="en-GB" altLang="en-US" sz="1100" dirty="0"/>
              <a:t>The concept of inventive step is quite difficult to assess. The EPO must compare the invention with what would have been obvious to an imaginary skilled person at the time of filing. </a:t>
            </a:r>
          </a:p>
          <a:p>
            <a:pPr eaLnBrk="1" hangingPunct="1"/>
            <a:endParaRPr lang="en-GB" altLang="en-US" sz="1100" dirty="0"/>
          </a:p>
          <a:p>
            <a:pPr eaLnBrk="1" hangingPunct="1"/>
            <a:r>
              <a:rPr lang="en-GB" altLang="en-US" sz="1100" dirty="0"/>
              <a:t>The EPC does not provide a definition of what is meant by the term "invention“. </a:t>
            </a:r>
          </a:p>
          <a:p>
            <a:pPr eaLnBrk="1" hangingPunct="1"/>
            <a:endParaRPr lang="en-GB" altLang="en-US" sz="1100" dirty="0"/>
          </a:p>
          <a:p>
            <a:pPr eaLnBrk="1" hangingPunct="1"/>
            <a:r>
              <a:rPr lang="en-GB" altLang="en-US" sz="1100" dirty="0"/>
              <a:t>It does, however, provide a non-exhaustive list of </a:t>
            </a:r>
            <a:r>
              <a:rPr lang="en-GB" altLang="en-US" sz="1100" dirty="0" smtClean="0"/>
              <a:t>subject-matter that </a:t>
            </a:r>
            <a:r>
              <a:rPr lang="en-GB" altLang="en-US" sz="1100" dirty="0"/>
              <a:t>are </a:t>
            </a:r>
            <a:r>
              <a:rPr lang="en-GB" altLang="en-US" sz="1100" u="sng" dirty="0"/>
              <a:t>not</a:t>
            </a:r>
            <a:r>
              <a:rPr lang="en-GB" altLang="en-US" sz="1100" dirty="0"/>
              <a:t> considered inventions. The items listed at the bottom of this slide are expressly excluded from patentability.</a:t>
            </a:r>
          </a:p>
        </p:txBody>
      </p:sp>
    </p:spTree>
    <p:extLst>
      <p:ext uri="{BB962C8B-B14F-4D97-AF65-F5344CB8AC3E}">
        <p14:creationId xmlns:p14="http://schemas.microsoft.com/office/powerpoint/2010/main" val="160252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Number Placeholder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3499"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59723" indent="-250307" eaLnBrk="0" hangingPunct="0">
              <a:spcBef>
                <a:spcPct val="30000"/>
              </a:spcBef>
              <a:defRPr sz="1300">
                <a:solidFill>
                  <a:schemeClr val="tx1"/>
                </a:solidFill>
                <a:latin typeface="Arial" charset="0"/>
                <a:cs typeface="Arial" charset="0"/>
              </a:defRPr>
            </a:lvl5pPr>
            <a:lvl6pPr marL="2760339" indent="-250307" eaLnBrk="0" fontAlgn="base" hangingPunct="0">
              <a:spcBef>
                <a:spcPct val="30000"/>
              </a:spcBef>
              <a:spcAft>
                <a:spcPct val="0"/>
              </a:spcAft>
              <a:defRPr sz="1300">
                <a:solidFill>
                  <a:schemeClr val="tx1"/>
                </a:solidFill>
                <a:latin typeface="Arial" charset="0"/>
                <a:cs typeface="Arial" charset="0"/>
              </a:defRPr>
            </a:lvl6pPr>
            <a:lvl7pPr marL="3260954" indent="-250307" eaLnBrk="0" fontAlgn="base" hangingPunct="0">
              <a:spcBef>
                <a:spcPct val="30000"/>
              </a:spcBef>
              <a:spcAft>
                <a:spcPct val="0"/>
              </a:spcAft>
              <a:defRPr sz="1300">
                <a:solidFill>
                  <a:schemeClr val="tx1"/>
                </a:solidFill>
                <a:latin typeface="Arial" charset="0"/>
                <a:cs typeface="Arial" charset="0"/>
              </a:defRPr>
            </a:lvl7pPr>
            <a:lvl8pPr marL="3761568" indent="-250307" eaLnBrk="0" fontAlgn="base" hangingPunct="0">
              <a:spcBef>
                <a:spcPct val="30000"/>
              </a:spcBef>
              <a:spcAft>
                <a:spcPct val="0"/>
              </a:spcAft>
              <a:defRPr sz="1300">
                <a:solidFill>
                  <a:schemeClr val="tx1"/>
                </a:solidFill>
                <a:latin typeface="Arial" charset="0"/>
                <a:cs typeface="Arial" charset="0"/>
              </a:defRPr>
            </a:lvl8pPr>
            <a:lvl9pPr marL="426218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479B68EE-7BF3-4FD6-A682-5E78584FCA08}" type="slidenum">
              <a:rPr lang="en-GB" altLang="en-US" smtClean="0">
                <a:ea typeface="ＭＳ Ｐゴシック" pitchFamily="34" charset="-128"/>
              </a:rPr>
              <a:pPr eaLnBrk="1" hangingPunct="1">
                <a:spcBef>
                  <a:spcPct val="0"/>
                </a:spcBef>
              </a:pPr>
              <a:t>11</a:t>
            </a:fld>
            <a:endParaRPr lang="en-GB" altLang="en-US" smtClean="0">
              <a:ea typeface="ＭＳ Ｐゴシック" pitchFamily="34" charset="-128"/>
            </a:endParaRPr>
          </a:p>
        </p:txBody>
      </p:sp>
      <p:sp>
        <p:nvSpPr>
          <p:cNvPr id="215043" name="Slide Image Placeholder 1"/>
          <p:cNvSpPr>
            <a:spLocks noGrp="1" noRot="1" noChangeAspect="1" noTextEdit="1"/>
          </p:cNvSpPr>
          <p:nvPr>
            <p:ph type="sldImg"/>
          </p:nvPr>
        </p:nvSpPr>
        <p:spPr>
          <a:ln/>
        </p:spPr>
      </p:sp>
      <p:sp>
        <p:nvSpPr>
          <p:cNvPr id="21504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ea typeface="ＭＳ Ｐゴシック" pitchFamily="34" charset="-128"/>
              </a:rPr>
              <a:t>In order to be patentable, an invention must be new, inventive and industrially applicable.</a:t>
            </a:r>
            <a:endParaRPr lang="en-GB" altLang="en-US" dirty="0" smtClean="0">
              <a:ea typeface="ＭＳ Ｐゴシック" pitchFamily="34" charset="-128"/>
            </a:endParaRPr>
          </a:p>
          <a:p>
            <a:pPr lvl="1" eaLnBrk="1" hangingPunct="1"/>
            <a:endParaRPr lang="en-US" altLang="en-US" dirty="0" smtClean="0"/>
          </a:p>
          <a:p>
            <a:pPr eaLnBrk="1" hangingPunct="1"/>
            <a:r>
              <a:rPr lang="en-US" altLang="en-US" b="1" dirty="0" smtClean="0"/>
              <a:t>Industrial application </a:t>
            </a:r>
            <a:r>
              <a:rPr lang="en-US" altLang="en-US" dirty="0" smtClean="0"/>
              <a:t>is usually easy to argue. So w</a:t>
            </a:r>
            <a:r>
              <a:rPr lang="en-US" altLang="en-US" dirty="0" smtClean="0">
                <a:ea typeface="ＭＳ Ｐゴシック" pitchFamily="34" charset="-128"/>
              </a:rPr>
              <a:t>hat are the tests for novelty and inventive step? </a:t>
            </a:r>
            <a:endParaRPr lang="en-GB" altLang="en-US" dirty="0" smtClean="0">
              <a:ea typeface="ＭＳ Ｐゴシック" pitchFamily="34" charset="-128"/>
            </a:endParaRPr>
          </a:p>
          <a:p>
            <a:pPr eaLnBrk="1" hangingPunct="1"/>
            <a:endParaRPr lang="en-US" altLang="en-US" dirty="0" smtClean="0">
              <a:ea typeface="ＭＳ Ｐゴシック" pitchFamily="34" charset="-128"/>
            </a:endParaRPr>
          </a:p>
          <a:p>
            <a:pPr eaLnBrk="1" hangingPunct="1"/>
            <a:r>
              <a:rPr lang="en-US" altLang="en-US" dirty="0" smtClean="0">
                <a:ea typeface="ＭＳ Ｐゴシック" pitchFamily="34" charset="-128"/>
              </a:rPr>
              <a:t>The </a:t>
            </a:r>
            <a:r>
              <a:rPr lang="en-US" altLang="en-US" b="1" dirty="0" smtClean="0">
                <a:ea typeface="ＭＳ Ｐゴシック" pitchFamily="34" charset="-128"/>
              </a:rPr>
              <a:t>test for novelty</a:t>
            </a:r>
            <a:r>
              <a:rPr lang="en-US" altLang="en-US" dirty="0" smtClean="0">
                <a:ea typeface="ＭＳ Ｐゴシック" pitchFamily="34" charset="-128"/>
              </a:rPr>
              <a:t> is objective and we will look at it in more detail on the next slide. The test for inventive step is subjective and requires “a person skilled in the art”. The person skilled in the art is a technical expert in the field of the invention. </a:t>
            </a:r>
          </a:p>
          <a:p>
            <a:pPr eaLnBrk="1" hangingPunct="1"/>
            <a:endParaRPr lang="en-US" altLang="en-US" dirty="0" smtClean="0">
              <a:ea typeface="ＭＳ Ｐゴシック" pitchFamily="34" charset="-128"/>
            </a:endParaRPr>
          </a:p>
          <a:p>
            <a:pPr eaLnBrk="1" hangingPunct="1"/>
            <a:r>
              <a:rPr lang="en-US" altLang="en-US" dirty="0" smtClean="0">
                <a:ea typeface="ＭＳ Ｐゴシック" pitchFamily="34" charset="-128"/>
              </a:rPr>
              <a:t>The European Patent Office uses the problem-solution approach to determine </a:t>
            </a:r>
            <a:r>
              <a:rPr lang="en-US" altLang="en-US" b="1" dirty="0" smtClean="0">
                <a:ea typeface="ＭＳ Ｐゴシック" pitchFamily="34" charset="-128"/>
              </a:rPr>
              <a:t>inventiveness</a:t>
            </a:r>
            <a:r>
              <a:rPr lang="en-US" altLang="en-US" dirty="0" smtClean="0">
                <a:ea typeface="ＭＳ Ｐゴシック" pitchFamily="34" charset="-128"/>
              </a:rPr>
              <a:t>. This approach comprises three main stages: determining the closest prior art; establishing the objective technical problem to be solved; and considering whether or not the claimed invention, starting from the closest prior art and the objective technical problem, would have been obvious to the skilled person.</a:t>
            </a:r>
          </a:p>
          <a:p>
            <a:pPr eaLnBrk="1" hangingPunct="1"/>
            <a:endParaRPr lang="en-US" altLang="en-US" dirty="0" smtClean="0">
              <a:ea typeface="ＭＳ Ｐゴシック" pitchFamily="34"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However, there are exceptions to this rule. For example, mere discoveries or mathematical equations are not patentable in every country. In some countries, claims for methods of treatment and business methods are not allowed. In most countries software is not patentable as such.</a:t>
            </a:r>
            <a:endParaRPr lang="en-GB" altLang="en-US" dirty="0" smtClean="0"/>
          </a:p>
          <a:p>
            <a:pPr eaLnBrk="1" hangingPunct="1"/>
            <a:endParaRPr lang="en-US" altLang="en-US" dirty="0" smtClean="0"/>
          </a:p>
        </p:txBody>
      </p:sp>
      <p:sp>
        <p:nvSpPr>
          <p:cNvPr id="215045" name="Slide Number Placeholder 3"/>
          <p:cNvSpPr txBox="1">
            <a:spLocks noGrp="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29" tIns="50266" rIns="100529" bIns="5026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7C9FFBD-277A-42A2-A259-8D11FD6664CC}" type="slidenum">
              <a:rPr lang="en-US" altLang="en-US">
                <a:ea typeface="ＭＳ Ｐゴシック" pitchFamily="34" charset="-128"/>
              </a:rPr>
              <a:pPr algn="r" eaLnBrk="1" hangingPunct="1">
                <a:spcBef>
                  <a:spcPct val="0"/>
                </a:spcBef>
              </a:pPr>
              <a:t>11</a:t>
            </a:fld>
            <a:endParaRPr lang="en-US" altLang="en-US">
              <a:ea typeface="ＭＳ Ｐゴシック" pitchFamily="34" charset="-128"/>
            </a:endParaRPr>
          </a:p>
        </p:txBody>
      </p:sp>
    </p:spTree>
    <p:extLst>
      <p:ext uri="{BB962C8B-B14F-4D97-AF65-F5344CB8AC3E}">
        <p14:creationId xmlns:p14="http://schemas.microsoft.com/office/powerpoint/2010/main" val="191581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2192C38-709C-45CF-8B95-08C5E8F16DC7}" type="slidenum">
              <a:rPr lang="en-GB" altLang="en-US"/>
              <a:pPr algn="r" eaLnBrk="1" hangingPunct="1">
                <a:spcBef>
                  <a:spcPct val="0"/>
                </a:spcBef>
              </a:pPr>
              <a:t>12</a:t>
            </a:fld>
            <a:endParaRPr lang="en-GB" altLang="en-US"/>
          </a:p>
        </p:txBody>
      </p:sp>
      <p:sp>
        <p:nvSpPr>
          <p:cNvPr id="168963" name="Rectangle 2"/>
          <p:cNvSpPr>
            <a:spLocks noGrp="1" noRot="1" noChangeAspect="1" noTextEdit="1"/>
          </p:cNvSpPr>
          <p:nvPr>
            <p:ph type="sldImg"/>
          </p:nvPr>
        </p:nvSpPr>
        <p:spPr>
          <a:ln/>
        </p:spPr>
      </p:sp>
      <p:sp>
        <p:nvSpPr>
          <p:cNvPr id="168964" name="Rectangle 3"/>
          <p:cNvSpPr>
            <a:spLocks noGrp="1"/>
          </p:cNvSpPr>
          <p:nvPr>
            <p:ph type="body" idx="1"/>
          </p:nvPr>
        </p:nvSpPr>
        <p:spPr>
          <a:xfrm>
            <a:off x="674371" y="4691907"/>
            <a:ext cx="5394960"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For a European patent to be granted by the EPO, the invention must be new at the date of filing of the patent application.</a:t>
            </a:r>
            <a:br>
              <a:rPr lang="en-US" altLang="en-US" smtClean="0"/>
            </a:br>
            <a:endParaRPr lang="en-US" altLang="en-US" smtClean="0"/>
          </a:p>
          <a:p>
            <a:pPr eaLnBrk="1" hangingPunct="1"/>
            <a:r>
              <a:rPr lang="en-US" altLang="en-US" smtClean="0"/>
              <a:t>“New" means that the invention does not form part of the state of the art.</a:t>
            </a:r>
            <a:br>
              <a:rPr lang="en-US" altLang="en-US" smtClean="0"/>
            </a:br>
            <a:endParaRPr lang="en-US" altLang="en-US" smtClean="0"/>
          </a:p>
          <a:p>
            <a:pPr eaLnBrk="1" hangingPunct="1"/>
            <a:r>
              <a:rPr lang="en-US" altLang="en-US" smtClean="0"/>
              <a:t>The state of the art comprises everything made available to the public by means of a written or oral description, by use, or in any other way, before the date of filing of the European patent application.</a:t>
            </a:r>
            <a:br>
              <a:rPr lang="en-US" altLang="en-US" smtClean="0"/>
            </a:br>
            <a:endParaRPr lang="en-US" altLang="en-US" smtClean="0"/>
          </a:p>
          <a:p>
            <a:pPr eaLnBrk="1" hangingPunct="1"/>
            <a:r>
              <a:rPr lang="en-US" altLang="en-US" smtClean="0"/>
              <a:t>It is vital that you keep your invention confidential until you have filed your application. </a:t>
            </a:r>
            <a:endParaRPr lang="en-GB" altLang="en-US" smtClean="0"/>
          </a:p>
        </p:txBody>
      </p:sp>
    </p:spTree>
    <p:extLst>
      <p:ext uri="{BB962C8B-B14F-4D97-AF65-F5344CB8AC3E}">
        <p14:creationId xmlns:p14="http://schemas.microsoft.com/office/powerpoint/2010/main" val="2548297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24E2367-214A-40EB-95E7-27CEF3D5D7B5}" type="slidenum">
              <a:rPr lang="en-GB" altLang="en-US"/>
              <a:pPr algn="r" eaLnBrk="1" hangingPunct="1">
                <a:spcBef>
                  <a:spcPct val="0"/>
                </a:spcBef>
              </a:pPr>
              <a:t>13</a:t>
            </a:fld>
            <a:endParaRPr lang="en-GB" altLang="en-US"/>
          </a:p>
        </p:txBody>
      </p:sp>
      <p:sp>
        <p:nvSpPr>
          <p:cNvPr id="169987" name="Folienbildplatzhalter 1"/>
          <p:cNvSpPr>
            <a:spLocks noGrp="1" noRot="1" noChangeAspect="1" noTextEdit="1"/>
          </p:cNvSpPr>
          <p:nvPr>
            <p:ph type="sldImg"/>
          </p:nvPr>
        </p:nvSpPr>
        <p:spPr>
          <a:xfrm>
            <a:off x="908050" y="511175"/>
            <a:ext cx="4935538" cy="3703638"/>
          </a:xfrm>
          <a:ln/>
        </p:spPr>
      </p:sp>
      <p:sp>
        <p:nvSpPr>
          <p:cNvPr id="169988"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lnSpc>
                <a:spcPct val="90000"/>
              </a:lnSpc>
            </a:pPr>
            <a:r>
              <a:rPr lang="en-GB" altLang="en-US" sz="1100"/>
              <a:t>If you disclose your invention before the filing date you risk invalidating your patent application. </a:t>
            </a:r>
          </a:p>
          <a:p>
            <a:pPr eaLnBrk="1" hangingPunct="1">
              <a:lnSpc>
                <a:spcPct val="90000"/>
              </a:lnSpc>
            </a:pPr>
            <a:endParaRPr lang="en-GB" altLang="en-US" sz="1100"/>
          </a:p>
          <a:p>
            <a:pPr eaLnBrk="1" hangingPunct="1">
              <a:lnSpc>
                <a:spcPct val="90000"/>
              </a:lnSpc>
            </a:pPr>
            <a:r>
              <a:rPr lang="en-GB" altLang="en-US" sz="1100"/>
              <a:t>Remember the social contract? If you have already revealed your invention to the public, you will have nothing to "trade", so you won't get a patent, even if it was you who made the invention public!</a:t>
            </a:r>
          </a:p>
          <a:p>
            <a:pPr eaLnBrk="1" hangingPunct="1">
              <a:lnSpc>
                <a:spcPct val="90000"/>
              </a:lnSpc>
            </a:pPr>
            <a:endParaRPr lang="en-GB" altLang="en-US" sz="1100"/>
          </a:p>
          <a:p>
            <a:pPr eaLnBrk="1" hangingPunct="1">
              <a:lnSpc>
                <a:spcPct val="90000"/>
              </a:lnSpc>
            </a:pPr>
            <a:r>
              <a:rPr lang="en-GB" altLang="en-US" sz="1100"/>
              <a:t>Under the EPC, the first to file the patent application will be entitled to the grant of a patent on a particular invention. </a:t>
            </a:r>
          </a:p>
          <a:p>
            <a:pPr eaLnBrk="1" hangingPunct="1">
              <a:lnSpc>
                <a:spcPct val="90000"/>
              </a:lnSpc>
            </a:pPr>
            <a:endParaRPr lang="en-GB" altLang="en-US" sz="1100"/>
          </a:p>
          <a:p>
            <a:pPr eaLnBrk="1" hangingPunct="1">
              <a:lnSpc>
                <a:spcPct val="90000"/>
              </a:lnSpc>
            </a:pPr>
            <a:r>
              <a:rPr lang="en-GB" altLang="en-US" sz="1100"/>
              <a:t>If you disclose your invention before filing, it will no longer be considered "new“, regardless of the form the disclosure took, including written form (even in a publication that no-one might have read), oral disclosure (such as in a presentation or lecture), actual use or sale, and regardless of the place. In other words, all material made available to the public anywhere in the world forms part of the state of the art.</a:t>
            </a:r>
          </a:p>
          <a:p>
            <a:pPr eaLnBrk="1" hangingPunct="1">
              <a:lnSpc>
                <a:spcPct val="90000"/>
              </a:lnSpc>
            </a:pPr>
            <a:endParaRPr lang="en-GB" altLang="en-US" sz="1100"/>
          </a:p>
          <a:p>
            <a:pPr eaLnBrk="1" hangingPunct="1">
              <a:lnSpc>
                <a:spcPct val="90000"/>
              </a:lnSpc>
            </a:pPr>
            <a:r>
              <a:rPr lang="en-GB" altLang="en-US" sz="1100"/>
              <a:t>So the key message is keep it confidential!</a:t>
            </a:r>
            <a:r>
              <a:rPr lang="en-GB" altLang="en-US" sz="1100" b="1"/>
              <a:t> </a:t>
            </a:r>
            <a:r>
              <a:rPr lang="en-GB" altLang="en-US" sz="1100"/>
              <a:t>Do not disclose your invention to anyone, not even orally, until you have filed your patent application. </a:t>
            </a:r>
          </a:p>
          <a:p>
            <a:pPr eaLnBrk="1" hangingPunct="1">
              <a:lnSpc>
                <a:spcPct val="90000"/>
              </a:lnSpc>
              <a:buFontTx/>
              <a:buChar char="•"/>
            </a:pPr>
            <a:endParaRPr lang="en-GB" altLang="en-US" sz="1100"/>
          </a:p>
          <a:p>
            <a:pPr eaLnBrk="1" hangingPunct="1">
              <a:lnSpc>
                <a:spcPct val="90000"/>
              </a:lnSpc>
            </a:pPr>
            <a:r>
              <a:rPr lang="en-GB" altLang="en-US" sz="1100"/>
              <a:t>If you need to talk to potential customers or investors before you file, make sure you sign a non-disclosure agreement with them first.</a:t>
            </a:r>
          </a:p>
          <a:p>
            <a:pPr eaLnBrk="1" hangingPunct="1">
              <a:lnSpc>
                <a:spcPct val="90000"/>
              </a:lnSpc>
              <a:buFontTx/>
              <a:buChar char="•"/>
            </a:pPr>
            <a:endParaRPr lang="en-GB" altLang="en-US" sz="1100"/>
          </a:p>
          <a:p>
            <a:pPr eaLnBrk="1" hangingPunct="1">
              <a:lnSpc>
                <a:spcPct val="90000"/>
              </a:lnSpc>
            </a:pPr>
            <a:r>
              <a:rPr lang="en-GB" altLang="en-US" sz="1100"/>
              <a:t>Once you have filed your application, you are free to present, publish or sell your invention as you wish.</a:t>
            </a:r>
          </a:p>
          <a:p>
            <a:pPr eaLnBrk="1" hangingPunct="1">
              <a:lnSpc>
                <a:spcPct val="90000"/>
              </a:lnSpc>
            </a:pPr>
            <a:endParaRPr lang="en-GB" altLang="en-US" sz="1100"/>
          </a:p>
          <a:p>
            <a:pPr eaLnBrk="1" hangingPunct="1">
              <a:lnSpc>
                <a:spcPct val="90000"/>
              </a:lnSpc>
            </a:pPr>
            <a:endParaRPr lang="en-GB" altLang="en-US" sz="1100"/>
          </a:p>
          <a:p>
            <a:pPr eaLnBrk="1" hangingPunct="1">
              <a:lnSpc>
                <a:spcPct val="90000"/>
              </a:lnSpc>
            </a:pPr>
            <a:endParaRPr lang="en-US" altLang="en-US" sz="1100"/>
          </a:p>
        </p:txBody>
      </p:sp>
      <p:sp>
        <p:nvSpPr>
          <p:cNvPr id="169989"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D1EC15FE-D32E-4B19-9CFB-214CCF550AE2}" type="slidenum">
              <a:rPr lang="de-DE" altLang="en-US"/>
              <a:pPr algn="r" eaLnBrk="1" hangingPunct="1">
                <a:spcBef>
                  <a:spcPct val="0"/>
                </a:spcBef>
              </a:pPr>
              <a:t>13</a:t>
            </a:fld>
            <a:endParaRPr lang="de-DE" altLang="en-US"/>
          </a:p>
        </p:txBody>
      </p:sp>
    </p:spTree>
    <p:extLst>
      <p:ext uri="{BB962C8B-B14F-4D97-AF65-F5344CB8AC3E}">
        <p14:creationId xmlns:p14="http://schemas.microsoft.com/office/powerpoint/2010/main" val="50002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Number Placeholder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3499"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59723" indent="-250307" eaLnBrk="0" hangingPunct="0">
              <a:spcBef>
                <a:spcPct val="30000"/>
              </a:spcBef>
              <a:defRPr sz="1300">
                <a:solidFill>
                  <a:schemeClr val="tx1"/>
                </a:solidFill>
                <a:latin typeface="Arial" charset="0"/>
                <a:cs typeface="Arial" charset="0"/>
              </a:defRPr>
            </a:lvl5pPr>
            <a:lvl6pPr marL="2760339" indent="-250307" eaLnBrk="0" fontAlgn="base" hangingPunct="0">
              <a:spcBef>
                <a:spcPct val="30000"/>
              </a:spcBef>
              <a:spcAft>
                <a:spcPct val="0"/>
              </a:spcAft>
              <a:defRPr sz="1300">
                <a:solidFill>
                  <a:schemeClr val="tx1"/>
                </a:solidFill>
                <a:latin typeface="Arial" charset="0"/>
                <a:cs typeface="Arial" charset="0"/>
              </a:defRPr>
            </a:lvl6pPr>
            <a:lvl7pPr marL="3260954" indent="-250307" eaLnBrk="0" fontAlgn="base" hangingPunct="0">
              <a:spcBef>
                <a:spcPct val="30000"/>
              </a:spcBef>
              <a:spcAft>
                <a:spcPct val="0"/>
              </a:spcAft>
              <a:defRPr sz="1300">
                <a:solidFill>
                  <a:schemeClr val="tx1"/>
                </a:solidFill>
                <a:latin typeface="Arial" charset="0"/>
                <a:cs typeface="Arial" charset="0"/>
              </a:defRPr>
            </a:lvl7pPr>
            <a:lvl8pPr marL="3761568" indent="-250307" eaLnBrk="0" fontAlgn="base" hangingPunct="0">
              <a:spcBef>
                <a:spcPct val="30000"/>
              </a:spcBef>
              <a:spcAft>
                <a:spcPct val="0"/>
              </a:spcAft>
              <a:defRPr sz="1300">
                <a:solidFill>
                  <a:schemeClr val="tx1"/>
                </a:solidFill>
                <a:latin typeface="Arial" charset="0"/>
                <a:cs typeface="Arial" charset="0"/>
              </a:defRPr>
            </a:lvl8pPr>
            <a:lvl9pPr marL="426218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E180FC9C-0F30-4A32-A6E7-20394FBEDB34}" type="slidenum">
              <a:rPr lang="en-GB" altLang="en-US" smtClean="0">
                <a:ea typeface="ＭＳ Ｐゴシック" pitchFamily="34" charset="-128"/>
              </a:rPr>
              <a:pPr eaLnBrk="1" hangingPunct="1">
                <a:spcBef>
                  <a:spcPct val="0"/>
                </a:spcBef>
              </a:pPr>
              <a:t>14</a:t>
            </a:fld>
            <a:endParaRPr lang="en-GB" altLang="en-US" smtClean="0">
              <a:ea typeface="ＭＳ Ｐゴシック" pitchFamily="34" charset="-128"/>
            </a:endParaRPr>
          </a:p>
        </p:txBody>
      </p:sp>
      <p:sp>
        <p:nvSpPr>
          <p:cNvPr id="216067" name="Slide Image Placeholder 1"/>
          <p:cNvSpPr>
            <a:spLocks noGrp="1" noRot="1" noChangeAspect="1" noTextEdit="1"/>
          </p:cNvSpPr>
          <p:nvPr>
            <p:ph type="sldImg"/>
          </p:nvPr>
        </p:nvSpPr>
        <p:spPr>
          <a:ln/>
        </p:spPr>
      </p:sp>
      <p:sp>
        <p:nvSpPr>
          <p:cNvPr id="21606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The test for novelty is an objective test. </a:t>
            </a:r>
            <a:endParaRPr lang="en-GB" altLang="en-US" smtClean="0">
              <a:ea typeface="ＭＳ Ｐゴシック" pitchFamily="34" charset="-128"/>
            </a:endParaRPr>
          </a:p>
          <a:p>
            <a:r>
              <a:rPr lang="en-US" altLang="en-US" smtClean="0">
                <a:ea typeface="ＭＳ Ｐゴシック" pitchFamily="34" charset="-128"/>
              </a:rPr>
              <a:t> </a:t>
            </a:r>
            <a:endParaRPr lang="en-GB" altLang="en-US" smtClean="0">
              <a:ea typeface="ＭＳ Ｐゴシック" pitchFamily="34" charset="-128"/>
            </a:endParaRPr>
          </a:p>
          <a:p>
            <a:r>
              <a:rPr lang="en-US" altLang="en-US" smtClean="0">
                <a:ea typeface="ＭＳ Ｐゴシック" pitchFamily="34" charset="-128"/>
              </a:rPr>
              <a:t>Are all the components of the invention known? Are they disclosed as state of the art?</a:t>
            </a:r>
            <a:endParaRPr lang="en-GB" altLang="en-US" smtClean="0">
              <a:ea typeface="ＭＳ Ｐゴシック" pitchFamily="34" charset="-128"/>
            </a:endParaRPr>
          </a:p>
          <a:p>
            <a:r>
              <a:rPr lang="en-GB" altLang="en-US" smtClean="0">
                <a:ea typeface="ＭＳ Ｐゴシック" pitchFamily="34" charset="-128"/>
              </a:rPr>
              <a:t> </a:t>
            </a:r>
          </a:p>
          <a:p>
            <a:r>
              <a:rPr lang="en-US" altLang="en-US" smtClean="0">
                <a:ea typeface="ＭＳ Ｐゴシック" pitchFamily="34" charset="-128"/>
              </a:rPr>
              <a:t>The disclosure may be a similar product that already exists. </a:t>
            </a:r>
            <a:r>
              <a:rPr lang="en-GB" altLang="en-US" smtClean="0">
                <a:ea typeface="ＭＳ Ｐゴシック" pitchFamily="34" charset="-128"/>
              </a:rPr>
              <a:t>It</a:t>
            </a:r>
            <a:r>
              <a:rPr lang="en-US" altLang="en-US" smtClean="0">
                <a:ea typeface="ＭＳ Ｐゴシック" pitchFamily="34" charset="-128"/>
              </a:rPr>
              <a:t> may be a write-up, scientific article or documentation of any sort. </a:t>
            </a:r>
            <a:r>
              <a:rPr lang="en-GB" altLang="en-US" smtClean="0">
                <a:ea typeface="ＭＳ Ｐゴシック" pitchFamily="34" charset="-128"/>
              </a:rPr>
              <a:t>It</a:t>
            </a:r>
            <a:r>
              <a:rPr lang="en-US" altLang="en-US" smtClean="0">
                <a:ea typeface="ＭＳ Ｐゴシック" pitchFamily="34" charset="-128"/>
              </a:rPr>
              <a:t> must be before the priority date claimed by the invention. It can be anywhere in the world, in any form and in any language. It does not have to exist as a product or be in use in practice. It doesn’t matter if you are an English speaker and the invention was only ever known to a remote tribe in Indonesia whose language you don’t speak. </a:t>
            </a:r>
            <a:endParaRPr lang="en-GB" altLang="en-US" smtClean="0">
              <a:ea typeface="ＭＳ Ｐゴシック" pitchFamily="34" charset="-128"/>
            </a:endParaRPr>
          </a:p>
          <a:p>
            <a:r>
              <a:rPr lang="en-US" altLang="en-US" smtClean="0">
                <a:ea typeface="ＭＳ Ｐゴシック" pitchFamily="34" charset="-128"/>
              </a:rPr>
              <a:t> </a:t>
            </a:r>
            <a:endParaRPr lang="en-GB" altLang="en-US" smtClean="0">
              <a:ea typeface="ＭＳ Ｐゴシック" pitchFamily="34" charset="-128"/>
            </a:endParaRPr>
          </a:p>
          <a:p>
            <a:r>
              <a:rPr lang="en-US" altLang="en-US" smtClean="0">
                <a:ea typeface="ＭＳ Ｐゴシック" pitchFamily="34" charset="-128"/>
              </a:rPr>
              <a:t>There is an absolute novelty requirement in Europe.</a:t>
            </a:r>
            <a:endParaRPr lang="en-GB" altLang="en-US" smtClean="0">
              <a:ea typeface="ＭＳ Ｐゴシック" pitchFamily="34" charset="-128"/>
            </a:endParaRPr>
          </a:p>
          <a:p>
            <a:r>
              <a:rPr lang="en-GB" altLang="en-US" smtClean="0">
                <a:ea typeface="ＭＳ Ｐゴシック" pitchFamily="34" charset="-128"/>
              </a:rPr>
              <a:t> </a:t>
            </a:r>
          </a:p>
          <a:p>
            <a:r>
              <a:rPr lang="en-US" altLang="en-US" smtClean="0">
                <a:ea typeface="ＭＳ Ｐゴシック" pitchFamily="34" charset="-128"/>
              </a:rPr>
              <a:t>For example, let's imagine that you have an invention relating to a retractable ballpoint pen.</a:t>
            </a:r>
            <a:endParaRPr lang="en-GB" altLang="en-US" smtClean="0">
              <a:ea typeface="ＭＳ Ｐゴシック" pitchFamily="34" charset="-128"/>
            </a:endParaRPr>
          </a:p>
          <a:p>
            <a:r>
              <a:rPr lang="en-US" altLang="en-US" smtClean="0">
                <a:ea typeface="ＭＳ Ｐゴシック" pitchFamily="34" charset="-128"/>
              </a:rPr>
              <a:t> </a:t>
            </a:r>
            <a:endParaRPr lang="en-GB" altLang="en-US" smtClean="0">
              <a:ea typeface="ＭＳ Ｐゴシック" pitchFamily="34" charset="-128"/>
            </a:endParaRPr>
          </a:p>
          <a:p>
            <a:r>
              <a:rPr lang="en-US" altLang="en-US" smtClean="0">
                <a:ea typeface="ＭＳ Ｐゴシック" pitchFamily="34" charset="-128"/>
              </a:rPr>
              <a:t>You file a patent application on 2 May 1988.This means that all documents prior to 2 May 1988 are relevant to the test for novelty.</a:t>
            </a:r>
            <a:endParaRPr lang="en-GB" altLang="en-US" smtClean="0">
              <a:ea typeface="ＭＳ Ｐゴシック" pitchFamily="34" charset="-128"/>
            </a:endParaRPr>
          </a:p>
          <a:p>
            <a:r>
              <a:rPr lang="en-US" altLang="en-US" smtClean="0">
                <a:ea typeface="ＭＳ Ｐゴシック" pitchFamily="34" charset="-128"/>
              </a:rPr>
              <a:t> </a:t>
            </a:r>
            <a:endParaRPr lang="en-GB" altLang="en-US" smtClean="0">
              <a:ea typeface="ＭＳ Ｐゴシック" pitchFamily="34" charset="-128"/>
            </a:endParaRPr>
          </a:p>
          <a:p>
            <a:r>
              <a:rPr lang="en-US" altLang="en-US" smtClean="0">
                <a:ea typeface="ＭＳ Ｐゴシック" pitchFamily="34" charset="-128"/>
              </a:rPr>
              <a:t>If all the components of your claim are present in any one document found, your invention is not novel and is therefore not patentable.</a:t>
            </a:r>
            <a:endParaRPr lang="en-GB" altLang="en-US" smtClean="0">
              <a:ea typeface="ＭＳ Ｐゴシック" pitchFamily="34" charset="-128"/>
            </a:endParaRPr>
          </a:p>
          <a:p>
            <a:r>
              <a:rPr lang="en-GB" altLang="en-US" smtClean="0">
                <a:ea typeface="ＭＳ Ｐゴシック" pitchFamily="34" charset="-128"/>
              </a:rPr>
              <a:t> </a:t>
            </a:r>
          </a:p>
          <a:p>
            <a:r>
              <a:rPr lang="en-US" altLang="en-US" smtClean="0">
                <a:ea typeface="ＭＳ Ｐゴシック" pitchFamily="34" charset="-128"/>
              </a:rPr>
              <a:t>If a claim reads as "a product A having components B, C, D and E” then the test for novelty asks "Are A, B, C, D and E present in a single document and did the publication exist prior to the date of priority claimed by the present invention?"</a:t>
            </a:r>
            <a:endParaRPr lang="en-GB" altLang="en-US" smtClean="0">
              <a:ea typeface="ＭＳ Ｐゴシック" pitchFamily="34" charset="-128"/>
            </a:endParaRPr>
          </a:p>
          <a:p>
            <a:pPr eaLnBrk="1" hangingPunct="1"/>
            <a:endParaRPr lang="en-US" altLang="en-US" smtClean="0">
              <a:ea typeface="ＭＳ Ｐゴシック" pitchFamily="34" charset="-128"/>
            </a:endParaRPr>
          </a:p>
          <a:p>
            <a:pPr lvl="1" eaLnBrk="1" hangingPunct="1"/>
            <a:endParaRPr lang="en-US" altLang="en-US" smtClean="0"/>
          </a:p>
        </p:txBody>
      </p:sp>
      <p:sp>
        <p:nvSpPr>
          <p:cNvPr id="216069" name="Slide Number Placeholder 3"/>
          <p:cNvSpPr txBox="1">
            <a:spLocks noGrp="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29" tIns="50266" rIns="100529" bIns="5026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641AF016-97BA-4D5D-B62A-C993F155354F}" type="slidenum">
              <a:rPr lang="en-US" altLang="en-US">
                <a:ea typeface="ＭＳ Ｐゴシック" pitchFamily="34" charset="-128"/>
              </a:rPr>
              <a:pPr algn="r" eaLnBrk="1" hangingPunct="1">
                <a:spcBef>
                  <a:spcPct val="0"/>
                </a:spcBef>
              </a:pPr>
              <a:t>14</a:t>
            </a:fld>
            <a:endParaRPr lang="en-US" altLang="en-US">
              <a:ea typeface="ＭＳ Ｐゴシック" pitchFamily="34" charset="-128"/>
            </a:endParaRPr>
          </a:p>
        </p:txBody>
      </p:sp>
    </p:spTree>
    <p:extLst>
      <p:ext uri="{BB962C8B-B14F-4D97-AF65-F5344CB8AC3E}">
        <p14:creationId xmlns:p14="http://schemas.microsoft.com/office/powerpoint/2010/main" val="402775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At the EPO, inventive step is assessed using the problem-solution approach.</a:t>
            </a:r>
          </a:p>
          <a:p>
            <a:pPr eaLnBrk="1" hangingPunct="1"/>
            <a:endParaRPr lang="en-GB" altLang="en-US" smtClean="0"/>
          </a:p>
          <a:p>
            <a:pPr eaLnBrk="1" hangingPunct="1"/>
            <a:r>
              <a:rPr lang="en-GB" altLang="en-US" smtClean="0"/>
              <a:t>This approach assesses in an objective manner whether the solution proposed to the problem presented in the patent application is obvious or not to the person skilled in the art. </a:t>
            </a:r>
          </a:p>
          <a:p>
            <a:pPr eaLnBrk="1" hangingPunct="1"/>
            <a:endParaRPr lang="en-GB" altLang="en-US" smtClean="0"/>
          </a:p>
          <a:p>
            <a:pPr eaLnBrk="1" hangingPunct="1"/>
            <a:r>
              <a:rPr lang="en-GB" altLang="en-US" smtClean="0"/>
              <a:t>The person skilled in the art is a legal fiction. He or she is considered to be a practitioner with a general technical knowledge in the relevant field, with access to the entire state of the art and capable of performing routine work and experimentation.</a:t>
            </a:r>
          </a:p>
          <a:p>
            <a:pPr eaLnBrk="1" hangingPunct="1"/>
            <a:endParaRPr lang="en-GB" altLang="en-US" smtClean="0"/>
          </a:p>
          <a:p>
            <a:pPr eaLnBrk="1" hangingPunct="1"/>
            <a:r>
              <a:rPr lang="en-GB" altLang="en-US" smtClean="0"/>
              <a:t>He does not, however, have any inventive skills.</a:t>
            </a:r>
          </a:p>
          <a:p>
            <a:endParaRPr lang="en-GB" altLang="en-US" smtClean="0"/>
          </a:p>
        </p:txBody>
      </p:sp>
    </p:spTree>
    <p:extLst>
      <p:ext uri="{BB962C8B-B14F-4D97-AF65-F5344CB8AC3E}">
        <p14:creationId xmlns:p14="http://schemas.microsoft.com/office/powerpoint/2010/main" val="239255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F213A231-974C-4D04-8F2F-A5FE9B5B9ED4}" type="slidenum">
              <a:rPr lang="en-GB" altLang="en-US"/>
              <a:pPr algn="r" eaLnBrk="1" hangingPunct="1">
                <a:spcBef>
                  <a:spcPct val="0"/>
                </a:spcBef>
              </a:pPr>
              <a:t>16</a:t>
            </a:fld>
            <a:endParaRPr lang="en-GB" altLang="en-US"/>
          </a:p>
        </p:txBody>
      </p:sp>
      <p:sp>
        <p:nvSpPr>
          <p:cNvPr id="172035" name="Rectangle 7"/>
          <p:cNvSpPr txBox="1">
            <a:spLocks noGrp="1" noChangeArrowheads="1"/>
          </p:cNvSpPr>
          <p:nvPr/>
        </p:nvSpPr>
        <p:spPr bwMode="auto">
          <a:xfrm>
            <a:off x="3844856" y="9412207"/>
            <a:ext cx="2901976" cy="4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nchor="b"/>
          <a:lstStyle>
            <a:lvl1pPr defTabSz="896938" eaLnBrk="0" hangingPunct="0">
              <a:spcBef>
                <a:spcPct val="30000"/>
              </a:spcBef>
              <a:defRPr sz="1200">
                <a:solidFill>
                  <a:schemeClr val="tx1"/>
                </a:solidFill>
                <a:latin typeface="Arial" charset="0"/>
                <a:cs typeface="Arial" charset="0"/>
              </a:defRPr>
            </a:lvl1pPr>
            <a:lvl2pPr marL="742950" indent="-285750" defTabSz="896938" eaLnBrk="0" hangingPunct="0">
              <a:spcBef>
                <a:spcPct val="30000"/>
              </a:spcBef>
              <a:defRPr sz="1200">
                <a:solidFill>
                  <a:schemeClr val="tx1"/>
                </a:solidFill>
                <a:latin typeface="Arial" charset="0"/>
                <a:cs typeface="Arial" charset="0"/>
              </a:defRPr>
            </a:lvl2pPr>
            <a:lvl3pPr marL="1143000" indent="-228600" defTabSz="896938" eaLnBrk="0" hangingPunct="0">
              <a:spcBef>
                <a:spcPct val="30000"/>
              </a:spcBef>
              <a:defRPr sz="1200">
                <a:solidFill>
                  <a:schemeClr val="tx1"/>
                </a:solidFill>
                <a:latin typeface="Arial" charset="0"/>
                <a:cs typeface="Arial" charset="0"/>
              </a:defRPr>
            </a:lvl3pPr>
            <a:lvl4pPr marL="1600200" indent="-228600" defTabSz="896938" eaLnBrk="0" hangingPunct="0">
              <a:spcBef>
                <a:spcPct val="30000"/>
              </a:spcBef>
              <a:defRPr sz="1200">
                <a:solidFill>
                  <a:schemeClr val="tx1"/>
                </a:solidFill>
                <a:latin typeface="Arial" charset="0"/>
                <a:cs typeface="Arial" charset="0"/>
              </a:defRPr>
            </a:lvl4pPr>
            <a:lvl5pPr marL="2057400" indent="-228600" defTabSz="896938" eaLnBrk="0" hangingPunct="0">
              <a:spcBef>
                <a:spcPct val="30000"/>
              </a:spcBef>
              <a:defRPr sz="1200">
                <a:solidFill>
                  <a:schemeClr val="tx1"/>
                </a:solidFill>
                <a:latin typeface="Arial" charset="0"/>
                <a:cs typeface="Arial" charset="0"/>
              </a:defRPr>
            </a:lvl5pPr>
            <a:lvl6pPr marL="2514600" indent="-228600" defTabSz="896938" eaLnBrk="0" fontAlgn="base" hangingPunct="0">
              <a:spcBef>
                <a:spcPct val="30000"/>
              </a:spcBef>
              <a:spcAft>
                <a:spcPct val="0"/>
              </a:spcAft>
              <a:defRPr sz="1200">
                <a:solidFill>
                  <a:schemeClr val="tx1"/>
                </a:solidFill>
                <a:latin typeface="Arial" charset="0"/>
                <a:cs typeface="Arial" charset="0"/>
              </a:defRPr>
            </a:lvl6pPr>
            <a:lvl7pPr marL="2971800" indent="-228600" defTabSz="896938" eaLnBrk="0" fontAlgn="base" hangingPunct="0">
              <a:spcBef>
                <a:spcPct val="30000"/>
              </a:spcBef>
              <a:spcAft>
                <a:spcPct val="0"/>
              </a:spcAft>
              <a:defRPr sz="1200">
                <a:solidFill>
                  <a:schemeClr val="tx1"/>
                </a:solidFill>
                <a:latin typeface="Arial" charset="0"/>
                <a:cs typeface="Arial" charset="0"/>
              </a:defRPr>
            </a:lvl7pPr>
            <a:lvl8pPr marL="3429000" indent="-228600" defTabSz="896938" eaLnBrk="0" fontAlgn="base" hangingPunct="0">
              <a:spcBef>
                <a:spcPct val="30000"/>
              </a:spcBef>
              <a:spcAft>
                <a:spcPct val="0"/>
              </a:spcAft>
              <a:defRPr sz="1200">
                <a:solidFill>
                  <a:schemeClr val="tx1"/>
                </a:solidFill>
                <a:latin typeface="Arial" charset="0"/>
                <a:cs typeface="Arial" charset="0"/>
              </a:defRPr>
            </a:lvl8pPr>
            <a:lvl9pPr marL="3886200" indent="-228600" defTabSz="896938"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59A315F-0C46-4FF9-AC08-BA61D753AD9C}" type="slidenum">
              <a:rPr lang="en-GB" altLang="en-US">
                <a:latin typeface="Times New Roman" pitchFamily="18" charset="0"/>
                <a:ea typeface="Arial Unicode MS" pitchFamily="34" charset="-128"/>
                <a:cs typeface="Arial Unicode MS" pitchFamily="34" charset="-128"/>
              </a:rPr>
              <a:pPr algn="r" eaLnBrk="1" hangingPunct="1">
                <a:spcBef>
                  <a:spcPct val="0"/>
                </a:spcBef>
              </a:pPr>
              <a:t>16</a:t>
            </a:fld>
            <a:endParaRPr lang="en-GB" altLang="en-US">
              <a:latin typeface="Times New Roman" pitchFamily="18" charset="0"/>
              <a:ea typeface="Arial Unicode MS" pitchFamily="34" charset="-128"/>
              <a:cs typeface="Arial Unicode MS" pitchFamily="34" charset="-128"/>
            </a:endParaRPr>
          </a:p>
        </p:txBody>
      </p:sp>
      <p:sp>
        <p:nvSpPr>
          <p:cNvPr id="172036" name="Rectangle 2"/>
          <p:cNvSpPr>
            <a:spLocks noGrp="1" noRot="1" noChangeAspect="1" noChangeArrowheads="1" noTextEdit="1"/>
          </p:cNvSpPr>
          <p:nvPr>
            <p:ph type="sldImg"/>
          </p:nvPr>
        </p:nvSpPr>
        <p:spPr>
          <a:xfrm>
            <a:off x="908050" y="741363"/>
            <a:ext cx="4935538" cy="3703637"/>
          </a:xfrm>
          <a:ln/>
        </p:spPr>
      </p:sp>
      <p:sp>
        <p:nvSpPr>
          <p:cNvPr id="172037" name="Rectangle 3"/>
          <p:cNvSpPr>
            <a:spLocks noGrp="1" noChangeArrowheads="1"/>
          </p:cNvSpPr>
          <p:nvPr>
            <p:ph type="body" idx="1"/>
          </p:nvPr>
        </p:nvSpPr>
        <p:spPr>
          <a:xfrm>
            <a:off x="871067" y="4669826"/>
            <a:ext cx="5004701"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lstStyle/>
          <a:p>
            <a:pPr eaLnBrk="1" hangingPunct="1"/>
            <a:r>
              <a:rPr lang="en-GB" altLang="en-US" dirty="0" smtClean="0"/>
              <a:t>The claim describes the technical features of the invention.</a:t>
            </a:r>
          </a:p>
          <a:p>
            <a:pPr eaLnBrk="1" hangingPunct="1"/>
            <a:endParaRPr lang="en-GB" altLang="en-US" dirty="0" smtClean="0"/>
          </a:p>
          <a:p>
            <a:r>
              <a:rPr lang="en-GB" altLang="en-US" dirty="0" smtClean="0"/>
              <a:t>In order to be able to decide whether an invention is new, the patent examiner responsible for examining the application first has to define the prior art. To do this, he has to perform a search into the prior art, which will usually involve consulting databases containing patent documents and scientific journals, as well as searching the internet and other media.</a:t>
            </a:r>
          </a:p>
          <a:p>
            <a:endParaRPr lang="en-GB" altLang="en-US" dirty="0" smtClean="0"/>
          </a:p>
          <a:p>
            <a:r>
              <a:rPr lang="en-GB" altLang="en-US" dirty="0" smtClean="0"/>
              <a:t>In the example shown here, the search revealed four documents. The patent examiner compared the claim with each document in turn and checked whether the invention differs from it. None of the documents discloses all the features of the claim, so the invention as expressed in the claim is new. </a:t>
            </a:r>
          </a:p>
          <a:p>
            <a:pPr eaLnBrk="1" hangingPunct="1"/>
            <a:endParaRPr lang="en-GB" altLang="en-US" dirty="0" smtClean="0"/>
          </a:p>
          <a:p>
            <a:pPr eaLnBrk="1" hangingPunct="1"/>
            <a:endParaRPr lang="en-GB" altLang="en-US" dirty="0" smtClean="0"/>
          </a:p>
        </p:txBody>
      </p:sp>
    </p:spTree>
    <p:extLst>
      <p:ext uri="{BB962C8B-B14F-4D97-AF65-F5344CB8AC3E}">
        <p14:creationId xmlns:p14="http://schemas.microsoft.com/office/powerpoint/2010/main" val="2972492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7CF4BE84-E2F8-4777-A304-DCEB4C912B89}" type="slidenum">
              <a:rPr lang="en-GB" altLang="en-US" smtClean="0"/>
              <a:pPr eaLnBrk="1" hangingPunct="1">
                <a:spcBef>
                  <a:spcPct val="0"/>
                </a:spcBef>
              </a:pPr>
              <a:t>17</a:t>
            </a:fld>
            <a:endParaRPr lang="en-GB" altLang="en-US" smtClean="0"/>
          </a:p>
        </p:txBody>
      </p:sp>
      <p:sp>
        <p:nvSpPr>
          <p:cNvPr id="173059" name="Rectangle 7"/>
          <p:cNvSpPr txBox="1">
            <a:spLocks noGrp="1" noChangeArrowheads="1"/>
          </p:cNvSpPr>
          <p:nvPr/>
        </p:nvSpPr>
        <p:spPr bwMode="auto">
          <a:xfrm>
            <a:off x="3844856" y="9412207"/>
            <a:ext cx="2901976" cy="4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nchor="b"/>
          <a:lstStyle>
            <a:lvl1pPr defTabSz="896938" eaLnBrk="0" hangingPunct="0">
              <a:spcBef>
                <a:spcPct val="30000"/>
              </a:spcBef>
              <a:defRPr sz="1200">
                <a:solidFill>
                  <a:schemeClr val="tx1"/>
                </a:solidFill>
                <a:latin typeface="Arial" charset="0"/>
                <a:cs typeface="Arial" charset="0"/>
              </a:defRPr>
            </a:lvl1pPr>
            <a:lvl2pPr marL="742950" indent="-285750" defTabSz="896938" eaLnBrk="0" hangingPunct="0">
              <a:spcBef>
                <a:spcPct val="30000"/>
              </a:spcBef>
              <a:defRPr sz="1200">
                <a:solidFill>
                  <a:schemeClr val="tx1"/>
                </a:solidFill>
                <a:latin typeface="Arial" charset="0"/>
                <a:cs typeface="Arial" charset="0"/>
              </a:defRPr>
            </a:lvl2pPr>
            <a:lvl3pPr marL="1143000" indent="-228600" defTabSz="896938" eaLnBrk="0" hangingPunct="0">
              <a:spcBef>
                <a:spcPct val="30000"/>
              </a:spcBef>
              <a:defRPr sz="1200">
                <a:solidFill>
                  <a:schemeClr val="tx1"/>
                </a:solidFill>
                <a:latin typeface="Arial" charset="0"/>
                <a:cs typeface="Arial" charset="0"/>
              </a:defRPr>
            </a:lvl3pPr>
            <a:lvl4pPr marL="1600200" indent="-228600" defTabSz="896938" eaLnBrk="0" hangingPunct="0">
              <a:spcBef>
                <a:spcPct val="30000"/>
              </a:spcBef>
              <a:defRPr sz="1200">
                <a:solidFill>
                  <a:schemeClr val="tx1"/>
                </a:solidFill>
                <a:latin typeface="Arial" charset="0"/>
                <a:cs typeface="Arial" charset="0"/>
              </a:defRPr>
            </a:lvl4pPr>
            <a:lvl5pPr marL="2057400" indent="-228600" defTabSz="896938" eaLnBrk="0" hangingPunct="0">
              <a:spcBef>
                <a:spcPct val="30000"/>
              </a:spcBef>
              <a:defRPr sz="1200">
                <a:solidFill>
                  <a:schemeClr val="tx1"/>
                </a:solidFill>
                <a:latin typeface="Arial" charset="0"/>
                <a:cs typeface="Arial" charset="0"/>
              </a:defRPr>
            </a:lvl5pPr>
            <a:lvl6pPr marL="2514600" indent="-228600" defTabSz="896938" eaLnBrk="0" fontAlgn="base" hangingPunct="0">
              <a:spcBef>
                <a:spcPct val="30000"/>
              </a:spcBef>
              <a:spcAft>
                <a:spcPct val="0"/>
              </a:spcAft>
              <a:defRPr sz="1200">
                <a:solidFill>
                  <a:schemeClr val="tx1"/>
                </a:solidFill>
                <a:latin typeface="Arial" charset="0"/>
                <a:cs typeface="Arial" charset="0"/>
              </a:defRPr>
            </a:lvl6pPr>
            <a:lvl7pPr marL="2971800" indent="-228600" defTabSz="896938" eaLnBrk="0" fontAlgn="base" hangingPunct="0">
              <a:spcBef>
                <a:spcPct val="30000"/>
              </a:spcBef>
              <a:spcAft>
                <a:spcPct val="0"/>
              </a:spcAft>
              <a:defRPr sz="1200">
                <a:solidFill>
                  <a:schemeClr val="tx1"/>
                </a:solidFill>
                <a:latin typeface="Arial" charset="0"/>
                <a:cs typeface="Arial" charset="0"/>
              </a:defRPr>
            </a:lvl7pPr>
            <a:lvl8pPr marL="3429000" indent="-228600" defTabSz="896938" eaLnBrk="0" fontAlgn="base" hangingPunct="0">
              <a:spcBef>
                <a:spcPct val="30000"/>
              </a:spcBef>
              <a:spcAft>
                <a:spcPct val="0"/>
              </a:spcAft>
              <a:defRPr sz="1200">
                <a:solidFill>
                  <a:schemeClr val="tx1"/>
                </a:solidFill>
                <a:latin typeface="Arial" charset="0"/>
                <a:cs typeface="Arial" charset="0"/>
              </a:defRPr>
            </a:lvl8pPr>
            <a:lvl9pPr marL="3886200" indent="-228600" defTabSz="896938"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DB0DED5-44BE-4C2F-B580-286022835ABB}" type="slidenum">
              <a:rPr lang="en-GB" altLang="en-US">
                <a:latin typeface="Times New Roman" pitchFamily="18" charset="0"/>
                <a:ea typeface="Arial Unicode MS" pitchFamily="34" charset="-128"/>
                <a:cs typeface="Arial Unicode MS" pitchFamily="34" charset="-128"/>
              </a:rPr>
              <a:pPr algn="r" eaLnBrk="1" hangingPunct="1">
                <a:spcBef>
                  <a:spcPct val="0"/>
                </a:spcBef>
              </a:pPr>
              <a:t>17</a:t>
            </a:fld>
            <a:endParaRPr lang="en-GB" altLang="en-US">
              <a:latin typeface="Times New Roman" pitchFamily="18" charset="0"/>
              <a:ea typeface="Arial Unicode MS" pitchFamily="34" charset="-128"/>
              <a:cs typeface="Arial Unicode MS" pitchFamily="34" charset="-128"/>
            </a:endParaRPr>
          </a:p>
        </p:txBody>
      </p:sp>
      <p:sp>
        <p:nvSpPr>
          <p:cNvPr id="173060" name="Rectangle 2"/>
          <p:cNvSpPr>
            <a:spLocks noGrp="1" noRot="1" noChangeAspect="1" noChangeArrowheads="1" noTextEdit="1"/>
          </p:cNvSpPr>
          <p:nvPr>
            <p:ph type="sldImg"/>
          </p:nvPr>
        </p:nvSpPr>
        <p:spPr>
          <a:xfrm>
            <a:off x="908050" y="741363"/>
            <a:ext cx="4935538" cy="3703637"/>
          </a:xfrm>
          <a:ln/>
        </p:spPr>
      </p:sp>
      <p:sp>
        <p:nvSpPr>
          <p:cNvPr id="173061" name="Rectangle 3"/>
          <p:cNvSpPr>
            <a:spLocks noGrp="1" noChangeArrowheads="1"/>
          </p:cNvSpPr>
          <p:nvPr>
            <p:ph type="body" idx="1"/>
          </p:nvPr>
        </p:nvSpPr>
        <p:spPr>
          <a:xfrm>
            <a:off x="871067" y="4669826"/>
            <a:ext cx="5004701"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lstStyle/>
          <a:p>
            <a:pPr eaLnBrk="1" hangingPunct="1">
              <a:lnSpc>
                <a:spcPct val="80000"/>
              </a:lnSpc>
            </a:pPr>
            <a:r>
              <a:rPr lang="en-GB" altLang="en-US" sz="1100"/>
              <a:t>To ensure an objective assessment of inventive step, the EPO, for example, uses a structured problem-solution approach which lessens the risk of hindsight.</a:t>
            </a:r>
          </a:p>
          <a:p>
            <a:pPr eaLnBrk="1" hangingPunct="1">
              <a:lnSpc>
                <a:spcPct val="80000"/>
              </a:lnSpc>
            </a:pPr>
            <a:endParaRPr lang="en-GB" altLang="en-US" sz="1100"/>
          </a:p>
          <a:p>
            <a:pPr eaLnBrk="1" hangingPunct="1">
              <a:lnSpc>
                <a:spcPct val="80000"/>
              </a:lnSpc>
            </a:pPr>
            <a:r>
              <a:rPr lang="en-GB" altLang="en-US" sz="1100"/>
              <a:t>The questions asked during this analysis can be grouped into three stages.</a:t>
            </a:r>
          </a:p>
          <a:p>
            <a:pPr eaLnBrk="1" hangingPunct="1">
              <a:lnSpc>
                <a:spcPct val="80000"/>
              </a:lnSpc>
            </a:pPr>
            <a:endParaRPr lang="en-GB" altLang="en-US" sz="1100"/>
          </a:p>
          <a:p>
            <a:pPr eaLnBrk="1" hangingPunct="1">
              <a:lnSpc>
                <a:spcPct val="80000"/>
              </a:lnSpc>
            </a:pPr>
            <a:r>
              <a:rPr lang="en-GB" altLang="en-US" sz="1100"/>
              <a:t>In stage 1, the examiner considers the differences between the claim and each document. He then chooses the document which comes closest to the invention. This is normally the document which has the most features in common with the invention. In our example, this is document D1 and we have identified the features that the claim has in common with it.</a:t>
            </a:r>
          </a:p>
          <a:p>
            <a:pPr algn="just" eaLnBrk="1" hangingPunct="1">
              <a:lnSpc>
                <a:spcPct val="80000"/>
              </a:lnSpc>
            </a:pPr>
            <a:endParaRPr lang="en-GB" altLang="en-US" sz="1100"/>
          </a:p>
          <a:p>
            <a:pPr eaLnBrk="1" hangingPunct="1">
              <a:lnSpc>
                <a:spcPct val="80000"/>
              </a:lnSpc>
            </a:pPr>
            <a:r>
              <a:rPr lang="en-GB" altLang="en-US" sz="1100"/>
              <a:t>In stage 2, the examiner notes down differences between the claim and this document. He thinks of advantages based these differences. In this case it is the reduction in the time needed to fill several cups thanks to the second spout.</a:t>
            </a:r>
          </a:p>
          <a:p>
            <a:pPr eaLnBrk="1" hangingPunct="1">
              <a:lnSpc>
                <a:spcPct val="80000"/>
              </a:lnSpc>
            </a:pPr>
            <a:endParaRPr lang="en-GB" altLang="en-US" sz="1100"/>
          </a:p>
          <a:p>
            <a:pPr eaLnBrk="1" hangingPunct="1">
              <a:lnSpc>
                <a:spcPct val="80000"/>
              </a:lnSpc>
            </a:pPr>
            <a:r>
              <a:rPr lang="en-GB" altLang="en-US" sz="1100"/>
              <a:t>The next question is whether the skilled person would have overcome the drawback of document D1 in the same manner as the inventor did. To answer this question, the examiner formulates a so-called objective problem, which is usually how to achieve the same effect as the invention. In this case the question would be "How can we modify the teapot of D1 in order to reduce the time needed to fill multiple cups?“ We will look at the answer to this question on the next slide.</a:t>
            </a:r>
          </a:p>
        </p:txBody>
      </p:sp>
    </p:spTree>
    <p:extLst>
      <p:ext uri="{BB962C8B-B14F-4D97-AF65-F5344CB8AC3E}">
        <p14:creationId xmlns:p14="http://schemas.microsoft.com/office/powerpoint/2010/main" val="2349029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978115F0-C60E-4457-960E-EF312E83BA17}" type="slidenum">
              <a:rPr lang="en-GB" altLang="en-US"/>
              <a:pPr algn="r" eaLnBrk="1" hangingPunct="1">
                <a:spcBef>
                  <a:spcPct val="0"/>
                </a:spcBef>
              </a:pPr>
              <a:t>18</a:t>
            </a:fld>
            <a:endParaRPr lang="en-GB" altLang="en-US"/>
          </a:p>
        </p:txBody>
      </p:sp>
      <p:sp>
        <p:nvSpPr>
          <p:cNvPr id="174083" name="Rectangle 7"/>
          <p:cNvSpPr txBox="1">
            <a:spLocks noGrp="1" noChangeArrowheads="1"/>
          </p:cNvSpPr>
          <p:nvPr/>
        </p:nvSpPr>
        <p:spPr bwMode="auto">
          <a:xfrm>
            <a:off x="3844856" y="9412207"/>
            <a:ext cx="2901976" cy="4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nchor="b"/>
          <a:lstStyle>
            <a:lvl1pPr defTabSz="896938" eaLnBrk="0" hangingPunct="0">
              <a:spcBef>
                <a:spcPct val="30000"/>
              </a:spcBef>
              <a:defRPr sz="1200">
                <a:solidFill>
                  <a:schemeClr val="tx1"/>
                </a:solidFill>
                <a:latin typeface="Arial" charset="0"/>
                <a:cs typeface="Arial" charset="0"/>
              </a:defRPr>
            </a:lvl1pPr>
            <a:lvl2pPr marL="742950" indent="-285750" defTabSz="896938" eaLnBrk="0" hangingPunct="0">
              <a:spcBef>
                <a:spcPct val="30000"/>
              </a:spcBef>
              <a:defRPr sz="1200">
                <a:solidFill>
                  <a:schemeClr val="tx1"/>
                </a:solidFill>
                <a:latin typeface="Arial" charset="0"/>
                <a:cs typeface="Arial" charset="0"/>
              </a:defRPr>
            </a:lvl2pPr>
            <a:lvl3pPr marL="1143000" indent="-228600" defTabSz="896938" eaLnBrk="0" hangingPunct="0">
              <a:spcBef>
                <a:spcPct val="30000"/>
              </a:spcBef>
              <a:defRPr sz="1200">
                <a:solidFill>
                  <a:schemeClr val="tx1"/>
                </a:solidFill>
                <a:latin typeface="Arial" charset="0"/>
                <a:cs typeface="Arial" charset="0"/>
              </a:defRPr>
            </a:lvl3pPr>
            <a:lvl4pPr marL="1600200" indent="-228600" defTabSz="896938" eaLnBrk="0" hangingPunct="0">
              <a:spcBef>
                <a:spcPct val="30000"/>
              </a:spcBef>
              <a:defRPr sz="1200">
                <a:solidFill>
                  <a:schemeClr val="tx1"/>
                </a:solidFill>
                <a:latin typeface="Arial" charset="0"/>
                <a:cs typeface="Arial" charset="0"/>
              </a:defRPr>
            </a:lvl4pPr>
            <a:lvl5pPr marL="2057400" indent="-228600" defTabSz="896938" eaLnBrk="0" hangingPunct="0">
              <a:spcBef>
                <a:spcPct val="30000"/>
              </a:spcBef>
              <a:defRPr sz="1200">
                <a:solidFill>
                  <a:schemeClr val="tx1"/>
                </a:solidFill>
                <a:latin typeface="Arial" charset="0"/>
                <a:cs typeface="Arial" charset="0"/>
              </a:defRPr>
            </a:lvl5pPr>
            <a:lvl6pPr marL="2514600" indent="-228600" defTabSz="896938" eaLnBrk="0" fontAlgn="base" hangingPunct="0">
              <a:spcBef>
                <a:spcPct val="30000"/>
              </a:spcBef>
              <a:spcAft>
                <a:spcPct val="0"/>
              </a:spcAft>
              <a:defRPr sz="1200">
                <a:solidFill>
                  <a:schemeClr val="tx1"/>
                </a:solidFill>
                <a:latin typeface="Arial" charset="0"/>
                <a:cs typeface="Arial" charset="0"/>
              </a:defRPr>
            </a:lvl6pPr>
            <a:lvl7pPr marL="2971800" indent="-228600" defTabSz="896938" eaLnBrk="0" fontAlgn="base" hangingPunct="0">
              <a:spcBef>
                <a:spcPct val="30000"/>
              </a:spcBef>
              <a:spcAft>
                <a:spcPct val="0"/>
              </a:spcAft>
              <a:defRPr sz="1200">
                <a:solidFill>
                  <a:schemeClr val="tx1"/>
                </a:solidFill>
                <a:latin typeface="Arial" charset="0"/>
                <a:cs typeface="Arial" charset="0"/>
              </a:defRPr>
            </a:lvl7pPr>
            <a:lvl8pPr marL="3429000" indent="-228600" defTabSz="896938" eaLnBrk="0" fontAlgn="base" hangingPunct="0">
              <a:spcBef>
                <a:spcPct val="30000"/>
              </a:spcBef>
              <a:spcAft>
                <a:spcPct val="0"/>
              </a:spcAft>
              <a:defRPr sz="1200">
                <a:solidFill>
                  <a:schemeClr val="tx1"/>
                </a:solidFill>
                <a:latin typeface="Arial" charset="0"/>
                <a:cs typeface="Arial" charset="0"/>
              </a:defRPr>
            </a:lvl8pPr>
            <a:lvl9pPr marL="3886200" indent="-228600" defTabSz="896938"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C68F63EA-2FE1-4D81-BE00-200590044B38}" type="slidenum">
              <a:rPr lang="en-GB" altLang="en-US">
                <a:latin typeface="Times New Roman" pitchFamily="18" charset="0"/>
                <a:ea typeface="Arial Unicode MS" pitchFamily="34" charset="-128"/>
                <a:cs typeface="Arial Unicode MS" pitchFamily="34" charset="-128"/>
              </a:rPr>
              <a:pPr algn="r" eaLnBrk="1" hangingPunct="1">
                <a:spcBef>
                  <a:spcPct val="0"/>
                </a:spcBef>
              </a:pPr>
              <a:t>18</a:t>
            </a:fld>
            <a:endParaRPr lang="en-GB" altLang="en-US">
              <a:latin typeface="Times New Roman" pitchFamily="18" charset="0"/>
              <a:ea typeface="Arial Unicode MS" pitchFamily="34" charset="-128"/>
              <a:cs typeface="Arial Unicode MS" pitchFamily="34" charset="-128"/>
            </a:endParaRPr>
          </a:p>
        </p:txBody>
      </p:sp>
      <p:sp>
        <p:nvSpPr>
          <p:cNvPr id="174084" name="Rectangle 2"/>
          <p:cNvSpPr>
            <a:spLocks noGrp="1" noRot="1" noChangeAspect="1" noChangeArrowheads="1" noTextEdit="1"/>
          </p:cNvSpPr>
          <p:nvPr>
            <p:ph type="sldImg"/>
          </p:nvPr>
        </p:nvSpPr>
        <p:spPr>
          <a:xfrm>
            <a:off x="908050" y="741363"/>
            <a:ext cx="4935538" cy="3703637"/>
          </a:xfrm>
          <a:ln/>
        </p:spPr>
      </p:sp>
      <p:sp>
        <p:nvSpPr>
          <p:cNvPr id="174085" name="Rectangle 3"/>
          <p:cNvSpPr>
            <a:spLocks noGrp="1" noChangeArrowheads="1"/>
          </p:cNvSpPr>
          <p:nvPr>
            <p:ph type="body" idx="1"/>
          </p:nvPr>
        </p:nvSpPr>
        <p:spPr>
          <a:xfrm>
            <a:off x="871067" y="4669826"/>
            <a:ext cx="5004701"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84" tIns="49243" rIns="98484" bIns="49243"/>
          <a:lstStyle/>
          <a:p>
            <a:pPr eaLnBrk="1" hangingPunct="1">
              <a:lnSpc>
                <a:spcPct val="80000"/>
              </a:lnSpc>
            </a:pPr>
            <a:r>
              <a:rPr lang="en-GB" altLang="en-US" sz="900"/>
              <a:t>In stage 3, the examiner is looking for an answer to the question: How would the skilled person modify the teapot of D1 in order to reduce the filling time for multiple cups?</a:t>
            </a:r>
          </a:p>
          <a:p>
            <a:pPr eaLnBrk="1" hangingPunct="1">
              <a:lnSpc>
                <a:spcPct val="80000"/>
              </a:lnSpc>
              <a:buFontTx/>
              <a:buChar char="•"/>
            </a:pPr>
            <a:endParaRPr lang="en-GB" altLang="en-US" sz="900"/>
          </a:p>
          <a:p>
            <a:pPr eaLnBrk="1" hangingPunct="1">
              <a:lnSpc>
                <a:spcPct val="80000"/>
              </a:lnSpc>
            </a:pPr>
            <a:r>
              <a:rPr lang="en-GB" altLang="en-US" sz="900"/>
              <a:t>[Click 1]</a:t>
            </a:r>
          </a:p>
          <a:p>
            <a:pPr eaLnBrk="1" hangingPunct="1">
              <a:lnSpc>
                <a:spcPct val="80000"/>
              </a:lnSpc>
            </a:pPr>
            <a:endParaRPr lang="en-GB" altLang="en-US" sz="900"/>
          </a:p>
          <a:p>
            <a:pPr eaLnBrk="1" hangingPunct="1">
              <a:lnSpc>
                <a:spcPct val="80000"/>
              </a:lnSpc>
            </a:pPr>
            <a:r>
              <a:rPr lang="en-GB" altLang="en-US" sz="900"/>
              <a:t>The skilled person realistically only has access to the prior art in the technical field of the invention, which in this case is the field of kitchen utensils for food processing, in particular beverages. To come to a fair judgement, the skilled person should look at documents from this field only. The fertiliser distributor in D2 does not belong to this field, so should not be considered any further</a:t>
            </a:r>
          </a:p>
          <a:p>
            <a:pPr eaLnBrk="1" hangingPunct="1">
              <a:lnSpc>
                <a:spcPct val="80000"/>
              </a:lnSpc>
            </a:pPr>
            <a:endParaRPr lang="en-GB" altLang="en-US" sz="900"/>
          </a:p>
          <a:p>
            <a:pPr eaLnBrk="1" hangingPunct="1">
              <a:lnSpc>
                <a:spcPct val="80000"/>
              </a:lnSpc>
            </a:pPr>
            <a:r>
              <a:rPr lang="en-GB" altLang="en-US" sz="900"/>
              <a:t>Next, the examiner checks if the other documents - D3 and D4 - are concerned with filling several cups simultaneously and whether they offer the same advantage as the invention. D4 does not disclose the same effect, as it only uses one spout at a time, and not two together. Thus, D4 teaches away from the invention and must be discarded.</a:t>
            </a:r>
          </a:p>
          <a:p>
            <a:pPr>
              <a:lnSpc>
                <a:spcPct val="80000"/>
              </a:lnSpc>
            </a:pPr>
            <a:endParaRPr lang="en-GB" altLang="en-US" sz="900"/>
          </a:p>
          <a:p>
            <a:pPr>
              <a:lnSpc>
                <a:spcPct val="80000"/>
              </a:lnSpc>
            </a:pPr>
            <a:r>
              <a:rPr lang="en-GB" altLang="en-US" sz="900"/>
              <a:t>D3 discloses an espresso maker with a filter handle that allows two cups to be filled concurrently. This looks promising.</a:t>
            </a:r>
          </a:p>
          <a:p>
            <a:pPr>
              <a:lnSpc>
                <a:spcPct val="80000"/>
              </a:lnSpc>
            </a:pPr>
            <a:endParaRPr lang="en-GB" altLang="en-US" sz="900"/>
          </a:p>
          <a:p>
            <a:pPr eaLnBrk="1" hangingPunct="1">
              <a:lnSpc>
                <a:spcPct val="80000"/>
              </a:lnSpc>
            </a:pPr>
            <a:r>
              <a:rPr lang="en-GB" altLang="en-US" sz="900"/>
              <a:t>[Click 2]</a:t>
            </a:r>
          </a:p>
          <a:p>
            <a:pPr eaLnBrk="1" hangingPunct="1">
              <a:lnSpc>
                <a:spcPct val="80000"/>
              </a:lnSpc>
            </a:pPr>
            <a:endParaRPr lang="en-GB" altLang="en-US" sz="900"/>
          </a:p>
          <a:p>
            <a:pPr eaLnBrk="1" hangingPunct="1">
              <a:lnSpc>
                <a:spcPct val="80000"/>
              </a:lnSpc>
            </a:pPr>
            <a:r>
              <a:rPr lang="en-GB" altLang="en-US" sz="900"/>
              <a:t>The examiner then comes to the final step in his assessment, which is to make a careful judgement as to whether the invention is obvious when looking at the two documents. </a:t>
            </a:r>
          </a:p>
          <a:p>
            <a:pPr eaLnBrk="1" hangingPunct="1">
              <a:lnSpc>
                <a:spcPct val="80000"/>
              </a:lnSpc>
            </a:pPr>
            <a:endParaRPr lang="de-CH" altLang="en-US" sz="900"/>
          </a:p>
          <a:p>
            <a:pPr eaLnBrk="1" hangingPunct="1">
              <a:lnSpc>
                <a:spcPct val="80000"/>
              </a:lnSpc>
            </a:pPr>
            <a:r>
              <a:rPr lang="de-CH" altLang="en-US" sz="900"/>
              <a:t>[Click 3]</a:t>
            </a:r>
          </a:p>
          <a:p>
            <a:pPr eaLnBrk="1" hangingPunct="1">
              <a:lnSpc>
                <a:spcPct val="80000"/>
              </a:lnSpc>
            </a:pPr>
            <a:endParaRPr lang="de-CH" altLang="en-US" sz="900"/>
          </a:p>
          <a:p>
            <a:pPr eaLnBrk="1" hangingPunct="1">
              <a:lnSpc>
                <a:spcPct val="80000"/>
              </a:lnSpc>
            </a:pPr>
            <a:r>
              <a:rPr lang="de-CH" altLang="en-US" sz="900"/>
              <a:t>To do this he must </a:t>
            </a:r>
            <a:r>
              <a:rPr lang="en-GB" altLang="en-US" sz="900"/>
              <a:t>ask the following hypothetical questions: </a:t>
            </a:r>
          </a:p>
          <a:p>
            <a:pPr eaLnBrk="1" hangingPunct="1">
              <a:lnSpc>
                <a:spcPct val="80000"/>
              </a:lnSpc>
            </a:pPr>
            <a:endParaRPr lang="en-GB" altLang="en-US" sz="900"/>
          </a:p>
          <a:p>
            <a:pPr eaLnBrk="1" hangingPunct="1">
              <a:lnSpc>
                <a:spcPct val="80000"/>
              </a:lnSpc>
            </a:pPr>
            <a:r>
              <a:rPr lang="en-GB" altLang="en-US" sz="900"/>
              <a:t>- If the skilled person looked at D1 in combination with D3, would he find a solution for the problem of reducing the filling time?</a:t>
            </a:r>
          </a:p>
          <a:p>
            <a:pPr>
              <a:lnSpc>
                <a:spcPct val="80000"/>
              </a:lnSpc>
            </a:pPr>
            <a:r>
              <a:rPr lang="en-GB" altLang="en-US" sz="900"/>
              <a:t>- What teaching would he take from D3?</a:t>
            </a:r>
          </a:p>
          <a:p>
            <a:pPr>
              <a:lnSpc>
                <a:spcPct val="80000"/>
              </a:lnSpc>
            </a:pPr>
            <a:endParaRPr lang="en-GB" altLang="en-US" sz="900"/>
          </a:p>
          <a:p>
            <a:pPr>
              <a:lnSpc>
                <a:spcPct val="80000"/>
              </a:lnSpc>
            </a:pPr>
            <a:r>
              <a:rPr lang="en-GB" altLang="en-US" sz="900"/>
              <a:t>For the sake of this example, the examiner may make the following considerations with regard to D3.</a:t>
            </a:r>
          </a:p>
          <a:p>
            <a:pPr>
              <a:lnSpc>
                <a:spcPct val="80000"/>
              </a:lnSpc>
            </a:pPr>
            <a:endParaRPr lang="en-GB" altLang="en-US" sz="900"/>
          </a:p>
          <a:p>
            <a:pPr>
              <a:lnSpc>
                <a:spcPct val="80000"/>
              </a:lnSpc>
            </a:pPr>
            <a:r>
              <a:rPr lang="en-GB" altLang="en-US" sz="900"/>
              <a:t>Firstly, the outlet in D3 does not reduce the time needed to fill two cups since the flow rate of the espresso maker remains the same. In fact, the opposite is true: it takes twice as long to fill two cups. Looked at another way, in the same amount of time, the two cups would only get half full.</a:t>
            </a:r>
          </a:p>
          <a:p>
            <a:pPr>
              <a:lnSpc>
                <a:spcPct val="80000"/>
              </a:lnSpc>
            </a:pPr>
            <a:endParaRPr lang="en-GB" altLang="en-US" sz="900"/>
          </a:p>
          <a:p>
            <a:pPr>
              <a:lnSpc>
                <a:spcPct val="80000"/>
              </a:lnSpc>
            </a:pPr>
            <a:r>
              <a:rPr lang="en-GB" altLang="en-US" sz="900"/>
              <a:t>Secondly, even if the skilled person applied the principle of the outlet with the two pipes in D3 to the known teapot in D1, he would not arrive at the claimed invention. In D3, the outlet is Y-shaped and consists of one pipe extending into two pipes, whereas the invention makes use of two </a:t>
            </a:r>
            <a:r>
              <a:rPr lang="en-GB" altLang="en-US" sz="900" u="sng"/>
              <a:t>separate</a:t>
            </a:r>
            <a:r>
              <a:rPr lang="en-GB" altLang="en-US" sz="900"/>
              <a:t> spouts. </a:t>
            </a:r>
          </a:p>
          <a:p>
            <a:pPr>
              <a:lnSpc>
                <a:spcPct val="80000"/>
              </a:lnSpc>
            </a:pPr>
            <a:endParaRPr lang="en-GB" altLang="en-US" sz="900"/>
          </a:p>
          <a:p>
            <a:pPr>
              <a:lnSpc>
                <a:spcPct val="80000"/>
              </a:lnSpc>
            </a:pPr>
            <a:r>
              <a:rPr lang="en-GB" altLang="en-US" sz="900"/>
              <a:t>The examiner may therefore arrive at the conclusion that the claim is inventive, since the two documents in combination would not arrive at the claimed invention. A patent could thus be granted on the basis of this claim.</a:t>
            </a:r>
          </a:p>
          <a:p>
            <a:pPr>
              <a:lnSpc>
                <a:spcPct val="80000"/>
              </a:lnSpc>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a:p>
            <a:pPr>
              <a:lnSpc>
                <a:spcPct val="80000"/>
              </a:lnSpc>
              <a:buFontTx/>
              <a:buChar char="•"/>
            </a:pPr>
            <a:endParaRPr lang="en-GB" altLang="en-US" sz="900"/>
          </a:p>
        </p:txBody>
      </p:sp>
    </p:spTree>
    <p:extLst>
      <p:ext uri="{BB962C8B-B14F-4D97-AF65-F5344CB8AC3E}">
        <p14:creationId xmlns:p14="http://schemas.microsoft.com/office/powerpoint/2010/main" val="2366493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a:ln/>
        </p:spPr>
      </p:sp>
      <p:sp>
        <p:nvSpPr>
          <p:cNvPr id="62467" name="Rectangle 3"/>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GB" altLang="en-US" sz="1100" dirty="0">
                <a:latin typeface="Arial" pitchFamily="34" charset="0"/>
                <a:cs typeface="Arial" pitchFamily="34" charset="0"/>
              </a:rPr>
              <a:t>As a general principle, any person not having the patent proprietor's consent is prohibited from certain acts, and breach of those prohibitions will constitute patent infringement.</a:t>
            </a:r>
          </a:p>
          <a:p>
            <a:pPr>
              <a:buFontTx/>
              <a:buChar char="•"/>
              <a:defRPr/>
            </a:pPr>
            <a:endParaRPr lang="de-CH" altLang="en-US" sz="1100" dirty="0">
              <a:latin typeface="Arial" pitchFamily="34" charset="0"/>
              <a:cs typeface="Arial" pitchFamily="34" charset="0"/>
            </a:endParaRPr>
          </a:p>
          <a:p>
            <a:pPr>
              <a:defRPr/>
            </a:pPr>
            <a:r>
              <a:rPr lang="en-GB" altLang="en-US" sz="1100" dirty="0" smtClean="0">
                <a:latin typeface="Arial" pitchFamily="34" charset="0"/>
                <a:cs typeface="Arial" pitchFamily="34" charset="0"/>
              </a:rPr>
              <a:t>Patent proprietors can take legal action,</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including filing for injunctive relief and/or</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claiming damages from persons considered to</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be infringing their patent.</a:t>
            </a:r>
          </a:p>
          <a:p>
            <a:pPr>
              <a:defRPr/>
            </a:pPr>
            <a:endParaRPr lang="de-CH" altLang="en-US" sz="1100" dirty="0" smtClean="0">
              <a:latin typeface="Arial" pitchFamily="34" charset="0"/>
              <a:cs typeface="Arial" pitchFamily="34" charset="0"/>
            </a:endParaRPr>
          </a:p>
          <a:p>
            <a:pPr>
              <a:defRPr/>
            </a:pPr>
            <a:r>
              <a:rPr lang="en-GB" altLang="en-US" sz="1100" dirty="0" smtClean="0">
                <a:latin typeface="Arial" pitchFamily="34" charset="0"/>
                <a:cs typeface="Arial" pitchFamily="34" charset="0"/>
              </a:rPr>
              <a:t>Precisely </a:t>
            </a:r>
            <a:r>
              <a:rPr lang="en-GB" altLang="en-US" sz="1100" dirty="0">
                <a:latin typeface="Arial" pitchFamily="34" charset="0"/>
                <a:cs typeface="Arial" pitchFamily="34" charset="0"/>
              </a:rPr>
              <a:t>what constitutes infringement of a patent may differ in each jurisdiction, and is determined by the national courts with reference to the applicable national law.</a:t>
            </a:r>
          </a:p>
          <a:p>
            <a:pPr>
              <a:buFontTx/>
              <a:buChar char="•"/>
              <a:defRPr/>
            </a:pPr>
            <a:endParaRPr lang="en-GB" altLang="en-US" sz="1100" dirty="0">
              <a:latin typeface="Arial" pitchFamily="34" charset="0"/>
              <a:cs typeface="Arial" pitchFamily="34" charset="0"/>
            </a:endParaRPr>
          </a:p>
          <a:p>
            <a:pPr>
              <a:defRPr/>
            </a:pPr>
            <a:r>
              <a:rPr lang="en-GB" altLang="en-US" sz="1100" dirty="0" smtClean="0">
                <a:latin typeface="Arial" pitchFamily="34" charset="0"/>
                <a:cs typeface="Arial" pitchFamily="34" charset="0"/>
              </a:rPr>
              <a:t>The competence for infringement and</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revocation actions concerning European and unitary patents will generally lie with the</a:t>
            </a:r>
            <a:r>
              <a:rPr lang="en-GB" altLang="en-US" sz="1100" baseline="0" dirty="0" smtClean="0">
                <a:latin typeface="Arial" pitchFamily="34" charset="0"/>
                <a:cs typeface="Arial" pitchFamily="34" charset="0"/>
              </a:rPr>
              <a:t> </a:t>
            </a:r>
            <a:r>
              <a:rPr lang="en-GB" altLang="en-US" sz="1100" dirty="0" smtClean="0">
                <a:latin typeface="Arial" pitchFamily="34" charset="0"/>
                <a:cs typeface="Arial" pitchFamily="34" charset="0"/>
              </a:rPr>
              <a:t>Unified Patent Court, once it comes into force.</a:t>
            </a:r>
          </a:p>
          <a:p>
            <a:pPr>
              <a:defRPr/>
            </a:pPr>
            <a:endParaRPr lang="en-GB" altLang="en-US" sz="1100" dirty="0">
              <a:latin typeface="Arial" pitchFamily="34" charset="0"/>
              <a:cs typeface="Arial" pitchFamily="34" charset="0"/>
            </a:endParaRPr>
          </a:p>
          <a:p>
            <a:pPr>
              <a:lnSpc>
                <a:spcPct val="110000"/>
              </a:lnSpc>
              <a:defRPr/>
            </a:pPr>
            <a:r>
              <a:rPr lang="en-GB" altLang="en-US" sz="1100" dirty="0">
                <a:latin typeface="Arial" pitchFamily="34" charset="0"/>
                <a:cs typeface="Arial" pitchFamily="34" charset="0"/>
              </a:rPr>
              <a:t>The courts in European countries have adopted provisions on infringement. Typically, the acts considered to undermine the right of the patent owner to prevent third parties'</a:t>
            </a:r>
            <a:r>
              <a:rPr lang="en-GB" altLang="en-US" sz="1100" b="1" dirty="0">
                <a:latin typeface="Arial" pitchFamily="34" charset="0"/>
                <a:cs typeface="Arial" pitchFamily="34" charset="0"/>
              </a:rPr>
              <a:t> </a:t>
            </a:r>
            <a:r>
              <a:rPr lang="en-GB" altLang="en-US" sz="1100" dirty="0">
                <a:latin typeface="Arial" pitchFamily="34" charset="0"/>
                <a:cs typeface="Arial" pitchFamily="34" charset="0"/>
              </a:rPr>
              <a:t>direct use of the invention include</a:t>
            </a:r>
          </a:p>
          <a:p>
            <a:pPr>
              <a:lnSpc>
                <a:spcPct val="110000"/>
              </a:lnSpc>
              <a:defRPr/>
            </a:pPr>
            <a:r>
              <a:rPr lang="en-GB" altLang="en-US" sz="1100" dirty="0">
                <a:latin typeface="Arial" pitchFamily="34" charset="0"/>
                <a:cs typeface="Arial" pitchFamily="34" charset="0"/>
              </a:rPr>
              <a:t> </a:t>
            </a:r>
          </a:p>
          <a:p>
            <a:pPr marL="189718" indent="-189718">
              <a:lnSpc>
                <a:spcPct val="110000"/>
              </a:lnSpc>
              <a:buFont typeface="Arial" panose="020B0604020202020204" pitchFamily="34" charset="0"/>
              <a:buChar char="•"/>
              <a:defRPr/>
            </a:pPr>
            <a:r>
              <a:rPr lang="en-GB" altLang="en-US" sz="1100" dirty="0">
                <a:latin typeface="Arial" pitchFamily="34" charset="0"/>
                <a:cs typeface="Arial" pitchFamily="34" charset="0"/>
              </a:rPr>
              <a:t>making, offering, putting on the market or using a protected product or importing or stocking the product for these purposes, </a:t>
            </a:r>
          </a:p>
          <a:p>
            <a:pPr marL="189718" indent="-189718">
              <a:lnSpc>
                <a:spcPct val="110000"/>
              </a:lnSpc>
              <a:buFont typeface="Arial" panose="020B0604020202020204" pitchFamily="34" charset="0"/>
              <a:buChar char="•"/>
              <a:defRPr/>
            </a:pPr>
            <a:r>
              <a:rPr lang="en-GB" altLang="en-US" sz="1100" dirty="0">
                <a:latin typeface="Arial" pitchFamily="34" charset="0"/>
                <a:cs typeface="Arial" pitchFamily="34" charset="0"/>
              </a:rPr>
              <a:t>using a process or offering the protected process for use, and </a:t>
            </a:r>
          </a:p>
          <a:p>
            <a:pPr marL="189718" indent="-189718">
              <a:lnSpc>
                <a:spcPct val="110000"/>
              </a:lnSpc>
              <a:buFont typeface="Arial" panose="020B0604020202020204" pitchFamily="34" charset="0"/>
              <a:buChar char="•"/>
              <a:defRPr/>
            </a:pPr>
            <a:r>
              <a:rPr lang="en-GB" altLang="en-US" sz="1100" dirty="0">
                <a:latin typeface="Arial" pitchFamily="34" charset="0"/>
                <a:cs typeface="Arial" pitchFamily="34" charset="0"/>
              </a:rPr>
              <a:t>offering, putting on the market, using, or importing or stocking for these purposes the product obtained directly by a protected process.</a:t>
            </a:r>
            <a:endParaRPr lang="de-CH" altLang="en-US" sz="1100" dirty="0">
              <a:latin typeface="Arial" pitchFamily="34" charset="0"/>
              <a:cs typeface="Arial" pitchFamily="34" charset="0"/>
            </a:endParaRPr>
          </a:p>
          <a:p>
            <a:pPr marL="816842" lvl="1" indent="-312683">
              <a:lnSpc>
                <a:spcPct val="110000"/>
              </a:lnSpc>
              <a:buFontTx/>
              <a:buChar char="•"/>
              <a:defRPr/>
            </a:pPr>
            <a:endParaRPr lang="en-GB" altLang="en-US" sz="1100" dirty="0">
              <a:latin typeface="Arial" pitchFamily="34" charset="0"/>
              <a:cs typeface="Arial" pitchFamily="34" charset="0"/>
            </a:endParaRPr>
          </a:p>
        </p:txBody>
      </p:sp>
    </p:spTree>
    <p:extLst>
      <p:ext uri="{BB962C8B-B14F-4D97-AF65-F5344CB8AC3E}">
        <p14:creationId xmlns:p14="http://schemas.microsoft.com/office/powerpoint/2010/main" val="21737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7FB5D3D-2D30-4495-AF2D-5172A9E10CCD}" type="slidenum">
              <a:rPr lang="en-GB" altLang="en-US"/>
              <a:pPr algn="r" eaLnBrk="1" hangingPunct="1">
                <a:spcBef>
                  <a:spcPct val="0"/>
                </a:spcBef>
              </a:pPr>
              <a:t>2</a:t>
            </a:fld>
            <a:endParaRPr lang="en-GB" altLang="en-US"/>
          </a:p>
        </p:txBody>
      </p:sp>
      <p:sp>
        <p:nvSpPr>
          <p:cNvPr id="160771" name="Folienbildplatzhalter 1"/>
          <p:cNvSpPr>
            <a:spLocks noGrp="1" noRot="1" noChangeAspect="1" noTextEdit="1"/>
          </p:cNvSpPr>
          <p:nvPr>
            <p:ph type="sldImg"/>
          </p:nvPr>
        </p:nvSpPr>
        <p:spPr>
          <a:xfrm>
            <a:off x="908050" y="511175"/>
            <a:ext cx="4935538" cy="3703638"/>
          </a:xfrm>
          <a:ln/>
        </p:spPr>
      </p:sp>
      <p:sp>
        <p:nvSpPr>
          <p:cNvPr id="160772"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en-US" altLang="en-US" smtClean="0"/>
              <a:t>Under the Venice patent law of 1474, an invention had to be new to a certain region. The resulting patent was valid for up to 10 years. The details of the invention were not published.</a:t>
            </a:r>
          </a:p>
          <a:p>
            <a:pPr eaLnBrk="1" hangingPunct="1"/>
            <a:endParaRPr lang="en-US" altLang="en-US" smtClean="0"/>
          </a:p>
          <a:p>
            <a:pPr eaLnBrk="1" hangingPunct="1"/>
            <a:r>
              <a:rPr lang="en-US" altLang="en-US" smtClean="0"/>
              <a:t>Galileo Galilei obtained a patent on a water pump in 1594.</a:t>
            </a:r>
          </a:p>
          <a:p>
            <a:pPr eaLnBrk="1" hangingPunct="1"/>
            <a:endParaRPr lang="en-US" altLang="en-US" smtClean="0"/>
          </a:p>
          <a:p>
            <a:pPr eaLnBrk="1" hangingPunct="1"/>
            <a:r>
              <a:rPr lang="en-US" altLang="en-US" smtClean="0"/>
              <a:t>Today, patents must, according to European patent law, be new to the world. They last for up to 20 years. The details of the invention are published.</a:t>
            </a:r>
          </a:p>
          <a:p>
            <a:pPr eaLnBrk="1" hangingPunct="1">
              <a:buFontTx/>
              <a:buChar char="-"/>
            </a:pPr>
            <a:endParaRPr lang="en-US" altLang="en-US" smtClean="0"/>
          </a:p>
          <a:p>
            <a:pPr eaLnBrk="1" hangingPunct="1"/>
            <a:r>
              <a:rPr lang="en-US" altLang="en-US" smtClean="0"/>
              <a:t>The main goals of today's patent system are to provide an incentive to innovate - protecting the results of innovation means that the inventor can reap the benefits, which in turn makes it easier to attract investment - and to provide an incentive to share knowledge. To get protection the inventor must publish the details of his invention. </a:t>
            </a:r>
          </a:p>
          <a:p>
            <a:pPr eaLnBrk="1" hangingPunct="1"/>
            <a:endParaRPr lang="en-US" altLang="en-US" smtClean="0"/>
          </a:p>
          <a:p>
            <a:pPr eaLnBrk="1" hangingPunct="1"/>
            <a:r>
              <a:rPr lang="en-US" altLang="en-US" smtClean="0"/>
              <a:t>This dual nature of the patent system is sometimes referred to as a contract between society, which gets the knowledge, and the patent applicant, who gets the exclusive rights.</a:t>
            </a:r>
          </a:p>
          <a:p>
            <a:pPr eaLnBrk="1" hangingPunct="1"/>
            <a:endParaRPr lang="en-US" altLang="en-US" smtClean="0"/>
          </a:p>
        </p:txBody>
      </p:sp>
      <p:sp>
        <p:nvSpPr>
          <p:cNvPr id="160773"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9059B5FF-95C7-4A56-8B68-67DC80D3CA6E}" type="slidenum">
              <a:rPr lang="de-DE" altLang="en-US"/>
              <a:pPr algn="r" eaLnBrk="1" hangingPunct="1">
                <a:spcBef>
                  <a:spcPct val="0"/>
                </a:spcBef>
              </a:pPr>
              <a:t>2</a:t>
            </a:fld>
            <a:endParaRPr lang="de-DE" altLang="en-US"/>
          </a:p>
        </p:txBody>
      </p:sp>
    </p:spTree>
    <p:extLst>
      <p:ext uri="{BB962C8B-B14F-4D97-AF65-F5344CB8AC3E}">
        <p14:creationId xmlns:p14="http://schemas.microsoft.com/office/powerpoint/2010/main" val="84149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a:ln/>
        </p:spPr>
      </p:sp>
      <p:sp>
        <p:nvSpPr>
          <p:cNvPr id="18227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900"/>
              <a:t>The question of infringement is rather complex. In the European patent system, decisions on infringement are taken by the national courts. The EPC does, however, establish the principle that the scope of protection conferred by a European patent in the EPC contracting states is to be determined by the claims, with the description and drawings being used to interpret the claims.</a:t>
            </a:r>
          </a:p>
          <a:p>
            <a:endParaRPr lang="en-GB" altLang="en-US" sz="900"/>
          </a:p>
          <a:p>
            <a:r>
              <a:rPr lang="en-GB" altLang="en-US" sz="900"/>
              <a:t>In practice, this means that the extent of protection basically encompasses everything that is literally covered by the claims. However, it may in some cases also encompass so-called equivalents to the invention covered by the claims.</a:t>
            </a:r>
          </a:p>
          <a:p>
            <a:pPr>
              <a:buFontTx/>
              <a:buChar char="•"/>
            </a:pPr>
            <a:endParaRPr lang="en-GB" altLang="en-US" sz="1100"/>
          </a:p>
          <a:p>
            <a:r>
              <a:rPr lang="en-GB" altLang="en-US" sz="1100"/>
              <a:t>The example shown here is about two companies that are commercially active in the market for cutting tools. It illustrates both the territorial effect of patents, as well as what is meant by the "extent of protection".</a:t>
            </a:r>
          </a:p>
          <a:p>
            <a:endParaRPr lang="en-GB" altLang="en-US" sz="1100"/>
          </a:p>
          <a:p>
            <a:r>
              <a:rPr lang="en-GB" altLang="en-US" sz="1100"/>
              <a:t>PAPER-FIX is a company that produces scissors with eye rings that are covered by plastic. The plastic has good insulation properties. PAPER-FIX produce the scissors in Italy and sell them in the UK.</a:t>
            </a:r>
          </a:p>
          <a:p>
            <a:endParaRPr lang="en-GB" altLang="en-US" sz="1100"/>
          </a:p>
          <a:p>
            <a:r>
              <a:rPr lang="en-GB" altLang="en-US" sz="1100"/>
              <a:t>PAPER-FIX have been approached by a </a:t>
            </a:r>
            <a:r>
              <a:rPr lang="en-US" altLang="en-US" sz="1100"/>
              <a:t>company called HAIRY-CUT, who have accused them of infringing their patent. HAIRY-CUT's patent was granted for the UK and claims “cutting means with two eye rings”.</a:t>
            </a:r>
            <a:endParaRPr lang="en-US" altLang="en-US" sz="1100" b="1"/>
          </a:p>
          <a:p>
            <a:endParaRPr lang="en-US" altLang="en-US" sz="1100" b="1"/>
          </a:p>
          <a:p>
            <a:r>
              <a:rPr lang="en-US" altLang="en-US" sz="1100"/>
              <a:t>The question is, are PAPER-FIX infringing HAIRY-CUT's patent?</a:t>
            </a:r>
          </a:p>
        </p:txBody>
      </p:sp>
    </p:spTree>
    <p:extLst>
      <p:ext uri="{BB962C8B-B14F-4D97-AF65-F5344CB8AC3E}">
        <p14:creationId xmlns:p14="http://schemas.microsoft.com/office/powerpoint/2010/main" val="929924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a:ln/>
        </p:spPr>
      </p:sp>
      <p:sp>
        <p:nvSpPr>
          <p:cNvPr id="64515" name="Rectangle 3"/>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defRPr/>
            </a:pPr>
            <a:r>
              <a:rPr lang="en-US" altLang="en-US" sz="1100" dirty="0">
                <a:latin typeface="Arial" pitchFamily="34" charset="0"/>
                <a:cs typeface="Arial" pitchFamily="34" charset="0"/>
              </a:rPr>
              <a:t>So, are PAPER-FIX infringing HAIRY-CUT's patent? Firstly, we have to ask ourselves whether the acts done by PAPER-FIX constitute acts of infringement. PAPER-FIX produce products and sell them. Production and sale qualify as acts of infringement when done without permission.</a:t>
            </a:r>
          </a:p>
          <a:p>
            <a:pPr>
              <a:buFont typeface="Arial" panose="020B0604020202020204" pitchFamily="34" charset="0"/>
              <a:buNone/>
              <a:defRPr/>
            </a:pPr>
            <a:endParaRPr lang="en-US" altLang="en-US" sz="1100" dirty="0">
              <a:latin typeface="Arial" pitchFamily="34" charset="0"/>
              <a:cs typeface="Arial" pitchFamily="34" charset="0"/>
            </a:endParaRPr>
          </a:p>
          <a:p>
            <a:pPr>
              <a:buFont typeface="Arial" panose="020B0604020202020204" pitchFamily="34" charset="0"/>
              <a:buNone/>
              <a:defRPr/>
            </a:pPr>
            <a:r>
              <a:rPr lang="en-US" altLang="en-US" sz="1100" dirty="0">
                <a:latin typeface="Arial" pitchFamily="34" charset="0"/>
                <a:cs typeface="Arial" pitchFamily="34" charset="0"/>
              </a:rPr>
              <a:t>Then we have to check in which territories HAIRY-CUT have a patent. They have a patent in the UK. So, if PAPER-FIX are infringing HAIRY-CUT's patent, then only in the UK. What about the </a:t>
            </a:r>
            <a:r>
              <a:rPr lang="en-GB" altLang="en-US" sz="1100" dirty="0">
                <a:latin typeface="Arial" pitchFamily="34" charset="0"/>
                <a:cs typeface="Arial" pitchFamily="34" charset="0"/>
              </a:rPr>
              <a:t>scope of HAIRY-CUT's patent?. HAIRY-CUT have patent protection for any cutting means with two eye rings. PAPER-FIX produce special scissors where the eye rings are covered with plastic. As the graphic shows, these insulated scissors fall within the extent of protection of HAIRY-CUT's patent. Therefore, PAPER-FIX are infringing HAIRY-CUT's patent. PAPER-FIX must get a licence from HAIRY-CUT in the UK, otherwise HAIRY-CUT can stop them selling the scissors on the UK market.</a:t>
            </a:r>
          </a:p>
          <a:p>
            <a:pPr marL="251202" indent="-251202">
              <a:defRPr/>
            </a:pPr>
            <a:endParaRPr lang="de-CH" altLang="en-US" sz="1100" dirty="0">
              <a:latin typeface="Arial" pitchFamily="34" charset="0"/>
              <a:cs typeface="Arial" pitchFamily="34" charset="0"/>
            </a:endParaRPr>
          </a:p>
          <a:p>
            <a:pPr>
              <a:buFont typeface="Arial" panose="020B0604020202020204" pitchFamily="34" charset="0"/>
              <a:buNone/>
              <a:defRPr/>
            </a:pPr>
            <a:r>
              <a:rPr lang="en-GB" altLang="en-US" sz="1100" dirty="0">
                <a:latin typeface="Arial" pitchFamily="34" charset="0"/>
                <a:cs typeface="Arial" pitchFamily="34" charset="0"/>
              </a:rPr>
              <a:t>What about in Italy? As HAIRY-CUT do not have patent protection for Italy, the production of insulated scissors by PAPER-FIX in Italy does not constitute infringement. Therefore, PAPER-FIX can continue producing their scissors in Italy. </a:t>
            </a:r>
          </a:p>
          <a:p>
            <a:pPr marL="251202" indent="-251202">
              <a:defRPr/>
            </a:pPr>
            <a:endParaRPr lang="en-GB" altLang="en-US" sz="1100" dirty="0">
              <a:latin typeface="Arial" pitchFamily="34" charset="0"/>
              <a:cs typeface="Arial" pitchFamily="34" charset="0"/>
            </a:endParaRPr>
          </a:p>
          <a:p>
            <a:pPr>
              <a:buFont typeface="Arial" panose="020B0604020202020204" pitchFamily="34" charset="0"/>
              <a:buNone/>
              <a:defRPr/>
            </a:pPr>
            <a:r>
              <a:rPr lang="en-GB" altLang="en-US" sz="1100" dirty="0">
                <a:latin typeface="Arial" pitchFamily="34" charset="0"/>
                <a:cs typeface="Arial" pitchFamily="34" charset="0"/>
              </a:rPr>
              <a:t>By the way, PAPER-FIX should also check if anyone else has patents in the UK or Italy which cover scissors with plastic eye rings.</a:t>
            </a:r>
          </a:p>
          <a:p>
            <a:pPr marL="251202" indent="-251202">
              <a:defRPr/>
            </a:pPr>
            <a:endParaRPr lang="en-GB" altLang="en-US" sz="1100" b="1" dirty="0">
              <a:latin typeface="Arial" pitchFamily="34" charset="0"/>
              <a:cs typeface="Arial" pitchFamily="34" charset="0"/>
            </a:endParaRPr>
          </a:p>
          <a:p>
            <a:pPr>
              <a:buFont typeface="Arial" panose="020B0604020202020204" pitchFamily="34" charset="0"/>
              <a:buNone/>
              <a:defRPr/>
            </a:pPr>
            <a:r>
              <a:rPr lang="en-GB" altLang="en-US" sz="1100" dirty="0">
                <a:latin typeface="Arial" pitchFamily="34" charset="0"/>
                <a:cs typeface="Arial" pitchFamily="34" charset="0"/>
              </a:rPr>
              <a:t>Continuing with our example, let’s imagine that there is a third company called SHEAR-MAN. They import garden shears into the UK. Are SHEAR-MAN infringing HAIRY CUT's patent?</a:t>
            </a:r>
          </a:p>
          <a:p>
            <a:pPr>
              <a:buFont typeface="Arial" panose="020B0604020202020204" pitchFamily="34" charset="0"/>
              <a:buNone/>
              <a:defRPr/>
            </a:pPr>
            <a:endParaRPr lang="en-GB" altLang="en-US" sz="1100" dirty="0">
              <a:latin typeface="Arial" pitchFamily="34" charset="0"/>
              <a:cs typeface="Arial" pitchFamily="34" charset="0"/>
            </a:endParaRPr>
          </a:p>
          <a:p>
            <a:pPr>
              <a:buFont typeface="Arial" panose="020B0604020202020204" pitchFamily="34" charset="0"/>
              <a:buNone/>
              <a:defRPr/>
            </a:pPr>
            <a:r>
              <a:rPr lang="en-GB" altLang="en-US" sz="1100" dirty="0">
                <a:latin typeface="Arial" pitchFamily="34" charset="0"/>
                <a:cs typeface="Arial" pitchFamily="34" charset="0"/>
              </a:rPr>
              <a:t>Importing counts as an infringing act. Moreover, SHEAR-MAN's commercial activities are in the UK, a country for which HAIRY-CUT have patent protection.</a:t>
            </a:r>
            <a:endParaRPr lang="en-US" altLang="en-US" sz="1100" dirty="0">
              <a:latin typeface="Arial" pitchFamily="34" charset="0"/>
              <a:cs typeface="Arial" pitchFamily="34" charset="0"/>
            </a:endParaRPr>
          </a:p>
          <a:p>
            <a:pPr>
              <a:buFont typeface="Arial" panose="020B0604020202020204" pitchFamily="34" charset="0"/>
              <a:buNone/>
              <a:defRPr/>
            </a:pPr>
            <a:r>
              <a:rPr lang="en-US" altLang="en-US" sz="1100" dirty="0">
                <a:latin typeface="Arial" pitchFamily="34" charset="0"/>
                <a:cs typeface="Arial" pitchFamily="34" charset="0"/>
              </a:rPr>
              <a:t>But the garden shears they import do not have eye rings, so they do not fall within the extent of protection of HAIRY-CUT's patent. SHEAR-MAN can therefore continue to import them.</a:t>
            </a:r>
          </a:p>
          <a:p>
            <a:pPr>
              <a:buFont typeface="Arial" panose="020B0604020202020204" pitchFamily="34" charset="0"/>
              <a:buNone/>
              <a:defRPr/>
            </a:pPr>
            <a:endParaRPr lang="en-US" altLang="en-US" sz="1100" dirty="0">
              <a:latin typeface="Arial" pitchFamily="34" charset="0"/>
              <a:cs typeface="Arial" pitchFamily="34" charset="0"/>
            </a:endParaRPr>
          </a:p>
          <a:p>
            <a:pPr>
              <a:buFont typeface="Arial" panose="020B0604020202020204" pitchFamily="34" charset="0"/>
              <a:buNone/>
              <a:defRPr/>
            </a:pPr>
            <a:r>
              <a:rPr lang="en-US" altLang="en-US" sz="1100" dirty="0">
                <a:latin typeface="Arial" pitchFamily="34" charset="0"/>
                <a:cs typeface="Arial" pitchFamily="34" charset="0"/>
              </a:rPr>
              <a:t>Once again, SHEAR-MAN should check if anyone else has patents in the UK that cover this kind of garden shears.</a:t>
            </a:r>
            <a:r>
              <a:rPr lang="en-GB" altLang="en-US" sz="1100" dirty="0">
                <a:latin typeface="Arial" pitchFamily="34" charset="0"/>
                <a:cs typeface="Arial" pitchFamily="34" charset="0"/>
              </a:rPr>
              <a:t> </a:t>
            </a:r>
          </a:p>
        </p:txBody>
      </p:sp>
    </p:spTree>
    <p:extLst>
      <p:ext uri="{BB962C8B-B14F-4D97-AF65-F5344CB8AC3E}">
        <p14:creationId xmlns:p14="http://schemas.microsoft.com/office/powerpoint/2010/main" val="3722992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85971343-87B0-4E11-A91D-70C7468E1139}" type="slidenum">
              <a:rPr lang="en-GB" altLang="en-US" smtClean="0"/>
              <a:pPr eaLnBrk="1" hangingPunct="1">
                <a:spcBef>
                  <a:spcPct val="0"/>
                </a:spcBef>
              </a:pPr>
              <a:t>22</a:t>
            </a:fld>
            <a:endParaRPr lang="en-GB" altLang="en-US" smtClean="0"/>
          </a:p>
        </p:txBody>
      </p:sp>
      <p:sp>
        <p:nvSpPr>
          <p:cNvPr id="184323" name="Folienbildplatzhalter 1"/>
          <p:cNvSpPr>
            <a:spLocks noGrp="1" noRot="1" noChangeAspect="1" noTextEdit="1"/>
          </p:cNvSpPr>
          <p:nvPr>
            <p:ph type="sldImg"/>
          </p:nvPr>
        </p:nvSpPr>
        <p:spPr>
          <a:xfrm>
            <a:off x="908050" y="511175"/>
            <a:ext cx="4935538" cy="3703638"/>
          </a:xfrm>
          <a:ln/>
        </p:spPr>
      </p:sp>
      <p:sp>
        <p:nvSpPr>
          <p:cNvPr id="184324"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de-CH" altLang="en-US" sz="1100" dirty="0"/>
              <a:t>The </a:t>
            </a:r>
            <a:r>
              <a:rPr lang="de-CH" altLang="en-US" sz="1100" dirty="0" err="1"/>
              <a:t>advantages</a:t>
            </a:r>
            <a:r>
              <a:rPr lang="de-CH" altLang="en-US" sz="1100" dirty="0"/>
              <a:t> </a:t>
            </a:r>
            <a:r>
              <a:rPr lang="de-CH" altLang="en-US" sz="1100" dirty="0" err="1"/>
              <a:t>of</a:t>
            </a:r>
            <a:r>
              <a:rPr lang="de-CH" altLang="en-US" sz="1100" dirty="0"/>
              <a:t> </a:t>
            </a:r>
            <a:r>
              <a:rPr lang="de-CH" altLang="en-US" sz="1100" dirty="0" err="1"/>
              <a:t>getting</a:t>
            </a:r>
            <a:r>
              <a:rPr lang="de-CH" altLang="en-US" sz="1100" dirty="0"/>
              <a:t> a patent </a:t>
            </a:r>
            <a:r>
              <a:rPr lang="de-CH" altLang="en-US" sz="1100" dirty="0" err="1"/>
              <a:t>include</a:t>
            </a:r>
            <a:r>
              <a:rPr lang="de-CH" altLang="en-US" sz="1100" dirty="0"/>
              <a:t> </a:t>
            </a:r>
            <a:r>
              <a:rPr lang="de-CH" altLang="en-US" sz="1100" dirty="0" err="1"/>
              <a:t>the</a:t>
            </a:r>
            <a:r>
              <a:rPr lang="de-CH" altLang="en-US" sz="1100" dirty="0"/>
              <a:t> </a:t>
            </a:r>
            <a:r>
              <a:rPr lang="de-CH" altLang="en-US" sz="1100" dirty="0" err="1"/>
              <a:t>fact</a:t>
            </a:r>
            <a:r>
              <a:rPr lang="de-CH" altLang="en-US" sz="1100" dirty="0"/>
              <a:t> </a:t>
            </a:r>
            <a:r>
              <a:rPr lang="de-CH" altLang="en-US" sz="1100" dirty="0" err="1"/>
              <a:t>that</a:t>
            </a:r>
            <a:r>
              <a:rPr lang="de-CH" altLang="en-US" sz="1100" dirty="0"/>
              <a:t> p</a:t>
            </a:r>
            <a:r>
              <a:rPr lang="en-GB" altLang="en-US" sz="1100" dirty="0" err="1"/>
              <a:t>atent</a:t>
            </a:r>
            <a:r>
              <a:rPr lang="en-GB" altLang="en-US" sz="1100" dirty="0"/>
              <a:t> owners can exclude others from using their inventions. In other words, competitors cannot make products with the same features without obtaining a licence. This gives patent owners a competitive advantage. </a:t>
            </a:r>
          </a:p>
          <a:p>
            <a:pPr eaLnBrk="1" hangingPunct="1"/>
            <a:endParaRPr lang="en-GB" altLang="en-US" sz="1100" dirty="0"/>
          </a:p>
          <a:p>
            <a:pPr eaLnBrk="1" hangingPunct="1"/>
            <a:r>
              <a:rPr lang="en-GB" altLang="en-US" sz="1100" dirty="0"/>
              <a:t>European patents offer strong legal protection, as they are examined rather than simply registered. Patent rights are therefore more certain than many other forms of legal protection.</a:t>
            </a:r>
            <a:br>
              <a:rPr lang="en-GB" altLang="en-US" sz="1100" dirty="0"/>
            </a:br>
            <a:endParaRPr lang="en-GB" altLang="en-US" sz="1100" dirty="0"/>
          </a:p>
          <a:p>
            <a:pPr eaLnBrk="1" hangingPunct="1"/>
            <a:r>
              <a:rPr lang="en-GB" altLang="en-US" sz="1100" dirty="0"/>
              <a:t>In case of infringement, patent holders can sue the infringer or order customs to intercept imports of patented products. </a:t>
            </a:r>
          </a:p>
          <a:p>
            <a:pPr eaLnBrk="1" hangingPunct="1"/>
            <a:endParaRPr lang="en-GB" altLang="en-US" sz="1100" dirty="0"/>
          </a:p>
          <a:p>
            <a:pPr eaLnBrk="1" hangingPunct="1"/>
            <a:r>
              <a:rPr lang="en-GB" altLang="en-US" sz="1100" dirty="0"/>
              <a:t>Last but not least, a patent makes an invention tradable. Sellers can tell prospective buyers the details of the invention without running the risk of the invention being stolen. </a:t>
            </a:r>
          </a:p>
          <a:p>
            <a:pPr eaLnBrk="1" hangingPunct="1"/>
            <a:endParaRPr lang="en-GB" altLang="en-US" sz="1100" dirty="0"/>
          </a:p>
          <a:p>
            <a:pPr eaLnBrk="1" hangingPunct="1"/>
            <a:r>
              <a:rPr lang="en-GB" altLang="en-US" sz="1100" dirty="0"/>
              <a:t>The disadvantages of patenting include the fact that patent applications are published after 18 months, so everybody, including competitors, can find out about the invention. The information is available free of charge from online databases such as </a:t>
            </a:r>
            <a:r>
              <a:rPr lang="en-GB" altLang="en-US" sz="1100" dirty="0" err="1"/>
              <a:t>Espacenet</a:t>
            </a:r>
            <a:r>
              <a:rPr lang="en-GB" altLang="en-US" sz="1100" dirty="0"/>
              <a:t>. However, the published application does offer some limited protection, both legal and factual. Factual means that the prospect of a patent being granted might discourage competitors from investing in the commercialisation of a potentially infringing product. </a:t>
            </a:r>
          </a:p>
          <a:p>
            <a:pPr eaLnBrk="1" hangingPunct="1"/>
            <a:endParaRPr lang="en-GB" altLang="en-US" sz="1100" dirty="0"/>
          </a:p>
          <a:p>
            <a:pPr eaLnBrk="1" hangingPunct="1"/>
            <a:r>
              <a:rPr lang="en-GB" altLang="en-US" sz="1100" dirty="0"/>
              <a:t>Finally, patents can be very expensive if broad international protection is sought. And because of the time lag of </a:t>
            </a:r>
            <a:r>
              <a:rPr lang="en-GB" altLang="en-US" sz="1100" dirty="0" smtClean="0"/>
              <a:t>several </a:t>
            </a:r>
            <a:r>
              <a:rPr lang="en-GB" altLang="en-US" sz="1100" dirty="0"/>
              <a:t>years from application to grant, by the time the patent is granted, the invention may already have become obsolete. Also, enforcing patent rights may mean going to court, and this can be expensive.</a:t>
            </a:r>
          </a:p>
        </p:txBody>
      </p:sp>
      <p:sp>
        <p:nvSpPr>
          <p:cNvPr id="184325"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D8E46994-0757-41B0-BA40-D98B9C891A86}" type="slidenum">
              <a:rPr lang="de-DE" altLang="en-US"/>
              <a:pPr algn="r" eaLnBrk="1" hangingPunct="1">
                <a:spcBef>
                  <a:spcPct val="0"/>
                </a:spcBef>
              </a:pPr>
              <a:t>22</a:t>
            </a:fld>
            <a:endParaRPr lang="de-DE" altLang="en-US"/>
          </a:p>
        </p:txBody>
      </p:sp>
    </p:spTree>
    <p:extLst>
      <p:ext uri="{BB962C8B-B14F-4D97-AF65-F5344CB8AC3E}">
        <p14:creationId xmlns:p14="http://schemas.microsoft.com/office/powerpoint/2010/main" val="1359375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AFC2E6C5-9B1C-4425-832B-CBD22CACD2DD}" type="slidenum">
              <a:rPr lang="en-GB" altLang="en-US"/>
              <a:pPr algn="r" eaLnBrk="1" hangingPunct="1">
                <a:spcBef>
                  <a:spcPct val="0"/>
                </a:spcBef>
              </a:pPr>
              <a:t>23</a:t>
            </a:fld>
            <a:endParaRPr lang="en-GB" altLang="en-US"/>
          </a:p>
        </p:txBody>
      </p:sp>
      <p:sp>
        <p:nvSpPr>
          <p:cNvPr id="185347" name="Folienbildplatzhalter 1"/>
          <p:cNvSpPr>
            <a:spLocks noGrp="1" noRot="1" noChangeAspect="1" noTextEdit="1"/>
          </p:cNvSpPr>
          <p:nvPr>
            <p:ph type="sldImg"/>
          </p:nvPr>
        </p:nvSpPr>
        <p:spPr>
          <a:xfrm>
            <a:off x="908050" y="511175"/>
            <a:ext cx="4935538" cy="3703638"/>
          </a:xfrm>
          <a:ln/>
        </p:spPr>
      </p:sp>
      <p:sp>
        <p:nvSpPr>
          <p:cNvPr id="185348"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en-GB" altLang="en-US" sz="1100"/>
              <a:t>What are the alternatives to patenting?</a:t>
            </a:r>
          </a:p>
          <a:p>
            <a:pPr eaLnBrk="1" hangingPunct="1"/>
            <a:endParaRPr lang="en-GB" altLang="en-US" sz="1100"/>
          </a:p>
          <a:p>
            <a:pPr eaLnBrk="1" hangingPunct="1"/>
            <a:r>
              <a:rPr lang="en-GB" altLang="en-US" sz="1100"/>
              <a:t>One option is to publish the</a:t>
            </a:r>
            <a:r>
              <a:rPr lang="en-GB" altLang="en-US" sz="1100" b="1"/>
              <a:t> </a:t>
            </a:r>
            <a:r>
              <a:rPr lang="en-GB" altLang="en-US" sz="1100"/>
              <a:t>invention in any newspaper, magazine, journal, book or public prior art database. Publication prevents others from applying for a patent on the same invention - although other prior patents might effectively block its use. At the same time, it discloses the invention to competitors, so improvements might be patented by a third party and this might block the further development of the initial invention. </a:t>
            </a:r>
          </a:p>
          <a:p>
            <a:pPr eaLnBrk="1" hangingPunct="1">
              <a:buFontTx/>
              <a:buChar char="-"/>
            </a:pPr>
            <a:endParaRPr lang="en-GB" altLang="en-US" sz="1100"/>
          </a:p>
          <a:p>
            <a:pPr eaLnBrk="1" hangingPunct="1"/>
            <a:r>
              <a:rPr lang="en-GB" altLang="en-US" sz="1100"/>
              <a:t>Another option is to keep the invention secret. This is frequently used, especially for inventions that do not qualify for patent protection, and for production processes that cannot be reverse-engineered by analysing the end product. In the latter case, patent infringement would be very difficult to prove, so a patent might not be very effective. This option is inexpensive, although there is some cost involved in the signing of non-disclosure agreements with employees and/or partners. Trade secrets are, however, difficult to enforce, and proof is needed that competitors have used unlawful means to find out the secret. On average, detailed technological information will leak out within a year.</a:t>
            </a:r>
          </a:p>
          <a:p>
            <a:pPr eaLnBrk="1" hangingPunct="1"/>
            <a:endParaRPr lang="en-GB" altLang="en-US" sz="1100"/>
          </a:p>
          <a:p>
            <a:pPr eaLnBrk="1" hangingPunct="1"/>
            <a:r>
              <a:rPr lang="en-GB" altLang="en-US" sz="1100"/>
              <a:t>The third option is to do nothing at all.</a:t>
            </a:r>
          </a:p>
          <a:p>
            <a:pPr eaLnBrk="1" hangingPunct="1"/>
            <a:endParaRPr lang="en-GB" altLang="en-US" sz="1100"/>
          </a:p>
          <a:p>
            <a:pPr eaLnBrk="1" hangingPunct="1"/>
            <a:r>
              <a:rPr lang="en-GB" altLang="en-US" sz="1100"/>
              <a:t>Other options have been found to be at least as important as patent protection and other legal instruments. These include lead-time advantages, in other words being the first to introduce the product to the market, learning curve effects, which involves starting to learn about the technology earlier and thus maintaining a technical advantage, network effects - creating a user base or a technical standard first - and customer relations. All of these options are often used in conjunction with patents, rather than to replace them.</a:t>
            </a:r>
          </a:p>
          <a:p>
            <a:pPr eaLnBrk="1" hangingPunct="1">
              <a:buFontTx/>
              <a:buChar char="•"/>
            </a:pPr>
            <a:endParaRPr lang="en-GB" altLang="en-US" sz="1100"/>
          </a:p>
          <a:p>
            <a:pPr eaLnBrk="1" hangingPunct="1"/>
            <a:endParaRPr lang="en-GB" altLang="en-US" sz="1100"/>
          </a:p>
        </p:txBody>
      </p:sp>
      <p:sp>
        <p:nvSpPr>
          <p:cNvPr id="185349"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99757A33-A85C-4895-BE4C-7F06DB9443D2}" type="slidenum">
              <a:rPr lang="de-DE" altLang="en-US"/>
              <a:pPr algn="r" eaLnBrk="1" hangingPunct="1">
                <a:spcBef>
                  <a:spcPct val="0"/>
                </a:spcBef>
              </a:pPr>
              <a:t>23</a:t>
            </a:fld>
            <a:endParaRPr lang="de-DE" altLang="en-US"/>
          </a:p>
        </p:txBody>
      </p:sp>
    </p:spTree>
    <p:extLst>
      <p:ext uri="{BB962C8B-B14F-4D97-AF65-F5344CB8AC3E}">
        <p14:creationId xmlns:p14="http://schemas.microsoft.com/office/powerpoint/2010/main" val="2211009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77BD109B-E63B-4EF6-A480-C1DFA846F550}" type="slidenum">
              <a:rPr lang="en-GB" altLang="en-US" smtClean="0"/>
              <a:pPr eaLnBrk="1" hangingPunct="1">
                <a:spcBef>
                  <a:spcPct val="0"/>
                </a:spcBef>
              </a:pPr>
              <a:t>24</a:t>
            </a:fld>
            <a:endParaRPr lang="en-GB" altLang="en-US" smtClean="0"/>
          </a:p>
        </p:txBody>
      </p:sp>
      <p:sp>
        <p:nvSpPr>
          <p:cNvPr id="187395"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62F3A87-1798-4285-9EB9-7B1C8E871FA6}" type="slidenum">
              <a:rPr lang="en-US" altLang="en-US"/>
              <a:pPr algn="r" eaLnBrk="1" hangingPunct="1">
                <a:spcBef>
                  <a:spcPct val="0"/>
                </a:spcBef>
              </a:pPr>
              <a:t>24</a:t>
            </a:fld>
            <a:endParaRPr lang="en-US" altLang="en-US"/>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55" tIns="50276" rIns="100555" bIns="50276"/>
          <a:lstStyle/>
          <a:p>
            <a:r>
              <a:rPr lang="en-GB" altLang="en-US" sz="1100" dirty="0"/>
              <a:t>Patenting may not always be the right solution for your business. It is therefore important to understand what might happen if you decide not to patent a patentable invention. </a:t>
            </a:r>
          </a:p>
          <a:p>
            <a:endParaRPr lang="en-GB" altLang="en-US" sz="1100" b="1" dirty="0"/>
          </a:p>
          <a:p>
            <a:r>
              <a:rPr lang="en-GB" altLang="en-US" sz="1100" dirty="0"/>
              <a:t>First of all, somebody else might patent it. The first person to apply </a:t>
            </a:r>
            <a:r>
              <a:rPr lang="en-GB" altLang="en-US" sz="1100" dirty="0" smtClean="0"/>
              <a:t>has the </a:t>
            </a:r>
            <a:r>
              <a:rPr lang="en-GB" altLang="en-US" sz="1100" dirty="0"/>
              <a:t>right to the patent. If you do not patent your invention, somebody else might get a patent on it instead. The patent-holder would then be able to exclude you from the market and you would need a licence for the product.</a:t>
            </a:r>
          </a:p>
          <a:p>
            <a:endParaRPr lang="en-GB" altLang="en-US" sz="1100" b="1" dirty="0"/>
          </a:p>
          <a:p>
            <a:r>
              <a:rPr lang="en-GB" altLang="en-US" sz="1100" dirty="0"/>
              <a:t>Secondly, competitors may take advantage of your invention. They may well be tempted to make the same product by using your invention but without having to pay for the use. And as they would incur virtually no R&amp;D costs, they would be able to compete at a lower market price.</a:t>
            </a:r>
          </a:p>
          <a:p>
            <a:pPr>
              <a:buFontTx/>
              <a:buChar char="•"/>
            </a:pPr>
            <a:endParaRPr lang="en-GB" altLang="en-US" sz="1100" b="1" dirty="0"/>
          </a:p>
          <a:p>
            <a:r>
              <a:rPr lang="en-GB" altLang="en-US" sz="1100" dirty="0"/>
              <a:t>And finally, the potential for licensing, selling or transferring the technology would be severely curtailed. Nobody is willing to pay for the right to use something that does not belong to anybody. </a:t>
            </a:r>
          </a:p>
        </p:txBody>
      </p:sp>
    </p:spTree>
    <p:extLst>
      <p:ext uri="{BB962C8B-B14F-4D97-AF65-F5344CB8AC3E}">
        <p14:creationId xmlns:p14="http://schemas.microsoft.com/office/powerpoint/2010/main" val="2088108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5824D37-861F-47CC-BBD5-1A098A57BB2C}" type="slidenum">
              <a:rPr lang="en-GB" altLang="en-US"/>
              <a:pPr algn="r" eaLnBrk="1" hangingPunct="1">
                <a:spcBef>
                  <a:spcPct val="0"/>
                </a:spcBef>
              </a:pPr>
              <a:t>25</a:t>
            </a:fld>
            <a:endParaRPr lang="en-GB" altLang="en-US"/>
          </a:p>
        </p:txBody>
      </p:sp>
      <p:sp>
        <p:nvSpPr>
          <p:cNvPr id="188419" name="Folienbildplatzhalter 1"/>
          <p:cNvSpPr>
            <a:spLocks noGrp="1" noRot="1" noChangeAspect="1" noTextEdit="1"/>
          </p:cNvSpPr>
          <p:nvPr>
            <p:ph type="sldImg"/>
          </p:nvPr>
        </p:nvSpPr>
        <p:spPr>
          <a:xfrm>
            <a:off x="908050" y="511175"/>
            <a:ext cx="4935538" cy="3703638"/>
          </a:xfrm>
          <a:ln/>
        </p:spPr>
      </p:sp>
      <p:sp>
        <p:nvSpPr>
          <p:cNvPr id="188420"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r>
              <a:rPr lang="en-GB" altLang="en-US" sz="1100" dirty="0" smtClean="0"/>
              <a:t>A </a:t>
            </a:r>
            <a:r>
              <a:rPr lang="en-GB" altLang="en-US" sz="1100" dirty="0"/>
              <a:t>survey of more than 7 000 patents showed that 50% were used to protect companies’ own products and processes. 6% were used for licensing only, 4% for licensing and use, 3% for cross-licensing and 19% for blocking competitors and 17% had not yet been used.</a:t>
            </a:r>
          </a:p>
          <a:p>
            <a:pPr eaLnBrk="1" hangingPunct="1"/>
            <a:endParaRPr lang="de-CH" altLang="en-US" sz="1100" dirty="0"/>
          </a:p>
          <a:p>
            <a:pPr eaLnBrk="1" hangingPunct="1"/>
            <a:r>
              <a:rPr lang="en-GB" altLang="en-US" sz="1100" dirty="0"/>
              <a:t>It also established that there were substantial differences depending on country, industry sector and company size.</a:t>
            </a:r>
          </a:p>
          <a:p>
            <a:pPr eaLnBrk="1" hangingPunct="1"/>
            <a:endParaRPr lang="en-GB" altLang="en-US" sz="1100" dirty="0"/>
          </a:p>
          <a:p>
            <a:pPr eaLnBrk="1" hangingPunct="1"/>
            <a:r>
              <a:rPr lang="en-GB" altLang="en-US" sz="1100" dirty="0"/>
              <a:t>Cross-licensing is very important for certain industries. For example, ordinary mobile phones have to use technology protected by so many different patents that most mobile phone companies have made cross-licensing agreements to allow each other to use their respective patents.</a:t>
            </a:r>
          </a:p>
          <a:p>
            <a:pPr eaLnBrk="1" hangingPunct="1"/>
            <a:endParaRPr lang="en-GB" altLang="en-US" sz="1100" dirty="0"/>
          </a:p>
        </p:txBody>
      </p:sp>
      <p:sp>
        <p:nvSpPr>
          <p:cNvPr id="188421"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E9B83729-6B6B-4519-AA9A-1BB7E01EB7B9}" type="slidenum">
              <a:rPr lang="de-DE" altLang="en-US"/>
              <a:pPr algn="r" eaLnBrk="1" hangingPunct="1">
                <a:spcBef>
                  <a:spcPct val="0"/>
                </a:spcBef>
              </a:pPr>
              <a:t>25</a:t>
            </a:fld>
            <a:endParaRPr lang="de-DE" altLang="en-US"/>
          </a:p>
        </p:txBody>
      </p:sp>
    </p:spTree>
    <p:extLst>
      <p:ext uri="{BB962C8B-B14F-4D97-AF65-F5344CB8AC3E}">
        <p14:creationId xmlns:p14="http://schemas.microsoft.com/office/powerpoint/2010/main" val="4267570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B29F88C-C6D2-492E-A2E3-F3DCF8680C87}" type="slidenum">
              <a:rPr lang="en-GB" altLang="en-US"/>
              <a:pPr algn="r" eaLnBrk="1" hangingPunct="1">
                <a:spcBef>
                  <a:spcPct val="0"/>
                </a:spcBef>
              </a:pPr>
              <a:t>3</a:t>
            </a:fld>
            <a:endParaRPr lang="en-GB" altLang="en-US"/>
          </a:p>
        </p:txBody>
      </p:sp>
      <p:sp>
        <p:nvSpPr>
          <p:cNvPr id="161795" name="Rectangle 2"/>
          <p:cNvSpPr>
            <a:spLocks noGrp="1" noRot="1" noChangeAspect="1" noTextEdit="1"/>
          </p:cNvSpPr>
          <p:nvPr>
            <p:ph type="sldImg"/>
          </p:nvPr>
        </p:nvSpPr>
        <p:spPr>
          <a:ln/>
        </p:spPr>
      </p:sp>
      <p:sp>
        <p:nvSpPr>
          <p:cNvPr id="161796" name="Rectangle 3"/>
          <p:cNvSpPr>
            <a:spLocks noGrp="1"/>
          </p:cNvSpPr>
          <p:nvPr>
            <p:ph type="body" idx="1"/>
          </p:nvPr>
        </p:nvSpPr>
        <p:spPr>
          <a:xfrm>
            <a:off x="674371" y="4691907"/>
            <a:ext cx="5394960"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This slide summarises the role of the patent system.</a:t>
            </a:r>
          </a:p>
          <a:p>
            <a:pPr eaLnBrk="1" hangingPunct="1"/>
            <a:endParaRPr lang="en-GB" altLang="en-US" dirty="0" smtClean="0"/>
          </a:p>
          <a:p>
            <a:pPr eaLnBrk="1" hangingPunct="1"/>
            <a:r>
              <a:rPr lang="en-GB" altLang="en-US" dirty="0" smtClean="0"/>
              <a:t>The patent system encourages technological innovation by rewarding intellectual creativity. In providing patent owners with protection for their inventions, patents offer them recognition for their creativity and the possibility of obtaining financial reward if they commercialise or exploit their inventions.</a:t>
            </a:r>
          </a:p>
          <a:p>
            <a:pPr eaLnBrk="1" hangingPunct="1"/>
            <a:endParaRPr lang="en-GB" altLang="en-US" dirty="0" smtClean="0"/>
          </a:p>
          <a:p>
            <a:pPr eaLnBrk="1" hangingPunct="1"/>
            <a:r>
              <a:rPr lang="en-US" altLang="en-US" dirty="0" smtClean="0"/>
              <a:t>The patent system can also promote competition and investment in developing new or improved products or processes </a:t>
            </a:r>
            <a:r>
              <a:rPr lang="en-GB" altLang="en-US" dirty="0" smtClean="0"/>
              <a:t>by encouraging research and development. Investors are more likely to provide financial backing if there is the potential for a return on their investment from inventions that can be patented</a:t>
            </a:r>
            <a:r>
              <a:rPr lang="en-US" altLang="en-US" dirty="0" smtClean="0"/>
              <a:t>.</a:t>
            </a:r>
          </a:p>
          <a:p>
            <a:pPr eaLnBrk="1" hangingPunct="1"/>
            <a:endParaRPr lang="en-US" altLang="en-US" dirty="0" smtClean="0"/>
          </a:p>
          <a:p>
            <a:pPr eaLnBrk="1" hangingPunct="1"/>
            <a:r>
              <a:rPr lang="en-GB" altLang="en-US" dirty="0" smtClean="0"/>
              <a:t>Because the information disclosed in patents is published, the patent system encourages the dissemination of information that may be of benefit to society.</a:t>
            </a:r>
          </a:p>
          <a:p>
            <a:pPr eaLnBrk="1" hangingPunct="1"/>
            <a:endParaRPr lang="en-GB" altLang="en-US" dirty="0" smtClean="0"/>
          </a:p>
          <a:p>
            <a:pPr eaLnBrk="1" hangingPunct="1"/>
            <a:r>
              <a:rPr lang="en-GB" altLang="en-US" dirty="0" smtClean="0"/>
              <a:t>It can promote technology transfer by way of the publicly available information in patent databases. Thanks to these databases, anyone can find patented technologies that they may want to access and use themselves</a:t>
            </a:r>
            <a:r>
              <a:rPr lang="en-US" altLang="en-US" dirty="0" smtClean="0"/>
              <a:t>.</a:t>
            </a:r>
            <a:endParaRPr lang="en-GB" altLang="en-US" dirty="0" smtClean="0"/>
          </a:p>
        </p:txBody>
      </p:sp>
    </p:spTree>
    <p:extLst>
      <p:ext uri="{BB962C8B-B14F-4D97-AF65-F5344CB8AC3E}">
        <p14:creationId xmlns:p14="http://schemas.microsoft.com/office/powerpoint/2010/main" val="171046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75D48C52-5285-4137-816B-5954011B84D7}" type="slidenum">
              <a:rPr lang="en-GB" altLang="en-US"/>
              <a:pPr algn="r" eaLnBrk="1" hangingPunct="1">
                <a:spcBef>
                  <a:spcPct val="0"/>
                </a:spcBef>
              </a:pPr>
              <a:t>4</a:t>
            </a:fld>
            <a:endParaRPr lang="en-GB" altLang="en-US"/>
          </a:p>
        </p:txBody>
      </p:sp>
      <p:sp>
        <p:nvSpPr>
          <p:cNvPr id="162819" name="Folienbildplatzhalter 1"/>
          <p:cNvSpPr>
            <a:spLocks noGrp="1" noRot="1" noChangeAspect="1" noTextEdit="1"/>
          </p:cNvSpPr>
          <p:nvPr>
            <p:ph type="sldImg"/>
          </p:nvPr>
        </p:nvSpPr>
        <p:spPr>
          <a:xfrm>
            <a:off x="908050" y="511175"/>
            <a:ext cx="4935538" cy="3703638"/>
          </a:xfrm>
          <a:ln/>
        </p:spPr>
      </p:sp>
      <p:sp>
        <p:nvSpPr>
          <p:cNvPr id="162820"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r>
              <a:rPr lang="en-GB" altLang="en-US" sz="1100" dirty="0"/>
              <a:t>As we have already seen, patents are sometimes considered as a kind of contract between the applicant and society. </a:t>
            </a:r>
          </a:p>
          <a:p>
            <a:endParaRPr lang="en-GB" altLang="en-US" sz="1100" dirty="0"/>
          </a:p>
          <a:p>
            <a:r>
              <a:rPr lang="en-GB" altLang="en-US" sz="1100" dirty="0"/>
              <a:t>Applicants and patent owners are interested in benefiting from their inventions. </a:t>
            </a:r>
          </a:p>
          <a:p>
            <a:pPr>
              <a:buFontTx/>
              <a:buChar char="•"/>
            </a:pPr>
            <a:endParaRPr lang="en-GB" altLang="en-US" sz="1100" dirty="0"/>
          </a:p>
          <a:p>
            <a:r>
              <a:rPr lang="en-GB" altLang="en-US" sz="1100" dirty="0"/>
              <a:t>Owning a patent gives them the right to prevent others from making, using, offering for sale, selling or importing a product that infringes the patent, for a limited amount of time and the country for which the patent has been granted.</a:t>
            </a:r>
          </a:p>
          <a:p>
            <a:endParaRPr lang="en-GB" altLang="en-US" sz="1100" dirty="0"/>
          </a:p>
          <a:p>
            <a:r>
              <a:rPr lang="en-GB" altLang="en-US" sz="1100" dirty="0"/>
              <a:t>The exceptions to this are use of the patent for non-commercial purposes, including private use and academic research.</a:t>
            </a:r>
          </a:p>
          <a:p>
            <a:endParaRPr lang="en-GB" altLang="en-US" sz="1100" dirty="0"/>
          </a:p>
          <a:p>
            <a:r>
              <a:rPr lang="en-GB" altLang="en-US" sz="1100" dirty="0"/>
              <a:t>Society is interested in:</a:t>
            </a:r>
          </a:p>
          <a:p>
            <a:r>
              <a:rPr lang="en-GB" altLang="en-US" sz="1100" dirty="0"/>
              <a:t> </a:t>
            </a:r>
          </a:p>
          <a:p>
            <a:pPr>
              <a:buFontTx/>
              <a:buChar char="•"/>
            </a:pPr>
            <a:r>
              <a:rPr lang="en-GB" altLang="en-US" sz="1100" dirty="0"/>
              <a:t> Encouraging innovation so that better products can be made and better production methods can be used for the benefit of </a:t>
            </a:r>
            <a:r>
              <a:rPr lang="en-GB" altLang="en-US" sz="1100" dirty="0" smtClean="0"/>
              <a:t>all;</a:t>
            </a:r>
            <a:endParaRPr lang="en-GB" altLang="en-US" sz="1100" dirty="0"/>
          </a:p>
          <a:p>
            <a:pPr>
              <a:buFontTx/>
              <a:buChar char="•"/>
            </a:pPr>
            <a:r>
              <a:rPr lang="en-GB" altLang="en-US" sz="1100" dirty="0"/>
              <a:t> Protecting new and innovative companies so that they can compete with larger established companies, in order to maintain a competitive </a:t>
            </a:r>
            <a:r>
              <a:rPr lang="en-GB" altLang="en-US" sz="1100" dirty="0" smtClean="0"/>
              <a:t>economy; </a:t>
            </a:r>
            <a:endParaRPr lang="en-GB" altLang="en-US" sz="1100" dirty="0"/>
          </a:p>
          <a:p>
            <a:pPr>
              <a:buFontTx/>
              <a:buChar char="•"/>
            </a:pPr>
            <a:r>
              <a:rPr lang="en-GB" altLang="en-US" sz="1100" dirty="0"/>
              <a:t> Finding out the details of new inventions so that other engineers and scientists can further improve them; and </a:t>
            </a:r>
          </a:p>
          <a:p>
            <a:pPr>
              <a:buFontTx/>
              <a:buChar char="•"/>
            </a:pPr>
            <a:r>
              <a:rPr lang="en-GB" altLang="en-US" sz="1100" dirty="0"/>
              <a:t> Promoting technology transfer, that is from universities to industry. </a:t>
            </a:r>
          </a:p>
          <a:p>
            <a:pPr>
              <a:buFontTx/>
              <a:buChar char="•"/>
            </a:pPr>
            <a:endParaRPr lang="en-GB" altLang="en-US" sz="1100" dirty="0"/>
          </a:p>
          <a:p>
            <a:pPr eaLnBrk="1" hangingPunct="1"/>
            <a:r>
              <a:rPr lang="en-GB" altLang="en-US" sz="1100" dirty="0"/>
              <a:t>In return for this protection, applicants must reveal their inventions to the public, so others can build on them. This takes the form of publication of the application by the relevant patent office.</a:t>
            </a:r>
          </a:p>
          <a:p>
            <a:pPr eaLnBrk="1" hangingPunct="1"/>
            <a:endParaRPr lang="en-GB" altLang="en-US" sz="1100" dirty="0"/>
          </a:p>
          <a:p>
            <a:r>
              <a:rPr lang="en-GB" altLang="en-US" sz="1100" dirty="0"/>
              <a:t>This social contract is institutionalised in the form of patent law. </a:t>
            </a:r>
          </a:p>
        </p:txBody>
      </p:sp>
      <p:sp>
        <p:nvSpPr>
          <p:cNvPr id="162821"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CF08274-423E-452F-8079-A42C73C2F8F4}" type="slidenum">
              <a:rPr lang="de-DE" altLang="en-US"/>
              <a:pPr algn="r" eaLnBrk="1" hangingPunct="1">
                <a:spcBef>
                  <a:spcPct val="0"/>
                </a:spcBef>
              </a:pPr>
              <a:t>4</a:t>
            </a:fld>
            <a:endParaRPr lang="de-DE" altLang="en-US"/>
          </a:p>
        </p:txBody>
      </p:sp>
    </p:spTree>
    <p:extLst>
      <p:ext uri="{BB962C8B-B14F-4D97-AF65-F5344CB8AC3E}">
        <p14:creationId xmlns:p14="http://schemas.microsoft.com/office/powerpoint/2010/main" val="126111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DA9C1C11-A7E2-4DD0-8E1C-0D814CA5D9DE}" type="slidenum">
              <a:rPr lang="en-GB" altLang="en-US" smtClean="0"/>
              <a:pPr eaLnBrk="1" hangingPunct="1">
                <a:spcBef>
                  <a:spcPct val="0"/>
                </a:spcBef>
              </a:pPr>
              <a:t>5</a:t>
            </a:fld>
            <a:endParaRPr lang="en-GB" altLang="en-US" smtClean="0"/>
          </a:p>
        </p:txBody>
      </p:sp>
      <p:sp>
        <p:nvSpPr>
          <p:cNvPr id="163843" name="Folienbildplatzhalter 1"/>
          <p:cNvSpPr>
            <a:spLocks noGrp="1" noRot="1" noChangeAspect="1" noTextEdit="1"/>
          </p:cNvSpPr>
          <p:nvPr>
            <p:ph type="sldImg"/>
          </p:nvPr>
        </p:nvSpPr>
        <p:spPr>
          <a:xfrm>
            <a:off x="908050" y="511175"/>
            <a:ext cx="4935538" cy="3703638"/>
          </a:xfrm>
          <a:ln/>
        </p:spPr>
      </p:sp>
      <p:sp>
        <p:nvSpPr>
          <p:cNvPr id="163844" name="Notizenplatzhalter 2"/>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r>
              <a:rPr lang="en-GB" altLang="en-US" smtClean="0"/>
              <a:t>Patent owners have the right to prevent others from making, using, offering for sale, selling or importing a product that infringes their patent, for a limited amount of time.</a:t>
            </a:r>
          </a:p>
          <a:p>
            <a:endParaRPr lang="en-GB" altLang="en-US" smtClean="0"/>
          </a:p>
          <a:p>
            <a:r>
              <a:rPr lang="en-US" altLang="en-US" smtClean="0"/>
              <a:t>Exceptions include use for non-commercial purposes, such as private use or academic research.</a:t>
            </a:r>
            <a:endParaRPr lang="en-GB" altLang="en-US" smtClean="0"/>
          </a:p>
          <a:p>
            <a:pPr eaLnBrk="1" hangingPunct="1"/>
            <a:endParaRPr lang="en-US" altLang="en-US" smtClean="0"/>
          </a:p>
          <a:p>
            <a:pPr eaLnBrk="1" hangingPunct="1"/>
            <a:r>
              <a:rPr lang="en-US" altLang="en-US" smtClean="0"/>
              <a:t>Further options include licensing inventions to others, or allowing everybody to use the invention for free. </a:t>
            </a:r>
          </a:p>
          <a:p>
            <a:pPr eaLnBrk="1" hangingPunct="1">
              <a:buFontTx/>
              <a:buChar char="•"/>
            </a:pPr>
            <a:endParaRPr lang="en-US" altLang="en-US" smtClean="0"/>
          </a:p>
          <a:p>
            <a:pPr eaLnBrk="1" hangingPunct="1"/>
            <a:r>
              <a:rPr lang="en-US" altLang="en-US" smtClean="0"/>
              <a:t>Many important technologies such as CDs, DVDs, mobile phone technology and digital TV are covered by numerous individual patents that companies license to each other in a process known as cross-licensing.</a:t>
            </a:r>
          </a:p>
          <a:p>
            <a:pPr eaLnBrk="1" hangingPunct="1"/>
            <a:endParaRPr lang="en-GB" altLang="en-US" smtClean="0"/>
          </a:p>
          <a:p>
            <a:pPr eaLnBrk="1" hangingPunct="1"/>
            <a:r>
              <a:rPr lang="en-GB" altLang="en-US" smtClean="0"/>
              <a:t>If commercialising your invention means using the intellectual property of others, then you need to have their permission! </a:t>
            </a:r>
          </a:p>
        </p:txBody>
      </p:sp>
      <p:sp>
        <p:nvSpPr>
          <p:cNvPr id="163845" name="Foliennummernplatzhalter 3"/>
          <p:cNvSpPr txBox="1">
            <a:spLocks noGrp="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A3EEF19-78EC-468E-84BF-555ADF54C5A0}" type="slidenum">
              <a:rPr lang="de-DE" altLang="en-US"/>
              <a:pPr algn="r" eaLnBrk="1" hangingPunct="1">
                <a:spcBef>
                  <a:spcPct val="0"/>
                </a:spcBef>
              </a:pPr>
              <a:t>5</a:t>
            </a:fld>
            <a:endParaRPr lang="de-DE" altLang="en-US"/>
          </a:p>
        </p:txBody>
      </p:sp>
    </p:spTree>
    <p:extLst>
      <p:ext uri="{BB962C8B-B14F-4D97-AF65-F5344CB8AC3E}">
        <p14:creationId xmlns:p14="http://schemas.microsoft.com/office/powerpoint/2010/main" val="28633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EC39E923-BAB6-4EEF-B736-AB2517EA6ACB}" type="slidenum">
              <a:rPr lang="en-GB" altLang="en-US" smtClean="0"/>
              <a:pPr eaLnBrk="1" hangingPunct="1">
                <a:spcBef>
                  <a:spcPct val="0"/>
                </a:spcBef>
              </a:pPr>
              <a:t>6</a:t>
            </a:fld>
            <a:endParaRPr lang="en-GB" altLang="en-US" smtClean="0"/>
          </a:p>
        </p:txBody>
      </p:sp>
      <p:sp>
        <p:nvSpPr>
          <p:cNvPr id="164867" name="Rectangle 2"/>
          <p:cNvSpPr>
            <a:spLocks noGrp="1" noRot="1" noChangeAspect="1" noChangeArrowheads="1" noTextEdit="1"/>
          </p:cNvSpPr>
          <p:nvPr>
            <p:ph type="sldImg"/>
          </p:nvPr>
        </p:nvSpPr>
        <p:spPr>
          <a:xfrm>
            <a:off x="908050" y="741363"/>
            <a:ext cx="4935538" cy="3703637"/>
          </a:xfrm>
          <a:ln/>
        </p:spPr>
      </p:sp>
      <p:sp>
        <p:nvSpPr>
          <p:cNvPr id="164868" name="Rectangle 3"/>
          <p:cNvSpPr>
            <a:spLocks noGrp="1" noChangeArrowheads="1"/>
          </p:cNvSpPr>
          <p:nvPr>
            <p:ph type="body" idx="1"/>
          </p:nvPr>
        </p:nvSpPr>
        <p:spPr>
          <a:xfrm>
            <a:off x="674371" y="4691907"/>
            <a:ext cx="5394960" cy="444745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48" tIns="50273" rIns="100548" bIns="50273"/>
          <a:lstStyle/>
          <a:p>
            <a:pPr eaLnBrk="1" hangingPunct="1"/>
            <a:r>
              <a:rPr lang="en-GB" altLang="en-US" sz="1100" dirty="0"/>
              <a:t>The key concept of this slide is to show that a patent is a negative right, not a positive one.</a:t>
            </a:r>
          </a:p>
          <a:p>
            <a:pPr eaLnBrk="1" hangingPunct="1"/>
            <a:endParaRPr lang="en-GB" altLang="en-US" sz="1100" dirty="0"/>
          </a:p>
          <a:p>
            <a:pPr eaLnBrk="1" hangingPunct="1"/>
            <a:r>
              <a:rPr lang="en-GB" altLang="en-US" sz="1100" dirty="0"/>
              <a:t>For example, let us imagine that you have invented the first-ever electric kettle to have a ceramic heating element as its base-plate. This kettle has advantages over kettles which have a metal heating element upon which </a:t>
            </a:r>
            <a:r>
              <a:rPr lang="en-GB" altLang="en-US" sz="1100" dirty="0" err="1"/>
              <a:t>limescale</a:t>
            </a:r>
            <a:r>
              <a:rPr lang="en-GB" altLang="en-US" sz="1100" dirty="0"/>
              <a:t> forms. Such a kettle might be novel and inventive, and could get you a patent, which we will call patent B. </a:t>
            </a:r>
          </a:p>
          <a:p>
            <a:pPr eaLnBrk="1" hangingPunct="1">
              <a:buFontTx/>
              <a:buChar char="•"/>
            </a:pPr>
            <a:endParaRPr lang="en-GB" altLang="en-US" sz="1100" dirty="0"/>
          </a:p>
          <a:p>
            <a:pPr eaLnBrk="1" hangingPunct="1"/>
            <a:r>
              <a:rPr lang="en-GB" altLang="en-US" sz="1100" dirty="0"/>
              <a:t>However, your patent does not grant you the right to use your invention, because it falls within the scope of an earlier patent for all electric kettles, which we will call patent A. </a:t>
            </a:r>
          </a:p>
          <a:p>
            <a:pPr eaLnBrk="1" hangingPunct="1">
              <a:buFontTx/>
              <a:buChar char="•"/>
            </a:pPr>
            <a:endParaRPr lang="en-GB" altLang="en-US" sz="1100" dirty="0"/>
          </a:p>
          <a:p>
            <a:pPr eaLnBrk="1" hangingPunct="1"/>
            <a:r>
              <a:rPr lang="en-GB" altLang="en-US" sz="1100" dirty="0"/>
              <a:t>For you to make, use and sell your invention you need a licence from the owner of the earlier, broader patent, patent A. </a:t>
            </a:r>
          </a:p>
          <a:p>
            <a:pPr eaLnBrk="1" hangingPunct="1">
              <a:buFontTx/>
              <a:buChar char="•"/>
            </a:pPr>
            <a:endParaRPr lang="en-GB" altLang="en-US" sz="1100" dirty="0"/>
          </a:p>
          <a:p>
            <a:pPr eaLnBrk="1" hangingPunct="1"/>
            <a:r>
              <a:rPr lang="en-GB" altLang="en-US" sz="1100" dirty="0"/>
              <a:t>But they in turn would need a licence from you to make kettles with ceramic heating elements. </a:t>
            </a:r>
          </a:p>
          <a:p>
            <a:pPr eaLnBrk="1" hangingPunct="1">
              <a:buFontTx/>
              <a:buChar char="•"/>
            </a:pPr>
            <a:endParaRPr lang="en-GB" altLang="en-US" sz="1100" dirty="0"/>
          </a:p>
          <a:p>
            <a:pPr eaLnBrk="1" hangingPunct="1"/>
            <a:r>
              <a:rPr lang="en-GB" altLang="en-US" sz="1100" dirty="0"/>
              <a:t>This is where you </a:t>
            </a:r>
            <a:r>
              <a:rPr lang="en-GB" altLang="en-US" sz="1100" dirty="0" smtClean="0"/>
              <a:t>could </a:t>
            </a:r>
            <a:r>
              <a:rPr lang="en-GB" altLang="en-US" sz="1100" dirty="0"/>
              <a:t>enter into a cross-licence agreement. Indeed, this is where the vast majority of industrial collaborations start.</a:t>
            </a:r>
          </a:p>
          <a:p>
            <a:pPr eaLnBrk="1" hangingPunct="1"/>
            <a:endParaRPr lang="de-CH" altLang="en-US" sz="1100" dirty="0"/>
          </a:p>
          <a:p>
            <a:pPr eaLnBrk="1" hangingPunct="1"/>
            <a:r>
              <a:rPr lang="en-GB" altLang="en-US" dirty="0" smtClean="0"/>
              <a:t>Patents owned by others may overlap or encompass your own patent. In this case, you need to obtain the right to use other people’s inventions – for example by way of a licence – before you can start commercialising your own patented invention, and vice versa.</a:t>
            </a:r>
          </a:p>
          <a:p>
            <a:pPr eaLnBrk="1" hangingPunct="1"/>
            <a:endParaRPr lang="en-GB" altLang="en-US" dirty="0" smtClean="0"/>
          </a:p>
        </p:txBody>
      </p:sp>
    </p:spTree>
    <p:extLst>
      <p:ext uri="{BB962C8B-B14F-4D97-AF65-F5344CB8AC3E}">
        <p14:creationId xmlns:p14="http://schemas.microsoft.com/office/powerpoint/2010/main" val="127302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63" tIns="50282" rIns="100563" bIns="50282"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0FA2081-4D0F-4435-B636-D2DD8BEEE63F}" type="slidenum">
              <a:rPr lang="en-GB" altLang="en-US"/>
              <a:pPr algn="r" eaLnBrk="1" hangingPunct="1">
                <a:spcBef>
                  <a:spcPct val="0"/>
                </a:spcBef>
              </a:pPr>
              <a:t>7</a:t>
            </a:fld>
            <a:endParaRPr lang="en-GB" altLang="en-US"/>
          </a:p>
        </p:txBody>
      </p:sp>
      <p:sp>
        <p:nvSpPr>
          <p:cNvPr id="165891" name="Rectangle 2"/>
          <p:cNvSpPr>
            <a:spLocks noGrp="1" noRot="1" noChangeAspect="1" noTextEdit="1"/>
          </p:cNvSpPr>
          <p:nvPr>
            <p:ph type="sldImg"/>
          </p:nvPr>
        </p:nvSpPr>
        <p:spPr>
          <a:xfrm>
            <a:off x="908050" y="511175"/>
            <a:ext cx="4935538" cy="3703638"/>
          </a:xfrm>
          <a:ln/>
        </p:spPr>
      </p:sp>
      <p:sp>
        <p:nvSpPr>
          <p:cNvPr id="165892" name="Rectangle 3"/>
          <p:cNvSpPr>
            <a:spLocks noGrp="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lnSpc>
                <a:spcPct val="90000"/>
              </a:lnSpc>
            </a:pPr>
            <a:r>
              <a:rPr lang="en-GB" altLang="en-US" smtClean="0"/>
              <a:t>Patent applications can be filed by the inventor or the inventor's employer. </a:t>
            </a:r>
          </a:p>
          <a:p>
            <a:pPr eaLnBrk="1" hangingPunct="1">
              <a:lnSpc>
                <a:spcPct val="90000"/>
              </a:lnSpc>
            </a:pPr>
            <a:endParaRPr lang="en-GB" altLang="en-US" smtClean="0"/>
          </a:p>
          <a:p>
            <a:pPr eaLnBrk="1" hangingPunct="1">
              <a:lnSpc>
                <a:spcPct val="90000"/>
              </a:lnSpc>
            </a:pPr>
            <a:r>
              <a:rPr lang="en-GB" altLang="en-US" smtClean="0"/>
              <a:t>Inventions are usually the property of the company that employs the inventor. This is also the case for university researchers in many countries. </a:t>
            </a:r>
          </a:p>
          <a:p>
            <a:pPr eaLnBrk="1" hangingPunct="1">
              <a:lnSpc>
                <a:spcPct val="90000"/>
              </a:lnSpc>
            </a:pPr>
            <a:endParaRPr lang="en-GB" altLang="en-US" smtClean="0"/>
          </a:p>
          <a:p>
            <a:pPr eaLnBrk="1" hangingPunct="1">
              <a:lnSpc>
                <a:spcPct val="90000"/>
              </a:lnSpc>
            </a:pPr>
            <a:r>
              <a:rPr lang="en-GB" altLang="en-US" smtClean="0"/>
              <a:t>A European patent application contains a full and detailed description of the invention so that others can understand and replicate it, one or more claims which define the technical features of the invention for which protection is sought - this is called the "scope of protection“ - and optional drawings which help with understanding and interpreting the claims and description.</a:t>
            </a:r>
          </a:p>
          <a:p>
            <a:pPr eaLnBrk="1" hangingPunct="1">
              <a:lnSpc>
                <a:spcPct val="90000"/>
              </a:lnSpc>
            </a:pPr>
            <a:endParaRPr lang="en-GB" altLang="en-US" smtClean="0"/>
          </a:p>
          <a:p>
            <a:pPr eaLnBrk="1" hangingPunct="1">
              <a:lnSpc>
                <a:spcPct val="90000"/>
              </a:lnSpc>
            </a:pPr>
            <a:r>
              <a:rPr lang="en-GB" altLang="en-US" smtClean="0"/>
              <a:t>The cover sheet contains bibliographic information about the applicant and the inventor. </a:t>
            </a:r>
          </a:p>
          <a:p>
            <a:pPr eaLnBrk="1" hangingPunct="1">
              <a:lnSpc>
                <a:spcPct val="90000"/>
              </a:lnSpc>
            </a:pPr>
            <a:endParaRPr lang="en-GB" altLang="en-US" smtClean="0"/>
          </a:p>
          <a:p>
            <a:pPr eaLnBrk="1" hangingPunct="1">
              <a:lnSpc>
                <a:spcPct val="90000"/>
              </a:lnSpc>
            </a:pPr>
            <a:r>
              <a:rPr lang="en-GB" altLang="en-US" smtClean="0"/>
              <a:t>It also contains an abstract, one of the drawings, and details of the technical class. </a:t>
            </a:r>
          </a:p>
          <a:p>
            <a:pPr eaLnBrk="1" hangingPunct="1">
              <a:lnSpc>
                <a:spcPct val="90000"/>
              </a:lnSpc>
            </a:pPr>
            <a:endParaRPr lang="en-GB" altLang="en-US" smtClean="0"/>
          </a:p>
          <a:p>
            <a:pPr eaLnBrk="1" hangingPunct="1">
              <a:lnSpc>
                <a:spcPct val="90000"/>
              </a:lnSpc>
            </a:pPr>
            <a:r>
              <a:rPr lang="en-GB" altLang="en-US" smtClean="0"/>
              <a:t>The abstract and the technical class are useful when it comes to searching for patents.</a:t>
            </a:r>
          </a:p>
          <a:p>
            <a:pPr eaLnBrk="1" hangingPunct="1">
              <a:lnSpc>
                <a:spcPct val="90000"/>
              </a:lnSpc>
              <a:buFontTx/>
              <a:buChar char="•"/>
            </a:pPr>
            <a:endParaRPr lang="en-GB" altLang="en-US" smtClean="0"/>
          </a:p>
        </p:txBody>
      </p:sp>
    </p:spTree>
    <p:extLst>
      <p:ext uri="{BB962C8B-B14F-4D97-AF65-F5344CB8AC3E}">
        <p14:creationId xmlns:p14="http://schemas.microsoft.com/office/powerpoint/2010/main" val="293312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5238"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61461" indent="-250307" eaLnBrk="0" hangingPunct="0">
              <a:spcBef>
                <a:spcPct val="30000"/>
              </a:spcBef>
              <a:defRPr sz="1300">
                <a:solidFill>
                  <a:schemeClr val="tx1"/>
                </a:solidFill>
                <a:latin typeface="Arial" charset="0"/>
                <a:cs typeface="Arial" charset="0"/>
              </a:defRPr>
            </a:lvl5pPr>
            <a:lvl6pPr marL="2762077" indent="-250307" eaLnBrk="0" fontAlgn="base" hangingPunct="0">
              <a:spcBef>
                <a:spcPct val="30000"/>
              </a:spcBef>
              <a:spcAft>
                <a:spcPct val="0"/>
              </a:spcAft>
              <a:defRPr sz="1300">
                <a:solidFill>
                  <a:schemeClr val="tx1"/>
                </a:solidFill>
                <a:latin typeface="Arial" charset="0"/>
                <a:cs typeface="Arial" charset="0"/>
              </a:defRPr>
            </a:lvl6pPr>
            <a:lvl7pPr marL="3262693" indent="-250307" eaLnBrk="0" fontAlgn="base" hangingPunct="0">
              <a:spcBef>
                <a:spcPct val="30000"/>
              </a:spcBef>
              <a:spcAft>
                <a:spcPct val="0"/>
              </a:spcAft>
              <a:defRPr sz="1300">
                <a:solidFill>
                  <a:schemeClr val="tx1"/>
                </a:solidFill>
                <a:latin typeface="Arial" charset="0"/>
                <a:cs typeface="Arial" charset="0"/>
              </a:defRPr>
            </a:lvl7pPr>
            <a:lvl8pPr marL="3763308" indent="-250307" eaLnBrk="0" fontAlgn="base" hangingPunct="0">
              <a:spcBef>
                <a:spcPct val="30000"/>
              </a:spcBef>
              <a:spcAft>
                <a:spcPct val="0"/>
              </a:spcAft>
              <a:defRPr sz="1300">
                <a:solidFill>
                  <a:schemeClr val="tx1"/>
                </a:solidFill>
                <a:latin typeface="Arial" charset="0"/>
                <a:cs typeface="Arial" charset="0"/>
              </a:defRPr>
            </a:lvl8pPr>
            <a:lvl9pPr marL="426392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9742A1BA-9BA2-4F4D-8D40-21301E3F654F}" type="slidenum">
              <a:rPr lang="en-GB" altLang="en-US" smtClean="0"/>
              <a:pPr eaLnBrk="1" hangingPunct="1">
                <a:spcBef>
                  <a:spcPct val="0"/>
                </a:spcBef>
              </a:pPr>
              <a:t>8</a:t>
            </a:fld>
            <a:endParaRPr lang="en-GB" altLang="en-US" smtClean="0"/>
          </a:p>
        </p:txBody>
      </p:sp>
      <p:sp>
        <p:nvSpPr>
          <p:cNvPr id="166915" name="Rectangle 7"/>
          <p:cNvSpPr txBox="1">
            <a:spLocks noGrp="1" noChangeArrowheads="1"/>
          </p:cNvSpPr>
          <p:nvPr/>
        </p:nvSpPr>
        <p:spPr bwMode="auto">
          <a:xfrm>
            <a:off x="3819873" y="9386970"/>
            <a:ext cx="2922270" cy="49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nchor="b"/>
          <a:lstStyle>
            <a:lvl1pPr defTabSz="882650" eaLnBrk="0" hangingPunct="0">
              <a:spcBef>
                <a:spcPct val="30000"/>
              </a:spcBef>
              <a:defRPr sz="1200">
                <a:solidFill>
                  <a:schemeClr val="tx1"/>
                </a:solidFill>
                <a:latin typeface="Arial" charset="0"/>
                <a:cs typeface="Arial" charset="0"/>
              </a:defRPr>
            </a:lvl1pPr>
            <a:lvl2pPr marL="742950" indent="-285750" defTabSz="882650" eaLnBrk="0" hangingPunct="0">
              <a:spcBef>
                <a:spcPct val="30000"/>
              </a:spcBef>
              <a:defRPr sz="1200">
                <a:solidFill>
                  <a:schemeClr val="tx1"/>
                </a:solidFill>
                <a:latin typeface="Arial" charset="0"/>
                <a:cs typeface="Arial" charset="0"/>
              </a:defRPr>
            </a:lvl2pPr>
            <a:lvl3pPr marL="1143000" indent="-228600" defTabSz="882650" eaLnBrk="0" hangingPunct="0">
              <a:spcBef>
                <a:spcPct val="30000"/>
              </a:spcBef>
              <a:defRPr sz="1200">
                <a:solidFill>
                  <a:schemeClr val="tx1"/>
                </a:solidFill>
                <a:latin typeface="Arial" charset="0"/>
                <a:cs typeface="Arial" charset="0"/>
              </a:defRPr>
            </a:lvl3pPr>
            <a:lvl4pPr marL="1600200" indent="-228600" defTabSz="882650" eaLnBrk="0" hangingPunct="0">
              <a:spcBef>
                <a:spcPct val="30000"/>
              </a:spcBef>
              <a:defRPr sz="1200">
                <a:solidFill>
                  <a:schemeClr val="tx1"/>
                </a:solidFill>
                <a:latin typeface="Arial" charset="0"/>
                <a:cs typeface="Arial" charset="0"/>
              </a:defRPr>
            </a:lvl4pPr>
            <a:lvl5pPr marL="2057400" indent="-228600" defTabSz="882650" eaLnBrk="0" hangingPunct="0">
              <a:spcBef>
                <a:spcPct val="30000"/>
              </a:spcBef>
              <a:defRPr sz="1200">
                <a:solidFill>
                  <a:schemeClr val="tx1"/>
                </a:solidFill>
                <a:latin typeface="Arial" charset="0"/>
                <a:cs typeface="Arial" charset="0"/>
              </a:defRPr>
            </a:lvl5pPr>
            <a:lvl6pPr marL="2514600" indent="-228600" defTabSz="882650" eaLnBrk="0" fontAlgn="base" hangingPunct="0">
              <a:spcBef>
                <a:spcPct val="30000"/>
              </a:spcBef>
              <a:spcAft>
                <a:spcPct val="0"/>
              </a:spcAft>
              <a:defRPr sz="1200">
                <a:solidFill>
                  <a:schemeClr val="tx1"/>
                </a:solidFill>
                <a:latin typeface="Arial" charset="0"/>
                <a:cs typeface="Arial" charset="0"/>
              </a:defRPr>
            </a:lvl6pPr>
            <a:lvl7pPr marL="2971800" indent="-228600" defTabSz="882650" eaLnBrk="0" fontAlgn="base" hangingPunct="0">
              <a:spcBef>
                <a:spcPct val="30000"/>
              </a:spcBef>
              <a:spcAft>
                <a:spcPct val="0"/>
              </a:spcAft>
              <a:defRPr sz="1200">
                <a:solidFill>
                  <a:schemeClr val="tx1"/>
                </a:solidFill>
                <a:latin typeface="Arial" charset="0"/>
                <a:cs typeface="Arial" charset="0"/>
              </a:defRPr>
            </a:lvl7pPr>
            <a:lvl8pPr marL="3429000" indent="-228600" defTabSz="882650" eaLnBrk="0" fontAlgn="base" hangingPunct="0">
              <a:spcBef>
                <a:spcPct val="30000"/>
              </a:spcBef>
              <a:spcAft>
                <a:spcPct val="0"/>
              </a:spcAft>
              <a:defRPr sz="1200">
                <a:solidFill>
                  <a:schemeClr val="tx1"/>
                </a:solidFill>
                <a:latin typeface="Arial" charset="0"/>
                <a:cs typeface="Arial" charset="0"/>
              </a:defRPr>
            </a:lvl8pPr>
            <a:lvl9pPr marL="3886200" indent="-228600" defTabSz="88265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39B55EF-767F-4F48-83C3-B3848CA6B258}" type="slidenum">
              <a:rPr lang="en-US" altLang="en-US"/>
              <a:pPr algn="r" eaLnBrk="1" hangingPunct="1">
                <a:spcBef>
                  <a:spcPct val="0"/>
                </a:spcBef>
              </a:pPr>
              <a:t>8</a:t>
            </a:fld>
            <a:endParaRPr lang="en-US" altLang="en-US"/>
          </a:p>
        </p:txBody>
      </p:sp>
      <p:sp>
        <p:nvSpPr>
          <p:cNvPr id="166916" name="Rectangle 2"/>
          <p:cNvSpPr>
            <a:spLocks noGrp="1" noRot="1" noChangeAspect="1" noChangeArrowheads="1" noTextEdit="1"/>
          </p:cNvSpPr>
          <p:nvPr>
            <p:ph type="sldImg"/>
          </p:nvPr>
        </p:nvSpPr>
        <p:spPr>
          <a:xfrm>
            <a:off x="908050" y="511175"/>
            <a:ext cx="4935538" cy="3703638"/>
          </a:xfrm>
          <a:ln/>
        </p:spPr>
      </p:sp>
      <p:sp>
        <p:nvSpPr>
          <p:cNvPr id="166917" name="Rectangle 3"/>
          <p:cNvSpPr>
            <a:spLocks noGrp="1" noChangeArrowheads="1"/>
          </p:cNvSpPr>
          <p:nvPr>
            <p:ph type="body" idx="1"/>
          </p:nvPr>
        </p:nvSpPr>
        <p:spPr>
          <a:xfrm>
            <a:off x="460514" y="4349680"/>
            <a:ext cx="5866396" cy="51287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56" tIns="50826" rIns="101656" bIns="50826"/>
          <a:lstStyle/>
          <a:p>
            <a:pPr eaLnBrk="1" hangingPunct="1">
              <a:lnSpc>
                <a:spcPct val="80000"/>
              </a:lnSpc>
            </a:pPr>
            <a:r>
              <a:rPr lang="en-GB" altLang="en-US" smtClean="0"/>
              <a:t>This slide shows the what a typical description contains. The description also refers to the drawings. </a:t>
            </a:r>
            <a:endParaRPr lang="en-GB" altLang="en-US" b="1" smtClean="0"/>
          </a:p>
        </p:txBody>
      </p:sp>
    </p:spTree>
    <p:extLst>
      <p:ext uri="{BB962C8B-B14F-4D97-AF65-F5344CB8AC3E}">
        <p14:creationId xmlns:p14="http://schemas.microsoft.com/office/powerpoint/2010/main" val="406402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Number Placeholder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charset="0"/>
                <a:cs typeface="Arial" charset="0"/>
              </a:defRPr>
            </a:lvl1pPr>
            <a:lvl2pPr marL="813499" indent="-311147" eaLnBrk="0" hangingPunct="0">
              <a:spcBef>
                <a:spcPct val="30000"/>
              </a:spcBef>
              <a:defRPr sz="1300">
                <a:solidFill>
                  <a:schemeClr val="tx1"/>
                </a:solidFill>
                <a:latin typeface="Arial" charset="0"/>
                <a:cs typeface="Arial" charset="0"/>
              </a:defRPr>
            </a:lvl2pPr>
            <a:lvl3pPr marL="1255015" indent="-250307" eaLnBrk="0" hangingPunct="0">
              <a:spcBef>
                <a:spcPct val="30000"/>
              </a:spcBef>
              <a:defRPr sz="1300">
                <a:solidFill>
                  <a:schemeClr val="tx1"/>
                </a:solidFill>
                <a:latin typeface="Arial" charset="0"/>
                <a:cs typeface="Arial" charset="0"/>
              </a:defRPr>
            </a:lvl3pPr>
            <a:lvl4pPr marL="1757368" indent="-250307" eaLnBrk="0" hangingPunct="0">
              <a:spcBef>
                <a:spcPct val="30000"/>
              </a:spcBef>
              <a:defRPr sz="1300">
                <a:solidFill>
                  <a:schemeClr val="tx1"/>
                </a:solidFill>
                <a:latin typeface="Arial" charset="0"/>
                <a:cs typeface="Arial" charset="0"/>
              </a:defRPr>
            </a:lvl4pPr>
            <a:lvl5pPr marL="2259723" indent="-250307" eaLnBrk="0" hangingPunct="0">
              <a:spcBef>
                <a:spcPct val="30000"/>
              </a:spcBef>
              <a:defRPr sz="1300">
                <a:solidFill>
                  <a:schemeClr val="tx1"/>
                </a:solidFill>
                <a:latin typeface="Arial" charset="0"/>
                <a:cs typeface="Arial" charset="0"/>
              </a:defRPr>
            </a:lvl5pPr>
            <a:lvl6pPr marL="2760339" indent="-250307" eaLnBrk="0" fontAlgn="base" hangingPunct="0">
              <a:spcBef>
                <a:spcPct val="30000"/>
              </a:spcBef>
              <a:spcAft>
                <a:spcPct val="0"/>
              </a:spcAft>
              <a:defRPr sz="1300">
                <a:solidFill>
                  <a:schemeClr val="tx1"/>
                </a:solidFill>
                <a:latin typeface="Arial" charset="0"/>
                <a:cs typeface="Arial" charset="0"/>
              </a:defRPr>
            </a:lvl6pPr>
            <a:lvl7pPr marL="3260954" indent="-250307" eaLnBrk="0" fontAlgn="base" hangingPunct="0">
              <a:spcBef>
                <a:spcPct val="30000"/>
              </a:spcBef>
              <a:spcAft>
                <a:spcPct val="0"/>
              </a:spcAft>
              <a:defRPr sz="1300">
                <a:solidFill>
                  <a:schemeClr val="tx1"/>
                </a:solidFill>
                <a:latin typeface="Arial" charset="0"/>
                <a:cs typeface="Arial" charset="0"/>
              </a:defRPr>
            </a:lvl7pPr>
            <a:lvl8pPr marL="3761568" indent="-250307" eaLnBrk="0" fontAlgn="base" hangingPunct="0">
              <a:spcBef>
                <a:spcPct val="30000"/>
              </a:spcBef>
              <a:spcAft>
                <a:spcPct val="0"/>
              </a:spcAft>
              <a:defRPr sz="1300">
                <a:solidFill>
                  <a:schemeClr val="tx1"/>
                </a:solidFill>
                <a:latin typeface="Arial" charset="0"/>
                <a:cs typeface="Arial" charset="0"/>
              </a:defRPr>
            </a:lvl8pPr>
            <a:lvl9pPr marL="4262182" indent="-250307" eaLnBrk="0" fontAlgn="base" hangingPunct="0">
              <a:spcBef>
                <a:spcPct val="30000"/>
              </a:spcBef>
              <a:spcAft>
                <a:spcPct val="0"/>
              </a:spcAft>
              <a:defRPr sz="1300">
                <a:solidFill>
                  <a:schemeClr val="tx1"/>
                </a:solidFill>
                <a:latin typeface="Arial" charset="0"/>
                <a:cs typeface="Arial" charset="0"/>
              </a:defRPr>
            </a:lvl9pPr>
          </a:lstStyle>
          <a:p>
            <a:pPr eaLnBrk="1" hangingPunct="1">
              <a:spcBef>
                <a:spcPct val="0"/>
              </a:spcBef>
            </a:pPr>
            <a:fld id="{4BE41544-7805-455C-9485-25BC9FCA820C}" type="slidenum">
              <a:rPr lang="en-GB" altLang="en-US" smtClean="0">
                <a:ea typeface="ＭＳ Ｐゴシック" pitchFamily="34" charset="-128"/>
              </a:rPr>
              <a:pPr eaLnBrk="1" hangingPunct="1">
                <a:spcBef>
                  <a:spcPct val="0"/>
                </a:spcBef>
              </a:pPr>
              <a:t>9</a:t>
            </a:fld>
            <a:endParaRPr lang="en-GB" altLang="en-US" smtClean="0">
              <a:ea typeface="ＭＳ Ｐゴシック" pitchFamily="34" charset="-128"/>
            </a:endParaRPr>
          </a:p>
        </p:txBody>
      </p:sp>
      <p:sp>
        <p:nvSpPr>
          <p:cNvPr id="214019" name="Slide Image Placeholder 1"/>
          <p:cNvSpPr>
            <a:spLocks noGrp="1" noRot="1" noChangeAspect="1" noTextEdit="1"/>
          </p:cNvSpPr>
          <p:nvPr>
            <p:ph type="sldImg"/>
          </p:nvPr>
        </p:nvSpPr>
        <p:spPr>
          <a:ln/>
        </p:spPr>
      </p:sp>
      <p:sp>
        <p:nvSpPr>
          <p:cNvPr id="21402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502355" eaLnBrk="1" hangingPunct="1"/>
            <a:r>
              <a:rPr lang="en-US" altLang="en-US" smtClean="0">
                <a:ea typeface="ＭＳ Ｐゴシック" pitchFamily="34" charset="-128"/>
              </a:rPr>
              <a:t>As we have just seen, the claims of a patent application define the matter for which protection is sought. They express the subject-matter in a technical manner which will allow people who read the patent document to understand what is being claimed by the patentee as his invention. Claims may relate to a product, an apparatus or entity, or a process, use or activity.</a:t>
            </a:r>
          </a:p>
          <a:p>
            <a:pPr defTabSz="502355" eaLnBrk="1" hangingPunct="1"/>
            <a:endParaRPr lang="en-US" altLang="en-US" smtClean="0">
              <a:ea typeface="ＭＳ Ｐゴシック" pitchFamily="34" charset="-128"/>
            </a:endParaRPr>
          </a:p>
          <a:p>
            <a:pPr defTabSz="502355" eaLnBrk="1" hangingPunct="1"/>
            <a:r>
              <a:rPr lang="en-US" altLang="en-US" smtClean="0">
                <a:ea typeface="ＭＳ Ｐゴシック" pitchFamily="34" charset="-128"/>
              </a:rPr>
              <a:t>Independent claims are directed to the essential features of an invention. Dependent claims relate to further details of the features of the independent claim. </a:t>
            </a:r>
          </a:p>
          <a:p>
            <a:pPr defTabSz="502355" eaLnBrk="1" hangingPunct="1"/>
            <a:endParaRPr lang="en-US" altLang="en-US" smtClean="0">
              <a:ea typeface="ＭＳ Ｐゴシック" pitchFamily="34" charset="-128"/>
            </a:endParaRPr>
          </a:p>
          <a:p>
            <a:pPr defTabSz="502355" eaLnBrk="1" hangingPunct="1"/>
            <a:r>
              <a:rPr lang="en-US" altLang="en-US" smtClean="0">
                <a:ea typeface="ＭＳ Ｐゴシック" pitchFamily="34" charset="-128"/>
              </a:rPr>
              <a:t>In the example on the slide, “A” could, for example, be a device or apparatus for mixing concrete, or a process for stabilising an emulsion, or a method for making something. </a:t>
            </a:r>
          </a:p>
          <a:p>
            <a:pPr defTabSz="502355" eaLnBrk="1" hangingPunct="1"/>
            <a:endParaRPr lang="en-US" altLang="en-US" smtClean="0">
              <a:ea typeface="ＭＳ Ｐゴシック" pitchFamily="34" charset="-128"/>
            </a:endParaRPr>
          </a:p>
          <a:p>
            <a:pPr defTabSz="502355" eaLnBrk="1" hangingPunct="1"/>
            <a:r>
              <a:rPr lang="en-US" altLang="en-US" smtClean="0">
                <a:ea typeface="ＭＳ Ｐゴシック" pitchFamily="34" charset="-128"/>
              </a:rPr>
              <a:t>B, C and D are the features defining what the invention claimed by the applicant actually is.</a:t>
            </a:r>
          </a:p>
          <a:p>
            <a:pPr defTabSz="502355" eaLnBrk="1" hangingPunct="1"/>
            <a:endParaRPr lang="en-US" altLang="en-US" smtClean="0">
              <a:ea typeface="ＭＳ Ｐゴシック" pitchFamily="34" charset="-128"/>
            </a:endParaRPr>
          </a:p>
          <a:p>
            <a:pPr defTabSz="502355" eaLnBrk="1" hangingPunct="1"/>
            <a:r>
              <a:rPr lang="en-US" altLang="en-US" smtClean="0">
                <a:ea typeface="ＭＳ Ｐゴシック" pitchFamily="34" charset="-128"/>
              </a:rPr>
              <a:t>So we could have the following claim, for example: A device or apparatus for mixing concrete (A) comprising a drum (B), a handle attached to it (C) and a wheel to spin the drum (D).</a:t>
            </a:r>
            <a:endParaRPr lang="en-GB" altLang="en-US" smtClean="0">
              <a:ea typeface="ＭＳ Ｐゴシック" pitchFamily="34" charset="-128"/>
            </a:endParaRPr>
          </a:p>
          <a:p>
            <a:pPr defTabSz="502355" eaLnBrk="1" hangingPunct="1"/>
            <a:endParaRPr lang="en-US" altLang="en-US" smtClean="0">
              <a:ea typeface="ＭＳ Ｐゴシック" pitchFamily="34" charset="-128"/>
            </a:endParaRPr>
          </a:p>
          <a:p>
            <a:pPr defTabSz="502355" eaLnBrk="1" hangingPunct="1"/>
            <a:r>
              <a:rPr lang="en-US" altLang="en-US" smtClean="0">
                <a:ea typeface="ＭＳ Ｐゴシック" pitchFamily="34" charset="-128"/>
              </a:rPr>
              <a:t>A dependent claim then further defines the particulars of independent claim 1, as follows: A device (A) as claimed in claim 1, comprising a handle made of iron (E).</a:t>
            </a:r>
            <a:endParaRPr lang="en-GB" altLang="en-US" smtClean="0">
              <a:ea typeface="ＭＳ Ｐゴシック" pitchFamily="34" charset="-128"/>
            </a:endParaRPr>
          </a:p>
          <a:p>
            <a:pPr defTabSz="502355" eaLnBrk="1" hangingPunct="1"/>
            <a:endParaRPr lang="en-US" altLang="en-US" smtClean="0">
              <a:ea typeface="ＭＳ Ｐゴシック" pitchFamily="34" charset="-128"/>
            </a:endParaRPr>
          </a:p>
        </p:txBody>
      </p:sp>
      <p:sp>
        <p:nvSpPr>
          <p:cNvPr id="214021" name="Slide Number Placeholder 3"/>
          <p:cNvSpPr txBox="1">
            <a:spLocks noGrp="1"/>
          </p:cNvSpPr>
          <p:nvPr/>
        </p:nvSpPr>
        <p:spPr bwMode="auto">
          <a:xfrm>
            <a:off x="3819873" y="9385398"/>
            <a:ext cx="2922270" cy="49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29" tIns="50266" rIns="100529" bIns="50266" anchor="b"/>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C3C155BB-46DA-48FA-922E-245FAFC099E2}" type="slidenum">
              <a:rPr lang="en-US" altLang="en-US">
                <a:ea typeface="ＭＳ Ｐゴシック" pitchFamily="34" charset="-128"/>
              </a:rPr>
              <a:pPr algn="r" eaLnBrk="1" hangingPunct="1">
                <a:spcBef>
                  <a:spcPct val="0"/>
                </a:spcBef>
              </a:pPr>
              <a:t>9</a:t>
            </a:fld>
            <a:endParaRPr lang="en-US" altLang="en-US">
              <a:ea typeface="ＭＳ Ｐゴシック" pitchFamily="34" charset="-128"/>
            </a:endParaRPr>
          </a:p>
        </p:txBody>
      </p:sp>
    </p:spTree>
    <p:extLst>
      <p:ext uri="{BB962C8B-B14F-4D97-AF65-F5344CB8AC3E}">
        <p14:creationId xmlns:p14="http://schemas.microsoft.com/office/powerpoint/2010/main" val="2279706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O">
    <p:spTree>
      <p:nvGrpSpPr>
        <p:cNvPr id="1" name=""/>
        <p:cNvGrpSpPr/>
        <p:nvPr/>
      </p:nvGrpSpPr>
      <p:grpSpPr>
        <a:xfrm>
          <a:off x="0" y="0"/>
          <a:ext cx="0" cy="0"/>
          <a:chOff x="0" y="0"/>
          <a:chExt cx="0" cy="0"/>
        </a:xfrm>
      </p:grpSpPr>
      <p:sp>
        <p:nvSpPr>
          <p:cNvPr id="3" name="Rectangle 14"/>
          <p:cNvSpPr>
            <a:spLocks noChangeArrowheads="1"/>
          </p:cNvSpPr>
          <p:nvPr userDrawn="1"/>
        </p:nvSpPr>
        <p:spPr bwMode="auto">
          <a:xfrm>
            <a:off x="0" y="6021388"/>
            <a:ext cx="9144000" cy="8366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US" altLang="en-US" smtClean="0"/>
          </a:p>
        </p:txBody>
      </p:sp>
      <p:pic>
        <p:nvPicPr>
          <p:cNvPr id="4" name="Picture 9" descr="EPO_rgb_300dpi"/>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36738" y="188913"/>
            <a:ext cx="116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5"/>
          <p:cNvSpPr txBox="1">
            <a:spLocks noChangeArrowheads="1"/>
          </p:cNvSpPr>
          <p:nvPr userDrawn="1"/>
        </p:nvSpPr>
        <p:spPr bwMode="auto">
          <a:xfrm>
            <a:off x="0" y="616585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defRPr/>
            </a:pPr>
            <a:r>
              <a:rPr lang="en-GB" altLang="en-US" sz="2800" b="1" smtClean="0">
                <a:solidFill>
                  <a:schemeClr val="bg1"/>
                </a:solidFill>
              </a:rPr>
              <a:t>Intellectual Property Teaching Kit</a:t>
            </a:r>
          </a:p>
        </p:txBody>
      </p:sp>
      <p:pic>
        <p:nvPicPr>
          <p:cNvPr id="6" name="Picture 18" descr="EU observatory OHIM Logo f_PP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60850" y="184150"/>
            <a:ext cx="31686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11188" y="1881188"/>
            <a:ext cx="7921625" cy="3095625"/>
          </a:xfrm>
        </p:spPr>
        <p:txBody>
          <a:bodyPr anchor="ctr" anchorCtr="1"/>
          <a:lstStyle>
            <a:lvl1pPr algn="ctr">
              <a:defRPr sz="3600">
                <a:solidFill>
                  <a:schemeClr val="tx1"/>
                </a:solidFill>
              </a:defRPr>
            </a:lvl1pPr>
          </a:lstStyle>
          <a:p>
            <a:r>
              <a:rPr lang="de-DE"/>
              <a:t>Title of presentation</a:t>
            </a:r>
            <a:br>
              <a:rPr lang="de-DE"/>
            </a:br>
            <a:r>
              <a:rPr lang="de-DE"/>
              <a:t>Arial bold 36 pt centred </a:t>
            </a:r>
            <a:br>
              <a:rPr lang="de-DE"/>
            </a:br>
            <a:r>
              <a:rPr lang="de-DE"/>
              <a:t>and not longer than 3 lines</a:t>
            </a:r>
          </a:p>
        </p:txBody>
      </p:sp>
    </p:spTree>
    <p:extLst>
      <p:ext uri="{BB962C8B-B14F-4D97-AF65-F5344CB8AC3E}">
        <p14:creationId xmlns:p14="http://schemas.microsoft.com/office/powerpoint/2010/main" val="326924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58918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04813"/>
            <a:ext cx="1979613" cy="56800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11188" y="404813"/>
            <a:ext cx="5789612" cy="5680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68586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43316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31884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1620838"/>
            <a:ext cx="38846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20838"/>
            <a:ext cx="38846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98010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8"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14047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4"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4674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Click to edit Master title style</a:t>
            </a:r>
            <a:endParaRPr lang="en-GB" dirty="0"/>
          </a:p>
        </p:txBody>
      </p:sp>
      <p:sp>
        <p:nvSpPr>
          <p:cNvPr id="3"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5"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06337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57064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EPO/OHIM        Intellectual Property Teaching Kit</a:t>
            </a:r>
            <a:endParaRPr lang="en-GB"/>
          </a:p>
        </p:txBody>
      </p:sp>
      <p:sp>
        <p:nvSpPr>
          <p:cNvPr id="6" name="Rectangle 7"/>
          <p:cNvSpPr>
            <a:spLocks noGrp="1" noChangeArrowheads="1"/>
          </p:cNvSpPr>
          <p:nvPr>
            <p:ph type="sldNum" sz="quarter" idx="11"/>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4426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6453188"/>
            <a:ext cx="9144000" cy="4048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US" altLang="en-US" smtClean="0"/>
          </a:p>
        </p:txBody>
      </p:sp>
      <p:sp>
        <p:nvSpPr>
          <p:cNvPr id="1027" name="Rectangle 4"/>
          <p:cNvSpPr>
            <a:spLocks noGrp="1" noChangeArrowheads="1"/>
          </p:cNvSpPr>
          <p:nvPr>
            <p:ph type="title"/>
          </p:nvPr>
        </p:nvSpPr>
        <p:spPr bwMode="auto">
          <a:xfrm>
            <a:off x="611188" y="404813"/>
            <a:ext cx="7921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smtClean="0"/>
              <a:t>Title 24 pt Arial, if possible only one line,</a:t>
            </a:r>
            <a:br>
              <a:rPr lang="de-DE" altLang="en-US" smtClean="0"/>
            </a:br>
            <a:r>
              <a:rPr lang="de-DE" altLang="en-US" smtClean="0"/>
              <a:t>if neccessary two lines max.</a:t>
            </a:r>
          </a:p>
        </p:txBody>
      </p:sp>
      <p:sp>
        <p:nvSpPr>
          <p:cNvPr id="1028" name="Rectangle 5"/>
          <p:cNvSpPr>
            <a:spLocks noGrp="1" noChangeArrowheads="1"/>
          </p:cNvSpPr>
          <p:nvPr>
            <p:ph type="body" idx="1"/>
          </p:nvPr>
        </p:nvSpPr>
        <p:spPr bwMode="auto">
          <a:xfrm>
            <a:off x="611188" y="1620838"/>
            <a:ext cx="79216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smtClean="0"/>
              <a:t>Body text Arial 20 pt</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3082" name="Rectangle 10"/>
          <p:cNvSpPr>
            <a:spLocks noGrp="1" noChangeArrowheads="1"/>
          </p:cNvSpPr>
          <p:nvPr>
            <p:ph type="ftr" sz="quarter" idx="3"/>
          </p:nvPr>
        </p:nvSpPr>
        <p:spPr bwMode="auto">
          <a:xfrm>
            <a:off x="611188" y="6553200"/>
            <a:ext cx="5408612" cy="4762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latin typeface="Arial" charset="0"/>
                <a:cs typeface="Arial" charset="0"/>
              </a:defRPr>
            </a:lvl1pPr>
          </a:lstStyle>
          <a:p>
            <a:pPr>
              <a:defRPr/>
            </a:pPr>
            <a:r>
              <a:rPr lang="en-US"/>
              <a:t>EPO/OHIM        Intellectual Property Teaching Kit</a:t>
            </a:r>
            <a:endParaRPr lang="en-GB"/>
          </a:p>
        </p:txBody>
      </p:sp>
      <p:sp>
        <p:nvSpPr>
          <p:cNvPr id="3079" name="Rectangle 7"/>
          <p:cNvSpPr>
            <a:spLocks noGrp="1" noChangeArrowheads="1"/>
          </p:cNvSpPr>
          <p:nvPr>
            <p:ph type="sldNum" sz="quarter" idx="4"/>
          </p:nvPr>
        </p:nvSpPr>
        <p:spPr bwMode="auto">
          <a:xfrm>
            <a:off x="7740650" y="6524625"/>
            <a:ext cx="755650" cy="21748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sz="1200">
                <a:latin typeface="Arial" charset="0"/>
                <a:cs typeface="Arial" charset="0"/>
              </a:defRPr>
            </a:lvl1pPr>
          </a:lstStyle>
          <a:p>
            <a:pPr>
              <a:defRPr/>
            </a:pPr>
            <a:endParaRPr lang="de-DE"/>
          </a:p>
        </p:txBody>
      </p:sp>
    </p:spTree>
  </p:cSld>
  <p:clrMap bg1="lt1" tx1="dk1" bg2="lt2" tx2="dk2" accent1="accent1" accent2="accent2" accent3="accent3" accent4="accent4" accent5="accent5" accent6="accent6" hlink="hlink" folHlink="folHlink"/>
  <p:sldLayoutIdLst>
    <p:sldLayoutId id="2147483960"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dt="0"/>
  <p:txStyles>
    <p:titleStyle>
      <a:lvl1pPr algn="l" rtl="0" eaLnBrk="0" fontAlgn="base" hangingPunct="0">
        <a:spcBef>
          <a:spcPct val="0"/>
        </a:spcBef>
        <a:spcAft>
          <a:spcPct val="0"/>
        </a:spcAft>
        <a:defRPr sz="2400" b="1">
          <a:solidFill>
            <a:srgbClr val="404B56"/>
          </a:solidFill>
          <a:latin typeface="+mj-lt"/>
          <a:ea typeface="+mj-ea"/>
          <a:cs typeface="+mj-cs"/>
        </a:defRPr>
      </a:lvl1pPr>
      <a:lvl2pPr algn="l" rtl="0" eaLnBrk="0" fontAlgn="base" hangingPunct="0">
        <a:spcBef>
          <a:spcPct val="0"/>
        </a:spcBef>
        <a:spcAft>
          <a:spcPct val="0"/>
        </a:spcAft>
        <a:defRPr sz="2400" b="1">
          <a:solidFill>
            <a:srgbClr val="404B56"/>
          </a:solidFill>
          <a:latin typeface="Arial" charset="0"/>
        </a:defRPr>
      </a:lvl2pPr>
      <a:lvl3pPr algn="l" rtl="0" eaLnBrk="0" fontAlgn="base" hangingPunct="0">
        <a:spcBef>
          <a:spcPct val="0"/>
        </a:spcBef>
        <a:spcAft>
          <a:spcPct val="0"/>
        </a:spcAft>
        <a:defRPr sz="2400" b="1">
          <a:solidFill>
            <a:srgbClr val="404B56"/>
          </a:solidFill>
          <a:latin typeface="Arial" charset="0"/>
        </a:defRPr>
      </a:lvl3pPr>
      <a:lvl4pPr algn="l" rtl="0" eaLnBrk="0" fontAlgn="base" hangingPunct="0">
        <a:spcBef>
          <a:spcPct val="0"/>
        </a:spcBef>
        <a:spcAft>
          <a:spcPct val="0"/>
        </a:spcAft>
        <a:defRPr sz="2400" b="1">
          <a:solidFill>
            <a:srgbClr val="404B56"/>
          </a:solidFill>
          <a:latin typeface="Arial" charset="0"/>
        </a:defRPr>
      </a:lvl4pPr>
      <a:lvl5pPr algn="l" rtl="0" eaLnBrk="0" fontAlgn="base" hangingPunct="0">
        <a:spcBef>
          <a:spcPct val="0"/>
        </a:spcBef>
        <a:spcAft>
          <a:spcPct val="0"/>
        </a:spcAft>
        <a:defRPr sz="2400" b="1">
          <a:solidFill>
            <a:srgbClr val="404B56"/>
          </a:solidFill>
          <a:latin typeface="Arial" charset="0"/>
        </a:defRPr>
      </a:lvl5pPr>
      <a:lvl6pPr marL="457200" algn="l" rtl="0" fontAlgn="base">
        <a:spcBef>
          <a:spcPct val="0"/>
        </a:spcBef>
        <a:spcAft>
          <a:spcPct val="0"/>
        </a:spcAft>
        <a:defRPr sz="2400" b="1">
          <a:solidFill>
            <a:srgbClr val="404B56"/>
          </a:solidFill>
          <a:latin typeface="Arial" charset="0"/>
        </a:defRPr>
      </a:lvl6pPr>
      <a:lvl7pPr marL="914400" algn="l" rtl="0" fontAlgn="base">
        <a:spcBef>
          <a:spcPct val="0"/>
        </a:spcBef>
        <a:spcAft>
          <a:spcPct val="0"/>
        </a:spcAft>
        <a:defRPr sz="2400" b="1">
          <a:solidFill>
            <a:srgbClr val="404B56"/>
          </a:solidFill>
          <a:latin typeface="Arial" charset="0"/>
        </a:defRPr>
      </a:lvl7pPr>
      <a:lvl8pPr marL="1371600" algn="l" rtl="0" fontAlgn="base">
        <a:spcBef>
          <a:spcPct val="0"/>
        </a:spcBef>
        <a:spcAft>
          <a:spcPct val="0"/>
        </a:spcAft>
        <a:defRPr sz="2400" b="1">
          <a:solidFill>
            <a:srgbClr val="404B56"/>
          </a:solidFill>
          <a:latin typeface="Arial" charset="0"/>
        </a:defRPr>
      </a:lvl8pPr>
      <a:lvl9pPr marL="1828800" algn="l" rtl="0" fontAlgn="base">
        <a:spcBef>
          <a:spcPct val="0"/>
        </a:spcBef>
        <a:spcAft>
          <a:spcPct val="0"/>
        </a:spcAft>
        <a:defRPr sz="2400" b="1">
          <a:solidFill>
            <a:srgbClr val="404B56"/>
          </a:solidFill>
          <a:latin typeface="Arial" charset="0"/>
        </a:defRPr>
      </a:lvl9pPr>
    </p:titleStyle>
    <p:bodyStyle>
      <a:lvl1pPr marL="269875" indent="-269875"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534988" indent="-263525" algn="l" rtl="0" eaLnBrk="0" fontAlgn="base" hangingPunct="0">
        <a:spcBef>
          <a:spcPct val="20000"/>
        </a:spcBef>
        <a:spcAft>
          <a:spcPct val="0"/>
        </a:spcAft>
        <a:buChar char="–"/>
        <a:defRPr sz="2000">
          <a:solidFill>
            <a:schemeClr val="tx1"/>
          </a:solidFill>
          <a:latin typeface="+mn-lt"/>
        </a:defRPr>
      </a:lvl2pPr>
      <a:lvl3pPr marL="806450" indent="-269875" algn="l" rtl="0" eaLnBrk="0" fontAlgn="base" hangingPunct="0">
        <a:spcBef>
          <a:spcPct val="20000"/>
        </a:spcBef>
        <a:spcAft>
          <a:spcPct val="0"/>
        </a:spcAft>
        <a:buChar char="•"/>
        <a:defRPr sz="2000">
          <a:solidFill>
            <a:schemeClr val="tx1"/>
          </a:solidFill>
          <a:latin typeface="+mn-lt"/>
        </a:defRPr>
      </a:lvl3pPr>
      <a:lvl4pPr marL="1076325" indent="-268288" algn="l" rtl="0" eaLnBrk="0" fontAlgn="base" hangingPunct="0">
        <a:spcBef>
          <a:spcPct val="20000"/>
        </a:spcBef>
        <a:spcAft>
          <a:spcPct val="0"/>
        </a:spcAft>
        <a:buChar char="–"/>
        <a:defRPr sz="2000">
          <a:solidFill>
            <a:schemeClr val="tx1"/>
          </a:solidFill>
          <a:latin typeface="+mn-lt"/>
        </a:defRPr>
      </a:lvl4pPr>
      <a:lvl5pPr marL="1346200" indent="-268288" algn="l" rtl="0" eaLnBrk="0" fontAlgn="base" hangingPunct="0">
        <a:spcBef>
          <a:spcPct val="20000"/>
        </a:spcBef>
        <a:spcAft>
          <a:spcPct val="0"/>
        </a:spcAft>
        <a:buChar char="»"/>
        <a:defRPr sz="2000">
          <a:solidFill>
            <a:schemeClr val="tx1"/>
          </a:solidFill>
          <a:latin typeface="+mn-lt"/>
        </a:defRPr>
      </a:lvl5pPr>
      <a:lvl6pPr marL="1803400" indent="-268288" algn="l" rtl="0" fontAlgn="base">
        <a:spcBef>
          <a:spcPct val="20000"/>
        </a:spcBef>
        <a:spcAft>
          <a:spcPct val="0"/>
        </a:spcAft>
        <a:buChar char="»"/>
        <a:defRPr sz="2000">
          <a:solidFill>
            <a:schemeClr val="tx1"/>
          </a:solidFill>
          <a:latin typeface="+mn-lt"/>
        </a:defRPr>
      </a:lvl6pPr>
      <a:lvl7pPr marL="2260600" indent="-268288" algn="l" rtl="0" fontAlgn="base">
        <a:spcBef>
          <a:spcPct val="20000"/>
        </a:spcBef>
        <a:spcAft>
          <a:spcPct val="0"/>
        </a:spcAft>
        <a:buChar char="»"/>
        <a:defRPr sz="2000">
          <a:solidFill>
            <a:schemeClr val="tx1"/>
          </a:solidFill>
          <a:latin typeface="+mn-lt"/>
        </a:defRPr>
      </a:lvl7pPr>
      <a:lvl8pPr marL="2717800" indent="-268288" algn="l" rtl="0" fontAlgn="base">
        <a:spcBef>
          <a:spcPct val="20000"/>
        </a:spcBef>
        <a:spcAft>
          <a:spcPct val="0"/>
        </a:spcAft>
        <a:buChar char="»"/>
        <a:defRPr sz="2000">
          <a:solidFill>
            <a:schemeClr val="tx1"/>
          </a:solidFill>
          <a:latin typeface="+mn-lt"/>
        </a:defRPr>
      </a:lvl8pPr>
      <a:lvl9pPr marL="3175000" indent="-268288"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9.jpeg"/><Relationship Id="rId7"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6.jpeg"/><Relationship Id="rId4" Type="http://schemas.openxmlformats.org/officeDocument/2006/relationships/image" Target="../media/image35.jpe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0.jpeg"/><Relationship Id="rId7"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19.png"/><Relationship Id="rId9"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5.jpeg"/><Relationship Id="rId4" Type="http://schemas.openxmlformats.org/officeDocument/2006/relationships/image" Target="../media/image4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2.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3.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wmf"/><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image" Target="../media/image15.png"/><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11188" y="4406900"/>
            <a:ext cx="7883525" cy="1362075"/>
          </a:xfrm>
        </p:spPr>
        <p:txBody>
          <a:bodyPr/>
          <a:lstStyle/>
          <a:p>
            <a:pPr eaLnBrk="1" hangingPunct="1"/>
            <a:r>
              <a:rPr lang="en-GB" altLang="en-US" sz="4000" smtClean="0"/>
              <a:t>PATENTS</a:t>
            </a:r>
          </a:p>
        </p:txBody>
      </p:sp>
      <p:sp>
        <p:nvSpPr>
          <p:cNvPr id="5123" name="Footer Placeholder 3"/>
          <p:cNvSpPr>
            <a:spLocks noGrp="1"/>
          </p:cNvSpPr>
          <p:nvPr>
            <p:ph type="ftr" sz="quarter" idx="10"/>
          </p:nvPr>
        </p:nvSpPr>
        <p:spPr>
          <a:xfrm>
            <a:off x="611188" y="6553200"/>
            <a:ext cx="727392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spcBef>
                <a:spcPct val="0"/>
              </a:spcBef>
              <a:buFontTx/>
              <a:buNone/>
            </a:pPr>
            <a:r>
              <a:rPr lang="en-GB" altLang="en-US" sz="1200" smtClean="0"/>
              <a:t>EPO/OHIM        Intellectual Property Teaching Kit – IP Advanced Part I	Patents</a:t>
            </a:r>
          </a:p>
        </p:txBody>
      </p:sp>
      <p:sp>
        <p:nvSpPr>
          <p:cNvPr id="5124"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A270D5FD-8EAC-46D2-991F-59A4EB258A78}" type="slidenum">
              <a:rPr lang="de-DE" altLang="en-US" sz="1200"/>
              <a:pPr algn="r" eaLnBrk="1" hangingPunct="1">
                <a:spcBef>
                  <a:spcPct val="0"/>
                </a:spcBef>
                <a:buFontTx/>
                <a:buNone/>
              </a:pPr>
              <a:t>1</a:t>
            </a:fld>
            <a:endParaRPr lang="de-DE" alt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4" descr="COSM_1"/>
          <p:cNvPicPr>
            <a:picLocks noChangeAspect="1" noChangeArrowheads="1"/>
          </p:cNvPicPr>
          <p:nvPr/>
        </p:nvPicPr>
        <p:blipFill>
          <a:blip r:embed="rId3">
            <a:extLst>
              <a:ext uri="{28A0092B-C50C-407E-A947-70E740481C1C}">
                <a14:useLocalDpi xmlns:a14="http://schemas.microsoft.com/office/drawing/2010/main" val="0"/>
              </a:ext>
            </a:extLst>
          </a:blip>
          <a:srcRect l="2454" t="6479" r="2454" b="1620"/>
          <a:stretch>
            <a:fillRect/>
          </a:stretch>
        </p:blipFill>
        <p:spPr bwMode="auto">
          <a:xfrm>
            <a:off x="7524750" y="5200650"/>
            <a:ext cx="13065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14340" name="Rectangle 2"/>
          <p:cNvSpPr>
            <a:spLocks noGrp="1" noChangeArrowheads="1"/>
          </p:cNvSpPr>
          <p:nvPr>
            <p:ph type="title"/>
          </p:nvPr>
        </p:nvSpPr>
        <p:spPr/>
        <p:txBody>
          <a:bodyPr/>
          <a:lstStyle/>
          <a:p>
            <a:pPr eaLnBrk="1" hangingPunct="1"/>
            <a:r>
              <a:rPr lang="en-GB" altLang="en-US" smtClean="0"/>
              <a:t>What can and can’t be patented</a:t>
            </a:r>
            <a:endParaRPr lang="en-US" altLang="en-US" smtClean="0"/>
          </a:p>
        </p:txBody>
      </p:sp>
      <p:sp>
        <p:nvSpPr>
          <p:cNvPr id="12293" name="Inhaltsplatzhalter 2"/>
          <p:cNvSpPr>
            <a:spLocks/>
          </p:cNvSpPr>
          <p:nvPr/>
        </p:nvSpPr>
        <p:spPr bwMode="auto">
          <a:xfrm>
            <a:off x="2771775" y="3067050"/>
            <a:ext cx="5616575" cy="1657350"/>
          </a:xfrm>
          <a:prstGeom prst="rect">
            <a:avLst/>
          </a:prstGeom>
          <a:solidFill>
            <a:srgbClr val="D6D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298450" indent="-288925"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1800">
                <a:solidFill>
                  <a:srgbClr val="404B56"/>
                </a:solidFill>
              </a:rPr>
              <a:t>For an invention to be patentable, it must usually be</a:t>
            </a:r>
          </a:p>
          <a:p>
            <a:pPr lvl="1">
              <a:buFont typeface="Wingdings" pitchFamily="2" charset="2"/>
              <a:buChar char="ü"/>
            </a:pPr>
            <a:r>
              <a:rPr lang="en-US" altLang="en-US" sz="1800" b="1"/>
              <a:t>new</a:t>
            </a:r>
            <a:r>
              <a:rPr lang="en-US" altLang="en-US" sz="1800">
                <a:solidFill>
                  <a:srgbClr val="404B56"/>
                </a:solidFill>
              </a:rPr>
              <a:t> to the world (i.e. not available to the public anywhere in the world) </a:t>
            </a:r>
          </a:p>
          <a:p>
            <a:pPr lvl="1">
              <a:buFont typeface="Wingdings" pitchFamily="2" charset="2"/>
              <a:buChar char="ü"/>
            </a:pPr>
            <a:r>
              <a:rPr lang="en-US" altLang="en-US" sz="1800" b="1"/>
              <a:t>inventive</a:t>
            </a:r>
            <a:r>
              <a:rPr lang="en-US" altLang="en-US" sz="1800">
                <a:solidFill>
                  <a:srgbClr val="404B56"/>
                </a:solidFill>
              </a:rPr>
              <a:t> (i.e. not an "obvious" solution), and</a:t>
            </a:r>
          </a:p>
          <a:p>
            <a:pPr lvl="1">
              <a:buFont typeface="Wingdings" pitchFamily="2" charset="2"/>
              <a:buChar char="ü"/>
            </a:pPr>
            <a:r>
              <a:rPr lang="en-US" altLang="en-US" sz="1800">
                <a:solidFill>
                  <a:srgbClr val="404B56"/>
                </a:solidFill>
              </a:rPr>
              <a:t>susceptible of </a:t>
            </a:r>
            <a:r>
              <a:rPr lang="en-US" altLang="en-US" sz="1800" b="1">
                <a:solidFill>
                  <a:srgbClr val="404B56"/>
                </a:solidFill>
              </a:rPr>
              <a:t>industrial application</a:t>
            </a:r>
          </a:p>
        </p:txBody>
      </p:sp>
      <p:sp>
        <p:nvSpPr>
          <p:cNvPr id="4" name="Rechteck 3"/>
          <p:cNvSpPr>
            <a:spLocks noChangeArrowheads="1"/>
          </p:cNvSpPr>
          <p:nvPr/>
        </p:nvSpPr>
        <p:spPr bwMode="auto">
          <a:xfrm>
            <a:off x="611188" y="4875213"/>
            <a:ext cx="5761037" cy="1477962"/>
          </a:xfrm>
          <a:prstGeom prst="rect">
            <a:avLst/>
          </a:prstGeom>
          <a:solidFill>
            <a:srgbClr val="FAE4E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266700" indent="-265113"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 typeface="Arial" charset="0"/>
              <a:buNone/>
            </a:pPr>
            <a:r>
              <a:rPr lang="en-US" altLang="en-US" sz="1800"/>
              <a:t>In most countries, patents are not granted for mere </a:t>
            </a:r>
            <a:r>
              <a:rPr lang="en-US" altLang="en-US" sz="1800">
                <a:solidFill>
                  <a:srgbClr val="404B56"/>
                </a:solidFill>
              </a:rPr>
              <a:t>business methods or rules of games, or for methods of treatment, diagnostics and surgery of the human or animal body, or for inventions that are contrary to </a:t>
            </a:r>
            <a:r>
              <a:rPr lang="en-US" altLang="en-US" sz="1800" i="1">
                <a:solidFill>
                  <a:srgbClr val="404B56"/>
                </a:solidFill>
              </a:rPr>
              <a:t>ordre public</a:t>
            </a:r>
            <a:r>
              <a:rPr lang="en-US" altLang="en-US" sz="1800">
                <a:solidFill>
                  <a:srgbClr val="404B56"/>
                </a:solidFill>
              </a:rPr>
              <a:t> or morality, or for plant and animal varieties.</a:t>
            </a:r>
            <a:endParaRPr lang="en-US" altLang="en-US">
              <a:solidFill>
                <a:srgbClr val="404B56"/>
              </a:solidFill>
            </a:endParaRPr>
          </a:p>
        </p:txBody>
      </p:sp>
      <p:sp>
        <p:nvSpPr>
          <p:cNvPr id="14343" name="Inhaltsplatzhalter 2"/>
          <p:cNvSpPr>
            <a:spLocks/>
          </p:cNvSpPr>
          <p:nvPr/>
        </p:nvSpPr>
        <p:spPr bwMode="auto">
          <a:xfrm>
            <a:off x="1258888" y="1052513"/>
            <a:ext cx="40322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298450" indent="-288925"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1800"/>
              <a:t>Patents protect technical inventions </a:t>
            </a:r>
            <a:br>
              <a:rPr lang="en-US" altLang="en-US" sz="1800"/>
            </a:br>
            <a:r>
              <a:rPr lang="en-US" altLang="en-US" sz="1800"/>
              <a:t>which solve technical problems:</a:t>
            </a:r>
            <a:endParaRPr lang="en-US" altLang="en-US" sz="1800">
              <a:solidFill>
                <a:srgbClr val="404B56"/>
              </a:solidFill>
            </a:endParaRPr>
          </a:p>
          <a:p>
            <a:pPr lvl="1">
              <a:buFont typeface="Wingdings" pitchFamily="2" charset="2"/>
              <a:buChar char="ü"/>
            </a:pPr>
            <a:endParaRPr lang="en-US" altLang="en-US" sz="1800">
              <a:solidFill>
                <a:srgbClr val="404B56"/>
              </a:solidFill>
            </a:endParaRPr>
          </a:p>
        </p:txBody>
      </p:sp>
      <p:pic>
        <p:nvPicPr>
          <p:cNvPr id="14344" name="Picture 11"/>
          <p:cNvPicPr>
            <a:picLocks noChangeAspect="1" noChangeArrowheads="1"/>
          </p:cNvPicPr>
          <p:nvPr/>
        </p:nvPicPr>
        <p:blipFill>
          <a:blip r:embed="rId4">
            <a:extLst>
              <a:ext uri="{28A0092B-C50C-407E-A947-70E740481C1C}">
                <a14:useLocalDpi xmlns:a14="http://schemas.microsoft.com/office/drawing/2010/main" val="0"/>
              </a:ext>
            </a:extLst>
          </a:blip>
          <a:srcRect t="2625" r="9842"/>
          <a:stretch>
            <a:fillRect/>
          </a:stretch>
        </p:blipFill>
        <p:spPr bwMode="auto">
          <a:xfrm>
            <a:off x="6300788" y="5300663"/>
            <a:ext cx="1154112"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Line 11"/>
          <p:cNvSpPr>
            <a:spLocks noChangeShapeType="1"/>
          </p:cNvSpPr>
          <p:nvPr/>
        </p:nvSpPr>
        <p:spPr bwMode="auto">
          <a:xfrm>
            <a:off x="6964363" y="5024438"/>
            <a:ext cx="1117600" cy="125888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46" name="Line 12"/>
          <p:cNvSpPr>
            <a:spLocks noChangeShapeType="1"/>
          </p:cNvSpPr>
          <p:nvPr/>
        </p:nvSpPr>
        <p:spPr bwMode="auto">
          <a:xfrm flipH="1">
            <a:off x="7062788" y="5122863"/>
            <a:ext cx="1117600" cy="125888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47" name="Footer Placeholder 3"/>
          <p:cNvSpPr txBox="1">
            <a:spLocks noGrp="1"/>
          </p:cNvSpPr>
          <p:nvPr/>
        </p:nvSpPr>
        <p:spPr bwMode="auto">
          <a:xfrm>
            <a:off x="611188" y="6553200"/>
            <a:ext cx="612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4348" name="Slide Number Placeholder 17"/>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11</a:t>
            </a:r>
          </a:p>
        </p:txBody>
      </p:sp>
      <p:pic>
        <p:nvPicPr>
          <p:cNvPr id="1434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650" y="765175"/>
            <a:ext cx="10620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1916113"/>
            <a:ext cx="9794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Rectangle 8"/>
          <p:cNvSpPr>
            <a:spLocks noChangeArrowheads="1"/>
          </p:cNvSpPr>
          <p:nvPr/>
        </p:nvSpPr>
        <p:spPr bwMode="auto">
          <a:xfrm>
            <a:off x="5873750" y="1052513"/>
            <a:ext cx="25146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6213" indent="-17621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Aft>
                <a:spcPts val="1200"/>
              </a:spcAft>
            </a:pPr>
            <a:r>
              <a:rPr lang="en-GB" altLang="en-US" sz="1600">
                <a:ea typeface="Arial Unicode MS" pitchFamily="34" charset="-128"/>
                <a:cs typeface="Arial Unicode MS" pitchFamily="34" charset="-128"/>
              </a:rPr>
              <a:t>Products, </a:t>
            </a:r>
            <a:br>
              <a:rPr lang="en-GB" altLang="en-US" sz="1600">
                <a:ea typeface="Arial Unicode MS" pitchFamily="34" charset="-128"/>
                <a:cs typeface="Arial Unicode MS" pitchFamily="34" charset="-128"/>
              </a:rPr>
            </a:br>
            <a:r>
              <a:rPr lang="en-GB" altLang="en-US" sz="1600">
                <a:ea typeface="Arial Unicode MS" pitchFamily="34" charset="-128"/>
                <a:cs typeface="Arial Unicode MS" pitchFamily="34" charset="-128"/>
              </a:rPr>
              <a:t>devices, systems </a:t>
            </a:r>
          </a:p>
        </p:txBody>
      </p:sp>
      <p:sp>
        <p:nvSpPr>
          <p:cNvPr id="14352" name="Rectangle 8"/>
          <p:cNvSpPr>
            <a:spLocks noChangeArrowheads="1"/>
          </p:cNvSpPr>
          <p:nvPr/>
        </p:nvSpPr>
        <p:spPr bwMode="auto">
          <a:xfrm>
            <a:off x="4586288" y="1993900"/>
            <a:ext cx="187166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6213" indent="-17621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Aft>
                <a:spcPts val="1200"/>
              </a:spcAft>
            </a:pPr>
            <a:r>
              <a:rPr lang="en-GB" altLang="en-US" sz="1600">
                <a:ea typeface="Arial Unicode MS" pitchFamily="34" charset="-128"/>
                <a:cs typeface="Arial Unicode MS" pitchFamily="34" charset="-128"/>
              </a:rPr>
              <a:t>Processes, </a:t>
            </a:r>
            <a:br>
              <a:rPr lang="en-GB" altLang="en-US" sz="1600">
                <a:ea typeface="Arial Unicode MS" pitchFamily="34" charset="-128"/>
                <a:cs typeface="Arial Unicode MS" pitchFamily="34" charset="-128"/>
              </a:rPr>
            </a:br>
            <a:r>
              <a:rPr lang="en-GB" altLang="en-US" sz="1600">
                <a:ea typeface="Arial Unicode MS" pitchFamily="34" charset="-128"/>
                <a:cs typeface="Arial Unicode MS" pitchFamily="34" charset="-128"/>
              </a:rPr>
              <a:t>methods, uses</a:t>
            </a:r>
          </a:p>
        </p:txBody>
      </p:sp>
      <p:sp>
        <p:nvSpPr>
          <p:cNvPr id="14353" name="Rectangle 8"/>
          <p:cNvSpPr>
            <a:spLocks noChangeArrowheads="1"/>
          </p:cNvSpPr>
          <p:nvPr/>
        </p:nvSpPr>
        <p:spPr bwMode="auto">
          <a:xfrm>
            <a:off x="2195513" y="1989138"/>
            <a:ext cx="259238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6213" indent="-17621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Aft>
                <a:spcPts val="1200"/>
              </a:spcAft>
            </a:pPr>
            <a:r>
              <a:rPr lang="en-GB" altLang="en-US" sz="1600">
                <a:ea typeface="Arial Unicode MS" pitchFamily="34" charset="-128"/>
                <a:cs typeface="Arial Unicode MS" pitchFamily="34" charset="-128"/>
              </a:rPr>
              <a:t>Chemical substances,</a:t>
            </a:r>
            <a:br>
              <a:rPr lang="en-GB" altLang="en-US" sz="1600">
                <a:ea typeface="Arial Unicode MS" pitchFamily="34" charset="-128"/>
                <a:cs typeface="Arial Unicode MS" pitchFamily="34" charset="-128"/>
              </a:rPr>
            </a:br>
            <a:r>
              <a:rPr lang="en-GB" altLang="en-US" sz="1600">
                <a:ea typeface="Arial Unicode MS" pitchFamily="34" charset="-128"/>
                <a:cs typeface="Arial Unicode MS" pitchFamily="34" charset="-128"/>
              </a:rPr>
              <a:t>pharmaceuticals</a:t>
            </a:r>
          </a:p>
        </p:txBody>
      </p:sp>
      <p:pic>
        <p:nvPicPr>
          <p:cNvPr id="14354"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1188" y="1893888"/>
            <a:ext cx="151606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5" name="Picture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389313"/>
            <a:ext cx="1944687"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1188" y="333375"/>
            <a:ext cx="7921625" cy="503238"/>
          </a:xfrm>
        </p:spPr>
        <p:txBody>
          <a:bodyPr/>
          <a:lstStyle/>
          <a:p>
            <a:pPr eaLnBrk="1" hangingPunct="1"/>
            <a:r>
              <a:rPr lang="en-US" altLang="en-US" smtClean="0"/>
              <a:t>Requirements for patentability</a:t>
            </a:r>
          </a:p>
        </p:txBody>
      </p:sp>
      <p:sp>
        <p:nvSpPr>
          <p:cNvPr id="3" name="Content Placeholder 2"/>
          <p:cNvSpPr>
            <a:spLocks noGrp="1"/>
          </p:cNvSpPr>
          <p:nvPr>
            <p:ph idx="4294967295"/>
          </p:nvPr>
        </p:nvSpPr>
        <p:spPr/>
        <p:txBody>
          <a:bodyPr/>
          <a:lstStyle/>
          <a:p>
            <a:pPr marL="0" indent="0" eaLnBrk="1" hangingPunct="1">
              <a:buFont typeface="Wingdings" charset="0"/>
              <a:buNone/>
              <a:defRPr/>
            </a:pPr>
            <a:r>
              <a:rPr lang="en-US" dirty="0" smtClean="0"/>
              <a:t>The invention must be </a:t>
            </a:r>
          </a:p>
          <a:p>
            <a:pPr marL="0" indent="0" eaLnBrk="1" hangingPunct="1">
              <a:buFont typeface="Wingdings" charset="0"/>
              <a:buChar char="§"/>
              <a:defRPr/>
            </a:pPr>
            <a:endParaRPr lang="en-US" dirty="0" smtClean="0"/>
          </a:p>
          <a:p>
            <a:pPr eaLnBrk="1" hangingPunct="1">
              <a:defRPr/>
            </a:pPr>
            <a:r>
              <a:rPr lang="en-US" dirty="0"/>
              <a:t>n</a:t>
            </a:r>
            <a:r>
              <a:rPr lang="en-US" dirty="0" smtClean="0"/>
              <a:t>ew/novel </a:t>
            </a:r>
          </a:p>
          <a:p>
            <a:pPr marL="265113" lvl="1" indent="0" eaLnBrk="1" hangingPunct="1">
              <a:buFontTx/>
              <a:buNone/>
              <a:defRPr/>
            </a:pPr>
            <a:r>
              <a:rPr lang="en-US" dirty="0" smtClean="0">
                <a:cs typeface="+mn-cs"/>
              </a:rPr>
              <a:t>AND</a:t>
            </a:r>
          </a:p>
          <a:p>
            <a:pPr eaLnBrk="1" hangingPunct="1">
              <a:defRPr/>
            </a:pPr>
            <a:r>
              <a:rPr lang="en-US" dirty="0" smtClean="0"/>
              <a:t>inventive</a:t>
            </a:r>
          </a:p>
          <a:p>
            <a:pPr marL="265113" lvl="1" indent="0" eaLnBrk="1" hangingPunct="1">
              <a:buFontTx/>
              <a:buNone/>
              <a:defRPr/>
            </a:pPr>
            <a:r>
              <a:rPr lang="en-US" dirty="0" smtClean="0">
                <a:cs typeface="+mn-cs"/>
              </a:rPr>
              <a:t>AND</a:t>
            </a:r>
          </a:p>
          <a:p>
            <a:pPr eaLnBrk="1" hangingPunct="1">
              <a:defRPr/>
            </a:pPr>
            <a:r>
              <a:rPr lang="en-US" dirty="0"/>
              <a:t>i</a:t>
            </a:r>
            <a:r>
              <a:rPr lang="en-US" dirty="0" smtClean="0"/>
              <a:t>ndustrially applicable</a:t>
            </a:r>
          </a:p>
          <a:p>
            <a:pPr marL="0" indent="0" eaLnBrk="1" hangingPunct="1">
              <a:buFont typeface="Wingdings" charset="0"/>
              <a:buChar char="§"/>
              <a:defRPr/>
            </a:pPr>
            <a:endParaRPr lang="en-US" dirty="0" smtClean="0"/>
          </a:p>
        </p:txBody>
      </p:sp>
      <p:sp>
        <p:nvSpPr>
          <p:cNvPr id="61444" name="Footer Placeholder 3"/>
          <p:cNvSpPr>
            <a:spLocks noGrp="1"/>
          </p:cNvSpPr>
          <p:nvPr>
            <p:ph type="ftr" sz="quarter" idx="10"/>
          </p:nvPr>
        </p:nvSpPr>
        <p:spPr>
          <a:xfrm>
            <a:off x="611188" y="6553200"/>
            <a:ext cx="727392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spcBef>
                <a:spcPct val="0"/>
              </a:spcBef>
              <a:buFontTx/>
              <a:buNone/>
            </a:pPr>
            <a:r>
              <a:rPr lang="en-GB" altLang="en-US" sz="1200" smtClean="0"/>
              <a:t>EPO/OHIM        Intellectual Property Teaching Kit – IP Advanced Part I	Patent exercises</a:t>
            </a:r>
          </a:p>
        </p:txBody>
      </p:sp>
      <p:sp>
        <p:nvSpPr>
          <p:cNvPr id="61445"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249DB997-0765-4582-9F11-538C0EE0290A}" type="slidenum">
              <a:rPr lang="de-DE" altLang="en-US" sz="1200"/>
              <a:pPr algn="r" eaLnBrk="1" hangingPunct="1">
                <a:spcBef>
                  <a:spcPct val="0"/>
                </a:spcBef>
                <a:buFontTx/>
                <a:buNone/>
              </a:pPr>
              <a:t>11</a:t>
            </a:fld>
            <a:endParaRPr lang="de-DE" altLang="en-US" sz="1200"/>
          </a:p>
        </p:txBody>
      </p:sp>
    </p:spTree>
    <p:extLst>
      <p:ext uri="{BB962C8B-B14F-4D97-AF65-F5344CB8AC3E}">
        <p14:creationId xmlns:p14="http://schemas.microsoft.com/office/powerpoint/2010/main" val="878007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36"/>
          <p:cNvSpPr>
            <a:spLocks noChangeArrowheads="1"/>
          </p:cNvSpPr>
          <p:nvPr/>
        </p:nvSpPr>
        <p:spPr bwMode="auto">
          <a:xfrm>
            <a:off x="6227763" y="549275"/>
            <a:ext cx="2808287" cy="1223963"/>
          </a:xfrm>
          <a:prstGeom prst="wedgeRoundRectCallout">
            <a:avLst>
              <a:gd name="adj1" fmla="val -43815"/>
              <a:gd name="adj2" fmla="val 66083"/>
              <a:gd name="adj3" fmla="val 16667"/>
            </a:avLst>
          </a:prstGeom>
          <a:solidFill>
            <a:srgbClr val="F7DBD9"/>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1800"/>
          </a:p>
        </p:txBody>
      </p:sp>
      <p:sp>
        <p:nvSpPr>
          <p:cNvPr id="15363"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15364" name="Rectangle 7"/>
          <p:cNvSpPr txBox="1">
            <a:spLocks noGrp="1" noChangeArrowheads="1"/>
          </p:cNvSpPr>
          <p:nvPr/>
        </p:nvSpPr>
        <p:spPr bwMode="auto">
          <a:xfrm>
            <a:off x="7956550" y="6640513"/>
            <a:ext cx="75565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15365" name="Rectangle 2"/>
          <p:cNvSpPr>
            <a:spLocks noGrp="1" noChangeArrowheads="1"/>
          </p:cNvSpPr>
          <p:nvPr>
            <p:ph type="title"/>
          </p:nvPr>
        </p:nvSpPr>
        <p:spPr/>
        <p:txBody>
          <a:bodyPr lIns="91440" tIns="45720" rIns="91440" bIns="45720" anchor="ctr"/>
          <a:lstStyle/>
          <a:p>
            <a:pPr eaLnBrk="1" hangingPunct="1"/>
            <a:r>
              <a:rPr lang="en-GB" altLang="en-US" smtClean="0"/>
              <a:t>When is an invention "new"?</a:t>
            </a:r>
          </a:p>
        </p:txBody>
      </p:sp>
      <p:sp>
        <p:nvSpPr>
          <p:cNvPr id="15366" name="Rectangle 3"/>
          <p:cNvSpPr>
            <a:spLocks noGrp="1" noChangeArrowheads="1"/>
          </p:cNvSpPr>
          <p:nvPr>
            <p:ph type="body" idx="4294967295"/>
          </p:nvPr>
        </p:nvSpPr>
        <p:spPr>
          <a:xfrm>
            <a:off x="755650" y="1341438"/>
            <a:ext cx="7777163" cy="1295400"/>
          </a:xfrm>
        </p:spPr>
        <p:txBody>
          <a:bodyPr lIns="91440" tIns="45720" rIns="91440" bIns="45720"/>
          <a:lstStyle/>
          <a:p>
            <a:pPr eaLnBrk="1" hangingPunct="1"/>
            <a:r>
              <a:rPr lang="en-US" altLang="en-US" smtClean="0"/>
              <a:t>When it is not part of the state of the art</a:t>
            </a:r>
          </a:p>
          <a:p>
            <a:pPr eaLnBrk="1" hangingPunct="1"/>
            <a:r>
              <a:rPr lang="en-US" altLang="en-US" smtClean="0"/>
              <a:t>State of the art = </a:t>
            </a:r>
            <a:br>
              <a:rPr lang="en-US" altLang="en-US" smtClean="0"/>
            </a:br>
            <a:r>
              <a:rPr lang="en-US" altLang="en-US" smtClean="0"/>
              <a:t>everything made available to the public before the date of filing</a:t>
            </a:r>
          </a:p>
          <a:p>
            <a:pPr eaLnBrk="1" hangingPunct="1">
              <a:buFont typeface="Wingdings" pitchFamily="2" charset="2"/>
              <a:buNone/>
            </a:pPr>
            <a:endParaRPr lang="en-US" altLang="en-US" smtClean="0"/>
          </a:p>
          <a:p>
            <a:pPr eaLnBrk="1" hangingPunct="1"/>
            <a:endParaRPr lang="en-GB" altLang="en-US" smtClean="0"/>
          </a:p>
        </p:txBody>
      </p:sp>
      <p:sp>
        <p:nvSpPr>
          <p:cNvPr id="15367" name="Footer Placeholder 3"/>
          <p:cNvSpPr txBox="1">
            <a:spLocks noGrp="1"/>
          </p:cNvSpPr>
          <p:nvPr/>
        </p:nvSpPr>
        <p:spPr bwMode="auto">
          <a:xfrm>
            <a:off x="611188" y="6553200"/>
            <a:ext cx="6196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5368" name="Slide Number Placeholder 7"/>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12</a:t>
            </a:r>
          </a:p>
        </p:txBody>
      </p:sp>
      <p:sp>
        <p:nvSpPr>
          <p:cNvPr id="15369" name="Rectangle 8"/>
          <p:cNvSpPr>
            <a:spLocks noChangeArrowheads="1"/>
          </p:cNvSpPr>
          <p:nvPr/>
        </p:nvSpPr>
        <p:spPr bwMode="auto">
          <a:xfrm>
            <a:off x="6208713" y="549275"/>
            <a:ext cx="30432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i="1">
                <a:solidFill>
                  <a:schemeClr val="accent1"/>
                </a:solidFill>
              </a:rPr>
              <a:t>Keep your invention confidential until you have filed your application!</a:t>
            </a:r>
            <a:endParaRPr lang="en-GB" altLang="en-US" sz="1800" b="1" i="1">
              <a:solidFill>
                <a:schemeClr val="accent1"/>
              </a:solidFill>
            </a:endParaRPr>
          </a:p>
        </p:txBody>
      </p:sp>
      <p:sp>
        <p:nvSpPr>
          <p:cNvPr id="15370" name="Text Box 4"/>
          <p:cNvSpPr txBox="1">
            <a:spLocks noChangeArrowheads="1"/>
          </p:cNvSpPr>
          <p:nvPr/>
        </p:nvSpPr>
        <p:spPr bwMode="auto">
          <a:xfrm>
            <a:off x="2955925" y="2708275"/>
            <a:ext cx="314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sr-Latn-CS" altLang="en-US" sz="2400">
              <a:latin typeface="Times New Roman" pitchFamily="18" charset="0"/>
              <a:ea typeface="Arial Unicode MS" pitchFamily="34" charset="-128"/>
              <a:cs typeface="Arial Unicode MS" pitchFamily="34" charset="-128"/>
            </a:endParaRPr>
          </a:p>
        </p:txBody>
      </p:sp>
      <p:sp>
        <p:nvSpPr>
          <p:cNvPr id="15371" name="Text Box 7"/>
          <p:cNvSpPr txBox="1">
            <a:spLocks noChangeArrowheads="1"/>
          </p:cNvSpPr>
          <p:nvPr/>
        </p:nvSpPr>
        <p:spPr bwMode="auto">
          <a:xfrm>
            <a:off x="1979613" y="4221163"/>
            <a:ext cx="1862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solidFill>
                  <a:schemeClr val="accent1"/>
                </a:solidFill>
                <a:latin typeface="Arial Unicode MS" pitchFamily="34" charset="-128"/>
                <a:ea typeface="Arial Unicode MS" pitchFamily="34" charset="-128"/>
                <a:cs typeface="Arial Unicode MS" pitchFamily="34" charset="-128"/>
              </a:rPr>
              <a:t>State of the art</a:t>
            </a:r>
          </a:p>
        </p:txBody>
      </p:sp>
      <p:sp>
        <p:nvSpPr>
          <p:cNvPr id="15372" name="Text Box 8"/>
          <p:cNvSpPr txBox="1">
            <a:spLocks noChangeArrowheads="1"/>
          </p:cNvSpPr>
          <p:nvPr/>
        </p:nvSpPr>
        <p:spPr bwMode="auto">
          <a:xfrm>
            <a:off x="6804025" y="2852738"/>
            <a:ext cx="1400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latin typeface="Arial Unicode MS" pitchFamily="34" charset="-128"/>
                <a:ea typeface="Arial Unicode MS" pitchFamily="34" charset="-128"/>
                <a:cs typeface="Arial Unicode MS" pitchFamily="34" charset="-128"/>
              </a:rPr>
              <a:t>Patent </a:t>
            </a:r>
            <a:br>
              <a:rPr lang="en-GB" altLang="en-US">
                <a:latin typeface="Arial Unicode MS" pitchFamily="34" charset="-128"/>
                <a:ea typeface="Arial Unicode MS" pitchFamily="34" charset="-128"/>
                <a:cs typeface="Arial Unicode MS" pitchFamily="34" charset="-128"/>
              </a:rPr>
            </a:br>
            <a:r>
              <a:rPr lang="en-GB" altLang="en-US">
                <a:latin typeface="Arial Unicode MS" pitchFamily="34" charset="-128"/>
                <a:ea typeface="Arial Unicode MS" pitchFamily="34" charset="-128"/>
                <a:cs typeface="Arial Unicode MS" pitchFamily="34" charset="-128"/>
              </a:rPr>
              <a:t>application</a:t>
            </a:r>
          </a:p>
        </p:txBody>
      </p:sp>
      <p:pic>
        <p:nvPicPr>
          <p:cNvPr id="15373" name="Picture 4"/>
          <p:cNvPicPr>
            <a:picLocks noChangeAspect="1" noChangeArrowheads="1"/>
          </p:cNvPicPr>
          <p:nvPr/>
        </p:nvPicPr>
        <p:blipFill>
          <a:blip r:embed="rId3">
            <a:extLst>
              <a:ext uri="{28A0092B-C50C-407E-A947-70E740481C1C}">
                <a14:useLocalDpi xmlns:a14="http://schemas.microsoft.com/office/drawing/2010/main" val="0"/>
              </a:ext>
            </a:extLst>
          </a:blip>
          <a:srcRect b="50780"/>
          <a:stretch>
            <a:fillRect/>
          </a:stretch>
        </p:blipFill>
        <p:spPr bwMode="auto">
          <a:xfrm>
            <a:off x="5219700" y="2636838"/>
            <a:ext cx="15875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97200"/>
            <a:ext cx="16192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Text Box 5"/>
          <p:cNvSpPr txBox="1">
            <a:spLocks noChangeArrowheads="1"/>
          </p:cNvSpPr>
          <p:nvPr/>
        </p:nvSpPr>
        <p:spPr bwMode="auto">
          <a:xfrm>
            <a:off x="8101013" y="5300663"/>
            <a:ext cx="5984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Year</a:t>
            </a:r>
            <a:endParaRPr lang="en-GB" altLang="en-US" sz="1600">
              <a:ea typeface="Arial Unicode MS" pitchFamily="34" charset="-128"/>
              <a:cs typeface="Arial Unicode MS" pitchFamily="34" charset="-128"/>
            </a:endParaRPr>
          </a:p>
        </p:txBody>
      </p:sp>
      <p:sp>
        <p:nvSpPr>
          <p:cNvPr id="15376" name="Line 13"/>
          <p:cNvSpPr>
            <a:spLocks noChangeShapeType="1"/>
          </p:cNvSpPr>
          <p:nvPr/>
        </p:nvSpPr>
        <p:spPr bwMode="auto">
          <a:xfrm flipH="1">
            <a:off x="6011863" y="4462463"/>
            <a:ext cx="1587" cy="148748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15377" name="Group 35"/>
          <p:cNvGrpSpPr>
            <a:grpSpLocks/>
          </p:cNvGrpSpPr>
          <p:nvPr/>
        </p:nvGrpSpPr>
        <p:grpSpPr bwMode="auto">
          <a:xfrm>
            <a:off x="684213" y="5229225"/>
            <a:ext cx="7207250" cy="854075"/>
            <a:chOff x="431" y="3294"/>
            <a:chExt cx="4540" cy="538"/>
          </a:xfrm>
        </p:grpSpPr>
        <p:sp>
          <p:nvSpPr>
            <p:cNvPr id="15381" name="Line 4"/>
            <p:cNvSpPr>
              <a:spLocks noChangeShapeType="1"/>
            </p:cNvSpPr>
            <p:nvPr/>
          </p:nvSpPr>
          <p:spPr bwMode="auto">
            <a:xfrm>
              <a:off x="480" y="3438"/>
              <a:ext cx="4491"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82" name="Line 6"/>
            <p:cNvSpPr>
              <a:spLocks noChangeShapeType="1"/>
            </p:cNvSpPr>
            <p:nvPr/>
          </p:nvSpPr>
          <p:spPr bwMode="auto">
            <a:xfrm>
              <a:off x="624"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3" name="Line 7"/>
            <p:cNvSpPr>
              <a:spLocks noChangeShapeType="1"/>
            </p:cNvSpPr>
            <p:nvPr/>
          </p:nvSpPr>
          <p:spPr bwMode="auto">
            <a:xfrm>
              <a:off x="2640"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4" name="Line 8"/>
            <p:cNvSpPr>
              <a:spLocks noChangeShapeType="1"/>
            </p:cNvSpPr>
            <p:nvPr/>
          </p:nvSpPr>
          <p:spPr bwMode="auto">
            <a:xfrm>
              <a:off x="3312"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5" name="Line 9"/>
            <p:cNvSpPr>
              <a:spLocks noChangeShapeType="1"/>
            </p:cNvSpPr>
            <p:nvPr/>
          </p:nvSpPr>
          <p:spPr bwMode="auto">
            <a:xfrm>
              <a:off x="3936"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6" name="Line 10"/>
            <p:cNvSpPr>
              <a:spLocks noChangeShapeType="1"/>
            </p:cNvSpPr>
            <p:nvPr/>
          </p:nvSpPr>
          <p:spPr bwMode="auto">
            <a:xfrm>
              <a:off x="4608"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7" name="Line 11"/>
            <p:cNvSpPr>
              <a:spLocks noChangeShapeType="1"/>
            </p:cNvSpPr>
            <p:nvPr/>
          </p:nvSpPr>
          <p:spPr bwMode="auto">
            <a:xfrm>
              <a:off x="1296"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8" name="Line 12"/>
            <p:cNvSpPr>
              <a:spLocks noChangeShapeType="1"/>
            </p:cNvSpPr>
            <p:nvPr/>
          </p:nvSpPr>
          <p:spPr bwMode="auto">
            <a:xfrm>
              <a:off x="1968" y="3294"/>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89" name="Text Box 14"/>
            <p:cNvSpPr txBox="1">
              <a:spLocks noChangeArrowheads="1"/>
            </p:cNvSpPr>
            <p:nvPr/>
          </p:nvSpPr>
          <p:spPr bwMode="auto">
            <a:xfrm>
              <a:off x="3119"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2012</a:t>
              </a:r>
              <a:endParaRPr lang="en-GB" altLang="en-US" sz="1600">
                <a:ea typeface="Arial Unicode MS" pitchFamily="34" charset="-128"/>
                <a:cs typeface="Arial Unicode MS" pitchFamily="34" charset="-128"/>
              </a:endParaRPr>
            </a:p>
          </p:txBody>
        </p:sp>
        <p:sp>
          <p:nvSpPr>
            <p:cNvPr id="15390" name="Text Box 15"/>
            <p:cNvSpPr txBox="1">
              <a:spLocks noChangeArrowheads="1"/>
            </p:cNvSpPr>
            <p:nvPr/>
          </p:nvSpPr>
          <p:spPr bwMode="auto">
            <a:xfrm>
              <a:off x="3791"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2013</a:t>
              </a:r>
              <a:endParaRPr lang="en-GB" altLang="en-US" sz="1600">
                <a:ea typeface="Arial Unicode MS" pitchFamily="34" charset="-128"/>
                <a:cs typeface="Arial Unicode MS" pitchFamily="34" charset="-128"/>
              </a:endParaRPr>
            </a:p>
          </p:txBody>
        </p:sp>
        <p:sp>
          <p:nvSpPr>
            <p:cNvPr id="15391" name="Text Box 16"/>
            <p:cNvSpPr txBox="1">
              <a:spLocks noChangeArrowheads="1"/>
            </p:cNvSpPr>
            <p:nvPr/>
          </p:nvSpPr>
          <p:spPr bwMode="auto">
            <a:xfrm>
              <a:off x="4415"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2014</a:t>
              </a:r>
              <a:endParaRPr lang="en-GB" altLang="en-US" sz="1600">
                <a:ea typeface="Arial Unicode MS" pitchFamily="34" charset="-128"/>
                <a:cs typeface="Arial Unicode MS" pitchFamily="34" charset="-128"/>
              </a:endParaRPr>
            </a:p>
          </p:txBody>
        </p:sp>
        <p:sp>
          <p:nvSpPr>
            <p:cNvPr id="15392" name="Text Box 17"/>
            <p:cNvSpPr txBox="1">
              <a:spLocks noChangeArrowheads="1"/>
            </p:cNvSpPr>
            <p:nvPr/>
          </p:nvSpPr>
          <p:spPr bwMode="auto">
            <a:xfrm>
              <a:off x="2447"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2011</a:t>
              </a:r>
              <a:endParaRPr lang="en-GB" altLang="en-US" sz="1600">
                <a:ea typeface="Arial Unicode MS" pitchFamily="34" charset="-128"/>
                <a:cs typeface="Arial Unicode MS" pitchFamily="34" charset="-128"/>
              </a:endParaRPr>
            </a:p>
          </p:txBody>
        </p:sp>
        <p:sp>
          <p:nvSpPr>
            <p:cNvPr id="15393" name="Text Box 18"/>
            <p:cNvSpPr txBox="1">
              <a:spLocks noChangeArrowheads="1"/>
            </p:cNvSpPr>
            <p:nvPr/>
          </p:nvSpPr>
          <p:spPr bwMode="auto">
            <a:xfrm>
              <a:off x="1775"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2010</a:t>
              </a:r>
              <a:endParaRPr lang="en-GB" altLang="en-US" sz="1600">
                <a:ea typeface="Arial Unicode MS" pitchFamily="34" charset="-128"/>
                <a:cs typeface="Arial Unicode MS" pitchFamily="34" charset="-128"/>
              </a:endParaRPr>
            </a:p>
          </p:txBody>
        </p:sp>
        <p:sp>
          <p:nvSpPr>
            <p:cNvPr id="15394" name="Text Box 19"/>
            <p:cNvSpPr txBox="1">
              <a:spLocks noChangeArrowheads="1"/>
            </p:cNvSpPr>
            <p:nvPr/>
          </p:nvSpPr>
          <p:spPr bwMode="auto">
            <a:xfrm>
              <a:off x="1103"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2009</a:t>
              </a:r>
              <a:endParaRPr lang="en-GB" altLang="en-US" sz="1600">
                <a:ea typeface="Arial Unicode MS" pitchFamily="34" charset="-128"/>
                <a:cs typeface="Arial Unicode MS" pitchFamily="34" charset="-128"/>
              </a:endParaRPr>
            </a:p>
          </p:txBody>
        </p:sp>
        <p:sp>
          <p:nvSpPr>
            <p:cNvPr id="15395" name="Text Box 20"/>
            <p:cNvSpPr txBox="1">
              <a:spLocks noChangeArrowheads="1"/>
            </p:cNvSpPr>
            <p:nvPr/>
          </p:nvSpPr>
          <p:spPr bwMode="auto">
            <a:xfrm>
              <a:off x="431" y="3620"/>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CH" altLang="en-US" sz="1600">
                  <a:ea typeface="Arial Unicode MS" pitchFamily="34" charset="-128"/>
                  <a:cs typeface="Arial Unicode MS" pitchFamily="34" charset="-128"/>
                </a:rPr>
                <a:t>2008</a:t>
              </a:r>
              <a:endParaRPr lang="en-GB" altLang="en-US" sz="1600">
                <a:ea typeface="Arial Unicode MS" pitchFamily="34" charset="-128"/>
                <a:cs typeface="Arial Unicode MS" pitchFamily="34" charset="-128"/>
              </a:endParaRPr>
            </a:p>
          </p:txBody>
        </p:sp>
      </p:grpSp>
      <p:sp>
        <p:nvSpPr>
          <p:cNvPr id="15378" name="Line 21"/>
          <p:cNvSpPr>
            <a:spLocks noChangeShapeType="1"/>
          </p:cNvSpPr>
          <p:nvPr/>
        </p:nvSpPr>
        <p:spPr bwMode="auto">
          <a:xfrm>
            <a:off x="755650" y="4868863"/>
            <a:ext cx="5253038" cy="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379" name="Text Box 22"/>
          <p:cNvSpPr txBox="1">
            <a:spLocks noChangeArrowheads="1"/>
          </p:cNvSpPr>
          <p:nvPr/>
        </p:nvSpPr>
        <p:spPr bwMode="auto">
          <a:xfrm>
            <a:off x="5292725" y="4005263"/>
            <a:ext cx="146685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a:ea typeface="Arial Unicode MS" pitchFamily="34" charset="-128"/>
                <a:cs typeface="Arial Unicode MS" pitchFamily="34" charset="-128"/>
              </a:rPr>
              <a:t>Date of filing</a:t>
            </a:r>
          </a:p>
        </p:txBody>
      </p:sp>
      <p:pic>
        <p:nvPicPr>
          <p:cNvPr id="1538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2627313"/>
            <a:ext cx="16224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13</a:t>
            </a:r>
          </a:p>
        </p:txBody>
      </p:sp>
      <p:sp>
        <p:nvSpPr>
          <p:cNvPr id="16387" name="Titel 1"/>
          <p:cNvSpPr>
            <a:spLocks noGrp="1"/>
          </p:cNvSpPr>
          <p:nvPr>
            <p:ph type="title"/>
          </p:nvPr>
        </p:nvSpPr>
        <p:spPr>
          <a:xfrm>
            <a:off x="755650" y="390525"/>
            <a:ext cx="7905750" cy="638175"/>
          </a:xfrm>
        </p:spPr>
        <p:txBody>
          <a:bodyPr lIns="91440" tIns="45720" rIns="91440" bIns="45720" anchor="ctr"/>
          <a:lstStyle/>
          <a:p>
            <a:pPr eaLnBrk="1" hangingPunct="1"/>
            <a:r>
              <a:rPr lang="en-US" altLang="en-US" sz="2000" smtClean="0"/>
              <a:t>Do’s and don’ts for safeguarding novelty</a:t>
            </a:r>
          </a:p>
        </p:txBody>
      </p:sp>
      <p:sp>
        <p:nvSpPr>
          <p:cNvPr id="16388" name="Textfeld 15"/>
          <p:cNvSpPr txBox="1">
            <a:spLocks noChangeArrowheads="1"/>
          </p:cNvSpPr>
          <p:nvPr/>
        </p:nvSpPr>
        <p:spPr bwMode="auto">
          <a:xfrm>
            <a:off x="2700338" y="1341438"/>
            <a:ext cx="6215062"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eaLnBrk="0" hangingPunct="0">
              <a:spcBef>
                <a:spcPct val="20000"/>
              </a:spcBef>
              <a:buFont typeface="Wingdings" pitchFamily="2" charset="2"/>
              <a:buChar char="§"/>
              <a:tabLst>
                <a:tab pos="361950" algn="l"/>
              </a:tabLst>
              <a:defRPr sz="2000">
                <a:solidFill>
                  <a:schemeClr val="tx1"/>
                </a:solidFill>
                <a:latin typeface="Arial" pitchFamily="34" charset="0"/>
              </a:defRPr>
            </a:lvl1pPr>
            <a:lvl2pPr marL="742950" indent="-285750" eaLnBrk="0" hangingPunct="0">
              <a:spcBef>
                <a:spcPct val="20000"/>
              </a:spcBef>
              <a:buChar char="–"/>
              <a:tabLst>
                <a:tab pos="361950" algn="l"/>
              </a:tabLst>
              <a:defRPr sz="2000">
                <a:solidFill>
                  <a:schemeClr val="tx1"/>
                </a:solidFill>
                <a:latin typeface="Arial" pitchFamily="34" charset="0"/>
              </a:defRPr>
            </a:lvl2pPr>
            <a:lvl3pPr marL="1143000" indent="-228600" eaLnBrk="0" hangingPunct="0">
              <a:spcBef>
                <a:spcPct val="20000"/>
              </a:spcBef>
              <a:buChar char="•"/>
              <a:tabLst>
                <a:tab pos="361950" algn="l"/>
              </a:tabLst>
              <a:defRPr sz="2000">
                <a:solidFill>
                  <a:schemeClr val="tx1"/>
                </a:solidFill>
                <a:latin typeface="Arial" pitchFamily="34" charset="0"/>
              </a:defRPr>
            </a:lvl3pPr>
            <a:lvl4pPr marL="1600200" indent="-228600" eaLnBrk="0" hangingPunct="0">
              <a:spcBef>
                <a:spcPct val="20000"/>
              </a:spcBef>
              <a:buChar char="–"/>
              <a:tabLst>
                <a:tab pos="361950" algn="l"/>
              </a:tabLst>
              <a:defRPr sz="2000">
                <a:solidFill>
                  <a:schemeClr val="tx1"/>
                </a:solidFill>
                <a:latin typeface="Arial" pitchFamily="34" charset="0"/>
              </a:defRPr>
            </a:lvl4pPr>
            <a:lvl5pPr marL="2057400" indent="-228600" eaLnBrk="0" hangingPunct="0">
              <a:spcBef>
                <a:spcPct val="20000"/>
              </a:spcBef>
              <a:buChar char="»"/>
              <a:tabLst>
                <a:tab pos="361950" algn="l"/>
              </a:tabLst>
              <a:defRPr sz="2000">
                <a:solidFill>
                  <a:schemeClr val="tx1"/>
                </a:solidFill>
                <a:latin typeface="Arial" pitchFamily="34" charset="0"/>
              </a:defRPr>
            </a:lvl5pPr>
            <a:lvl6pPr marL="2514600" indent="-228600" eaLnBrk="0" fontAlgn="base" hangingPunct="0">
              <a:spcBef>
                <a:spcPct val="20000"/>
              </a:spcBef>
              <a:spcAft>
                <a:spcPct val="0"/>
              </a:spcAft>
              <a:buChar char="»"/>
              <a:tabLst>
                <a:tab pos="361950" algn="l"/>
              </a:tabLst>
              <a:defRPr sz="2000">
                <a:solidFill>
                  <a:schemeClr val="tx1"/>
                </a:solidFill>
                <a:latin typeface="Arial" pitchFamily="34" charset="0"/>
              </a:defRPr>
            </a:lvl6pPr>
            <a:lvl7pPr marL="2971800" indent="-228600" eaLnBrk="0" fontAlgn="base" hangingPunct="0">
              <a:spcBef>
                <a:spcPct val="20000"/>
              </a:spcBef>
              <a:spcAft>
                <a:spcPct val="0"/>
              </a:spcAft>
              <a:buChar char="»"/>
              <a:tabLst>
                <a:tab pos="361950" algn="l"/>
              </a:tabLst>
              <a:defRPr sz="2000">
                <a:solidFill>
                  <a:schemeClr val="tx1"/>
                </a:solidFill>
                <a:latin typeface="Arial" pitchFamily="34" charset="0"/>
              </a:defRPr>
            </a:lvl7pPr>
            <a:lvl8pPr marL="3429000" indent="-228600" eaLnBrk="0" fontAlgn="base" hangingPunct="0">
              <a:spcBef>
                <a:spcPct val="20000"/>
              </a:spcBef>
              <a:spcAft>
                <a:spcPct val="0"/>
              </a:spcAft>
              <a:buChar char="»"/>
              <a:tabLst>
                <a:tab pos="361950" algn="l"/>
              </a:tabLst>
              <a:defRPr sz="2000">
                <a:solidFill>
                  <a:schemeClr val="tx1"/>
                </a:solidFill>
                <a:latin typeface="Arial" pitchFamily="34" charset="0"/>
              </a:defRPr>
            </a:lvl8pPr>
            <a:lvl9pPr marL="3886200" indent="-228600" eaLnBrk="0" fontAlgn="base" hangingPunct="0">
              <a:spcBef>
                <a:spcPct val="20000"/>
              </a:spcBef>
              <a:spcAft>
                <a:spcPct val="0"/>
              </a:spcAft>
              <a:buChar char="»"/>
              <a:tabLst>
                <a:tab pos="361950" algn="l"/>
              </a:tabLst>
              <a:defRPr sz="2000">
                <a:solidFill>
                  <a:schemeClr val="tx1"/>
                </a:solidFill>
                <a:latin typeface="Arial" pitchFamily="34" charset="0"/>
              </a:defRPr>
            </a:lvl9pPr>
          </a:lstStyle>
          <a:p>
            <a:pPr marL="0" indent="0" eaLnBrk="1" hangingPunct="1">
              <a:spcBef>
                <a:spcPts val="600"/>
              </a:spcBef>
              <a:spcAft>
                <a:spcPts val="600"/>
              </a:spcAft>
              <a:buFont typeface="Wingdings" pitchFamily="2" charset="2"/>
              <a:buNone/>
              <a:defRPr/>
            </a:pPr>
            <a:r>
              <a:rPr lang="en-US" altLang="en-US" sz="1800" dirty="0" smtClean="0">
                <a:cs typeface="Arial" pitchFamily="34" charset="0"/>
              </a:rPr>
              <a:t>Don’ts</a:t>
            </a:r>
          </a:p>
          <a:p>
            <a:pPr eaLnBrk="1" hangingPunct="1">
              <a:spcBef>
                <a:spcPts val="600"/>
              </a:spcBef>
              <a:spcAft>
                <a:spcPts val="600"/>
              </a:spcAft>
              <a:buFont typeface="Arial" pitchFamily="34" charset="0"/>
              <a:buChar char="•"/>
              <a:defRPr/>
            </a:pPr>
            <a:r>
              <a:rPr lang="en-US" altLang="en-US" sz="1800" dirty="0" smtClean="0">
                <a:cs typeface="Arial" pitchFamily="34" charset="0"/>
              </a:rPr>
              <a:t>Do not publish any articles, press releases, conference presentations/ posters/ proceedings, lectures or blog posts, etc. before you file</a:t>
            </a:r>
          </a:p>
          <a:p>
            <a:pPr eaLnBrk="1" hangingPunct="1">
              <a:spcBef>
                <a:spcPts val="600"/>
              </a:spcBef>
              <a:spcAft>
                <a:spcPts val="600"/>
              </a:spcAft>
              <a:buFont typeface="Arial" pitchFamily="34" charset="0"/>
              <a:buChar char="•"/>
              <a:defRPr/>
            </a:pPr>
            <a:r>
              <a:rPr lang="en-US" altLang="en-US" sz="1800" dirty="0" smtClean="0">
                <a:cs typeface="Arial" pitchFamily="34" charset="0"/>
              </a:rPr>
              <a:t>Do not sell any products incorporating the invention before you file</a:t>
            </a:r>
          </a:p>
          <a:p>
            <a:pPr marL="0" indent="0" eaLnBrk="1" hangingPunct="1">
              <a:spcBef>
                <a:spcPts val="600"/>
              </a:spcBef>
              <a:spcAft>
                <a:spcPts val="600"/>
              </a:spcAft>
              <a:buFont typeface="Wingdings" pitchFamily="2" charset="2"/>
              <a:buNone/>
              <a:defRPr/>
            </a:pPr>
            <a:r>
              <a:rPr lang="en-US" altLang="en-US" sz="1800" dirty="0" smtClean="0">
                <a:cs typeface="Arial" pitchFamily="34" charset="0"/>
              </a:rPr>
              <a:t>Do’s</a:t>
            </a:r>
          </a:p>
          <a:p>
            <a:pPr eaLnBrk="1" hangingPunct="1">
              <a:spcBef>
                <a:spcPts val="600"/>
              </a:spcBef>
              <a:spcAft>
                <a:spcPts val="600"/>
              </a:spcAft>
              <a:buFont typeface="Arial" pitchFamily="34" charset="0"/>
              <a:buChar char="•"/>
              <a:defRPr/>
            </a:pPr>
            <a:r>
              <a:rPr lang="en-US" altLang="en-US" sz="1800" dirty="0" smtClean="0">
                <a:cs typeface="Arial" pitchFamily="34" charset="0"/>
              </a:rPr>
              <a:t>Sign a</a:t>
            </a:r>
            <a:r>
              <a:rPr lang="en-US" altLang="en-US" sz="1800" b="1" dirty="0" smtClean="0">
                <a:cs typeface="Arial" pitchFamily="34" charset="0"/>
              </a:rPr>
              <a:t> </a:t>
            </a:r>
            <a:r>
              <a:rPr lang="en-US" altLang="en-US" sz="1800" dirty="0" smtClean="0">
                <a:cs typeface="Arial" pitchFamily="34" charset="0"/>
              </a:rPr>
              <a:t>non-disclosure agreement (NDA)</a:t>
            </a:r>
          </a:p>
          <a:p>
            <a:pPr eaLnBrk="1" hangingPunct="1">
              <a:spcBef>
                <a:spcPts val="600"/>
              </a:spcBef>
              <a:spcAft>
                <a:spcPts val="600"/>
              </a:spcAft>
              <a:buFont typeface="Arial" pitchFamily="34" charset="0"/>
              <a:buChar char="•"/>
              <a:defRPr/>
            </a:pPr>
            <a:r>
              <a:rPr lang="en-US" altLang="en-US" sz="1800" dirty="0" smtClean="0">
                <a:cs typeface="Arial" pitchFamily="34" charset="0"/>
              </a:rPr>
              <a:t>Seek professional advice at an early stage</a:t>
            </a:r>
          </a:p>
          <a:p>
            <a:pPr eaLnBrk="1" hangingPunct="1">
              <a:spcBef>
                <a:spcPts val="600"/>
              </a:spcBef>
              <a:spcAft>
                <a:spcPts val="600"/>
              </a:spcAft>
              <a:buFont typeface="Arial" pitchFamily="34" charset="0"/>
              <a:buChar char="•"/>
              <a:defRPr/>
            </a:pPr>
            <a:r>
              <a:rPr lang="en-US" altLang="en-US" sz="1800" dirty="0" smtClean="0">
                <a:cs typeface="Arial" pitchFamily="34" charset="0"/>
              </a:rPr>
              <a:t>File before anyone else does!	</a:t>
            </a:r>
          </a:p>
          <a:p>
            <a:pPr eaLnBrk="1" hangingPunct="1">
              <a:lnSpc>
                <a:spcPct val="130000"/>
              </a:lnSpc>
              <a:spcBef>
                <a:spcPct val="0"/>
              </a:spcBef>
              <a:spcAft>
                <a:spcPts val="600"/>
              </a:spcAft>
              <a:buFontTx/>
              <a:buNone/>
              <a:defRPr/>
            </a:pPr>
            <a:endParaRPr lang="en-US" altLang="en-US" dirty="0" smtClean="0">
              <a:cs typeface="Arial" pitchFamily="34" charset="0"/>
            </a:endParaRPr>
          </a:p>
        </p:txBody>
      </p:sp>
      <p:grpSp>
        <p:nvGrpSpPr>
          <p:cNvPr id="16389" name="Group 5"/>
          <p:cNvGrpSpPr>
            <a:grpSpLocks/>
          </p:cNvGrpSpPr>
          <p:nvPr/>
        </p:nvGrpSpPr>
        <p:grpSpPr bwMode="auto">
          <a:xfrm>
            <a:off x="838200" y="3609975"/>
            <a:ext cx="1584325" cy="1044575"/>
            <a:chOff x="521" y="1661"/>
            <a:chExt cx="998" cy="658"/>
          </a:xfrm>
        </p:grpSpPr>
        <p:pic>
          <p:nvPicPr>
            <p:cNvPr id="16401"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39"/>
            <a:stretch>
              <a:fillRect/>
            </a:stretch>
          </p:blipFill>
          <p:spPr bwMode="auto">
            <a:xfrm>
              <a:off x="521" y="1661"/>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402" name="Gerade Verbindung 26"/>
            <p:cNvCxnSpPr>
              <a:cxnSpLocks noChangeShapeType="1"/>
            </p:cNvCxnSpPr>
            <p:nvPr/>
          </p:nvCxnSpPr>
          <p:spPr bwMode="auto">
            <a:xfrm flipV="1">
              <a:off x="610" y="1678"/>
              <a:ext cx="785"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6403" name="Gerade Verbindung 27"/>
            <p:cNvCxnSpPr>
              <a:cxnSpLocks noChangeShapeType="1"/>
            </p:cNvCxnSpPr>
            <p:nvPr/>
          </p:nvCxnSpPr>
          <p:spPr bwMode="auto">
            <a:xfrm rot="10800000">
              <a:off x="610" y="1678"/>
              <a:ext cx="807"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grpSp>
        <p:nvGrpSpPr>
          <p:cNvPr id="16390" name="Group 9"/>
          <p:cNvGrpSpPr>
            <a:grpSpLocks/>
          </p:cNvGrpSpPr>
          <p:nvPr/>
        </p:nvGrpSpPr>
        <p:grpSpPr bwMode="auto">
          <a:xfrm>
            <a:off x="755650" y="4941888"/>
            <a:ext cx="1666875" cy="1044575"/>
            <a:chOff x="469" y="2500"/>
            <a:chExt cx="1050" cy="658"/>
          </a:xfrm>
        </p:grpSpPr>
        <p:pic>
          <p:nvPicPr>
            <p:cNvPr id="16399" name="Picture 18" descr="dv1925025"/>
            <p:cNvPicPr>
              <a:picLocks noChangeAspect="1" noChangeArrowheads="1"/>
            </p:cNvPicPr>
            <p:nvPr/>
          </p:nvPicPr>
          <p:blipFill>
            <a:blip r:embed="rId4">
              <a:extLst>
                <a:ext uri="{28A0092B-C50C-407E-A947-70E740481C1C}">
                  <a14:useLocalDpi xmlns:a14="http://schemas.microsoft.com/office/drawing/2010/main" val="0"/>
                </a:ext>
              </a:extLst>
            </a:blip>
            <a:srcRect b="16814"/>
            <a:stretch>
              <a:fillRect/>
            </a:stretch>
          </p:blipFill>
          <p:spPr bwMode="auto">
            <a:xfrm>
              <a:off x="521" y="2500"/>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Textfeld 36"/>
            <p:cNvSpPr txBox="1">
              <a:spLocks noChangeArrowheads="1"/>
            </p:cNvSpPr>
            <p:nvPr/>
          </p:nvSpPr>
          <p:spPr bwMode="auto">
            <a:xfrm rot="-2030644">
              <a:off x="469" y="2545"/>
              <a:ext cx="94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4800" b="1">
                  <a:solidFill>
                    <a:schemeClr val="accent1"/>
                  </a:solidFill>
                </a:rPr>
                <a:t>NDA</a:t>
              </a:r>
            </a:p>
          </p:txBody>
        </p:sp>
      </p:grpSp>
      <p:grpSp>
        <p:nvGrpSpPr>
          <p:cNvPr id="16391" name="Group 12"/>
          <p:cNvGrpSpPr>
            <a:grpSpLocks/>
          </p:cNvGrpSpPr>
          <p:nvPr/>
        </p:nvGrpSpPr>
        <p:grpSpPr bwMode="auto">
          <a:xfrm>
            <a:off x="827088" y="2349500"/>
            <a:ext cx="1584325" cy="1036638"/>
            <a:chOff x="521" y="799"/>
            <a:chExt cx="998" cy="653"/>
          </a:xfrm>
        </p:grpSpPr>
        <p:pic>
          <p:nvPicPr>
            <p:cNvPr id="16396" name="Picture 16" descr="dv6560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799"/>
              <a:ext cx="99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397" name="Gerade Verbindung 24"/>
            <p:cNvCxnSpPr>
              <a:cxnSpLocks noChangeShapeType="1"/>
            </p:cNvCxnSpPr>
            <p:nvPr/>
          </p:nvCxnSpPr>
          <p:spPr bwMode="auto">
            <a:xfrm flipV="1">
              <a:off x="612" y="822"/>
              <a:ext cx="782" cy="598"/>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6398" name="Gerade Verbindung 25"/>
            <p:cNvCxnSpPr>
              <a:cxnSpLocks noChangeShapeType="1"/>
            </p:cNvCxnSpPr>
            <p:nvPr/>
          </p:nvCxnSpPr>
          <p:spPr bwMode="auto">
            <a:xfrm rot="10800000">
              <a:off x="612" y="799"/>
              <a:ext cx="759" cy="62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pic>
        <p:nvPicPr>
          <p:cNvPr id="16392" name="Picture 19" descr="57279541"/>
          <p:cNvPicPr>
            <a:picLocks noChangeAspect="1" noChangeArrowheads="1"/>
          </p:cNvPicPr>
          <p:nvPr/>
        </p:nvPicPr>
        <p:blipFill>
          <a:blip r:embed="rId6">
            <a:extLst>
              <a:ext uri="{28A0092B-C50C-407E-A947-70E740481C1C}">
                <a14:useLocalDpi xmlns:a14="http://schemas.microsoft.com/office/drawing/2010/main" val="0"/>
              </a:ext>
            </a:extLst>
          </a:blip>
          <a:srcRect t="50377"/>
          <a:stretch>
            <a:fillRect/>
          </a:stretch>
        </p:blipFill>
        <p:spPr bwMode="auto">
          <a:xfrm>
            <a:off x="827088" y="1052513"/>
            <a:ext cx="157797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Footer Placeholder 3"/>
          <p:cNvSpPr txBox="1">
            <a:spLocks noGrp="1"/>
          </p:cNvSpPr>
          <p:nvPr/>
        </p:nvSpPr>
        <p:spPr bwMode="auto">
          <a:xfrm>
            <a:off x="611188" y="6553200"/>
            <a:ext cx="612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pic>
        <p:nvPicPr>
          <p:cNvPr id="16394" name="Picture 18"/>
          <p:cNvPicPr>
            <a:picLocks noChangeAspect="1" noChangeArrowheads="1"/>
          </p:cNvPicPr>
          <p:nvPr/>
        </p:nvPicPr>
        <p:blipFill>
          <a:blip r:embed="rId7">
            <a:extLst>
              <a:ext uri="{28A0092B-C50C-407E-A947-70E740481C1C}">
                <a14:useLocalDpi xmlns:a14="http://schemas.microsoft.com/office/drawing/2010/main" val="0"/>
              </a:ext>
            </a:extLst>
          </a:blip>
          <a:srcRect t="2487"/>
          <a:stretch>
            <a:fillRect/>
          </a:stretch>
        </p:blipFill>
        <p:spPr bwMode="auto">
          <a:xfrm>
            <a:off x="7667625" y="4724400"/>
            <a:ext cx="9652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19"/>
          <p:cNvPicPr>
            <a:picLocks noChangeAspect="1" noChangeArrowheads="1"/>
          </p:cNvPicPr>
          <p:nvPr/>
        </p:nvPicPr>
        <p:blipFill>
          <a:blip r:embed="rId8">
            <a:extLst>
              <a:ext uri="{28A0092B-C50C-407E-A947-70E740481C1C}">
                <a14:useLocalDpi xmlns:a14="http://schemas.microsoft.com/office/drawing/2010/main" val="0"/>
              </a:ext>
            </a:extLst>
          </a:blip>
          <a:srcRect t="3937"/>
          <a:stretch>
            <a:fillRect/>
          </a:stretch>
        </p:blipFill>
        <p:spPr bwMode="auto">
          <a:xfrm>
            <a:off x="5938838" y="5300663"/>
            <a:ext cx="1371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11188" y="333375"/>
            <a:ext cx="7921625" cy="503238"/>
          </a:xfrm>
        </p:spPr>
        <p:txBody>
          <a:bodyPr/>
          <a:lstStyle/>
          <a:p>
            <a:pPr eaLnBrk="1" hangingPunct="1"/>
            <a:r>
              <a:rPr lang="en-US" altLang="en-US" smtClean="0"/>
              <a:t>The test for novelty</a:t>
            </a:r>
          </a:p>
        </p:txBody>
      </p:sp>
      <p:sp>
        <p:nvSpPr>
          <p:cNvPr id="3" name="Content Placeholder 2"/>
          <p:cNvSpPr>
            <a:spLocks noGrp="1"/>
          </p:cNvSpPr>
          <p:nvPr>
            <p:ph idx="4294967295"/>
          </p:nvPr>
        </p:nvSpPr>
        <p:spPr>
          <a:xfrm>
            <a:off x="611188" y="1125538"/>
            <a:ext cx="7921625" cy="4967287"/>
          </a:xfrm>
        </p:spPr>
        <p:txBody>
          <a:bodyPr/>
          <a:lstStyle/>
          <a:p>
            <a:pPr eaLnBrk="1" hangingPunct="1">
              <a:buFont typeface="Wingdings" charset="0"/>
              <a:buChar char="§"/>
              <a:defRPr/>
            </a:pPr>
            <a:r>
              <a:rPr lang="en-US" sz="1600" dirty="0" smtClean="0"/>
              <a:t>The test for novelty is an objective test.</a:t>
            </a:r>
          </a:p>
          <a:p>
            <a:pPr eaLnBrk="1" hangingPunct="1">
              <a:buFont typeface="Wingdings" charset="0"/>
              <a:buChar char="§"/>
              <a:defRPr/>
            </a:pPr>
            <a:endParaRPr lang="en-US" sz="1600" dirty="0" smtClean="0"/>
          </a:p>
          <a:p>
            <a:pPr eaLnBrk="1" hangingPunct="1">
              <a:buFont typeface="Wingdings" charset="0"/>
              <a:buChar char="§"/>
              <a:defRPr/>
            </a:pPr>
            <a:r>
              <a:rPr lang="en-US" sz="1600" dirty="0" smtClean="0"/>
              <a:t>Are all the components of the claim of the invention known?</a:t>
            </a:r>
          </a:p>
          <a:p>
            <a:pPr eaLnBrk="1" hangingPunct="1">
              <a:buFont typeface="Wingdings" charset="0"/>
              <a:buChar char="§"/>
              <a:defRPr/>
            </a:pPr>
            <a:endParaRPr lang="en-US" sz="1600" dirty="0" smtClean="0"/>
          </a:p>
          <a:p>
            <a:pPr eaLnBrk="1" hangingPunct="1">
              <a:buFont typeface="Wingdings" charset="0"/>
              <a:buChar char="§"/>
              <a:defRPr/>
            </a:pPr>
            <a:r>
              <a:rPr lang="en-US" sz="1600" dirty="0" smtClean="0"/>
              <a:t>Are they disclosed as the state of the art in existing products or publications?</a:t>
            </a:r>
          </a:p>
          <a:p>
            <a:pPr marL="271463" lvl="1" indent="0" eaLnBrk="1" hangingPunct="1">
              <a:buFontTx/>
              <a:buNone/>
              <a:defRPr/>
            </a:pPr>
            <a:endParaRPr lang="en-US" sz="1600" dirty="0" smtClean="0"/>
          </a:p>
          <a:p>
            <a:pPr eaLnBrk="1" hangingPunct="1">
              <a:defRPr/>
            </a:pPr>
            <a:r>
              <a:rPr lang="en-US" sz="1600" dirty="0"/>
              <a:t>The disclosure can be anywhere in the world and in any </a:t>
            </a:r>
            <a:r>
              <a:rPr lang="en-US" sz="1600" dirty="0" smtClean="0"/>
              <a:t>form.</a:t>
            </a:r>
            <a:endParaRPr lang="en-US" sz="1600" dirty="0"/>
          </a:p>
          <a:p>
            <a:pPr eaLnBrk="1" hangingPunct="1">
              <a:defRPr/>
            </a:pPr>
            <a:endParaRPr lang="en-US" sz="1600" dirty="0" smtClean="0"/>
          </a:p>
          <a:p>
            <a:pPr eaLnBrk="1" hangingPunct="1">
              <a:buFont typeface="Wingdings" charset="0"/>
              <a:buChar char="§"/>
              <a:defRPr/>
            </a:pPr>
            <a:r>
              <a:rPr lang="en-US" sz="1600" dirty="0" smtClean="0"/>
              <a:t>The disclosure is relevant if it was made before the filing/priority date of the patent application concerned.</a:t>
            </a:r>
          </a:p>
          <a:p>
            <a:pPr eaLnBrk="1" hangingPunct="1">
              <a:buFont typeface="Wingdings" charset="0"/>
              <a:buChar char="§"/>
              <a:defRPr/>
            </a:pPr>
            <a:endParaRPr lang="en-US" dirty="0" smtClean="0"/>
          </a:p>
          <a:p>
            <a:pPr eaLnBrk="1" hangingPunct="1">
              <a:buFont typeface="Wingdings" charset="0"/>
              <a:buChar char="§"/>
              <a:defRPr/>
            </a:pPr>
            <a:r>
              <a:rPr lang="en-US" sz="1600" dirty="0" smtClean="0"/>
              <a:t>All it takes to destroy novelty is for a single prior </a:t>
            </a:r>
            <a:r>
              <a:rPr lang="en-US" sz="1600" dirty="0"/>
              <a:t>art </a:t>
            </a:r>
            <a:r>
              <a:rPr lang="en-US" sz="1600" dirty="0" smtClean="0"/>
              <a:t>item to disclose </a:t>
            </a:r>
            <a:r>
              <a:rPr lang="en-US" sz="1600" dirty="0"/>
              <a:t>a</a:t>
            </a:r>
            <a:r>
              <a:rPr lang="en-US" sz="1600" dirty="0" smtClean="0"/>
              <a:t>ll the features of the claimed invention.</a:t>
            </a:r>
            <a:r>
              <a:rPr lang="en-US" dirty="0" smtClean="0"/>
              <a:t/>
            </a:r>
            <a:br>
              <a:rPr lang="en-US" dirty="0" smtClean="0"/>
            </a:br>
            <a:endParaRPr lang="en-US" dirty="0" smtClean="0"/>
          </a:p>
          <a:p>
            <a:pPr eaLnBrk="1" hangingPunct="1">
              <a:buFont typeface="Wingdings" charset="0"/>
              <a:buChar char="§"/>
              <a:defRPr/>
            </a:pPr>
            <a:endParaRPr lang="en-US" dirty="0" smtClean="0"/>
          </a:p>
          <a:p>
            <a:pPr eaLnBrk="1" hangingPunct="1">
              <a:buFont typeface="Wingdings" charset="0"/>
              <a:buChar char="§"/>
              <a:defRPr/>
            </a:pPr>
            <a:endParaRPr lang="en-US" dirty="0" smtClean="0"/>
          </a:p>
          <a:p>
            <a:pPr marL="541338" lvl="1" indent="-269875" eaLnBrk="1" hangingPunct="1">
              <a:defRPr/>
            </a:pPr>
            <a:endParaRPr lang="en-US" dirty="0" smtClean="0"/>
          </a:p>
        </p:txBody>
      </p:sp>
      <p:sp>
        <p:nvSpPr>
          <p:cNvPr id="62468" name="Footer Placeholder 3"/>
          <p:cNvSpPr>
            <a:spLocks noGrp="1"/>
          </p:cNvSpPr>
          <p:nvPr>
            <p:ph type="ftr" sz="quarter" idx="10"/>
          </p:nvPr>
        </p:nvSpPr>
        <p:spPr>
          <a:xfrm>
            <a:off x="611188" y="6553200"/>
            <a:ext cx="727392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spcBef>
                <a:spcPct val="0"/>
              </a:spcBef>
              <a:buFontTx/>
              <a:buNone/>
            </a:pPr>
            <a:r>
              <a:rPr lang="en-GB" altLang="en-US" sz="1200" smtClean="0"/>
              <a:t>EPO/OHIM        Intellectual Property Teaching Kit – IP Advanced Part I	Patent exercises</a:t>
            </a:r>
          </a:p>
        </p:txBody>
      </p:sp>
      <p:sp>
        <p:nvSpPr>
          <p:cNvPr id="62469"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BC13A452-9710-46EC-903C-292790DD279B}" type="slidenum">
              <a:rPr lang="de-DE" altLang="en-US" sz="1200"/>
              <a:pPr algn="r" eaLnBrk="1" hangingPunct="1">
                <a:spcBef>
                  <a:spcPct val="0"/>
                </a:spcBef>
                <a:buFontTx/>
                <a:buNone/>
              </a:pPr>
              <a:t>14</a:t>
            </a:fld>
            <a:endParaRPr lang="de-DE" altLang="en-US" sz="1200"/>
          </a:p>
        </p:txBody>
      </p:sp>
    </p:spTree>
    <p:extLst>
      <p:ext uri="{BB962C8B-B14F-4D97-AF65-F5344CB8AC3E}">
        <p14:creationId xmlns:p14="http://schemas.microsoft.com/office/powerpoint/2010/main" val="425837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0" descr="skilled person - 144971692 f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92375"/>
            <a:ext cx="2465387"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pPr eaLnBrk="1" hangingPunct="1"/>
            <a:r>
              <a:rPr lang="en-GB" altLang="en-US" smtClean="0"/>
              <a:t>When is an invention "inventive"?</a:t>
            </a:r>
            <a:endParaRPr lang="de-DE" altLang="en-US" smtClean="0"/>
          </a:p>
        </p:txBody>
      </p:sp>
      <p:sp>
        <p:nvSpPr>
          <p:cNvPr id="17412" name="Rectangle 3"/>
          <p:cNvSpPr>
            <a:spLocks noGrp="1" noChangeArrowheads="1"/>
          </p:cNvSpPr>
          <p:nvPr>
            <p:ph type="body" idx="4294967295"/>
          </p:nvPr>
        </p:nvSpPr>
        <p:spPr>
          <a:xfrm>
            <a:off x="611188" y="1341438"/>
            <a:ext cx="6553200" cy="4032250"/>
          </a:xfrm>
        </p:spPr>
        <p:txBody>
          <a:bodyPr/>
          <a:lstStyle/>
          <a:p>
            <a:pPr eaLnBrk="1" hangingPunct="1"/>
            <a:r>
              <a:rPr lang="en-US" altLang="en-US" dirty="0" smtClean="0"/>
              <a:t>When it is not obvious to the person skilled in the art</a:t>
            </a:r>
            <a:br>
              <a:rPr lang="en-US" altLang="en-US" dirty="0" smtClean="0"/>
            </a:br>
            <a:r>
              <a:rPr lang="en-US" altLang="en-US" dirty="0" smtClean="0"/>
              <a:t>in view of the state of the art</a:t>
            </a:r>
          </a:p>
          <a:p>
            <a:pPr eaLnBrk="1" hangingPunct="1"/>
            <a:endParaRPr lang="en-US" altLang="en-US" sz="1800" dirty="0" smtClean="0"/>
          </a:p>
          <a:p>
            <a:pPr eaLnBrk="1" hangingPunct="1"/>
            <a:r>
              <a:rPr lang="en-GB" altLang="en-US" dirty="0" smtClean="0"/>
              <a:t>The person skilled in the art </a:t>
            </a:r>
          </a:p>
          <a:p>
            <a:pPr lvl="1" eaLnBrk="1" hangingPunct="1"/>
            <a:r>
              <a:rPr lang="en-GB" altLang="en-US" dirty="0" smtClean="0"/>
              <a:t>is a skilled practitioner in the relevant technical field</a:t>
            </a:r>
          </a:p>
          <a:p>
            <a:pPr lvl="1" eaLnBrk="1" hangingPunct="1"/>
            <a:r>
              <a:rPr lang="en-GB" altLang="en-US" dirty="0" smtClean="0"/>
              <a:t>has access to the entire state of the art</a:t>
            </a:r>
          </a:p>
          <a:p>
            <a:pPr lvl="1" eaLnBrk="1" hangingPunct="1"/>
            <a:r>
              <a:rPr lang="en-GB" altLang="en-US" dirty="0" smtClean="0"/>
              <a:t>is aware of general technical knowledge</a:t>
            </a:r>
          </a:p>
          <a:p>
            <a:pPr lvl="1" eaLnBrk="1" hangingPunct="1"/>
            <a:r>
              <a:rPr lang="en-GB" altLang="en-US" dirty="0" smtClean="0"/>
              <a:t>is capable of routine work</a:t>
            </a:r>
          </a:p>
          <a:p>
            <a:pPr lvl="1" eaLnBrk="1" hangingPunct="1">
              <a:buFontTx/>
              <a:buNone/>
            </a:pPr>
            <a:endParaRPr lang="en-GB" altLang="en-US" b="1" dirty="0" smtClean="0">
              <a:solidFill>
                <a:schemeClr val="accent1"/>
              </a:solidFill>
            </a:endParaRPr>
          </a:p>
          <a:p>
            <a:pPr lvl="1" eaLnBrk="1" hangingPunct="1">
              <a:buFontTx/>
              <a:buNone/>
            </a:pPr>
            <a:r>
              <a:rPr lang="en-GB" altLang="en-US" b="1" dirty="0" smtClean="0">
                <a:solidFill>
                  <a:schemeClr val="accent1"/>
                </a:solidFill>
              </a:rPr>
              <a:t>		He knows EVERYTHING, </a:t>
            </a:r>
            <a:br>
              <a:rPr lang="en-GB" altLang="en-US" b="1" dirty="0" smtClean="0">
                <a:solidFill>
                  <a:schemeClr val="accent1"/>
                </a:solidFill>
              </a:rPr>
            </a:br>
            <a:r>
              <a:rPr lang="en-GB" altLang="en-US" b="1" dirty="0" smtClean="0">
                <a:solidFill>
                  <a:schemeClr val="accent1"/>
                </a:solidFill>
              </a:rPr>
              <a:t>	but has ZERO imagination!</a:t>
            </a:r>
          </a:p>
          <a:p>
            <a:pPr eaLnBrk="1" hangingPunct="1"/>
            <a:endParaRPr lang="de-DE" altLang="en-US" dirty="0" smtClean="0"/>
          </a:p>
        </p:txBody>
      </p:sp>
      <p:sp>
        <p:nvSpPr>
          <p:cNvPr id="17413" name="Footer Placeholder 3"/>
          <p:cNvSpPr txBox="1">
            <a:spLocks noGrp="1"/>
          </p:cNvSpPr>
          <p:nvPr/>
        </p:nvSpPr>
        <p:spPr bwMode="auto">
          <a:xfrm>
            <a:off x="611188" y="6553200"/>
            <a:ext cx="612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7414"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14</a:t>
            </a:r>
          </a:p>
        </p:txBody>
      </p:sp>
      <p:sp>
        <p:nvSpPr>
          <p:cNvPr id="17415" name="AutoShape 6"/>
          <p:cNvSpPr>
            <a:spLocks noChangeArrowheads="1"/>
          </p:cNvSpPr>
          <p:nvPr/>
        </p:nvSpPr>
        <p:spPr bwMode="auto">
          <a:xfrm rot="-5898134">
            <a:off x="7140575" y="1149350"/>
            <a:ext cx="1657350" cy="1320800"/>
          </a:xfrm>
          <a:prstGeom prst="cloudCallout">
            <a:avLst>
              <a:gd name="adj1" fmla="val -84486"/>
              <a:gd name="adj2" fmla="val -3463"/>
            </a:avLst>
          </a:prstGeom>
          <a:solidFill>
            <a:schemeClr val="bg1"/>
          </a:solidFill>
          <a:ln w="9525">
            <a:solidFill>
              <a:schemeClr val="tx1"/>
            </a:solidFill>
            <a:round/>
            <a:headEnd/>
            <a:tailEnd/>
          </a:ln>
        </p:spPr>
        <p:txBody>
          <a:bodyPr vert="eaVert" wrap="none" anchor="ct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de-DE" altLang="en-US" sz="2400">
              <a:latin typeface="Times New Roman" pitchFamily="18" charset="0"/>
              <a:ea typeface="Arial Unicode MS" pitchFamily="34" charset="-128"/>
              <a:cs typeface="Arial Unicode MS" pitchFamily="34" charset="-128"/>
            </a:endParaRPr>
          </a:p>
        </p:txBody>
      </p:sp>
      <p:sp>
        <p:nvSpPr>
          <p:cNvPr id="17416" name="AutoShape 17"/>
          <p:cNvSpPr>
            <a:spLocks noChangeArrowheads="1"/>
          </p:cNvSpPr>
          <p:nvPr/>
        </p:nvSpPr>
        <p:spPr bwMode="auto">
          <a:xfrm rot="-5400000">
            <a:off x="611982" y="4652168"/>
            <a:ext cx="647700" cy="360363"/>
          </a:xfrm>
          <a:prstGeom prst="downArrow">
            <a:avLst>
              <a:gd name="adj1" fmla="val 50000"/>
              <a:gd name="adj2" fmla="val 25000"/>
            </a:avLst>
          </a:prstGeom>
          <a:solidFill>
            <a:srgbClr val="F3CCC9"/>
          </a:solidFill>
          <a:ln w="9525">
            <a:solidFill>
              <a:schemeClr val="tx1"/>
            </a:solidFill>
            <a:miter lim="800000"/>
            <a:headEnd/>
            <a:tailEnd/>
          </a:ln>
        </p:spPr>
        <p:txBody>
          <a:bodyPr rot="10800000" wrap="none" anchor="ct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21" name="Picture 17"/>
          <p:cNvPicPr>
            <a:picLocks noChangeAspect="1" noChangeArrowheads="1"/>
          </p:cNvPicPr>
          <p:nvPr/>
        </p:nvPicPr>
        <p:blipFill>
          <a:blip r:embed="rId3">
            <a:extLst>
              <a:ext uri="{28A0092B-C50C-407E-A947-70E740481C1C}">
                <a14:useLocalDpi xmlns:a14="http://schemas.microsoft.com/office/drawing/2010/main" val="0"/>
              </a:ext>
            </a:extLst>
          </a:blip>
          <a:srcRect l="11237" r="2496" b="4729"/>
          <a:stretch>
            <a:fillRect/>
          </a:stretch>
        </p:blipFill>
        <p:spPr bwMode="auto">
          <a:xfrm>
            <a:off x="6516688" y="2636838"/>
            <a:ext cx="2238375"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10"/>
          <p:cNvSpPr>
            <a:spLocks noChangeArrowheads="1"/>
          </p:cNvSpPr>
          <p:nvPr/>
        </p:nvSpPr>
        <p:spPr bwMode="auto">
          <a:xfrm>
            <a:off x="971550" y="404813"/>
            <a:ext cx="77263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a:solidFill>
                  <a:schemeClr val="tx2"/>
                </a:solidFill>
                <a:ea typeface="Arial Unicode MS" pitchFamily="34" charset="-128"/>
                <a:cs typeface="Arial Unicode MS" pitchFamily="34" charset="-128"/>
              </a:rPr>
              <a:t>Assessing novelty</a:t>
            </a:r>
          </a:p>
        </p:txBody>
      </p:sp>
      <p:sp>
        <p:nvSpPr>
          <p:cNvPr id="18436" name="Rectangle 3"/>
          <p:cNvSpPr txBox="1">
            <a:spLocks noChangeArrowheads="1"/>
          </p:cNvSpPr>
          <p:nvPr/>
        </p:nvSpPr>
        <p:spPr bwMode="auto">
          <a:xfrm>
            <a:off x="468313" y="1196975"/>
            <a:ext cx="78914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Claim:	A pouring vessel comprising</a:t>
            </a: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(a) a compartment for liquids (1),</a:t>
            </a:r>
          </a:p>
          <a:p>
            <a:pPr eaLnBrk="1" hangingPunct="1">
              <a:lnSpc>
                <a:spcPct val="80000"/>
              </a:lnSpc>
              <a:buFont typeface="Wingdings" pitchFamily="2" charset="2"/>
              <a:buNone/>
            </a:pPr>
            <a:r>
              <a:rPr lang="de-CH" altLang="en-US" sz="1600" dirty="0">
                <a:latin typeface="Arial Unicode MS" pitchFamily="34" charset="-128"/>
                <a:ea typeface="Arial Unicode MS" pitchFamily="34" charset="-128"/>
                <a:cs typeface="Arial Unicode MS" pitchFamily="34" charset="-128"/>
              </a:rPr>
              <a:t>	(b) a handle (2),</a:t>
            </a:r>
            <a:endParaRPr lang="en-GB" altLang="en-US" sz="1600" dirty="0">
              <a:latin typeface="Arial Unicode MS" pitchFamily="34" charset="-128"/>
              <a:ea typeface="Arial Unicode MS" pitchFamily="34" charset="-128"/>
              <a:cs typeface="Arial Unicode MS" pitchFamily="34" charset="-128"/>
            </a:endParaRP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(c) a lid, and</a:t>
            </a: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(d) two spouts (5) extending from the compartment (1),</a:t>
            </a:r>
          </a:p>
          <a:p>
            <a:pPr eaLnBrk="1" hangingPunct="1">
              <a:lnSpc>
                <a:spcPct val="80000"/>
              </a:lnSpc>
              <a:buFont typeface="Wingdings" pitchFamily="2" charset="2"/>
              <a:buNone/>
            </a:pPr>
            <a:r>
              <a:rPr lang="en-GB" altLang="en-US" sz="1600" dirty="0">
                <a:latin typeface="Arial Unicode MS" pitchFamily="34" charset="-128"/>
                <a:ea typeface="Arial Unicode MS" pitchFamily="34" charset="-128"/>
                <a:cs typeface="Arial Unicode MS" pitchFamily="34" charset="-128"/>
              </a:rPr>
              <a:t>	(e) whereby the tops of the two spouts are arranged at the same height.</a:t>
            </a:r>
          </a:p>
          <a:p>
            <a:pPr eaLnBrk="1" hangingPunct="1">
              <a:lnSpc>
                <a:spcPct val="80000"/>
              </a:lnSpc>
              <a:buFont typeface="Wingdings" pitchFamily="2" charset="2"/>
              <a:buNone/>
            </a:pPr>
            <a:endParaRPr lang="en-GB" altLang="en-US" sz="1600" dirty="0">
              <a:latin typeface="Arial Unicode MS" pitchFamily="34" charset="-128"/>
              <a:ea typeface="Arial Unicode MS" pitchFamily="34" charset="-128"/>
              <a:cs typeface="Arial Unicode MS" pitchFamily="34" charset="-128"/>
            </a:endParaRPr>
          </a:p>
        </p:txBody>
      </p:sp>
      <p:sp>
        <p:nvSpPr>
          <p:cNvPr id="20485" name="Text Box 9"/>
          <p:cNvSpPr txBox="1">
            <a:spLocks noChangeArrowheads="1"/>
          </p:cNvSpPr>
          <p:nvPr/>
        </p:nvSpPr>
        <p:spPr bwMode="auto">
          <a:xfrm rot="10800000">
            <a:off x="466725" y="2924175"/>
            <a:ext cx="461963" cy="3340100"/>
          </a:xfrm>
          <a:prstGeom prst="rect">
            <a:avLst/>
          </a:prstGeom>
          <a:solidFill>
            <a:schemeClr val="accent2">
              <a:lumMod val="20000"/>
              <a:lumOff val="80000"/>
            </a:schemeClr>
          </a:solidFill>
          <a:ln w="25400">
            <a:noFill/>
            <a:miter lim="800000"/>
            <a:headEnd/>
            <a:tailEnd/>
          </a:ln>
        </p:spPr>
        <p:txBody>
          <a:bodyPr vert="eaVert">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spcBef>
                <a:spcPct val="50000"/>
              </a:spcBef>
              <a:defRPr/>
            </a:pPr>
            <a:r>
              <a:rPr lang="en-GB" altLang="en-US" dirty="0" smtClean="0">
                <a:ea typeface="Arial Unicode MS" pitchFamily="34" charset="-128"/>
                <a:cs typeface="Arial Unicode MS" pitchFamily="34" charset="-128"/>
              </a:rPr>
              <a:t>Stage 1: Prior art</a:t>
            </a:r>
          </a:p>
        </p:txBody>
      </p:sp>
      <p:sp>
        <p:nvSpPr>
          <p:cNvPr id="20486" name="Rectangle 9"/>
          <p:cNvSpPr>
            <a:spLocks noChangeArrowheads="1"/>
          </p:cNvSpPr>
          <p:nvPr/>
        </p:nvSpPr>
        <p:spPr bwMode="auto">
          <a:xfrm>
            <a:off x="971550" y="2924175"/>
            <a:ext cx="2160588" cy="1200150"/>
          </a:xfrm>
          <a:prstGeom prst="rect">
            <a:avLst/>
          </a:prstGeom>
          <a:solidFill>
            <a:schemeClr val="accent2">
              <a:lumMod val="20000"/>
              <a:lumOff val="80000"/>
            </a:schemeClr>
          </a:solidFill>
          <a:ln w="9525">
            <a:noFill/>
            <a:miter lim="800000"/>
            <a:headEnd/>
            <a:tailEnd/>
          </a:ln>
        </p:spPr>
        <p:txBody>
          <a:bodyPr>
            <a:spAutoFit/>
          </a:bodyPr>
          <a:lstStyle/>
          <a:p>
            <a:pPr>
              <a:defRPr/>
            </a:pPr>
            <a:r>
              <a:rPr lang="en-GB" dirty="0">
                <a:latin typeface="Arial Unicode MS" pitchFamily="34" charset="-128"/>
                <a:ea typeface="Arial Unicode MS" pitchFamily="34" charset="-128"/>
                <a:cs typeface="Arial Unicode MS" pitchFamily="34" charset="-128"/>
              </a:rPr>
              <a:t>The prior art search revealed the following documents:</a:t>
            </a:r>
          </a:p>
        </p:txBody>
      </p:sp>
      <p:sp>
        <p:nvSpPr>
          <p:cNvPr id="73739" name="Rectangle 11"/>
          <p:cNvSpPr>
            <a:spLocks noChangeArrowheads="1"/>
          </p:cNvSpPr>
          <p:nvPr/>
        </p:nvSpPr>
        <p:spPr bwMode="auto">
          <a:xfrm>
            <a:off x="3676650" y="2981325"/>
            <a:ext cx="16557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D1:</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A teapot with </a:t>
            </a:r>
            <a:br>
              <a:rPr lang="en-GB" altLang="en-US" sz="1600">
                <a:latin typeface="Arial Unicode MS" pitchFamily="34" charset="-128"/>
                <a:ea typeface="Arial Unicode MS" pitchFamily="34" charset="-128"/>
                <a:cs typeface="Arial Unicode MS" pitchFamily="34" charset="-128"/>
              </a:rPr>
            </a:br>
            <a:r>
              <a:rPr lang="en-GB" altLang="en-US" sz="1600">
                <a:latin typeface="Arial Unicode MS" pitchFamily="34" charset="-128"/>
                <a:ea typeface="Arial Unicode MS" pitchFamily="34" charset="-128"/>
                <a:cs typeface="Arial Unicode MS" pitchFamily="34" charset="-128"/>
              </a:rPr>
              <a:t>one spout.</a:t>
            </a:r>
          </a:p>
          <a:p>
            <a:pPr eaLnBrk="1" hangingPunct="1">
              <a:spcBef>
                <a:spcPct val="0"/>
              </a:spcBef>
              <a:buFontTx/>
              <a:buNone/>
            </a:pPr>
            <a:endParaRPr lang="en-GB" altLang="en-US" sz="1600">
              <a:latin typeface="Arial Unicode MS" pitchFamily="34" charset="-128"/>
              <a:ea typeface="Arial Unicode MS" pitchFamily="34" charset="-128"/>
              <a:cs typeface="Arial Unicode MS" pitchFamily="34" charset="-128"/>
            </a:endParaRPr>
          </a:p>
        </p:txBody>
      </p:sp>
      <p:sp>
        <p:nvSpPr>
          <p:cNvPr id="73741" name="Rectangle 13"/>
          <p:cNvSpPr>
            <a:spLocks noChangeArrowheads="1"/>
          </p:cNvSpPr>
          <p:nvPr/>
        </p:nvSpPr>
        <p:spPr bwMode="auto">
          <a:xfrm>
            <a:off x="971550" y="4581525"/>
            <a:ext cx="1657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D3:</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A filter handle with two spouts to be used with a coffee-maker.</a:t>
            </a:r>
          </a:p>
        </p:txBody>
      </p:sp>
      <p:sp>
        <p:nvSpPr>
          <p:cNvPr id="73743" name="Rectangle 15"/>
          <p:cNvSpPr>
            <a:spLocks noChangeArrowheads="1"/>
          </p:cNvSpPr>
          <p:nvPr/>
        </p:nvSpPr>
        <p:spPr bwMode="auto">
          <a:xfrm>
            <a:off x="5003800" y="3644900"/>
            <a:ext cx="38163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D2:</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High efficiency distributor for fertilizer. Each rod has several nozzles for spraying liquid.</a:t>
            </a:r>
          </a:p>
        </p:txBody>
      </p:sp>
      <p:sp>
        <p:nvSpPr>
          <p:cNvPr id="17" name="Rectangle 15"/>
          <p:cNvSpPr>
            <a:spLocks noChangeArrowheads="1"/>
          </p:cNvSpPr>
          <p:nvPr/>
        </p:nvSpPr>
        <p:spPr bwMode="auto">
          <a:xfrm>
            <a:off x="3924300" y="4868863"/>
            <a:ext cx="33845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b="1">
                <a:latin typeface="Arial Unicode MS" pitchFamily="34" charset="-128"/>
                <a:ea typeface="Arial Unicode MS" pitchFamily="34" charset="-128"/>
                <a:cs typeface="Arial Unicode MS" pitchFamily="34" charset="-128"/>
              </a:rPr>
              <a:t>Document D4:</a:t>
            </a:r>
          </a:p>
          <a:p>
            <a:pPr eaLnBrk="1" hangingPunct="1">
              <a:spcBef>
                <a:spcPct val="0"/>
              </a:spcBef>
              <a:buFontTx/>
              <a:buNone/>
            </a:pPr>
            <a:r>
              <a:rPr lang="en-GB" altLang="en-US" sz="1600">
                <a:latin typeface="Arial Unicode MS" pitchFamily="34" charset="-128"/>
                <a:ea typeface="Arial Unicode MS" pitchFamily="34" charset="-128"/>
                <a:cs typeface="Arial Unicode MS" pitchFamily="34" charset="-128"/>
              </a:rPr>
              <a:t>An oil and vinegar bottle which reveals a second bottle inside.</a:t>
            </a:r>
            <a:r>
              <a:rPr lang="en-GB" altLang="en-US" sz="1600" b="1">
                <a:latin typeface="Arial Unicode MS" pitchFamily="34" charset="-128"/>
                <a:ea typeface="Arial Unicode MS" pitchFamily="34" charset="-128"/>
                <a:cs typeface="Arial Unicode MS" pitchFamily="34" charset="-128"/>
              </a:rPr>
              <a:t> </a:t>
            </a:r>
            <a:r>
              <a:rPr lang="en-GB" altLang="en-US" sz="1600">
                <a:latin typeface="Arial Unicode MS" pitchFamily="34" charset="-128"/>
                <a:ea typeface="Arial Unicode MS" pitchFamily="34" charset="-128"/>
                <a:cs typeface="Arial Unicode MS" pitchFamily="34" charset="-128"/>
              </a:rPr>
              <a:t>The two spouts are cleverly arranged to ensure the second bottle never drips while the first one is in use. </a:t>
            </a:r>
          </a:p>
        </p:txBody>
      </p:sp>
      <p:pic>
        <p:nvPicPr>
          <p:cNvPr id="1024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3860800"/>
            <a:ext cx="87471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4652963"/>
            <a:ext cx="979487"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4"/>
          <p:cNvPicPr>
            <a:picLocks noChangeAspect="1" noChangeArrowheads="1"/>
          </p:cNvPicPr>
          <p:nvPr/>
        </p:nvPicPr>
        <p:blipFill>
          <a:blip r:embed="rId6">
            <a:extLst>
              <a:ext uri="{28A0092B-C50C-407E-A947-70E740481C1C}">
                <a14:useLocalDpi xmlns:a14="http://schemas.microsoft.com/office/drawing/2010/main" val="0"/>
              </a:ext>
            </a:extLst>
          </a:blip>
          <a:srcRect b="50780"/>
          <a:stretch>
            <a:fillRect/>
          </a:stretch>
        </p:blipFill>
        <p:spPr bwMode="auto">
          <a:xfrm>
            <a:off x="6516688" y="1009650"/>
            <a:ext cx="1854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Footer Placeholder 3"/>
          <p:cNvSpPr txBox="1">
            <a:spLocks noGrp="1"/>
          </p:cNvSpPr>
          <p:nvPr/>
        </p:nvSpPr>
        <p:spPr bwMode="auto">
          <a:xfrm>
            <a:off x="611188" y="6553200"/>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8447" name="Slide Number Placeholder 14"/>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15</a:t>
            </a:r>
          </a:p>
        </p:txBody>
      </p:sp>
      <p:pic>
        <p:nvPicPr>
          <p:cNvPr id="18448" name="Picture 17" descr="173655712 - pouring espresso"/>
          <p:cNvPicPr>
            <a:picLocks noChangeAspect="1" noChangeArrowheads="1"/>
          </p:cNvPicPr>
          <p:nvPr/>
        </p:nvPicPr>
        <p:blipFill>
          <a:blip r:embed="rId7">
            <a:extLst>
              <a:ext uri="{28A0092B-C50C-407E-A947-70E740481C1C}">
                <a14:useLocalDpi xmlns:a14="http://schemas.microsoft.com/office/drawing/2010/main" val="0"/>
              </a:ext>
            </a:extLst>
          </a:blip>
          <a:srcRect l="11714"/>
          <a:stretch>
            <a:fillRect/>
          </a:stretch>
        </p:blipFill>
        <p:spPr bwMode="auto">
          <a:xfrm>
            <a:off x="2627313" y="4868863"/>
            <a:ext cx="12223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37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9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374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animBg="1"/>
      <p:bldP spid="73739" grpId="0" autoUpdateAnimBg="0"/>
      <p:bldP spid="73741" grpId="0" autoUpdateAnimBg="0"/>
      <p:bldP spid="73743" grpId="0" autoUpdateAnimBg="0"/>
      <p:bldP spid="1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588" y="1052513"/>
            <a:ext cx="18605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10"/>
          <p:cNvSpPr>
            <a:spLocks noChangeArrowheads="1"/>
          </p:cNvSpPr>
          <p:nvPr/>
        </p:nvSpPr>
        <p:spPr bwMode="auto">
          <a:xfrm>
            <a:off x="971550" y="404813"/>
            <a:ext cx="77263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a:solidFill>
                  <a:schemeClr val="tx2"/>
                </a:solidFill>
                <a:ea typeface="Arial Unicode MS" pitchFamily="34" charset="-128"/>
                <a:cs typeface="Arial Unicode MS" pitchFamily="34" charset="-128"/>
              </a:rPr>
              <a:t>Assessing inventive step (I)</a:t>
            </a:r>
          </a:p>
        </p:txBody>
      </p:sp>
      <p:sp>
        <p:nvSpPr>
          <p:cNvPr id="34819" name="Text Box 8"/>
          <p:cNvSpPr txBox="1">
            <a:spLocks noChangeArrowheads="1"/>
          </p:cNvSpPr>
          <p:nvPr/>
        </p:nvSpPr>
        <p:spPr bwMode="auto">
          <a:xfrm rot="10800000">
            <a:off x="323850" y="2735263"/>
            <a:ext cx="492125" cy="3071812"/>
          </a:xfrm>
          <a:prstGeom prst="rect">
            <a:avLst/>
          </a:prstGeom>
          <a:solidFill>
            <a:srgbClr val="FFCCCC"/>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rtl="1" eaLnBrk="1" hangingPunct="1">
              <a:spcBef>
                <a:spcPct val="50000"/>
              </a:spcBef>
              <a:buFontTx/>
              <a:buNone/>
            </a:pPr>
            <a:r>
              <a:rPr lang="en-GB" altLang="en-US">
                <a:ea typeface="Arial Unicode MS" pitchFamily="34" charset="-128"/>
                <a:cs typeface="Arial Unicode MS" pitchFamily="34" charset="-128"/>
              </a:rPr>
              <a:t>Stage 2: Problem</a:t>
            </a:r>
          </a:p>
        </p:txBody>
      </p:sp>
      <p:sp>
        <p:nvSpPr>
          <p:cNvPr id="34820" name="Text Box 9"/>
          <p:cNvSpPr txBox="1">
            <a:spLocks noChangeArrowheads="1"/>
          </p:cNvSpPr>
          <p:nvPr/>
        </p:nvSpPr>
        <p:spPr bwMode="auto">
          <a:xfrm rot="10800000">
            <a:off x="327025" y="1446213"/>
            <a:ext cx="492125" cy="1008062"/>
          </a:xfrm>
          <a:prstGeom prst="rect">
            <a:avLst/>
          </a:prstGeom>
          <a:solidFill>
            <a:schemeClr val="tx2">
              <a:lumMod val="20000"/>
              <a:lumOff val="80000"/>
            </a:schemeClr>
          </a:solidFill>
          <a:ln w="25400">
            <a:noFill/>
            <a:miter lim="800000"/>
            <a:headEnd/>
            <a:tailEnd/>
          </a:ln>
        </p:spPr>
        <p:txBody>
          <a:bodyPr vert="eaVert">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rtl="1" eaLnBrk="1" hangingPunct="1">
              <a:spcBef>
                <a:spcPct val="50000"/>
              </a:spcBef>
              <a:defRPr/>
            </a:pPr>
            <a:r>
              <a:rPr lang="en-GB" altLang="en-US" sz="2000" dirty="0" smtClean="0">
                <a:ea typeface="Arial Unicode MS" pitchFamily="34" charset="-128"/>
                <a:cs typeface="Arial Unicode MS" pitchFamily="34" charset="-128"/>
              </a:rPr>
              <a:t>Stage 1</a:t>
            </a:r>
          </a:p>
        </p:txBody>
      </p:sp>
      <p:sp>
        <p:nvSpPr>
          <p:cNvPr id="34822" name="Rectangle 9"/>
          <p:cNvSpPr>
            <a:spLocks noChangeArrowheads="1"/>
          </p:cNvSpPr>
          <p:nvPr/>
        </p:nvSpPr>
        <p:spPr bwMode="auto">
          <a:xfrm>
            <a:off x="900113" y="1125538"/>
            <a:ext cx="763270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Char char="•"/>
            </a:pPr>
            <a:r>
              <a:rPr lang="en-GB" altLang="en-US" sz="1800">
                <a:ea typeface="Arial Unicode MS" pitchFamily="34" charset="-128"/>
                <a:cs typeface="Arial Unicode MS" pitchFamily="34" charset="-128"/>
              </a:rPr>
              <a:t> Determine the closest prior art and common features:</a:t>
            </a:r>
            <a:br>
              <a:rPr lang="en-GB" altLang="en-US" sz="1800">
                <a:ea typeface="Arial Unicode MS" pitchFamily="34" charset="-128"/>
                <a:cs typeface="Arial Unicode MS" pitchFamily="34" charset="-128"/>
              </a:rPr>
            </a:br>
            <a:r>
              <a:rPr lang="en-GB" altLang="en-US" sz="1800">
                <a:solidFill>
                  <a:srgbClr val="404B56"/>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a) a compartment for liquids</a:t>
            </a:r>
          </a:p>
          <a:p>
            <a:pPr eaLnBrk="1" hangingPunct="1">
              <a:spcBef>
                <a:spcPct val="0"/>
              </a:spcBef>
              <a:buFontTx/>
              <a:buNone/>
            </a:pPr>
            <a:r>
              <a:rPr lang="en-GB" altLang="en-US" sz="1800">
                <a:solidFill>
                  <a:schemeClr val="bg2"/>
                </a:solidFill>
                <a:ea typeface="Arial Unicode MS" pitchFamily="34" charset="-128"/>
                <a:cs typeface="Arial Unicode MS" pitchFamily="34" charset="-128"/>
              </a:rPr>
              <a:t> 	(b) a handle</a:t>
            </a:r>
          </a:p>
          <a:p>
            <a:pPr eaLnBrk="1" hangingPunct="1">
              <a:spcBef>
                <a:spcPct val="0"/>
              </a:spcBef>
              <a:buFontTx/>
              <a:buNone/>
            </a:pPr>
            <a:r>
              <a:rPr lang="en-GB" altLang="en-US" sz="1800">
                <a:solidFill>
                  <a:schemeClr val="bg2"/>
                </a:solidFill>
                <a:ea typeface="Arial Unicode MS" pitchFamily="34" charset="-128"/>
                <a:cs typeface="Arial Unicode MS" pitchFamily="34" charset="-128"/>
              </a:rPr>
              <a:t>	(c) a lid</a:t>
            </a:r>
          </a:p>
          <a:p>
            <a:pPr eaLnBrk="1" hangingPunct="1">
              <a:spcBef>
                <a:spcPct val="0"/>
              </a:spcBef>
              <a:buFontTx/>
              <a:buNone/>
            </a:pPr>
            <a:r>
              <a:rPr lang="en-GB" altLang="en-US" sz="1800">
                <a:solidFill>
                  <a:schemeClr val="bg2"/>
                </a:solidFill>
                <a:ea typeface="Arial Unicode MS" pitchFamily="34" charset="-128"/>
                <a:cs typeface="Arial Unicode MS" pitchFamily="34" charset="-128"/>
              </a:rPr>
              <a:t>	(d) one spout</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Differences over D1:</a:t>
            </a:r>
          </a:p>
          <a:p>
            <a:pPr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two spouts instead of one </a:t>
            </a:r>
            <a:br>
              <a:rPr lang="en-GB" altLang="en-US" sz="1800">
                <a:solidFill>
                  <a:schemeClr val="bg2"/>
                </a:solidFill>
                <a:ea typeface="Arial Unicode MS" pitchFamily="34" charset="-128"/>
                <a:cs typeface="Arial Unicode MS" pitchFamily="34" charset="-128"/>
              </a:rPr>
            </a:br>
            <a:r>
              <a:rPr lang="en-GB" altLang="en-US" sz="1800">
                <a:solidFill>
                  <a:schemeClr val="bg2"/>
                </a:solidFill>
                <a:ea typeface="Arial Unicode MS" pitchFamily="34" charset="-128"/>
                <a:cs typeface="Arial Unicode MS" pitchFamily="34" charset="-128"/>
              </a:rPr>
              <a:t>	- particular arrangement of the spouts</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Drawback of prior art:</a:t>
            </a:r>
          </a:p>
          <a:p>
            <a:pPr lvl="1"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time-consuming</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Advantage/effect of the invention:</a:t>
            </a:r>
          </a:p>
          <a:p>
            <a:pPr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the time needed to fill multiple cups is reduced</a:t>
            </a:r>
            <a:br>
              <a:rPr lang="en-GB" altLang="en-US" sz="1800">
                <a:solidFill>
                  <a:schemeClr val="bg2"/>
                </a:solidFill>
                <a:ea typeface="Arial Unicode MS" pitchFamily="34" charset="-128"/>
                <a:cs typeface="Arial Unicode MS" pitchFamily="34" charset="-128"/>
              </a:rPr>
            </a:br>
            <a:endParaRPr lang="en-GB" altLang="en-US" sz="1800">
              <a:solidFill>
                <a:schemeClr val="bg2"/>
              </a:solidFill>
              <a:ea typeface="Arial Unicode MS" pitchFamily="34" charset="-128"/>
              <a:cs typeface="Arial Unicode MS" pitchFamily="34" charset="-128"/>
            </a:endParaRPr>
          </a:p>
          <a:p>
            <a:pPr eaLnBrk="1" hangingPunct="1">
              <a:spcBef>
                <a:spcPct val="0"/>
              </a:spcBef>
              <a:buFontTx/>
              <a:buChar char="•"/>
            </a:pPr>
            <a:r>
              <a:rPr lang="en-GB" altLang="en-US" sz="1800">
                <a:ea typeface="Arial Unicode MS" pitchFamily="34" charset="-128"/>
                <a:cs typeface="Arial Unicode MS" pitchFamily="34" charset="-128"/>
              </a:rPr>
              <a:t> Objective problem to solve:</a:t>
            </a:r>
          </a:p>
          <a:p>
            <a:pPr lvl="1" eaLnBrk="1" hangingPunct="1">
              <a:spcBef>
                <a:spcPct val="0"/>
              </a:spcBef>
              <a:buFontTx/>
              <a:buNone/>
            </a:pPr>
            <a:r>
              <a:rPr lang="en-GB" altLang="en-US" sz="1800">
                <a:solidFill>
                  <a:schemeClr val="accent2"/>
                </a:solidFill>
                <a:ea typeface="Arial Unicode MS" pitchFamily="34" charset="-128"/>
                <a:cs typeface="Arial Unicode MS" pitchFamily="34" charset="-128"/>
              </a:rPr>
              <a:t>	</a:t>
            </a:r>
            <a:r>
              <a:rPr lang="en-GB" altLang="en-US" sz="1800">
                <a:solidFill>
                  <a:schemeClr val="bg2"/>
                </a:solidFill>
                <a:ea typeface="Arial Unicode MS" pitchFamily="34" charset="-128"/>
                <a:cs typeface="Arial Unicode MS" pitchFamily="34" charset="-128"/>
              </a:rPr>
              <a:t>- how to modify the teapot of D1 </a:t>
            </a:r>
            <a:br>
              <a:rPr lang="en-GB" altLang="en-US" sz="1800">
                <a:solidFill>
                  <a:schemeClr val="bg2"/>
                </a:solidFill>
                <a:ea typeface="Arial Unicode MS" pitchFamily="34" charset="-128"/>
                <a:cs typeface="Arial Unicode MS" pitchFamily="34" charset="-128"/>
              </a:rPr>
            </a:br>
            <a:r>
              <a:rPr lang="en-GB" altLang="en-US" sz="1800">
                <a:solidFill>
                  <a:schemeClr val="bg2"/>
                </a:solidFill>
                <a:ea typeface="Arial Unicode MS" pitchFamily="34" charset="-128"/>
                <a:cs typeface="Arial Unicode MS" pitchFamily="34" charset="-128"/>
              </a:rPr>
              <a:t>	  to reduce the time needed to fill multiple cups</a:t>
            </a:r>
          </a:p>
        </p:txBody>
      </p:sp>
      <p:grpSp>
        <p:nvGrpSpPr>
          <p:cNvPr id="2" name="Gruppierung 12"/>
          <p:cNvGrpSpPr>
            <a:grpSpLocks/>
          </p:cNvGrpSpPr>
          <p:nvPr/>
        </p:nvGrpSpPr>
        <p:grpSpPr bwMode="auto">
          <a:xfrm>
            <a:off x="6781800" y="2667000"/>
            <a:ext cx="1747838" cy="1212850"/>
            <a:chOff x="6781800" y="2667000"/>
            <a:chExt cx="1747370" cy="1213054"/>
          </a:xfrm>
        </p:grpSpPr>
        <p:pic>
          <p:nvPicPr>
            <p:cNvPr id="19469" name="Picture 4"/>
            <p:cNvPicPr>
              <a:picLocks noChangeAspect="1" noChangeArrowheads="1"/>
            </p:cNvPicPr>
            <p:nvPr/>
          </p:nvPicPr>
          <p:blipFill>
            <a:blip r:embed="rId4">
              <a:extLst>
                <a:ext uri="{28A0092B-C50C-407E-A947-70E740481C1C}">
                  <a14:useLocalDpi xmlns:a14="http://schemas.microsoft.com/office/drawing/2010/main" val="0"/>
                </a:ext>
              </a:extLst>
            </a:blip>
            <a:srcRect b="52470"/>
            <a:stretch>
              <a:fillRect/>
            </a:stretch>
          </p:blipFill>
          <p:spPr bwMode="auto">
            <a:xfrm>
              <a:off x="6934200" y="2667000"/>
              <a:ext cx="1594970" cy="121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Oval 8"/>
            <p:cNvSpPr>
              <a:spLocks noChangeArrowheads="1"/>
            </p:cNvSpPr>
            <p:nvPr/>
          </p:nvSpPr>
          <p:spPr bwMode="auto">
            <a:xfrm>
              <a:off x="6781800" y="2743213"/>
              <a:ext cx="1218874" cy="838341"/>
            </a:xfrm>
            <a:prstGeom prst="ellipse">
              <a:avLst/>
            </a:prstGeom>
            <a:noFill/>
            <a:ln w="28575">
              <a:solidFill>
                <a:srgbClr val="BF3126"/>
              </a:solidFill>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de-DE" altLang="en-US" sz="1800">
                <a:solidFill>
                  <a:srgbClr val="FFFFFF"/>
                </a:solidFill>
              </a:endParaRPr>
            </a:p>
          </p:txBody>
        </p:sp>
      </p:grpSp>
      <p:grpSp>
        <p:nvGrpSpPr>
          <p:cNvPr id="3" name="Group 11"/>
          <p:cNvGrpSpPr>
            <a:grpSpLocks/>
          </p:cNvGrpSpPr>
          <p:nvPr/>
        </p:nvGrpSpPr>
        <p:grpSpPr bwMode="auto">
          <a:xfrm>
            <a:off x="6627813" y="5314950"/>
            <a:ext cx="1782762" cy="966788"/>
            <a:chOff x="4014" y="3348"/>
            <a:chExt cx="1123" cy="609"/>
          </a:xfrm>
        </p:grpSpPr>
        <p:pic>
          <p:nvPicPr>
            <p:cNvPr id="19467" name="Picture 12" descr="tea_cup"/>
            <p:cNvPicPr>
              <a:picLocks noChangeAspect="1" noChangeArrowheads="1"/>
            </p:cNvPicPr>
            <p:nvPr/>
          </p:nvPicPr>
          <p:blipFill>
            <a:blip r:embed="rId5">
              <a:extLst>
                <a:ext uri="{28A0092B-C50C-407E-A947-70E740481C1C}">
                  <a14:useLocalDpi xmlns:a14="http://schemas.microsoft.com/office/drawing/2010/main" val="0"/>
                </a:ext>
              </a:extLst>
            </a:blip>
            <a:srcRect t="1889"/>
            <a:stretch>
              <a:fillRect/>
            </a:stretch>
          </p:blipFill>
          <p:spPr bwMode="auto">
            <a:xfrm>
              <a:off x="4014" y="3484"/>
              <a:ext cx="6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3" descr="tea_cup"/>
            <p:cNvPicPr>
              <a:picLocks noChangeAspect="1" noChangeArrowheads="1"/>
            </p:cNvPicPr>
            <p:nvPr/>
          </p:nvPicPr>
          <p:blipFill>
            <a:blip r:embed="rId5">
              <a:extLst>
                <a:ext uri="{28A0092B-C50C-407E-A947-70E740481C1C}">
                  <a14:useLocalDpi xmlns:a14="http://schemas.microsoft.com/office/drawing/2010/main" val="0"/>
                </a:ext>
              </a:extLst>
            </a:blip>
            <a:srcRect l="15590" t="1889"/>
            <a:stretch>
              <a:fillRect/>
            </a:stretch>
          </p:blipFill>
          <p:spPr bwMode="auto">
            <a:xfrm>
              <a:off x="4595" y="3348"/>
              <a:ext cx="5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5" name="Footer Placeholder 3"/>
          <p:cNvSpPr>
            <a:spLocks noGrp="1"/>
          </p:cNvSpPr>
          <p:nvPr>
            <p:ph type="ftr" sz="quarter" idx="10"/>
          </p:nvPr>
        </p:nvSpPr>
        <p:spPr>
          <a:xfrm>
            <a:off x="611188" y="6553200"/>
            <a:ext cx="5761037"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smtClean="0"/>
              <a:t>EPO/OHIM        Intellectual Property Teaching Kit – IP Advanced Part I	Patents</a:t>
            </a:r>
          </a:p>
        </p:txBody>
      </p:sp>
      <p:sp>
        <p:nvSpPr>
          <p:cNvPr id="19466" name="Rectangle 7"/>
          <p:cNvSpPr txBox="1">
            <a:spLocks noGrp="1" noChangeArrowheads="1"/>
          </p:cNvSpPr>
          <p:nvPr/>
        </p:nvSpPr>
        <p:spPr bwMode="auto">
          <a:xfrm>
            <a:off x="77279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ED565B12-B85F-424B-8864-FDD8C45BB06D}" type="slidenum">
              <a:rPr lang="de-DE" altLang="en-US" sz="1200"/>
              <a:pPr algn="r" eaLnBrk="1" hangingPunct="1">
                <a:spcBef>
                  <a:spcPct val="0"/>
                </a:spcBef>
                <a:buFontTx/>
                <a:buNone/>
              </a:pPr>
              <a:t>17</a:t>
            </a:fld>
            <a:endParaRPr lang="de-DE" altLang="en-US" sz="1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482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22">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482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822">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482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822">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348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8" descr="skilled person - 144971692 full"/>
          <p:cNvPicPr>
            <a:picLocks noChangeAspect="1" noChangeArrowheads="1"/>
          </p:cNvPicPr>
          <p:nvPr/>
        </p:nvPicPr>
        <p:blipFill>
          <a:blip r:embed="rId3">
            <a:extLst>
              <a:ext uri="{28A0092B-C50C-407E-A947-70E740481C1C}">
                <a14:useLocalDpi xmlns:a14="http://schemas.microsoft.com/office/drawing/2010/main" val="0"/>
              </a:ext>
            </a:extLst>
          </a:blip>
          <a:srcRect t="11746"/>
          <a:stretch>
            <a:fillRect/>
          </a:stretch>
        </p:blipFill>
        <p:spPr bwMode="auto">
          <a:xfrm>
            <a:off x="4859338" y="4221163"/>
            <a:ext cx="15478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10"/>
          <p:cNvSpPr>
            <a:spLocks noChangeArrowheads="1"/>
          </p:cNvSpPr>
          <p:nvPr/>
        </p:nvSpPr>
        <p:spPr bwMode="auto">
          <a:xfrm>
            <a:off x="971550" y="404813"/>
            <a:ext cx="77263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dirty="0">
                <a:solidFill>
                  <a:schemeClr val="tx2"/>
                </a:solidFill>
                <a:ea typeface="Arial Unicode MS" pitchFamily="34" charset="-128"/>
                <a:cs typeface="Arial Unicode MS" pitchFamily="34" charset="-128"/>
              </a:rPr>
              <a:t>Assessing inventive step (II)</a:t>
            </a:r>
          </a:p>
        </p:txBody>
      </p:sp>
      <p:pic>
        <p:nvPicPr>
          <p:cNvPr id="76804" name="Picture 4"/>
          <p:cNvPicPr>
            <a:picLocks noChangeAspect="1" noChangeArrowheads="1"/>
          </p:cNvPicPr>
          <p:nvPr/>
        </p:nvPicPr>
        <p:blipFill>
          <a:blip r:embed="rId4">
            <a:extLst>
              <a:ext uri="{28A0092B-C50C-407E-A947-70E740481C1C}">
                <a14:useLocalDpi xmlns:a14="http://schemas.microsoft.com/office/drawing/2010/main" val="0"/>
              </a:ext>
            </a:extLst>
          </a:blip>
          <a:srcRect b="50780"/>
          <a:stretch>
            <a:fillRect/>
          </a:stretch>
        </p:blipFill>
        <p:spPr bwMode="auto">
          <a:xfrm>
            <a:off x="1643063" y="2928938"/>
            <a:ext cx="15875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19"/>
          <p:cNvSpPr>
            <a:spLocks noChangeArrowheads="1"/>
          </p:cNvSpPr>
          <p:nvPr/>
        </p:nvSpPr>
        <p:spPr bwMode="auto">
          <a:xfrm>
            <a:off x="998538" y="4367213"/>
            <a:ext cx="3783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b="1" dirty="0">
                <a:latin typeface="Arial Unicode MS" pitchFamily="34" charset="-128"/>
                <a:ea typeface="Arial Unicode MS" pitchFamily="34" charset="-128"/>
                <a:cs typeface="Arial Unicode MS" pitchFamily="34" charset="-128"/>
              </a:rPr>
              <a:t>Objective problem for the skilled person: </a:t>
            </a:r>
            <a:r>
              <a:rPr lang="en-GB" altLang="en-US" sz="1800" dirty="0">
                <a:solidFill>
                  <a:schemeClr val="accent2"/>
                </a:solidFill>
                <a:latin typeface="Arial Unicode MS" pitchFamily="34" charset="-128"/>
                <a:ea typeface="Arial Unicode MS" pitchFamily="34" charset="-128"/>
                <a:cs typeface="Arial Unicode MS" pitchFamily="34" charset="-128"/>
              </a:rPr>
              <a:t>How to modify the teapot of D1 in order to reduce the time needed to fill multiple cups</a:t>
            </a:r>
            <a:endParaRPr lang="en-GB" altLang="en-US" sz="1800" dirty="0">
              <a:solidFill>
                <a:srgbClr val="404B56"/>
              </a:solidFill>
              <a:latin typeface="Arial Unicode MS" pitchFamily="34" charset="-128"/>
              <a:ea typeface="Arial Unicode MS" pitchFamily="34" charset="-128"/>
              <a:cs typeface="Arial Unicode MS" pitchFamily="34" charset="-128"/>
            </a:endParaRPr>
          </a:p>
        </p:txBody>
      </p:sp>
      <p:sp>
        <p:nvSpPr>
          <p:cNvPr id="20486" name="Rectangle 20"/>
          <p:cNvSpPr>
            <a:spLocks noChangeArrowheads="1"/>
          </p:cNvSpPr>
          <p:nvPr/>
        </p:nvSpPr>
        <p:spPr bwMode="auto">
          <a:xfrm>
            <a:off x="998538" y="1342509"/>
            <a:ext cx="4537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dirty="0">
                <a:latin typeface="Arial Unicode MS" pitchFamily="34" charset="-128"/>
                <a:ea typeface="Arial Unicode MS" pitchFamily="34" charset="-128"/>
                <a:cs typeface="Arial Unicode MS" pitchFamily="34" charset="-128"/>
              </a:rPr>
              <a:t>Is the claimed solution obvious </a:t>
            </a:r>
            <a:br>
              <a:rPr lang="en-GB" altLang="en-US" sz="1800" dirty="0">
                <a:latin typeface="Arial Unicode MS" pitchFamily="34" charset="-128"/>
                <a:ea typeface="Arial Unicode MS" pitchFamily="34" charset="-128"/>
                <a:cs typeface="Arial Unicode MS" pitchFamily="34" charset="-128"/>
              </a:rPr>
            </a:br>
            <a:r>
              <a:rPr lang="en-GB" altLang="en-US" sz="1800" dirty="0">
                <a:latin typeface="Arial Unicode MS" pitchFamily="34" charset="-128"/>
                <a:ea typeface="Arial Unicode MS" pitchFamily="34" charset="-128"/>
                <a:cs typeface="Arial Unicode MS" pitchFamily="34" charset="-128"/>
              </a:rPr>
              <a:t>in view of the prior art?</a:t>
            </a:r>
            <a:endParaRPr lang="en-GB" altLang="en-US" sz="1800" dirty="0">
              <a:solidFill>
                <a:srgbClr val="404B56"/>
              </a:solidFill>
              <a:latin typeface="Arial Unicode MS" pitchFamily="34" charset="-128"/>
              <a:ea typeface="Arial Unicode MS" pitchFamily="34" charset="-128"/>
              <a:cs typeface="Arial Unicode MS" pitchFamily="34" charset="-128"/>
            </a:endParaRPr>
          </a:p>
        </p:txBody>
      </p:sp>
      <p:sp>
        <p:nvSpPr>
          <p:cNvPr id="19" name="Rectangle 20"/>
          <p:cNvSpPr>
            <a:spLocks noChangeArrowheads="1"/>
          </p:cNvSpPr>
          <p:nvPr/>
        </p:nvSpPr>
        <p:spPr bwMode="auto">
          <a:xfrm>
            <a:off x="5937250" y="1808163"/>
            <a:ext cx="500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4400">
                <a:latin typeface="Arial Unicode MS" pitchFamily="34" charset="-128"/>
                <a:ea typeface="Arial Unicode MS" pitchFamily="34" charset="-128"/>
                <a:cs typeface="Arial Unicode MS" pitchFamily="34" charset="-128"/>
              </a:rPr>
              <a:t>+</a:t>
            </a:r>
            <a:endParaRPr lang="en-GB" altLang="en-US" sz="4400">
              <a:solidFill>
                <a:srgbClr val="404B56"/>
              </a:solidFill>
              <a:latin typeface="Arial Unicode MS" pitchFamily="34" charset="-128"/>
              <a:ea typeface="Arial Unicode MS" pitchFamily="34" charset="-128"/>
              <a:cs typeface="Arial Unicode MS" pitchFamily="34" charset="-128"/>
            </a:endParaRPr>
          </a:p>
        </p:txBody>
      </p:sp>
      <p:sp>
        <p:nvSpPr>
          <p:cNvPr id="21" name="Rectangle 20"/>
          <p:cNvSpPr>
            <a:spLocks noChangeArrowheads="1"/>
          </p:cNvSpPr>
          <p:nvPr/>
        </p:nvSpPr>
        <p:spPr bwMode="auto">
          <a:xfrm>
            <a:off x="3351213" y="2317750"/>
            <a:ext cx="500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4400">
                <a:latin typeface="Arial Unicode MS" pitchFamily="34" charset="-128"/>
                <a:ea typeface="Arial Unicode MS" pitchFamily="34" charset="-128"/>
                <a:cs typeface="Arial Unicode MS" pitchFamily="34" charset="-128"/>
              </a:rPr>
              <a:t>?</a:t>
            </a:r>
            <a:endParaRPr lang="en-GB" altLang="en-US" sz="4400">
              <a:solidFill>
                <a:srgbClr val="404B56"/>
              </a:solidFill>
              <a:latin typeface="Arial Unicode MS" pitchFamily="34" charset="-128"/>
              <a:ea typeface="Arial Unicode MS" pitchFamily="34" charset="-128"/>
              <a:cs typeface="Arial Unicode MS" pitchFamily="34" charset="-128"/>
            </a:endParaRPr>
          </a:p>
        </p:txBody>
      </p:sp>
      <p:cxnSp>
        <p:nvCxnSpPr>
          <p:cNvPr id="29" name="Gerade Verbindung mit Pfeil 28"/>
          <p:cNvCxnSpPr/>
          <p:nvPr/>
        </p:nvCxnSpPr>
        <p:spPr>
          <a:xfrm rot="10800000" flipV="1">
            <a:off x="3136900" y="2960688"/>
            <a:ext cx="1143000" cy="357187"/>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490" name="Rectangle 7"/>
          <p:cNvSpPr txBox="1">
            <a:spLocks noGrp="1" noChangeArrowheads="1"/>
          </p:cNvSpPr>
          <p:nvPr/>
        </p:nvSpPr>
        <p:spPr bwMode="auto">
          <a:xfrm>
            <a:off x="8388350" y="6584950"/>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de-DE" altLang="en-US" sz="1200"/>
          </a:p>
        </p:txBody>
      </p:sp>
      <p:sp>
        <p:nvSpPr>
          <p:cNvPr id="20491" name="Text Box 7"/>
          <p:cNvSpPr txBox="1">
            <a:spLocks noChangeArrowheads="1"/>
          </p:cNvSpPr>
          <p:nvPr/>
        </p:nvSpPr>
        <p:spPr bwMode="auto">
          <a:xfrm rot="10800000">
            <a:off x="309563" y="1412875"/>
            <a:ext cx="461962" cy="4470400"/>
          </a:xfrm>
          <a:prstGeom prst="rect">
            <a:avLst/>
          </a:prstGeom>
          <a:solidFill>
            <a:schemeClr va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rtl="1" eaLnBrk="1" hangingPunct="1">
              <a:spcBef>
                <a:spcPct val="50000"/>
              </a:spcBef>
              <a:buFontTx/>
              <a:buNone/>
            </a:pPr>
            <a:r>
              <a:rPr lang="en-GB" altLang="en-US" sz="1800">
                <a:solidFill>
                  <a:schemeClr val="bg1"/>
                </a:solidFill>
                <a:ea typeface="Arial Unicode MS" pitchFamily="34" charset="-128"/>
                <a:cs typeface="Arial Unicode MS" pitchFamily="34" charset="-128"/>
              </a:rPr>
              <a:t>Stage 3: Solution</a:t>
            </a:r>
          </a:p>
        </p:txBody>
      </p:sp>
      <p:grpSp>
        <p:nvGrpSpPr>
          <p:cNvPr id="20492" name="Group 23"/>
          <p:cNvGrpSpPr>
            <a:grpSpLocks noChangeAspect="1"/>
          </p:cNvGrpSpPr>
          <p:nvPr/>
        </p:nvGrpSpPr>
        <p:grpSpPr bwMode="auto">
          <a:xfrm>
            <a:off x="1692275" y="5589588"/>
            <a:ext cx="1249363" cy="677862"/>
            <a:chOff x="4014" y="3348"/>
            <a:chExt cx="1123" cy="609"/>
          </a:xfrm>
        </p:grpSpPr>
        <p:pic>
          <p:nvPicPr>
            <p:cNvPr id="20511" name="Picture 24" descr="tea_cup"/>
            <p:cNvPicPr>
              <a:picLocks noChangeAspect="1" noChangeArrowheads="1"/>
            </p:cNvPicPr>
            <p:nvPr/>
          </p:nvPicPr>
          <p:blipFill>
            <a:blip r:embed="rId5">
              <a:extLst>
                <a:ext uri="{28A0092B-C50C-407E-A947-70E740481C1C}">
                  <a14:useLocalDpi xmlns:a14="http://schemas.microsoft.com/office/drawing/2010/main" val="0"/>
                </a:ext>
              </a:extLst>
            </a:blip>
            <a:srcRect t="1889"/>
            <a:stretch>
              <a:fillRect/>
            </a:stretch>
          </p:blipFill>
          <p:spPr bwMode="auto">
            <a:xfrm>
              <a:off x="4014" y="3484"/>
              <a:ext cx="6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Picture 25" descr="tea_cup"/>
            <p:cNvPicPr>
              <a:picLocks noChangeAspect="1" noChangeArrowheads="1"/>
            </p:cNvPicPr>
            <p:nvPr/>
          </p:nvPicPr>
          <p:blipFill>
            <a:blip r:embed="rId5">
              <a:extLst>
                <a:ext uri="{28A0092B-C50C-407E-A947-70E740481C1C}">
                  <a14:useLocalDpi xmlns:a14="http://schemas.microsoft.com/office/drawing/2010/main" val="0"/>
                </a:ext>
              </a:extLst>
            </a:blip>
            <a:srcRect l="15590" t="1889"/>
            <a:stretch>
              <a:fillRect/>
            </a:stretch>
          </p:blipFill>
          <p:spPr bwMode="auto">
            <a:xfrm>
              <a:off x="4595" y="3348"/>
              <a:ext cx="54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3" name="Footer Placeholder 3"/>
          <p:cNvSpPr txBox="1">
            <a:spLocks noGrp="1"/>
          </p:cNvSpPr>
          <p:nvPr/>
        </p:nvSpPr>
        <p:spPr bwMode="auto">
          <a:xfrm>
            <a:off x="611188" y="6553200"/>
            <a:ext cx="5795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grpSp>
        <p:nvGrpSpPr>
          <p:cNvPr id="20494" name="Group 17"/>
          <p:cNvGrpSpPr>
            <a:grpSpLocks/>
          </p:cNvGrpSpPr>
          <p:nvPr/>
        </p:nvGrpSpPr>
        <p:grpSpPr bwMode="auto">
          <a:xfrm>
            <a:off x="4403725" y="1874838"/>
            <a:ext cx="1622425" cy="1566862"/>
            <a:chOff x="2778" y="1386"/>
            <a:chExt cx="1022" cy="987"/>
          </a:xfrm>
        </p:grpSpPr>
        <p:sp>
          <p:nvSpPr>
            <p:cNvPr id="20508" name="AutoShape 6"/>
            <p:cNvSpPr>
              <a:spLocks noChangeAspect="1" noChangeArrowheads="1"/>
            </p:cNvSpPr>
            <p:nvPr/>
          </p:nvSpPr>
          <p:spPr bwMode="auto">
            <a:xfrm rot="4800000" flipH="1">
              <a:off x="2795" y="1369"/>
              <a:ext cx="987" cy="1022"/>
            </a:xfrm>
            <a:prstGeom prst="cloudCallout">
              <a:avLst>
                <a:gd name="adj1" fmla="val -96417"/>
                <a:gd name="adj2" fmla="val -14361"/>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de-DE" altLang="en-US" sz="2400">
                <a:latin typeface="Times New Roman" pitchFamily="18" charset="0"/>
                <a:ea typeface="Arial Unicode MS" pitchFamily="34" charset="-128"/>
                <a:cs typeface="Arial Unicode MS" pitchFamily="34" charset="-128"/>
              </a:endParaRPr>
            </a:p>
          </p:txBody>
        </p:sp>
        <p:pic>
          <p:nvPicPr>
            <p:cNvPr id="20509" name="Picture 25"/>
            <p:cNvPicPr>
              <a:picLocks noChangeAspect="1" noChangeArrowheads="1"/>
            </p:cNvPicPr>
            <p:nvPr/>
          </p:nvPicPr>
          <p:blipFill>
            <a:blip r:embed="rId6">
              <a:extLst>
                <a:ext uri="{28A0092B-C50C-407E-A947-70E740481C1C}">
                  <a14:useLocalDpi xmlns:a14="http://schemas.microsoft.com/office/drawing/2010/main" val="0"/>
                </a:ext>
              </a:extLst>
            </a:blip>
            <a:srcRect l="4778" r="4778"/>
            <a:stretch>
              <a:fillRect/>
            </a:stretch>
          </p:blipFill>
          <p:spPr bwMode="auto">
            <a:xfrm>
              <a:off x="3016" y="1570"/>
              <a:ext cx="66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0" name="Text Box 20"/>
            <p:cNvSpPr txBox="1">
              <a:spLocks noChangeArrowheads="1"/>
            </p:cNvSpPr>
            <p:nvPr/>
          </p:nvSpPr>
          <p:spPr bwMode="auto">
            <a:xfrm>
              <a:off x="3016" y="2024"/>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D1</a:t>
              </a:r>
              <a:endParaRPr lang="en-GB" altLang="en-US" sz="1800"/>
            </a:p>
          </p:txBody>
        </p:sp>
      </p:grpSp>
      <p:sp>
        <p:nvSpPr>
          <p:cNvPr id="20495" name="Rectangle 7"/>
          <p:cNvSpPr txBox="1">
            <a:spLocks noGrp="1" noChangeArrowheads="1"/>
          </p:cNvSpPr>
          <p:nvPr/>
        </p:nvSpPr>
        <p:spPr bwMode="auto">
          <a:xfrm>
            <a:off x="7758113"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36ADC9A4-7044-48FA-A04B-548EC2357398}" type="slidenum">
              <a:rPr lang="de-DE" altLang="en-US" sz="1200"/>
              <a:pPr algn="r" eaLnBrk="1" hangingPunct="1">
                <a:spcBef>
                  <a:spcPct val="0"/>
                </a:spcBef>
                <a:buFontTx/>
                <a:buNone/>
              </a:pPr>
              <a:t>18</a:t>
            </a:fld>
            <a:endParaRPr lang="de-DE" altLang="en-US" sz="1200"/>
          </a:p>
        </p:txBody>
      </p:sp>
      <p:grpSp>
        <p:nvGrpSpPr>
          <p:cNvPr id="20496" name="Group 32"/>
          <p:cNvGrpSpPr>
            <a:grpSpLocks/>
          </p:cNvGrpSpPr>
          <p:nvPr/>
        </p:nvGrpSpPr>
        <p:grpSpPr bwMode="auto">
          <a:xfrm>
            <a:off x="6284913" y="1449388"/>
            <a:ext cx="2867025" cy="3232150"/>
            <a:chOff x="3954" y="754"/>
            <a:chExt cx="1806" cy="2036"/>
          </a:xfrm>
        </p:grpSpPr>
        <p:sp>
          <p:nvSpPr>
            <p:cNvPr id="20497" name="AutoShape 6"/>
            <p:cNvSpPr>
              <a:spLocks noChangeAspect="1" noChangeArrowheads="1"/>
            </p:cNvSpPr>
            <p:nvPr/>
          </p:nvSpPr>
          <p:spPr bwMode="auto">
            <a:xfrm rot="-3600000">
              <a:off x="3839" y="869"/>
              <a:ext cx="2036" cy="1806"/>
            </a:xfrm>
            <a:prstGeom prst="cloudCallout">
              <a:avLst>
                <a:gd name="adj1" fmla="val -59134"/>
                <a:gd name="adj2" fmla="val -25014"/>
              </a:avLst>
            </a:prstGeom>
            <a:solidFill>
              <a:schemeClr val="bg1"/>
            </a:solidFill>
            <a:ln w="9525">
              <a:solidFill>
                <a:schemeClr val="tx1"/>
              </a:solidFill>
              <a:round/>
              <a:headEnd/>
              <a:tailEnd/>
            </a:ln>
          </p:spPr>
          <p:txBody>
            <a:bodyPr vert="eaVert" wrap="none" anchor="ct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2400">
                <a:latin typeface="Times New Roman" pitchFamily="18" charset="0"/>
                <a:ea typeface="Arial Unicode MS" pitchFamily="34" charset="-128"/>
                <a:cs typeface="Arial Unicode MS" pitchFamily="34" charset="-128"/>
              </a:endParaRPr>
            </a:p>
          </p:txBody>
        </p:sp>
        <p:pic>
          <p:nvPicPr>
            <p:cNvPr id="20498" name="Picture 34"/>
            <p:cNvPicPr>
              <a:picLocks noChangeAspect="1" noChangeArrowheads="1"/>
            </p:cNvPicPr>
            <p:nvPr/>
          </p:nvPicPr>
          <p:blipFill>
            <a:blip r:embed="rId7">
              <a:extLst>
                <a:ext uri="{28A0092B-C50C-407E-A947-70E740481C1C}">
                  <a14:useLocalDpi xmlns:a14="http://schemas.microsoft.com/office/drawing/2010/main" val="0"/>
                </a:ext>
              </a:extLst>
            </a:blip>
            <a:srcRect r="23140"/>
            <a:stretch>
              <a:fillRect/>
            </a:stretch>
          </p:blipFill>
          <p:spPr bwMode="auto">
            <a:xfrm>
              <a:off x="4328" y="1184"/>
              <a:ext cx="338"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9" name="Group 35"/>
            <p:cNvGrpSpPr>
              <a:grpSpLocks/>
            </p:cNvGrpSpPr>
            <p:nvPr/>
          </p:nvGrpSpPr>
          <p:grpSpPr bwMode="auto">
            <a:xfrm>
              <a:off x="4762" y="1071"/>
              <a:ext cx="716" cy="476"/>
              <a:chOff x="4762" y="1071"/>
              <a:chExt cx="716" cy="476"/>
            </a:xfrm>
          </p:grpSpPr>
          <p:pic>
            <p:nvPicPr>
              <p:cNvPr id="20504" name="Picture 40"/>
              <p:cNvPicPr>
                <a:picLocks noChangeAspect="1" noChangeArrowheads="1"/>
              </p:cNvPicPr>
              <p:nvPr/>
            </p:nvPicPr>
            <p:blipFill>
              <a:blip r:embed="rId8">
                <a:extLst>
                  <a:ext uri="{28A0092B-C50C-407E-A947-70E740481C1C}">
                    <a14:useLocalDpi xmlns:a14="http://schemas.microsoft.com/office/drawing/2010/main" val="0"/>
                  </a:ext>
                </a:extLst>
              </a:blip>
              <a:srcRect l="18727" r="2496" b="4729"/>
              <a:stretch>
                <a:fillRect/>
              </a:stretch>
            </p:blipFill>
            <p:spPr bwMode="auto">
              <a:xfrm>
                <a:off x="4762" y="1071"/>
                <a:ext cx="716"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505" name="Group 41"/>
              <p:cNvGrpSpPr>
                <a:grpSpLocks/>
              </p:cNvGrpSpPr>
              <p:nvPr/>
            </p:nvGrpSpPr>
            <p:grpSpPr bwMode="auto">
              <a:xfrm>
                <a:off x="4830" y="1162"/>
                <a:ext cx="499" cy="385"/>
                <a:chOff x="4830" y="1389"/>
                <a:chExt cx="545" cy="635"/>
              </a:xfrm>
            </p:grpSpPr>
            <p:sp>
              <p:nvSpPr>
                <p:cNvPr id="20506" name="Line 21"/>
                <p:cNvSpPr>
                  <a:spLocks noChangeShapeType="1"/>
                </p:cNvSpPr>
                <p:nvPr/>
              </p:nvSpPr>
              <p:spPr bwMode="auto">
                <a:xfrm>
                  <a:off x="4830" y="1389"/>
                  <a:ext cx="499" cy="635"/>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07" name="Line 22"/>
                <p:cNvSpPr>
                  <a:spLocks noChangeShapeType="1"/>
                </p:cNvSpPr>
                <p:nvPr/>
              </p:nvSpPr>
              <p:spPr bwMode="auto">
                <a:xfrm rot="5400000">
                  <a:off x="4830" y="1434"/>
                  <a:ext cx="545" cy="545"/>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grpSp>
        </p:grpSp>
        <p:sp>
          <p:nvSpPr>
            <p:cNvPr id="20500" name="Text Box 48"/>
            <p:cNvSpPr txBox="1">
              <a:spLocks noChangeArrowheads="1"/>
            </p:cNvSpPr>
            <p:nvPr/>
          </p:nvSpPr>
          <p:spPr bwMode="auto">
            <a:xfrm>
              <a:off x="4328" y="1910"/>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D4</a:t>
              </a:r>
              <a:endParaRPr lang="en-GB" altLang="en-US" sz="1800"/>
            </a:p>
          </p:txBody>
        </p:sp>
        <p:sp>
          <p:nvSpPr>
            <p:cNvPr id="20501" name="Text Box 49"/>
            <p:cNvSpPr txBox="1">
              <a:spLocks noChangeArrowheads="1"/>
            </p:cNvSpPr>
            <p:nvPr/>
          </p:nvSpPr>
          <p:spPr bwMode="auto">
            <a:xfrm>
              <a:off x="4826" y="2273"/>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D3</a:t>
              </a:r>
              <a:endParaRPr lang="en-GB" altLang="en-US" sz="1800"/>
            </a:p>
          </p:txBody>
        </p:sp>
        <p:sp>
          <p:nvSpPr>
            <p:cNvPr id="20502" name="Text Box 50"/>
            <p:cNvSpPr txBox="1">
              <a:spLocks noChangeArrowheads="1"/>
            </p:cNvSpPr>
            <p:nvPr/>
          </p:nvSpPr>
          <p:spPr bwMode="auto">
            <a:xfrm>
              <a:off x="4921" y="931"/>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534988" indent="-263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de-CH" altLang="en-US" sz="1800"/>
                <a:t>D2</a:t>
              </a:r>
              <a:endParaRPr lang="en-GB" altLang="en-US" sz="1800"/>
            </a:p>
          </p:txBody>
        </p:sp>
        <p:pic>
          <p:nvPicPr>
            <p:cNvPr id="20503" name="Picture 39" descr="173655712 - pouring espresso"/>
            <p:cNvPicPr>
              <a:picLocks noChangeAspect="1" noChangeArrowheads="1"/>
            </p:cNvPicPr>
            <p:nvPr/>
          </p:nvPicPr>
          <p:blipFill>
            <a:blip r:embed="rId9">
              <a:extLst>
                <a:ext uri="{28A0092B-C50C-407E-A947-70E740481C1C}">
                  <a14:useLocalDpi xmlns:a14="http://schemas.microsoft.com/office/drawing/2010/main" val="0"/>
                </a:ext>
              </a:extLst>
            </a:blip>
            <a:srcRect l="15617"/>
            <a:stretch>
              <a:fillRect/>
            </a:stretch>
          </p:blipFill>
          <p:spPr bwMode="auto">
            <a:xfrm>
              <a:off x="4729" y="1616"/>
              <a:ext cx="73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tLang="en-US" smtClean="0"/>
              <a:t>What is infringement?</a:t>
            </a:r>
          </a:p>
        </p:txBody>
      </p:sp>
      <p:sp>
        <p:nvSpPr>
          <p:cNvPr id="25603" name="Rectangle 3"/>
          <p:cNvSpPr>
            <a:spLocks noGrp="1" noChangeArrowheads="1"/>
          </p:cNvSpPr>
          <p:nvPr>
            <p:ph type="body" idx="4294967295"/>
          </p:nvPr>
        </p:nvSpPr>
        <p:spPr>
          <a:xfrm>
            <a:off x="755650" y="1160463"/>
            <a:ext cx="5976938" cy="2773362"/>
          </a:xfrm>
        </p:spPr>
        <p:txBody>
          <a:bodyPr/>
          <a:lstStyle/>
          <a:p>
            <a:pPr marL="284163" indent="-284163">
              <a:spcAft>
                <a:spcPts val="1200"/>
              </a:spcAft>
              <a:defRPr/>
            </a:pPr>
            <a:r>
              <a:rPr lang="en-GB" altLang="en-US" sz="1800" dirty="0" smtClean="0"/>
              <a:t>Making use of a patented product or process without </a:t>
            </a:r>
            <a:br>
              <a:rPr lang="en-GB" altLang="en-US" sz="1800" dirty="0" smtClean="0"/>
            </a:br>
            <a:r>
              <a:rPr lang="en-GB" altLang="en-US" sz="1800" dirty="0" smtClean="0"/>
              <a:t>the consent of the patent owner</a:t>
            </a:r>
          </a:p>
          <a:p>
            <a:pPr marL="284163" indent="-284163">
              <a:spcAft>
                <a:spcPts val="1200"/>
              </a:spcAft>
              <a:defRPr/>
            </a:pPr>
            <a:r>
              <a:rPr lang="en-GB" altLang="en-US" sz="1800" dirty="0" smtClean="0"/>
              <a:t>Making, offering, putting on the market, importing or stocking the product</a:t>
            </a:r>
          </a:p>
          <a:p>
            <a:pPr marL="306387" indent="-285750">
              <a:defRPr/>
            </a:pPr>
            <a:r>
              <a:rPr lang="en-GB" altLang="en-US" sz="1800" dirty="0" smtClean="0"/>
              <a:t>Making, offering, putting on the market, importing or stocking a product directly obtained from a protected process</a:t>
            </a:r>
          </a:p>
          <a:p>
            <a:pPr marL="306387" indent="-285750">
              <a:defRPr/>
            </a:pPr>
            <a:r>
              <a:rPr lang="en-GB" altLang="en-US" sz="1800" dirty="0" smtClean="0"/>
              <a:t>Using a process or offering the process for use</a:t>
            </a:r>
          </a:p>
        </p:txBody>
      </p:sp>
      <p:sp>
        <p:nvSpPr>
          <p:cNvPr id="27652" name="Rectangle 7"/>
          <p:cNvSpPr txBox="1">
            <a:spLocks noGrp="1" noChangeArrowheads="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3BEBF758-1C6C-4518-80EF-4EF851CB8D4A}" type="slidenum">
              <a:rPr lang="de-DE" altLang="en-US" sz="1200"/>
              <a:pPr algn="r" eaLnBrk="1" hangingPunct="1">
                <a:spcBef>
                  <a:spcPct val="0"/>
                </a:spcBef>
                <a:buFontTx/>
                <a:buNone/>
              </a:pPr>
              <a:t>19</a:t>
            </a:fld>
            <a:endParaRPr lang="de-DE" altLang="en-US" sz="1200"/>
          </a:p>
        </p:txBody>
      </p:sp>
      <p:sp>
        <p:nvSpPr>
          <p:cNvPr id="27653" name="Rectangle 3"/>
          <p:cNvSpPr>
            <a:spLocks noChangeArrowheads="1"/>
          </p:cNvSpPr>
          <p:nvPr/>
        </p:nvSpPr>
        <p:spPr bwMode="auto">
          <a:xfrm>
            <a:off x="3059113" y="4219575"/>
            <a:ext cx="561657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4163" indent="-284163" eaLnBrk="0" hangingPunct="0">
              <a:spcBef>
                <a:spcPct val="20000"/>
              </a:spcBef>
              <a:buFont typeface="Wingdings" pitchFamily="2" charset="2"/>
              <a:buChar char="§"/>
              <a:defRPr sz="2000">
                <a:solidFill>
                  <a:schemeClr val="tx1"/>
                </a:solidFill>
                <a:latin typeface="Arial" charset="0"/>
              </a:defRPr>
            </a:lvl1pPr>
            <a:lvl2pPr marL="536575" indent="-250825"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r>
              <a:rPr lang="en-GB" altLang="en-US" sz="1800"/>
              <a:t>Infringement is determined by the national courts or by the Unified Patent Court </a:t>
            </a:r>
            <a:r>
              <a:rPr lang="en-GB" altLang="en-US" sz="1600"/>
              <a:t>(once it enters into force)</a:t>
            </a:r>
            <a:endParaRPr lang="en-GB" altLang="en-US" sz="1800"/>
          </a:p>
          <a:p>
            <a:r>
              <a:rPr lang="en-GB" altLang="en-US" sz="1800"/>
              <a:t>What constitutes infringement in one country may differ from other countries</a:t>
            </a:r>
          </a:p>
          <a:p>
            <a:r>
              <a:rPr lang="en-GB" altLang="en-US" sz="1800"/>
              <a:t>Patent proprietors can claim damages and other remedies from alleged infringers</a:t>
            </a:r>
          </a:p>
          <a:p>
            <a:endParaRPr lang="en-GB" altLang="en-US" sz="1600"/>
          </a:p>
        </p:txBody>
      </p:sp>
      <p:pic>
        <p:nvPicPr>
          <p:cNvPr id="27654"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27"/>
          <a:stretch>
            <a:fillRect/>
          </a:stretch>
        </p:blipFill>
        <p:spPr bwMode="auto">
          <a:xfrm>
            <a:off x="6659563" y="2420938"/>
            <a:ext cx="1900237"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8" descr="148981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765175"/>
            <a:ext cx="18891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9" descr="1616639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292600"/>
            <a:ext cx="232092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Footer Placeholder 3"/>
          <p:cNvSpPr txBox="1">
            <a:spLocks noGrp="1"/>
          </p:cNvSpPr>
          <p:nvPr/>
        </p:nvSpPr>
        <p:spPr bwMode="auto">
          <a:xfrm>
            <a:off x="611188" y="6553200"/>
            <a:ext cx="583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4</a:t>
            </a:r>
          </a:p>
        </p:txBody>
      </p:sp>
      <p:sp>
        <p:nvSpPr>
          <p:cNvPr id="7171" name="Titel 1"/>
          <p:cNvSpPr>
            <a:spLocks noGrp="1"/>
          </p:cNvSpPr>
          <p:nvPr>
            <p:ph type="title"/>
          </p:nvPr>
        </p:nvSpPr>
        <p:spPr/>
        <p:txBody>
          <a:bodyPr lIns="91440" tIns="45720" rIns="91440" bIns="45720" anchor="ctr"/>
          <a:lstStyle/>
          <a:p>
            <a:pPr eaLnBrk="1" hangingPunct="1"/>
            <a:r>
              <a:rPr lang="en-US" altLang="en-US" smtClean="0"/>
              <a:t>The patent system yesterday and today</a:t>
            </a:r>
          </a:p>
        </p:txBody>
      </p:sp>
      <p:sp>
        <p:nvSpPr>
          <p:cNvPr id="7172" name="Inhaltsplatzhalter 2"/>
          <p:cNvSpPr>
            <a:spLocks noGrp="1"/>
          </p:cNvSpPr>
          <p:nvPr>
            <p:ph idx="4294967295"/>
          </p:nvPr>
        </p:nvSpPr>
        <p:spPr>
          <a:xfrm>
            <a:off x="755650" y="1168400"/>
            <a:ext cx="3025775" cy="355600"/>
          </a:xfrm>
        </p:spPr>
        <p:txBody>
          <a:bodyPr lIns="91440" tIns="45720" rIns="91440" bIns="45720"/>
          <a:lstStyle/>
          <a:p>
            <a:pPr eaLnBrk="1" hangingPunct="1">
              <a:buFont typeface="Wingdings" pitchFamily="2" charset="2"/>
              <a:buNone/>
            </a:pPr>
            <a:r>
              <a:rPr lang="en-US" altLang="en-US" b="1" smtClean="0"/>
              <a:t>Senate of Venice, 1474</a:t>
            </a:r>
          </a:p>
        </p:txBody>
      </p:sp>
      <p:sp>
        <p:nvSpPr>
          <p:cNvPr id="7173" name="Rechteck 4"/>
          <p:cNvSpPr>
            <a:spLocks noChangeArrowheads="1"/>
          </p:cNvSpPr>
          <p:nvPr/>
        </p:nvSpPr>
        <p:spPr bwMode="auto">
          <a:xfrm>
            <a:off x="755650" y="1484313"/>
            <a:ext cx="644525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0"/>
              </a:spcBef>
              <a:buFontTx/>
              <a:buNone/>
            </a:pPr>
            <a:r>
              <a:rPr lang="en-US" altLang="en-US" sz="1800" i="1"/>
              <a:t>"Any person in this city who makes any new and ingenious contrivance, </a:t>
            </a:r>
            <a:r>
              <a:rPr lang="en-US" altLang="en-US" sz="1800" b="1" i="1"/>
              <a:t>not made heretofore in our dominion</a:t>
            </a:r>
            <a:r>
              <a:rPr lang="en-US" altLang="en-US" sz="1800" i="1"/>
              <a:t>, shall, as soon as it is perfected so that it can be used and exercised, give notice of the same to our State Judicial Office, it being </a:t>
            </a:r>
            <a:r>
              <a:rPr lang="en-US" altLang="en-US" sz="1800" b="1" i="1"/>
              <a:t>forbidden up to 10 years </a:t>
            </a:r>
            <a:r>
              <a:rPr lang="en-US" altLang="en-US" sz="1800" i="1"/>
              <a:t>for any other person in any territory of ours to make a contrivance in the form and resemblance thereof".</a:t>
            </a:r>
          </a:p>
        </p:txBody>
      </p:sp>
      <p:sp>
        <p:nvSpPr>
          <p:cNvPr id="7174" name="Textfeld 7"/>
          <p:cNvSpPr txBox="1">
            <a:spLocks noChangeArrowheads="1"/>
          </p:cNvSpPr>
          <p:nvPr/>
        </p:nvSpPr>
        <p:spPr bwMode="auto">
          <a:xfrm>
            <a:off x="684213" y="4221163"/>
            <a:ext cx="32845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63525" indent="-263525"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0"/>
              </a:spcBef>
              <a:buFontTx/>
              <a:buNone/>
            </a:pPr>
            <a:r>
              <a:rPr lang="en-US" altLang="en-US" sz="1800" b="1">
                <a:solidFill>
                  <a:schemeClr val="accent1"/>
                </a:solidFill>
              </a:rPr>
              <a:t>Today:</a:t>
            </a:r>
          </a:p>
          <a:p>
            <a:pPr eaLnBrk="1" hangingPunct="1">
              <a:lnSpc>
                <a:spcPct val="120000"/>
              </a:lnSpc>
              <a:spcBef>
                <a:spcPct val="0"/>
              </a:spcBef>
              <a:buFontTx/>
              <a:buChar char="•"/>
            </a:pPr>
            <a:r>
              <a:rPr lang="en-US" altLang="en-US" sz="1800"/>
              <a:t>New to the world </a:t>
            </a:r>
          </a:p>
          <a:p>
            <a:pPr eaLnBrk="1" hangingPunct="1">
              <a:lnSpc>
                <a:spcPct val="120000"/>
              </a:lnSpc>
              <a:spcBef>
                <a:spcPct val="0"/>
              </a:spcBef>
              <a:buFontTx/>
              <a:buChar char="•"/>
            </a:pPr>
            <a:r>
              <a:rPr lang="en-US" altLang="en-US" sz="1800"/>
              <a:t>Up to 20 years of protection</a:t>
            </a:r>
          </a:p>
          <a:p>
            <a:pPr eaLnBrk="1" hangingPunct="1">
              <a:lnSpc>
                <a:spcPct val="120000"/>
              </a:lnSpc>
              <a:spcBef>
                <a:spcPct val="0"/>
              </a:spcBef>
              <a:buFontTx/>
              <a:buChar char="•"/>
            </a:pPr>
            <a:r>
              <a:rPr lang="en-US" altLang="en-US" sz="1800"/>
              <a:t>Publication</a:t>
            </a:r>
            <a:endParaRPr lang="en-US" altLang="en-US" sz="1800">
              <a:solidFill>
                <a:schemeClr val="accent1"/>
              </a:solidFill>
            </a:endParaRPr>
          </a:p>
        </p:txBody>
      </p:sp>
      <p:sp>
        <p:nvSpPr>
          <p:cNvPr id="7175" name="Text Box 11"/>
          <p:cNvSpPr txBox="1">
            <a:spLocks noChangeArrowheads="1"/>
          </p:cNvSpPr>
          <p:nvPr/>
        </p:nvSpPr>
        <p:spPr bwMode="auto">
          <a:xfrm>
            <a:off x="8315325" y="80963"/>
            <a:ext cx="828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200">
                <a:solidFill>
                  <a:schemeClr val="accent1"/>
                </a:solidFill>
              </a:rPr>
              <a:t>Optional</a:t>
            </a:r>
          </a:p>
        </p:txBody>
      </p:sp>
      <p:sp>
        <p:nvSpPr>
          <p:cNvPr id="7176" name="Footer Placeholder 3"/>
          <p:cNvSpPr txBox="1">
            <a:spLocks noGrp="1"/>
          </p:cNvSpPr>
          <p:nvPr/>
        </p:nvSpPr>
        <p:spPr bwMode="auto">
          <a:xfrm>
            <a:off x="611188" y="6553200"/>
            <a:ext cx="62658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7177" name="Textfeld 7"/>
          <p:cNvSpPr txBox="1">
            <a:spLocks noChangeArrowheads="1"/>
          </p:cNvSpPr>
          <p:nvPr/>
        </p:nvSpPr>
        <p:spPr bwMode="auto">
          <a:xfrm>
            <a:off x="4140200" y="4221163"/>
            <a:ext cx="3960813"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63525" indent="-263525"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spcBef>
                <a:spcPct val="0"/>
              </a:spcBef>
              <a:buFontTx/>
              <a:buNone/>
            </a:pPr>
            <a:endParaRPr lang="en-US" altLang="en-US" sz="1800"/>
          </a:p>
          <a:p>
            <a:pPr eaLnBrk="1" hangingPunct="1">
              <a:lnSpc>
                <a:spcPct val="120000"/>
              </a:lnSpc>
              <a:spcBef>
                <a:spcPct val="0"/>
              </a:spcBef>
              <a:buFontTx/>
              <a:buChar char="•"/>
            </a:pPr>
            <a:r>
              <a:rPr lang="en-US" altLang="en-US" sz="1800"/>
              <a:t>Incentive to innovate </a:t>
            </a:r>
            <a:br>
              <a:rPr lang="en-US" altLang="en-US" sz="1800"/>
            </a:br>
            <a:r>
              <a:rPr lang="en-US" altLang="en-US" sz="1800"/>
              <a:t>and to share knowledge </a:t>
            </a:r>
            <a:br>
              <a:rPr lang="en-US" altLang="en-US" sz="1800"/>
            </a:br>
            <a:endParaRPr lang="en-US" altLang="en-US" sz="1800"/>
          </a:p>
          <a:p>
            <a:pPr eaLnBrk="1" hangingPunct="1">
              <a:lnSpc>
                <a:spcPct val="120000"/>
              </a:lnSpc>
              <a:spcBef>
                <a:spcPct val="0"/>
              </a:spcBef>
              <a:buFontTx/>
              <a:buChar char="•"/>
            </a:pPr>
            <a:endParaRPr lang="en-US" altLang="en-US" sz="1800"/>
          </a:p>
          <a:p>
            <a:pPr eaLnBrk="1" hangingPunct="1">
              <a:lnSpc>
                <a:spcPct val="120000"/>
              </a:lnSpc>
              <a:spcBef>
                <a:spcPct val="0"/>
              </a:spcBef>
              <a:buFontTx/>
              <a:buChar char="•"/>
            </a:pPr>
            <a:endParaRPr lang="en-US" altLang="en-US" sz="1800"/>
          </a:p>
        </p:txBody>
      </p:sp>
      <p:pic>
        <p:nvPicPr>
          <p:cNvPr id="71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3282950"/>
            <a:ext cx="16192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smtClean="0"/>
              <a:t>How is infringement determined? (I)</a:t>
            </a:r>
          </a:p>
        </p:txBody>
      </p:sp>
      <p:sp>
        <p:nvSpPr>
          <p:cNvPr id="28675" name="Rectangle 3"/>
          <p:cNvSpPr>
            <a:spLocks noGrp="1" noChangeArrowheads="1"/>
          </p:cNvSpPr>
          <p:nvPr>
            <p:ph type="body" idx="4294967295"/>
          </p:nvPr>
        </p:nvSpPr>
        <p:spPr>
          <a:xfrm>
            <a:off x="755650" y="1052513"/>
            <a:ext cx="4176713" cy="1511300"/>
          </a:xfrm>
          <a:solidFill>
            <a:srgbClr val="F7DBD9"/>
          </a:solidFill>
        </p:spPr>
        <p:txBody>
          <a:bodyPr/>
          <a:lstStyle/>
          <a:p>
            <a:pPr marL="271463" indent="-271463" eaLnBrk="1" hangingPunct="1">
              <a:buFont typeface="Wingdings" pitchFamily="2" charset="2"/>
              <a:buNone/>
            </a:pPr>
            <a:r>
              <a:rPr lang="en-GB" altLang="en-US" sz="1800" b="1" smtClean="0"/>
              <a:t>Claims</a:t>
            </a:r>
            <a:r>
              <a:rPr lang="en-GB" altLang="en-US" sz="1800" smtClean="0"/>
              <a:t> </a:t>
            </a:r>
          </a:p>
          <a:p>
            <a:pPr marL="271463" indent="-271463" eaLnBrk="1" hangingPunct="1"/>
            <a:r>
              <a:rPr lang="en-GB" altLang="en-US" sz="1800" smtClean="0"/>
              <a:t>Define the features of the invention = </a:t>
            </a:r>
            <a:br>
              <a:rPr lang="en-GB" altLang="en-US" sz="1800" smtClean="0"/>
            </a:br>
            <a:r>
              <a:rPr lang="en-GB" altLang="en-US" sz="1800" smtClean="0"/>
              <a:t>matter for which protection is sought </a:t>
            </a:r>
          </a:p>
          <a:p>
            <a:pPr marL="271463" indent="-271463" eaLnBrk="1" hangingPunct="1"/>
            <a:r>
              <a:rPr lang="en-GB" altLang="en-US" sz="1800" smtClean="0"/>
              <a:t>Description and drawings are used </a:t>
            </a:r>
            <a:br>
              <a:rPr lang="en-GB" altLang="en-US" sz="1800" smtClean="0"/>
            </a:br>
            <a:r>
              <a:rPr lang="en-GB" altLang="en-US" sz="1800" smtClean="0"/>
              <a:t>to interpret the claims</a:t>
            </a:r>
            <a:endParaRPr lang="en-US" altLang="en-US" sz="1800" smtClean="0"/>
          </a:p>
        </p:txBody>
      </p:sp>
      <p:sp>
        <p:nvSpPr>
          <p:cNvPr id="28676" name="Rectangle 7"/>
          <p:cNvSpPr txBox="1">
            <a:spLocks noGrp="1" noChangeArrowheads="1"/>
          </p:cNvSpPr>
          <p:nvPr/>
        </p:nvSpPr>
        <p:spPr bwMode="auto">
          <a:xfrm>
            <a:off x="7723188" y="6535738"/>
            <a:ext cx="75565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68BFE47E-0C3C-4A04-ABF1-E685FA2FB02D}" type="slidenum">
              <a:rPr lang="de-DE" altLang="en-US" sz="1200"/>
              <a:pPr algn="r" eaLnBrk="1" hangingPunct="1">
                <a:spcBef>
                  <a:spcPct val="0"/>
                </a:spcBef>
                <a:buFontTx/>
                <a:buNone/>
              </a:pPr>
              <a:t>20</a:t>
            </a:fld>
            <a:endParaRPr lang="de-DE" altLang="en-US" sz="1200"/>
          </a:p>
        </p:txBody>
      </p:sp>
      <p:sp>
        <p:nvSpPr>
          <p:cNvPr id="268293" name="Rectangle 3"/>
          <p:cNvSpPr>
            <a:spLocks noChangeArrowheads="1"/>
          </p:cNvSpPr>
          <p:nvPr/>
        </p:nvSpPr>
        <p:spPr bwMode="auto">
          <a:xfrm>
            <a:off x="1185863" y="4652963"/>
            <a:ext cx="26654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buFont typeface="Wingdings" pitchFamily="2" charset="2"/>
              <a:buNone/>
            </a:pPr>
            <a:r>
              <a:rPr lang="en-GB" altLang="en-US" sz="1800" b="1"/>
              <a:t>PAPER-FIX</a:t>
            </a:r>
            <a:r>
              <a:rPr lang="en-GB" altLang="en-US" sz="1800"/>
              <a:t> produce scissors with eye rings covered by plastic in Italy and sell them in the UK</a:t>
            </a:r>
          </a:p>
        </p:txBody>
      </p:sp>
      <p:sp>
        <p:nvSpPr>
          <p:cNvPr id="28678" name="Rectangle 3"/>
          <p:cNvSpPr>
            <a:spLocks noChangeArrowheads="1"/>
          </p:cNvSpPr>
          <p:nvPr/>
        </p:nvSpPr>
        <p:spPr bwMode="auto">
          <a:xfrm>
            <a:off x="2195513" y="2852738"/>
            <a:ext cx="475297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 typeface="Wingdings" pitchFamily="2" charset="2"/>
              <a:buNone/>
            </a:pPr>
            <a:r>
              <a:rPr lang="en-US" altLang="en-US" sz="1800"/>
              <a:t>Infringement occurs when the infringing product possesses all the features of the claimed invention</a:t>
            </a:r>
          </a:p>
          <a:p>
            <a:endParaRPr lang="en-US" altLang="en-US" sz="1800"/>
          </a:p>
          <a:p>
            <a:endParaRPr lang="en-US" altLang="en-US" sz="1800"/>
          </a:p>
        </p:txBody>
      </p:sp>
      <p:sp>
        <p:nvSpPr>
          <p:cNvPr id="268295" name="Rectangle 3"/>
          <p:cNvSpPr>
            <a:spLocks noChangeArrowheads="1"/>
          </p:cNvSpPr>
          <p:nvPr/>
        </p:nvSpPr>
        <p:spPr bwMode="auto">
          <a:xfrm>
            <a:off x="755650" y="3933825"/>
            <a:ext cx="16557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buFont typeface="Wingdings" pitchFamily="2" charset="2"/>
              <a:buNone/>
            </a:pPr>
            <a:r>
              <a:rPr lang="en-GB" altLang="en-US" sz="1800"/>
              <a:t>Example:</a:t>
            </a:r>
          </a:p>
          <a:p>
            <a:pPr eaLnBrk="1" hangingPunct="1">
              <a:lnSpc>
                <a:spcPct val="80000"/>
              </a:lnSpc>
              <a:buFont typeface="Wingdings" pitchFamily="2" charset="2"/>
              <a:buNone/>
            </a:pPr>
            <a:endParaRPr lang="en-GB" altLang="en-US" sz="1800"/>
          </a:p>
          <a:p>
            <a:pPr>
              <a:lnSpc>
                <a:spcPct val="80000"/>
              </a:lnSpc>
            </a:pPr>
            <a:endParaRPr lang="en-GB" altLang="en-US" sz="1600"/>
          </a:p>
          <a:p>
            <a:pPr>
              <a:lnSpc>
                <a:spcPct val="80000"/>
              </a:lnSpc>
            </a:pPr>
            <a:endParaRPr lang="en-GB" altLang="en-US" sz="1600"/>
          </a:p>
          <a:p>
            <a:pPr>
              <a:lnSpc>
                <a:spcPct val="80000"/>
              </a:lnSpc>
            </a:pPr>
            <a:endParaRPr lang="en-GB" altLang="en-US" sz="1600"/>
          </a:p>
        </p:txBody>
      </p:sp>
      <p:sp>
        <p:nvSpPr>
          <p:cNvPr id="268296" name="Rectangle 8"/>
          <p:cNvSpPr>
            <a:spLocks noChangeArrowheads="1"/>
          </p:cNvSpPr>
          <p:nvPr/>
        </p:nvSpPr>
        <p:spPr bwMode="auto">
          <a:xfrm>
            <a:off x="4570413" y="4911725"/>
            <a:ext cx="374491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b="1"/>
              <a:t>HAIRY-CUT</a:t>
            </a:r>
            <a:r>
              <a:rPr lang="en-GB" altLang="en-US" sz="1800"/>
              <a:t> have a UK patent claiming cutting means with two eye rings</a:t>
            </a:r>
          </a:p>
        </p:txBody>
      </p:sp>
      <p:pic>
        <p:nvPicPr>
          <p:cNvPr id="268299" name="Picture 8" descr="ital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5157788"/>
            <a:ext cx="4794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300" name="Picture 9" descr="u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5589588"/>
            <a:ext cx="47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301" name="Picture 9" descr="u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5373688"/>
            <a:ext cx="47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8302" name="Group 14"/>
          <p:cNvGrpSpPr>
            <a:grpSpLocks/>
          </p:cNvGrpSpPr>
          <p:nvPr/>
        </p:nvGrpSpPr>
        <p:grpSpPr bwMode="auto">
          <a:xfrm>
            <a:off x="2843213" y="3644900"/>
            <a:ext cx="3744912" cy="1008063"/>
            <a:chOff x="1791" y="2296"/>
            <a:chExt cx="2359" cy="635"/>
          </a:xfrm>
        </p:grpSpPr>
        <p:sp>
          <p:nvSpPr>
            <p:cNvPr id="28691" name="Oval 15"/>
            <p:cNvSpPr>
              <a:spLocks noChangeArrowheads="1"/>
            </p:cNvSpPr>
            <p:nvPr/>
          </p:nvSpPr>
          <p:spPr bwMode="auto">
            <a:xfrm>
              <a:off x="1882" y="2296"/>
              <a:ext cx="2177" cy="63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28692" name="Rectangle 16"/>
            <p:cNvSpPr>
              <a:spLocks noChangeArrowheads="1"/>
            </p:cNvSpPr>
            <p:nvPr/>
          </p:nvSpPr>
          <p:spPr bwMode="auto">
            <a:xfrm>
              <a:off x="1791" y="2432"/>
              <a:ext cx="235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800">
                  <a:solidFill>
                    <a:schemeClr val="bg1"/>
                  </a:solidFill>
                </a:rPr>
                <a:t>Are PAPER-FIX infringing </a:t>
              </a:r>
              <a:br>
                <a:rPr lang="en-GB" altLang="en-US" sz="1800">
                  <a:solidFill>
                    <a:schemeClr val="bg1"/>
                  </a:solidFill>
                </a:rPr>
              </a:br>
              <a:r>
                <a:rPr lang="en-GB" altLang="en-US" sz="1800">
                  <a:solidFill>
                    <a:schemeClr val="bg1"/>
                  </a:solidFill>
                </a:rPr>
                <a:t>HAIRY-CUT's patent?</a:t>
              </a:r>
            </a:p>
          </p:txBody>
        </p:sp>
      </p:grpSp>
      <p:sp>
        <p:nvSpPr>
          <p:cNvPr id="28685" name="AutoShape 17"/>
          <p:cNvSpPr>
            <a:spLocks noChangeArrowheads="1"/>
          </p:cNvSpPr>
          <p:nvPr/>
        </p:nvSpPr>
        <p:spPr bwMode="auto">
          <a:xfrm rot="-5400000">
            <a:off x="1475582" y="2924968"/>
            <a:ext cx="647700" cy="360363"/>
          </a:xfrm>
          <a:prstGeom prst="downArrow">
            <a:avLst>
              <a:gd name="adj1" fmla="val 50000"/>
              <a:gd name="adj2" fmla="val 25000"/>
            </a:avLst>
          </a:prstGeom>
          <a:solidFill>
            <a:schemeClr val="accent1"/>
          </a:solidFill>
          <a:ln w="9525">
            <a:solidFill>
              <a:schemeClr val="tx1"/>
            </a:solidFill>
            <a:miter lim="800000"/>
            <a:headEnd/>
            <a:tailEnd/>
          </a:ln>
        </p:spPr>
        <p:txBody>
          <a:bodyPr rot="10800000" wrap="none" anchor="ctr"/>
          <a:lstStyle>
            <a:lvl1pPr eaLnBrk="0" hangingPunct="0">
              <a:spcBef>
                <a:spcPct val="20000"/>
              </a:spcBef>
              <a:buFont typeface="Wingdings" pitchFamily="2" charset="2"/>
              <a:buChar char="§"/>
              <a:defRPr sz="2000">
                <a:solidFill>
                  <a:schemeClr val="tx1"/>
                </a:solidFill>
                <a:latin typeface="Arial" charset="0"/>
              </a:defRPr>
            </a:lvl1pPr>
            <a:lvl2pPr marL="37931725" indent="-37474525" eaLnBrk="0" hangingPunct="0">
              <a:spcBef>
                <a:spcPct val="20000"/>
              </a:spcBef>
              <a:buChar char="–"/>
              <a:defRPr sz="2000">
                <a:solidFill>
                  <a:schemeClr val="tx1"/>
                </a:solidFill>
                <a:latin typeface="Arial" charset="0"/>
              </a:defRPr>
            </a:lvl2pPr>
            <a:lvl3pPr marL="806450" indent="-269875" eaLnBrk="0" hangingPunct="0">
              <a:spcBef>
                <a:spcPct val="20000"/>
              </a:spcBef>
              <a:buChar char="•"/>
              <a:defRPr sz="2000">
                <a:solidFill>
                  <a:schemeClr val="tx1"/>
                </a:solidFill>
                <a:latin typeface="Arial" charset="0"/>
              </a:defRPr>
            </a:lvl3pPr>
            <a:lvl4pPr marL="1076325" indent="-268288" eaLnBrk="0" hangingPunct="0">
              <a:spcBef>
                <a:spcPct val="20000"/>
              </a:spcBef>
              <a:buChar char="–"/>
              <a:defRPr sz="2000">
                <a:solidFill>
                  <a:schemeClr val="tx1"/>
                </a:solidFill>
                <a:latin typeface="Arial" charset="0"/>
              </a:defRPr>
            </a:lvl4pPr>
            <a:lvl5pPr marL="1346200" indent="-268288" eaLnBrk="0" hangingPunct="0">
              <a:spcBef>
                <a:spcPct val="20000"/>
              </a:spcBef>
              <a:buChar char="»"/>
              <a:defRPr sz="2000">
                <a:solidFill>
                  <a:schemeClr val="tx1"/>
                </a:solidFill>
                <a:latin typeface="Arial" charset="0"/>
              </a:defRPr>
            </a:lvl5pPr>
            <a:lvl6pPr marL="1803400" indent="-268288" eaLnBrk="0" fontAlgn="base" hangingPunct="0">
              <a:spcBef>
                <a:spcPct val="20000"/>
              </a:spcBef>
              <a:spcAft>
                <a:spcPct val="0"/>
              </a:spcAft>
              <a:buChar char="»"/>
              <a:defRPr sz="2000">
                <a:solidFill>
                  <a:schemeClr val="tx1"/>
                </a:solidFill>
                <a:latin typeface="Arial" charset="0"/>
              </a:defRPr>
            </a:lvl6pPr>
            <a:lvl7pPr marL="2260600" indent="-268288" eaLnBrk="0" fontAlgn="base" hangingPunct="0">
              <a:spcBef>
                <a:spcPct val="20000"/>
              </a:spcBef>
              <a:spcAft>
                <a:spcPct val="0"/>
              </a:spcAft>
              <a:buChar char="»"/>
              <a:defRPr sz="2000">
                <a:solidFill>
                  <a:schemeClr val="tx1"/>
                </a:solidFill>
                <a:latin typeface="Arial" charset="0"/>
              </a:defRPr>
            </a:lvl7pPr>
            <a:lvl8pPr marL="2717800" indent="-268288" eaLnBrk="0" fontAlgn="base" hangingPunct="0">
              <a:spcBef>
                <a:spcPct val="20000"/>
              </a:spcBef>
              <a:spcAft>
                <a:spcPct val="0"/>
              </a:spcAft>
              <a:buChar char="»"/>
              <a:defRPr sz="2000">
                <a:solidFill>
                  <a:schemeClr val="tx1"/>
                </a:solidFill>
                <a:latin typeface="Arial" charset="0"/>
              </a:defRPr>
            </a:lvl8pPr>
            <a:lvl9pPr marL="3175000" indent="-268288"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
        <p:nvSpPr>
          <p:cNvPr id="28686" name="Rectangle 3"/>
          <p:cNvSpPr>
            <a:spLocks noChangeArrowheads="1"/>
          </p:cNvSpPr>
          <p:nvPr/>
        </p:nvSpPr>
        <p:spPr bwMode="auto">
          <a:xfrm>
            <a:off x="5148263" y="1052513"/>
            <a:ext cx="3455987" cy="1511300"/>
          </a:xfrm>
          <a:prstGeom prst="rect">
            <a:avLst/>
          </a:prstGeom>
          <a:solidFill>
            <a:srgbClr val="D3DDE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1463" indent="-271463"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 typeface="Wingdings" pitchFamily="2" charset="2"/>
              <a:buNone/>
            </a:pPr>
            <a:r>
              <a:rPr lang="en-US" altLang="en-US" sz="1800" b="1"/>
              <a:t>Extent of protection</a:t>
            </a:r>
            <a:r>
              <a:rPr lang="en-GB" altLang="en-US" sz="1800"/>
              <a:t> </a:t>
            </a:r>
          </a:p>
          <a:p>
            <a:pPr eaLnBrk="1" hangingPunct="1"/>
            <a:r>
              <a:rPr lang="en-US" altLang="en-US" sz="1800"/>
              <a:t>Everything that is literally covered by the claims</a:t>
            </a:r>
            <a:endParaRPr lang="en-GB" altLang="en-US" sz="1800"/>
          </a:p>
          <a:p>
            <a:pPr eaLnBrk="1" hangingPunct="1"/>
            <a:r>
              <a:rPr lang="en-US" altLang="en-US" sz="1800"/>
              <a:t>May also encompass equivalents</a:t>
            </a:r>
          </a:p>
        </p:txBody>
      </p:sp>
      <p:sp>
        <p:nvSpPr>
          <p:cNvPr id="28687" name="Text Box 6"/>
          <p:cNvSpPr txBox="1">
            <a:spLocks noChangeArrowheads="1"/>
          </p:cNvSpPr>
          <p:nvPr/>
        </p:nvSpPr>
        <p:spPr bwMode="auto">
          <a:xfrm>
            <a:off x="8315325" y="80963"/>
            <a:ext cx="828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200">
                <a:solidFill>
                  <a:schemeClr val="accent1"/>
                </a:solidFill>
              </a:rPr>
              <a:t>Optional</a:t>
            </a:r>
          </a:p>
        </p:txBody>
      </p:sp>
      <p:pic>
        <p:nvPicPr>
          <p:cNvPr id="268310" name="Picture 22" descr="1564936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365625"/>
            <a:ext cx="89535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311" name="Picture 23" descr="1559053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4263" y="3933825"/>
            <a:ext cx="1295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0" name="Footer Placeholder 3"/>
          <p:cNvSpPr txBox="1">
            <a:spLocks noGrp="1"/>
          </p:cNvSpPr>
          <p:nvPr/>
        </p:nvSpPr>
        <p:spPr bwMode="auto">
          <a:xfrm>
            <a:off x="611188" y="6553200"/>
            <a:ext cx="583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3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83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2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2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2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83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83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8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p:bldP spid="268295" grpId="0"/>
      <p:bldP spid="2682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smtClean="0"/>
              <a:t>How is infringement determined? (II)</a:t>
            </a:r>
          </a:p>
        </p:txBody>
      </p:sp>
      <p:sp>
        <p:nvSpPr>
          <p:cNvPr id="29699" name="Rectangle 7"/>
          <p:cNvSpPr txBox="1">
            <a:spLocks noGrp="1" noChangeArrowheads="1"/>
          </p:cNvSpPr>
          <p:nvPr/>
        </p:nvSpPr>
        <p:spPr bwMode="auto">
          <a:xfrm>
            <a:off x="7723188"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D0D22943-A523-45F2-BEA3-2DC483EE3BA1}" type="slidenum">
              <a:rPr lang="de-DE" altLang="en-US" sz="1200"/>
              <a:pPr algn="r" eaLnBrk="1" hangingPunct="1">
                <a:spcBef>
                  <a:spcPct val="0"/>
                </a:spcBef>
                <a:buFontTx/>
                <a:buNone/>
              </a:pPr>
              <a:t>21</a:t>
            </a:fld>
            <a:endParaRPr lang="de-DE" altLang="en-US" sz="1200"/>
          </a:p>
        </p:txBody>
      </p:sp>
      <p:sp>
        <p:nvSpPr>
          <p:cNvPr id="29700" name="Rectangle 5"/>
          <p:cNvSpPr>
            <a:spLocks noChangeArrowheads="1"/>
          </p:cNvSpPr>
          <p:nvPr/>
        </p:nvSpPr>
        <p:spPr bwMode="auto">
          <a:xfrm>
            <a:off x="755650" y="2060575"/>
            <a:ext cx="39608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Font typeface="Wingdings" pitchFamily="2" charset="2"/>
              <a:buChar char="§"/>
              <a:defRPr sz="2000">
                <a:solidFill>
                  <a:schemeClr val="tx1"/>
                </a:solidFill>
                <a:latin typeface="Arial" charset="0"/>
              </a:defRPr>
            </a:lvl1pPr>
            <a:lvl2pPr marL="800100" indent="-342900" eaLnBrk="0" hangingPunct="0">
              <a:spcBef>
                <a:spcPct val="20000"/>
              </a:spcBef>
              <a:buChar char="–"/>
              <a:defRPr sz="2000">
                <a:solidFill>
                  <a:schemeClr val="tx1"/>
                </a:solidFill>
                <a:latin typeface="Arial" charset="0"/>
              </a:defRPr>
            </a:lvl2pPr>
            <a:lvl3pPr marL="1257300" indent="-342900" eaLnBrk="0" hangingPunct="0">
              <a:spcBef>
                <a:spcPct val="20000"/>
              </a:spcBef>
              <a:buChar char="•"/>
              <a:defRPr sz="2000">
                <a:solidFill>
                  <a:schemeClr val="tx1"/>
                </a:solidFill>
                <a:latin typeface="Arial" charset="0"/>
              </a:defRPr>
            </a:lvl3pPr>
            <a:lvl4pPr marL="1714500" indent="-342900" eaLnBrk="0" hangingPunct="0">
              <a:spcBef>
                <a:spcPct val="20000"/>
              </a:spcBef>
              <a:buChar char="–"/>
              <a:defRPr sz="2000">
                <a:solidFill>
                  <a:schemeClr val="tx1"/>
                </a:solidFill>
                <a:latin typeface="Arial" charset="0"/>
              </a:defRPr>
            </a:lvl4pPr>
            <a:lvl5pPr marL="2171700" indent="-342900" eaLnBrk="0" hangingPunct="0">
              <a:spcBef>
                <a:spcPct val="20000"/>
              </a:spcBef>
              <a:buChar char="»"/>
              <a:defRPr sz="2000">
                <a:solidFill>
                  <a:schemeClr val="tx1"/>
                </a:solidFill>
                <a:latin typeface="Arial" charset="0"/>
              </a:defRPr>
            </a:lvl5pPr>
            <a:lvl6pPr marL="2628900" indent="-342900" eaLnBrk="0" fontAlgn="base" hangingPunct="0">
              <a:spcBef>
                <a:spcPct val="20000"/>
              </a:spcBef>
              <a:spcAft>
                <a:spcPct val="0"/>
              </a:spcAft>
              <a:buChar char="»"/>
              <a:defRPr sz="2000">
                <a:solidFill>
                  <a:schemeClr val="tx1"/>
                </a:solidFill>
                <a:latin typeface="Arial" charset="0"/>
              </a:defRPr>
            </a:lvl6pPr>
            <a:lvl7pPr marL="3086100" indent="-342900" eaLnBrk="0" fontAlgn="base" hangingPunct="0">
              <a:spcBef>
                <a:spcPct val="20000"/>
              </a:spcBef>
              <a:spcAft>
                <a:spcPct val="0"/>
              </a:spcAft>
              <a:buChar char="»"/>
              <a:defRPr sz="2000">
                <a:solidFill>
                  <a:schemeClr val="tx1"/>
                </a:solidFill>
                <a:latin typeface="Arial" charset="0"/>
              </a:defRPr>
            </a:lvl7pPr>
            <a:lvl8pPr marL="3543300" indent="-342900" eaLnBrk="0" fontAlgn="base" hangingPunct="0">
              <a:spcBef>
                <a:spcPct val="20000"/>
              </a:spcBef>
              <a:spcAft>
                <a:spcPct val="0"/>
              </a:spcAft>
              <a:buChar char="»"/>
              <a:defRPr sz="2000">
                <a:solidFill>
                  <a:schemeClr val="tx1"/>
                </a:solidFill>
                <a:latin typeface="Arial" charset="0"/>
              </a:defRPr>
            </a:lvl8pPr>
            <a:lvl9pPr marL="4000500" indent="-3429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eriod"/>
            </a:pPr>
            <a:r>
              <a:rPr lang="en-GB" altLang="en-US" sz="1800"/>
              <a:t>Generally speaking, production and sale are acts of infringement.</a:t>
            </a:r>
          </a:p>
        </p:txBody>
      </p:sp>
      <p:sp>
        <p:nvSpPr>
          <p:cNvPr id="266246" name="Rectangle 6"/>
          <p:cNvSpPr>
            <a:spLocks noChangeArrowheads="1"/>
          </p:cNvSpPr>
          <p:nvPr/>
        </p:nvSpPr>
        <p:spPr bwMode="auto">
          <a:xfrm>
            <a:off x="1116013" y="2781300"/>
            <a:ext cx="59039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Font typeface="Wingdings" pitchFamily="2" charset="2"/>
              <a:buChar char="§"/>
              <a:defRPr sz="2000">
                <a:solidFill>
                  <a:schemeClr val="tx1"/>
                </a:solidFill>
                <a:latin typeface="Arial" charset="0"/>
              </a:defRPr>
            </a:lvl1pPr>
            <a:lvl2pPr marL="800100" indent="-342900" eaLnBrk="0" hangingPunct="0">
              <a:spcBef>
                <a:spcPct val="20000"/>
              </a:spcBef>
              <a:buChar char="–"/>
              <a:defRPr sz="2000">
                <a:solidFill>
                  <a:schemeClr val="tx1"/>
                </a:solidFill>
                <a:latin typeface="Arial" charset="0"/>
              </a:defRPr>
            </a:lvl2pPr>
            <a:lvl3pPr marL="1257300" indent="-342900" eaLnBrk="0" hangingPunct="0">
              <a:spcBef>
                <a:spcPct val="20000"/>
              </a:spcBef>
              <a:buChar char="•"/>
              <a:defRPr sz="2000">
                <a:solidFill>
                  <a:schemeClr val="tx1"/>
                </a:solidFill>
                <a:latin typeface="Arial" charset="0"/>
              </a:defRPr>
            </a:lvl3pPr>
            <a:lvl4pPr marL="1714500" indent="-342900" eaLnBrk="0" hangingPunct="0">
              <a:spcBef>
                <a:spcPct val="20000"/>
              </a:spcBef>
              <a:buChar char="–"/>
              <a:defRPr sz="2000">
                <a:solidFill>
                  <a:schemeClr val="tx1"/>
                </a:solidFill>
                <a:latin typeface="Arial" charset="0"/>
              </a:defRPr>
            </a:lvl4pPr>
            <a:lvl5pPr marL="2171700" indent="-342900" eaLnBrk="0" hangingPunct="0">
              <a:spcBef>
                <a:spcPct val="20000"/>
              </a:spcBef>
              <a:buChar char="»"/>
              <a:defRPr sz="2000">
                <a:solidFill>
                  <a:schemeClr val="tx1"/>
                </a:solidFill>
                <a:latin typeface="Arial" charset="0"/>
              </a:defRPr>
            </a:lvl5pPr>
            <a:lvl6pPr marL="2628900" indent="-342900" eaLnBrk="0" fontAlgn="base" hangingPunct="0">
              <a:spcBef>
                <a:spcPct val="20000"/>
              </a:spcBef>
              <a:spcAft>
                <a:spcPct val="0"/>
              </a:spcAft>
              <a:buChar char="»"/>
              <a:defRPr sz="2000">
                <a:solidFill>
                  <a:schemeClr val="tx1"/>
                </a:solidFill>
                <a:latin typeface="Arial" charset="0"/>
              </a:defRPr>
            </a:lvl6pPr>
            <a:lvl7pPr marL="3086100" indent="-342900" eaLnBrk="0" fontAlgn="base" hangingPunct="0">
              <a:spcBef>
                <a:spcPct val="20000"/>
              </a:spcBef>
              <a:spcAft>
                <a:spcPct val="0"/>
              </a:spcAft>
              <a:buChar char="»"/>
              <a:defRPr sz="2000">
                <a:solidFill>
                  <a:schemeClr val="tx1"/>
                </a:solidFill>
                <a:latin typeface="Arial" charset="0"/>
              </a:defRPr>
            </a:lvl7pPr>
            <a:lvl8pPr marL="3543300" indent="-342900" eaLnBrk="0" fontAlgn="base" hangingPunct="0">
              <a:spcBef>
                <a:spcPct val="20000"/>
              </a:spcBef>
              <a:spcAft>
                <a:spcPct val="0"/>
              </a:spcAft>
              <a:buChar char="»"/>
              <a:defRPr sz="2000">
                <a:solidFill>
                  <a:schemeClr val="tx1"/>
                </a:solidFill>
                <a:latin typeface="Arial" charset="0"/>
              </a:defRPr>
            </a:lvl8pPr>
            <a:lvl9pPr marL="4000500" indent="-3429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eriod" startAt="2"/>
            </a:pPr>
            <a:r>
              <a:rPr lang="en-GB" altLang="en-US" sz="1800" b="1"/>
              <a:t>UK:</a:t>
            </a:r>
            <a:r>
              <a:rPr lang="en-GB" altLang="en-US" sz="1800"/>
              <a:t> Yes. The scissors are within </a:t>
            </a:r>
            <a:br>
              <a:rPr lang="en-GB" altLang="en-US" sz="1800"/>
            </a:br>
            <a:r>
              <a:rPr lang="en-GB" altLang="en-US" sz="1800"/>
              <a:t>the extent of protection.</a:t>
            </a:r>
          </a:p>
        </p:txBody>
      </p:sp>
      <p:sp>
        <p:nvSpPr>
          <p:cNvPr id="266247" name="Rectangle 7"/>
          <p:cNvSpPr>
            <a:spLocks noChangeArrowheads="1"/>
          </p:cNvSpPr>
          <p:nvPr/>
        </p:nvSpPr>
        <p:spPr bwMode="auto">
          <a:xfrm>
            <a:off x="1116013" y="3429000"/>
            <a:ext cx="7848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Font typeface="Wingdings" pitchFamily="2" charset="2"/>
              <a:buChar char="§"/>
              <a:defRPr sz="2000">
                <a:solidFill>
                  <a:schemeClr val="tx1"/>
                </a:solidFill>
                <a:latin typeface="Arial" charset="0"/>
              </a:defRPr>
            </a:lvl1pPr>
            <a:lvl2pPr marL="800100" indent="-342900" eaLnBrk="0" hangingPunct="0">
              <a:spcBef>
                <a:spcPct val="20000"/>
              </a:spcBef>
              <a:buChar char="–"/>
              <a:defRPr sz="2000">
                <a:solidFill>
                  <a:schemeClr val="tx1"/>
                </a:solidFill>
                <a:latin typeface="Arial" charset="0"/>
              </a:defRPr>
            </a:lvl2pPr>
            <a:lvl3pPr marL="1257300" indent="-342900" eaLnBrk="0" hangingPunct="0">
              <a:spcBef>
                <a:spcPct val="20000"/>
              </a:spcBef>
              <a:buChar char="•"/>
              <a:defRPr sz="2000">
                <a:solidFill>
                  <a:schemeClr val="tx1"/>
                </a:solidFill>
                <a:latin typeface="Arial" charset="0"/>
              </a:defRPr>
            </a:lvl3pPr>
            <a:lvl4pPr marL="1714500" indent="-342900" eaLnBrk="0" hangingPunct="0">
              <a:spcBef>
                <a:spcPct val="20000"/>
              </a:spcBef>
              <a:buChar char="–"/>
              <a:defRPr sz="2000">
                <a:solidFill>
                  <a:schemeClr val="tx1"/>
                </a:solidFill>
                <a:latin typeface="Arial" charset="0"/>
              </a:defRPr>
            </a:lvl4pPr>
            <a:lvl5pPr marL="2171700" indent="-342900" eaLnBrk="0" hangingPunct="0">
              <a:spcBef>
                <a:spcPct val="20000"/>
              </a:spcBef>
              <a:buChar char="»"/>
              <a:defRPr sz="2000">
                <a:solidFill>
                  <a:schemeClr val="tx1"/>
                </a:solidFill>
                <a:latin typeface="Arial" charset="0"/>
              </a:defRPr>
            </a:lvl5pPr>
            <a:lvl6pPr marL="2628900" indent="-342900" eaLnBrk="0" fontAlgn="base" hangingPunct="0">
              <a:spcBef>
                <a:spcPct val="20000"/>
              </a:spcBef>
              <a:spcAft>
                <a:spcPct val="0"/>
              </a:spcAft>
              <a:buChar char="»"/>
              <a:defRPr sz="2000">
                <a:solidFill>
                  <a:schemeClr val="tx1"/>
                </a:solidFill>
                <a:latin typeface="Arial" charset="0"/>
              </a:defRPr>
            </a:lvl6pPr>
            <a:lvl7pPr marL="3086100" indent="-342900" eaLnBrk="0" fontAlgn="base" hangingPunct="0">
              <a:spcBef>
                <a:spcPct val="20000"/>
              </a:spcBef>
              <a:spcAft>
                <a:spcPct val="0"/>
              </a:spcAft>
              <a:buChar char="»"/>
              <a:defRPr sz="2000">
                <a:solidFill>
                  <a:schemeClr val="tx1"/>
                </a:solidFill>
                <a:latin typeface="Arial" charset="0"/>
              </a:defRPr>
            </a:lvl7pPr>
            <a:lvl8pPr marL="3543300" indent="-342900" eaLnBrk="0" fontAlgn="base" hangingPunct="0">
              <a:spcBef>
                <a:spcPct val="20000"/>
              </a:spcBef>
              <a:spcAft>
                <a:spcPct val="0"/>
              </a:spcAft>
              <a:buChar char="»"/>
              <a:defRPr sz="2000">
                <a:solidFill>
                  <a:schemeClr val="tx1"/>
                </a:solidFill>
                <a:latin typeface="Arial" charset="0"/>
              </a:defRPr>
            </a:lvl8pPr>
            <a:lvl9pPr marL="4000500" indent="-3429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eriod" startAt="3"/>
            </a:pPr>
            <a:r>
              <a:rPr lang="en-GB" altLang="en-US" sz="1800" b="1"/>
              <a:t>Italy:</a:t>
            </a:r>
            <a:r>
              <a:rPr lang="en-GB" altLang="en-US" sz="1800"/>
              <a:t> No. HAIRY-CUT do not have a patent in Italy. PAPER-FIX and others can freely produce insulated scissors </a:t>
            </a:r>
            <a:r>
              <a:rPr lang="en-GB" altLang="en-US" sz="1600"/>
              <a:t>(provided no one else has a patent there → perform patent search!)</a:t>
            </a:r>
          </a:p>
        </p:txBody>
      </p:sp>
      <p:sp>
        <p:nvSpPr>
          <p:cNvPr id="29703" name="Rectangle 8"/>
          <p:cNvSpPr>
            <a:spLocks noChangeArrowheads="1"/>
          </p:cNvSpPr>
          <p:nvPr/>
        </p:nvSpPr>
        <p:spPr bwMode="auto">
          <a:xfrm>
            <a:off x="827088" y="1196975"/>
            <a:ext cx="2952750" cy="646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a:solidFill>
                  <a:schemeClr val="bg1"/>
                </a:solidFill>
              </a:rPr>
              <a:t>Are PAPER-FIX infringing </a:t>
            </a:r>
            <a:br>
              <a:rPr lang="en-GB" altLang="en-US" sz="1800">
                <a:solidFill>
                  <a:schemeClr val="bg1"/>
                </a:solidFill>
              </a:rPr>
            </a:br>
            <a:r>
              <a:rPr lang="en-GB" altLang="en-US" sz="1800">
                <a:solidFill>
                  <a:schemeClr val="bg1"/>
                </a:solidFill>
              </a:rPr>
              <a:t>HAIRY-CUT's patent?</a:t>
            </a:r>
          </a:p>
        </p:txBody>
      </p:sp>
      <p:pic>
        <p:nvPicPr>
          <p:cNvPr id="266249" name="Picture 9" descr="u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8350" y="836613"/>
            <a:ext cx="474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57" name="Rectangle 17"/>
          <p:cNvSpPr>
            <a:spLocks noChangeArrowheads="1"/>
          </p:cNvSpPr>
          <p:nvPr/>
        </p:nvSpPr>
        <p:spPr bwMode="auto">
          <a:xfrm>
            <a:off x="3635375" y="4508500"/>
            <a:ext cx="5040313" cy="646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a:solidFill>
                  <a:schemeClr val="bg1"/>
                </a:solidFill>
              </a:rPr>
              <a:t>What about the garden shears imported into the UK by SHEAR-MAN?</a:t>
            </a:r>
          </a:p>
        </p:txBody>
      </p:sp>
      <p:sp>
        <p:nvSpPr>
          <p:cNvPr id="266258" name="Rectangle 18"/>
          <p:cNvSpPr>
            <a:spLocks noChangeArrowheads="1"/>
          </p:cNvSpPr>
          <p:nvPr/>
        </p:nvSpPr>
        <p:spPr bwMode="auto">
          <a:xfrm>
            <a:off x="3636963" y="5300663"/>
            <a:ext cx="5256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800100" indent="-342900" eaLnBrk="0" hangingPunct="0">
              <a:spcBef>
                <a:spcPct val="20000"/>
              </a:spcBef>
              <a:buChar char="–"/>
              <a:defRPr sz="2000">
                <a:solidFill>
                  <a:schemeClr val="tx1"/>
                </a:solidFill>
                <a:latin typeface="Arial" charset="0"/>
              </a:defRPr>
            </a:lvl2pPr>
            <a:lvl3pPr marL="1308100" indent="-342900" eaLnBrk="0" hangingPunct="0">
              <a:spcBef>
                <a:spcPct val="20000"/>
              </a:spcBef>
              <a:buChar char="•"/>
              <a:defRPr sz="2000">
                <a:solidFill>
                  <a:schemeClr val="tx1"/>
                </a:solidFill>
                <a:latin typeface="Arial" charset="0"/>
              </a:defRPr>
            </a:lvl3pPr>
            <a:lvl4pPr marL="1830388" indent="-342900" eaLnBrk="0" hangingPunct="0">
              <a:spcBef>
                <a:spcPct val="20000"/>
              </a:spcBef>
              <a:buChar char="–"/>
              <a:defRPr sz="2000">
                <a:solidFill>
                  <a:schemeClr val="tx1"/>
                </a:solidFill>
                <a:latin typeface="Arial" charset="0"/>
              </a:defRPr>
            </a:lvl4pPr>
            <a:lvl5pPr marL="2352675" indent="-342900" eaLnBrk="0" hangingPunct="0">
              <a:spcBef>
                <a:spcPct val="20000"/>
              </a:spcBef>
              <a:buChar char="»"/>
              <a:defRPr sz="2000">
                <a:solidFill>
                  <a:schemeClr val="tx1"/>
                </a:solidFill>
                <a:latin typeface="Arial" charset="0"/>
              </a:defRPr>
            </a:lvl5pPr>
            <a:lvl6pPr marL="2809875" indent="-342900" eaLnBrk="0" fontAlgn="base" hangingPunct="0">
              <a:spcBef>
                <a:spcPct val="20000"/>
              </a:spcBef>
              <a:spcAft>
                <a:spcPct val="0"/>
              </a:spcAft>
              <a:buChar char="»"/>
              <a:defRPr sz="2000">
                <a:solidFill>
                  <a:schemeClr val="tx1"/>
                </a:solidFill>
                <a:latin typeface="Arial" charset="0"/>
              </a:defRPr>
            </a:lvl6pPr>
            <a:lvl7pPr marL="3267075" indent="-342900" eaLnBrk="0" fontAlgn="base" hangingPunct="0">
              <a:spcBef>
                <a:spcPct val="20000"/>
              </a:spcBef>
              <a:spcAft>
                <a:spcPct val="0"/>
              </a:spcAft>
              <a:buChar char="»"/>
              <a:defRPr sz="2000">
                <a:solidFill>
                  <a:schemeClr val="tx1"/>
                </a:solidFill>
                <a:latin typeface="Arial" charset="0"/>
              </a:defRPr>
            </a:lvl7pPr>
            <a:lvl8pPr marL="3724275" indent="-342900" eaLnBrk="0" fontAlgn="base" hangingPunct="0">
              <a:spcBef>
                <a:spcPct val="20000"/>
              </a:spcBef>
              <a:spcAft>
                <a:spcPct val="0"/>
              </a:spcAft>
              <a:buChar char="»"/>
              <a:defRPr sz="2000">
                <a:solidFill>
                  <a:schemeClr val="tx1"/>
                </a:solidFill>
                <a:latin typeface="Arial" charset="0"/>
              </a:defRPr>
            </a:lvl8pPr>
            <a:lvl9pPr marL="4181475" indent="-3429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b="1"/>
              <a:t>UK:</a:t>
            </a:r>
            <a:r>
              <a:rPr lang="en-GB" altLang="en-US" sz="1800"/>
              <a:t> No. The shears do not have eye rings. </a:t>
            </a:r>
            <a:br>
              <a:rPr lang="en-GB" altLang="en-US" sz="1800"/>
            </a:br>
            <a:r>
              <a:rPr lang="en-GB" altLang="en-US" sz="1800"/>
              <a:t>They are outside the extent of protection.</a:t>
            </a:r>
          </a:p>
        </p:txBody>
      </p:sp>
      <p:pic>
        <p:nvPicPr>
          <p:cNvPr id="266259" name="Picture 9" descr="u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2708275"/>
            <a:ext cx="4746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60" name="Picture 8" descr="ital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3500438"/>
            <a:ext cx="4794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9" name="Text Box 6"/>
          <p:cNvSpPr txBox="1">
            <a:spLocks noChangeArrowheads="1"/>
          </p:cNvSpPr>
          <p:nvPr/>
        </p:nvSpPr>
        <p:spPr bwMode="auto">
          <a:xfrm>
            <a:off x="8315325" y="80963"/>
            <a:ext cx="828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200">
                <a:solidFill>
                  <a:schemeClr val="accent1"/>
                </a:solidFill>
              </a:rPr>
              <a:t>Optional</a:t>
            </a:r>
          </a:p>
        </p:txBody>
      </p:sp>
      <p:pic>
        <p:nvPicPr>
          <p:cNvPr id="266269" name="Picture 29" descr="873562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437063"/>
            <a:ext cx="2659062"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73" name="Group 33"/>
          <p:cNvGrpSpPr>
            <a:grpSpLocks/>
          </p:cNvGrpSpPr>
          <p:nvPr/>
        </p:nvGrpSpPr>
        <p:grpSpPr bwMode="auto">
          <a:xfrm>
            <a:off x="3995738" y="981075"/>
            <a:ext cx="5003800" cy="2165350"/>
            <a:chOff x="2608" y="1480"/>
            <a:chExt cx="3152" cy="1364"/>
          </a:xfrm>
        </p:grpSpPr>
        <p:grpSp>
          <p:nvGrpSpPr>
            <p:cNvPr id="29713" name="Group 32"/>
            <p:cNvGrpSpPr>
              <a:grpSpLocks/>
            </p:cNvGrpSpPr>
            <p:nvPr/>
          </p:nvGrpSpPr>
          <p:grpSpPr bwMode="auto">
            <a:xfrm>
              <a:off x="2608" y="1480"/>
              <a:ext cx="3152" cy="1364"/>
              <a:chOff x="2472" y="618"/>
              <a:chExt cx="3152" cy="1364"/>
            </a:xfrm>
          </p:grpSpPr>
          <p:sp>
            <p:nvSpPr>
              <p:cNvPr id="29715" name="Oval 4"/>
              <p:cNvSpPr>
                <a:spLocks noChangeArrowheads="1"/>
              </p:cNvSpPr>
              <p:nvPr/>
            </p:nvSpPr>
            <p:spPr bwMode="auto">
              <a:xfrm>
                <a:off x="3023" y="618"/>
                <a:ext cx="2216" cy="1179"/>
              </a:xfrm>
              <a:prstGeom prst="ellipse">
                <a:avLst/>
              </a:prstGeom>
              <a:solidFill>
                <a:srgbClr val="D3DDE5"/>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600"/>
                  <a:t/>
                </a:r>
                <a:br>
                  <a:rPr lang="en-GB" altLang="en-US" sz="1600"/>
                </a:br>
                <a:endParaRPr lang="en-GB" altLang="en-US" sz="1600"/>
              </a:p>
              <a:p>
                <a:pPr algn="ctr" eaLnBrk="1" hangingPunct="1">
                  <a:spcBef>
                    <a:spcPct val="0"/>
                  </a:spcBef>
                  <a:buFontTx/>
                  <a:buNone/>
                </a:pPr>
                <a:endParaRPr lang="en-GB" altLang="en-US" sz="1600"/>
              </a:p>
              <a:p>
                <a:pPr algn="ctr" eaLnBrk="1" hangingPunct="1">
                  <a:spcBef>
                    <a:spcPct val="0"/>
                  </a:spcBef>
                  <a:buFontTx/>
                  <a:buNone/>
                </a:pPr>
                <a:endParaRPr lang="en-GB" altLang="en-US" sz="1600"/>
              </a:p>
              <a:p>
                <a:pPr algn="ctr" eaLnBrk="1" hangingPunct="1">
                  <a:spcBef>
                    <a:spcPct val="0"/>
                  </a:spcBef>
                  <a:buFontTx/>
                  <a:buNone/>
                </a:pPr>
                <a:endParaRPr lang="en-GB" altLang="en-US" sz="1600"/>
              </a:p>
              <a:p>
                <a:pPr algn="ctr" eaLnBrk="1" hangingPunct="1">
                  <a:spcBef>
                    <a:spcPct val="0"/>
                  </a:spcBef>
                  <a:buFontTx/>
                  <a:buNone/>
                </a:pPr>
                <a:endParaRPr lang="en-GB" altLang="en-US" sz="1600"/>
              </a:p>
              <a:p>
                <a:pPr algn="ctr" eaLnBrk="1" hangingPunct="1">
                  <a:spcBef>
                    <a:spcPct val="0"/>
                  </a:spcBef>
                  <a:buFontTx/>
                  <a:buNone/>
                </a:pPr>
                <a:endParaRPr lang="en-GB" altLang="en-US" sz="1600"/>
              </a:p>
            </p:txBody>
          </p:sp>
          <p:sp>
            <p:nvSpPr>
              <p:cNvPr id="29716" name="Oval 5"/>
              <p:cNvSpPr>
                <a:spLocks noChangeArrowheads="1"/>
              </p:cNvSpPr>
              <p:nvPr/>
            </p:nvSpPr>
            <p:spPr bwMode="auto">
              <a:xfrm>
                <a:off x="3658" y="1072"/>
                <a:ext cx="1270" cy="635"/>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800"/>
                  <a:t/>
                </a:r>
                <a:br>
                  <a:rPr lang="en-GB" altLang="en-US" sz="1800"/>
                </a:br>
                <a:endParaRPr lang="en-GB" altLang="en-US" sz="1800"/>
              </a:p>
            </p:txBody>
          </p:sp>
          <p:sp>
            <p:nvSpPr>
              <p:cNvPr id="29717" name="Rectangle 16"/>
              <p:cNvSpPr>
                <a:spLocks noChangeArrowheads="1"/>
              </p:cNvSpPr>
              <p:nvPr/>
            </p:nvSpPr>
            <p:spPr bwMode="auto">
              <a:xfrm>
                <a:off x="3839" y="1117"/>
                <a:ext cx="81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tabLst>
                    <a:tab pos="0" algn="l"/>
                  </a:tabLst>
                  <a:defRPr sz="2000">
                    <a:solidFill>
                      <a:schemeClr val="tx1"/>
                    </a:solidFill>
                    <a:latin typeface="Arial" charset="0"/>
                  </a:defRPr>
                </a:lvl1pPr>
                <a:lvl2pPr marL="877888" indent="-342900" eaLnBrk="0" hangingPunct="0">
                  <a:spcBef>
                    <a:spcPct val="20000"/>
                  </a:spcBef>
                  <a:buChar char="–"/>
                  <a:tabLst>
                    <a:tab pos="0" algn="l"/>
                  </a:tabLst>
                  <a:defRPr sz="2000">
                    <a:solidFill>
                      <a:schemeClr val="tx1"/>
                    </a:solidFill>
                    <a:latin typeface="Arial" charset="0"/>
                  </a:defRPr>
                </a:lvl2pPr>
                <a:lvl3pPr marL="1400175" indent="-342900" eaLnBrk="0" hangingPunct="0">
                  <a:spcBef>
                    <a:spcPct val="20000"/>
                  </a:spcBef>
                  <a:buChar char="•"/>
                  <a:tabLst>
                    <a:tab pos="0" algn="l"/>
                  </a:tabLst>
                  <a:defRPr sz="2000">
                    <a:solidFill>
                      <a:schemeClr val="tx1"/>
                    </a:solidFill>
                    <a:latin typeface="Arial" charset="0"/>
                  </a:defRPr>
                </a:lvl3pPr>
                <a:lvl4pPr marL="1922463" indent="-342900" eaLnBrk="0" hangingPunct="0">
                  <a:spcBef>
                    <a:spcPct val="20000"/>
                  </a:spcBef>
                  <a:buChar char="–"/>
                  <a:tabLst>
                    <a:tab pos="0" algn="l"/>
                  </a:tabLst>
                  <a:defRPr sz="2000">
                    <a:solidFill>
                      <a:schemeClr val="tx1"/>
                    </a:solidFill>
                    <a:latin typeface="Arial" charset="0"/>
                  </a:defRPr>
                </a:lvl4pPr>
                <a:lvl5pPr marL="2444750" indent="-342900" eaLnBrk="0" hangingPunct="0">
                  <a:spcBef>
                    <a:spcPct val="20000"/>
                  </a:spcBef>
                  <a:buChar char="»"/>
                  <a:tabLst>
                    <a:tab pos="0" algn="l"/>
                  </a:tabLst>
                  <a:defRPr sz="2000">
                    <a:solidFill>
                      <a:schemeClr val="tx1"/>
                    </a:solidFill>
                    <a:latin typeface="Arial" charset="0"/>
                  </a:defRPr>
                </a:lvl5pPr>
                <a:lvl6pPr marL="2901950" indent="-342900" eaLnBrk="0" fontAlgn="base" hangingPunct="0">
                  <a:spcBef>
                    <a:spcPct val="20000"/>
                  </a:spcBef>
                  <a:spcAft>
                    <a:spcPct val="0"/>
                  </a:spcAft>
                  <a:buChar char="»"/>
                  <a:tabLst>
                    <a:tab pos="0" algn="l"/>
                  </a:tabLst>
                  <a:defRPr sz="2000">
                    <a:solidFill>
                      <a:schemeClr val="tx1"/>
                    </a:solidFill>
                    <a:latin typeface="Arial" charset="0"/>
                  </a:defRPr>
                </a:lvl6pPr>
                <a:lvl7pPr marL="3359150" indent="-342900" eaLnBrk="0" fontAlgn="base" hangingPunct="0">
                  <a:spcBef>
                    <a:spcPct val="20000"/>
                  </a:spcBef>
                  <a:spcAft>
                    <a:spcPct val="0"/>
                  </a:spcAft>
                  <a:buChar char="»"/>
                  <a:tabLst>
                    <a:tab pos="0" algn="l"/>
                  </a:tabLst>
                  <a:defRPr sz="2000">
                    <a:solidFill>
                      <a:schemeClr val="tx1"/>
                    </a:solidFill>
                    <a:latin typeface="Arial" charset="0"/>
                  </a:defRPr>
                </a:lvl7pPr>
                <a:lvl8pPr marL="3816350" indent="-342900" eaLnBrk="0" fontAlgn="base" hangingPunct="0">
                  <a:spcBef>
                    <a:spcPct val="20000"/>
                  </a:spcBef>
                  <a:spcAft>
                    <a:spcPct val="0"/>
                  </a:spcAft>
                  <a:buChar char="»"/>
                  <a:tabLst>
                    <a:tab pos="0" algn="l"/>
                  </a:tabLst>
                  <a:defRPr sz="2000">
                    <a:solidFill>
                      <a:schemeClr val="tx1"/>
                    </a:solidFill>
                    <a:latin typeface="Arial" charset="0"/>
                  </a:defRPr>
                </a:lvl8pPr>
                <a:lvl9pPr marL="4273550" indent="-342900" eaLnBrk="0" fontAlgn="base" hangingPunct="0">
                  <a:spcBef>
                    <a:spcPct val="20000"/>
                  </a:spcBef>
                  <a:spcAft>
                    <a:spcPct val="0"/>
                  </a:spcAft>
                  <a:buChar char="»"/>
                  <a:tabLst>
                    <a:tab pos="0" algn="l"/>
                  </a:tabLst>
                  <a:defRPr sz="2000">
                    <a:solidFill>
                      <a:schemeClr val="tx1"/>
                    </a:solidFill>
                    <a:latin typeface="Arial" charset="0"/>
                  </a:defRPr>
                </a:lvl9pPr>
              </a:lstStyle>
              <a:p>
                <a:pPr eaLnBrk="1" hangingPunct="1">
                  <a:spcBef>
                    <a:spcPct val="0"/>
                  </a:spcBef>
                  <a:buFontTx/>
                  <a:buNone/>
                </a:pPr>
                <a:r>
                  <a:rPr lang="en-GB" altLang="en-US" sz="1600"/>
                  <a:t>PAPER-FIX </a:t>
                </a:r>
                <a:br>
                  <a:rPr lang="en-GB" altLang="en-US" sz="1600"/>
                </a:br>
                <a:r>
                  <a:rPr lang="en-GB" altLang="en-US" sz="1600"/>
                  <a:t>sell </a:t>
                </a:r>
                <a:br>
                  <a:rPr lang="en-GB" altLang="en-US" sz="1600"/>
                </a:br>
                <a:r>
                  <a:rPr lang="en-GB" altLang="en-US" sz="1600"/>
                  <a:t>in UK</a:t>
                </a:r>
              </a:p>
            </p:txBody>
          </p:sp>
          <p:sp>
            <p:nvSpPr>
              <p:cNvPr id="29718" name="Rectangle 25"/>
              <p:cNvSpPr>
                <a:spLocks noChangeArrowheads="1"/>
              </p:cNvSpPr>
              <p:nvPr/>
            </p:nvSpPr>
            <p:spPr bwMode="auto">
              <a:xfrm>
                <a:off x="2472" y="618"/>
                <a:ext cx="99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800100" indent="-342900" eaLnBrk="0" hangingPunct="0">
                  <a:spcBef>
                    <a:spcPct val="20000"/>
                  </a:spcBef>
                  <a:buChar char="–"/>
                  <a:defRPr sz="2000">
                    <a:solidFill>
                      <a:schemeClr val="tx1"/>
                    </a:solidFill>
                    <a:latin typeface="Arial" charset="0"/>
                  </a:defRPr>
                </a:lvl2pPr>
                <a:lvl3pPr marL="1308100" indent="-342900" eaLnBrk="0" hangingPunct="0">
                  <a:spcBef>
                    <a:spcPct val="20000"/>
                  </a:spcBef>
                  <a:buChar char="•"/>
                  <a:defRPr sz="2000">
                    <a:solidFill>
                      <a:schemeClr val="tx1"/>
                    </a:solidFill>
                    <a:latin typeface="Arial" charset="0"/>
                  </a:defRPr>
                </a:lvl3pPr>
                <a:lvl4pPr marL="1830388" indent="-342900" eaLnBrk="0" hangingPunct="0">
                  <a:spcBef>
                    <a:spcPct val="20000"/>
                  </a:spcBef>
                  <a:buChar char="–"/>
                  <a:defRPr sz="2000">
                    <a:solidFill>
                      <a:schemeClr val="tx1"/>
                    </a:solidFill>
                    <a:latin typeface="Arial" charset="0"/>
                  </a:defRPr>
                </a:lvl4pPr>
                <a:lvl5pPr marL="2352675" indent="-342900" eaLnBrk="0" hangingPunct="0">
                  <a:spcBef>
                    <a:spcPct val="20000"/>
                  </a:spcBef>
                  <a:buChar char="»"/>
                  <a:defRPr sz="2000">
                    <a:solidFill>
                      <a:schemeClr val="tx1"/>
                    </a:solidFill>
                    <a:latin typeface="Arial" charset="0"/>
                  </a:defRPr>
                </a:lvl5pPr>
                <a:lvl6pPr marL="2809875" indent="-342900" eaLnBrk="0" fontAlgn="base" hangingPunct="0">
                  <a:spcBef>
                    <a:spcPct val="20000"/>
                  </a:spcBef>
                  <a:spcAft>
                    <a:spcPct val="0"/>
                  </a:spcAft>
                  <a:buChar char="»"/>
                  <a:defRPr sz="2000">
                    <a:solidFill>
                      <a:schemeClr val="tx1"/>
                    </a:solidFill>
                    <a:latin typeface="Arial" charset="0"/>
                  </a:defRPr>
                </a:lvl6pPr>
                <a:lvl7pPr marL="3267075" indent="-342900" eaLnBrk="0" fontAlgn="base" hangingPunct="0">
                  <a:spcBef>
                    <a:spcPct val="20000"/>
                  </a:spcBef>
                  <a:spcAft>
                    <a:spcPct val="0"/>
                  </a:spcAft>
                  <a:buChar char="»"/>
                  <a:defRPr sz="2000">
                    <a:solidFill>
                      <a:schemeClr val="tx1"/>
                    </a:solidFill>
                    <a:latin typeface="Arial" charset="0"/>
                  </a:defRPr>
                </a:lvl7pPr>
                <a:lvl8pPr marL="3724275" indent="-342900" eaLnBrk="0" fontAlgn="base" hangingPunct="0">
                  <a:spcBef>
                    <a:spcPct val="20000"/>
                  </a:spcBef>
                  <a:spcAft>
                    <a:spcPct val="0"/>
                  </a:spcAft>
                  <a:buChar char="»"/>
                  <a:defRPr sz="2000">
                    <a:solidFill>
                      <a:schemeClr val="tx1"/>
                    </a:solidFill>
                    <a:latin typeface="Arial" charset="0"/>
                  </a:defRPr>
                </a:lvl8pPr>
                <a:lvl9pPr marL="4181475" indent="-3429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a:t>Cutting means with two eye rings</a:t>
                </a:r>
              </a:p>
            </p:txBody>
          </p:sp>
          <p:sp>
            <p:nvSpPr>
              <p:cNvPr id="29719" name="Rectangle 26"/>
              <p:cNvSpPr>
                <a:spLocks noChangeArrowheads="1"/>
              </p:cNvSpPr>
              <p:nvPr/>
            </p:nvSpPr>
            <p:spPr bwMode="auto">
              <a:xfrm>
                <a:off x="4468" y="1616"/>
                <a:ext cx="115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800100" indent="-342900" eaLnBrk="0" hangingPunct="0">
                  <a:spcBef>
                    <a:spcPct val="20000"/>
                  </a:spcBef>
                  <a:buChar char="–"/>
                  <a:defRPr sz="2000">
                    <a:solidFill>
                      <a:schemeClr val="tx1"/>
                    </a:solidFill>
                    <a:latin typeface="Arial" charset="0"/>
                  </a:defRPr>
                </a:lvl2pPr>
                <a:lvl3pPr marL="1308100" indent="-342900" eaLnBrk="0" hangingPunct="0">
                  <a:spcBef>
                    <a:spcPct val="20000"/>
                  </a:spcBef>
                  <a:buChar char="•"/>
                  <a:defRPr sz="2000">
                    <a:solidFill>
                      <a:schemeClr val="tx1"/>
                    </a:solidFill>
                    <a:latin typeface="Arial" charset="0"/>
                  </a:defRPr>
                </a:lvl3pPr>
                <a:lvl4pPr marL="1830388" indent="-342900" eaLnBrk="0" hangingPunct="0">
                  <a:spcBef>
                    <a:spcPct val="20000"/>
                  </a:spcBef>
                  <a:buChar char="–"/>
                  <a:defRPr sz="2000">
                    <a:solidFill>
                      <a:schemeClr val="tx1"/>
                    </a:solidFill>
                    <a:latin typeface="Arial" charset="0"/>
                  </a:defRPr>
                </a:lvl4pPr>
                <a:lvl5pPr marL="2352675" indent="-342900" eaLnBrk="0" hangingPunct="0">
                  <a:spcBef>
                    <a:spcPct val="20000"/>
                  </a:spcBef>
                  <a:buChar char="»"/>
                  <a:defRPr sz="2000">
                    <a:solidFill>
                      <a:schemeClr val="tx1"/>
                    </a:solidFill>
                    <a:latin typeface="Arial" charset="0"/>
                  </a:defRPr>
                </a:lvl5pPr>
                <a:lvl6pPr marL="2809875" indent="-342900" eaLnBrk="0" fontAlgn="base" hangingPunct="0">
                  <a:spcBef>
                    <a:spcPct val="20000"/>
                  </a:spcBef>
                  <a:spcAft>
                    <a:spcPct val="0"/>
                  </a:spcAft>
                  <a:buChar char="»"/>
                  <a:defRPr sz="2000">
                    <a:solidFill>
                      <a:schemeClr val="tx1"/>
                    </a:solidFill>
                    <a:latin typeface="Arial" charset="0"/>
                  </a:defRPr>
                </a:lvl6pPr>
                <a:lvl7pPr marL="3267075" indent="-342900" eaLnBrk="0" fontAlgn="base" hangingPunct="0">
                  <a:spcBef>
                    <a:spcPct val="20000"/>
                  </a:spcBef>
                  <a:spcAft>
                    <a:spcPct val="0"/>
                  </a:spcAft>
                  <a:buChar char="»"/>
                  <a:defRPr sz="2000">
                    <a:solidFill>
                      <a:schemeClr val="tx1"/>
                    </a:solidFill>
                    <a:latin typeface="Arial" charset="0"/>
                  </a:defRPr>
                </a:lvl7pPr>
                <a:lvl8pPr marL="3724275" indent="-342900" eaLnBrk="0" fontAlgn="base" hangingPunct="0">
                  <a:spcBef>
                    <a:spcPct val="20000"/>
                  </a:spcBef>
                  <a:spcAft>
                    <a:spcPct val="0"/>
                  </a:spcAft>
                  <a:buChar char="»"/>
                  <a:defRPr sz="2000">
                    <a:solidFill>
                      <a:schemeClr val="tx1"/>
                    </a:solidFill>
                    <a:latin typeface="Arial" charset="0"/>
                  </a:defRPr>
                </a:lvl8pPr>
                <a:lvl9pPr marL="4181475" indent="-3429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en-GB" altLang="en-US" sz="1600"/>
                  <a:t>Scissors with plastic eye rings</a:t>
                </a:r>
              </a:p>
            </p:txBody>
          </p:sp>
          <p:sp>
            <p:nvSpPr>
              <p:cNvPr id="29720" name="Line 27"/>
              <p:cNvSpPr>
                <a:spLocks noChangeShapeType="1"/>
              </p:cNvSpPr>
              <p:nvPr/>
            </p:nvSpPr>
            <p:spPr bwMode="auto">
              <a:xfrm>
                <a:off x="3023" y="983"/>
                <a:ext cx="363" cy="1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9721" name="Line 28"/>
              <p:cNvSpPr>
                <a:spLocks noChangeShapeType="1"/>
              </p:cNvSpPr>
              <p:nvPr/>
            </p:nvSpPr>
            <p:spPr bwMode="auto">
              <a:xfrm>
                <a:off x="4468" y="1616"/>
                <a:ext cx="317" cy="136"/>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29722" name="Picture 30" descr="167437014"/>
              <p:cNvPicPr>
                <a:picLocks noChangeAspect="1" noChangeArrowheads="1"/>
              </p:cNvPicPr>
              <p:nvPr/>
            </p:nvPicPr>
            <p:blipFill>
              <a:blip r:embed="rId6">
                <a:extLst>
                  <a:ext uri="{28A0092B-C50C-407E-A947-70E740481C1C}">
                    <a14:useLocalDpi xmlns:a14="http://schemas.microsoft.com/office/drawing/2010/main" val="0"/>
                  </a:ext>
                </a:extLst>
              </a:blip>
              <a:srcRect l="4172" t="6233" r="10429" b="12465"/>
              <a:stretch>
                <a:fillRect/>
              </a:stretch>
            </p:blipFill>
            <p:spPr bwMode="auto">
              <a:xfrm>
                <a:off x="4530" y="816"/>
                <a:ext cx="35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31" descr="1046380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1" y="1298"/>
                <a:ext cx="4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14" name="Rectangle 15"/>
            <p:cNvSpPr>
              <a:spLocks noChangeArrowheads="1"/>
            </p:cNvSpPr>
            <p:nvPr/>
          </p:nvSpPr>
          <p:spPr bwMode="auto">
            <a:xfrm>
              <a:off x="3606" y="1570"/>
              <a:ext cx="104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tabLst>
                  <a:tab pos="0" algn="l"/>
                </a:tabLst>
                <a:defRPr sz="2000">
                  <a:solidFill>
                    <a:schemeClr val="tx1"/>
                  </a:solidFill>
                  <a:latin typeface="Arial" charset="0"/>
                </a:defRPr>
              </a:lvl1pPr>
              <a:lvl2pPr marL="877888" indent="-342900" eaLnBrk="0" hangingPunct="0">
                <a:spcBef>
                  <a:spcPct val="20000"/>
                </a:spcBef>
                <a:buChar char="–"/>
                <a:tabLst>
                  <a:tab pos="0" algn="l"/>
                </a:tabLst>
                <a:defRPr sz="2000">
                  <a:solidFill>
                    <a:schemeClr val="tx1"/>
                  </a:solidFill>
                  <a:latin typeface="Arial" charset="0"/>
                </a:defRPr>
              </a:lvl2pPr>
              <a:lvl3pPr marL="1400175" indent="-342900" eaLnBrk="0" hangingPunct="0">
                <a:spcBef>
                  <a:spcPct val="20000"/>
                </a:spcBef>
                <a:buChar char="•"/>
                <a:tabLst>
                  <a:tab pos="0" algn="l"/>
                </a:tabLst>
                <a:defRPr sz="2000">
                  <a:solidFill>
                    <a:schemeClr val="tx1"/>
                  </a:solidFill>
                  <a:latin typeface="Arial" charset="0"/>
                </a:defRPr>
              </a:lvl3pPr>
              <a:lvl4pPr marL="1922463" indent="-342900" eaLnBrk="0" hangingPunct="0">
                <a:spcBef>
                  <a:spcPct val="20000"/>
                </a:spcBef>
                <a:buChar char="–"/>
                <a:tabLst>
                  <a:tab pos="0" algn="l"/>
                </a:tabLst>
                <a:defRPr sz="2000">
                  <a:solidFill>
                    <a:schemeClr val="tx1"/>
                  </a:solidFill>
                  <a:latin typeface="Arial" charset="0"/>
                </a:defRPr>
              </a:lvl4pPr>
              <a:lvl5pPr marL="2444750" indent="-342900" eaLnBrk="0" hangingPunct="0">
                <a:spcBef>
                  <a:spcPct val="20000"/>
                </a:spcBef>
                <a:buChar char="»"/>
                <a:tabLst>
                  <a:tab pos="0" algn="l"/>
                </a:tabLst>
                <a:defRPr sz="2000">
                  <a:solidFill>
                    <a:schemeClr val="tx1"/>
                  </a:solidFill>
                  <a:latin typeface="Arial" charset="0"/>
                </a:defRPr>
              </a:lvl5pPr>
              <a:lvl6pPr marL="2901950" indent="-342900" eaLnBrk="0" fontAlgn="base" hangingPunct="0">
                <a:spcBef>
                  <a:spcPct val="20000"/>
                </a:spcBef>
                <a:spcAft>
                  <a:spcPct val="0"/>
                </a:spcAft>
                <a:buChar char="»"/>
                <a:tabLst>
                  <a:tab pos="0" algn="l"/>
                </a:tabLst>
                <a:defRPr sz="2000">
                  <a:solidFill>
                    <a:schemeClr val="tx1"/>
                  </a:solidFill>
                  <a:latin typeface="Arial" charset="0"/>
                </a:defRPr>
              </a:lvl6pPr>
              <a:lvl7pPr marL="3359150" indent="-342900" eaLnBrk="0" fontAlgn="base" hangingPunct="0">
                <a:spcBef>
                  <a:spcPct val="20000"/>
                </a:spcBef>
                <a:spcAft>
                  <a:spcPct val="0"/>
                </a:spcAft>
                <a:buChar char="»"/>
                <a:tabLst>
                  <a:tab pos="0" algn="l"/>
                </a:tabLst>
                <a:defRPr sz="2000">
                  <a:solidFill>
                    <a:schemeClr val="tx1"/>
                  </a:solidFill>
                  <a:latin typeface="Arial" charset="0"/>
                </a:defRPr>
              </a:lvl7pPr>
              <a:lvl8pPr marL="3816350" indent="-342900" eaLnBrk="0" fontAlgn="base" hangingPunct="0">
                <a:spcBef>
                  <a:spcPct val="20000"/>
                </a:spcBef>
                <a:spcAft>
                  <a:spcPct val="0"/>
                </a:spcAft>
                <a:buChar char="»"/>
                <a:tabLst>
                  <a:tab pos="0" algn="l"/>
                </a:tabLst>
                <a:defRPr sz="2000">
                  <a:solidFill>
                    <a:schemeClr val="tx1"/>
                  </a:solidFill>
                  <a:latin typeface="Arial" charset="0"/>
                </a:defRPr>
              </a:lvl8pPr>
              <a:lvl9pPr marL="4273550" indent="-342900" eaLnBrk="0" fontAlgn="base" hangingPunct="0">
                <a:spcBef>
                  <a:spcPct val="20000"/>
                </a:spcBef>
                <a:spcAft>
                  <a:spcPct val="0"/>
                </a:spcAft>
                <a:buChar char="»"/>
                <a:tabLst>
                  <a:tab pos="0" algn="l"/>
                </a:tabLst>
                <a:defRPr sz="2000">
                  <a:solidFill>
                    <a:schemeClr val="tx1"/>
                  </a:solidFill>
                  <a:latin typeface="Arial" charset="0"/>
                </a:defRPr>
              </a:lvl9pPr>
            </a:lstStyle>
            <a:p>
              <a:pPr eaLnBrk="1" hangingPunct="1">
                <a:spcBef>
                  <a:spcPct val="0"/>
                </a:spcBef>
                <a:buFontTx/>
                <a:buNone/>
              </a:pPr>
              <a:r>
                <a:rPr lang="en-GB" altLang="en-US" sz="1600"/>
                <a:t>HAIRY-CUT's </a:t>
              </a:r>
              <a:br>
                <a:rPr lang="en-GB" altLang="en-US" sz="1600"/>
              </a:br>
              <a:r>
                <a:rPr lang="en-GB" altLang="en-US" sz="1600"/>
                <a:t>UK patent</a:t>
              </a:r>
            </a:p>
          </p:txBody>
        </p:sp>
      </p:grpSp>
      <p:sp>
        <p:nvSpPr>
          <p:cNvPr id="29712" name="Footer Placeholder 3"/>
          <p:cNvSpPr txBox="1">
            <a:spLocks noGrp="1"/>
          </p:cNvSpPr>
          <p:nvPr/>
        </p:nvSpPr>
        <p:spPr bwMode="auto">
          <a:xfrm>
            <a:off x="611188" y="6553200"/>
            <a:ext cx="5905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p:bldP spid="266247" grpId="0"/>
      <p:bldP spid="266257" grpId="0" animBg="1"/>
      <p:bldP spid="2662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hteck 9"/>
          <p:cNvSpPr>
            <a:spLocks noChangeArrowheads="1"/>
          </p:cNvSpPr>
          <p:nvPr/>
        </p:nvSpPr>
        <p:spPr bwMode="auto">
          <a:xfrm>
            <a:off x="971550" y="2182813"/>
            <a:ext cx="3346450" cy="3046412"/>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spcAft>
                <a:spcPts val="1800"/>
              </a:spcAft>
              <a:buFont typeface="Arial" charset="0"/>
              <a:buChar char="•"/>
            </a:pPr>
            <a:r>
              <a:rPr lang="en-GB" altLang="en-US" sz="1800"/>
              <a:t>Exclusivity enables investment and higher returns on investment</a:t>
            </a:r>
          </a:p>
          <a:p>
            <a:pPr eaLnBrk="1" hangingPunct="1">
              <a:spcBef>
                <a:spcPct val="0"/>
              </a:spcBef>
              <a:spcAft>
                <a:spcPts val="1800"/>
              </a:spcAft>
              <a:buFont typeface="Arial" charset="0"/>
              <a:buChar char="•"/>
            </a:pPr>
            <a:r>
              <a:rPr lang="en-GB" altLang="en-US" sz="1800"/>
              <a:t>Strong, enforceable </a:t>
            </a:r>
            <a:br>
              <a:rPr lang="en-GB" altLang="en-US" sz="1800"/>
            </a:br>
            <a:r>
              <a:rPr lang="en-GB" altLang="en-US" sz="1800"/>
              <a:t>legal right</a:t>
            </a:r>
          </a:p>
          <a:p>
            <a:pPr eaLnBrk="1" hangingPunct="1">
              <a:spcBef>
                <a:spcPct val="0"/>
              </a:spcBef>
              <a:spcAft>
                <a:spcPts val="1800"/>
              </a:spcAft>
              <a:buFont typeface="Arial" charset="0"/>
              <a:buChar char="•"/>
            </a:pPr>
            <a:r>
              <a:rPr lang="en-GB" altLang="en-US" sz="1800"/>
              <a:t>Makes invention tradable (licence, sale)</a:t>
            </a:r>
          </a:p>
        </p:txBody>
      </p:sp>
      <p:sp>
        <p:nvSpPr>
          <p:cNvPr id="30723" name="Rechteck 10"/>
          <p:cNvSpPr>
            <a:spLocks noChangeArrowheads="1"/>
          </p:cNvSpPr>
          <p:nvPr/>
        </p:nvSpPr>
        <p:spPr bwMode="auto">
          <a:xfrm>
            <a:off x="4648200" y="2182813"/>
            <a:ext cx="3286125" cy="3046412"/>
          </a:xfrm>
          <a:prstGeom prst="rect">
            <a:avLst/>
          </a:prstGeom>
          <a:solidFill>
            <a:schemeClr val="accent1"/>
          </a:solidFill>
          <a:ln>
            <a:noFill/>
          </a:ln>
          <a:extLst>
            <a:ext uri="{91240B29-F687-4F45-9708-019B960494DF}">
              <a14:hiddenLine xmlns:a14="http://schemas.microsoft.com/office/drawing/2010/main" w="19050" algn="ctr">
                <a:solidFill>
                  <a:schemeClr val="tx1"/>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spcAft>
                <a:spcPts val="1800"/>
              </a:spcAft>
              <a:buFont typeface="Arial" charset="0"/>
              <a:buChar char="•"/>
            </a:pPr>
            <a:r>
              <a:rPr lang="en-US" altLang="en-US" sz="1800" dirty="0">
                <a:solidFill>
                  <a:schemeClr val="bg1"/>
                </a:solidFill>
              </a:rPr>
              <a:t>Reveals invention </a:t>
            </a:r>
            <a:br>
              <a:rPr lang="en-US" altLang="en-US" sz="1800" dirty="0">
                <a:solidFill>
                  <a:schemeClr val="bg1"/>
                </a:solidFill>
              </a:rPr>
            </a:br>
            <a:r>
              <a:rPr lang="en-US" altLang="en-US" sz="1800" dirty="0">
                <a:solidFill>
                  <a:schemeClr val="bg1"/>
                </a:solidFill>
              </a:rPr>
              <a:t>to competitors </a:t>
            </a:r>
            <a:br>
              <a:rPr lang="en-US" altLang="en-US" sz="1800" dirty="0">
                <a:solidFill>
                  <a:schemeClr val="bg1"/>
                </a:solidFill>
              </a:rPr>
            </a:br>
            <a:r>
              <a:rPr lang="en-US" altLang="en-US" sz="1800" dirty="0">
                <a:solidFill>
                  <a:schemeClr val="bg1"/>
                </a:solidFill>
              </a:rPr>
              <a:t>(after 18 months)</a:t>
            </a:r>
          </a:p>
          <a:p>
            <a:pPr eaLnBrk="1" hangingPunct="1">
              <a:spcBef>
                <a:spcPct val="0"/>
              </a:spcBef>
              <a:spcAft>
                <a:spcPts val="1800"/>
              </a:spcAft>
              <a:buFont typeface="Arial" charset="0"/>
              <a:buChar char="•"/>
            </a:pPr>
            <a:r>
              <a:rPr lang="en-US" altLang="en-US" sz="1800" b="1" dirty="0">
                <a:solidFill>
                  <a:schemeClr val="bg1"/>
                </a:solidFill>
              </a:rPr>
              <a:t>Can be expensive</a:t>
            </a:r>
          </a:p>
          <a:p>
            <a:pPr eaLnBrk="1" hangingPunct="1">
              <a:spcBef>
                <a:spcPct val="0"/>
              </a:spcBef>
              <a:spcAft>
                <a:spcPts val="1800"/>
              </a:spcAft>
              <a:buFont typeface="Arial" charset="0"/>
              <a:buChar char="•"/>
            </a:pPr>
            <a:r>
              <a:rPr lang="en-US" altLang="en-US" sz="1800" dirty="0">
                <a:solidFill>
                  <a:schemeClr val="bg1"/>
                </a:solidFill>
              </a:rPr>
              <a:t>Grant may take </a:t>
            </a:r>
            <a:r>
              <a:rPr lang="en-US" altLang="en-US" sz="1800" dirty="0" smtClean="0">
                <a:solidFill>
                  <a:schemeClr val="bg1"/>
                </a:solidFill>
              </a:rPr>
              <a:t>3-5 </a:t>
            </a:r>
            <a:r>
              <a:rPr lang="en-US" altLang="en-US" sz="1800" dirty="0">
                <a:solidFill>
                  <a:schemeClr val="bg1"/>
                </a:solidFill>
              </a:rPr>
              <a:t>years</a:t>
            </a:r>
          </a:p>
          <a:p>
            <a:pPr eaLnBrk="1" hangingPunct="1">
              <a:spcBef>
                <a:spcPct val="0"/>
              </a:spcBef>
              <a:spcAft>
                <a:spcPts val="1800"/>
              </a:spcAft>
              <a:buFont typeface="Arial" charset="0"/>
              <a:buChar char="•"/>
            </a:pPr>
            <a:r>
              <a:rPr lang="en-US" altLang="en-US" sz="1800" dirty="0">
                <a:solidFill>
                  <a:schemeClr val="bg1"/>
                </a:solidFill>
              </a:rPr>
              <a:t>Patent enforceable only after grant; proceedings can be costly</a:t>
            </a:r>
          </a:p>
        </p:txBody>
      </p:sp>
      <p:sp>
        <p:nvSpPr>
          <p:cNvPr id="30724" name="Titel 1"/>
          <p:cNvSpPr>
            <a:spLocks noGrp="1"/>
          </p:cNvSpPr>
          <p:nvPr>
            <p:ph type="title"/>
          </p:nvPr>
        </p:nvSpPr>
        <p:spPr/>
        <p:txBody>
          <a:bodyPr lIns="91440" tIns="45720" rIns="91440" bIns="45720" anchor="ctr"/>
          <a:lstStyle/>
          <a:p>
            <a:pPr eaLnBrk="1" hangingPunct="1"/>
            <a:r>
              <a:rPr lang="en-US" altLang="en-US" smtClean="0"/>
              <a:t>Advantages and disadvantages of getting a patent</a:t>
            </a:r>
          </a:p>
        </p:txBody>
      </p:sp>
      <p:sp>
        <p:nvSpPr>
          <p:cNvPr id="30725" name="Textfeld 6"/>
          <p:cNvSpPr txBox="1">
            <a:spLocks noChangeArrowheads="1"/>
          </p:cNvSpPr>
          <p:nvPr/>
        </p:nvSpPr>
        <p:spPr bwMode="auto">
          <a:xfrm>
            <a:off x="868363" y="1657350"/>
            <a:ext cx="1944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solidFill>
                  <a:schemeClr val="bg2"/>
                </a:solidFill>
              </a:rPr>
              <a:t>Advantages</a:t>
            </a:r>
          </a:p>
        </p:txBody>
      </p:sp>
      <p:sp>
        <p:nvSpPr>
          <p:cNvPr id="30726" name="Textfeld 7"/>
          <p:cNvSpPr txBox="1">
            <a:spLocks noChangeArrowheads="1"/>
          </p:cNvSpPr>
          <p:nvPr/>
        </p:nvSpPr>
        <p:spPr bwMode="auto">
          <a:xfrm>
            <a:off x="4540250" y="1657350"/>
            <a:ext cx="179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solidFill>
                  <a:schemeClr val="accent1"/>
                </a:solidFill>
              </a:rPr>
              <a:t>Disadvantages</a:t>
            </a:r>
          </a:p>
        </p:txBody>
      </p:sp>
      <p:sp>
        <p:nvSpPr>
          <p:cNvPr id="30727" name="Footer Placeholder 3"/>
          <p:cNvSpPr>
            <a:spLocks noGrp="1"/>
          </p:cNvSpPr>
          <p:nvPr>
            <p:ph type="ftr" sz="quarter" idx="10"/>
          </p:nvPr>
        </p:nvSpPr>
        <p:spPr>
          <a:xfrm>
            <a:off x="611188" y="6553200"/>
            <a:ext cx="60483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smtClean="0"/>
              <a:t>EPO/OHIM        Intellectual Property Teaching Kit – IP Advanced Part I	Patents</a:t>
            </a:r>
          </a:p>
        </p:txBody>
      </p:sp>
      <p:sp>
        <p:nvSpPr>
          <p:cNvPr id="30728" name="Rectangle 7"/>
          <p:cNvSpPr txBox="1">
            <a:spLocks noGrp="1" noChangeArrowheads="1"/>
          </p:cNvSpPr>
          <p:nvPr/>
        </p:nvSpPr>
        <p:spPr bwMode="auto">
          <a:xfrm>
            <a:off x="7729538"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D2B19D4E-C611-4021-92A3-E6E5146A2C30}" type="slidenum">
              <a:rPr lang="de-DE" altLang="en-US" sz="1200"/>
              <a:pPr algn="r" eaLnBrk="1" hangingPunct="1">
                <a:spcBef>
                  <a:spcPct val="0"/>
                </a:spcBef>
                <a:buFontTx/>
                <a:buNone/>
              </a:pPr>
              <a:t>22</a:t>
            </a:fld>
            <a:endParaRPr lang="de-DE" altLang="en-US" sz="12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p:cNvSpPr>
            <a:spLocks noGrp="1"/>
          </p:cNvSpPr>
          <p:nvPr>
            <p:ph type="title"/>
          </p:nvPr>
        </p:nvSpPr>
        <p:spPr/>
        <p:txBody>
          <a:bodyPr lIns="91440" tIns="45720" rIns="91440" bIns="45720" anchor="ctr"/>
          <a:lstStyle/>
          <a:p>
            <a:pPr eaLnBrk="1" hangingPunct="1"/>
            <a:r>
              <a:rPr lang="en-US" altLang="en-US" smtClean="0"/>
              <a:t>Alternatives to patenting</a:t>
            </a:r>
          </a:p>
        </p:txBody>
      </p:sp>
      <p:sp>
        <p:nvSpPr>
          <p:cNvPr id="31747" name="Rechteck 4"/>
          <p:cNvSpPr>
            <a:spLocks noChangeArrowheads="1"/>
          </p:cNvSpPr>
          <p:nvPr/>
        </p:nvSpPr>
        <p:spPr bwMode="auto">
          <a:xfrm>
            <a:off x="931863" y="1601788"/>
            <a:ext cx="3778250" cy="1022350"/>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t>Cheap</a:t>
            </a:r>
          </a:p>
          <a:p>
            <a:pPr eaLnBrk="1" hangingPunct="1">
              <a:spcBef>
                <a:spcPct val="0"/>
              </a:spcBef>
              <a:buFont typeface="Arial" charset="0"/>
              <a:buChar char="•"/>
            </a:pPr>
            <a:r>
              <a:rPr lang="en-US" altLang="en-US" sz="1800"/>
              <a:t>Prevents others from patenting the same invention</a:t>
            </a:r>
          </a:p>
        </p:txBody>
      </p:sp>
      <p:sp>
        <p:nvSpPr>
          <p:cNvPr id="31748" name="Rechteck 5"/>
          <p:cNvSpPr>
            <a:spLocks noChangeArrowheads="1"/>
          </p:cNvSpPr>
          <p:nvPr/>
        </p:nvSpPr>
        <p:spPr bwMode="auto">
          <a:xfrm>
            <a:off x="4838700" y="1601788"/>
            <a:ext cx="3886200" cy="1022350"/>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solidFill>
                  <a:schemeClr val="bg1"/>
                </a:solidFill>
              </a:rPr>
              <a:t>Does not offer exclusivity </a:t>
            </a:r>
          </a:p>
          <a:p>
            <a:pPr eaLnBrk="1" hangingPunct="1">
              <a:spcBef>
                <a:spcPct val="0"/>
              </a:spcBef>
              <a:buFont typeface="Arial" charset="0"/>
              <a:buChar char="•"/>
            </a:pPr>
            <a:r>
              <a:rPr lang="en-US" altLang="en-US" sz="1800">
                <a:solidFill>
                  <a:schemeClr val="bg1"/>
                </a:solidFill>
              </a:rPr>
              <a:t>Reveals the invention to competitors</a:t>
            </a:r>
          </a:p>
        </p:txBody>
      </p:sp>
      <p:sp>
        <p:nvSpPr>
          <p:cNvPr id="31749" name="Rechteck 9"/>
          <p:cNvSpPr>
            <a:spLocks noChangeArrowheads="1"/>
          </p:cNvSpPr>
          <p:nvPr/>
        </p:nvSpPr>
        <p:spPr bwMode="auto">
          <a:xfrm>
            <a:off x="931863" y="3373438"/>
            <a:ext cx="3778250" cy="1423987"/>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t>Cheap (but there is the cost of maintaining secrecy)</a:t>
            </a:r>
          </a:p>
          <a:p>
            <a:pPr eaLnBrk="1" hangingPunct="1">
              <a:spcBef>
                <a:spcPct val="0"/>
              </a:spcBef>
              <a:buFont typeface="Arial" charset="0"/>
              <a:buChar char="•"/>
            </a:pPr>
            <a:r>
              <a:rPr lang="en-US" altLang="en-US" sz="1800"/>
              <a:t>Does not reveal the invention</a:t>
            </a:r>
          </a:p>
        </p:txBody>
      </p:sp>
      <p:sp>
        <p:nvSpPr>
          <p:cNvPr id="31750" name="Rechteck 10"/>
          <p:cNvSpPr>
            <a:spLocks noChangeArrowheads="1"/>
          </p:cNvSpPr>
          <p:nvPr/>
        </p:nvSpPr>
        <p:spPr bwMode="auto">
          <a:xfrm>
            <a:off x="4838700" y="3373438"/>
            <a:ext cx="3886200" cy="1423987"/>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solidFill>
                  <a:schemeClr val="bg1"/>
                </a:solidFill>
              </a:rPr>
              <a:t>No protection against reverse-engineering/duplication of invention</a:t>
            </a:r>
          </a:p>
          <a:p>
            <a:pPr eaLnBrk="1" hangingPunct="1">
              <a:spcBef>
                <a:spcPct val="0"/>
              </a:spcBef>
              <a:buFont typeface="Arial" charset="0"/>
              <a:buChar char="•"/>
            </a:pPr>
            <a:r>
              <a:rPr lang="en-US" altLang="en-US" sz="1800">
                <a:solidFill>
                  <a:schemeClr val="bg1"/>
                </a:solidFill>
              </a:rPr>
              <a:t>Difficult to enforce</a:t>
            </a:r>
          </a:p>
          <a:p>
            <a:pPr eaLnBrk="1" hangingPunct="1">
              <a:spcBef>
                <a:spcPct val="0"/>
              </a:spcBef>
              <a:buFont typeface="Arial" charset="0"/>
              <a:buChar char="•"/>
            </a:pPr>
            <a:r>
              <a:rPr lang="en-US" altLang="en-US" sz="1800">
                <a:solidFill>
                  <a:schemeClr val="bg1"/>
                </a:solidFill>
              </a:rPr>
              <a:t>Secrets often leak quite fast</a:t>
            </a:r>
          </a:p>
        </p:txBody>
      </p:sp>
      <p:sp>
        <p:nvSpPr>
          <p:cNvPr id="31751" name="Rechteck 11"/>
          <p:cNvSpPr>
            <a:spLocks noChangeArrowheads="1"/>
          </p:cNvSpPr>
          <p:nvPr/>
        </p:nvSpPr>
        <p:spPr bwMode="auto">
          <a:xfrm>
            <a:off x="931863" y="5489575"/>
            <a:ext cx="3778250" cy="730250"/>
          </a:xfrm>
          <a:prstGeom prst="rect">
            <a:avLst/>
          </a:prstGeom>
          <a:solidFill>
            <a:srgbClr val="D3DDE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t>No effort required</a:t>
            </a:r>
          </a:p>
        </p:txBody>
      </p:sp>
      <p:sp>
        <p:nvSpPr>
          <p:cNvPr id="31752" name="Rechteck 12"/>
          <p:cNvSpPr>
            <a:spLocks noChangeArrowheads="1"/>
          </p:cNvSpPr>
          <p:nvPr/>
        </p:nvSpPr>
        <p:spPr bwMode="auto">
          <a:xfrm>
            <a:off x="4838700" y="5489575"/>
            <a:ext cx="4125913" cy="730250"/>
          </a:xfrm>
          <a:prstGeom prst="rect">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marL="266700" indent="-266700" eaLnBrk="0" hangingPunct="0">
              <a:spcBef>
                <a:spcPct val="20000"/>
              </a:spcBef>
              <a:buFont typeface="Wingdings" pitchFamily="2" charset="2"/>
              <a:buChar char="§"/>
              <a:tabLst>
                <a:tab pos="266700" algn="l"/>
              </a:tabLst>
              <a:defRPr sz="2000">
                <a:solidFill>
                  <a:schemeClr val="tx1"/>
                </a:solidFill>
                <a:latin typeface="Arial" charset="0"/>
              </a:defRPr>
            </a:lvl1pPr>
            <a:lvl2pPr marL="742950" indent="-285750" eaLnBrk="0" hangingPunct="0">
              <a:spcBef>
                <a:spcPct val="20000"/>
              </a:spcBef>
              <a:buChar char="–"/>
              <a:tabLst>
                <a:tab pos="266700" algn="l"/>
              </a:tabLst>
              <a:defRPr sz="2000">
                <a:solidFill>
                  <a:schemeClr val="tx1"/>
                </a:solidFill>
                <a:latin typeface="Arial" charset="0"/>
              </a:defRPr>
            </a:lvl2pPr>
            <a:lvl3pPr marL="1143000" indent="-228600" eaLnBrk="0" hangingPunct="0">
              <a:spcBef>
                <a:spcPct val="20000"/>
              </a:spcBef>
              <a:buChar char="•"/>
              <a:tabLst>
                <a:tab pos="266700" algn="l"/>
              </a:tabLst>
              <a:defRPr sz="2000">
                <a:solidFill>
                  <a:schemeClr val="tx1"/>
                </a:solidFill>
                <a:latin typeface="Arial" charset="0"/>
              </a:defRPr>
            </a:lvl3pPr>
            <a:lvl4pPr marL="1600200" indent="-228600" eaLnBrk="0" hangingPunct="0">
              <a:spcBef>
                <a:spcPct val="20000"/>
              </a:spcBef>
              <a:buChar char="–"/>
              <a:tabLst>
                <a:tab pos="266700" algn="l"/>
              </a:tabLst>
              <a:defRPr sz="2000">
                <a:solidFill>
                  <a:schemeClr val="tx1"/>
                </a:solidFill>
                <a:latin typeface="Arial" charset="0"/>
              </a:defRPr>
            </a:lvl4pPr>
            <a:lvl5pPr marL="2057400" indent="-228600" eaLnBrk="0" hangingPunct="0">
              <a:spcBef>
                <a:spcPct val="20000"/>
              </a:spcBef>
              <a:buChar char="»"/>
              <a:tabLst>
                <a:tab pos="266700" algn="l"/>
              </a:tabLst>
              <a:defRPr sz="2000">
                <a:solidFill>
                  <a:schemeClr val="tx1"/>
                </a:solidFill>
                <a:latin typeface="Arial" charset="0"/>
              </a:defRPr>
            </a:lvl5pPr>
            <a:lvl6pPr marL="2514600" indent="-228600" eaLnBrk="0" fontAlgn="base" hangingPunct="0">
              <a:spcBef>
                <a:spcPct val="20000"/>
              </a:spcBef>
              <a:spcAft>
                <a:spcPct val="0"/>
              </a:spcAft>
              <a:buChar char="»"/>
              <a:tabLst>
                <a:tab pos="266700" algn="l"/>
              </a:tabLst>
              <a:defRPr sz="2000">
                <a:solidFill>
                  <a:schemeClr val="tx1"/>
                </a:solidFill>
                <a:latin typeface="Arial" charset="0"/>
              </a:defRPr>
            </a:lvl6pPr>
            <a:lvl7pPr marL="2971800" indent="-228600" eaLnBrk="0" fontAlgn="base" hangingPunct="0">
              <a:spcBef>
                <a:spcPct val="20000"/>
              </a:spcBef>
              <a:spcAft>
                <a:spcPct val="0"/>
              </a:spcAft>
              <a:buChar char="»"/>
              <a:tabLst>
                <a:tab pos="266700" algn="l"/>
              </a:tabLst>
              <a:defRPr sz="2000">
                <a:solidFill>
                  <a:schemeClr val="tx1"/>
                </a:solidFill>
                <a:latin typeface="Arial" charset="0"/>
              </a:defRPr>
            </a:lvl7pPr>
            <a:lvl8pPr marL="3429000" indent="-228600" eaLnBrk="0" fontAlgn="base" hangingPunct="0">
              <a:spcBef>
                <a:spcPct val="20000"/>
              </a:spcBef>
              <a:spcAft>
                <a:spcPct val="0"/>
              </a:spcAft>
              <a:buChar char="»"/>
              <a:tabLst>
                <a:tab pos="266700" algn="l"/>
              </a:tabLst>
              <a:defRPr sz="2000">
                <a:solidFill>
                  <a:schemeClr val="tx1"/>
                </a:solidFill>
                <a:latin typeface="Arial" charset="0"/>
              </a:defRPr>
            </a:lvl8pPr>
            <a:lvl9pPr marL="3886200" indent="-228600" eaLnBrk="0" fontAlgn="base" hangingPunct="0">
              <a:spcBef>
                <a:spcPct val="20000"/>
              </a:spcBef>
              <a:spcAft>
                <a:spcPct val="0"/>
              </a:spcAft>
              <a:buChar char="»"/>
              <a:tabLst>
                <a:tab pos="266700" algn="l"/>
              </a:tabLst>
              <a:defRPr sz="2000">
                <a:solidFill>
                  <a:schemeClr val="tx1"/>
                </a:solidFill>
                <a:latin typeface="Arial" charset="0"/>
              </a:defRPr>
            </a:lvl9pPr>
          </a:lstStyle>
          <a:p>
            <a:pPr eaLnBrk="1" hangingPunct="1">
              <a:spcBef>
                <a:spcPct val="0"/>
              </a:spcBef>
              <a:buFont typeface="Arial" charset="0"/>
              <a:buChar char="•"/>
            </a:pPr>
            <a:r>
              <a:rPr lang="en-US" altLang="en-US" sz="1800">
                <a:solidFill>
                  <a:schemeClr val="bg1"/>
                </a:solidFill>
              </a:rPr>
              <a:t>Does not offer exclusivity</a:t>
            </a:r>
          </a:p>
          <a:p>
            <a:pPr eaLnBrk="1" hangingPunct="1">
              <a:spcBef>
                <a:spcPct val="0"/>
              </a:spcBef>
              <a:buFont typeface="Arial" charset="0"/>
              <a:buChar char="•"/>
            </a:pPr>
            <a:r>
              <a:rPr lang="en-US" altLang="en-US" sz="1800">
                <a:solidFill>
                  <a:schemeClr val="bg1"/>
                </a:solidFill>
              </a:rPr>
              <a:t>Competitors will often learn details</a:t>
            </a:r>
          </a:p>
        </p:txBody>
      </p:sp>
      <p:sp>
        <p:nvSpPr>
          <p:cNvPr id="31753" name="Textfeld 13"/>
          <p:cNvSpPr txBox="1">
            <a:spLocks noChangeArrowheads="1"/>
          </p:cNvSpPr>
          <p:nvPr/>
        </p:nvSpPr>
        <p:spPr bwMode="auto">
          <a:xfrm>
            <a:off x="755650" y="1160463"/>
            <a:ext cx="405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t>Disclose (publish) the information</a:t>
            </a:r>
          </a:p>
        </p:txBody>
      </p:sp>
      <p:sp>
        <p:nvSpPr>
          <p:cNvPr id="31754" name="Textfeld 14"/>
          <p:cNvSpPr txBox="1">
            <a:spLocks noChangeArrowheads="1"/>
          </p:cNvSpPr>
          <p:nvPr/>
        </p:nvSpPr>
        <p:spPr bwMode="auto">
          <a:xfrm>
            <a:off x="755650" y="2924175"/>
            <a:ext cx="195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t>Keep it a secret </a:t>
            </a:r>
          </a:p>
        </p:txBody>
      </p:sp>
      <p:sp>
        <p:nvSpPr>
          <p:cNvPr id="31755" name="Textfeld 15"/>
          <p:cNvSpPr txBox="1">
            <a:spLocks noChangeArrowheads="1"/>
          </p:cNvSpPr>
          <p:nvPr/>
        </p:nvSpPr>
        <p:spPr bwMode="auto">
          <a:xfrm>
            <a:off x="752475" y="504190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b="1"/>
              <a:t>Do nothing</a:t>
            </a:r>
          </a:p>
        </p:txBody>
      </p:sp>
      <p:sp>
        <p:nvSpPr>
          <p:cNvPr id="31756" name="Footer Placeholder 3"/>
          <p:cNvSpPr txBox="1">
            <a:spLocks noGrp="1"/>
          </p:cNvSpPr>
          <p:nvPr/>
        </p:nvSpPr>
        <p:spPr bwMode="auto">
          <a:xfrm>
            <a:off x="611188" y="6553200"/>
            <a:ext cx="5905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31757" name="Rectangle 7"/>
          <p:cNvSpPr txBox="1">
            <a:spLocks noGrp="1" noChangeArrowheads="1"/>
          </p:cNvSpPr>
          <p:nvPr/>
        </p:nvSpPr>
        <p:spPr bwMode="auto">
          <a:xfrm>
            <a:off x="7723188" y="6577013"/>
            <a:ext cx="7556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F382FD2F-BCAB-4E33-9E20-3288FCFA1F4B}" type="slidenum">
              <a:rPr lang="de-DE" altLang="en-US" sz="1200"/>
              <a:pPr algn="r" eaLnBrk="1" hangingPunct="1">
                <a:spcBef>
                  <a:spcPct val="0"/>
                </a:spcBef>
                <a:buFontTx/>
                <a:buNone/>
              </a:pPr>
              <a:t>23</a:t>
            </a:fld>
            <a:endParaRPr lang="de-DE" altLang="en-US" sz="12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p:cNvSpPr>
            <a:spLocks noChangeArrowheads="1"/>
          </p:cNvSpPr>
          <p:nvPr/>
        </p:nvSpPr>
        <p:spPr bwMode="auto">
          <a:xfrm>
            <a:off x="781050" y="1860550"/>
            <a:ext cx="3006725" cy="2752725"/>
          </a:xfrm>
          <a:prstGeom prst="ellipse">
            <a:avLst/>
          </a:prstGeom>
          <a:solidFill>
            <a:srgbClr val="DCDDCD"/>
          </a:solidFill>
          <a:ln w="9525">
            <a:solidFill>
              <a:srgbClr val="EAEBE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
        <p:nvSpPr>
          <p:cNvPr id="33795" name="Rectangle 2"/>
          <p:cNvSpPr>
            <a:spLocks noGrp="1" noChangeArrowheads="1"/>
          </p:cNvSpPr>
          <p:nvPr>
            <p:ph type="title"/>
          </p:nvPr>
        </p:nvSpPr>
        <p:spPr>
          <a:xfrm>
            <a:off x="755650" y="404813"/>
            <a:ext cx="8101013" cy="1135062"/>
          </a:xfrm>
        </p:spPr>
        <p:txBody>
          <a:bodyPr/>
          <a:lstStyle/>
          <a:p>
            <a:pPr eaLnBrk="1" hangingPunct="1"/>
            <a:r>
              <a:rPr lang="en-GB" altLang="en-US" smtClean="0"/>
              <a:t>What might happen if I decide not to patent </a:t>
            </a:r>
            <a:br>
              <a:rPr lang="en-GB" altLang="en-US" smtClean="0"/>
            </a:br>
            <a:r>
              <a:rPr lang="en-GB" altLang="en-US" smtClean="0"/>
              <a:t>my invention?</a:t>
            </a:r>
            <a:endParaRPr lang="en-US" altLang="en-US" smtClean="0"/>
          </a:p>
        </p:txBody>
      </p:sp>
      <p:sp>
        <p:nvSpPr>
          <p:cNvPr id="146444" name="Text Box 12"/>
          <p:cNvSpPr txBox="1">
            <a:spLocks noChangeArrowheads="1"/>
          </p:cNvSpPr>
          <p:nvPr/>
        </p:nvSpPr>
        <p:spPr bwMode="auto">
          <a:xfrm>
            <a:off x="885825" y="2833688"/>
            <a:ext cx="284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a:t>Somebody else might patent it!</a:t>
            </a:r>
          </a:p>
        </p:txBody>
      </p:sp>
      <p:sp>
        <p:nvSpPr>
          <p:cNvPr id="43013" name="Oval 5"/>
          <p:cNvSpPr>
            <a:spLocks noChangeArrowheads="1"/>
          </p:cNvSpPr>
          <p:nvPr/>
        </p:nvSpPr>
        <p:spPr bwMode="auto">
          <a:xfrm>
            <a:off x="5724525" y="1336675"/>
            <a:ext cx="3006725" cy="2752725"/>
          </a:xfrm>
          <a:prstGeom prst="ellipse">
            <a:avLst/>
          </a:prstGeom>
          <a:solidFill>
            <a:srgbClr val="BFC1A3"/>
          </a:solidFill>
          <a:ln w="9525">
            <a:solidFill>
              <a:srgbClr val="EAEBE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
        <p:nvSpPr>
          <p:cNvPr id="2" name="Text Box 12"/>
          <p:cNvSpPr txBox="1">
            <a:spLocks noChangeArrowheads="1"/>
          </p:cNvSpPr>
          <p:nvPr/>
        </p:nvSpPr>
        <p:spPr bwMode="auto">
          <a:xfrm>
            <a:off x="5807075" y="2325688"/>
            <a:ext cx="2841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a:t>Competitors might </a:t>
            </a:r>
            <a:br>
              <a:rPr lang="en-GB" altLang="en-US"/>
            </a:br>
            <a:r>
              <a:rPr lang="en-GB" altLang="en-US"/>
              <a:t>take advantage</a:t>
            </a:r>
            <a:br>
              <a:rPr lang="en-GB" altLang="en-US"/>
            </a:br>
            <a:r>
              <a:rPr lang="en-GB" altLang="en-US"/>
              <a:t>of it!</a:t>
            </a:r>
          </a:p>
        </p:txBody>
      </p:sp>
      <p:sp>
        <p:nvSpPr>
          <p:cNvPr id="43015" name="Oval 7"/>
          <p:cNvSpPr>
            <a:spLocks noChangeArrowheads="1"/>
          </p:cNvSpPr>
          <p:nvPr/>
        </p:nvSpPr>
        <p:spPr bwMode="auto">
          <a:xfrm>
            <a:off x="3492500" y="3509963"/>
            <a:ext cx="3006725" cy="2752725"/>
          </a:xfrm>
          <a:prstGeom prst="ellipse">
            <a:avLst/>
          </a:prstGeom>
          <a:solidFill>
            <a:srgbClr val="CDD9E1"/>
          </a:solidFill>
          <a:ln w="9525">
            <a:solidFill>
              <a:srgbClr val="EAEBE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de-DE" altLang="en-US" sz="1800"/>
          </a:p>
        </p:txBody>
      </p:sp>
      <p:sp>
        <p:nvSpPr>
          <p:cNvPr id="3" name="Text Box 12"/>
          <p:cNvSpPr txBox="1">
            <a:spLocks noChangeArrowheads="1"/>
          </p:cNvSpPr>
          <p:nvPr/>
        </p:nvSpPr>
        <p:spPr bwMode="auto">
          <a:xfrm>
            <a:off x="3492500" y="4141788"/>
            <a:ext cx="30067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800"/>
              <a:t>Potential for </a:t>
            </a:r>
            <a:br>
              <a:rPr lang="en-GB" altLang="en-US" sz="1800"/>
            </a:br>
            <a:r>
              <a:rPr lang="en-GB" altLang="en-US" sz="1800"/>
              <a:t>licensing, selling or </a:t>
            </a:r>
            <a:br>
              <a:rPr lang="en-GB" altLang="en-US" sz="1800"/>
            </a:br>
            <a:r>
              <a:rPr lang="en-GB" altLang="en-US" sz="1800"/>
              <a:t>transferring the </a:t>
            </a:r>
            <a:br>
              <a:rPr lang="en-GB" altLang="en-US" sz="1800"/>
            </a:br>
            <a:r>
              <a:rPr lang="en-GB" altLang="en-US" sz="1800"/>
              <a:t>technology would be severely curtailed!</a:t>
            </a:r>
          </a:p>
        </p:txBody>
      </p:sp>
      <p:sp>
        <p:nvSpPr>
          <p:cNvPr id="338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200" smtClean="0"/>
              <a:t>EPO/OHIM        Intellectual Property Teaching Kit – IP Advanced Part I</a:t>
            </a:r>
          </a:p>
        </p:txBody>
      </p:sp>
      <p:sp>
        <p:nvSpPr>
          <p:cNvPr id="33802" name="Rectangle 7"/>
          <p:cNvSpPr txBox="1">
            <a:spLocks noGrp="1" noChangeArrowheads="1"/>
          </p:cNvSpPr>
          <p:nvPr/>
        </p:nvSpPr>
        <p:spPr bwMode="auto">
          <a:xfrm>
            <a:off x="7770813"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C0388876-9AAA-459C-A182-68438BCC3AA0}" type="slidenum">
              <a:rPr lang="de-DE" altLang="en-US" sz="1200"/>
              <a:pPr algn="r" eaLnBrk="1" hangingPunct="1">
                <a:spcBef>
                  <a:spcPct val="0"/>
                </a:spcBef>
                <a:buFontTx/>
                <a:buNone/>
              </a:pPr>
              <a:t>24</a:t>
            </a:fld>
            <a:endParaRPr lang="de-DE"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146444" grpId="0"/>
      <p:bldP spid="43013" grpId="0" animBg="1"/>
      <p:bldP spid="2" grpId="0"/>
      <p:bldP spid="43015"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p:nvPr>
        </p:nvSpPr>
        <p:spPr/>
        <p:txBody>
          <a:bodyPr lIns="91440" tIns="45720" rIns="91440" bIns="45720" anchor="ctr"/>
          <a:lstStyle/>
          <a:p>
            <a:pPr eaLnBrk="1" hangingPunct="1"/>
            <a:r>
              <a:rPr lang="en-US" altLang="en-US" smtClean="0"/>
              <a:t>How patents are used</a:t>
            </a:r>
          </a:p>
        </p:txBody>
      </p:sp>
      <p:sp>
        <p:nvSpPr>
          <p:cNvPr id="32771" name="Inhaltsplatzhalter 2"/>
          <p:cNvSpPr>
            <a:spLocks noGrp="1"/>
          </p:cNvSpPr>
          <p:nvPr>
            <p:ph idx="4294967295"/>
          </p:nvPr>
        </p:nvSpPr>
        <p:spPr>
          <a:xfrm>
            <a:off x="755650" y="1341438"/>
            <a:ext cx="5268913" cy="3311525"/>
          </a:xfrm>
        </p:spPr>
        <p:txBody>
          <a:bodyPr lIns="91440" tIns="45720" rIns="91440" bIns="45720"/>
          <a:lstStyle/>
          <a:p>
            <a:pPr eaLnBrk="1" hangingPunct="1">
              <a:lnSpc>
                <a:spcPct val="120000"/>
              </a:lnSpc>
              <a:spcBef>
                <a:spcPct val="0"/>
              </a:spcBef>
              <a:defRPr/>
            </a:pPr>
            <a:r>
              <a:rPr lang="en-US" altLang="en-US" dirty="0" smtClean="0">
                <a:solidFill>
                  <a:schemeClr val="accent4"/>
                </a:solidFill>
              </a:rPr>
              <a:t>Protecting products and processes</a:t>
            </a:r>
            <a:r>
              <a:rPr lang="en-US" altLang="en-US" dirty="0" smtClean="0">
                <a:solidFill>
                  <a:schemeClr val="accent1"/>
                </a:solidFill>
              </a:rPr>
              <a:t> </a:t>
            </a:r>
          </a:p>
          <a:p>
            <a:pPr lvl="1" eaLnBrk="1" hangingPunct="1">
              <a:lnSpc>
                <a:spcPct val="120000"/>
              </a:lnSpc>
              <a:spcBef>
                <a:spcPct val="0"/>
              </a:spcBef>
              <a:defRPr/>
            </a:pPr>
            <a:r>
              <a:rPr lang="en-US" altLang="en-US" dirty="0" smtClean="0"/>
              <a:t>increasing turnover and profits</a:t>
            </a:r>
          </a:p>
          <a:p>
            <a:pPr lvl="1" eaLnBrk="1" hangingPunct="1">
              <a:lnSpc>
                <a:spcPct val="120000"/>
              </a:lnSpc>
              <a:spcBef>
                <a:spcPct val="0"/>
              </a:spcBef>
              <a:defRPr/>
            </a:pPr>
            <a:r>
              <a:rPr lang="en-US" altLang="en-US" dirty="0" smtClean="0"/>
              <a:t>attracting investors</a:t>
            </a:r>
          </a:p>
          <a:p>
            <a:pPr eaLnBrk="1" hangingPunct="1">
              <a:lnSpc>
                <a:spcPct val="120000"/>
              </a:lnSpc>
              <a:spcBef>
                <a:spcPct val="0"/>
              </a:spcBef>
              <a:defRPr/>
            </a:pPr>
            <a:r>
              <a:rPr lang="en-US" altLang="en-US" dirty="0" smtClean="0"/>
              <a:t>Licensing</a:t>
            </a:r>
          </a:p>
          <a:p>
            <a:pPr eaLnBrk="1" hangingPunct="1">
              <a:lnSpc>
                <a:spcPct val="120000"/>
              </a:lnSpc>
              <a:spcBef>
                <a:spcPct val="0"/>
              </a:spcBef>
              <a:defRPr/>
            </a:pPr>
            <a:r>
              <a:rPr lang="en-US" altLang="en-US" dirty="0" smtClean="0"/>
              <a:t>Cross-licensing</a:t>
            </a:r>
          </a:p>
          <a:p>
            <a:pPr eaLnBrk="1" hangingPunct="1">
              <a:lnSpc>
                <a:spcPct val="120000"/>
              </a:lnSpc>
              <a:spcBef>
                <a:spcPct val="0"/>
              </a:spcBef>
              <a:defRPr/>
            </a:pPr>
            <a:r>
              <a:rPr lang="en-US" altLang="en-US" dirty="0" smtClean="0"/>
              <a:t>Blocking competitors</a:t>
            </a:r>
          </a:p>
          <a:p>
            <a:pPr eaLnBrk="1" hangingPunct="1">
              <a:lnSpc>
                <a:spcPct val="120000"/>
              </a:lnSpc>
              <a:spcBef>
                <a:spcPct val="0"/>
              </a:spcBef>
              <a:defRPr/>
            </a:pPr>
            <a:r>
              <a:rPr lang="en-US" altLang="en-US" dirty="0" smtClean="0"/>
              <a:t>Building reputation</a:t>
            </a:r>
          </a:p>
          <a:p>
            <a:pPr eaLnBrk="1" hangingPunct="1">
              <a:lnSpc>
                <a:spcPct val="120000"/>
              </a:lnSpc>
              <a:spcBef>
                <a:spcPct val="0"/>
              </a:spcBef>
              <a:defRPr/>
            </a:pPr>
            <a:r>
              <a:rPr lang="en-US" altLang="en-US" dirty="0" smtClean="0"/>
              <a:t>Not (yet) used</a:t>
            </a:r>
          </a:p>
        </p:txBody>
      </p:sp>
      <p:sp>
        <p:nvSpPr>
          <p:cNvPr id="34820" name="Footer Placeholder 3"/>
          <p:cNvSpPr txBox="1">
            <a:spLocks noGrp="1"/>
          </p:cNvSpPr>
          <p:nvPr/>
        </p:nvSpPr>
        <p:spPr bwMode="auto">
          <a:xfrm>
            <a:off x="611188" y="6553200"/>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graphicFrame>
        <p:nvGraphicFramePr>
          <p:cNvPr id="34821" name="Object 8"/>
          <p:cNvGraphicFramePr>
            <a:graphicFrameLocks noChangeAspect="1"/>
          </p:cNvGraphicFramePr>
          <p:nvPr/>
        </p:nvGraphicFramePr>
        <p:xfrm>
          <a:off x="3719513" y="2298700"/>
          <a:ext cx="5113337" cy="3052763"/>
        </p:xfrm>
        <a:graphic>
          <a:graphicData uri="http://schemas.openxmlformats.org/presentationml/2006/ole">
            <mc:AlternateContent xmlns:mc="http://schemas.openxmlformats.org/markup-compatibility/2006">
              <mc:Choice xmlns:v="urn:schemas-microsoft-com:vml" Requires="v">
                <p:oleObj spid="_x0000_s34948" name="Worksheet" r:id="rId4" imgW="5114987" imgH="3054361" progId="Excel.Sheet.8">
                  <p:embed/>
                </p:oleObj>
              </mc:Choice>
              <mc:Fallback>
                <p:oleObj name="Worksheet" r:id="rId4" imgW="5114987" imgH="3054361" progId="Excel.Shee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513" y="2298700"/>
                        <a:ext cx="5113337"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7"/>
          <p:cNvSpPr txBox="1">
            <a:spLocks noGrp="1" noChangeArrowheads="1"/>
          </p:cNvSpPr>
          <p:nvPr/>
        </p:nvSpPr>
        <p:spPr bwMode="auto">
          <a:xfrm>
            <a:off x="7729538"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9B4BD323-A6B3-4878-A511-2F98D4BFA95B}" type="slidenum">
              <a:rPr lang="de-DE" altLang="en-US" sz="1200"/>
              <a:pPr algn="r" eaLnBrk="1" hangingPunct="1">
                <a:spcBef>
                  <a:spcPct val="0"/>
                </a:spcBef>
                <a:buFontTx/>
                <a:buNone/>
              </a:pPr>
              <a:t>25</a:t>
            </a:fld>
            <a:endParaRPr lang="de-DE" altLang="en-US" sz="1200"/>
          </a:p>
        </p:txBody>
      </p:sp>
      <p:sp>
        <p:nvSpPr>
          <p:cNvPr id="34823" name="Text Box 12"/>
          <p:cNvSpPr txBox="1">
            <a:spLocks noChangeArrowheads="1"/>
          </p:cNvSpPr>
          <p:nvPr/>
        </p:nvSpPr>
        <p:spPr bwMode="auto">
          <a:xfrm>
            <a:off x="5940425" y="5516563"/>
            <a:ext cx="2841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922338" indent="-285750" eaLnBrk="0" hangingPunct="0">
              <a:spcBef>
                <a:spcPct val="20000"/>
              </a:spcBef>
              <a:buChar char="–"/>
              <a:defRPr sz="2000">
                <a:solidFill>
                  <a:schemeClr val="tx1"/>
                </a:solidFill>
                <a:latin typeface="Arial" charset="0"/>
              </a:defRPr>
            </a:lvl2pPr>
            <a:lvl3pPr marL="1330325" indent="-228600" eaLnBrk="0" hangingPunct="0">
              <a:spcBef>
                <a:spcPct val="20000"/>
              </a:spcBef>
              <a:buChar char="•"/>
              <a:defRPr sz="2000">
                <a:solidFill>
                  <a:schemeClr val="tx1"/>
                </a:solidFill>
                <a:latin typeface="Arial" charset="0"/>
              </a:defRPr>
            </a:lvl3pPr>
            <a:lvl4pPr marL="1738313" indent="-228600" eaLnBrk="0" hangingPunct="0">
              <a:spcBef>
                <a:spcPct val="20000"/>
              </a:spcBef>
              <a:buChar char="–"/>
              <a:defRPr sz="2000">
                <a:solidFill>
                  <a:schemeClr val="tx1"/>
                </a:solidFill>
                <a:latin typeface="Arial" charset="0"/>
              </a:defRPr>
            </a:lvl4pPr>
            <a:lvl5pPr marL="2146300" indent="-228600" eaLnBrk="0" hangingPunct="0">
              <a:spcBef>
                <a:spcPct val="20000"/>
              </a:spcBef>
              <a:buChar char="»"/>
              <a:defRPr sz="2000">
                <a:solidFill>
                  <a:schemeClr val="tx1"/>
                </a:solidFill>
                <a:latin typeface="Arial" charset="0"/>
              </a:defRPr>
            </a:lvl5pPr>
            <a:lvl6pPr marL="2603500" indent="-228600" eaLnBrk="0" fontAlgn="base" hangingPunct="0">
              <a:spcBef>
                <a:spcPct val="20000"/>
              </a:spcBef>
              <a:spcAft>
                <a:spcPct val="0"/>
              </a:spcAft>
              <a:buChar char="»"/>
              <a:defRPr sz="2000">
                <a:solidFill>
                  <a:schemeClr val="tx1"/>
                </a:solidFill>
                <a:latin typeface="Arial" charset="0"/>
              </a:defRPr>
            </a:lvl6pPr>
            <a:lvl7pPr marL="3060700" indent="-228600" eaLnBrk="0" fontAlgn="base" hangingPunct="0">
              <a:spcBef>
                <a:spcPct val="20000"/>
              </a:spcBef>
              <a:spcAft>
                <a:spcPct val="0"/>
              </a:spcAft>
              <a:buChar char="»"/>
              <a:defRPr sz="2000">
                <a:solidFill>
                  <a:schemeClr val="tx1"/>
                </a:solidFill>
                <a:latin typeface="Arial" charset="0"/>
              </a:defRPr>
            </a:lvl7pPr>
            <a:lvl8pPr marL="3517900" indent="-228600" eaLnBrk="0" fontAlgn="base" hangingPunct="0">
              <a:spcBef>
                <a:spcPct val="20000"/>
              </a:spcBef>
              <a:spcAft>
                <a:spcPct val="0"/>
              </a:spcAft>
              <a:buChar char="»"/>
              <a:defRPr sz="2000">
                <a:solidFill>
                  <a:schemeClr val="tx1"/>
                </a:solidFill>
                <a:latin typeface="Arial" charset="0"/>
              </a:defRPr>
            </a:lvl8pPr>
            <a:lvl9pPr marL="39751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en-GB" altLang="en-US" sz="1600"/>
              <a:t>Survey of approx. 7 000 European patents in 2005</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5</a:t>
            </a:r>
          </a:p>
        </p:txBody>
      </p:sp>
      <p:sp>
        <p:nvSpPr>
          <p:cNvPr id="8195" name="Rectangle 2"/>
          <p:cNvSpPr>
            <a:spLocks noGrp="1" noChangeArrowheads="1"/>
          </p:cNvSpPr>
          <p:nvPr>
            <p:ph type="title"/>
          </p:nvPr>
        </p:nvSpPr>
        <p:spPr/>
        <p:txBody>
          <a:bodyPr lIns="91440" tIns="45720" rIns="91440" bIns="45720" anchor="ctr"/>
          <a:lstStyle/>
          <a:p>
            <a:pPr eaLnBrk="1" hangingPunct="1"/>
            <a:r>
              <a:rPr lang="en-GB" altLang="en-US" smtClean="0"/>
              <a:t>The role of the patent system</a:t>
            </a:r>
          </a:p>
        </p:txBody>
      </p:sp>
      <p:sp>
        <p:nvSpPr>
          <p:cNvPr id="8196" name="Rectangle 3"/>
          <p:cNvSpPr>
            <a:spLocks noGrp="1" noChangeArrowheads="1"/>
          </p:cNvSpPr>
          <p:nvPr>
            <p:ph type="body" idx="4294967295"/>
          </p:nvPr>
        </p:nvSpPr>
        <p:spPr>
          <a:xfrm>
            <a:off x="755650" y="1125538"/>
            <a:ext cx="7678738" cy="4895850"/>
          </a:xfrm>
        </p:spPr>
        <p:txBody>
          <a:bodyPr lIns="91440" tIns="45720" rIns="91440" bIns="45720"/>
          <a:lstStyle/>
          <a:p>
            <a:pPr marL="271463" indent="-271463" eaLnBrk="1" hangingPunct="1"/>
            <a:endParaRPr lang="en-GB" altLang="en-US" sz="1800" dirty="0" smtClean="0"/>
          </a:p>
          <a:p>
            <a:pPr marL="271463" indent="-271463" eaLnBrk="1" hangingPunct="1"/>
            <a:r>
              <a:rPr lang="en-GB" altLang="en-US" dirty="0" smtClean="0"/>
              <a:t>To encourage technological innovation</a:t>
            </a:r>
          </a:p>
          <a:p>
            <a:pPr marL="271463" indent="-271463" eaLnBrk="1" hangingPunct="1"/>
            <a:endParaRPr lang="en-US" altLang="en-US" dirty="0" smtClean="0"/>
          </a:p>
          <a:p>
            <a:pPr marL="271463" indent="-271463" eaLnBrk="1" hangingPunct="1"/>
            <a:r>
              <a:rPr lang="en-US" altLang="en-US" dirty="0" smtClean="0"/>
              <a:t>To promote competition and investment</a:t>
            </a:r>
          </a:p>
          <a:p>
            <a:pPr marL="271463" indent="-271463" eaLnBrk="1" hangingPunct="1"/>
            <a:endParaRPr lang="en-GB" altLang="en-US" dirty="0" smtClean="0"/>
          </a:p>
          <a:p>
            <a:pPr marL="271463" indent="-271463" eaLnBrk="1" hangingPunct="1"/>
            <a:r>
              <a:rPr lang="en-GB" altLang="en-US" dirty="0" smtClean="0"/>
              <a:t>To provide information on the latest technical developments</a:t>
            </a:r>
          </a:p>
          <a:p>
            <a:pPr marL="271463" indent="-271463" eaLnBrk="1" hangingPunct="1"/>
            <a:endParaRPr lang="en-GB" altLang="en-US" dirty="0" smtClean="0"/>
          </a:p>
          <a:p>
            <a:pPr marL="271463" indent="-271463" eaLnBrk="1" hangingPunct="1"/>
            <a:r>
              <a:rPr lang="en-GB" altLang="en-US" dirty="0" smtClean="0"/>
              <a:t>To promote technology transfer</a:t>
            </a:r>
          </a:p>
        </p:txBody>
      </p:sp>
      <p:sp>
        <p:nvSpPr>
          <p:cNvPr id="8197" name="Footer Placeholder 3"/>
          <p:cNvSpPr txBox="1">
            <a:spLocks noGrp="1"/>
          </p:cNvSpPr>
          <p:nvPr/>
        </p:nvSpPr>
        <p:spPr bwMode="auto">
          <a:xfrm>
            <a:off x="611188" y="6553200"/>
            <a:ext cx="6346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pic>
        <p:nvPicPr>
          <p:cNvPr id="81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398963"/>
            <a:ext cx="2414587"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0438" y="1125538"/>
            <a:ext cx="259556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5038" y="4340225"/>
            <a:ext cx="239395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6</a:t>
            </a:r>
          </a:p>
        </p:txBody>
      </p:sp>
      <p:sp>
        <p:nvSpPr>
          <p:cNvPr id="9219" name="Titel 1"/>
          <p:cNvSpPr>
            <a:spLocks noGrp="1"/>
          </p:cNvSpPr>
          <p:nvPr>
            <p:ph type="title"/>
          </p:nvPr>
        </p:nvSpPr>
        <p:spPr/>
        <p:txBody>
          <a:bodyPr lIns="91440" tIns="45720" rIns="91440" bIns="45720" anchor="ctr"/>
          <a:lstStyle/>
          <a:p>
            <a:pPr eaLnBrk="1" hangingPunct="1"/>
            <a:r>
              <a:rPr lang="en-US" altLang="en-US" smtClean="0"/>
              <a:t>Patents as a social contract</a:t>
            </a:r>
          </a:p>
        </p:txBody>
      </p:sp>
      <p:sp>
        <p:nvSpPr>
          <p:cNvPr id="9220" name="Gefaltete Ecke 5"/>
          <p:cNvSpPr>
            <a:spLocks noChangeArrowheads="1"/>
          </p:cNvSpPr>
          <p:nvPr/>
        </p:nvSpPr>
        <p:spPr bwMode="auto">
          <a:xfrm>
            <a:off x="3419475" y="1484313"/>
            <a:ext cx="2087563" cy="1690687"/>
          </a:xfrm>
          <a:prstGeom prst="foldedCorner">
            <a:avLst>
              <a:gd name="adj" fmla="val 16667"/>
            </a:avLst>
          </a:prstGeom>
          <a:solidFill>
            <a:schemeClr val="bg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2800">
                <a:solidFill>
                  <a:srgbClr val="FFFFFF"/>
                </a:solidFill>
              </a:rPr>
              <a:t>Reveal</a:t>
            </a:r>
          </a:p>
          <a:p>
            <a:pPr algn="ctr" eaLnBrk="1" hangingPunct="1">
              <a:spcBef>
                <a:spcPct val="0"/>
              </a:spcBef>
              <a:buFontTx/>
              <a:buNone/>
            </a:pPr>
            <a:r>
              <a:rPr lang="en-US" altLang="en-US" sz="2800">
                <a:solidFill>
                  <a:srgbClr val="FFFFFF"/>
                </a:solidFill>
              </a:rPr>
              <a:t>invention</a:t>
            </a:r>
            <a:br>
              <a:rPr lang="en-US" altLang="en-US" sz="2800">
                <a:solidFill>
                  <a:srgbClr val="FFFFFF"/>
                </a:solidFill>
              </a:rPr>
            </a:br>
            <a:r>
              <a:rPr lang="en-US" altLang="en-US" sz="2800">
                <a:solidFill>
                  <a:srgbClr val="FFFFFF"/>
                </a:solidFill>
              </a:rPr>
              <a:t>(disclosure)</a:t>
            </a:r>
          </a:p>
        </p:txBody>
      </p:sp>
      <p:sp>
        <p:nvSpPr>
          <p:cNvPr id="9221" name="Gefaltete Ecke 6"/>
          <p:cNvSpPr>
            <a:spLocks noChangeArrowheads="1"/>
          </p:cNvSpPr>
          <p:nvPr/>
        </p:nvSpPr>
        <p:spPr bwMode="auto">
          <a:xfrm>
            <a:off x="3419475" y="4186238"/>
            <a:ext cx="2087563" cy="1690687"/>
          </a:xfrm>
          <a:prstGeom prst="foldedCorner">
            <a:avLst>
              <a:gd name="adj" fmla="val 16667"/>
            </a:avLst>
          </a:prstGeom>
          <a:solidFill>
            <a:schemeClr val="accent1"/>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2800">
                <a:solidFill>
                  <a:srgbClr val="FFFFFF"/>
                </a:solidFill>
              </a:rPr>
              <a:t>Get</a:t>
            </a:r>
            <a:r>
              <a:rPr lang="en-US" altLang="en-US" sz="2800" b="1">
                <a:solidFill>
                  <a:srgbClr val="FFFFFF"/>
                </a:solidFill>
              </a:rPr>
              <a:t> </a:t>
            </a:r>
          </a:p>
          <a:p>
            <a:pPr algn="ctr" eaLnBrk="1" hangingPunct="1">
              <a:spcBef>
                <a:spcPct val="0"/>
              </a:spcBef>
              <a:buFontTx/>
              <a:buNone/>
            </a:pPr>
            <a:r>
              <a:rPr lang="en-US" altLang="en-US" sz="2800">
                <a:solidFill>
                  <a:srgbClr val="FFFFFF"/>
                </a:solidFill>
              </a:rPr>
              <a:t>exclusivity</a:t>
            </a:r>
          </a:p>
          <a:p>
            <a:pPr algn="ctr" eaLnBrk="1" hangingPunct="1">
              <a:spcBef>
                <a:spcPct val="0"/>
              </a:spcBef>
              <a:buFontTx/>
              <a:buNone/>
            </a:pPr>
            <a:r>
              <a:rPr lang="en-US" altLang="en-US" sz="2800">
                <a:solidFill>
                  <a:srgbClr val="FFFFFF"/>
                </a:solidFill>
              </a:rPr>
              <a:t>(patent)</a:t>
            </a:r>
          </a:p>
        </p:txBody>
      </p:sp>
      <p:sp>
        <p:nvSpPr>
          <p:cNvPr id="9222" name="Footer Placeholder 3"/>
          <p:cNvSpPr txBox="1">
            <a:spLocks noGrp="1"/>
          </p:cNvSpPr>
          <p:nvPr/>
        </p:nvSpPr>
        <p:spPr bwMode="auto">
          <a:xfrm>
            <a:off x="611188" y="6553200"/>
            <a:ext cx="6488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pic>
        <p:nvPicPr>
          <p:cNvPr id="92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2895600"/>
            <a:ext cx="2087562"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2895600"/>
            <a:ext cx="1905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Line 13"/>
          <p:cNvSpPr>
            <a:spLocks noChangeShapeType="1"/>
          </p:cNvSpPr>
          <p:nvPr/>
        </p:nvSpPr>
        <p:spPr bwMode="auto">
          <a:xfrm>
            <a:off x="3636963" y="3429000"/>
            <a:ext cx="15843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26" name="Line 14"/>
          <p:cNvSpPr>
            <a:spLocks noChangeShapeType="1"/>
          </p:cNvSpPr>
          <p:nvPr/>
        </p:nvSpPr>
        <p:spPr bwMode="auto">
          <a:xfrm flipH="1">
            <a:off x="3575050" y="3860800"/>
            <a:ext cx="1584325"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227" name="Rectangle 15"/>
          <p:cNvSpPr>
            <a:spLocks noChangeArrowheads="1"/>
          </p:cNvSpPr>
          <p:nvPr/>
        </p:nvSpPr>
        <p:spPr bwMode="auto">
          <a:xfrm>
            <a:off x="1096963" y="4221163"/>
            <a:ext cx="165576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600"/>
              <a:t>Patent applicant</a:t>
            </a:r>
          </a:p>
        </p:txBody>
      </p:sp>
      <p:sp>
        <p:nvSpPr>
          <p:cNvPr id="9228" name="Rectangle 16"/>
          <p:cNvSpPr>
            <a:spLocks noChangeArrowheads="1"/>
          </p:cNvSpPr>
          <p:nvPr/>
        </p:nvSpPr>
        <p:spPr bwMode="auto">
          <a:xfrm>
            <a:off x="6732588" y="4389438"/>
            <a:ext cx="74136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a:t>Public</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p:txBody>
          <a:bodyPr lIns="91440" tIns="45720" rIns="91440" bIns="45720" anchor="ctr"/>
          <a:lstStyle/>
          <a:p>
            <a:pPr eaLnBrk="1" hangingPunct="1"/>
            <a:r>
              <a:rPr lang="en-US" altLang="en-US" smtClean="0"/>
              <a:t>Rights conferred by patents</a:t>
            </a:r>
          </a:p>
        </p:txBody>
      </p:sp>
      <p:sp>
        <p:nvSpPr>
          <p:cNvPr id="10243" name="Inhaltsplatzhalter 2"/>
          <p:cNvSpPr>
            <a:spLocks noGrp="1"/>
          </p:cNvSpPr>
          <p:nvPr>
            <p:ph idx="4294967295"/>
          </p:nvPr>
        </p:nvSpPr>
        <p:spPr>
          <a:xfrm>
            <a:off x="755650" y="1341438"/>
            <a:ext cx="6121400" cy="3167062"/>
          </a:xfrm>
        </p:spPr>
        <p:txBody>
          <a:bodyPr lIns="91440" tIns="45720" rIns="91440" bIns="45720"/>
          <a:lstStyle/>
          <a:p>
            <a:pPr marL="266700" indent="-266700" eaLnBrk="1" hangingPunct="1">
              <a:spcAft>
                <a:spcPts val="1200"/>
              </a:spcAft>
            </a:pPr>
            <a:r>
              <a:rPr lang="en-GB" altLang="en-US" sz="1800" dirty="0" smtClean="0"/>
              <a:t>Right to prevent others from making, using, offering for sale, selling or importing infringing products in the country where the patent was granted</a:t>
            </a:r>
          </a:p>
          <a:p>
            <a:pPr marL="266700" indent="-266700" eaLnBrk="1" hangingPunct="1">
              <a:spcAft>
                <a:spcPts val="1200"/>
              </a:spcAft>
              <a:buFont typeface="Wingdings" pitchFamily="2" charset="2"/>
              <a:buNone/>
            </a:pPr>
            <a:r>
              <a:rPr lang="en-GB" altLang="en-US" sz="1800" dirty="0" smtClean="0"/>
              <a:t>	Exception: </a:t>
            </a:r>
            <a:r>
              <a:rPr lang="en-US" altLang="en-US" sz="1800" dirty="0" smtClean="0"/>
              <a:t>non-commercial purposes</a:t>
            </a:r>
            <a:r>
              <a:rPr lang="en-GB" altLang="en-US" sz="1800" dirty="0" smtClean="0"/>
              <a:t> (private use, academic research)</a:t>
            </a:r>
          </a:p>
          <a:p>
            <a:pPr marL="266700" indent="-266700" eaLnBrk="1" hangingPunct="1">
              <a:spcAft>
                <a:spcPts val="1200"/>
              </a:spcAft>
            </a:pPr>
            <a:r>
              <a:rPr lang="en-GB" altLang="en-US" sz="1800" dirty="0" smtClean="0"/>
              <a:t>Right to assign, sell or license these rights</a:t>
            </a:r>
          </a:p>
          <a:p>
            <a:pPr marL="266700" indent="-266700" eaLnBrk="1" hangingPunct="1">
              <a:spcAft>
                <a:spcPts val="1200"/>
              </a:spcAft>
              <a:buFont typeface="Wingdings" pitchFamily="2" charset="2"/>
              <a:buNone/>
            </a:pPr>
            <a:endParaRPr lang="en-GB" altLang="en-US" sz="1800" dirty="0" smtClean="0"/>
          </a:p>
          <a:p>
            <a:pPr marL="266700" indent="-266700" eaLnBrk="1" hangingPunct="1">
              <a:spcAft>
                <a:spcPts val="1200"/>
              </a:spcAft>
            </a:pPr>
            <a:endParaRPr lang="en-GB" altLang="en-US" sz="1800" dirty="0" smtClean="0"/>
          </a:p>
        </p:txBody>
      </p:sp>
      <p:sp>
        <p:nvSpPr>
          <p:cNvPr id="10244" name="Footer Placeholder 3"/>
          <p:cNvSpPr>
            <a:spLocks noGrp="1"/>
          </p:cNvSpPr>
          <p:nvPr>
            <p:ph type="ftr" sz="quarter" idx="10"/>
          </p:nvPr>
        </p:nvSpPr>
        <p:spPr>
          <a:xfrm>
            <a:off x="611188" y="6553200"/>
            <a:ext cx="6121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smtClean="0"/>
              <a:t>EPO/OHIM        Intellectual Property Teaching Kit – IP Advanced Part I	Patents</a:t>
            </a:r>
          </a:p>
        </p:txBody>
      </p:sp>
      <p:sp>
        <p:nvSpPr>
          <p:cNvPr id="10245"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smtClean="0"/>
              <a:t>7</a:t>
            </a:r>
          </a:p>
        </p:txBody>
      </p:sp>
      <p:grpSp>
        <p:nvGrpSpPr>
          <p:cNvPr id="10246" name="Group 9"/>
          <p:cNvGrpSpPr>
            <a:grpSpLocks/>
          </p:cNvGrpSpPr>
          <p:nvPr/>
        </p:nvGrpSpPr>
        <p:grpSpPr bwMode="auto">
          <a:xfrm>
            <a:off x="7092950" y="1125538"/>
            <a:ext cx="1584325" cy="1044575"/>
            <a:chOff x="521" y="1661"/>
            <a:chExt cx="998" cy="658"/>
          </a:xfrm>
        </p:grpSpPr>
        <p:pic>
          <p:nvPicPr>
            <p:cNvPr id="10251"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39"/>
            <a:stretch>
              <a:fillRect/>
            </a:stretch>
          </p:blipFill>
          <p:spPr bwMode="auto">
            <a:xfrm>
              <a:off x="521" y="1661"/>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52" name="Gerade Verbindung 26"/>
            <p:cNvCxnSpPr>
              <a:cxnSpLocks noChangeShapeType="1"/>
            </p:cNvCxnSpPr>
            <p:nvPr/>
          </p:nvCxnSpPr>
          <p:spPr bwMode="auto">
            <a:xfrm flipV="1">
              <a:off x="610" y="1678"/>
              <a:ext cx="785"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0253" name="Gerade Verbindung 27"/>
            <p:cNvCxnSpPr>
              <a:cxnSpLocks noChangeShapeType="1"/>
            </p:cNvCxnSpPr>
            <p:nvPr/>
          </p:nvCxnSpPr>
          <p:spPr bwMode="auto">
            <a:xfrm rot="10800000">
              <a:off x="610" y="1678"/>
              <a:ext cx="807"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pic>
        <p:nvPicPr>
          <p:cNvPr id="1024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4802188"/>
            <a:ext cx="1817687"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Rectangle 17"/>
          <p:cNvSpPr>
            <a:spLocks noChangeArrowheads="1"/>
          </p:cNvSpPr>
          <p:nvPr/>
        </p:nvSpPr>
        <p:spPr bwMode="auto">
          <a:xfrm>
            <a:off x="3203575" y="4941888"/>
            <a:ext cx="3167063"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20000"/>
              </a:lnSpc>
              <a:buFont typeface="Wingdings" pitchFamily="2" charset="2"/>
              <a:buNone/>
            </a:pPr>
            <a:r>
              <a:rPr lang="en-GB" altLang="en-US" sz="1800" dirty="0"/>
              <a:t>These rights belong to </a:t>
            </a:r>
            <a:br>
              <a:rPr lang="en-GB" altLang="en-US" sz="1800" dirty="0"/>
            </a:br>
            <a:r>
              <a:rPr lang="en-GB" altLang="en-US" sz="1800" dirty="0"/>
              <a:t>the patent holder.</a:t>
            </a:r>
          </a:p>
        </p:txBody>
      </p:sp>
      <p:pic>
        <p:nvPicPr>
          <p:cNvPr id="10249"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4149725"/>
            <a:ext cx="19145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2565400"/>
            <a:ext cx="865188"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body" idx="4294967295"/>
          </p:nvPr>
        </p:nvSpPr>
        <p:spPr>
          <a:xfrm>
            <a:off x="755650" y="1628775"/>
            <a:ext cx="8137525" cy="3960813"/>
          </a:xfrm>
        </p:spPr>
        <p:txBody>
          <a:bodyPr/>
          <a:lstStyle/>
          <a:p>
            <a:pPr eaLnBrk="1" hangingPunct="1">
              <a:lnSpc>
                <a:spcPct val="90000"/>
              </a:lnSpc>
            </a:pPr>
            <a:r>
              <a:rPr lang="en-GB" altLang="en-US" sz="1800" smtClean="0"/>
              <a:t>Does a patent give you the right to exploit an invention?</a:t>
            </a:r>
          </a:p>
          <a:p>
            <a:pPr eaLnBrk="1" hangingPunct="1">
              <a:lnSpc>
                <a:spcPct val="90000"/>
              </a:lnSpc>
            </a:pPr>
            <a:endParaRPr lang="de-CH" altLang="en-US" sz="1800" smtClean="0"/>
          </a:p>
          <a:p>
            <a:pPr eaLnBrk="1" hangingPunct="1">
              <a:lnSpc>
                <a:spcPct val="90000"/>
              </a:lnSpc>
            </a:pPr>
            <a:endParaRPr lang="en-GB" altLang="en-US" sz="1800" smtClean="0"/>
          </a:p>
          <a:p>
            <a:pPr eaLnBrk="1" hangingPunct="1">
              <a:lnSpc>
                <a:spcPct val="90000"/>
              </a:lnSpc>
              <a:buFont typeface="Wingdings" pitchFamily="2" charset="2"/>
              <a:buNone/>
            </a:pPr>
            <a:endParaRPr lang="en-GB" altLang="en-US" sz="1800" smtClean="0"/>
          </a:p>
          <a:p>
            <a:pPr eaLnBrk="1" hangingPunct="1">
              <a:lnSpc>
                <a:spcPct val="90000"/>
              </a:lnSpc>
            </a:pPr>
            <a:r>
              <a:rPr lang="en-GB" altLang="en-US" sz="1800" smtClean="0"/>
              <a:t>A patent is a negative right. </a:t>
            </a:r>
            <a:br>
              <a:rPr lang="en-GB" altLang="en-US" sz="1800" smtClean="0"/>
            </a:br>
            <a:r>
              <a:rPr lang="en-GB" altLang="en-US" sz="1800" smtClean="0"/>
              <a:t>It gives you the right to prevent others from exploiting the invention. </a:t>
            </a:r>
            <a:br>
              <a:rPr lang="en-GB" altLang="en-US" sz="1800" smtClean="0"/>
            </a:br>
            <a:r>
              <a:rPr lang="en-GB" altLang="en-US" sz="1800" smtClean="0"/>
              <a:t>It is not an enabling right.</a:t>
            </a:r>
            <a:br>
              <a:rPr lang="en-GB" altLang="en-US" sz="1800" smtClean="0"/>
            </a:br>
            <a:endParaRPr lang="en-GB" altLang="en-US" sz="1800" smtClean="0"/>
          </a:p>
          <a:p>
            <a:pPr eaLnBrk="1" hangingPunct="1">
              <a:lnSpc>
                <a:spcPct val="90000"/>
              </a:lnSpc>
            </a:pPr>
            <a:r>
              <a:rPr lang="en-GB" altLang="en-US" sz="1800" smtClean="0"/>
              <a:t>Patents owned by others may </a:t>
            </a:r>
            <a:br>
              <a:rPr lang="en-GB" altLang="en-US" sz="1800" smtClean="0"/>
            </a:br>
            <a:r>
              <a:rPr lang="en-GB" altLang="en-US" sz="1800" smtClean="0"/>
              <a:t>overlap or encompass your own patent.</a:t>
            </a:r>
            <a:br>
              <a:rPr lang="en-GB" altLang="en-US" sz="1800" smtClean="0"/>
            </a:br>
            <a:r>
              <a:rPr lang="en-GB" altLang="en-US" sz="1800" smtClean="0"/>
              <a:t>-&gt; S</a:t>
            </a:r>
            <a:r>
              <a:rPr lang="en-GB" altLang="en-US" sz="1600" smtClean="0"/>
              <a:t>eek a licence before commercialising</a:t>
            </a:r>
          </a:p>
          <a:p>
            <a:pPr eaLnBrk="1" hangingPunct="1">
              <a:lnSpc>
                <a:spcPct val="90000"/>
              </a:lnSpc>
            </a:pPr>
            <a:endParaRPr lang="en-GB" altLang="en-US" sz="1800" smtClean="0"/>
          </a:p>
          <a:p>
            <a:pPr eaLnBrk="1" hangingPunct="1">
              <a:lnSpc>
                <a:spcPct val="90000"/>
              </a:lnSpc>
              <a:buFont typeface="Wingdings" pitchFamily="2" charset="2"/>
              <a:buNone/>
            </a:pPr>
            <a:r>
              <a:rPr lang="en-GB" altLang="en-US" sz="1800" smtClean="0"/>
              <a:t>				For example: </a:t>
            </a:r>
            <a:br>
              <a:rPr lang="en-GB" altLang="en-US" sz="1800" smtClean="0"/>
            </a:br>
            <a:endParaRPr lang="en-GB" altLang="en-US" sz="1800" smtClean="0"/>
          </a:p>
          <a:p>
            <a:pPr eaLnBrk="1" hangingPunct="1">
              <a:lnSpc>
                <a:spcPct val="90000"/>
              </a:lnSpc>
              <a:buFontTx/>
              <a:buNone/>
            </a:pPr>
            <a:endParaRPr lang="en-GB" altLang="en-US" sz="1800" smtClean="0"/>
          </a:p>
        </p:txBody>
      </p:sp>
      <p:sp>
        <p:nvSpPr>
          <p:cNvPr id="411652" name="Oval 4"/>
          <p:cNvSpPr>
            <a:spLocks noChangeArrowheads="1"/>
          </p:cNvSpPr>
          <p:nvPr/>
        </p:nvSpPr>
        <p:spPr bwMode="auto">
          <a:xfrm>
            <a:off x="5219700" y="3860800"/>
            <a:ext cx="3446463" cy="2312988"/>
          </a:xfrm>
          <a:prstGeom prst="ellipse">
            <a:avLst/>
          </a:prstGeom>
          <a:solidFill>
            <a:srgbClr val="D3DDE5"/>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800"/>
              <a:t/>
            </a:r>
            <a:br>
              <a:rPr lang="en-GB" altLang="en-US" sz="1800"/>
            </a:br>
            <a:r>
              <a:rPr lang="en-GB" altLang="en-US" sz="1800"/>
              <a:t>P</a:t>
            </a:r>
            <a:r>
              <a:rPr lang="en-GB" altLang="en-US" sz="1600"/>
              <a:t>atent A: </a:t>
            </a:r>
            <a:br>
              <a:rPr lang="en-GB" altLang="en-US" sz="1600"/>
            </a:br>
            <a:r>
              <a:rPr lang="en-GB" altLang="en-US" sz="1600"/>
              <a:t>Electric kettle</a:t>
            </a:r>
          </a:p>
          <a:p>
            <a:pPr algn="ctr" eaLnBrk="1" hangingPunct="1">
              <a:spcBef>
                <a:spcPct val="0"/>
              </a:spcBef>
              <a:buFontTx/>
              <a:buNone/>
            </a:pPr>
            <a:endParaRPr lang="en-GB" altLang="en-US" sz="1600"/>
          </a:p>
          <a:p>
            <a:pPr algn="ctr" eaLnBrk="1" hangingPunct="1">
              <a:spcBef>
                <a:spcPct val="0"/>
              </a:spcBef>
              <a:buFontTx/>
              <a:buNone/>
            </a:pPr>
            <a:endParaRPr lang="en-GB" altLang="en-US" sz="1600"/>
          </a:p>
          <a:p>
            <a:pPr algn="ctr" eaLnBrk="1" hangingPunct="1">
              <a:spcBef>
                <a:spcPct val="0"/>
              </a:spcBef>
              <a:buFontTx/>
              <a:buNone/>
            </a:pPr>
            <a:endParaRPr lang="en-GB" altLang="en-US" sz="1800"/>
          </a:p>
          <a:p>
            <a:pPr algn="ctr" eaLnBrk="1" hangingPunct="1">
              <a:spcBef>
                <a:spcPct val="0"/>
              </a:spcBef>
              <a:buFontTx/>
              <a:buNone/>
            </a:pPr>
            <a:endParaRPr lang="en-GB" altLang="en-US" sz="1800"/>
          </a:p>
          <a:p>
            <a:pPr algn="ctr" eaLnBrk="1" hangingPunct="1">
              <a:spcBef>
                <a:spcPct val="0"/>
              </a:spcBef>
              <a:buFontTx/>
              <a:buNone/>
            </a:pPr>
            <a:endParaRPr lang="en-GB" altLang="en-US" sz="1800"/>
          </a:p>
          <a:p>
            <a:pPr algn="ctr" eaLnBrk="1" hangingPunct="1">
              <a:spcBef>
                <a:spcPct val="0"/>
              </a:spcBef>
              <a:buFontTx/>
              <a:buNone/>
            </a:pPr>
            <a:endParaRPr lang="en-GB" altLang="en-US" sz="1800"/>
          </a:p>
          <a:p>
            <a:pPr algn="ctr" eaLnBrk="1" hangingPunct="1">
              <a:spcBef>
                <a:spcPct val="0"/>
              </a:spcBef>
              <a:buFontTx/>
              <a:buNone/>
            </a:pPr>
            <a:endParaRPr lang="en-GB" altLang="en-US" sz="1800"/>
          </a:p>
        </p:txBody>
      </p:sp>
      <p:sp>
        <p:nvSpPr>
          <p:cNvPr id="411653" name="Oval 5"/>
          <p:cNvSpPr>
            <a:spLocks noChangeArrowheads="1"/>
          </p:cNvSpPr>
          <p:nvPr/>
        </p:nvSpPr>
        <p:spPr bwMode="auto">
          <a:xfrm>
            <a:off x="6011863" y="4652963"/>
            <a:ext cx="2398712" cy="130175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1600"/>
              <a:t>Your patent B: </a:t>
            </a:r>
            <a:br>
              <a:rPr lang="en-GB" altLang="en-US" sz="1600"/>
            </a:br>
            <a:r>
              <a:rPr lang="en-GB" altLang="en-US" sz="1600"/>
              <a:t>Electric kettle with </a:t>
            </a:r>
          </a:p>
          <a:p>
            <a:pPr algn="ctr" eaLnBrk="1" hangingPunct="1">
              <a:spcBef>
                <a:spcPct val="0"/>
              </a:spcBef>
              <a:buFontTx/>
              <a:buNone/>
            </a:pPr>
            <a:r>
              <a:rPr lang="en-GB" altLang="en-US" sz="1600"/>
              <a:t>ceramic heating </a:t>
            </a:r>
          </a:p>
          <a:p>
            <a:pPr algn="ctr" eaLnBrk="1" hangingPunct="1">
              <a:spcBef>
                <a:spcPct val="0"/>
              </a:spcBef>
              <a:buFontTx/>
              <a:buNone/>
            </a:pPr>
            <a:r>
              <a:rPr lang="en-GB" altLang="en-US" sz="1600"/>
              <a:t>elements</a:t>
            </a:r>
          </a:p>
        </p:txBody>
      </p:sp>
      <p:sp>
        <p:nvSpPr>
          <p:cNvPr id="411654" name="Text Box 6"/>
          <p:cNvSpPr txBox="1">
            <a:spLocks noChangeArrowheads="1"/>
          </p:cNvSpPr>
          <p:nvPr/>
        </p:nvSpPr>
        <p:spPr bwMode="auto">
          <a:xfrm>
            <a:off x="1042988" y="2060575"/>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b="1">
                <a:solidFill>
                  <a:srgbClr val="CC3300"/>
                </a:solidFill>
              </a:rPr>
              <a:t>- NO!</a:t>
            </a:r>
          </a:p>
        </p:txBody>
      </p:sp>
      <p:sp>
        <p:nvSpPr>
          <p:cNvPr id="11270"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endParaRPr lang="en-US" altLang="en-US" sz="1400"/>
          </a:p>
        </p:txBody>
      </p:sp>
      <p:sp>
        <p:nvSpPr>
          <p:cNvPr id="11271" name="Footer Placeholder 3"/>
          <p:cNvSpPr>
            <a:spLocks noGrp="1"/>
          </p:cNvSpPr>
          <p:nvPr>
            <p:ph type="ftr" sz="quarter" idx="10"/>
          </p:nvPr>
        </p:nvSpPr>
        <p:spPr>
          <a:xfrm>
            <a:off x="611188" y="6553200"/>
            <a:ext cx="633095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smtClean="0"/>
              <a:t>EPO/OHIM        Intellectual Property Teaching Kit – IP Advanced Part I	Patents</a:t>
            </a:r>
          </a:p>
        </p:txBody>
      </p:sp>
      <p:sp>
        <p:nvSpPr>
          <p:cNvPr id="11272" name="Slide Number Placeholder 9"/>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smtClean="0"/>
              <a:t>8</a:t>
            </a:r>
          </a:p>
        </p:txBody>
      </p:sp>
      <p:grpSp>
        <p:nvGrpSpPr>
          <p:cNvPr id="11276" name="Group 12"/>
          <p:cNvGrpSpPr>
            <a:grpSpLocks/>
          </p:cNvGrpSpPr>
          <p:nvPr/>
        </p:nvGrpSpPr>
        <p:grpSpPr bwMode="auto">
          <a:xfrm>
            <a:off x="7092950" y="1995488"/>
            <a:ext cx="1584325" cy="1044575"/>
            <a:chOff x="521" y="1661"/>
            <a:chExt cx="998" cy="658"/>
          </a:xfrm>
        </p:grpSpPr>
        <p:pic>
          <p:nvPicPr>
            <p:cNvPr id="11275" name="Picture 17" descr="stk316015rkn"/>
            <p:cNvPicPr>
              <a:picLocks noChangeAspect="1" noChangeArrowheads="1"/>
            </p:cNvPicPr>
            <p:nvPr/>
          </p:nvPicPr>
          <p:blipFill>
            <a:blip r:embed="rId3">
              <a:extLst>
                <a:ext uri="{28A0092B-C50C-407E-A947-70E740481C1C}">
                  <a14:useLocalDpi xmlns:a14="http://schemas.microsoft.com/office/drawing/2010/main" val="0"/>
                </a:ext>
              </a:extLst>
            </a:blip>
            <a:srcRect t="44839"/>
            <a:stretch>
              <a:fillRect/>
            </a:stretch>
          </p:blipFill>
          <p:spPr bwMode="auto">
            <a:xfrm>
              <a:off x="521" y="1661"/>
              <a:ext cx="99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 name="Gerade Verbindung 26"/>
            <p:cNvCxnSpPr>
              <a:cxnSpLocks noChangeShapeType="1"/>
            </p:cNvCxnSpPr>
            <p:nvPr/>
          </p:nvCxnSpPr>
          <p:spPr bwMode="auto">
            <a:xfrm flipV="1">
              <a:off x="610" y="1678"/>
              <a:ext cx="785"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cxnSp>
          <p:nvCxnSpPr>
            <p:cNvPr id="11277" name="Gerade Verbindung 27"/>
            <p:cNvCxnSpPr>
              <a:cxnSpLocks noChangeShapeType="1"/>
            </p:cNvCxnSpPr>
            <p:nvPr/>
          </p:nvCxnSpPr>
          <p:spPr bwMode="auto">
            <a:xfrm rot="10800000">
              <a:off x="610" y="1678"/>
              <a:ext cx="807" cy="601"/>
            </a:xfrm>
            <a:prstGeom prst="line">
              <a:avLst/>
            </a:prstGeom>
            <a:noFill/>
            <a:ln w="57150" algn="ctr">
              <a:solidFill>
                <a:srgbClr val="BF3126"/>
              </a:solidFill>
              <a:round/>
              <a:headEnd/>
              <a:tailEnd/>
            </a:ln>
            <a:extLst>
              <a:ext uri="{909E8E84-426E-40DD-AFC4-6F175D3DCCD1}">
                <a14:hiddenFill xmlns:a14="http://schemas.microsoft.com/office/drawing/2010/main">
                  <a:noFill/>
                </a14:hiddenFill>
              </a:ext>
            </a:extLst>
          </p:spPr>
        </p:cxnSp>
      </p:grpSp>
      <p:sp>
        <p:nvSpPr>
          <p:cNvPr id="15" name="Title 1"/>
          <p:cNvSpPr txBox="1">
            <a:spLocks/>
          </p:cNvSpPr>
          <p:nvPr/>
        </p:nvSpPr>
        <p:spPr>
          <a:xfrm>
            <a:off x="611188" y="404813"/>
            <a:ext cx="7921625" cy="468312"/>
          </a:xfrm>
          <a:prstGeom prst="rect">
            <a:avLst/>
          </a:prstGeom>
        </p:spPr>
        <p:txBody>
          <a:bodyPr/>
          <a:lstStyle>
            <a:lvl1pPr algn="l" rtl="0" eaLnBrk="0" fontAlgn="base" hangingPunct="0">
              <a:spcBef>
                <a:spcPct val="0"/>
              </a:spcBef>
              <a:spcAft>
                <a:spcPct val="0"/>
              </a:spcAft>
              <a:defRPr sz="2400" b="1">
                <a:solidFill>
                  <a:srgbClr val="404B56"/>
                </a:solidFill>
                <a:latin typeface="+mj-lt"/>
                <a:ea typeface="+mj-ea"/>
                <a:cs typeface="+mj-cs"/>
              </a:defRPr>
            </a:lvl1pPr>
            <a:lvl2pPr algn="l" rtl="0" eaLnBrk="0" fontAlgn="base" hangingPunct="0">
              <a:spcBef>
                <a:spcPct val="0"/>
              </a:spcBef>
              <a:spcAft>
                <a:spcPct val="0"/>
              </a:spcAft>
              <a:defRPr sz="2400" b="1">
                <a:solidFill>
                  <a:srgbClr val="404B56"/>
                </a:solidFill>
                <a:latin typeface="Arial" charset="0"/>
              </a:defRPr>
            </a:lvl2pPr>
            <a:lvl3pPr algn="l" rtl="0" eaLnBrk="0" fontAlgn="base" hangingPunct="0">
              <a:spcBef>
                <a:spcPct val="0"/>
              </a:spcBef>
              <a:spcAft>
                <a:spcPct val="0"/>
              </a:spcAft>
              <a:defRPr sz="2400" b="1">
                <a:solidFill>
                  <a:srgbClr val="404B56"/>
                </a:solidFill>
                <a:latin typeface="Arial" charset="0"/>
              </a:defRPr>
            </a:lvl3pPr>
            <a:lvl4pPr algn="l" rtl="0" eaLnBrk="0" fontAlgn="base" hangingPunct="0">
              <a:spcBef>
                <a:spcPct val="0"/>
              </a:spcBef>
              <a:spcAft>
                <a:spcPct val="0"/>
              </a:spcAft>
              <a:defRPr sz="2400" b="1">
                <a:solidFill>
                  <a:srgbClr val="404B56"/>
                </a:solidFill>
                <a:latin typeface="Arial" charset="0"/>
              </a:defRPr>
            </a:lvl4pPr>
            <a:lvl5pPr algn="l" rtl="0" eaLnBrk="0" fontAlgn="base" hangingPunct="0">
              <a:spcBef>
                <a:spcPct val="0"/>
              </a:spcBef>
              <a:spcAft>
                <a:spcPct val="0"/>
              </a:spcAft>
              <a:defRPr sz="2400" b="1">
                <a:solidFill>
                  <a:srgbClr val="404B56"/>
                </a:solidFill>
                <a:latin typeface="Arial" charset="0"/>
              </a:defRPr>
            </a:lvl5pPr>
            <a:lvl6pPr marL="457200" algn="l" rtl="0" fontAlgn="base">
              <a:spcBef>
                <a:spcPct val="0"/>
              </a:spcBef>
              <a:spcAft>
                <a:spcPct val="0"/>
              </a:spcAft>
              <a:defRPr sz="2400" b="1">
                <a:solidFill>
                  <a:srgbClr val="404B56"/>
                </a:solidFill>
                <a:latin typeface="Arial" charset="0"/>
              </a:defRPr>
            </a:lvl6pPr>
            <a:lvl7pPr marL="914400" algn="l" rtl="0" fontAlgn="base">
              <a:spcBef>
                <a:spcPct val="0"/>
              </a:spcBef>
              <a:spcAft>
                <a:spcPct val="0"/>
              </a:spcAft>
              <a:defRPr sz="2400" b="1">
                <a:solidFill>
                  <a:srgbClr val="404B56"/>
                </a:solidFill>
                <a:latin typeface="Arial" charset="0"/>
              </a:defRPr>
            </a:lvl7pPr>
            <a:lvl8pPr marL="1371600" algn="l" rtl="0" fontAlgn="base">
              <a:spcBef>
                <a:spcPct val="0"/>
              </a:spcBef>
              <a:spcAft>
                <a:spcPct val="0"/>
              </a:spcAft>
              <a:defRPr sz="2400" b="1">
                <a:solidFill>
                  <a:srgbClr val="404B56"/>
                </a:solidFill>
                <a:latin typeface="Arial" charset="0"/>
              </a:defRPr>
            </a:lvl8pPr>
            <a:lvl9pPr marL="1828800" algn="l" rtl="0" fontAlgn="base">
              <a:spcBef>
                <a:spcPct val="0"/>
              </a:spcBef>
              <a:spcAft>
                <a:spcPct val="0"/>
              </a:spcAft>
              <a:defRPr sz="2400" b="1">
                <a:solidFill>
                  <a:srgbClr val="404B56"/>
                </a:solidFill>
                <a:latin typeface="Arial" charset="0"/>
              </a:defRPr>
            </a:lvl9pPr>
          </a:lstStyle>
          <a:p>
            <a:pPr>
              <a:defRPr/>
            </a:pPr>
            <a:r>
              <a:rPr lang="en-GB" altLang="en-US" dirty="0" smtClean="0"/>
              <a:t>What is a patent?</a:t>
            </a:r>
            <a:endParaRPr lang="en-GB"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165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165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1653"/>
                                        </p:tgtEl>
                                        <p:attrNameLst>
                                          <p:attrName>style.visibility</p:attrName>
                                        </p:attrNameLst>
                                      </p:cBhvr>
                                      <p:to>
                                        <p:strVal val="visible"/>
                                      </p:to>
                                    </p:set>
                                    <p:animEffect transition="in" filter="fade">
                                      <p:cBhvr>
                                        <p:cTn id="25" dur="2000"/>
                                        <p:tgtEl>
                                          <p:spTgt spid="41165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1652"/>
                                        </p:tgtEl>
                                        <p:attrNameLst>
                                          <p:attrName>style.visibility</p:attrName>
                                        </p:attrNameLst>
                                      </p:cBhvr>
                                      <p:to>
                                        <p:strVal val="visible"/>
                                      </p:to>
                                    </p:set>
                                    <p:animEffect transition="in" filter="fade">
                                      <p:cBhvr>
                                        <p:cTn id="30" dur="2000"/>
                                        <p:tgtEl>
                                          <p:spTgt spid="41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nimBg="1"/>
      <p:bldP spid="411653" grpId="0" animBg="1"/>
      <p:bldP spid="4116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
          <p:cNvSpPr txBox="1">
            <a:spLocks noChangeArrowheads="1"/>
          </p:cNvSpPr>
          <p:nvPr/>
        </p:nvSpPr>
        <p:spPr bwMode="auto">
          <a:xfrm>
            <a:off x="7164388" y="3860800"/>
            <a:ext cx="12065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Description</a:t>
            </a:r>
          </a:p>
        </p:txBody>
      </p:sp>
      <p:sp>
        <p:nvSpPr>
          <p:cNvPr id="12291" name="Text Box 13"/>
          <p:cNvSpPr txBox="1">
            <a:spLocks noChangeArrowheads="1"/>
          </p:cNvSpPr>
          <p:nvPr/>
        </p:nvSpPr>
        <p:spPr bwMode="auto">
          <a:xfrm>
            <a:off x="5697538" y="5734050"/>
            <a:ext cx="9461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Claim(s)</a:t>
            </a:r>
          </a:p>
        </p:txBody>
      </p:sp>
      <p:sp>
        <p:nvSpPr>
          <p:cNvPr id="12292" name="Text Box 14"/>
          <p:cNvSpPr txBox="1">
            <a:spLocks noChangeArrowheads="1"/>
          </p:cNvSpPr>
          <p:nvPr/>
        </p:nvSpPr>
        <p:spPr bwMode="auto">
          <a:xfrm>
            <a:off x="7502525" y="5949950"/>
            <a:ext cx="11731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Drawing(s)</a:t>
            </a:r>
          </a:p>
        </p:txBody>
      </p:sp>
      <p:sp>
        <p:nvSpPr>
          <p:cNvPr id="12293" name="Text Box 16"/>
          <p:cNvSpPr txBox="1">
            <a:spLocks noChangeArrowheads="1"/>
          </p:cNvSpPr>
          <p:nvPr/>
        </p:nvSpPr>
        <p:spPr bwMode="auto">
          <a:xfrm>
            <a:off x="595313" y="4508500"/>
            <a:ext cx="9366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Abstract</a:t>
            </a:r>
          </a:p>
        </p:txBody>
      </p:sp>
      <p:sp>
        <p:nvSpPr>
          <p:cNvPr id="12294" name="Footer Placeholder 3"/>
          <p:cNvSpPr txBox="1">
            <a:spLocks noGrp="1"/>
          </p:cNvSpPr>
          <p:nvPr/>
        </p:nvSpPr>
        <p:spPr bwMode="auto">
          <a:xfrm>
            <a:off x="611188" y="6553200"/>
            <a:ext cx="6375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a:t>EPO/OHIM        Intellectual Property Teaching Kit – IP Advanced Part I	Patents</a:t>
            </a:r>
          </a:p>
        </p:txBody>
      </p:sp>
      <p:sp>
        <p:nvSpPr>
          <p:cNvPr id="12295" name="Slide Number Placeholder 19"/>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e-DE" altLang="en-US" sz="1200"/>
              <a:t>9</a:t>
            </a:r>
          </a:p>
        </p:txBody>
      </p:sp>
      <p:sp>
        <p:nvSpPr>
          <p:cNvPr id="12296" name="Text Box 16"/>
          <p:cNvSpPr txBox="1">
            <a:spLocks noChangeArrowheads="1"/>
          </p:cNvSpPr>
          <p:nvPr/>
        </p:nvSpPr>
        <p:spPr bwMode="auto">
          <a:xfrm>
            <a:off x="481013" y="2420938"/>
            <a:ext cx="10080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dirty="0">
                <a:latin typeface="Arial Unicode MS" pitchFamily="34" charset="-128"/>
                <a:ea typeface="Arial Unicode MS" pitchFamily="34" charset="-128"/>
                <a:cs typeface="Arial Unicode MS" pitchFamily="34" charset="-128"/>
              </a:rPr>
              <a:t>Date of </a:t>
            </a:r>
          </a:p>
          <a:p>
            <a:pPr>
              <a:spcBef>
                <a:spcPct val="0"/>
              </a:spcBef>
              <a:buFontTx/>
              <a:buNone/>
            </a:pPr>
            <a:r>
              <a:rPr lang="en-GB" altLang="en-US" sz="1600" dirty="0">
                <a:latin typeface="Arial Unicode MS" pitchFamily="34" charset="-128"/>
                <a:ea typeface="Arial Unicode MS" pitchFamily="34" charset="-128"/>
                <a:cs typeface="Arial Unicode MS" pitchFamily="34" charset="-128"/>
              </a:rPr>
              <a:t>filing</a:t>
            </a:r>
          </a:p>
        </p:txBody>
      </p:sp>
      <p:sp>
        <p:nvSpPr>
          <p:cNvPr id="12297" name="Text Box 16"/>
          <p:cNvSpPr txBox="1">
            <a:spLocks noChangeArrowheads="1"/>
          </p:cNvSpPr>
          <p:nvPr/>
        </p:nvSpPr>
        <p:spPr bwMode="auto">
          <a:xfrm>
            <a:off x="481013" y="1773238"/>
            <a:ext cx="11588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a:latin typeface="Arial Unicode MS" pitchFamily="34" charset="-128"/>
                <a:ea typeface="Arial Unicode MS" pitchFamily="34" charset="-128"/>
                <a:cs typeface="Arial Unicode MS" pitchFamily="34" charset="-128"/>
              </a:rPr>
              <a:t>Date of </a:t>
            </a:r>
            <a:br>
              <a:rPr lang="en-GB" altLang="en-US" sz="1600">
                <a:latin typeface="Arial Unicode MS" pitchFamily="34" charset="-128"/>
                <a:ea typeface="Arial Unicode MS" pitchFamily="34" charset="-128"/>
                <a:cs typeface="Arial Unicode MS" pitchFamily="34" charset="-128"/>
              </a:rPr>
            </a:br>
            <a:r>
              <a:rPr lang="en-GB" altLang="en-US" sz="1600">
                <a:latin typeface="Arial Unicode MS" pitchFamily="34" charset="-128"/>
                <a:ea typeface="Arial Unicode MS" pitchFamily="34" charset="-128"/>
                <a:cs typeface="Arial Unicode MS" pitchFamily="34" charset="-128"/>
              </a:rPr>
              <a:t>publication</a:t>
            </a:r>
          </a:p>
        </p:txBody>
      </p:sp>
      <p:sp>
        <p:nvSpPr>
          <p:cNvPr id="12298" name="Text Box 16"/>
          <p:cNvSpPr txBox="1">
            <a:spLocks noChangeArrowheads="1"/>
          </p:cNvSpPr>
          <p:nvPr/>
        </p:nvSpPr>
        <p:spPr bwMode="auto">
          <a:xfrm>
            <a:off x="465138" y="3141663"/>
            <a:ext cx="10239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Applicant</a:t>
            </a:r>
          </a:p>
        </p:txBody>
      </p:sp>
      <p:sp>
        <p:nvSpPr>
          <p:cNvPr id="12299" name="Text Box 16"/>
          <p:cNvSpPr txBox="1">
            <a:spLocks noChangeArrowheads="1"/>
          </p:cNvSpPr>
          <p:nvPr/>
        </p:nvSpPr>
        <p:spPr bwMode="auto">
          <a:xfrm>
            <a:off x="5353050" y="2636838"/>
            <a:ext cx="92551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sz="1600">
                <a:latin typeface="Arial Unicode MS" pitchFamily="34" charset="-128"/>
                <a:ea typeface="Arial Unicode MS" pitchFamily="34" charset="-128"/>
                <a:cs typeface="Arial Unicode MS" pitchFamily="34" charset="-128"/>
              </a:rPr>
              <a:t>Inventor</a:t>
            </a:r>
          </a:p>
        </p:txBody>
      </p:sp>
      <p:sp>
        <p:nvSpPr>
          <p:cNvPr id="12300" name="Text Box 16"/>
          <p:cNvSpPr txBox="1">
            <a:spLocks noChangeArrowheads="1"/>
          </p:cNvSpPr>
          <p:nvPr/>
        </p:nvSpPr>
        <p:spPr bwMode="auto">
          <a:xfrm>
            <a:off x="5364163" y="2133600"/>
            <a:ext cx="16557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a:latin typeface="Arial Unicode MS" pitchFamily="34" charset="-128"/>
                <a:ea typeface="Arial Unicode MS" pitchFamily="34" charset="-128"/>
                <a:cs typeface="Arial Unicode MS" pitchFamily="34" charset="-128"/>
              </a:rPr>
              <a:t>Technical </a:t>
            </a:r>
          </a:p>
          <a:p>
            <a:pPr>
              <a:spcBef>
                <a:spcPct val="0"/>
              </a:spcBef>
              <a:buFontTx/>
              <a:buNone/>
            </a:pPr>
            <a:r>
              <a:rPr lang="en-GB" altLang="en-US" sz="1600">
                <a:latin typeface="Arial Unicode MS" pitchFamily="34" charset="-128"/>
                <a:ea typeface="Arial Unicode MS" pitchFamily="34" charset="-128"/>
                <a:cs typeface="Arial Unicode MS" pitchFamily="34" charset="-128"/>
              </a:rPr>
              <a:t>class</a:t>
            </a:r>
          </a:p>
        </p:txBody>
      </p:sp>
      <p:sp>
        <p:nvSpPr>
          <p:cNvPr id="12301" name="Text Box 16"/>
          <p:cNvSpPr txBox="1">
            <a:spLocks noChangeArrowheads="1"/>
          </p:cNvSpPr>
          <p:nvPr/>
        </p:nvSpPr>
        <p:spPr bwMode="auto">
          <a:xfrm>
            <a:off x="5364163" y="1628775"/>
            <a:ext cx="20097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1600">
                <a:latin typeface="Arial Unicode MS" pitchFamily="34" charset="-128"/>
                <a:ea typeface="Arial Unicode MS" pitchFamily="34" charset="-128"/>
                <a:cs typeface="Arial Unicode MS" pitchFamily="34" charset="-128"/>
              </a:rPr>
              <a:t>Application </a:t>
            </a:r>
          </a:p>
          <a:p>
            <a:pPr>
              <a:spcBef>
                <a:spcPct val="0"/>
              </a:spcBef>
              <a:buFontTx/>
              <a:buNone/>
            </a:pPr>
            <a:r>
              <a:rPr lang="en-GB" altLang="en-US" sz="1600">
                <a:latin typeface="Arial Unicode MS" pitchFamily="34" charset="-128"/>
                <a:ea typeface="Arial Unicode MS" pitchFamily="34" charset="-128"/>
                <a:cs typeface="Arial Unicode MS" pitchFamily="34" charset="-128"/>
              </a:rPr>
              <a:t>number</a:t>
            </a:r>
          </a:p>
        </p:txBody>
      </p:sp>
      <p:pic>
        <p:nvPicPr>
          <p:cNvPr id="12302"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4076700"/>
            <a:ext cx="1766888"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3"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388" y="4508500"/>
            <a:ext cx="1666875"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4"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412875"/>
            <a:ext cx="3213100" cy="489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5" name="Picture 1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9950" y="1485900"/>
            <a:ext cx="1658938"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6" name="Line 19"/>
          <p:cNvSpPr>
            <a:spLocks noChangeShapeType="1"/>
          </p:cNvSpPr>
          <p:nvPr/>
        </p:nvSpPr>
        <p:spPr bwMode="auto">
          <a:xfrm>
            <a:off x="1619250" y="2276475"/>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7" name="Line 20"/>
          <p:cNvSpPr>
            <a:spLocks noChangeShapeType="1"/>
          </p:cNvSpPr>
          <p:nvPr/>
        </p:nvSpPr>
        <p:spPr bwMode="auto">
          <a:xfrm>
            <a:off x="1639888" y="2565400"/>
            <a:ext cx="411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8" name="Line 21"/>
          <p:cNvSpPr>
            <a:spLocks noChangeShapeType="1"/>
          </p:cNvSpPr>
          <p:nvPr/>
        </p:nvSpPr>
        <p:spPr bwMode="auto">
          <a:xfrm>
            <a:off x="1692275" y="3357563"/>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9" name="Line 22"/>
          <p:cNvSpPr>
            <a:spLocks noChangeShapeType="1"/>
          </p:cNvSpPr>
          <p:nvPr/>
        </p:nvSpPr>
        <p:spPr bwMode="auto">
          <a:xfrm flipV="1">
            <a:off x="1619250" y="4149725"/>
            <a:ext cx="86518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0" name="Line 23"/>
          <p:cNvSpPr>
            <a:spLocks noChangeShapeType="1"/>
          </p:cNvSpPr>
          <p:nvPr/>
        </p:nvSpPr>
        <p:spPr bwMode="auto">
          <a:xfrm>
            <a:off x="4716463" y="1989138"/>
            <a:ext cx="574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1" name="Line 24"/>
          <p:cNvSpPr>
            <a:spLocks noChangeShapeType="1"/>
          </p:cNvSpPr>
          <p:nvPr/>
        </p:nvSpPr>
        <p:spPr bwMode="auto">
          <a:xfrm>
            <a:off x="4500563" y="2276475"/>
            <a:ext cx="790575"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2" name="Line 25"/>
          <p:cNvSpPr>
            <a:spLocks noChangeShapeType="1"/>
          </p:cNvSpPr>
          <p:nvPr/>
        </p:nvSpPr>
        <p:spPr bwMode="auto">
          <a:xfrm>
            <a:off x="4356100" y="2781300"/>
            <a:ext cx="93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2313"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548063"/>
            <a:ext cx="11017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4"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59413" y="2978150"/>
            <a:ext cx="108108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itle 1"/>
          <p:cNvSpPr txBox="1">
            <a:spLocks/>
          </p:cNvSpPr>
          <p:nvPr/>
        </p:nvSpPr>
        <p:spPr>
          <a:xfrm>
            <a:off x="611188" y="404813"/>
            <a:ext cx="7921625" cy="468312"/>
          </a:xfrm>
          <a:prstGeom prst="rect">
            <a:avLst/>
          </a:prstGeom>
        </p:spPr>
        <p:txBody>
          <a:bodyPr/>
          <a:lstStyle>
            <a:lvl1pPr algn="l" rtl="0" eaLnBrk="0" fontAlgn="base" hangingPunct="0">
              <a:spcBef>
                <a:spcPct val="0"/>
              </a:spcBef>
              <a:spcAft>
                <a:spcPct val="0"/>
              </a:spcAft>
              <a:defRPr sz="2400" b="1">
                <a:solidFill>
                  <a:srgbClr val="404B56"/>
                </a:solidFill>
                <a:latin typeface="+mj-lt"/>
                <a:ea typeface="+mj-ea"/>
                <a:cs typeface="+mj-cs"/>
              </a:defRPr>
            </a:lvl1pPr>
            <a:lvl2pPr algn="l" rtl="0" eaLnBrk="0" fontAlgn="base" hangingPunct="0">
              <a:spcBef>
                <a:spcPct val="0"/>
              </a:spcBef>
              <a:spcAft>
                <a:spcPct val="0"/>
              </a:spcAft>
              <a:defRPr sz="2400" b="1">
                <a:solidFill>
                  <a:srgbClr val="404B56"/>
                </a:solidFill>
                <a:latin typeface="Arial" charset="0"/>
              </a:defRPr>
            </a:lvl2pPr>
            <a:lvl3pPr algn="l" rtl="0" eaLnBrk="0" fontAlgn="base" hangingPunct="0">
              <a:spcBef>
                <a:spcPct val="0"/>
              </a:spcBef>
              <a:spcAft>
                <a:spcPct val="0"/>
              </a:spcAft>
              <a:defRPr sz="2400" b="1">
                <a:solidFill>
                  <a:srgbClr val="404B56"/>
                </a:solidFill>
                <a:latin typeface="Arial" charset="0"/>
              </a:defRPr>
            </a:lvl3pPr>
            <a:lvl4pPr algn="l" rtl="0" eaLnBrk="0" fontAlgn="base" hangingPunct="0">
              <a:spcBef>
                <a:spcPct val="0"/>
              </a:spcBef>
              <a:spcAft>
                <a:spcPct val="0"/>
              </a:spcAft>
              <a:defRPr sz="2400" b="1">
                <a:solidFill>
                  <a:srgbClr val="404B56"/>
                </a:solidFill>
                <a:latin typeface="Arial" charset="0"/>
              </a:defRPr>
            </a:lvl4pPr>
            <a:lvl5pPr algn="l" rtl="0" eaLnBrk="0" fontAlgn="base" hangingPunct="0">
              <a:spcBef>
                <a:spcPct val="0"/>
              </a:spcBef>
              <a:spcAft>
                <a:spcPct val="0"/>
              </a:spcAft>
              <a:defRPr sz="2400" b="1">
                <a:solidFill>
                  <a:srgbClr val="404B56"/>
                </a:solidFill>
                <a:latin typeface="Arial" charset="0"/>
              </a:defRPr>
            </a:lvl5pPr>
            <a:lvl6pPr marL="457200" algn="l" rtl="0" fontAlgn="base">
              <a:spcBef>
                <a:spcPct val="0"/>
              </a:spcBef>
              <a:spcAft>
                <a:spcPct val="0"/>
              </a:spcAft>
              <a:defRPr sz="2400" b="1">
                <a:solidFill>
                  <a:srgbClr val="404B56"/>
                </a:solidFill>
                <a:latin typeface="Arial" charset="0"/>
              </a:defRPr>
            </a:lvl6pPr>
            <a:lvl7pPr marL="914400" algn="l" rtl="0" fontAlgn="base">
              <a:spcBef>
                <a:spcPct val="0"/>
              </a:spcBef>
              <a:spcAft>
                <a:spcPct val="0"/>
              </a:spcAft>
              <a:defRPr sz="2400" b="1">
                <a:solidFill>
                  <a:srgbClr val="404B56"/>
                </a:solidFill>
                <a:latin typeface="Arial" charset="0"/>
              </a:defRPr>
            </a:lvl7pPr>
            <a:lvl8pPr marL="1371600" algn="l" rtl="0" fontAlgn="base">
              <a:spcBef>
                <a:spcPct val="0"/>
              </a:spcBef>
              <a:spcAft>
                <a:spcPct val="0"/>
              </a:spcAft>
              <a:defRPr sz="2400" b="1">
                <a:solidFill>
                  <a:srgbClr val="404B56"/>
                </a:solidFill>
                <a:latin typeface="Arial" charset="0"/>
              </a:defRPr>
            </a:lvl8pPr>
            <a:lvl9pPr marL="1828800" algn="l" rtl="0" fontAlgn="base">
              <a:spcBef>
                <a:spcPct val="0"/>
              </a:spcBef>
              <a:spcAft>
                <a:spcPct val="0"/>
              </a:spcAft>
              <a:defRPr sz="2400" b="1">
                <a:solidFill>
                  <a:srgbClr val="404B56"/>
                </a:solidFill>
                <a:latin typeface="Arial" charset="0"/>
              </a:defRPr>
            </a:lvl9pPr>
          </a:lstStyle>
          <a:p>
            <a:pPr>
              <a:defRPr/>
            </a:pPr>
            <a:r>
              <a:rPr lang="en-GB" altLang="en-US" dirty="0" smtClean="0"/>
              <a:t>What do patent documents look like?</a:t>
            </a:r>
            <a:endParaRPr lang="en-GB" kern="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1440" tIns="45720" rIns="91440" bIns="45720" anchor="ctr"/>
          <a:lstStyle/>
          <a:p>
            <a:pPr eaLnBrk="1" hangingPunct="1"/>
            <a:r>
              <a:rPr lang="en-GB" altLang="en-US" smtClean="0"/>
              <a:t>What does the description contain?</a:t>
            </a:r>
            <a:endParaRPr lang="en-GB" altLang="en-US" sz="2800" smtClean="0"/>
          </a:p>
        </p:txBody>
      </p:sp>
      <p:sp>
        <p:nvSpPr>
          <p:cNvPr id="13315" name="Rectangle 3"/>
          <p:cNvSpPr>
            <a:spLocks noGrp="1" noChangeArrowheads="1"/>
          </p:cNvSpPr>
          <p:nvPr>
            <p:ph type="body" idx="4294967295"/>
          </p:nvPr>
        </p:nvSpPr>
        <p:spPr>
          <a:xfrm>
            <a:off x="755650" y="1557338"/>
            <a:ext cx="7772400" cy="4051300"/>
          </a:xfrm>
        </p:spPr>
        <p:txBody>
          <a:bodyPr lIns="91440" tIns="45720" rIns="91440" bIns="45720"/>
          <a:lstStyle/>
          <a:p>
            <a:pPr marL="266700" indent="-266700" eaLnBrk="1" hangingPunct="1">
              <a:lnSpc>
                <a:spcPct val="80000"/>
              </a:lnSpc>
              <a:spcAft>
                <a:spcPts val="600"/>
              </a:spcAft>
            </a:pPr>
            <a:r>
              <a:rPr lang="en-GB" altLang="en-US" smtClean="0"/>
              <a:t>Prior art</a:t>
            </a:r>
          </a:p>
          <a:p>
            <a:pPr marL="1143000" lvl="2" indent="-228600" eaLnBrk="1" hangingPunct="1">
              <a:lnSpc>
                <a:spcPct val="80000"/>
              </a:lnSpc>
              <a:spcAft>
                <a:spcPts val="600"/>
              </a:spcAft>
            </a:pPr>
            <a:r>
              <a:rPr lang="en-GB" altLang="en-US" i="1" smtClean="0">
                <a:solidFill>
                  <a:schemeClr val="accent2"/>
                </a:solidFill>
              </a:rPr>
              <a:t>teapot with one spout</a:t>
            </a:r>
          </a:p>
          <a:p>
            <a:pPr marL="266700" indent="-266700" eaLnBrk="1" hangingPunct="1">
              <a:lnSpc>
                <a:spcPct val="80000"/>
              </a:lnSpc>
              <a:spcAft>
                <a:spcPts val="600"/>
              </a:spcAft>
            </a:pPr>
            <a:r>
              <a:rPr lang="en-GB" altLang="en-US" smtClean="0"/>
              <a:t>Drawback of prior art</a:t>
            </a:r>
          </a:p>
          <a:p>
            <a:pPr marL="1143000" lvl="2" indent="-228600" eaLnBrk="1" hangingPunct="1">
              <a:lnSpc>
                <a:spcPct val="80000"/>
              </a:lnSpc>
              <a:spcAft>
                <a:spcPts val="600"/>
              </a:spcAft>
            </a:pPr>
            <a:r>
              <a:rPr lang="en-GB" altLang="en-US" i="1" smtClean="0">
                <a:solidFill>
                  <a:schemeClr val="accent2"/>
                </a:solidFill>
              </a:rPr>
              <a:t>time-consuming</a:t>
            </a:r>
          </a:p>
          <a:p>
            <a:pPr marL="266700" indent="-266700" eaLnBrk="1" hangingPunct="1">
              <a:lnSpc>
                <a:spcPct val="80000"/>
              </a:lnSpc>
              <a:spcAft>
                <a:spcPts val="600"/>
              </a:spcAft>
            </a:pPr>
            <a:r>
              <a:rPr lang="en-GB" altLang="en-US" smtClean="0"/>
              <a:t>Problem to be solved</a:t>
            </a:r>
          </a:p>
          <a:p>
            <a:pPr marL="1143000" lvl="2" indent="-228600" eaLnBrk="1" hangingPunct="1">
              <a:lnSpc>
                <a:spcPct val="80000"/>
              </a:lnSpc>
              <a:spcAft>
                <a:spcPts val="600"/>
              </a:spcAft>
            </a:pPr>
            <a:r>
              <a:rPr lang="en-GB" altLang="en-US" i="1" smtClean="0">
                <a:solidFill>
                  <a:schemeClr val="accent2"/>
                </a:solidFill>
              </a:rPr>
              <a:t>reduce filling time for multiple cups</a:t>
            </a:r>
          </a:p>
          <a:p>
            <a:pPr marL="266700" indent="-266700" eaLnBrk="1" hangingPunct="1">
              <a:lnSpc>
                <a:spcPct val="80000"/>
              </a:lnSpc>
              <a:spcAft>
                <a:spcPts val="600"/>
              </a:spcAft>
            </a:pPr>
            <a:r>
              <a:rPr lang="en-GB" altLang="en-US" smtClean="0"/>
              <a:t>Solution</a:t>
            </a:r>
          </a:p>
          <a:p>
            <a:pPr marL="1143000" lvl="2" indent="-228600" eaLnBrk="1" hangingPunct="1">
              <a:lnSpc>
                <a:spcPct val="80000"/>
              </a:lnSpc>
              <a:spcAft>
                <a:spcPts val="600"/>
              </a:spcAft>
            </a:pPr>
            <a:r>
              <a:rPr lang="en-GB" altLang="en-US" i="1" smtClean="0">
                <a:solidFill>
                  <a:schemeClr val="accent2"/>
                </a:solidFill>
              </a:rPr>
              <a:t>provide a second spout</a:t>
            </a:r>
          </a:p>
          <a:p>
            <a:pPr marL="266700" indent="-266700" eaLnBrk="1" hangingPunct="1">
              <a:lnSpc>
                <a:spcPct val="80000"/>
              </a:lnSpc>
              <a:spcAft>
                <a:spcPts val="600"/>
              </a:spcAft>
            </a:pPr>
            <a:r>
              <a:rPr lang="en-GB" altLang="en-US" smtClean="0"/>
              <a:t>Advantage of the invention</a:t>
            </a:r>
          </a:p>
          <a:p>
            <a:pPr marL="1143000" lvl="2" indent="-228600" eaLnBrk="1" hangingPunct="1">
              <a:lnSpc>
                <a:spcPct val="80000"/>
              </a:lnSpc>
              <a:spcAft>
                <a:spcPts val="600"/>
              </a:spcAft>
            </a:pPr>
            <a:r>
              <a:rPr lang="en-GB" altLang="en-US" i="1" smtClean="0">
                <a:solidFill>
                  <a:schemeClr val="accent2"/>
                </a:solidFill>
              </a:rPr>
              <a:t>filling time is reduced</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963" y="1125538"/>
            <a:ext cx="2592387"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Footer Placeholder 3"/>
          <p:cNvSpPr>
            <a:spLocks noGrp="1"/>
          </p:cNvSpPr>
          <p:nvPr>
            <p:ph type="ftr" sz="quarter" idx="10"/>
          </p:nvPr>
        </p:nvSpPr>
        <p:spPr>
          <a:xfrm>
            <a:off x="611188" y="6553200"/>
            <a:ext cx="62642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buFont typeface="Wingdings" pitchFamily="2" charset="2"/>
              <a:buNone/>
            </a:pPr>
            <a:r>
              <a:rPr lang="en-GB" altLang="en-US" sz="1200" smtClean="0"/>
              <a:t>EPO/OHIM        Intellectual Property Teaching Kit – IP Advanced Part I	Patents</a:t>
            </a:r>
          </a:p>
        </p:txBody>
      </p:sp>
      <p:sp>
        <p:nvSpPr>
          <p:cNvPr id="1331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de-DE" altLang="en-US" sz="1200" smtClean="0"/>
              <a:t>10</a:t>
            </a:r>
          </a:p>
        </p:txBody>
      </p:sp>
      <p:sp>
        <p:nvSpPr>
          <p:cNvPr id="13319" name="Text Box 6"/>
          <p:cNvSpPr txBox="1">
            <a:spLocks noChangeArrowheads="1"/>
          </p:cNvSpPr>
          <p:nvPr/>
        </p:nvSpPr>
        <p:spPr bwMode="auto">
          <a:xfrm>
            <a:off x="8315325" y="80963"/>
            <a:ext cx="828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200">
                <a:solidFill>
                  <a:schemeClr val="accent1"/>
                </a:solidFill>
              </a:rPr>
              <a:t>Optional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11188" y="333375"/>
            <a:ext cx="7921625" cy="431800"/>
          </a:xfrm>
        </p:spPr>
        <p:txBody>
          <a:bodyPr/>
          <a:lstStyle/>
          <a:p>
            <a:pPr eaLnBrk="1" hangingPunct="1"/>
            <a:r>
              <a:rPr lang="en-US" altLang="en-US" smtClean="0"/>
              <a:t>More about the claims </a:t>
            </a:r>
          </a:p>
        </p:txBody>
      </p:sp>
      <p:sp>
        <p:nvSpPr>
          <p:cNvPr id="3" name="Content Placeholder 2"/>
          <p:cNvSpPr>
            <a:spLocks noGrp="1"/>
          </p:cNvSpPr>
          <p:nvPr>
            <p:ph idx="4294967295"/>
          </p:nvPr>
        </p:nvSpPr>
        <p:spPr>
          <a:xfrm>
            <a:off x="611188" y="836613"/>
            <a:ext cx="7921625" cy="5248275"/>
          </a:xfrm>
        </p:spPr>
        <p:txBody>
          <a:bodyPr/>
          <a:lstStyle/>
          <a:p>
            <a:pPr eaLnBrk="1" hangingPunct="1">
              <a:defRPr/>
            </a:pPr>
            <a:r>
              <a:rPr lang="en-US" altLang="en-US" dirty="0">
                <a:solidFill>
                  <a:srgbClr val="4C575F"/>
                </a:solidFill>
              </a:rPr>
              <a:t>Two types of </a:t>
            </a:r>
            <a:r>
              <a:rPr lang="en-US" altLang="en-US" dirty="0" smtClean="0">
                <a:solidFill>
                  <a:srgbClr val="4C575F"/>
                </a:solidFill>
              </a:rPr>
              <a:t>claim</a:t>
            </a:r>
          </a:p>
          <a:p>
            <a:pPr eaLnBrk="1" hangingPunct="1">
              <a:defRPr/>
            </a:pPr>
            <a:endParaRPr lang="en-US" altLang="en-US" dirty="0">
              <a:solidFill>
                <a:srgbClr val="4C575F"/>
              </a:solidFill>
            </a:endParaRPr>
          </a:p>
          <a:p>
            <a:pPr marL="557213" lvl="1" indent="-285750" eaLnBrk="1" hangingPunct="1">
              <a:defRPr/>
            </a:pPr>
            <a:r>
              <a:rPr lang="en-US" altLang="en-US" sz="1600" dirty="0">
                <a:solidFill>
                  <a:srgbClr val="4C575F"/>
                </a:solidFill>
              </a:rPr>
              <a:t>Independent claims: the invention in its broadest </a:t>
            </a:r>
            <a:r>
              <a:rPr lang="en-US" altLang="en-US" sz="1600" dirty="0" smtClean="0">
                <a:solidFill>
                  <a:srgbClr val="4C575F"/>
                </a:solidFill>
              </a:rPr>
              <a:t>scope</a:t>
            </a:r>
          </a:p>
          <a:p>
            <a:pPr marL="557213" lvl="1" indent="-285750" eaLnBrk="1" hangingPunct="1">
              <a:defRPr/>
            </a:pPr>
            <a:r>
              <a:rPr lang="en-US" altLang="en-US" sz="1600" dirty="0" smtClean="0">
                <a:solidFill>
                  <a:srgbClr val="4C575F"/>
                </a:solidFill>
              </a:rPr>
              <a:t>Dependent </a:t>
            </a:r>
            <a:r>
              <a:rPr lang="en-US" altLang="en-US" sz="1600" dirty="0">
                <a:solidFill>
                  <a:srgbClr val="4C575F"/>
                </a:solidFill>
              </a:rPr>
              <a:t>claims: </a:t>
            </a:r>
            <a:r>
              <a:rPr lang="en-US" altLang="en-US" sz="1600" dirty="0" smtClean="0">
                <a:solidFill>
                  <a:srgbClr val="4C575F"/>
                </a:solidFill>
              </a:rPr>
              <a:t>any claim which includes all the features of any other claim</a:t>
            </a:r>
          </a:p>
          <a:p>
            <a:pPr marL="271463" lvl="1" indent="0" eaLnBrk="1" hangingPunct="1">
              <a:buFontTx/>
              <a:buNone/>
              <a:defRPr/>
            </a:pPr>
            <a:endParaRPr lang="en-US" altLang="en-US" sz="1600" dirty="0">
              <a:solidFill>
                <a:srgbClr val="4C575F"/>
              </a:solidFill>
            </a:endParaRPr>
          </a:p>
          <a:p>
            <a:pPr eaLnBrk="1" hangingPunct="1">
              <a:buFont typeface="Wingdings" charset="0"/>
              <a:buChar char="§"/>
              <a:defRPr/>
            </a:pPr>
            <a:r>
              <a:rPr lang="en-US" dirty="0" smtClean="0"/>
              <a:t>Independent claim</a:t>
            </a:r>
          </a:p>
          <a:p>
            <a:pPr marL="271463" lvl="1" indent="0" eaLnBrk="1" hangingPunct="1">
              <a:buFontTx/>
              <a:buNone/>
              <a:defRPr/>
            </a:pPr>
            <a:r>
              <a:rPr lang="en-US" sz="1800" dirty="0" smtClean="0"/>
              <a:t>Claim 1	An A (product/process/apparatus/use) comprising</a:t>
            </a:r>
          </a:p>
          <a:p>
            <a:pPr marL="271463" lvl="1" indent="0" eaLnBrk="1" hangingPunct="1">
              <a:buFontTx/>
              <a:buNone/>
              <a:defRPr/>
            </a:pPr>
            <a:r>
              <a:rPr lang="en-US" sz="1800" dirty="0" smtClean="0"/>
              <a:t>		B</a:t>
            </a:r>
          </a:p>
          <a:p>
            <a:pPr marL="271463" lvl="1" indent="0" eaLnBrk="1" hangingPunct="1">
              <a:buFontTx/>
              <a:buNone/>
              <a:defRPr/>
            </a:pPr>
            <a:r>
              <a:rPr lang="en-US" sz="1800" dirty="0"/>
              <a:t>	</a:t>
            </a:r>
            <a:r>
              <a:rPr lang="en-US" sz="1800" dirty="0" smtClean="0"/>
              <a:t>	C             </a:t>
            </a:r>
            <a:r>
              <a:rPr lang="en-US" sz="1600" dirty="0"/>
              <a:t>T</a:t>
            </a:r>
            <a:r>
              <a:rPr lang="en-US" sz="1600" dirty="0" smtClean="0"/>
              <a:t>echnical features of the claimed invention </a:t>
            </a:r>
            <a:endParaRPr lang="en-US" sz="1600" dirty="0"/>
          </a:p>
          <a:p>
            <a:pPr marL="271463" lvl="1" indent="0" eaLnBrk="1" hangingPunct="1">
              <a:buFontTx/>
              <a:buNone/>
              <a:defRPr/>
            </a:pPr>
            <a:r>
              <a:rPr lang="en-US" sz="1800" dirty="0" smtClean="0"/>
              <a:t>		D</a:t>
            </a:r>
          </a:p>
          <a:p>
            <a:pPr marL="6350" indent="0" eaLnBrk="1" hangingPunct="1">
              <a:buFont typeface="Wingdings" charset="0"/>
              <a:buChar char="§"/>
              <a:defRPr/>
            </a:pPr>
            <a:r>
              <a:rPr lang="en-US" dirty="0" smtClean="0"/>
              <a:t>  </a:t>
            </a:r>
            <a:r>
              <a:rPr lang="en-US" sz="1800" dirty="0" smtClean="0"/>
              <a:t>Dependent claim</a:t>
            </a:r>
          </a:p>
          <a:p>
            <a:pPr marL="271463" lvl="1" indent="0" eaLnBrk="1" hangingPunct="1">
              <a:buFontTx/>
              <a:buNone/>
              <a:defRPr/>
            </a:pPr>
            <a:r>
              <a:rPr lang="en-US" sz="1800" dirty="0" smtClean="0"/>
              <a:t>Claim 2	An A as claimed in claim 1, comprising</a:t>
            </a:r>
          </a:p>
          <a:p>
            <a:pPr marL="271463" lvl="1" indent="0" eaLnBrk="1" hangingPunct="1">
              <a:buFontTx/>
              <a:buNone/>
              <a:defRPr/>
            </a:pPr>
            <a:r>
              <a:rPr lang="en-US" sz="1800" dirty="0" smtClean="0"/>
              <a:t>		E             </a:t>
            </a:r>
            <a:r>
              <a:rPr lang="en-US" sz="1600" dirty="0" smtClean="0"/>
              <a:t>Further particulars of claim 1</a:t>
            </a:r>
            <a:r>
              <a:rPr lang="en-US" sz="1800" dirty="0" smtClean="0"/>
              <a:t>   </a:t>
            </a:r>
          </a:p>
        </p:txBody>
      </p:sp>
      <p:sp>
        <p:nvSpPr>
          <p:cNvPr id="2" name="Right Brace 1"/>
          <p:cNvSpPr/>
          <p:nvPr/>
        </p:nvSpPr>
        <p:spPr>
          <a:xfrm>
            <a:off x="2843213" y="3213100"/>
            <a:ext cx="473075" cy="791964"/>
          </a:xfrm>
          <a:prstGeom prst="rightBrace">
            <a:avLst/>
          </a:prstGeom>
          <a:ln>
            <a:solidFill>
              <a:srgbClr val="003399"/>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a:p>
        </p:txBody>
      </p:sp>
      <p:sp>
        <p:nvSpPr>
          <p:cNvPr id="9" name="Right Brace 8"/>
          <p:cNvSpPr/>
          <p:nvPr/>
        </p:nvSpPr>
        <p:spPr>
          <a:xfrm>
            <a:off x="2820988" y="4797152"/>
            <a:ext cx="473075" cy="288925"/>
          </a:xfrm>
          <a:prstGeom prst="rightBrace">
            <a:avLst/>
          </a:prstGeom>
          <a:ln>
            <a:solidFill>
              <a:srgbClr val="003399"/>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a:p>
        </p:txBody>
      </p:sp>
      <p:sp>
        <p:nvSpPr>
          <p:cNvPr id="60422" name="Footer Placeholder 3"/>
          <p:cNvSpPr>
            <a:spLocks noGrp="1"/>
          </p:cNvSpPr>
          <p:nvPr>
            <p:ph type="ftr" sz="quarter" idx="10"/>
          </p:nvPr>
        </p:nvSpPr>
        <p:spPr>
          <a:xfrm>
            <a:off x="611188" y="6553200"/>
            <a:ext cx="727392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36575" eaLnBrk="0" hangingPunct="0">
              <a:spcBef>
                <a:spcPct val="20000"/>
              </a:spcBef>
              <a:buFont typeface="Wingdings" pitchFamily="2" charset="2"/>
              <a:buChar char="§"/>
              <a:tabLst>
                <a:tab pos="5108575" algn="l"/>
              </a:tabLst>
              <a:defRPr sz="2000">
                <a:solidFill>
                  <a:schemeClr val="tx1"/>
                </a:solidFill>
                <a:latin typeface="Arial" charset="0"/>
              </a:defRPr>
            </a:lvl1pPr>
            <a:lvl2pPr marL="742950" indent="-285750" defTabSz="536575" eaLnBrk="0" hangingPunct="0">
              <a:spcBef>
                <a:spcPct val="20000"/>
              </a:spcBef>
              <a:buChar char="–"/>
              <a:tabLst>
                <a:tab pos="5108575" algn="l"/>
              </a:tabLst>
              <a:defRPr sz="2000">
                <a:solidFill>
                  <a:schemeClr val="tx1"/>
                </a:solidFill>
                <a:latin typeface="Arial" charset="0"/>
              </a:defRPr>
            </a:lvl2pPr>
            <a:lvl3pPr marL="1143000" indent="-228600" defTabSz="536575" eaLnBrk="0" hangingPunct="0">
              <a:spcBef>
                <a:spcPct val="20000"/>
              </a:spcBef>
              <a:buChar char="•"/>
              <a:tabLst>
                <a:tab pos="5108575" algn="l"/>
              </a:tabLst>
              <a:defRPr sz="2000">
                <a:solidFill>
                  <a:schemeClr val="tx1"/>
                </a:solidFill>
                <a:latin typeface="Arial" charset="0"/>
              </a:defRPr>
            </a:lvl3pPr>
            <a:lvl4pPr marL="1600200" indent="-228600" defTabSz="536575" eaLnBrk="0" hangingPunct="0">
              <a:spcBef>
                <a:spcPct val="20000"/>
              </a:spcBef>
              <a:buChar char="–"/>
              <a:tabLst>
                <a:tab pos="5108575" algn="l"/>
              </a:tabLst>
              <a:defRPr sz="2000">
                <a:solidFill>
                  <a:schemeClr val="tx1"/>
                </a:solidFill>
                <a:latin typeface="Arial" charset="0"/>
              </a:defRPr>
            </a:lvl4pPr>
            <a:lvl5pPr marL="2057400" indent="-228600" defTabSz="536575" eaLnBrk="0" hangingPunct="0">
              <a:spcBef>
                <a:spcPct val="20000"/>
              </a:spcBef>
              <a:buChar char="»"/>
              <a:tabLst>
                <a:tab pos="5108575" algn="l"/>
              </a:tabLst>
              <a:defRPr sz="2000">
                <a:solidFill>
                  <a:schemeClr val="tx1"/>
                </a:solidFill>
                <a:latin typeface="Arial" charset="0"/>
              </a:defRPr>
            </a:lvl5pPr>
            <a:lvl6pPr marL="2514600" indent="-228600" defTabSz="536575" eaLnBrk="0" fontAlgn="base" hangingPunct="0">
              <a:spcBef>
                <a:spcPct val="20000"/>
              </a:spcBef>
              <a:spcAft>
                <a:spcPct val="0"/>
              </a:spcAft>
              <a:buChar char="»"/>
              <a:tabLst>
                <a:tab pos="5108575" algn="l"/>
              </a:tabLst>
              <a:defRPr sz="2000">
                <a:solidFill>
                  <a:schemeClr val="tx1"/>
                </a:solidFill>
                <a:latin typeface="Arial" charset="0"/>
              </a:defRPr>
            </a:lvl6pPr>
            <a:lvl7pPr marL="2971800" indent="-228600" defTabSz="536575" eaLnBrk="0" fontAlgn="base" hangingPunct="0">
              <a:spcBef>
                <a:spcPct val="20000"/>
              </a:spcBef>
              <a:spcAft>
                <a:spcPct val="0"/>
              </a:spcAft>
              <a:buChar char="»"/>
              <a:tabLst>
                <a:tab pos="5108575" algn="l"/>
              </a:tabLst>
              <a:defRPr sz="2000">
                <a:solidFill>
                  <a:schemeClr val="tx1"/>
                </a:solidFill>
                <a:latin typeface="Arial" charset="0"/>
              </a:defRPr>
            </a:lvl7pPr>
            <a:lvl8pPr marL="3429000" indent="-228600" defTabSz="536575" eaLnBrk="0" fontAlgn="base" hangingPunct="0">
              <a:spcBef>
                <a:spcPct val="20000"/>
              </a:spcBef>
              <a:spcAft>
                <a:spcPct val="0"/>
              </a:spcAft>
              <a:buChar char="»"/>
              <a:tabLst>
                <a:tab pos="5108575" algn="l"/>
              </a:tabLst>
              <a:defRPr sz="2000">
                <a:solidFill>
                  <a:schemeClr val="tx1"/>
                </a:solidFill>
                <a:latin typeface="Arial" charset="0"/>
              </a:defRPr>
            </a:lvl8pPr>
            <a:lvl9pPr marL="3886200" indent="-228600" defTabSz="536575" eaLnBrk="0" fontAlgn="base" hangingPunct="0">
              <a:spcBef>
                <a:spcPct val="20000"/>
              </a:spcBef>
              <a:spcAft>
                <a:spcPct val="0"/>
              </a:spcAft>
              <a:buChar char="»"/>
              <a:tabLst>
                <a:tab pos="5108575" algn="l"/>
              </a:tabLst>
              <a:defRPr sz="2000">
                <a:solidFill>
                  <a:schemeClr val="tx1"/>
                </a:solidFill>
                <a:latin typeface="Arial" charset="0"/>
              </a:defRPr>
            </a:lvl9pPr>
          </a:lstStyle>
          <a:p>
            <a:pPr eaLnBrk="1" hangingPunct="1">
              <a:spcBef>
                <a:spcPct val="0"/>
              </a:spcBef>
              <a:buFontTx/>
              <a:buNone/>
            </a:pPr>
            <a:r>
              <a:rPr lang="en-GB" altLang="en-US" sz="1200" smtClean="0"/>
              <a:t>EPO/OHIM        Intellectual Property Teaching Kit – IP Advanced Part I	Patent exercises</a:t>
            </a:r>
          </a:p>
        </p:txBody>
      </p:sp>
      <p:sp>
        <p:nvSpPr>
          <p:cNvPr id="60423" name="Slide Number Placeholder 5"/>
          <p:cNvSpPr txBox="1">
            <a:spLocks noGrp="1"/>
          </p:cNvSpPr>
          <p:nvPr/>
        </p:nvSpPr>
        <p:spPr bwMode="auto">
          <a:xfrm>
            <a:off x="7740650" y="6524625"/>
            <a:ext cx="755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Bef>
                <a:spcPct val="20000"/>
              </a:spcBef>
              <a:buFont typeface="Wingdings" pitchFamily="2" charset="2"/>
              <a:buChar char="§"/>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F4D74B3D-58A3-4047-B537-1615CA9CEADF}" type="slidenum">
              <a:rPr lang="de-DE" altLang="en-US" sz="1200"/>
              <a:pPr algn="r" eaLnBrk="1" hangingPunct="1">
                <a:spcBef>
                  <a:spcPct val="0"/>
                </a:spcBef>
                <a:buFontTx/>
                <a:buNone/>
              </a:pPr>
              <a:t>9</a:t>
            </a:fld>
            <a:endParaRPr lang="de-DE" altLang="en-US" sz="1200"/>
          </a:p>
        </p:txBody>
      </p:sp>
    </p:spTree>
    <p:extLst>
      <p:ext uri="{BB962C8B-B14F-4D97-AF65-F5344CB8AC3E}">
        <p14:creationId xmlns:p14="http://schemas.microsoft.com/office/powerpoint/2010/main" val="3630681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EPOTest">
  <a:themeElements>
    <a:clrScheme name="EPOTest 1">
      <a:dk1>
        <a:srgbClr val="4C575F"/>
      </a:dk1>
      <a:lt1>
        <a:srgbClr val="FFFFFF"/>
      </a:lt1>
      <a:dk2>
        <a:srgbClr val="4C575F"/>
      </a:dk2>
      <a:lt2>
        <a:srgbClr val="697B8D"/>
      </a:lt2>
      <a:accent1>
        <a:srgbClr val="C0362B"/>
      </a:accent1>
      <a:accent2>
        <a:srgbClr val="4C575F"/>
      </a:accent2>
      <a:accent3>
        <a:srgbClr val="FFFFFF"/>
      </a:accent3>
      <a:accent4>
        <a:srgbClr val="404950"/>
      </a:accent4>
      <a:accent5>
        <a:srgbClr val="DCAEAC"/>
      </a:accent5>
      <a:accent6>
        <a:srgbClr val="444E55"/>
      </a:accent6>
      <a:hlink>
        <a:srgbClr val="6D90A6"/>
      </a:hlink>
      <a:folHlink>
        <a:srgbClr val="B3C5D2"/>
      </a:folHlink>
    </a:clrScheme>
    <a:fontScheme name="EPO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POTest 1">
        <a:dk1>
          <a:srgbClr val="4C575F"/>
        </a:dk1>
        <a:lt1>
          <a:srgbClr val="FFFFFF"/>
        </a:lt1>
        <a:dk2>
          <a:srgbClr val="4C575F"/>
        </a:dk2>
        <a:lt2>
          <a:srgbClr val="697B8D"/>
        </a:lt2>
        <a:accent1>
          <a:srgbClr val="C0362B"/>
        </a:accent1>
        <a:accent2>
          <a:srgbClr val="4C575F"/>
        </a:accent2>
        <a:accent3>
          <a:srgbClr val="FFFFFF"/>
        </a:accent3>
        <a:accent4>
          <a:srgbClr val="404950"/>
        </a:accent4>
        <a:accent5>
          <a:srgbClr val="DCAEAC"/>
        </a:accent5>
        <a:accent6>
          <a:srgbClr val="444E55"/>
        </a:accent6>
        <a:hlink>
          <a:srgbClr val="6D90A6"/>
        </a:hlink>
        <a:folHlink>
          <a:srgbClr val="B3C5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208EE8F1FE3FE4081D0C0710C250F62" ma:contentTypeVersion="15" ma:contentTypeDescription="Create a new document." ma:contentTypeScope="" ma:versionID="6985bc330cf38fe977936b8594c3935a">
  <xsd:schema xmlns:xsd="http://www.w3.org/2001/XMLSchema" xmlns:xs="http://www.w3.org/2001/XMLSchema" xmlns:p="http://schemas.microsoft.com/office/2006/metadata/properties" xmlns:ns3="http://schemas.microsoft.com/sharepoint/v4" targetNamespace="http://schemas.microsoft.com/office/2006/metadata/properties" ma:root="true" ma:fieldsID="6de932e46d36a1558bbff791b2eac187" ns3:_="">
    <xsd:import namespace="http://schemas.microsoft.com/sharepoint/v4"/>
    <xsd:element name="properties">
      <xsd:complexType>
        <xsd:sequence>
          <xsd:element name="documentManagement">
            <xsd:complexType>
              <xsd:all>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9"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B146C92-C034-4984-B567-EFD72D4E2B53}">
  <ds:schemaRefs>
    <ds:schemaRef ds:uri="http://schemas.microsoft.com/sharepoint/v3/contenttype/forms"/>
  </ds:schemaRefs>
</ds:datastoreItem>
</file>

<file path=customXml/itemProps2.xml><?xml version="1.0" encoding="utf-8"?>
<ds:datastoreItem xmlns:ds="http://schemas.openxmlformats.org/officeDocument/2006/customXml" ds:itemID="{6AF24B4A-724D-4404-A63D-E98DEDDF4180}">
  <ds:schemaRefs>
    <ds:schemaRef ds:uri="http://schemas.microsoft.com/office/2006/documentManagement/types"/>
    <ds:schemaRef ds:uri="http://schemas.microsoft.com/office/infopath/2007/PartnerControls"/>
    <ds:schemaRef ds:uri="http://schemas.openxmlformats.org/package/2006/metadata/core-properties"/>
    <ds:schemaRef ds:uri="http://schemas.microsoft.com/sharepoint/v4"/>
    <ds:schemaRef ds:uri="http://purl.org/dc/elements/1.1/"/>
    <ds:schemaRef ds:uri="http://schemas.microsoft.com/office/2006/metadata/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96E9CD8C-D626-4EFC-ABD0-0CC62A6A6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9D40D2C-BDCD-497E-8CBD-A3AF2886EBA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EPO</Template>
  <TotalTime>8673</TotalTime>
  <Words>5970</Words>
  <Application>Microsoft Office PowerPoint</Application>
  <PresentationFormat>On-screen Show (4:3)</PresentationFormat>
  <Paragraphs>623</Paragraphs>
  <Slides>25</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MS PGothic</vt:lpstr>
      <vt:lpstr>Arial</vt:lpstr>
      <vt:lpstr>Arial Unicode MS</vt:lpstr>
      <vt:lpstr>Times New Roman</vt:lpstr>
      <vt:lpstr>Wingdings</vt:lpstr>
      <vt:lpstr>EPOTest</vt:lpstr>
      <vt:lpstr>Worksheet</vt:lpstr>
      <vt:lpstr>PATENTS</vt:lpstr>
      <vt:lpstr>The patent system yesterday and today</vt:lpstr>
      <vt:lpstr>The role of the patent system</vt:lpstr>
      <vt:lpstr>Patents as a social contract</vt:lpstr>
      <vt:lpstr>Rights conferred by patents</vt:lpstr>
      <vt:lpstr>PowerPoint Presentation</vt:lpstr>
      <vt:lpstr>PowerPoint Presentation</vt:lpstr>
      <vt:lpstr>What does the description contain?</vt:lpstr>
      <vt:lpstr>More about the claims </vt:lpstr>
      <vt:lpstr>What can and can’t be patented</vt:lpstr>
      <vt:lpstr>Requirements for patentability</vt:lpstr>
      <vt:lpstr>When is an invention "new"?</vt:lpstr>
      <vt:lpstr>Do’s and don’ts for safeguarding novelty</vt:lpstr>
      <vt:lpstr>The test for novelty</vt:lpstr>
      <vt:lpstr>When is an invention "inventive"?</vt:lpstr>
      <vt:lpstr>PowerPoint Presentation</vt:lpstr>
      <vt:lpstr>PowerPoint Presentation</vt:lpstr>
      <vt:lpstr>PowerPoint Presentation</vt:lpstr>
      <vt:lpstr>What is infringement?</vt:lpstr>
      <vt:lpstr>How is infringement determined? (I)</vt:lpstr>
      <vt:lpstr>How is infringement determined? (II)</vt:lpstr>
      <vt:lpstr>Advantages and disadvantages of getting a patent</vt:lpstr>
      <vt:lpstr>Alternatives to patenting</vt:lpstr>
      <vt:lpstr>What might happen if I decide not to patent  my invention?</vt:lpstr>
      <vt:lpstr>How patents are used</vt:lpstr>
    </vt:vector>
  </TitlesOfParts>
  <Company>European Patent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az22543</dc:creator>
  <cp:lastModifiedBy>itu</cp:lastModifiedBy>
  <cp:revision>1370</cp:revision>
  <cp:lastPrinted>2014-06-16T14:29:54Z</cp:lastPrinted>
  <dcterms:created xsi:type="dcterms:W3CDTF">2008-08-25T10:47:01Z</dcterms:created>
  <dcterms:modified xsi:type="dcterms:W3CDTF">2018-10-25T10:49:01Z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chema">
    <vt:lpwstr>red</vt:lpwstr>
  </property>
  <property fmtid="{D5CDD505-2E9C-101B-9397-08002B2CF9AE}" pid="3" name="DocComment">
    <vt:lpwstr/>
  </property>
  <property fmtid="{D5CDD505-2E9C-101B-9397-08002B2CF9AE}" pid="4" name="DocStatus">
    <vt:lpwstr/>
  </property>
  <property fmtid="{D5CDD505-2E9C-101B-9397-08002B2CF9AE}" pid="5" name="Quality">
    <vt:lpwstr/>
  </property>
  <property fmtid="{D5CDD505-2E9C-101B-9397-08002B2CF9AE}" pid="6" name="Order">
    <vt:lpwstr>3339900.00000000</vt:lpwstr>
  </property>
  <property fmtid="{D5CDD505-2E9C-101B-9397-08002B2CF9AE}" pid="7" name="ContentType">
    <vt:lpwstr>Document</vt:lpwstr>
  </property>
  <property fmtid="{D5CDD505-2E9C-101B-9397-08002B2CF9AE}" pid="8" name="JobNo">
    <vt:lpwstr>132195</vt:lpwstr>
  </property>
  <property fmtid="{D5CDD505-2E9C-101B-9397-08002B2CF9AE}" pid="9" name="LCwithTrans">
    <vt:lpwstr>No</vt:lpwstr>
  </property>
  <property fmtid="{D5CDD505-2E9C-101B-9397-08002B2CF9AE}" pid="10" name="LTNo">
    <vt:lpwstr>132195a</vt:lpwstr>
  </property>
  <property fmtid="{D5CDD505-2E9C-101B-9397-08002B2CF9AE}" pid="11" name="DocLgge">
    <vt:lpwstr>EN</vt:lpwstr>
  </property>
  <property fmtid="{D5CDD505-2E9C-101B-9397-08002B2CF9AE}" pid="12" name="SentByOn">
    <vt:lpwstr/>
  </property>
  <property fmtid="{D5CDD505-2E9C-101B-9397-08002B2CF9AE}" pid="13" name="TypeOfDoc">
    <vt:lpwstr/>
  </property>
  <property fmtid="{D5CDD505-2E9C-101B-9397-08002B2CF9AE}" pid="14" name="Type">
    <vt:lpwstr>Editing</vt:lpwstr>
  </property>
</Properties>
</file>