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35997-740E-4CE0-9416-99F7A3F5077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59D22-9D47-4BAD-A215-D8BCBA0D2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63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E437C-3FA1-4A53-9939-9272EA7AA7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50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2CD7-AC8A-4C90-90DF-3C7B08E2241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A97B-0187-450D-8226-4E0DBB1CF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8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2CD7-AC8A-4C90-90DF-3C7B08E2241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A97B-0187-450D-8226-4E0DBB1CF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9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2CD7-AC8A-4C90-90DF-3C7B08E2241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A97B-0187-450D-8226-4E0DBB1CF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0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2CD7-AC8A-4C90-90DF-3C7B08E2241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A97B-0187-450D-8226-4E0DBB1CF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4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2CD7-AC8A-4C90-90DF-3C7B08E2241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A97B-0187-450D-8226-4E0DBB1CF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5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2CD7-AC8A-4C90-90DF-3C7B08E2241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A97B-0187-450D-8226-4E0DBB1CF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2CD7-AC8A-4C90-90DF-3C7B08E2241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A97B-0187-450D-8226-4E0DBB1CF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2CD7-AC8A-4C90-90DF-3C7B08E2241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A97B-0187-450D-8226-4E0DBB1CF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41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2CD7-AC8A-4C90-90DF-3C7B08E2241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A97B-0187-450D-8226-4E0DBB1CF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8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2CD7-AC8A-4C90-90DF-3C7B08E2241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A97B-0187-450D-8226-4E0DBB1CF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8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2CD7-AC8A-4C90-90DF-3C7B08E2241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A97B-0187-450D-8226-4E0DBB1CF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9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D2CD7-AC8A-4C90-90DF-3C7B08E2241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EA97B-0187-450D-8226-4E0DBB1CF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23.jpg"/><Relationship Id="rId7" Type="http://schemas.openxmlformats.org/officeDocument/2006/relationships/image" Target="../media/image27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/>
          <p:cNvSpPr txBox="1">
            <a:spLocks noGrp="1"/>
          </p:cNvSpPr>
          <p:nvPr>
            <p:ph type="body" idx="1"/>
          </p:nvPr>
        </p:nvSpPr>
        <p:spPr>
          <a:xfrm>
            <a:off x="2524267" y="2279936"/>
            <a:ext cx="7414240" cy="1490700"/>
          </a:xfrm>
          <a:prstGeom prst="rect">
            <a:avLst/>
          </a:prstGeom>
        </p:spPr>
        <p:txBody>
          <a:bodyPr vert="horz" wrap="square" lIns="0" tIns="13243" rIns="0" bIns="0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103"/>
              </a:spcBef>
              <a:buNone/>
            </a:pPr>
            <a:r>
              <a:rPr sz="4800" spc="5" dirty="0"/>
              <a:t>Computer </a:t>
            </a:r>
            <a:r>
              <a:rPr sz="4800" spc="9" dirty="0"/>
              <a:t>Implemented </a:t>
            </a:r>
            <a:r>
              <a:rPr sz="4800" spc="5" dirty="0"/>
              <a:t>Inventions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1831610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9627" y="525045"/>
            <a:ext cx="2962011" cy="379137"/>
          </a:xfrm>
          <a:prstGeom prst="rect">
            <a:avLst/>
          </a:prstGeom>
        </p:spPr>
        <p:txBody>
          <a:bodyPr vert="horz" wrap="square" lIns="0" tIns="16123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27"/>
              </a:spcBef>
            </a:pPr>
            <a:r>
              <a:rPr sz="2358" spc="14" dirty="0"/>
              <a:t>Computer</a:t>
            </a:r>
            <a:r>
              <a:rPr sz="2358" spc="-23" dirty="0"/>
              <a:t> </a:t>
            </a:r>
            <a:r>
              <a:rPr sz="2358" spc="18" dirty="0"/>
              <a:t>Programs</a:t>
            </a:r>
            <a:endParaRPr sz="2358"/>
          </a:p>
        </p:txBody>
      </p:sp>
      <p:sp>
        <p:nvSpPr>
          <p:cNvPr id="3" name="object 3"/>
          <p:cNvSpPr/>
          <p:nvPr/>
        </p:nvSpPr>
        <p:spPr>
          <a:xfrm>
            <a:off x="3287386" y="1557479"/>
            <a:ext cx="3237943" cy="8747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273567" y="1543660"/>
          <a:ext cx="3236677" cy="47242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6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40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404A56"/>
                          </a:solidFill>
                          <a:latin typeface="Arial"/>
                          <a:cs typeface="Arial"/>
                        </a:rPr>
                        <a:t>further technical</a:t>
                      </a:r>
                      <a:r>
                        <a:rPr sz="2000" b="1" spc="-60" dirty="0">
                          <a:solidFill>
                            <a:srgbClr val="404A5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404A56"/>
                          </a:solidFill>
                          <a:latin typeface="Arial"/>
                          <a:cs typeface="Arial"/>
                        </a:rPr>
                        <a:t>effect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76" marB="0">
                    <a:lnL w="38100">
                      <a:solidFill>
                        <a:srgbClr val="4B575E"/>
                      </a:solidFill>
                      <a:prstDash val="solid"/>
                    </a:lnL>
                    <a:lnR w="38100">
                      <a:solidFill>
                        <a:srgbClr val="4B575E"/>
                      </a:solidFill>
                      <a:prstDash val="solid"/>
                    </a:lnR>
                    <a:lnT w="38100">
                      <a:solidFill>
                        <a:srgbClr val="4B575E"/>
                      </a:solidFill>
                      <a:prstDash val="solid"/>
                    </a:lnT>
                    <a:lnB w="19050">
                      <a:solidFill>
                        <a:srgbClr val="4B575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74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404A56"/>
                          </a:solidFill>
                          <a:latin typeface="Arial"/>
                          <a:cs typeface="Arial"/>
                        </a:rPr>
                        <a:t>control of a </a:t>
                      </a:r>
                      <a:r>
                        <a:rPr sz="2000" spc="-5" dirty="0">
                          <a:solidFill>
                            <a:srgbClr val="404A56"/>
                          </a:solidFill>
                          <a:latin typeface="Arial"/>
                          <a:cs typeface="Arial"/>
                        </a:rPr>
                        <a:t>brake </a:t>
                      </a:r>
                      <a:r>
                        <a:rPr sz="2000" dirty="0">
                          <a:solidFill>
                            <a:srgbClr val="404A56"/>
                          </a:solidFill>
                          <a:latin typeface="Arial"/>
                          <a:cs typeface="Arial"/>
                        </a:rPr>
                        <a:t>in a</a:t>
                      </a:r>
                      <a:r>
                        <a:rPr sz="2000" spc="-80" dirty="0">
                          <a:solidFill>
                            <a:srgbClr val="404A5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404A56"/>
                          </a:solidFill>
                          <a:latin typeface="Arial"/>
                          <a:cs typeface="Arial"/>
                        </a:rPr>
                        <a:t>car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27" marB="0">
                    <a:lnL w="38100">
                      <a:solidFill>
                        <a:srgbClr val="4B575E"/>
                      </a:solidFill>
                      <a:prstDash val="solid"/>
                    </a:lnL>
                    <a:lnR w="38100">
                      <a:solidFill>
                        <a:srgbClr val="4B575E"/>
                      </a:solidFill>
                      <a:prstDash val="solid"/>
                    </a:lnR>
                    <a:lnT w="19050">
                      <a:solidFill>
                        <a:srgbClr val="4B575E"/>
                      </a:solidFill>
                      <a:prstDash val="solid"/>
                    </a:lnT>
                    <a:lnB w="19050">
                      <a:solidFill>
                        <a:srgbClr val="4B575E"/>
                      </a:solidFill>
                      <a:prstDash val="solid"/>
                    </a:lnB>
                    <a:solidFill>
                      <a:srgbClr val="B3C4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540">
                <a:tc>
                  <a:txBody>
                    <a:bodyPr/>
                    <a:lstStyle/>
                    <a:p>
                      <a:pPr marL="305435" marR="300355" indent="14922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000" dirty="0">
                          <a:solidFill>
                            <a:srgbClr val="404A56"/>
                          </a:solidFill>
                          <a:latin typeface="Arial"/>
                          <a:cs typeface="Arial"/>
                        </a:rPr>
                        <a:t>faster communication  </a:t>
                      </a:r>
                      <a:r>
                        <a:rPr sz="2000" spc="-5" dirty="0">
                          <a:solidFill>
                            <a:srgbClr val="404A56"/>
                          </a:solidFill>
                          <a:latin typeface="Arial"/>
                          <a:cs typeface="Arial"/>
                        </a:rPr>
                        <a:t>between </a:t>
                      </a:r>
                      <a:r>
                        <a:rPr sz="2000" dirty="0">
                          <a:solidFill>
                            <a:srgbClr val="404A56"/>
                          </a:solidFill>
                          <a:latin typeface="Arial"/>
                          <a:cs typeface="Arial"/>
                        </a:rPr>
                        <a:t>mobile</a:t>
                      </a:r>
                      <a:r>
                        <a:rPr sz="2000" spc="-25" dirty="0">
                          <a:solidFill>
                            <a:srgbClr val="404A5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A56"/>
                          </a:solidFill>
                          <a:latin typeface="Arial"/>
                          <a:cs typeface="Arial"/>
                        </a:rPr>
                        <a:t>phones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9828" marB="0">
                    <a:lnL w="38100">
                      <a:solidFill>
                        <a:srgbClr val="4B575E"/>
                      </a:solidFill>
                      <a:prstDash val="solid"/>
                    </a:lnL>
                    <a:lnR w="38100">
                      <a:solidFill>
                        <a:srgbClr val="4B575E"/>
                      </a:solidFill>
                      <a:prstDash val="solid"/>
                    </a:lnR>
                    <a:lnT w="19050">
                      <a:solidFill>
                        <a:srgbClr val="4B575E"/>
                      </a:solidFill>
                      <a:prstDash val="solid"/>
                    </a:lnT>
                    <a:lnB w="19050">
                      <a:solidFill>
                        <a:srgbClr val="4B575E"/>
                      </a:solidFill>
                      <a:prstDash val="solid"/>
                    </a:lnB>
                    <a:solidFill>
                      <a:srgbClr val="B3C4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1540">
                <a:tc>
                  <a:txBody>
                    <a:bodyPr/>
                    <a:lstStyle/>
                    <a:p>
                      <a:pPr marL="579755" marR="220979" indent="-35242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000" dirty="0">
                          <a:solidFill>
                            <a:srgbClr val="404A56"/>
                          </a:solidFill>
                          <a:latin typeface="Arial"/>
                          <a:cs typeface="Arial"/>
                        </a:rPr>
                        <a:t>secure </a:t>
                      </a:r>
                      <a:r>
                        <a:rPr sz="2000" spc="-10" dirty="0">
                          <a:solidFill>
                            <a:srgbClr val="404A56"/>
                          </a:solidFill>
                          <a:latin typeface="Arial"/>
                          <a:cs typeface="Arial"/>
                        </a:rPr>
                        <a:t>data </a:t>
                      </a:r>
                      <a:r>
                        <a:rPr sz="2000" dirty="0">
                          <a:solidFill>
                            <a:srgbClr val="404A56"/>
                          </a:solidFill>
                          <a:latin typeface="Arial"/>
                          <a:cs typeface="Arial"/>
                        </a:rPr>
                        <a:t>transmission  (encryption of</a:t>
                      </a:r>
                      <a:r>
                        <a:rPr sz="2000" spc="-65" dirty="0">
                          <a:solidFill>
                            <a:srgbClr val="404A5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404A56"/>
                          </a:solidFill>
                          <a:latin typeface="Arial"/>
                          <a:cs typeface="Arial"/>
                        </a:rPr>
                        <a:t>data)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9828" marB="0">
                    <a:lnL w="38100">
                      <a:solidFill>
                        <a:srgbClr val="4B575E"/>
                      </a:solidFill>
                      <a:prstDash val="solid"/>
                    </a:lnL>
                    <a:lnR w="38100">
                      <a:solidFill>
                        <a:srgbClr val="4B575E"/>
                      </a:solidFill>
                      <a:prstDash val="solid"/>
                    </a:lnR>
                    <a:lnT w="19050">
                      <a:solidFill>
                        <a:srgbClr val="4B575E"/>
                      </a:solidFill>
                      <a:prstDash val="solid"/>
                    </a:lnT>
                    <a:lnB w="19050">
                      <a:solidFill>
                        <a:srgbClr val="4B575E"/>
                      </a:solidFill>
                      <a:prstDash val="solid"/>
                    </a:lnB>
                    <a:solidFill>
                      <a:srgbClr val="B3C4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922">
                <a:tc>
                  <a:txBody>
                    <a:bodyPr/>
                    <a:lstStyle/>
                    <a:p>
                      <a:pPr marL="716915" marR="263525" indent="-451484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000" dirty="0">
                          <a:solidFill>
                            <a:srgbClr val="404A56"/>
                          </a:solidFill>
                          <a:latin typeface="Arial"/>
                          <a:cs typeface="Arial"/>
                        </a:rPr>
                        <a:t>resource </a:t>
                      </a:r>
                      <a:r>
                        <a:rPr sz="2000" spc="-10" dirty="0">
                          <a:solidFill>
                            <a:srgbClr val="404A56"/>
                          </a:solidFill>
                          <a:latin typeface="Arial"/>
                          <a:cs typeface="Arial"/>
                        </a:rPr>
                        <a:t>allocation </a:t>
                      </a:r>
                      <a:r>
                        <a:rPr sz="2000" dirty="0">
                          <a:solidFill>
                            <a:srgbClr val="404A56"/>
                          </a:solidFill>
                          <a:latin typeface="Arial"/>
                          <a:cs typeface="Arial"/>
                        </a:rPr>
                        <a:t>in </a:t>
                      </a:r>
                      <a:r>
                        <a:rPr sz="2000" spc="-5" dirty="0">
                          <a:solidFill>
                            <a:srgbClr val="404A56"/>
                          </a:solidFill>
                          <a:latin typeface="Arial"/>
                          <a:cs typeface="Arial"/>
                        </a:rPr>
                        <a:t>an  operating</a:t>
                      </a:r>
                      <a:r>
                        <a:rPr sz="2000" spc="-10" dirty="0">
                          <a:solidFill>
                            <a:srgbClr val="404A5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404A56"/>
                          </a:solidFill>
                          <a:latin typeface="Arial"/>
                          <a:cs typeface="Arial"/>
                        </a:rPr>
                        <a:t>system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9828" marB="0">
                    <a:lnL w="38100">
                      <a:solidFill>
                        <a:srgbClr val="4B575E"/>
                      </a:solidFill>
                      <a:prstDash val="solid"/>
                    </a:lnL>
                    <a:lnR w="38100">
                      <a:solidFill>
                        <a:srgbClr val="4B575E"/>
                      </a:solidFill>
                      <a:prstDash val="solid"/>
                    </a:lnR>
                    <a:lnT w="19050">
                      <a:solidFill>
                        <a:srgbClr val="4B575E"/>
                      </a:solidFill>
                      <a:prstDash val="solid"/>
                    </a:lnT>
                    <a:lnB w="38100">
                      <a:solidFill>
                        <a:srgbClr val="4B575E"/>
                      </a:solidFill>
                      <a:prstDash val="solid"/>
                    </a:lnB>
                    <a:solidFill>
                      <a:srgbClr val="B3C4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677347" y="1557479"/>
            <a:ext cx="3236561" cy="8706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662145" y="1543659"/>
          <a:ext cx="3237827" cy="4866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7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1329">
                <a:tc>
                  <a:txBody>
                    <a:bodyPr/>
                    <a:lstStyle/>
                    <a:p>
                      <a:pPr marL="1410335" marR="471805" indent="-931544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solidFill>
                            <a:srgbClr val="404A56"/>
                          </a:solidFill>
                          <a:latin typeface="Arial"/>
                          <a:cs typeface="Arial"/>
                        </a:rPr>
                        <a:t>no further</a:t>
                      </a:r>
                      <a:r>
                        <a:rPr sz="2000" b="1" spc="-80" dirty="0">
                          <a:solidFill>
                            <a:srgbClr val="404A5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404A56"/>
                          </a:solidFill>
                          <a:latin typeface="Arial"/>
                          <a:cs typeface="Arial"/>
                        </a:rPr>
                        <a:t>technical  </a:t>
                      </a:r>
                      <a:r>
                        <a:rPr sz="2000" b="1" spc="-5" dirty="0">
                          <a:solidFill>
                            <a:srgbClr val="404A56"/>
                          </a:solidFill>
                          <a:latin typeface="Arial"/>
                          <a:cs typeface="Arial"/>
                        </a:rPr>
                        <a:t>effect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3801" marB="0">
                    <a:lnL w="38100">
                      <a:solidFill>
                        <a:srgbClr val="4B575E"/>
                      </a:solidFill>
                      <a:prstDash val="solid"/>
                    </a:lnL>
                    <a:lnR w="38100">
                      <a:solidFill>
                        <a:srgbClr val="4B575E"/>
                      </a:solidFill>
                      <a:prstDash val="solid"/>
                    </a:lnR>
                    <a:lnT w="38100">
                      <a:solidFill>
                        <a:srgbClr val="4B575E"/>
                      </a:solidFill>
                      <a:prstDash val="solid"/>
                    </a:lnT>
                    <a:lnB w="19050">
                      <a:solidFill>
                        <a:srgbClr val="4B575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7470">
                <a:tc>
                  <a:txBody>
                    <a:bodyPr/>
                    <a:lstStyle/>
                    <a:p>
                      <a:pPr marL="767080" marR="508634" indent="-25463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000" spc="-5" dirty="0">
                          <a:solidFill>
                            <a:srgbClr val="404A56"/>
                          </a:solidFill>
                          <a:latin typeface="Arial"/>
                          <a:cs typeface="Arial"/>
                        </a:rPr>
                        <a:t>aesthetical effects</a:t>
                      </a:r>
                      <a:r>
                        <a:rPr sz="2000" spc="-110" dirty="0">
                          <a:solidFill>
                            <a:srgbClr val="404A5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404A56"/>
                          </a:solidFill>
                          <a:latin typeface="Arial"/>
                          <a:cs typeface="Arial"/>
                        </a:rPr>
                        <a:t>of  </a:t>
                      </a:r>
                      <a:r>
                        <a:rPr sz="2000" dirty="0">
                          <a:solidFill>
                            <a:srgbClr val="404A56"/>
                          </a:solidFill>
                          <a:latin typeface="Arial"/>
                          <a:cs typeface="Arial"/>
                        </a:rPr>
                        <a:t>music or a</a:t>
                      </a:r>
                      <a:r>
                        <a:rPr sz="2000" spc="-85" dirty="0">
                          <a:solidFill>
                            <a:srgbClr val="404A5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404A56"/>
                          </a:solidFill>
                          <a:latin typeface="Arial"/>
                          <a:cs typeface="Arial"/>
                        </a:rPr>
                        <a:t>video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678" marB="0">
                    <a:lnL w="38100">
                      <a:solidFill>
                        <a:srgbClr val="4B575E"/>
                      </a:solidFill>
                      <a:prstDash val="solid"/>
                    </a:lnL>
                    <a:lnR w="38100">
                      <a:solidFill>
                        <a:srgbClr val="4B575E"/>
                      </a:solidFill>
                      <a:prstDash val="solid"/>
                    </a:lnR>
                    <a:lnT w="19050">
                      <a:solidFill>
                        <a:srgbClr val="4B575E"/>
                      </a:solidFill>
                      <a:prstDash val="solid"/>
                    </a:lnT>
                    <a:lnB w="19050">
                      <a:solidFill>
                        <a:srgbClr val="4B575E"/>
                      </a:solidFill>
                      <a:prstDash val="solid"/>
                    </a:lnB>
                    <a:solidFill>
                      <a:srgbClr val="ECB1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015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dirty="0">
                          <a:solidFill>
                            <a:srgbClr val="404A56"/>
                          </a:solidFill>
                          <a:latin typeface="Arial"/>
                          <a:cs typeface="Arial"/>
                        </a:rPr>
                        <a:t>new rules</a:t>
                      </a:r>
                      <a:r>
                        <a:rPr sz="2000" spc="-10" dirty="0">
                          <a:solidFill>
                            <a:srgbClr val="404A5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404A56"/>
                          </a:solidFill>
                          <a:latin typeface="Arial"/>
                          <a:cs typeface="Arial"/>
                        </a:rPr>
                        <a:t>for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75565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404A56"/>
                          </a:solidFill>
                          <a:latin typeface="Arial"/>
                          <a:cs typeface="Arial"/>
                        </a:rPr>
                        <a:t>an </a:t>
                      </a:r>
                      <a:r>
                        <a:rPr sz="2000" spc="-5" dirty="0">
                          <a:solidFill>
                            <a:srgbClr val="404A56"/>
                          </a:solidFill>
                          <a:latin typeface="Arial"/>
                          <a:cs typeface="Arial"/>
                        </a:rPr>
                        <a:t>auction</a:t>
                      </a:r>
                      <a:r>
                        <a:rPr sz="2000" spc="-10" dirty="0">
                          <a:solidFill>
                            <a:srgbClr val="404A5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404A56"/>
                          </a:solidFill>
                          <a:latin typeface="Arial"/>
                          <a:cs typeface="Arial"/>
                        </a:rPr>
                        <a:t>scheme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676" marB="0">
                    <a:lnL w="38100">
                      <a:solidFill>
                        <a:srgbClr val="4B575E"/>
                      </a:solidFill>
                      <a:prstDash val="solid"/>
                    </a:lnL>
                    <a:lnR w="38100">
                      <a:solidFill>
                        <a:srgbClr val="4B575E"/>
                      </a:solidFill>
                      <a:prstDash val="solid"/>
                    </a:lnR>
                    <a:lnT w="19050">
                      <a:solidFill>
                        <a:srgbClr val="4B575E"/>
                      </a:solidFill>
                      <a:prstDash val="solid"/>
                    </a:lnT>
                    <a:lnB w="19050">
                      <a:solidFill>
                        <a:srgbClr val="4B575E"/>
                      </a:solidFill>
                      <a:prstDash val="solid"/>
                    </a:lnB>
                    <a:solidFill>
                      <a:srgbClr val="ECB1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1539">
                <a:tc>
                  <a:txBody>
                    <a:bodyPr/>
                    <a:lstStyle/>
                    <a:p>
                      <a:pPr marL="772795" marR="139700" indent="-62357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dirty="0">
                          <a:solidFill>
                            <a:srgbClr val="404A56"/>
                          </a:solidFill>
                          <a:latin typeface="Arial"/>
                          <a:cs typeface="Arial"/>
                        </a:rPr>
                        <a:t>selling and </a:t>
                      </a:r>
                      <a:r>
                        <a:rPr sz="2000" spc="-5" dirty="0">
                          <a:solidFill>
                            <a:srgbClr val="404A56"/>
                          </a:solidFill>
                          <a:latin typeface="Arial"/>
                          <a:cs typeface="Arial"/>
                        </a:rPr>
                        <a:t>booking </a:t>
                      </a:r>
                      <a:r>
                        <a:rPr sz="2000" dirty="0">
                          <a:solidFill>
                            <a:srgbClr val="404A56"/>
                          </a:solidFill>
                          <a:latin typeface="Arial"/>
                          <a:cs typeface="Arial"/>
                        </a:rPr>
                        <a:t>sailing  cruise</a:t>
                      </a:r>
                      <a:r>
                        <a:rPr sz="2000" spc="-5" dirty="0">
                          <a:solidFill>
                            <a:srgbClr val="404A56"/>
                          </a:solidFill>
                          <a:latin typeface="Arial"/>
                          <a:cs typeface="Arial"/>
                        </a:rPr>
                        <a:t> packages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676" marB="0">
                    <a:lnL w="38100">
                      <a:solidFill>
                        <a:srgbClr val="4B575E"/>
                      </a:solidFill>
                      <a:prstDash val="solid"/>
                    </a:lnL>
                    <a:lnR w="38100">
                      <a:solidFill>
                        <a:srgbClr val="4B575E"/>
                      </a:solidFill>
                      <a:prstDash val="solid"/>
                    </a:lnR>
                    <a:lnT w="19050">
                      <a:solidFill>
                        <a:srgbClr val="4B575E"/>
                      </a:solidFill>
                      <a:prstDash val="solid"/>
                    </a:lnT>
                    <a:lnB w="19050">
                      <a:solidFill>
                        <a:srgbClr val="4B575E"/>
                      </a:solidFill>
                      <a:prstDash val="solid"/>
                    </a:lnB>
                    <a:solidFill>
                      <a:srgbClr val="ECB1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0849">
                <a:tc>
                  <a:txBody>
                    <a:bodyPr/>
                    <a:lstStyle/>
                    <a:p>
                      <a:pPr marL="989330" marR="316230" indent="-66802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dirty="0">
                          <a:solidFill>
                            <a:srgbClr val="404A56"/>
                          </a:solidFill>
                          <a:latin typeface="Arial"/>
                          <a:cs typeface="Arial"/>
                        </a:rPr>
                        <a:t>calculation of a</a:t>
                      </a:r>
                      <a:r>
                        <a:rPr sz="2000" spc="-75" dirty="0">
                          <a:solidFill>
                            <a:srgbClr val="404A5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404A56"/>
                          </a:solidFill>
                          <a:latin typeface="Arial"/>
                          <a:cs typeface="Arial"/>
                        </a:rPr>
                        <a:t>pension  </a:t>
                      </a:r>
                      <a:r>
                        <a:rPr sz="2000" dirty="0">
                          <a:solidFill>
                            <a:srgbClr val="404A56"/>
                          </a:solidFill>
                          <a:latin typeface="Arial"/>
                          <a:cs typeface="Arial"/>
                        </a:rPr>
                        <a:t>contributions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676" marB="0">
                    <a:lnL w="38100">
                      <a:solidFill>
                        <a:srgbClr val="4B575E"/>
                      </a:solidFill>
                      <a:prstDash val="solid"/>
                    </a:lnL>
                    <a:lnR w="38100">
                      <a:solidFill>
                        <a:srgbClr val="4B575E"/>
                      </a:solidFill>
                      <a:prstDash val="solid"/>
                    </a:lnR>
                    <a:lnT w="19050">
                      <a:solidFill>
                        <a:srgbClr val="4B575E"/>
                      </a:solidFill>
                      <a:prstDash val="solid"/>
                    </a:lnT>
                    <a:lnB w="38100">
                      <a:solidFill>
                        <a:srgbClr val="4B575E"/>
                      </a:solidFill>
                      <a:prstDash val="solid"/>
                    </a:lnB>
                    <a:solidFill>
                      <a:srgbClr val="ECB1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833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2973" y="4075419"/>
            <a:ext cx="5685633" cy="1584077"/>
          </a:xfrm>
          <a:custGeom>
            <a:avLst/>
            <a:gdLst/>
            <a:ahLst/>
            <a:cxnLst/>
            <a:rect l="l" t="t" r="r" b="b"/>
            <a:pathLst>
              <a:path w="6269990" h="1746885">
                <a:moveTo>
                  <a:pt x="0" y="0"/>
                </a:moveTo>
                <a:lnTo>
                  <a:pt x="6269735" y="0"/>
                </a:lnTo>
                <a:lnTo>
                  <a:pt x="6269735" y="1746504"/>
                </a:lnTo>
                <a:lnTo>
                  <a:pt x="0" y="1746504"/>
                </a:lnTo>
                <a:lnTo>
                  <a:pt x="0" y="0"/>
                </a:lnTo>
                <a:close/>
              </a:path>
            </a:pathLst>
          </a:custGeom>
          <a:solidFill>
            <a:srgbClr val="F2CCC8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" name="object 3"/>
          <p:cNvSpPr/>
          <p:nvPr/>
        </p:nvSpPr>
        <p:spPr>
          <a:xfrm>
            <a:off x="3498827" y="4071272"/>
            <a:ext cx="5695422" cy="1593866"/>
          </a:xfrm>
          <a:custGeom>
            <a:avLst/>
            <a:gdLst/>
            <a:ahLst/>
            <a:cxnLst/>
            <a:rect l="l" t="t" r="r" b="b"/>
            <a:pathLst>
              <a:path w="6280784" h="1757679">
                <a:moveTo>
                  <a:pt x="6280404" y="0"/>
                </a:moveTo>
                <a:lnTo>
                  <a:pt x="0" y="0"/>
                </a:lnTo>
                <a:lnTo>
                  <a:pt x="0" y="1757171"/>
                </a:lnTo>
                <a:lnTo>
                  <a:pt x="6280404" y="1757171"/>
                </a:lnTo>
                <a:lnTo>
                  <a:pt x="6280404" y="1751075"/>
                </a:lnTo>
                <a:lnTo>
                  <a:pt x="10668" y="1751075"/>
                </a:lnTo>
                <a:lnTo>
                  <a:pt x="4572" y="1746503"/>
                </a:lnTo>
                <a:lnTo>
                  <a:pt x="10668" y="1746503"/>
                </a:lnTo>
                <a:lnTo>
                  <a:pt x="10668" y="10667"/>
                </a:lnTo>
                <a:lnTo>
                  <a:pt x="4572" y="10667"/>
                </a:lnTo>
                <a:lnTo>
                  <a:pt x="10668" y="4571"/>
                </a:lnTo>
                <a:lnTo>
                  <a:pt x="6280404" y="4571"/>
                </a:lnTo>
                <a:lnTo>
                  <a:pt x="6280404" y="0"/>
                </a:lnTo>
                <a:close/>
              </a:path>
              <a:path w="6280784" h="1757679">
                <a:moveTo>
                  <a:pt x="10668" y="1746503"/>
                </a:moveTo>
                <a:lnTo>
                  <a:pt x="4572" y="1746503"/>
                </a:lnTo>
                <a:lnTo>
                  <a:pt x="10668" y="1751075"/>
                </a:lnTo>
                <a:lnTo>
                  <a:pt x="10668" y="1746503"/>
                </a:lnTo>
                <a:close/>
              </a:path>
              <a:path w="6280784" h="1757679">
                <a:moveTo>
                  <a:pt x="6269735" y="1746503"/>
                </a:moveTo>
                <a:lnTo>
                  <a:pt x="10668" y="1746503"/>
                </a:lnTo>
                <a:lnTo>
                  <a:pt x="10668" y="1751075"/>
                </a:lnTo>
                <a:lnTo>
                  <a:pt x="6269735" y="1751075"/>
                </a:lnTo>
                <a:lnTo>
                  <a:pt x="6269735" y="1746503"/>
                </a:lnTo>
                <a:close/>
              </a:path>
              <a:path w="6280784" h="1757679">
                <a:moveTo>
                  <a:pt x="6269735" y="4571"/>
                </a:moveTo>
                <a:lnTo>
                  <a:pt x="6269735" y="1751075"/>
                </a:lnTo>
                <a:lnTo>
                  <a:pt x="6274308" y="1746503"/>
                </a:lnTo>
                <a:lnTo>
                  <a:pt x="6280404" y="1746503"/>
                </a:lnTo>
                <a:lnTo>
                  <a:pt x="6280404" y="10667"/>
                </a:lnTo>
                <a:lnTo>
                  <a:pt x="6274308" y="10667"/>
                </a:lnTo>
                <a:lnTo>
                  <a:pt x="6269735" y="4571"/>
                </a:lnTo>
                <a:close/>
              </a:path>
              <a:path w="6280784" h="1757679">
                <a:moveTo>
                  <a:pt x="6280404" y="1746503"/>
                </a:moveTo>
                <a:lnTo>
                  <a:pt x="6274308" y="1746503"/>
                </a:lnTo>
                <a:lnTo>
                  <a:pt x="6269735" y="1751075"/>
                </a:lnTo>
                <a:lnTo>
                  <a:pt x="6280404" y="1751075"/>
                </a:lnTo>
                <a:lnTo>
                  <a:pt x="6280404" y="1746503"/>
                </a:lnTo>
                <a:close/>
              </a:path>
              <a:path w="6280784" h="1757679">
                <a:moveTo>
                  <a:pt x="10668" y="4571"/>
                </a:moveTo>
                <a:lnTo>
                  <a:pt x="4572" y="10667"/>
                </a:lnTo>
                <a:lnTo>
                  <a:pt x="10668" y="10667"/>
                </a:lnTo>
                <a:lnTo>
                  <a:pt x="10668" y="4571"/>
                </a:lnTo>
                <a:close/>
              </a:path>
              <a:path w="6280784" h="1757679">
                <a:moveTo>
                  <a:pt x="6269735" y="4571"/>
                </a:moveTo>
                <a:lnTo>
                  <a:pt x="10668" y="4571"/>
                </a:lnTo>
                <a:lnTo>
                  <a:pt x="10668" y="10667"/>
                </a:lnTo>
                <a:lnTo>
                  <a:pt x="6269735" y="10667"/>
                </a:lnTo>
                <a:lnTo>
                  <a:pt x="6269735" y="4571"/>
                </a:lnTo>
                <a:close/>
              </a:path>
              <a:path w="6280784" h="1757679">
                <a:moveTo>
                  <a:pt x="6280404" y="4571"/>
                </a:moveTo>
                <a:lnTo>
                  <a:pt x="6269735" y="4571"/>
                </a:lnTo>
                <a:lnTo>
                  <a:pt x="6274308" y="10667"/>
                </a:lnTo>
                <a:lnTo>
                  <a:pt x="6280404" y="10667"/>
                </a:lnTo>
                <a:lnTo>
                  <a:pt x="6280404" y="4571"/>
                </a:lnTo>
                <a:close/>
              </a:path>
            </a:pathLst>
          </a:custGeom>
          <a:solidFill>
            <a:srgbClr val="4B575E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/>
          <p:nvPr/>
        </p:nvSpPr>
        <p:spPr>
          <a:xfrm>
            <a:off x="3502973" y="2491687"/>
            <a:ext cx="5685633" cy="1584077"/>
          </a:xfrm>
          <a:custGeom>
            <a:avLst/>
            <a:gdLst/>
            <a:ahLst/>
            <a:cxnLst/>
            <a:rect l="l" t="t" r="r" b="b"/>
            <a:pathLst>
              <a:path w="6269990" h="1746885">
                <a:moveTo>
                  <a:pt x="0" y="0"/>
                </a:moveTo>
                <a:lnTo>
                  <a:pt x="6269735" y="0"/>
                </a:lnTo>
                <a:lnTo>
                  <a:pt x="6269735" y="1746504"/>
                </a:lnTo>
                <a:lnTo>
                  <a:pt x="0" y="1746504"/>
                </a:lnTo>
                <a:lnTo>
                  <a:pt x="0" y="0"/>
                </a:lnTo>
                <a:close/>
              </a:path>
            </a:pathLst>
          </a:custGeom>
          <a:solidFill>
            <a:srgbClr val="D5DEE6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/>
          <p:nvPr/>
        </p:nvSpPr>
        <p:spPr>
          <a:xfrm>
            <a:off x="3498827" y="2487541"/>
            <a:ext cx="5695422" cy="1593866"/>
          </a:xfrm>
          <a:custGeom>
            <a:avLst/>
            <a:gdLst/>
            <a:ahLst/>
            <a:cxnLst/>
            <a:rect l="l" t="t" r="r" b="b"/>
            <a:pathLst>
              <a:path w="6280784" h="1757679">
                <a:moveTo>
                  <a:pt x="6280404" y="0"/>
                </a:moveTo>
                <a:lnTo>
                  <a:pt x="0" y="0"/>
                </a:lnTo>
                <a:lnTo>
                  <a:pt x="0" y="1757171"/>
                </a:lnTo>
                <a:lnTo>
                  <a:pt x="6280404" y="1757171"/>
                </a:lnTo>
                <a:lnTo>
                  <a:pt x="6280404" y="1751076"/>
                </a:lnTo>
                <a:lnTo>
                  <a:pt x="10668" y="1751076"/>
                </a:lnTo>
                <a:lnTo>
                  <a:pt x="4572" y="1746504"/>
                </a:lnTo>
                <a:lnTo>
                  <a:pt x="10668" y="1746504"/>
                </a:lnTo>
                <a:lnTo>
                  <a:pt x="10668" y="10667"/>
                </a:lnTo>
                <a:lnTo>
                  <a:pt x="4572" y="10667"/>
                </a:lnTo>
                <a:lnTo>
                  <a:pt x="10668" y="4572"/>
                </a:lnTo>
                <a:lnTo>
                  <a:pt x="6280404" y="4572"/>
                </a:lnTo>
                <a:lnTo>
                  <a:pt x="6280404" y="0"/>
                </a:lnTo>
                <a:close/>
              </a:path>
              <a:path w="6280784" h="1757679">
                <a:moveTo>
                  <a:pt x="10668" y="1746504"/>
                </a:moveTo>
                <a:lnTo>
                  <a:pt x="4572" y="1746504"/>
                </a:lnTo>
                <a:lnTo>
                  <a:pt x="10668" y="1751076"/>
                </a:lnTo>
                <a:lnTo>
                  <a:pt x="10668" y="1746504"/>
                </a:lnTo>
                <a:close/>
              </a:path>
              <a:path w="6280784" h="1757679">
                <a:moveTo>
                  <a:pt x="6269735" y="1746504"/>
                </a:moveTo>
                <a:lnTo>
                  <a:pt x="10668" y="1746504"/>
                </a:lnTo>
                <a:lnTo>
                  <a:pt x="10668" y="1751076"/>
                </a:lnTo>
                <a:lnTo>
                  <a:pt x="6269735" y="1751076"/>
                </a:lnTo>
                <a:lnTo>
                  <a:pt x="6269735" y="1746504"/>
                </a:lnTo>
                <a:close/>
              </a:path>
              <a:path w="6280784" h="1757679">
                <a:moveTo>
                  <a:pt x="6269735" y="4572"/>
                </a:moveTo>
                <a:lnTo>
                  <a:pt x="6269735" y="1751076"/>
                </a:lnTo>
                <a:lnTo>
                  <a:pt x="6274308" y="1746504"/>
                </a:lnTo>
                <a:lnTo>
                  <a:pt x="6280404" y="1746504"/>
                </a:lnTo>
                <a:lnTo>
                  <a:pt x="6280404" y="10667"/>
                </a:lnTo>
                <a:lnTo>
                  <a:pt x="6274308" y="10667"/>
                </a:lnTo>
                <a:lnTo>
                  <a:pt x="6269735" y="4572"/>
                </a:lnTo>
                <a:close/>
              </a:path>
              <a:path w="6280784" h="1757679">
                <a:moveTo>
                  <a:pt x="6280404" y="1746504"/>
                </a:moveTo>
                <a:lnTo>
                  <a:pt x="6274308" y="1746504"/>
                </a:lnTo>
                <a:lnTo>
                  <a:pt x="6269735" y="1751076"/>
                </a:lnTo>
                <a:lnTo>
                  <a:pt x="6280404" y="1751076"/>
                </a:lnTo>
                <a:lnTo>
                  <a:pt x="6280404" y="1746504"/>
                </a:lnTo>
                <a:close/>
              </a:path>
              <a:path w="6280784" h="1757679">
                <a:moveTo>
                  <a:pt x="10668" y="4572"/>
                </a:moveTo>
                <a:lnTo>
                  <a:pt x="4572" y="10667"/>
                </a:lnTo>
                <a:lnTo>
                  <a:pt x="10668" y="10667"/>
                </a:lnTo>
                <a:lnTo>
                  <a:pt x="10668" y="4572"/>
                </a:lnTo>
                <a:close/>
              </a:path>
              <a:path w="6280784" h="1757679">
                <a:moveTo>
                  <a:pt x="6269735" y="4572"/>
                </a:moveTo>
                <a:lnTo>
                  <a:pt x="10668" y="4572"/>
                </a:lnTo>
                <a:lnTo>
                  <a:pt x="10668" y="10667"/>
                </a:lnTo>
                <a:lnTo>
                  <a:pt x="6269735" y="10667"/>
                </a:lnTo>
                <a:lnTo>
                  <a:pt x="6269735" y="4572"/>
                </a:lnTo>
                <a:close/>
              </a:path>
              <a:path w="6280784" h="1757679">
                <a:moveTo>
                  <a:pt x="6280404" y="4572"/>
                </a:moveTo>
                <a:lnTo>
                  <a:pt x="6269735" y="4572"/>
                </a:lnTo>
                <a:lnTo>
                  <a:pt x="6274308" y="10667"/>
                </a:lnTo>
                <a:lnTo>
                  <a:pt x="6280404" y="10667"/>
                </a:lnTo>
                <a:lnTo>
                  <a:pt x="6280404" y="4572"/>
                </a:lnTo>
                <a:close/>
              </a:path>
            </a:pathLst>
          </a:custGeom>
          <a:solidFill>
            <a:srgbClr val="4B575E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 txBox="1"/>
          <p:nvPr/>
        </p:nvSpPr>
        <p:spPr>
          <a:xfrm>
            <a:off x="3727773" y="1391176"/>
            <a:ext cx="4960102" cy="694201"/>
          </a:xfrm>
          <a:prstGeom prst="rect">
            <a:avLst/>
          </a:prstGeom>
        </p:spPr>
        <p:txBody>
          <a:bodyPr vert="horz" wrap="square" lIns="0" tIns="13244" rIns="0" bIns="0" rtlCol="0">
            <a:spAutoFit/>
          </a:bodyPr>
          <a:lstStyle/>
          <a:p>
            <a:pPr marL="226872" indent="-215356">
              <a:spcBef>
                <a:spcPts val="104"/>
              </a:spcBef>
              <a:buFont typeface="Wingdings"/>
              <a:buChar char=""/>
              <a:tabLst>
                <a:tab pos="227448" algn="l"/>
              </a:tabLst>
            </a:pPr>
            <a:r>
              <a:rPr sz="1587" b="1" spc="5" dirty="0">
                <a:solidFill>
                  <a:srgbClr val="4B575E"/>
                </a:solidFill>
                <a:latin typeface="Arial"/>
                <a:cs typeface="Arial"/>
              </a:rPr>
              <a:t>Subject-matter </a:t>
            </a:r>
            <a:r>
              <a:rPr sz="1587" b="1" i="1" spc="5" dirty="0">
                <a:solidFill>
                  <a:srgbClr val="4B575E"/>
                </a:solidFill>
                <a:latin typeface="Arial"/>
                <a:cs typeface="Arial"/>
              </a:rPr>
              <a:t>is not </a:t>
            </a:r>
            <a:r>
              <a:rPr sz="1587" b="1" dirty="0">
                <a:solidFill>
                  <a:srgbClr val="4B575E"/>
                </a:solidFill>
                <a:latin typeface="Arial"/>
                <a:cs typeface="Arial"/>
              </a:rPr>
              <a:t>excluded </a:t>
            </a:r>
            <a:r>
              <a:rPr sz="1587" b="1" spc="5" dirty="0">
                <a:solidFill>
                  <a:srgbClr val="4B575E"/>
                </a:solidFill>
                <a:latin typeface="Arial"/>
                <a:cs typeface="Arial"/>
              </a:rPr>
              <a:t>from</a:t>
            </a:r>
            <a:r>
              <a:rPr sz="1587" b="1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587" b="1" spc="5" dirty="0">
                <a:solidFill>
                  <a:srgbClr val="4B575E"/>
                </a:solidFill>
                <a:latin typeface="Arial"/>
                <a:cs typeface="Arial"/>
              </a:rPr>
              <a:t>patentability</a:t>
            </a:r>
            <a:endParaRPr sz="1587">
              <a:latin typeface="Arial"/>
              <a:cs typeface="Arial"/>
            </a:endParaRPr>
          </a:p>
          <a:p>
            <a:pPr marL="11516">
              <a:spcBef>
                <a:spcPts val="1509"/>
              </a:spcBef>
            </a:pPr>
            <a:r>
              <a:rPr sz="1587" spc="5" dirty="0">
                <a:solidFill>
                  <a:srgbClr val="800000"/>
                </a:solidFill>
                <a:latin typeface="Arial"/>
                <a:cs typeface="Arial"/>
              </a:rPr>
              <a:t>× </a:t>
            </a:r>
            <a:r>
              <a:rPr sz="1587" b="1" spc="5" dirty="0">
                <a:solidFill>
                  <a:srgbClr val="800000"/>
                </a:solidFill>
                <a:latin typeface="Arial"/>
                <a:cs typeface="Arial"/>
              </a:rPr>
              <a:t>Subject-matter </a:t>
            </a:r>
            <a:r>
              <a:rPr sz="1587" b="1" i="1" spc="5" dirty="0">
                <a:solidFill>
                  <a:srgbClr val="800000"/>
                </a:solidFill>
                <a:latin typeface="Arial"/>
                <a:cs typeface="Arial"/>
              </a:rPr>
              <a:t>is </a:t>
            </a:r>
            <a:r>
              <a:rPr sz="1587" b="1" dirty="0">
                <a:solidFill>
                  <a:srgbClr val="800000"/>
                </a:solidFill>
                <a:latin typeface="Arial"/>
                <a:cs typeface="Arial"/>
              </a:rPr>
              <a:t>excluded </a:t>
            </a:r>
            <a:r>
              <a:rPr sz="1587" b="1" spc="5" dirty="0">
                <a:solidFill>
                  <a:srgbClr val="800000"/>
                </a:solidFill>
                <a:latin typeface="Arial"/>
                <a:cs typeface="Arial"/>
              </a:rPr>
              <a:t>from</a:t>
            </a:r>
            <a:r>
              <a:rPr sz="1587" b="1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587" b="1" spc="5" dirty="0">
                <a:solidFill>
                  <a:srgbClr val="800000"/>
                </a:solidFill>
                <a:latin typeface="Arial"/>
                <a:cs typeface="Arial"/>
              </a:rPr>
              <a:t>patentability</a:t>
            </a:r>
            <a:endParaRPr sz="1587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59627" y="525045"/>
            <a:ext cx="1459124" cy="379137"/>
          </a:xfrm>
          <a:prstGeom prst="rect">
            <a:avLst/>
          </a:prstGeom>
        </p:spPr>
        <p:txBody>
          <a:bodyPr vert="horz" wrap="square" lIns="0" tIns="16123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27"/>
              </a:spcBef>
            </a:pPr>
            <a:r>
              <a:rPr sz="2358" spc="18" dirty="0"/>
              <a:t>Exclusion</a:t>
            </a:r>
            <a:endParaRPr sz="2358"/>
          </a:p>
        </p:txBody>
      </p:sp>
      <p:sp>
        <p:nvSpPr>
          <p:cNvPr id="8" name="object 8"/>
          <p:cNvSpPr/>
          <p:nvPr/>
        </p:nvSpPr>
        <p:spPr>
          <a:xfrm>
            <a:off x="6094157" y="2780518"/>
            <a:ext cx="2668573" cy="1140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9" name="object 9"/>
          <p:cNvSpPr/>
          <p:nvPr/>
        </p:nvSpPr>
        <p:spPr>
          <a:xfrm>
            <a:off x="6085865" y="2778675"/>
            <a:ext cx="2686770" cy="1151637"/>
          </a:xfrm>
          <a:custGeom>
            <a:avLst/>
            <a:gdLst/>
            <a:ahLst/>
            <a:cxnLst/>
            <a:rect l="l" t="t" r="r" b="b"/>
            <a:pathLst>
              <a:path w="2962909" h="1270000">
                <a:moveTo>
                  <a:pt x="1114043" y="1231900"/>
                </a:moveTo>
                <a:lnTo>
                  <a:pt x="973836" y="1231900"/>
                </a:lnTo>
                <a:lnTo>
                  <a:pt x="1112520" y="1257299"/>
                </a:lnTo>
                <a:lnTo>
                  <a:pt x="1255776" y="1269999"/>
                </a:lnTo>
                <a:lnTo>
                  <a:pt x="1469135" y="1269999"/>
                </a:lnTo>
                <a:lnTo>
                  <a:pt x="1470659" y="1257299"/>
                </a:lnTo>
                <a:lnTo>
                  <a:pt x="1330452" y="1257299"/>
                </a:lnTo>
                <a:lnTo>
                  <a:pt x="1257300" y="1244599"/>
                </a:lnTo>
                <a:lnTo>
                  <a:pt x="1114043" y="1231900"/>
                </a:lnTo>
                <a:close/>
              </a:path>
              <a:path w="2962909" h="1270000">
                <a:moveTo>
                  <a:pt x="1481327" y="1257299"/>
                </a:moveTo>
                <a:lnTo>
                  <a:pt x="1470659" y="1257299"/>
                </a:lnTo>
                <a:lnTo>
                  <a:pt x="1469135" y="1269999"/>
                </a:lnTo>
                <a:lnTo>
                  <a:pt x="1473707" y="1269999"/>
                </a:lnTo>
                <a:lnTo>
                  <a:pt x="1481327" y="1257299"/>
                </a:lnTo>
                <a:close/>
              </a:path>
              <a:path w="2962909" h="1270000">
                <a:moveTo>
                  <a:pt x="1485900" y="1257299"/>
                </a:moveTo>
                <a:lnTo>
                  <a:pt x="1481327" y="1257299"/>
                </a:lnTo>
                <a:lnTo>
                  <a:pt x="1473707" y="1269999"/>
                </a:lnTo>
                <a:lnTo>
                  <a:pt x="1479803" y="1269999"/>
                </a:lnTo>
                <a:lnTo>
                  <a:pt x="1485900" y="1257299"/>
                </a:lnTo>
                <a:close/>
              </a:path>
              <a:path w="2962909" h="1270000">
                <a:moveTo>
                  <a:pt x="1490472" y="1257299"/>
                </a:moveTo>
                <a:lnTo>
                  <a:pt x="1485900" y="1257299"/>
                </a:lnTo>
                <a:lnTo>
                  <a:pt x="1479803" y="1269999"/>
                </a:lnTo>
                <a:lnTo>
                  <a:pt x="1491996" y="1269999"/>
                </a:lnTo>
                <a:lnTo>
                  <a:pt x="1490472" y="1257299"/>
                </a:lnTo>
                <a:close/>
              </a:path>
              <a:path w="2962909" h="1270000">
                <a:moveTo>
                  <a:pt x="1848611" y="12700"/>
                </a:moveTo>
                <a:lnTo>
                  <a:pt x="1479803" y="12700"/>
                </a:lnTo>
                <a:lnTo>
                  <a:pt x="1556003" y="25400"/>
                </a:lnTo>
                <a:lnTo>
                  <a:pt x="1776983" y="25400"/>
                </a:lnTo>
                <a:lnTo>
                  <a:pt x="1917192" y="50800"/>
                </a:lnTo>
                <a:lnTo>
                  <a:pt x="1984248" y="50800"/>
                </a:lnTo>
                <a:lnTo>
                  <a:pt x="2179320" y="88900"/>
                </a:lnTo>
                <a:lnTo>
                  <a:pt x="2240279" y="114300"/>
                </a:lnTo>
                <a:lnTo>
                  <a:pt x="2357628" y="139700"/>
                </a:lnTo>
                <a:lnTo>
                  <a:pt x="2439924" y="165100"/>
                </a:lnTo>
                <a:lnTo>
                  <a:pt x="2491740" y="190500"/>
                </a:lnTo>
                <a:lnTo>
                  <a:pt x="2564892" y="228600"/>
                </a:lnTo>
                <a:lnTo>
                  <a:pt x="2610611" y="241300"/>
                </a:lnTo>
                <a:lnTo>
                  <a:pt x="2654807" y="266700"/>
                </a:lnTo>
                <a:lnTo>
                  <a:pt x="2714244" y="304800"/>
                </a:lnTo>
                <a:lnTo>
                  <a:pt x="2750820" y="330200"/>
                </a:lnTo>
                <a:lnTo>
                  <a:pt x="2784348" y="355600"/>
                </a:lnTo>
                <a:lnTo>
                  <a:pt x="2814828" y="381000"/>
                </a:lnTo>
                <a:lnTo>
                  <a:pt x="2842259" y="419100"/>
                </a:lnTo>
                <a:lnTo>
                  <a:pt x="2866644" y="444500"/>
                </a:lnTo>
                <a:lnTo>
                  <a:pt x="2877311" y="457200"/>
                </a:lnTo>
                <a:lnTo>
                  <a:pt x="2904744" y="495300"/>
                </a:lnTo>
                <a:lnTo>
                  <a:pt x="2912364" y="520700"/>
                </a:lnTo>
                <a:lnTo>
                  <a:pt x="2924555" y="546100"/>
                </a:lnTo>
                <a:lnTo>
                  <a:pt x="2933700" y="571500"/>
                </a:lnTo>
                <a:lnTo>
                  <a:pt x="2939796" y="609600"/>
                </a:lnTo>
                <a:lnTo>
                  <a:pt x="2939796" y="622300"/>
                </a:lnTo>
                <a:lnTo>
                  <a:pt x="2941320" y="635000"/>
                </a:lnTo>
                <a:lnTo>
                  <a:pt x="2939796" y="647700"/>
                </a:lnTo>
                <a:lnTo>
                  <a:pt x="2939796" y="673100"/>
                </a:lnTo>
                <a:lnTo>
                  <a:pt x="2933700" y="698500"/>
                </a:lnTo>
                <a:lnTo>
                  <a:pt x="2924555" y="723900"/>
                </a:lnTo>
                <a:lnTo>
                  <a:pt x="2912364" y="762000"/>
                </a:lnTo>
                <a:lnTo>
                  <a:pt x="2904744" y="774700"/>
                </a:lnTo>
                <a:lnTo>
                  <a:pt x="2877311" y="812800"/>
                </a:lnTo>
                <a:lnTo>
                  <a:pt x="2865120" y="825500"/>
                </a:lnTo>
                <a:lnTo>
                  <a:pt x="2854452" y="850900"/>
                </a:lnTo>
                <a:lnTo>
                  <a:pt x="2814828" y="889000"/>
                </a:lnTo>
                <a:lnTo>
                  <a:pt x="2784348" y="914400"/>
                </a:lnTo>
                <a:lnTo>
                  <a:pt x="2750820" y="939800"/>
                </a:lnTo>
                <a:lnTo>
                  <a:pt x="2714244" y="965200"/>
                </a:lnTo>
                <a:lnTo>
                  <a:pt x="2674620" y="990600"/>
                </a:lnTo>
                <a:lnTo>
                  <a:pt x="2610611" y="1028700"/>
                </a:lnTo>
                <a:lnTo>
                  <a:pt x="2564892" y="1054100"/>
                </a:lnTo>
                <a:lnTo>
                  <a:pt x="2540507" y="1066800"/>
                </a:lnTo>
                <a:lnTo>
                  <a:pt x="2516124" y="1066800"/>
                </a:lnTo>
                <a:lnTo>
                  <a:pt x="2491740" y="1079500"/>
                </a:lnTo>
                <a:lnTo>
                  <a:pt x="2439924" y="1104900"/>
                </a:lnTo>
                <a:lnTo>
                  <a:pt x="2357628" y="1130300"/>
                </a:lnTo>
                <a:lnTo>
                  <a:pt x="2299716" y="1143000"/>
                </a:lnTo>
                <a:lnTo>
                  <a:pt x="2240279" y="1168400"/>
                </a:lnTo>
                <a:lnTo>
                  <a:pt x="2179320" y="1181100"/>
                </a:lnTo>
                <a:lnTo>
                  <a:pt x="1984248" y="1219200"/>
                </a:lnTo>
                <a:lnTo>
                  <a:pt x="1703831" y="1244599"/>
                </a:lnTo>
                <a:lnTo>
                  <a:pt x="1630679" y="1257299"/>
                </a:lnTo>
                <a:lnTo>
                  <a:pt x="1490472" y="1257299"/>
                </a:lnTo>
                <a:lnTo>
                  <a:pt x="1491996" y="1269999"/>
                </a:lnTo>
                <a:lnTo>
                  <a:pt x="1705355" y="1269999"/>
                </a:lnTo>
                <a:lnTo>
                  <a:pt x="1778507" y="1257299"/>
                </a:lnTo>
                <a:lnTo>
                  <a:pt x="1918716" y="1244599"/>
                </a:lnTo>
                <a:lnTo>
                  <a:pt x="1987296" y="1231900"/>
                </a:lnTo>
                <a:lnTo>
                  <a:pt x="2054352" y="1231900"/>
                </a:lnTo>
                <a:lnTo>
                  <a:pt x="2119883" y="1219200"/>
                </a:lnTo>
                <a:lnTo>
                  <a:pt x="2183892" y="1193800"/>
                </a:lnTo>
                <a:lnTo>
                  <a:pt x="2246376" y="1181100"/>
                </a:lnTo>
                <a:lnTo>
                  <a:pt x="2363724" y="1155700"/>
                </a:lnTo>
                <a:lnTo>
                  <a:pt x="2420111" y="1130300"/>
                </a:lnTo>
                <a:lnTo>
                  <a:pt x="2447544" y="1117600"/>
                </a:lnTo>
                <a:lnTo>
                  <a:pt x="2525268" y="1092200"/>
                </a:lnTo>
                <a:lnTo>
                  <a:pt x="2574035" y="1066800"/>
                </a:lnTo>
                <a:lnTo>
                  <a:pt x="2642616" y="1028700"/>
                </a:lnTo>
                <a:lnTo>
                  <a:pt x="2706624" y="1003300"/>
                </a:lnTo>
                <a:lnTo>
                  <a:pt x="2724911" y="977900"/>
                </a:lnTo>
                <a:lnTo>
                  <a:pt x="2744724" y="965200"/>
                </a:lnTo>
                <a:lnTo>
                  <a:pt x="2763011" y="952500"/>
                </a:lnTo>
                <a:lnTo>
                  <a:pt x="2779776" y="939800"/>
                </a:lnTo>
                <a:lnTo>
                  <a:pt x="2798064" y="927100"/>
                </a:lnTo>
                <a:lnTo>
                  <a:pt x="2843783" y="889000"/>
                </a:lnTo>
                <a:lnTo>
                  <a:pt x="2857500" y="876300"/>
                </a:lnTo>
                <a:lnTo>
                  <a:pt x="2869692" y="863600"/>
                </a:lnTo>
                <a:lnTo>
                  <a:pt x="2894076" y="825500"/>
                </a:lnTo>
                <a:lnTo>
                  <a:pt x="2904744" y="812800"/>
                </a:lnTo>
                <a:lnTo>
                  <a:pt x="2923031" y="787400"/>
                </a:lnTo>
                <a:lnTo>
                  <a:pt x="2930652" y="762000"/>
                </a:lnTo>
                <a:lnTo>
                  <a:pt x="2938272" y="749300"/>
                </a:lnTo>
                <a:lnTo>
                  <a:pt x="2950464" y="723900"/>
                </a:lnTo>
                <a:lnTo>
                  <a:pt x="2953511" y="698500"/>
                </a:lnTo>
                <a:lnTo>
                  <a:pt x="2958083" y="685800"/>
                </a:lnTo>
                <a:lnTo>
                  <a:pt x="2962655" y="635000"/>
                </a:lnTo>
                <a:lnTo>
                  <a:pt x="2958083" y="584200"/>
                </a:lnTo>
                <a:lnTo>
                  <a:pt x="2953511" y="571500"/>
                </a:lnTo>
                <a:lnTo>
                  <a:pt x="2944368" y="533400"/>
                </a:lnTo>
                <a:lnTo>
                  <a:pt x="2938272" y="520700"/>
                </a:lnTo>
                <a:lnTo>
                  <a:pt x="2923031" y="495300"/>
                </a:lnTo>
                <a:lnTo>
                  <a:pt x="2904744" y="457200"/>
                </a:lnTo>
                <a:lnTo>
                  <a:pt x="2894076" y="444500"/>
                </a:lnTo>
                <a:lnTo>
                  <a:pt x="2869692" y="419100"/>
                </a:lnTo>
                <a:lnTo>
                  <a:pt x="2857500" y="393700"/>
                </a:lnTo>
                <a:lnTo>
                  <a:pt x="2813304" y="355600"/>
                </a:lnTo>
                <a:lnTo>
                  <a:pt x="2763011" y="317500"/>
                </a:lnTo>
                <a:lnTo>
                  <a:pt x="2685287" y="266700"/>
                </a:lnTo>
                <a:lnTo>
                  <a:pt x="2642616" y="241300"/>
                </a:lnTo>
                <a:lnTo>
                  <a:pt x="2574035" y="203200"/>
                </a:lnTo>
                <a:lnTo>
                  <a:pt x="2525268" y="177800"/>
                </a:lnTo>
                <a:lnTo>
                  <a:pt x="2473452" y="165100"/>
                </a:lnTo>
                <a:lnTo>
                  <a:pt x="2446020" y="152400"/>
                </a:lnTo>
                <a:lnTo>
                  <a:pt x="2420111" y="139700"/>
                </a:lnTo>
                <a:lnTo>
                  <a:pt x="2363724" y="127000"/>
                </a:lnTo>
                <a:lnTo>
                  <a:pt x="2305811" y="101600"/>
                </a:lnTo>
                <a:lnTo>
                  <a:pt x="2246376" y="88900"/>
                </a:lnTo>
                <a:lnTo>
                  <a:pt x="1987296" y="38100"/>
                </a:lnTo>
                <a:lnTo>
                  <a:pt x="1848611" y="12700"/>
                </a:lnTo>
                <a:close/>
              </a:path>
              <a:path w="2962909" h="1270000">
                <a:moveTo>
                  <a:pt x="1479803" y="12700"/>
                </a:moveTo>
                <a:lnTo>
                  <a:pt x="1110996" y="12700"/>
                </a:lnTo>
                <a:lnTo>
                  <a:pt x="905255" y="50800"/>
                </a:lnTo>
                <a:lnTo>
                  <a:pt x="714755" y="88900"/>
                </a:lnTo>
                <a:lnTo>
                  <a:pt x="655320" y="101600"/>
                </a:lnTo>
                <a:lnTo>
                  <a:pt x="597408" y="127000"/>
                </a:lnTo>
                <a:lnTo>
                  <a:pt x="541020" y="139700"/>
                </a:lnTo>
                <a:lnTo>
                  <a:pt x="513588" y="152400"/>
                </a:lnTo>
                <a:lnTo>
                  <a:pt x="435863" y="177800"/>
                </a:lnTo>
                <a:lnTo>
                  <a:pt x="387096" y="203200"/>
                </a:lnTo>
                <a:lnTo>
                  <a:pt x="318515" y="241300"/>
                </a:lnTo>
                <a:lnTo>
                  <a:pt x="275843" y="266700"/>
                </a:lnTo>
                <a:lnTo>
                  <a:pt x="216408" y="304800"/>
                </a:lnTo>
                <a:lnTo>
                  <a:pt x="147827" y="355600"/>
                </a:lnTo>
                <a:lnTo>
                  <a:pt x="117348" y="381000"/>
                </a:lnTo>
                <a:lnTo>
                  <a:pt x="91439" y="419100"/>
                </a:lnTo>
                <a:lnTo>
                  <a:pt x="67055" y="444500"/>
                </a:lnTo>
                <a:lnTo>
                  <a:pt x="56387" y="457200"/>
                </a:lnTo>
                <a:lnTo>
                  <a:pt x="38100" y="495300"/>
                </a:lnTo>
                <a:lnTo>
                  <a:pt x="22860" y="520700"/>
                </a:lnTo>
                <a:lnTo>
                  <a:pt x="16763" y="533400"/>
                </a:lnTo>
                <a:lnTo>
                  <a:pt x="12191" y="558800"/>
                </a:lnTo>
                <a:lnTo>
                  <a:pt x="3048" y="584200"/>
                </a:lnTo>
                <a:lnTo>
                  <a:pt x="0" y="622300"/>
                </a:lnTo>
                <a:lnTo>
                  <a:pt x="0" y="660400"/>
                </a:lnTo>
                <a:lnTo>
                  <a:pt x="1524" y="673100"/>
                </a:lnTo>
                <a:lnTo>
                  <a:pt x="16763" y="736600"/>
                </a:lnTo>
                <a:lnTo>
                  <a:pt x="22860" y="749300"/>
                </a:lnTo>
                <a:lnTo>
                  <a:pt x="30479" y="774700"/>
                </a:lnTo>
                <a:lnTo>
                  <a:pt x="38100" y="787400"/>
                </a:lnTo>
                <a:lnTo>
                  <a:pt x="56387" y="812800"/>
                </a:lnTo>
                <a:lnTo>
                  <a:pt x="67055" y="825500"/>
                </a:lnTo>
                <a:lnTo>
                  <a:pt x="91439" y="863600"/>
                </a:lnTo>
                <a:lnTo>
                  <a:pt x="147827" y="914400"/>
                </a:lnTo>
                <a:lnTo>
                  <a:pt x="198120" y="952500"/>
                </a:lnTo>
                <a:lnTo>
                  <a:pt x="236220" y="977900"/>
                </a:lnTo>
                <a:lnTo>
                  <a:pt x="256031" y="1003300"/>
                </a:lnTo>
                <a:lnTo>
                  <a:pt x="275843" y="1003300"/>
                </a:lnTo>
                <a:lnTo>
                  <a:pt x="318515" y="1028700"/>
                </a:lnTo>
                <a:lnTo>
                  <a:pt x="387096" y="1066800"/>
                </a:lnTo>
                <a:lnTo>
                  <a:pt x="435863" y="1092200"/>
                </a:lnTo>
                <a:lnTo>
                  <a:pt x="487679" y="1117600"/>
                </a:lnTo>
                <a:lnTo>
                  <a:pt x="515112" y="1117600"/>
                </a:lnTo>
                <a:lnTo>
                  <a:pt x="541020" y="1130300"/>
                </a:lnTo>
                <a:lnTo>
                  <a:pt x="597408" y="1155700"/>
                </a:lnTo>
                <a:lnTo>
                  <a:pt x="714755" y="1181100"/>
                </a:lnTo>
                <a:lnTo>
                  <a:pt x="777239" y="1193800"/>
                </a:lnTo>
                <a:lnTo>
                  <a:pt x="841248" y="1219200"/>
                </a:lnTo>
                <a:lnTo>
                  <a:pt x="906779" y="1231900"/>
                </a:lnTo>
                <a:lnTo>
                  <a:pt x="1043939" y="1231900"/>
                </a:lnTo>
                <a:lnTo>
                  <a:pt x="844296" y="1193800"/>
                </a:lnTo>
                <a:lnTo>
                  <a:pt x="720851" y="1168400"/>
                </a:lnTo>
                <a:lnTo>
                  <a:pt x="661415" y="1143000"/>
                </a:lnTo>
                <a:lnTo>
                  <a:pt x="603503" y="1130300"/>
                </a:lnTo>
                <a:lnTo>
                  <a:pt x="521208" y="1104900"/>
                </a:lnTo>
                <a:lnTo>
                  <a:pt x="469391" y="1079500"/>
                </a:lnTo>
                <a:lnTo>
                  <a:pt x="445008" y="1066800"/>
                </a:lnTo>
                <a:lnTo>
                  <a:pt x="420624" y="1066800"/>
                </a:lnTo>
                <a:lnTo>
                  <a:pt x="396239" y="1054100"/>
                </a:lnTo>
                <a:lnTo>
                  <a:pt x="327660" y="1016000"/>
                </a:lnTo>
                <a:lnTo>
                  <a:pt x="307848" y="1003300"/>
                </a:lnTo>
                <a:lnTo>
                  <a:pt x="286512" y="990600"/>
                </a:lnTo>
                <a:lnTo>
                  <a:pt x="246887" y="965200"/>
                </a:lnTo>
                <a:lnTo>
                  <a:pt x="210312" y="939800"/>
                </a:lnTo>
                <a:lnTo>
                  <a:pt x="176784" y="914400"/>
                </a:lnTo>
                <a:lnTo>
                  <a:pt x="146303" y="889000"/>
                </a:lnTo>
                <a:lnTo>
                  <a:pt x="106679" y="850900"/>
                </a:lnTo>
                <a:lnTo>
                  <a:pt x="94487" y="825500"/>
                </a:lnTo>
                <a:lnTo>
                  <a:pt x="83820" y="812800"/>
                </a:lnTo>
                <a:lnTo>
                  <a:pt x="56387" y="774700"/>
                </a:lnTo>
                <a:lnTo>
                  <a:pt x="48767" y="762000"/>
                </a:lnTo>
                <a:lnTo>
                  <a:pt x="42672" y="749300"/>
                </a:lnTo>
                <a:lnTo>
                  <a:pt x="36575" y="723900"/>
                </a:lnTo>
                <a:lnTo>
                  <a:pt x="27431" y="698500"/>
                </a:lnTo>
                <a:lnTo>
                  <a:pt x="24384" y="685800"/>
                </a:lnTo>
                <a:lnTo>
                  <a:pt x="22860" y="673100"/>
                </a:lnTo>
                <a:lnTo>
                  <a:pt x="21336" y="647700"/>
                </a:lnTo>
                <a:lnTo>
                  <a:pt x="19812" y="635000"/>
                </a:lnTo>
                <a:lnTo>
                  <a:pt x="24384" y="584200"/>
                </a:lnTo>
                <a:lnTo>
                  <a:pt x="27431" y="571500"/>
                </a:lnTo>
                <a:lnTo>
                  <a:pt x="36575" y="546100"/>
                </a:lnTo>
                <a:lnTo>
                  <a:pt x="48767" y="508000"/>
                </a:lnTo>
                <a:lnTo>
                  <a:pt x="56387" y="495300"/>
                </a:lnTo>
                <a:lnTo>
                  <a:pt x="74675" y="469900"/>
                </a:lnTo>
                <a:lnTo>
                  <a:pt x="106679" y="431800"/>
                </a:lnTo>
                <a:lnTo>
                  <a:pt x="120396" y="419100"/>
                </a:lnTo>
                <a:lnTo>
                  <a:pt x="132587" y="393700"/>
                </a:lnTo>
                <a:lnTo>
                  <a:pt x="147827" y="381000"/>
                </a:lnTo>
                <a:lnTo>
                  <a:pt x="161543" y="368300"/>
                </a:lnTo>
                <a:lnTo>
                  <a:pt x="178308" y="355600"/>
                </a:lnTo>
                <a:lnTo>
                  <a:pt x="193548" y="342900"/>
                </a:lnTo>
                <a:lnTo>
                  <a:pt x="211836" y="330200"/>
                </a:lnTo>
                <a:lnTo>
                  <a:pt x="228600" y="317500"/>
                </a:lnTo>
                <a:lnTo>
                  <a:pt x="246887" y="304800"/>
                </a:lnTo>
                <a:lnTo>
                  <a:pt x="286512" y="279400"/>
                </a:lnTo>
                <a:lnTo>
                  <a:pt x="350520" y="241300"/>
                </a:lnTo>
                <a:lnTo>
                  <a:pt x="373379" y="241300"/>
                </a:lnTo>
                <a:lnTo>
                  <a:pt x="396239" y="228600"/>
                </a:lnTo>
                <a:lnTo>
                  <a:pt x="469391" y="190500"/>
                </a:lnTo>
                <a:lnTo>
                  <a:pt x="521208" y="165100"/>
                </a:lnTo>
                <a:lnTo>
                  <a:pt x="603503" y="139700"/>
                </a:lnTo>
                <a:lnTo>
                  <a:pt x="720851" y="114300"/>
                </a:lnTo>
                <a:lnTo>
                  <a:pt x="781812" y="88900"/>
                </a:lnTo>
                <a:lnTo>
                  <a:pt x="976884" y="50800"/>
                </a:lnTo>
                <a:lnTo>
                  <a:pt x="1043939" y="50800"/>
                </a:lnTo>
                <a:lnTo>
                  <a:pt x="1185672" y="25400"/>
                </a:lnTo>
                <a:lnTo>
                  <a:pt x="1330452" y="25400"/>
                </a:lnTo>
                <a:lnTo>
                  <a:pt x="1479803" y="12700"/>
                </a:lnTo>
                <a:close/>
              </a:path>
              <a:path w="2962909" h="1270000">
                <a:moveTo>
                  <a:pt x="1705355" y="0"/>
                </a:moveTo>
                <a:lnTo>
                  <a:pt x="1255776" y="0"/>
                </a:lnTo>
                <a:lnTo>
                  <a:pt x="1182624" y="12700"/>
                </a:lnTo>
                <a:lnTo>
                  <a:pt x="1778507" y="12700"/>
                </a:lnTo>
                <a:lnTo>
                  <a:pt x="1705355" y="0"/>
                </a:lnTo>
                <a:close/>
              </a:path>
            </a:pathLst>
          </a:custGeom>
          <a:solidFill>
            <a:srgbClr val="4B575E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0" name="object 10"/>
          <p:cNvSpPr txBox="1"/>
          <p:nvPr/>
        </p:nvSpPr>
        <p:spPr>
          <a:xfrm>
            <a:off x="3883003" y="3211223"/>
            <a:ext cx="4265664" cy="1141183"/>
          </a:xfrm>
          <a:prstGeom prst="rect">
            <a:avLst/>
          </a:prstGeom>
        </p:spPr>
        <p:txBody>
          <a:bodyPr vert="horz" wrap="square" lIns="0" tIns="13244" rIns="0" bIns="0" rtlCol="0">
            <a:spAutoFit/>
          </a:bodyPr>
          <a:lstStyle/>
          <a:p>
            <a:pPr marL="2831297">
              <a:spcBef>
                <a:spcPts val="104"/>
              </a:spcBef>
            </a:pPr>
            <a:r>
              <a:rPr sz="1587" b="1" spc="5" dirty="0">
                <a:solidFill>
                  <a:srgbClr val="4B575E"/>
                </a:solidFill>
                <a:latin typeface="Arial"/>
                <a:cs typeface="Arial"/>
              </a:rPr>
              <a:t>Subject-matter</a:t>
            </a:r>
            <a:endParaRPr sz="1587">
              <a:latin typeface="Arial"/>
              <a:cs typeface="Arial"/>
            </a:endParaRPr>
          </a:p>
          <a:p>
            <a:pPr marR="2079855">
              <a:lnSpc>
                <a:spcPct val="152000"/>
              </a:lnSpc>
              <a:spcBef>
                <a:spcPts val="1106"/>
              </a:spcBef>
            </a:pPr>
            <a:r>
              <a:rPr sz="1587" b="1" spc="-14" dirty="0">
                <a:solidFill>
                  <a:srgbClr val="4B575E"/>
                </a:solidFill>
                <a:latin typeface="Arial"/>
                <a:cs typeface="Arial"/>
              </a:rPr>
              <a:t>Technical </a:t>
            </a:r>
            <a:r>
              <a:rPr sz="1587" b="1" dirty="0">
                <a:solidFill>
                  <a:srgbClr val="4B575E"/>
                </a:solidFill>
                <a:latin typeface="Arial"/>
                <a:cs typeface="Arial"/>
              </a:rPr>
              <a:t>character  </a:t>
            </a:r>
            <a:r>
              <a:rPr sz="1587" b="1" spc="5" dirty="0">
                <a:solidFill>
                  <a:srgbClr val="4B575E"/>
                </a:solidFill>
                <a:latin typeface="Arial"/>
                <a:cs typeface="Arial"/>
              </a:rPr>
              <a:t>No technical</a:t>
            </a:r>
            <a:r>
              <a:rPr sz="1587" b="1" spc="-59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587" b="1" dirty="0">
                <a:solidFill>
                  <a:srgbClr val="4B575E"/>
                </a:solidFill>
                <a:latin typeface="Arial"/>
                <a:cs typeface="Arial"/>
              </a:rPr>
              <a:t>character</a:t>
            </a:r>
            <a:endParaRPr sz="1587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86023" y="2707273"/>
            <a:ext cx="2016286" cy="20162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2" name="object 12"/>
          <p:cNvSpPr/>
          <p:nvPr/>
        </p:nvSpPr>
        <p:spPr>
          <a:xfrm>
            <a:off x="6881877" y="2712341"/>
            <a:ext cx="2024578" cy="2015365"/>
          </a:xfrm>
          <a:custGeom>
            <a:avLst/>
            <a:gdLst/>
            <a:ahLst/>
            <a:cxnLst/>
            <a:rect l="l" t="t" r="r" b="b"/>
            <a:pathLst>
              <a:path w="2232659" h="2222500">
                <a:moveTo>
                  <a:pt x="10667" y="1104900"/>
                </a:moveTo>
                <a:lnTo>
                  <a:pt x="9143" y="1104900"/>
                </a:lnTo>
                <a:lnTo>
                  <a:pt x="0" y="1117600"/>
                </a:lnTo>
                <a:lnTo>
                  <a:pt x="0" y="1143000"/>
                </a:lnTo>
                <a:lnTo>
                  <a:pt x="3048" y="1193800"/>
                </a:lnTo>
                <a:lnTo>
                  <a:pt x="6096" y="1231900"/>
                </a:lnTo>
                <a:lnTo>
                  <a:pt x="12191" y="1282700"/>
                </a:lnTo>
                <a:lnTo>
                  <a:pt x="35051" y="1396999"/>
                </a:lnTo>
                <a:lnTo>
                  <a:pt x="57912" y="1473199"/>
                </a:lnTo>
                <a:lnTo>
                  <a:pt x="77724" y="1523999"/>
                </a:lnTo>
                <a:lnTo>
                  <a:pt x="86867" y="1549399"/>
                </a:lnTo>
                <a:lnTo>
                  <a:pt x="99060" y="1574799"/>
                </a:lnTo>
                <a:lnTo>
                  <a:pt x="109727" y="1600199"/>
                </a:lnTo>
                <a:lnTo>
                  <a:pt x="134112" y="1650999"/>
                </a:lnTo>
                <a:lnTo>
                  <a:pt x="161543" y="1689099"/>
                </a:lnTo>
                <a:lnTo>
                  <a:pt x="190500" y="1739899"/>
                </a:lnTo>
                <a:lnTo>
                  <a:pt x="222503" y="1777999"/>
                </a:lnTo>
                <a:lnTo>
                  <a:pt x="254507" y="1828799"/>
                </a:lnTo>
                <a:lnTo>
                  <a:pt x="289559" y="1866899"/>
                </a:lnTo>
                <a:lnTo>
                  <a:pt x="365759" y="1943099"/>
                </a:lnTo>
                <a:lnTo>
                  <a:pt x="406907" y="1968499"/>
                </a:lnTo>
                <a:lnTo>
                  <a:pt x="448055" y="2006599"/>
                </a:lnTo>
                <a:lnTo>
                  <a:pt x="492251" y="2031999"/>
                </a:lnTo>
                <a:lnTo>
                  <a:pt x="537972" y="2070099"/>
                </a:lnTo>
                <a:lnTo>
                  <a:pt x="583692" y="2095499"/>
                </a:lnTo>
                <a:lnTo>
                  <a:pt x="681227" y="2146299"/>
                </a:lnTo>
                <a:lnTo>
                  <a:pt x="707135" y="2146299"/>
                </a:lnTo>
                <a:lnTo>
                  <a:pt x="758951" y="2171699"/>
                </a:lnTo>
                <a:lnTo>
                  <a:pt x="836676" y="2197099"/>
                </a:lnTo>
                <a:lnTo>
                  <a:pt x="918972" y="2209799"/>
                </a:lnTo>
                <a:lnTo>
                  <a:pt x="946403" y="2222499"/>
                </a:lnTo>
                <a:lnTo>
                  <a:pt x="1059179" y="2222499"/>
                </a:lnTo>
                <a:lnTo>
                  <a:pt x="1031748" y="2209799"/>
                </a:lnTo>
                <a:lnTo>
                  <a:pt x="947927" y="2209799"/>
                </a:lnTo>
                <a:lnTo>
                  <a:pt x="920496" y="2197099"/>
                </a:lnTo>
                <a:lnTo>
                  <a:pt x="893063" y="2197099"/>
                </a:lnTo>
                <a:lnTo>
                  <a:pt x="867155" y="2184399"/>
                </a:lnTo>
                <a:lnTo>
                  <a:pt x="839724" y="2184399"/>
                </a:lnTo>
                <a:lnTo>
                  <a:pt x="813816" y="2171699"/>
                </a:lnTo>
                <a:lnTo>
                  <a:pt x="787907" y="2171699"/>
                </a:lnTo>
                <a:lnTo>
                  <a:pt x="710183" y="2146299"/>
                </a:lnTo>
                <a:lnTo>
                  <a:pt x="612648" y="2095499"/>
                </a:lnTo>
                <a:lnTo>
                  <a:pt x="589787" y="2082799"/>
                </a:lnTo>
                <a:lnTo>
                  <a:pt x="542544" y="2057399"/>
                </a:lnTo>
                <a:lnTo>
                  <a:pt x="498348" y="2031999"/>
                </a:lnTo>
                <a:lnTo>
                  <a:pt x="454151" y="1993899"/>
                </a:lnTo>
                <a:lnTo>
                  <a:pt x="413003" y="1968499"/>
                </a:lnTo>
                <a:lnTo>
                  <a:pt x="333755" y="1892299"/>
                </a:lnTo>
                <a:lnTo>
                  <a:pt x="297179" y="1854199"/>
                </a:lnTo>
                <a:lnTo>
                  <a:pt x="262127" y="1816099"/>
                </a:lnTo>
                <a:lnTo>
                  <a:pt x="230124" y="1777999"/>
                </a:lnTo>
                <a:lnTo>
                  <a:pt x="199643" y="1727199"/>
                </a:lnTo>
                <a:lnTo>
                  <a:pt x="170687" y="1689099"/>
                </a:lnTo>
                <a:lnTo>
                  <a:pt x="143255" y="1638299"/>
                </a:lnTo>
                <a:lnTo>
                  <a:pt x="118872" y="1587499"/>
                </a:lnTo>
                <a:lnTo>
                  <a:pt x="86867" y="1511299"/>
                </a:lnTo>
                <a:lnTo>
                  <a:pt x="77724" y="1498599"/>
                </a:lnTo>
                <a:lnTo>
                  <a:pt x="59436" y="1435099"/>
                </a:lnTo>
                <a:lnTo>
                  <a:pt x="51815" y="1409699"/>
                </a:lnTo>
                <a:lnTo>
                  <a:pt x="45719" y="1384299"/>
                </a:lnTo>
                <a:lnTo>
                  <a:pt x="38100" y="1358899"/>
                </a:lnTo>
                <a:lnTo>
                  <a:pt x="32003" y="1333499"/>
                </a:lnTo>
                <a:lnTo>
                  <a:pt x="22860" y="1282700"/>
                </a:lnTo>
                <a:lnTo>
                  <a:pt x="19812" y="1257300"/>
                </a:lnTo>
                <a:lnTo>
                  <a:pt x="15239" y="1231900"/>
                </a:lnTo>
                <a:lnTo>
                  <a:pt x="13715" y="1193800"/>
                </a:lnTo>
                <a:lnTo>
                  <a:pt x="10667" y="1143000"/>
                </a:lnTo>
                <a:lnTo>
                  <a:pt x="10667" y="1104900"/>
                </a:lnTo>
                <a:close/>
              </a:path>
              <a:path w="2232659" h="2222500">
                <a:moveTo>
                  <a:pt x="1368552" y="2197099"/>
                </a:moveTo>
                <a:lnTo>
                  <a:pt x="1312163" y="2197099"/>
                </a:lnTo>
                <a:lnTo>
                  <a:pt x="1284731" y="2209799"/>
                </a:lnTo>
                <a:lnTo>
                  <a:pt x="1200911" y="2209799"/>
                </a:lnTo>
                <a:lnTo>
                  <a:pt x="1173479" y="2222499"/>
                </a:lnTo>
                <a:lnTo>
                  <a:pt x="1286255" y="2222499"/>
                </a:lnTo>
                <a:lnTo>
                  <a:pt x="1313687" y="2209799"/>
                </a:lnTo>
                <a:lnTo>
                  <a:pt x="1368552" y="2197099"/>
                </a:lnTo>
                <a:close/>
              </a:path>
              <a:path w="2232659" h="2222500">
                <a:moveTo>
                  <a:pt x="1313687" y="12700"/>
                </a:moveTo>
                <a:lnTo>
                  <a:pt x="1284731" y="12700"/>
                </a:lnTo>
                <a:lnTo>
                  <a:pt x="1312163" y="25400"/>
                </a:lnTo>
                <a:lnTo>
                  <a:pt x="1339596" y="25400"/>
                </a:lnTo>
                <a:lnTo>
                  <a:pt x="1365503" y="38100"/>
                </a:lnTo>
                <a:lnTo>
                  <a:pt x="1392935" y="38100"/>
                </a:lnTo>
                <a:lnTo>
                  <a:pt x="1418844" y="50800"/>
                </a:lnTo>
                <a:lnTo>
                  <a:pt x="1444752" y="50800"/>
                </a:lnTo>
                <a:lnTo>
                  <a:pt x="1522476" y="88900"/>
                </a:lnTo>
                <a:lnTo>
                  <a:pt x="1595627" y="114300"/>
                </a:lnTo>
                <a:lnTo>
                  <a:pt x="1620011" y="127000"/>
                </a:lnTo>
                <a:lnTo>
                  <a:pt x="1642872" y="139700"/>
                </a:lnTo>
                <a:lnTo>
                  <a:pt x="1690116" y="165100"/>
                </a:lnTo>
                <a:lnTo>
                  <a:pt x="1734311" y="190500"/>
                </a:lnTo>
                <a:lnTo>
                  <a:pt x="1778507" y="228600"/>
                </a:lnTo>
                <a:lnTo>
                  <a:pt x="1860803" y="292100"/>
                </a:lnTo>
                <a:lnTo>
                  <a:pt x="1898903" y="330200"/>
                </a:lnTo>
                <a:lnTo>
                  <a:pt x="1935479" y="368300"/>
                </a:lnTo>
                <a:lnTo>
                  <a:pt x="1970531" y="406400"/>
                </a:lnTo>
                <a:lnTo>
                  <a:pt x="2002535" y="444500"/>
                </a:lnTo>
                <a:lnTo>
                  <a:pt x="2033016" y="495300"/>
                </a:lnTo>
                <a:lnTo>
                  <a:pt x="2061972" y="533400"/>
                </a:lnTo>
                <a:lnTo>
                  <a:pt x="2089403" y="584200"/>
                </a:lnTo>
                <a:lnTo>
                  <a:pt x="2113787" y="635000"/>
                </a:lnTo>
                <a:lnTo>
                  <a:pt x="2145792" y="711200"/>
                </a:lnTo>
                <a:lnTo>
                  <a:pt x="2173224" y="787400"/>
                </a:lnTo>
                <a:lnTo>
                  <a:pt x="2186940" y="838200"/>
                </a:lnTo>
                <a:lnTo>
                  <a:pt x="2194559" y="863600"/>
                </a:lnTo>
                <a:lnTo>
                  <a:pt x="2200655" y="889000"/>
                </a:lnTo>
                <a:lnTo>
                  <a:pt x="2209800" y="939800"/>
                </a:lnTo>
                <a:lnTo>
                  <a:pt x="2215896" y="1003300"/>
                </a:lnTo>
                <a:lnTo>
                  <a:pt x="2218944" y="1028700"/>
                </a:lnTo>
                <a:lnTo>
                  <a:pt x="2221992" y="1079500"/>
                </a:lnTo>
                <a:lnTo>
                  <a:pt x="2221992" y="1143000"/>
                </a:lnTo>
                <a:lnTo>
                  <a:pt x="2218944" y="1193800"/>
                </a:lnTo>
                <a:lnTo>
                  <a:pt x="2217420" y="1231900"/>
                </a:lnTo>
                <a:lnTo>
                  <a:pt x="2212848" y="1257300"/>
                </a:lnTo>
                <a:lnTo>
                  <a:pt x="2209800" y="1282700"/>
                </a:lnTo>
                <a:lnTo>
                  <a:pt x="2200655" y="1333499"/>
                </a:lnTo>
                <a:lnTo>
                  <a:pt x="2194559" y="1358899"/>
                </a:lnTo>
                <a:lnTo>
                  <a:pt x="2186940" y="1384299"/>
                </a:lnTo>
                <a:lnTo>
                  <a:pt x="2180844" y="1409699"/>
                </a:lnTo>
                <a:lnTo>
                  <a:pt x="2173224" y="1435099"/>
                </a:lnTo>
                <a:lnTo>
                  <a:pt x="2145792" y="1523999"/>
                </a:lnTo>
                <a:lnTo>
                  <a:pt x="2113787" y="1587499"/>
                </a:lnTo>
                <a:lnTo>
                  <a:pt x="2089403" y="1638299"/>
                </a:lnTo>
                <a:lnTo>
                  <a:pt x="2061972" y="1689099"/>
                </a:lnTo>
                <a:lnTo>
                  <a:pt x="2033016" y="1727199"/>
                </a:lnTo>
                <a:lnTo>
                  <a:pt x="2002535" y="1777999"/>
                </a:lnTo>
                <a:lnTo>
                  <a:pt x="1935479" y="1854199"/>
                </a:lnTo>
                <a:lnTo>
                  <a:pt x="1898903" y="1892299"/>
                </a:lnTo>
                <a:lnTo>
                  <a:pt x="1819655" y="1968499"/>
                </a:lnTo>
                <a:lnTo>
                  <a:pt x="1778507" y="1993899"/>
                </a:lnTo>
                <a:lnTo>
                  <a:pt x="1734311" y="2031999"/>
                </a:lnTo>
                <a:lnTo>
                  <a:pt x="1690116" y="2057399"/>
                </a:lnTo>
                <a:lnTo>
                  <a:pt x="1642872" y="2082799"/>
                </a:lnTo>
                <a:lnTo>
                  <a:pt x="1620011" y="2095499"/>
                </a:lnTo>
                <a:lnTo>
                  <a:pt x="1546859" y="2133599"/>
                </a:lnTo>
                <a:lnTo>
                  <a:pt x="1520952" y="2146299"/>
                </a:lnTo>
                <a:lnTo>
                  <a:pt x="1496568" y="2146299"/>
                </a:lnTo>
                <a:lnTo>
                  <a:pt x="1444752" y="2171699"/>
                </a:lnTo>
                <a:lnTo>
                  <a:pt x="1418844" y="2171699"/>
                </a:lnTo>
                <a:lnTo>
                  <a:pt x="1392935" y="2184399"/>
                </a:lnTo>
                <a:lnTo>
                  <a:pt x="1365503" y="2184399"/>
                </a:lnTo>
                <a:lnTo>
                  <a:pt x="1339596" y="2197099"/>
                </a:lnTo>
                <a:lnTo>
                  <a:pt x="1394459" y="2197099"/>
                </a:lnTo>
                <a:lnTo>
                  <a:pt x="1421892" y="2184399"/>
                </a:lnTo>
                <a:lnTo>
                  <a:pt x="1473707" y="2171699"/>
                </a:lnTo>
                <a:lnTo>
                  <a:pt x="1499616" y="2158999"/>
                </a:lnTo>
                <a:lnTo>
                  <a:pt x="1551431" y="2146299"/>
                </a:lnTo>
                <a:lnTo>
                  <a:pt x="1648968" y="2095499"/>
                </a:lnTo>
                <a:lnTo>
                  <a:pt x="1694687" y="2070099"/>
                </a:lnTo>
                <a:lnTo>
                  <a:pt x="1740407" y="2031999"/>
                </a:lnTo>
                <a:lnTo>
                  <a:pt x="1784603" y="2006599"/>
                </a:lnTo>
                <a:lnTo>
                  <a:pt x="1827276" y="1968499"/>
                </a:lnTo>
                <a:lnTo>
                  <a:pt x="1866900" y="1943099"/>
                </a:lnTo>
                <a:lnTo>
                  <a:pt x="1906524" y="1904999"/>
                </a:lnTo>
                <a:lnTo>
                  <a:pt x="1943100" y="1866899"/>
                </a:lnTo>
                <a:lnTo>
                  <a:pt x="1978152" y="1816099"/>
                </a:lnTo>
                <a:lnTo>
                  <a:pt x="2011679" y="1777999"/>
                </a:lnTo>
                <a:lnTo>
                  <a:pt x="2042159" y="1739899"/>
                </a:lnTo>
                <a:lnTo>
                  <a:pt x="2071116" y="1689099"/>
                </a:lnTo>
                <a:lnTo>
                  <a:pt x="2098548" y="1650999"/>
                </a:lnTo>
                <a:lnTo>
                  <a:pt x="2122931" y="1600199"/>
                </a:lnTo>
                <a:lnTo>
                  <a:pt x="2133600" y="1574799"/>
                </a:lnTo>
                <a:lnTo>
                  <a:pt x="2145792" y="1549399"/>
                </a:lnTo>
                <a:lnTo>
                  <a:pt x="2154935" y="1523999"/>
                </a:lnTo>
                <a:lnTo>
                  <a:pt x="2165604" y="1498599"/>
                </a:lnTo>
                <a:lnTo>
                  <a:pt x="2174748" y="1473199"/>
                </a:lnTo>
                <a:lnTo>
                  <a:pt x="2197607" y="1396999"/>
                </a:lnTo>
                <a:lnTo>
                  <a:pt x="2215896" y="1308100"/>
                </a:lnTo>
                <a:lnTo>
                  <a:pt x="2226563" y="1231900"/>
                </a:lnTo>
                <a:lnTo>
                  <a:pt x="2229611" y="1193800"/>
                </a:lnTo>
                <a:lnTo>
                  <a:pt x="2232659" y="1143000"/>
                </a:lnTo>
                <a:lnTo>
                  <a:pt x="2232659" y="1079500"/>
                </a:lnTo>
                <a:lnTo>
                  <a:pt x="2229611" y="1028700"/>
                </a:lnTo>
                <a:lnTo>
                  <a:pt x="2226563" y="1003300"/>
                </a:lnTo>
                <a:lnTo>
                  <a:pt x="2220468" y="939800"/>
                </a:lnTo>
                <a:lnTo>
                  <a:pt x="2182368" y="774700"/>
                </a:lnTo>
                <a:lnTo>
                  <a:pt x="2165604" y="723900"/>
                </a:lnTo>
                <a:lnTo>
                  <a:pt x="2154935" y="698500"/>
                </a:lnTo>
                <a:lnTo>
                  <a:pt x="2145792" y="673100"/>
                </a:lnTo>
                <a:lnTo>
                  <a:pt x="2133600" y="647700"/>
                </a:lnTo>
                <a:lnTo>
                  <a:pt x="2122931" y="622300"/>
                </a:lnTo>
                <a:lnTo>
                  <a:pt x="2098548" y="584200"/>
                </a:lnTo>
                <a:lnTo>
                  <a:pt x="2071116" y="533400"/>
                </a:lnTo>
                <a:lnTo>
                  <a:pt x="2042159" y="482600"/>
                </a:lnTo>
                <a:lnTo>
                  <a:pt x="2011679" y="444500"/>
                </a:lnTo>
                <a:lnTo>
                  <a:pt x="1978152" y="406400"/>
                </a:lnTo>
                <a:lnTo>
                  <a:pt x="1943100" y="355600"/>
                </a:lnTo>
                <a:lnTo>
                  <a:pt x="1906524" y="317500"/>
                </a:lnTo>
                <a:lnTo>
                  <a:pt x="1866900" y="279400"/>
                </a:lnTo>
                <a:lnTo>
                  <a:pt x="1825752" y="254000"/>
                </a:lnTo>
                <a:lnTo>
                  <a:pt x="1784603" y="215900"/>
                </a:lnTo>
                <a:lnTo>
                  <a:pt x="1740407" y="190500"/>
                </a:lnTo>
                <a:lnTo>
                  <a:pt x="1694687" y="152400"/>
                </a:lnTo>
                <a:lnTo>
                  <a:pt x="1648968" y="127000"/>
                </a:lnTo>
                <a:lnTo>
                  <a:pt x="1600200" y="101600"/>
                </a:lnTo>
                <a:lnTo>
                  <a:pt x="1551431" y="88900"/>
                </a:lnTo>
                <a:lnTo>
                  <a:pt x="1473707" y="50800"/>
                </a:lnTo>
                <a:lnTo>
                  <a:pt x="1395983" y="25400"/>
                </a:lnTo>
                <a:lnTo>
                  <a:pt x="1313687" y="12700"/>
                </a:lnTo>
                <a:close/>
              </a:path>
              <a:path w="2232659" h="2222500">
                <a:moveTo>
                  <a:pt x="787907" y="50800"/>
                </a:moveTo>
                <a:lnTo>
                  <a:pt x="757427" y="50800"/>
                </a:lnTo>
                <a:lnTo>
                  <a:pt x="733044" y="63500"/>
                </a:lnTo>
                <a:lnTo>
                  <a:pt x="681227" y="88900"/>
                </a:lnTo>
                <a:lnTo>
                  <a:pt x="656844" y="88900"/>
                </a:lnTo>
                <a:lnTo>
                  <a:pt x="583692" y="127000"/>
                </a:lnTo>
                <a:lnTo>
                  <a:pt x="537972" y="152400"/>
                </a:lnTo>
                <a:lnTo>
                  <a:pt x="492251" y="190500"/>
                </a:lnTo>
                <a:lnTo>
                  <a:pt x="448055" y="215900"/>
                </a:lnTo>
                <a:lnTo>
                  <a:pt x="405383" y="254000"/>
                </a:lnTo>
                <a:lnTo>
                  <a:pt x="365759" y="279400"/>
                </a:lnTo>
                <a:lnTo>
                  <a:pt x="326135" y="317500"/>
                </a:lnTo>
                <a:lnTo>
                  <a:pt x="289559" y="355600"/>
                </a:lnTo>
                <a:lnTo>
                  <a:pt x="254507" y="406400"/>
                </a:lnTo>
                <a:lnTo>
                  <a:pt x="220979" y="444500"/>
                </a:lnTo>
                <a:lnTo>
                  <a:pt x="190500" y="482600"/>
                </a:lnTo>
                <a:lnTo>
                  <a:pt x="161543" y="533400"/>
                </a:lnTo>
                <a:lnTo>
                  <a:pt x="134112" y="584200"/>
                </a:lnTo>
                <a:lnTo>
                  <a:pt x="109727" y="622300"/>
                </a:lnTo>
                <a:lnTo>
                  <a:pt x="67055" y="723900"/>
                </a:lnTo>
                <a:lnTo>
                  <a:pt x="35051" y="838200"/>
                </a:lnTo>
                <a:lnTo>
                  <a:pt x="16763" y="914400"/>
                </a:lnTo>
                <a:lnTo>
                  <a:pt x="9143" y="965200"/>
                </a:lnTo>
                <a:lnTo>
                  <a:pt x="6096" y="1003300"/>
                </a:lnTo>
                <a:lnTo>
                  <a:pt x="3048" y="1028700"/>
                </a:lnTo>
                <a:lnTo>
                  <a:pt x="0" y="1079500"/>
                </a:lnTo>
                <a:lnTo>
                  <a:pt x="0" y="1117600"/>
                </a:lnTo>
                <a:lnTo>
                  <a:pt x="9143" y="1104900"/>
                </a:lnTo>
                <a:lnTo>
                  <a:pt x="10667" y="1104900"/>
                </a:lnTo>
                <a:lnTo>
                  <a:pt x="10667" y="1079500"/>
                </a:lnTo>
                <a:lnTo>
                  <a:pt x="13715" y="1028700"/>
                </a:lnTo>
                <a:lnTo>
                  <a:pt x="16763" y="1003300"/>
                </a:lnTo>
                <a:lnTo>
                  <a:pt x="22860" y="939800"/>
                </a:lnTo>
                <a:lnTo>
                  <a:pt x="27431" y="914400"/>
                </a:lnTo>
                <a:lnTo>
                  <a:pt x="33527" y="889000"/>
                </a:lnTo>
                <a:lnTo>
                  <a:pt x="38100" y="863600"/>
                </a:lnTo>
                <a:lnTo>
                  <a:pt x="45719" y="838200"/>
                </a:lnTo>
                <a:lnTo>
                  <a:pt x="51815" y="812800"/>
                </a:lnTo>
                <a:lnTo>
                  <a:pt x="59436" y="787400"/>
                </a:lnTo>
                <a:lnTo>
                  <a:pt x="86867" y="711200"/>
                </a:lnTo>
                <a:lnTo>
                  <a:pt x="118872" y="635000"/>
                </a:lnTo>
                <a:lnTo>
                  <a:pt x="143255" y="584200"/>
                </a:lnTo>
                <a:lnTo>
                  <a:pt x="170687" y="533400"/>
                </a:lnTo>
                <a:lnTo>
                  <a:pt x="199643" y="495300"/>
                </a:lnTo>
                <a:lnTo>
                  <a:pt x="230124" y="444500"/>
                </a:lnTo>
                <a:lnTo>
                  <a:pt x="297179" y="368300"/>
                </a:lnTo>
                <a:lnTo>
                  <a:pt x="333755" y="330200"/>
                </a:lnTo>
                <a:lnTo>
                  <a:pt x="413003" y="254000"/>
                </a:lnTo>
                <a:lnTo>
                  <a:pt x="454151" y="228600"/>
                </a:lnTo>
                <a:lnTo>
                  <a:pt x="498348" y="190500"/>
                </a:lnTo>
                <a:lnTo>
                  <a:pt x="542544" y="165100"/>
                </a:lnTo>
                <a:lnTo>
                  <a:pt x="637031" y="114300"/>
                </a:lnTo>
                <a:lnTo>
                  <a:pt x="710183" y="88900"/>
                </a:lnTo>
                <a:lnTo>
                  <a:pt x="787907" y="50800"/>
                </a:lnTo>
                <a:close/>
              </a:path>
              <a:path w="2232659" h="2222500">
                <a:moveTo>
                  <a:pt x="947927" y="12700"/>
                </a:moveTo>
                <a:lnTo>
                  <a:pt x="918972" y="12700"/>
                </a:lnTo>
                <a:lnTo>
                  <a:pt x="836676" y="25400"/>
                </a:lnTo>
                <a:lnTo>
                  <a:pt x="784859" y="50800"/>
                </a:lnTo>
                <a:lnTo>
                  <a:pt x="813816" y="50800"/>
                </a:lnTo>
                <a:lnTo>
                  <a:pt x="839724" y="38100"/>
                </a:lnTo>
                <a:lnTo>
                  <a:pt x="867155" y="38100"/>
                </a:lnTo>
                <a:lnTo>
                  <a:pt x="893063" y="25400"/>
                </a:lnTo>
                <a:lnTo>
                  <a:pt x="947927" y="12700"/>
                </a:lnTo>
                <a:close/>
              </a:path>
              <a:path w="2232659" h="2222500">
                <a:moveTo>
                  <a:pt x="1112520" y="0"/>
                </a:moveTo>
                <a:lnTo>
                  <a:pt x="1001268" y="0"/>
                </a:lnTo>
                <a:lnTo>
                  <a:pt x="946403" y="12700"/>
                </a:lnTo>
                <a:lnTo>
                  <a:pt x="1114044" y="12700"/>
                </a:lnTo>
                <a:lnTo>
                  <a:pt x="1112520" y="0"/>
                </a:lnTo>
                <a:close/>
              </a:path>
              <a:path w="2232659" h="2222500">
                <a:moveTo>
                  <a:pt x="1112520" y="0"/>
                </a:moveTo>
                <a:lnTo>
                  <a:pt x="1114044" y="12700"/>
                </a:lnTo>
                <a:lnTo>
                  <a:pt x="1115568" y="12700"/>
                </a:lnTo>
                <a:lnTo>
                  <a:pt x="1112520" y="0"/>
                </a:lnTo>
                <a:close/>
              </a:path>
              <a:path w="2232659" h="2222500">
                <a:moveTo>
                  <a:pt x="1258824" y="0"/>
                </a:moveTo>
                <a:lnTo>
                  <a:pt x="1112520" y="0"/>
                </a:lnTo>
                <a:lnTo>
                  <a:pt x="1115568" y="12700"/>
                </a:lnTo>
                <a:lnTo>
                  <a:pt x="1286255" y="12700"/>
                </a:lnTo>
                <a:lnTo>
                  <a:pt x="1258824" y="0"/>
                </a:lnTo>
                <a:close/>
              </a:path>
            </a:pathLst>
          </a:custGeom>
          <a:solidFill>
            <a:srgbClr val="4B575E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3" name="object 13"/>
          <p:cNvSpPr txBox="1"/>
          <p:nvPr/>
        </p:nvSpPr>
        <p:spPr>
          <a:xfrm>
            <a:off x="7625374" y="2735827"/>
            <a:ext cx="1580622" cy="257607"/>
          </a:xfrm>
          <a:prstGeom prst="rect">
            <a:avLst/>
          </a:prstGeom>
        </p:spPr>
        <p:txBody>
          <a:bodyPr vert="horz" wrap="square" lIns="0" tIns="13244" rIns="0" bIns="0" rtlCol="0">
            <a:spAutoFit/>
          </a:bodyPr>
          <a:lstStyle/>
          <a:p>
            <a:pPr>
              <a:spcBef>
                <a:spcPts val="104"/>
              </a:spcBef>
            </a:pPr>
            <a:r>
              <a:rPr sz="1587" b="1" dirty="0">
                <a:solidFill>
                  <a:srgbClr val="4B575E"/>
                </a:solidFill>
                <a:latin typeface="Arial"/>
                <a:cs typeface="Arial"/>
              </a:rPr>
              <a:t>Closest </a:t>
            </a:r>
            <a:r>
              <a:rPr sz="1587" b="1" spc="5" dirty="0">
                <a:solidFill>
                  <a:srgbClr val="4B575E"/>
                </a:solidFill>
                <a:latin typeface="Arial"/>
                <a:cs typeface="Arial"/>
              </a:rPr>
              <a:t>prior</a:t>
            </a:r>
            <a:r>
              <a:rPr sz="1587" b="1" spc="-54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587" b="1" dirty="0">
                <a:solidFill>
                  <a:srgbClr val="4B575E"/>
                </a:solidFill>
                <a:latin typeface="Arial"/>
                <a:cs typeface="Arial"/>
              </a:rPr>
              <a:t>art</a:t>
            </a:r>
            <a:endParaRPr sz="1587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52200" y="3919257"/>
            <a:ext cx="171594" cy="170442"/>
          </a:xfrm>
          <a:custGeom>
            <a:avLst/>
            <a:gdLst/>
            <a:ahLst/>
            <a:cxnLst/>
            <a:rect l="l" t="t" r="r" b="b"/>
            <a:pathLst>
              <a:path w="189229" h="187960">
                <a:moveTo>
                  <a:pt x="30479" y="0"/>
                </a:moveTo>
                <a:lnTo>
                  <a:pt x="0" y="30480"/>
                </a:lnTo>
                <a:lnTo>
                  <a:pt x="160020" y="187451"/>
                </a:lnTo>
                <a:lnTo>
                  <a:pt x="188975" y="156972"/>
                </a:lnTo>
                <a:lnTo>
                  <a:pt x="3047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5" name="object 15"/>
          <p:cNvSpPr/>
          <p:nvPr/>
        </p:nvSpPr>
        <p:spPr>
          <a:xfrm>
            <a:off x="6225444" y="3846012"/>
            <a:ext cx="243571" cy="243571"/>
          </a:xfrm>
          <a:custGeom>
            <a:avLst/>
            <a:gdLst/>
            <a:ahLst/>
            <a:cxnLst/>
            <a:rect l="l" t="t" r="r" b="b"/>
            <a:pathLst>
              <a:path w="268604" h="268604">
                <a:moveTo>
                  <a:pt x="30479" y="0"/>
                </a:moveTo>
                <a:lnTo>
                  <a:pt x="0" y="30480"/>
                </a:lnTo>
                <a:lnTo>
                  <a:pt x="237743" y="268224"/>
                </a:lnTo>
                <a:lnTo>
                  <a:pt x="268224" y="237744"/>
                </a:lnTo>
                <a:lnTo>
                  <a:pt x="3047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6" name="object 16"/>
          <p:cNvSpPr/>
          <p:nvPr/>
        </p:nvSpPr>
        <p:spPr>
          <a:xfrm>
            <a:off x="6297306" y="3775532"/>
            <a:ext cx="315549" cy="313821"/>
          </a:xfrm>
          <a:custGeom>
            <a:avLst/>
            <a:gdLst/>
            <a:ahLst/>
            <a:cxnLst/>
            <a:rect l="l" t="t" r="r" b="b"/>
            <a:pathLst>
              <a:path w="347979" h="346075">
                <a:moveTo>
                  <a:pt x="28955" y="0"/>
                </a:moveTo>
                <a:lnTo>
                  <a:pt x="0" y="28956"/>
                </a:lnTo>
                <a:lnTo>
                  <a:pt x="318515" y="345948"/>
                </a:lnTo>
                <a:lnTo>
                  <a:pt x="347471" y="315468"/>
                </a:lnTo>
                <a:lnTo>
                  <a:pt x="289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7" name="object 17"/>
          <p:cNvSpPr/>
          <p:nvPr/>
        </p:nvSpPr>
        <p:spPr>
          <a:xfrm>
            <a:off x="6369168" y="3702288"/>
            <a:ext cx="386950" cy="386950"/>
          </a:xfrm>
          <a:custGeom>
            <a:avLst/>
            <a:gdLst/>
            <a:ahLst/>
            <a:cxnLst/>
            <a:rect l="l" t="t" r="r" b="b"/>
            <a:pathLst>
              <a:path w="426720" h="426720">
                <a:moveTo>
                  <a:pt x="28955" y="0"/>
                </a:moveTo>
                <a:lnTo>
                  <a:pt x="0" y="28955"/>
                </a:lnTo>
                <a:lnTo>
                  <a:pt x="396239" y="426719"/>
                </a:lnTo>
                <a:lnTo>
                  <a:pt x="426719" y="396239"/>
                </a:lnTo>
                <a:lnTo>
                  <a:pt x="289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8" name="object 18"/>
          <p:cNvSpPr/>
          <p:nvPr/>
        </p:nvSpPr>
        <p:spPr>
          <a:xfrm>
            <a:off x="6492162" y="3671884"/>
            <a:ext cx="407680" cy="417469"/>
          </a:xfrm>
          <a:custGeom>
            <a:avLst/>
            <a:gdLst/>
            <a:ahLst/>
            <a:cxnLst/>
            <a:rect l="l" t="t" r="r" b="b"/>
            <a:pathLst>
              <a:path w="449579" h="460375">
                <a:moveTo>
                  <a:pt x="30480" y="0"/>
                </a:moveTo>
                <a:lnTo>
                  <a:pt x="0" y="28956"/>
                </a:lnTo>
                <a:lnTo>
                  <a:pt x="420624" y="460248"/>
                </a:lnTo>
                <a:lnTo>
                  <a:pt x="449580" y="431292"/>
                </a:lnTo>
                <a:lnTo>
                  <a:pt x="304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9" name="object 19"/>
          <p:cNvSpPr/>
          <p:nvPr/>
        </p:nvSpPr>
        <p:spPr>
          <a:xfrm>
            <a:off x="6586136" y="3630425"/>
            <a:ext cx="317852" cy="323610"/>
          </a:xfrm>
          <a:custGeom>
            <a:avLst/>
            <a:gdLst/>
            <a:ahLst/>
            <a:cxnLst/>
            <a:rect l="l" t="t" r="r" b="b"/>
            <a:pathLst>
              <a:path w="350520" h="356870">
                <a:moveTo>
                  <a:pt x="28955" y="0"/>
                </a:moveTo>
                <a:lnTo>
                  <a:pt x="0" y="28955"/>
                </a:lnTo>
                <a:lnTo>
                  <a:pt x="320039" y="356615"/>
                </a:lnTo>
                <a:lnTo>
                  <a:pt x="350520" y="327659"/>
                </a:lnTo>
                <a:lnTo>
                  <a:pt x="289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0" name="object 20"/>
          <p:cNvSpPr/>
          <p:nvPr/>
        </p:nvSpPr>
        <p:spPr>
          <a:xfrm>
            <a:off x="6699457" y="3558564"/>
            <a:ext cx="200385" cy="2432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1" name="object 21"/>
          <p:cNvSpPr/>
          <p:nvPr/>
        </p:nvSpPr>
        <p:spPr>
          <a:xfrm>
            <a:off x="5013461" y="3062438"/>
            <a:ext cx="1683118" cy="823421"/>
          </a:xfrm>
          <a:custGeom>
            <a:avLst/>
            <a:gdLst/>
            <a:ahLst/>
            <a:cxnLst/>
            <a:rect l="l" t="t" r="r" b="b"/>
            <a:pathLst>
              <a:path w="1856104" h="908050">
                <a:moveTo>
                  <a:pt x="1800751" y="874206"/>
                </a:moveTo>
                <a:lnTo>
                  <a:pt x="1825752" y="907613"/>
                </a:lnTo>
                <a:lnTo>
                  <a:pt x="1836420" y="905827"/>
                </a:lnTo>
                <a:lnTo>
                  <a:pt x="1845945" y="900326"/>
                </a:lnTo>
                <a:lnTo>
                  <a:pt x="1853184" y="891539"/>
                </a:lnTo>
                <a:lnTo>
                  <a:pt x="1854531" y="885443"/>
                </a:lnTo>
                <a:lnTo>
                  <a:pt x="1824227" y="885443"/>
                </a:lnTo>
                <a:lnTo>
                  <a:pt x="1800751" y="874206"/>
                </a:lnTo>
                <a:close/>
              </a:path>
              <a:path w="1856104" h="908050">
                <a:moveTo>
                  <a:pt x="1806673" y="861930"/>
                </a:moveTo>
                <a:lnTo>
                  <a:pt x="1802891" y="867155"/>
                </a:lnTo>
                <a:lnTo>
                  <a:pt x="1800751" y="874206"/>
                </a:lnTo>
                <a:lnTo>
                  <a:pt x="1824227" y="885443"/>
                </a:lnTo>
                <a:lnTo>
                  <a:pt x="1830324" y="873251"/>
                </a:lnTo>
                <a:lnTo>
                  <a:pt x="1806673" y="861930"/>
                </a:lnTo>
                <a:close/>
              </a:path>
              <a:path w="1856104" h="908050">
                <a:moveTo>
                  <a:pt x="1828823" y="851082"/>
                </a:moveTo>
                <a:lnTo>
                  <a:pt x="1818322" y="852868"/>
                </a:lnTo>
                <a:lnTo>
                  <a:pt x="1809249" y="858369"/>
                </a:lnTo>
                <a:lnTo>
                  <a:pt x="1806673" y="861930"/>
                </a:lnTo>
                <a:lnTo>
                  <a:pt x="1830324" y="873251"/>
                </a:lnTo>
                <a:lnTo>
                  <a:pt x="1824227" y="885443"/>
                </a:lnTo>
                <a:lnTo>
                  <a:pt x="1854531" y="885443"/>
                </a:lnTo>
                <a:lnTo>
                  <a:pt x="1855541" y="880872"/>
                </a:lnTo>
                <a:lnTo>
                  <a:pt x="1853755" y="870203"/>
                </a:lnTo>
                <a:lnTo>
                  <a:pt x="1848254" y="860678"/>
                </a:lnTo>
                <a:lnTo>
                  <a:pt x="1839467" y="853439"/>
                </a:lnTo>
                <a:lnTo>
                  <a:pt x="1828823" y="851082"/>
                </a:lnTo>
                <a:close/>
              </a:path>
              <a:path w="1856104" h="908050">
                <a:moveTo>
                  <a:pt x="6096" y="0"/>
                </a:moveTo>
                <a:lnTo>
                  <a:pt x="0" y="12191"/>
                </a:lnTo>
                <a:lnTo>
                  <a:pt x="1800751" y="874206"/>
                </a:lnTo>
                <a:lnTo>
                  <a:pt x="1802891" y="867155"/>
                </a:lnTo>
                <a:lnTo>
                  <a:pt x="1806673" y="861930"/>
                </a:lnTo>
                <a:lnTo>
                  <a:pt x="6096" y="0"/>
                </a:lnTo>
                <a:close/>
              </a:path>
            </a:pathLst>
          </a:custGeom>
          <a:solidFill>
            <a:srgbClr val="4B575E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2" name="object 22"/>
          <p:cNvSpPr txBox="1"/>
          <p:nvPr/>
        </p:nvSpPr>
        <p:spPr>
          <a:xfrm>
            <a:off x="4242325" y="2809071"/>
            <a:ext cx="971406" cy="257607"/>
          </a:xfrm>
          <a:prstGeom prst="rect">
            <a:avLst/>
          </a:prstGeom>
        </p:spPr>
        <p:txBody>
          <a:bodyPr vert="horz" wrap="square" lIns="0" tIns="13244" rIns="0" bIns="0" rtlCol="0">
            <a:spAutoFit/>
          </a:bodyPr>
          <a:lstStyle/>
          <a:p>
            <a:pPr>
              <a:spcBef>
                <a:spcPts val="104"/>
              </a:spcBef>
            </a:pPr>
            <a:r>
              <a:rPr sz="1587" b="1" spc="5" dirty="0">
                <a:solidFill>
                  <a:srgbClr val="4B575E"/>
                </a:solidFill>
                <a:latin typeface="Arial"/>
                <a:cs typeface="Arial"/>
              </a:rPr>
              <a:t>obvious</a:t>
            </a:r>
            <a:r>
              <a:rPr sz="1587" b="1" spc="-59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587" b="1" spc="5" dirty="0">
                <a:solidFill>
                  <a:srgbClr val="4B575E"/>
                </a:solidFill>
                <a:latin typeface="Arial"/>
                <a:cs typeface="Arial"/>
              </a:rPr>
              <a:t>?</a:t>
            </a:r>
            <a:endParaRPr sz="1587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013461" y="4339201"/>
            <a:ext cx="1538587" cy="749715"/>
          </a:xfrm>
          <a:custGeom>
            <a:avLst/>
            <a:gdLst/>
            <a:ahLst/>
            <a:cxnLst/>
            <a:rect l="l" t="t" r="r" b="b"/>
            <a:pathLst>
              <a:path w="1696720" h="826770">
                <a:moveTo>
                  <a:pt x="1641386" y="33108"/>
                </a:moveTo>
                <a:lnTo>
                  <a:pt x="0" y="814006"/>
                </a:lnTo>
                <a:lnTo>
                  <a:pt x="6096" y="826198"/>
                </a:lnTo>
                <a:lnTo>
                  <a:pt x="1647320" y="45378"/>
                </a:lnTo>
                <a:lnTo>
                  <a:pt x="1642872" y="39814"/>
                </a:lnTo>
                <a:lnTo>
                  <a:pt x="1641386" y="33108"/>
                </a:lnTo>
                <a:close/>
              </a:path>
              <a:path w="1696720" h="826770">
                <a:moveTo>
                  <a:pt x="1695014" y="21526"/>
                </a:moveTo>
                <a:lnTo>
                  <a:pt x="1665732" y="21526"/>
                </a:lnTo>
                <a:lnTo>
                  <a:pt x="1671827" y="33718"/>
                </a:lnTo>
                <a:lnTo>
                  <a:pt x="1647320" y="45378"/>
                </a:lnTo>
                <a:lnTo>
                  <a:pt x="1649896" y="48601"/>
                </a:lnTo>
                <a:lnTo>
                  <a:pt x="1659064" y="54101"/>
                </a:lnTo>
                <a:lnTo>
                  <a:pt x="1669661" y="55887"/>
                </a:lnTo>
                <a:lnTo>
                  <a:pt x="1680972" y="53530"/>
                </a:lnTo>
                <a:lnTo>
                  <a:pt x="1689734" y="46291"/>
                </a:lnTo>
                <a:lnTo>
                  <a:pt x="1695068" y="36766"/>
                </a:lnTo>
                <a:lnTo>
                  <a:pt x="1696402" y="26098"/>
                </a:lnTo>
                <a:lnTo>
                  <a:pt x="1695014" y="21526"/>
                </a:lnTo>
                <a:close/>
              </a:path>
              <a:path w="1696720" h="826770">
                <a:moveTo>
                  <a:pt x="1665732" y="21526"/>
                </a:moveTo>
                <a:lnTo>
                  <a:pt x="1641386" y="33108"/>
                </a:lnTo>
                <a:lnTo>
                  <a:pt x="1642872" y="39814"/>
                </a:lnTo>
                <a:lnTo>
                  <a:pt x="1647320" y="45378"/>
                </a:lnTo>
                <a:lnTo>
                  <a:pt x="1671827" y="33718"/>
                </a:lnTo>
                <a:lnTo>
                  <a:pt x="1665732" y="21526"/>
                </a:lnTo>
                <a:close/>
              </a:path>
              <a:path w="1696720" h="826770">
                <a:moveTo>
                  <a:pt x="1667232" y="0"/>
                </a:moveTo>
                <a:lnTo>
                  <a:pt x="1656588" y="3238"/>
                </a:lnTo>
                <a:lnTo>
                  <a:pt x="1647801" y="9596"/>
                </a:lnTo>
                <a:lnTo>
                  <a:pt x="1642300" y="18668"/>
                </a:lnTo>
                <a:lnTo>
                  <a:pt x="1640514" y="29170"/>
                </a:lnTo>
                <a:lnTo>
                  <a:pt x="1641386" y="33108"/>
                </a:lnTo>
                <a:lnTo>
                  <a:pt x="1665732" y="21526"/>
                </a:lnTo>
                <a:lnTo>
                  <a:pt x="1695014" y="21526"/>
                </a:lnTo>
                <a:lnTo>
                  <a:pt x="1693164" y="15430"/>
                </a:lnTo>
                <a:lnTo>
                  <a:pt x="1686806" y="6667"/>
                </a:lnTo>
                <a:lnTo>
                  <a:pt x="1677733" y="1333"/>
                </a:lnTo>
                <a:lnTo>
                  <a:pt x="1667232" y="0"/>
                </a:lnTo>
                <a:close/>
              </a:path>
            </a:pathLst>
          </a:custGeom>
          <a:solidFill>
            <a:srgbClr val="4B575E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4" name="object 24"/>
          <p:cNvSpPr txBox="1"/>
          <p:nvPr/>
        </p:nvSpPr>
        <p:spPr>
          <a:xfrm>
            <a:off x="3510805" y="5039562"/>
            <a:ext cx="4517297" cy="1225372"/>
          </a:xfrm>
          <a:prstGeom prst="rect">
            <a:avLst/>
          </a:prstGeom>
        </p:spPr>
        <p:txBody>
          <a:bodyPr vert="horz" wrap="square" lIns="0" tIns="13244" rIns="0" bIns="0" rtlCol="0">
            <a:spAutoFit/>
          </a:bodyPr>
          <a:lstStyle/>
          <a:p>
            <a:pPr marL="298850">
              <a:spcBef>
                <a:spcPts val="104"/>
              </a:spcBef>
            </a:pPr>
            <a:r>
              <a:rPr sz="1587" b="1" spc="5" dirty="0">
                <a:solidFill>
                  <a:srgbClr val="4B575E"/>
                </a:solidFill>
                <a:latin typeface="Arial"/>
                <a:cs typeface="Arial"/>
              </a:rPr>
              <a:t>not </a:t>
            </a:r>
            <a:r>
              <a:rPr sz="1587" b="1" dirty="0">
                <a:solidFill>
                  <a:srgbClr val="4B575E"/>
                </a:solidFill>
                <a:latin typeface="Arial"/>
                <a:cs typeface="Arial"/>
              </a:rPr>
              <a:t>relevant </a:t>
            </a:r>
            <a:r>
              <a:rPr sz="1587" b="1" spc="5" dirty="0">
                <a:solidFill>
                  <a:srgbClr val="4B575E"/>
                </a:solidFill>
                <a:latin typeface="Arial"/>
                <a:cs typeface="Arial"/>
              </a:rPr>
              <a:t>for inventive</a:t>
            </a:r>
            <a:r>
              <a:rPr sz="1587" b="1" spc="-18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587" b="1" dirty="0">
                <a:solidFill>
                  <a:srgbClr val="4B575E"/>
                </a:solidFill>
                <a:latin typeface="Arial"/>
                <a:cs typeface="Arial"/>
              </a:rPr>
              <a:t>step</a:t>
            </a:r>
            <a:endParaRPr sz="1587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23">
              <a:latin typeface="Times New Roman"/>
              <a:cs typeface="Times New Roman"/>
            </a:endParaRPr>
          </a:p>
          <a:p>
            <a:pPr>
              <a:spcBef>
                <a:spcPts val="9"/>
              </a:spcBef>
            </a:pPr>
            <a:endParaRPr sz="1360">
              <a:latin typeface="Times New Roman"/>
              <a:cs typeface="Times New Roman"/>
            </a:endParaRPr>
          </a:p>
          <a:p>
            <a:pPr marL="11516" marR="4607">
              <a:lnSpc>
                <a:spcPct val="100600"/>
              </a:lnSpc>
            </a:pPr>
            <a:r>
              <a:rPr sz="1587" b="1" dirty="0">
                <a:solidFill>
                  <a:srgbClr val="4B575E"/>
                </a:solidFill>
                <a:latin typeface="Arial"/>
                <a:cs typeface="Arial"/>
              </a:rPr>
              <a:t>At </a:t>
            </a:r>
            <a:r>
              <a:rPr sz="1587" b="1" spc="5" dirty="0">
                <a:solidFill>
                  <a:srgbClr val="4B575E"/>
                </a:solidFill>
                <a:latin typeface="Arial"/>
                <a:cs typeface="Arial"/>
              </a:rPr>
              <a:t>least one feature has technical </a:t>
            </a:r>
            <a:r>
              <a:rPr sz="1587" b="1" dirty="0">
                <a:solidFill>
                  <a:srgbClr val="4B575E"/>
                </a:solidFill>
                <a:latin typeface="Arial"/>
                <a:cs typeface="Arial"/>
              </a:rPr>
              <a:t>character </a:t>
            </a:r>
            <a:r>
              <a:rPr sz="1587" b="1" spc="5" dirty="0">
                <a:solidFill>
                  <a:srgbClr val="4B575E"/>
                </a:solidFill>
                <a:latin typeface="Arial"/>
                <a:cs typeface="Arial"/>
              </a:rPr>
              <a:t>=&gt;  </a:t>
            </a:r>
            <a:r>
              <a:rPr sz="1587" b="1" dirty="0">
                <a:solidFill>
                  <a:srgbClr val="4B575E"/>
                </a:solidFill>
                <a:latin typeface="Arial"/>
                <a:cs typeface="Arial"/>
              </a:rPr>
              <a:t>subject-matter </a:t>
            </a:r>
            <a:r>
              <a:rPr sz="1587" b="1" spc="5" dirty="0">
                <a:solidFill>
                  <a:srgbClr val="4B575E"/>
                </a:solidFill>
                <a:latin typeface="Arial"/>
                <a:cs typeface="Arial"/>
              </a:rPr>
              <a:t>has technical</a:t>
            </a:r>
            <a:r>
              <a:rPr sz="1587" b="1" spc="-9" dirty="0">
                <a:solidFill>
                  <a:srgbClr val="4B575E"/>
                </a:solidFill>
                <a:latin typeface="Arial"/>
                <a:cs typeface="Arial"/>
              </a:rPr>
              <a:t> character.</a:t>
            </a:r>
            <a:endParaRPr sz="1587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390225" y="6597632"/>
            <a:ext cx="19232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1410"/>
              </a:lnSpc>
            </a:pPr>
            <a:r>
              <a:rPr sz="1179" spc="5" dirty="0">
                <a:solidFill>
                  <a:srgbClr val="4B575E"/>
                </a:solidFill>
                <a:latin typeface="Arial"/>
                <a:cs typeface="Arial"/>
              </a:rPr>
              <a:t>17</a:t>
            </a:r>
            <a:endParaRPr sz="117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249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9627" y="525045"/>
            <a:ext cx="2051642" cy="379137"/>
          </a:xfrm>
          <a:prstGeom prst="rect">
            <a:avLst/>
          </a:prstGeom>
        </p:spPr>
        <p:txBody>
          <a:bodyPr vert="horz" wrap="square" lIns="0" tIns="16123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27"/>
              </a:spcBef>
            </a:pPr>
            <a:r>
              <a:rPr sz="2358" spc="14" dirty="0"/>
              <a:t>Inventive</a:t>
            </a:r>
            <a:r>
              <a:rPr sz="2358" spc="-41" dirty="0"/>
              <a:t> </a:t>
            </a:r>
            <a:r>
              <a:rPr sz="2358" spc="14" dirty="0"/>
              <a:t>step</a:t>
            </a:r>
            <a:endParaRPr sz="2358"/>
          </a:p>
        </p:txBody>
      </p:sp>
      <p:sp>
        <p:nvSpPr>
          <p:cNvPr id="3" name="object 3"/>
          <p:cNvSpPr txBox="1"/>
          <p:nvPr/>
        </p:nvSpPr>
        <p:spPr>
          <a:xfrm>
            <a:off x="3078250" y="1536304"/>
            <a:ext cx="6570091" cy="3353220"/>
          </a:xfrm>
          <a:prstGeom prst="rect">
            <a:avLst/>
          </a:prstGeom>
        </p:spPr>
        <p:txBody>
          <a:bodyPr vert="horz" wrap="square" lIns="0" tIns="16123" rIns="0" bIns="0" rtlCol="0">
            <a:spAutoFit/>
          </a:bodyPr>
          <a:lstStyle/>
          <a:p>
            <a:pPr marL="11516">
              <a:spcBef>
                <a:spcPts val="127"/>
              </a:spcBef>
            </a:pPr>
            <a:r>
              <a:rPr sz="2358" b="1" spc="18" dirty="0">
                <a:solidFill>
                  <a:srgbClr val="404A56"/>
                </a:solidFill>
                <a:latin typeface="Arial"/>
                <a:cs typeface="Arial"/>
              </a:rPr>
              <a:t>Problem and </a:t>
            </a:r>
            <a:r>
              <a:rPr sz="2358" b="1" spc="14" dirty="0">
                <a:solidFill>
                  <a:srgbClr val="404A56"/>
                </a:solidFill>
                <a:latin typeface="Arial"/>
                <a:cs typeface="Arial"/>
              </a:rPr>
              <a:t>solution</a:t>
            </a:r>
            <a:r>
              <a:rPr sz="2358" b="1" spc="-18" dirty="0">
                <a:solidFill>
                  <a:srgbClr val="404A56"/>
                </a:solidFill>
                <a:latin typeface="Arial"/>
                <a:cs typeface="Arial"/>
              </a:rPr>
              <a:t> </a:t>
            </a:r>
            <a:r>
              <a:rPr sz="2358" b="1" spc="14" dirty="0">
                <a:solidFill>
                  <a:srgbClr val="404A56"/>
                </a:solidFill>
                <a:latin typeface="Arial"/>
                <a:cs typeface="Arial"/>
              </a:rPr>
              <a:t>approach</a:t>
            </a:r>
            <a:endParaRPr sz="2358" dirty="0">
              <a:latin typeface="Arial"/>
              <a:cs typeface="Arial"/>
            </a:endParaRPr>
          </a:p>
          <a:p>
            <a:pPr>
              <a:spcBef>
                <a:spcPts val="14"/>
              </a:spcBef>
            </a:pPr>
            <a:endParaRPr sz="3537" dirty="0">
              <a:latin typeface="Times New Roman"/>
              <a:cs typeface="Times New Roman"/>
            </a:endParaRPr>
          </a:p>
          <a:p>
            <a:pPr marL="11516"/>
            <a:r>
              <a:rPr sz="2358" spc="14" dirty="0">
                <a:solidFill>
                  <a:srgbClr val="404A56"/>
                </a:solidFill>
                <a:latin typeface="Arial"/>
                <a:cs typeface="Arial"/>
              </a:rPr>
              <a:t>Establish closest </a:t>
            </a:r>
            <a:r>
              <a:rPr sz="2358" spc="9" dirty="0">
                <a:solidFill>
                  <a:srgbClr val="404A56"/>
                </a:solidFill>
                <a:latin typeface="Arial"/>
                <a:cs typeface="Arial"/>
              </a:rPr>
              <a:t>prior</a:t>
            </a:r>
            <a:r>
              <a:rPr sz="2358" spc="-5" dirty="0">
                <a:solidFill>
                  <a:srgbClr val="404A56"/>
                </a:solidFill>
                <a:latin typeface="Arial"/>
                <a:cs typeface="Arial"/>
              </a:rPr>
              <a:t> </a:t>
            </a:r>
            <a:r>
              <a:rPr sz="2358" spc="9" dirty="0">
                <a:solidFill>
                  <a:srgbClr val="404A56"/>
                </a:solidFill>
                <a:latin typeface="Arial"/>
                <a:cs typeface="Arial"/>
              </a:rPr>
              <a:t>art</a:t>
            </a:r>
            <a:endParaRPr sz="2358" dirty="0">
              <a:latin typeface="Arial"/>
              <a:cs typeface="Arial"/>
            </a:endParaRPr>
          </a:p>
          <a:p>
            <a:pPr marL="11516" marR="781961">
              <a:lnSpc>
                <a:spcPct val="101899"/>
              </a:lnSpc>
              <a:spcBef>
                <a:spcPts val="567"/>
              </a:spcBef>
            </a:pPr>
            <a:r>
              <a:rPr sz="2358" spc="14" dirty="0">
                <a:solidFill>
                  <a:srgbClr val="404A56"/>
                </a:solidFill>
                <a:latin typeface="Arial"/>
                <a:cs typeface="Arial"/>
              </a:rPr>
              <a:t>Determine </a:t>
            </a:r>
            <a:r>
              <a:rPr sz="2358" spc="9" dirty="0">
                <a:solidFill>
                  <a:srgbClr val="404A56"/>
                </a:solidFill>
                <a:latin typeface="Arial"/>
                <a:cs typeface="Arial"/>
              </a:rPr>
              <a:t>differentiating </a:t>
            </a:r>
            <a:r>
              <a:rPr sz="2358" spc="14" dirty="0">
                <a:solidFill>
                  <a:srgbClr val="404A56"/>
                </a:solidFill>
                <a:latin typeface="Arial"/>
                <a:cs typeface="Arial"/>
              </a:rPr>
              <a:t>features and their  technical</a:t>
            </a:r>
            <a:r>
              <a:rPr sz="2358" spc="5" dirty="0">
                <a:solidFill>
                  <a:srgbClr val="404A56"/>
                </a:solidFill>
                <a:latin typeface="Arial"/>
                <a:cs typeface="Arial"/>
              </a:rPr>
              <a:t> </a:t>
            </a:r>
            <a:r>
              <a:rPr sz="2358" spc="9" dirty="0">
                <a:solidFill>
                  <a:srgbClr val="404A56"/>
                </a:solidFill>
                <a:latin typeface="Arial"/>
                <a:cs typeface="Arial"/>
              </a:rPr>
              <a:t>effects</a:t>
            </a:r>
            <a:endParaRPr sz="2358" dirty="0">
              <a:latin typeface="Arial"/>
              <a:cs typeface="Arial"/>
            </a:endParaRPr>
          </a:p>
          <a:p>
            <a:pPr marL="11516">
              <a:spcBef>
                <a:spcPts val="617"/>
              </a:spcBef>
            </a:pPr>
            <a:r>
              <a:rPr sz="2358" spc="14" dirty="0">
                <a:solidFill>
                  <a:srgbClr val="404A56"/>
                </a:solidFill>
                <a:latin typeface="Arial"/>
                <a:cs typeface="Arial"/>
              </a:rPr>
              <a:t>Formulate an </a:t>
            </a:r>
            <a:r>
              <a:rPr sz="2358" spc="9" dirty="0">
                <a:solidFill>
                  <a:srgbClr val="404A56"/>
                </a:solidFill>
                <a:latin typeface="Arial"/>
                <a:cs typeface="Arial"/>
              </a:rPr>
              <a:t>objective </a:t>
            </a:r>
            <a:r>
              <a:rPr sz="2358" spc="14" dirty="0">
                <a:solidFill>
                  <a:srgbClr val="404A56"/>
                </a:solidFill>
                <a:latin typeface="Arial"/>
                <a:cs typeface="Arial"/>
              </a:rPr>
              <a:t>technical</a:t>
            </a:r>
            <a:r>
              <a:rPr sz="2358" spc="50" dirty="0">
                <a:solidFill>
                  <a:srgbClr val="404A56"/>
                </a:solidFill>
                <a:latin typeface="Arial"/>
                <a:cs typeface="Arial"/>
              </a:rPr>
              <a:t> </a:t>
            </a:r>
            <a:r>
              <a:rPr sz="2358" spc="14" dirty="0">
                <a:solidFill>
                  <a:srgbClr val="404A56"/>
                </a:solidFill>
                <a:latin typeface="Arial"/>
                <a:cs typeface="Arial"/>
              </a:rPr>
              <a:t>problem</a:t>
            </a:r>
            <a:endParaRPr sz="2358" dirty="0">
              <a:latin typeface="Arial"/>
              <a:cs typeface="Arial"/>
            </a:endParaRPr>
          </a:p>
          <a:p>
            <a:pPr marL="11516" marR="4607">
              <a:lnSpc>
                <a:spcPct val="101499"/>
              </a:lnSpc>
              <a:spcBef>
                <a:spcPts val="580"/>
              </a:spcBef>
            </a:pPr>
            <a:r>
              <a:rPr sz="2358" spc="14" dirty="0">
                <a:solidFill>
                  <a:srgbClr val="404A56"/>
                </a:solidFill>
                <a:latin typeface="Arial"/>
                <a:cs typeface="Arial"/>
              </a:rPr>
              <a:t>Decide whether the proposed solution </a:t>
            </a:r>
            <a:r>
              <a:rPr sz="2358" spc="9" dirty="0">
                <a:solidFill>
                  <a:srgbClr val="404A56"/>
                </a:solidFill>
                <a:latin typeface="Arial"/>
                <a:cs typeface="Arial"/>
              </a:rPr>
              <a:t>is obvious  </a:t>
            </a:r>
            <a:r>
              <a:rPr sz="2358" spc="14" dirty="0">
                <a:solidFill>
                  <a:srgbClr val="404A56"/>
                </a:solidFill>
                <a:latin typeface="Arial"/>
                <a:cs typeface="Arial"/>
              </a:rPr>
              <a:t>for the skilled</a:t>
            </a:r>
            <a:r>
              <a:rPr sz="2358" spc="-9" dirty="0">
                <a:solidFill>
                  <a:srgbClr val="404A56"/>
                </a:solidFill>
                <a:latin typeface="Arial"/>
                <a:cs typeface="Arial"/>
              </a:rPr>
              <a:t> </a:t>
            </a:r>
            <a:r>
              <a:rPr sz="2358" spc="14" dirty="0">
                <a:solidFill>
                  <a:srgbClr val="404A56"/>
                </a:solidFill>
                <a:latin typeface="Arial"/>
                <a:cs typeface="Arial"/>
              </a:rPr>
              <a:t>person</a:t>
            </a:r>
            <a:endParaRPr sz="2358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17581" y="418740"/>
            <a:ext cx="2902126" cy="2261240"/>
          </a:xfrm>
          <a:custGeom>
            <a:avLst/>
            <a:gdLst/>
            <a:ahLst/>
            <a:cxnLst/>
            <a:rect l="l" t="t" r="r" b="b"/>
            <a:pathLst>
              <a:path w="3200400" h="2493645">
                <a:moveTo>
                  <a:pt x="556259" y="0"/>
                </a:moveTo>
                <a:lnTo>
                  <a:pt x="0" y="960120"/>
                </a:lnTo>
                <a:lnTo>
                  <a:pt x="2642615" y="2493264"/>
                </a:lnTo>
                <a:lnTo>
                  <a:pt x="3200400" y="1533144"/>
                </a:lnTo>
                <a:lnTo>
                  <a:pt x="556259" y="0"/>
                </a:lnTo>
                <a:close/>
              </a:path>
            </a:pathLst>
          </a:custGeom>
          <a:solidFill>
            <a:srgbClr val="E39A8C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/>
          <p:nvPr/>
        </p:nvSpPr>
        <p:spPr>
          <a:xfrm>
            <a:off x="7677694" y="613598"/>
            <a:ext cx="2536099" cy="1554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/>
          <p:nvPr/>
        </p:nvSpPr>
        <p:spPr>
          <a:xfrm>
            <a:off x="9549069" y="2421207"/>
            <a:ext cx="0" cy="1512100"/>
          </a:xfrm>
          <a:custGeom>
            <a:avLst/>
            <a:gdLst/>
            <a:ahLst/>
            <a:cxnLst/>
            <a:rect l="l" t="t" r="r" b="b"/>
            <a:pathLst>
              <a:path h="1667510">
                <a:moveTo>
                  <a:pt x="0" y="0"/>
                </a:moveTo>
                <a:lnTo>
                  <a:pt x="0" y="1667256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7" name="object 7"/>
          <p:cNvSpPr/>
          <p:nvPr/>
        </p:nvSpPr>
        <p:spPr>
          <a:xfrm>
            <a:off x="8830447" y="3875034"/>
            <a:ext cx="718622" cy="115164"/>
          </a:xfrm>
          <a:custGeom>
            <a:avLst/>
            <a:gdLst/>
            <a:ahLst/>
            <a:cxnLst/>
            <a:rect l="l" t="t" r="r" b="b"/>
            <a:pathLst>
              <a:path w="792479" h="127000">
                <a:moveTo>
                  <a:pt x="126491" y="0"/>
                </a:moveTo>
                <a:lnTo>
                  <a:pt x="0" y="64007"/>
                </a:lnTo>
                <a:lnTo>
                  <a:pt x="126491" y="126491"/>
                </a:lnTo>
                <a:lnTo>
                  <a:pt x="126491" y="85343"/>
                </a:lnTo>
                <a:lnTo>
                  <a:pt x="105155" y="85343"/>
                </a:lnTo>
                <a:lnTo>
                  <a:pt x="105155" y="42671"/>
                </a:lnTo>
                <a:lnTo>
                  <a:pt x="126491" y="42671"/>
                </a:lnTo>
                <a:lnTo>
                  <a:pt x="126491" y="0"/>
                </a:lnTo>
                <a:close/>
              </a:path>
              <a:path w="792479" h="127000">
                <a:moveTo>
                  <a:pt x="126491" y="42671"/>
                </a:moveTo>
                <a:lnTo>
                  <a:pt x="105155" y="42671"/>
                </a:lnTo>
                <a:lnTo>
                  <a:pt x="105155" y="85343"/>
                </a:lnTo>
                <a:lnTo>
                  <a:pt x="126491" y="85343"/>
                </a:lnTo>
                <a:lnTo>
                  <a:pt x="126491" y="42671"/>
                </a:lnTo>
                <a:close/>
              </a:path>
              <a:path w="792479" h="127000">
                <a:moveTo>
                  <a:pt x="792479" y="42671"/>
                </a:moveTo>
                <a:lnTo>
                  <a:pt x="126491" y="42671"/>
                </a:lnTo>
                <a:lnTo>
                  <a:pt x="126491" y="85343"/>
                </a:lnTo>
                <a:lnTo>
                  <a:pt x="792479" y="85343"/>
                </a:lnTo>
                <a:lnTo>
                  <a:pt x="7924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4150246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3965" y="2502323"/>
            <a:ext cx="5691391" cy="1490452"/>
          </a:xfrm>
          <a:prstGeom prst="rect">
            <a:avLst/>
          </a:prstGeom>
        </p:spPr>
        <p:txBody>
          <a:bodyPr vert="horz" wrap="square" lIns="0" tIns="14395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13"/>
              </a:spcBef>
              <a:tabLst>
                <a:tab pos="924764" algn="l"/>
              </a:tabLst>
            </a:pPr>
            <a:r>
              <a:rPr sz="3174" spc="5" dirty="0">
                <a:latin typeface="Arial"/>
                <a:cs typeface="Arial"/>
              </a:rPr>
              <a:t>2.	</a:t>
            </a:r>
            <a:r>
              <a:rPr sz="3174" spc="9" dirty="0">
                <a:latin typeface="Arial"/>
                <a:cs typeface="Arial"/>
              </a:rPr>
              <a:t>Examples:</a:t>
            </a:r>
            <a:endParaRPr sz="3174">
              <a:latin typeface="Arial"/>
              <a:cs typeface="Arial"/>
            </a:endParaRPr>
          </a:p>
          <a:p>
            <a:pPr marL="924764" marR="4607">
              <a:lnSpc>
                <a:spcPts val="3845"/>
              </a:lnSpc>
              <a:spcBef>
                <a:spcPts val="122"/>
              </a:spcBef>
            </a:pPr>
            <a:r>
              <a:rPr sz="3174" spc="9" dirty="0">
                <a:latin typeface="Arial"/>
                <a:cs typeface="Arial"/>
              </a:rPr>
              <a:t>Computer </a:t>
            </a:r>
            <a:r>
              <a:rPr sz="3174" spc="5" dirty="0">
                <a:latin typeface="Arial"/>
                <a:cs typeface="Arial"/>
              </a:rPr>
              <a:t>implemented  </a:t>
            </a:r>
            <a:r>
              <a:rPr sz="3174" spc="9" dirty="0">
                <a:latin typeface="Arial"/>
                <a:cs typeface="Arial"/>
              </a:rPr>
              <a:t>method for </a:t>
            </a:r>
            <a:r>
              <a:rPr sz="3174" spc="5" dirty="0">
                <a:latin typeface="Arial"/>
                <a:cs typeface="Arial"/>
              </a:rPr>
              <a:t>doing</a:t>
            </a:r>
            <a:r>
              <a:rPr sz="3174" spc="-122" dirty="0">
                <a:latin typeface="Arial"/>
                <a:cs typeface="Arial"/>
              </a:rPr>
              <a:t> </a:t>
            </a:r>
            <a:r>
              <a:rPr sz="3174" spc="5" dirty="0">
                <a:latin typeface="Arial"/>
                <a:cs typeface="Arial"/>
              </a:rPr>
              <a:t>business</a:t>
            </a:r>
            <a:endParaRPr sz="3174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06053" y="724154"/>
            <a:ext cx="1829721" cy="1380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/>
          <p:nvPr/>
        </p:nvSpPr>
        <p:spPr>
          <a:xfrm>
            <a:off x="2382199" y="4427819"/>
            <a:ext cx="1321158" cy="15712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/>
          <p:nvPr/>
        </p:nvSpPr>
        <p:spPr>
          <a:xfrm>
            <a:off x="5220961" y="4568627"/>
            <a:ext cx="1763518" cy="14886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/>
          <p:nvPr/>
        </p:nvSpPr>
        <p:spPr>
          <a:xfrm>
            <a:off x="7951518" y="4355957"/>
            <a:ext cx="1278579" cy="12299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7" name="object 7"/>
          <p:cNvSpPr/>
          <p:nvPr/>
        </p:nvSpPr>
        <p:spPr>
          <a:xfrm>
            <a:off x="9094402" y="4570161"/>
            <a:ext cx="952173" cy="13239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8" name="object 8"/>
          <p:cNvSpPr/>
          <p:nvPr/>
        </p:nvSpPr>
        <p:spPr>
          <a:xfrm>
            <a:off x="8451788" y="5570704"/>
            <a:ext cx="827797" cy="7904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0" name="object 10"/>
          <p:cNvSpPr txBox="1"/>
          <p:nvPr/>
        </p:nvSpPr>
        <p:spPr>
          <a:xfrm>
            <a:off x="10390225" y="6597632"/>
            <a:ext cx="19232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1410"/>
              </a:lnSpc>
            </a:pPr>
            <a:r>
              <a:rPr sz="1179" spc="5" dirty="0">
                <a:solidFill>
                  <a:srgbClr val="4B575E"/>
                </a:solidFill>
                <a:latin typeface="Arial"/>
                <a:cs typeface="Arial"/>
              </a:rPr>
              <a:t>19</a:t>
            </a:r>
            <a:endParaRPr sz="117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5426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1123" y="417252"/>
            <a:ext cx="4880063" cy="379137"/>
          </a:xfrm>
          <a:prstGeom prst="rect">
            <a:avLst/>
          </a:prstGeom>
        </p:spPr>
        <p:txBody>
          <a:bodyPr vert="horz" wrap="square" lIns="0" tIns="16123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27"/>
              </a:spcBef>
            </a:pPr>
            <a:r>
              <a:rPr sz="2358" spc="18" dirty="0"/>
              <a:t>Example</a:t>
            </a:r>
            <a:r>
              <a:rPr sz="2358" spc="9" dirty="0"/>
              <a:t> </a:t>
            </a:r>
            <a:r>
              <a:rPr sz="2358" spc="18" dirty="0"/>
              <a:t>from</a:t>
            </a:r>
            <a:r>
              <a:rPr sz="2358" spc="9" dirty="0"/>
              <a:t> </a:t>
            </a:r>
            <a:r>
              <a:rPr sz="2358" spc="14" dirty="0"/>
              <a:t>Busines</a:t>
            </a:r>
            <a:r>
              <a:rPr sz="2358" spc="18" dirty="0"/>
              <a:t>s</a:t>
            </a:r>
            <a:r>
              <a:rPr sz="2358" spc="9" dirty="0"/>
              <a:t> </a:t>
            </a:r>
            <a:r>
              <a:rPr sz="2358" spc="18" dirty="0" smtClean="0"/>
              <a:t>Method</a:t>
            </a:r>
            <a:r>
              <a:rPr sz="2358" spc="27" dirty="0" smtClean="0"/>
              <a:t>s</a:t>
            </a:r>
            <a:endParaRPr sz="1564" baseline="50724" dirty="0"/>
          </a:p>
        </p:txBody>
      </p:sp>
      <p:sp>
        <p:nvSpPr>
          <p:cNvPr id="3" name="object 3"/>
          <p:cNvSpPr txBox="1"/>
          <p:nvPr/>
        </p:nvSpPr>
        <p:spPr>
          <a:xfrm>
            <a:off x="3079632" y="1211518"/>
            <a:ext cx="5804828" cy="2871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768" spc="14" dirty="0">
                <a:solidFill>
                  <a:srgbClr val="4B575E"/>
                </a:solidFill>
                <a:latin typeface="Arial"/>
                <a:cs typeface="Arial"/>
              </a:rPr>
              <a:t>"A method </a:t>
            </a:r>
            <a:r>
              <a:rPr sz="1768" spc="9" dirty="0">
                <a:solidFill>
                  <a:srgbClr val="4B575E"/>
                </a:solidFill>
                <a:latin typeface="Arial"/>
                <a:cs typeface="Arial"/>
              </a:rPr>
              <a:t>of controlling payment and </a:t>
            </a:r>
            <a:r>
              <a:rPr sz="1768" spc="5" dirty="0">
                <a:solidFill>
                  <a:srgbClr val="4B575E"/>
                </a:solidFill>
                <a:latin typeface="Arial"/>
                <a:cs typeface="Arial"/>
              </a:rPr>
              <a:t>delivery </a:t>
            </a:r>
            <a:r>
              <a:rPr sz="1768" spc="9" dirty="0">
                <a:solidFill>
                  <a:srgbClr val="4B575E"/>
                </a:solidFill>
                <a:latin typeface="Arial"/>
                <a:cs typeface="Arial"/>
              </a:rPr>
              <a:t>of</a:t>
            </a:r>
            <a:r>
              <a:rPr sz="1768" spc="-118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768" spc="14" dirty="0">
                <a:solidFill>
                  <a:srgbClr val="4B575E"/>
                </a:solidFill>
                <a:latin typeface="Arial"/>
                <a:cs typeface="Arial"/>
              </a:rPr>
              <a:t>content"</a:t>
            </a:r>
            <a:endParaRPr sz="1768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22995" y="2190418"/>
            <a:ext cx="1643156" cy="1287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/>
          <p:nvPr/>
        </p:nvSpPr>
        <p:spPr>
          <a:xfrm>
            <a:off x="5878570" y="2839942"/>
            <a:ext cx="1325304" cy="1221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/>
          <p:nvPr/>
        </p:nvSpPr>
        <p:spPr>
          <a:xfrm>
            <a:off x="8183688" y="3774150"/>
            <a:ext cx="739351" cy="939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7" name="object 7"/>
          <p:cNvSpPr/>
          <p:nvPr/>
        </p:nvSpPr>
        <p:spPr>
          <a:xfrm>
            <a:off x="8757204" y="4064363"/>
            <a:ext cx="613247" cy="9328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8" name="object 8"/>
          <p:cNvSpPr/>
          <p:nvPr/>
        </p:nvSpPr>
        <p:spPr>
          <a:xfrm>
            <a:off x="8254169" y="4358721"/>
            <a:ext cx="699620" cy="932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9" name="object 9"/>
          <p:cNvSpPr/>
          <p:nvPr/>
        </p:nvSpPr>
        <p:spPr>
          <a:xfrm>
            <a:off x="2998555" y="3342977"/>
            <a:ext cx="1687379" cy="8775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0" name="object 10"/>
          <p:cNvSpPr/>
          <p:nvPr/>
        </p:nvSpPr>
        <p:spPr>
          <a:xfrm>
            <a:off x="3863666" y="2262281"/>
            <a:ext cx="1205073" cy="12036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1" name="object 11"/>
          <p:cNvSpPr/>
          <p:nvPr/>
        </p:nvSpPr>
        <p:spPr>
          <a:xfrm>
            <a:off x="2850685" y="4417224"/>
            <a:ext cx="305414" cy="4887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2" name="object 12"/>
          <p:cNvSpPr txBox="1"/>
          <p:nvPr/>
        </p:nvSpPr>
        <p:spPr>
          <a:xfrm>
            <a:off x="7829445" y="1786417"/>
            <a:ext cx="1621505" cy="257607"/>
          </a:xfrm>
          <a:prstGeom prst="rect">
            <a:avLst/>
          </a:prstGeom>
        </p:spPr>
        <p:txBody>
          <a:bodyPr vert="horz" wrap="square" lIns="0" tIns="13244" rIns="0" bIns="0" rtlCol="0">
            <a:spAutoFit/>
          </a:bodyPr>
          <a:lstStyle/>
          <a:p>
            <a:pPr marL="11516">
              <a:spcBef>
                <a:spcPts val="104"/>
              </a:spcBef>
            </a:pPr>
            <a:r>
              <a:rPr sz="1587" b="1" dirty="0">
                <a:solidFill>
                  <a:srgbClr val="4B575E"/>
                </a:solidFill>
                <a:latin typeface="Arial"/>
                <a:cs typeface="Arial"/>
              </a:rPr>
              <a:t>content</a:t>
            </a:r>
            <a:r>
              <a:rPr sz="1587" b="1" spc="-45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587" b="1" dirty="0">
                <a:solidFill>
                  <a:srgbClr val="4B575E"/>
                </a:solidFill>
                <a:latin typeface="Arial"/>
                <a:cs typeface="Arial"/>
              </a:rPr>
              <a:t>provider</a:t>
            </a:r>
            <a:endParaRPr sz="1587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85710" y="1858273"/>
            <a:ext cx="452593" cy="257607"/>
          </a:xfrm>
          <a:prstGeom prst="rect">
            <a:avLst/>
          </a:prstGeom>
        </p:spPr>
        <p:txBody>
          <a:bodyPr vert="horz" wrap="square" lIns="0" tIns="13244" rIns="0" bIns="0" rtlCol="0">
            <a:spAutoFit/>
          </a:bodyPr>
          <a:lstStyle/>
          <a:p>
            <a:pPr marL="11516">
              <a:spcBef>
                <a:spcPts val="104"/>
              </a:spcBef>
            </a:pPr>
            <a:r>
              <a:rPr sz="1587" b="1" spc="5" dirty="0">
                <a:solidFill>
                  <a:srgbClr val="4B575E"/>
                </a:solidFill>
                <a:latin typeface="Arial"/>
                <a:cs typeface="Arial"/>
              </a:rPr>
              <a:t>user</a:t>
            </a:r>
            <a:endParaRPr sz="1587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03352" y="4736912"/>
            <a:ext cx="5426515" cy="1115855"/>
          </a:xfrm>
          <a:prstGeom prst="rect">
            <a:avLst/>
          </a:prstGeom>
        </p:spPr>
        <p:txBody>
          <a:bodyPr vert="horz" wrap="square" lIns="0" tIns="13244" rIns="0" bIns="0" rtlCol="0">
            <a:spAutoFit/>
          </a:bodyPr>
          <a:lstStyle/>
          <a:p>
            <a:pPr marL="659312">
              <a:spcBef>
                <a:spcPts val="104"/>
              </a:spcBef>
            </a:pP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Regulation: access </a:t>
            </a: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to content </a:t>
            </a: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is</a:t>
            </a:r>
            <a:r>
              <a:rPr sz="1587" spc="-18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free</a:t>
            </a:r>
            <a:endParaRPr sz="1587" dirty="0">
              <a:latin typeface="Arial"/>
              <a:cs typeface="Arial"/>
            </a:endParaRPr>
          </a:p>
          <a:p>
            <a:pPr marL="782537" indent="-123225">
              <a:spcBef>
                <a:spcPts val="9"/>
              </a:spcBef>
              <a:buChar char="-"/>
              <a:tabLst>
                <a:tab pos="783112" algn="l"/>
              </a:tabLst>
            </a:pP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if user is </a:t>
            </a: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from a country </a:t>
            </a: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with </a:t>
            </a:r>
            <a:r>
              <a:rPr sz="1587" spc="9" dirty="0">
                <a:solidFill>
                  <a:srgbClr val="4B575E"/>
                </a:solidFill>
                <a:latin typeface="Arial"/>
                <a:cs typeface="Arial"/>
              </a:rPr>
              <a:t>GDP </a:t>
            </a: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&lt; </a:t>
            </a: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limit </a:t>
            </a:r>
            <a:r>
              <a:rPr sz="1587" spc="9" dirty="0">
                <a:solidFill>
                  <a:srgbClr val="4B575E"/>
                </a:solidFill>
                <a:latin typeface="Arial"/>
                <a:cs typeface="Arial"/>
              </a:rPr>
              <a:t>value</a:t>
            </a:r>
            <a:r>
              <a:rPr sz="1587" spc="-190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AND</a:t>
            </a:r>
            <a:endParaRPr sz="1587" dirty="0">
              <a:latin typeface="Arial"/>
              <a:cs typeface="Arial"/>
            </a:endParaRPr>
          </a:p>
          <a:p>
            <a:pPr marL="782537" indent="-123225">
              <a:spcBef>
                <a:spcPts val="9"/>
              </a:spcBef>
              <a:buChar char="-"/>
              <a:tabLst>
                <a:tab pos="783112" algn="l"/>
              </a:tabLst>
            </a:pP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if </a:t>
            </a: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the </a:t>
            </a:r>
            <a:r>
              <a:rPr sz="1587" spc="9" dirty="0">
                <a:solidFill>
                  <a:srgbClr val="4B575E"/>
                </a:solidFill>
                <a:latin typeface="Arial"/>
                <a:cs typeface="Arial"/>
              </a:rPr>
              <a:t>requested </a:t>
            </a: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content </a:t>
            </a: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is </a:t>
            </a: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scientific</a:t>
            </a:r>
            <a:r>
              <a:rPr sz="1587" spc="-36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content</a:t>
            </a:r>
            <a:endParaRPr sz="1587" dirty="0">
              <a:latin typeface="Arial"/>
              <a:cs typeface="Arial"/>
            </a:endParaRPr>
          </a:p>
          <a:p>
            <a:pPr>
              <a:spcBef>
                <a:spcPts val="14"/>
              </a:spcBef>
            </a:pPr>
            <a:endParaRPr sz="2403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51796" y="5644639"/>
            <a:ext cx="4318640" cy="0"/>
          </a:xfrm>
          <a:custGeom>
            <a:avLst/>
            <a:gdLst/>
            <a:ahLst/>
            <a:cxnLst/>
            <a:rect l="l" t="t" r="r" b="b"/>
            <a:pathLst>
              <a:path w="4762500">
                <a:moveTo>
                  <a:pt x="0" y="0"/>
                </a:moveTo>
                <a:lnTo>
                  <a:pt x="4762500" y="0"/>
                </a:lnTo>
              </a:path>
            </a:pathLst>
          </a:custGeom>
          <a:ln w="10668">
            <a:solidFill>
              <a:srgbClr val="4B575E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610928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8073" y="967380"/>
            <a:ext cx="7414240" cy="3383510"/>
          </a:xfrm>
          <a:custGeom>
            <a:avLst/>
            <a:gdLst/>
            <a:ahLst/>
            <a:cxnLst/>
            <a:rect l="l" t="t" r="r" b="b"/>
            <a:pathLst>
              <a:path w="8176259" h="3731260">
                <a:moveTo>
                  <a:pt x="0" y="0"/>
                </a:moveTo>
                <a:lnTo>
                  <a:pt x="8176259" y="0"/>
                </a:lnTo>
                <a:lnTo>
                  <a:pt x="8176259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solidFill>
            <a:srgbClr val="F2CCC8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1123" y="417252"/>
            <a:ext cx="1544346" cy="379137"/>
          </a:xfrm>
          <a:prstGeom prst="rect">
            <a:avLst/>
          </a:prstGeom>
        </p:spPr>
        <p:txBody>
          <a:bodyPr vert="horz" wrap="square" lIns="0" tIns="16123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27"/>
              </a:spcBef>
            </a:pPr>
            <a:r>
              <a:rPr sz="2358" spc="18" dirty="0"/>
              <a:t>Example</a:t>
            </a:r>
            <a:r>
              <a:rPr sz="2358" spc="-50" dirty="0"/>
              <a:t> </a:t>
            </a:r>
            <a:r>
              <a:rPr sz="2358" spc="9" dirty="0"/>
              <a:t>I:</a:t>
            </a:r>
            <a:endParaRPr sz="2358"/>
          </a:p>
        </p:txBody>
      </p:sp>
      <p:sp>
        <p:nvSpPr>
          <p:cNvPr id="4" name="object 4"/>
          <p:cNvSpPr txBox="1"/>
          <p:nvPr/>
        </p:nvSpPr>
        <p:spPr>
          <a:xfrm>
            <a:off x="9310800" y="1084781"/>
            <a:ext cx="243656" cy="3183701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516">
              <a:lnSpc>
                <a:spcPts val="1854"/>
              </a:lnSpc>
            </a:pPr>
            <a:r>
              <a:rPr sz="1587" b="1" spc="5" dirty="0">
                <a:solidFill>
                  <a:srgbClr val="4B575E"/>
                </a:solidFill>
                <a:latin typeface="Arial"/>
                <a:cs typeface="Arial"/>
              </a:rPr>
              <a:t>Non-tecchnical process/</a:t>
            </a:r>
            <a:r>
              <a:rPr sz="1587" b="1" spc="-95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587" b="1" spc="5" dirty="0">
                <a:solidFill>
                  <a:srgbClr val="4B575E"/>
                </a:solidFill>
                <a:latin typeface="Arial"/>
                <a:cs typeface="Arial"/>
              </a:rPr>
              <a:t>aspects</a:t>
            </a:r>
            <a:endParaRPr sz="1587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08073" y="4538377"/>
            <a:ext cx="7414240" cy="1538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2144994" y="1084781"/>
            <a:ext cx="7776673" cy="4711481"/>
          </a:xfrm>
          <a:prstGeom prst="rect">
            <a:avLst/>
          </a:prstGeom>
        </p:spPr>
        <p:txBody>
          <a:bodyPr vert="horz" wrap="square" lIns="0" tIns="42035" rIns="0" bIns="0" rtlCol="0">
            <a:spAutoFit/>
          </a:bodyPr>
          <a:lstStyle/>
          <a:p>
            <a:pPr marL="161229" marR="1550102">
              <a:lnSpc>
                <a:spcPts val="1941"/>
              </a:lnSpc>
              <a:spcBef>
                <a:spcPts val="331"/>
              </a:spcBef>
            </a:pPr>
            <a:r>
              <a:rPr spc="18" dirty="0"/>
              <a:t>A </a:t>
            </a:r>
            <a:r>
              <a:rPr spc="14" dirty="0"/>
              <a:t>method </a:t>
            </a:r>
            <a:r>
              <a:rPr spc="9" dirty="0"/>
              <a:t>of controlling payment and delivery of content,  the </a:t>
            </a:r>
            <a:r>
              <a:rPr spc="14" dirty="0"/>
              <a:t>method</a:t>
            </a:r>
            <a:r>
              <a:rPr spc="-5" dirty="0"/>
              <a:t> </a:t>
            </a:r>
            <a:r>
              <a:rPr spc="9" dirty="0"/>
              <a:t>comprising:</a:t>
            </a:r>
          </a:p>
          <a:p>
            <a:pPr marL="903458" indent="-284454">
              <a:lnSpc>
                <a:spcPct val="100000"/>
              </a:lnSpc>
              <a:spcBef>
                <a:spcPts val="141"/>
              </a:spcBef>
              <a:buChar char="–"/>
              <a:tabLst>
                <a:tab pos="903458" algn="l"/>
                <a:tab pos="904034" algn="l"/>
              </a:tabLst>
            </a:pPr>
            <a:r>
              <a:rPr sz="1406" spc="-5" dirty="0"/>
              <a:t>a </a:t>
            </a:r>
            <a:r>
              <a:rPr sz="1406" spc="-9" dirty="0"/>
              <a:t>provider </a:t>
            </a:r>
            <a:r>
              <a:rPr sz="1406" spc="-5" dirty="0"/>
              <a:t>receiving a request for content from a</a:t>
            </a:r>
            <a:r>
              <a:rPr sz="1406" spc="-199" dirty="0"/>
              <a:t> </a:t>
            </a:r>
            <a:r>
              <a:rPr sz="1406" spc="-9" dirty="0"/>
              <a:t>user;</a:t>
            </a:r>
            <a:endParaRPr sz="1406" dirty="0"/>
          </a:p>
          <a:p>
            <a:pPr marL="903458" marR="1183306" indent="-284454">
              <a:lnSpc>
                <a:spcPts val="1514"/>
              </a:lnSpc>
              <a:spcBef>
                <a:spcPts val="358"/>
              </a:spcBef>
              <a:buChar char="–"/>
              <a:tabLst>
                <a:tab pos="903458" algn="l"/>
                <a:tab pos="904034" algn="l"/>
              </a:tabLst>
            </a:pPr>
            <a:r>
              <a:rPr sz="1406" spc="-5" dirty="0"/>
              <a:t>the </a:t>
            </a:r>
            <a:r>
              <a:rPr sz="1406" spc="-9" dirty="0"/>
              <a:t>provider </a:t>
            </a:r>
            <a:r>
              <a:rPr sz="1406" spc="-5" dirty="0"/>
              <a:t>accessing content </a:t>
            </a:r>
            <a:r>
              <a:rPr sz="1406" spc="-9" dirty="0"/>
              <a:t>information describing </a:t>
            </a:r>
            <a:r>
              <a:rPr sz="1406" spc="-5" dirty="0"/>
              <a:t>the requested  content;</a:t>
            </a:r>
            <a:endParaRPr sz="1406" dirty="0"/>
          </a:p>
          <a:p>
            <a:pPr marL="903458" marR="706529" indent="-284454">
              <a:lnSpc>
                <a:spcPts val="1514"/>
              </a:lnSpc>
              <a:spcBef>
                <a:spcPts val="322"/>
              </a:spcBef>
              <a:buChar char="–"/>
              <a:tabLst>
                <a:tab pos="903458" algn="l"/>
                <a:tab pos="904034" algn="l"/>
              </a:tabLst>
            </a:pPr>
            <a:r>
              <a:rPr sz="1406" spc="-5" dirty="0"/>
              <a:t>the </a:t>
            </a:r>
            <a:r>
              <a:rPr sz="1406" spc="-9" dirty="0"/>
              <a:t>provider </a:t>
            </a:r>
            <a:r>
              <a:rPr sz="1406" spc="-5" dirty="0"/>
              <a:t>accessing regulation </a:t>
            </a:r>
            <a:r>
              <a:rPr sz="1406" spc="-9" dirty="0"/>
              <a:t>information describing </a:t>
            </a:r>
            <a:r>
              <a:rPr sz="1406" spc="-5" dirty="0"/>
              <a:t>at least </a:t>
            </a:r>
            <a:r>
              <a:rPr sz="1406" spc="-9" dirty="0"/>
              <a:t>one  </a:t>
            </a:r>
            <a:r>
              <a:rPr sz="1406" spc="-5" dirty="0"/>
              <a:t>regulation that is related to the </a:t>
            </a:r>
            <a:r>
              <a:rPr sz="1406" spc="-9" dirty="0"/>
              <a:t>payment </a:t>
            </a:r>
            <a:r>
              <a:rPr sz="1406" spc="-5" dirty="0"/>
              <a:t>and the content </a:t>
            </a:r>
            <a:r>
              <a:rPr sz="1406" spc="-9" dirty="0"/>
              <a:t>information </a:t>
            </a:r>
            <a:r>
              <a:rPr sz="1406" spc="-5" dirty="0"/>
              <a:t>of</a:t>
            </a:r>
            <a:r>
              <a:rPr sz="1406" spc="-141" dirty="0"/>
              <a:t> </a:t>
            </a:r>
            <a:r>
              <a:rPr sz="1406" spc="-5" dirty="0"/>
              <a:t>the  requested content and to </a:t>
            </a:r>
            <a:r>
              <a:rPr sz="1406" spc="-9" dirty="0"/>
              <a:t>geographical information </a:t>
            </a:r>
            <a:r>
              <a:rPr sz="1406" spc="-5" dirty="0"/>
              <a:t>of the</a:t>
            </a:r>
            <a:r>
              <a:rPr sz="1406" spc="-213" dirty="0"/>
              <a:t> </a:t>
            </a:r>
            <a:r>
              <a:rPr sz="1406" spc="-9" dirty="0"/>
              <a:t>user;</a:t>
            </a:r>
            <a:endParaRPr sz="1406" dirty="0"/>
          </a:p>
          <a:p>
            <a:pPr marL="903458" indent="-284454">
              <a:lnSpc>
                <a:spcPct val="100000"/>
              </a:lnSpc>
              <a:spcBef>
                <a:spcPts val="141"/>
              </a:spcBef>
              <a:buChar char="–"/>
              <a:tabLst>
                <a:tab pos="903458" algn="l"/>
                <a:tab pos="904034" algn="l"/>
              </a:tabLst>
            </a:pPr>
            <a:r>
              <a:rPr sz="1406" spc="-9" dirty="0"/>
              <a:t>determining </a:t>
            </a:r>
            <a:r>
              <a:rPr sz="1406" spc="-5" dirty="0"/>
              <a:t>the </a:t>
            </a:r>
            <a:r>
              <a:rPr sz="1406" spc="-9" dirty="0"/>
              <a:t>geographic location </a:t>
            </a:r>
            <a:r>
              <a:rPr sz="1406" spc="-5" dirty="0"/>
              <a:t>of the</a:t>
            </a:r>
            <a:r>
              <a:rPr sz="1406" spc="-122" dirty="0"/>
              <a:t> </a:t>
            </a:r>
            <a:r>
              <a:rPr sz="1406" spc="-9" dirty="0"/>
              <a:t>user;</a:t>
            </a:r>
            <a:endParaRPr sz="1406" dirty="0"/>
          </a:p>
          <a:p>
            <a:pPr marL="903458" marR="972557" indent="-284454">
              <a:lnSpc>
                <a:spcPts val="1514"/>
              </a:lnSpc>
              <a:spcBef>
                <a:spcPts val="345"/>
              </a:spcBef>
              <a:buChar char="–"/>
              <a:tabLst>
                <a:tab pos="903458" algn="l"/>
                <a:tab pos="904034" algn="l"/>
              </a:tabLst>
            </a:pPr>
            <a:r>
              <a:rPr sz="1406" spc="-5" dirty="0"/>
              <a:t>the </a:t>
            </a:r>
            <a:r>
              <a:rPr sz="1406" spc="-9" dirty="0"/>
              <a:t>provider determining whether </a:t>
            </a:r>
            <a:r>
              <a:rPr sz="1406" spc="-5" dirty="0"/>
              <a:t>the requested content satisfies the </a:t>
            </a:r>
            <a:r>
              <a:rPr sz="1406" spc="-9" dirty="0"/>
              <a:t>at  </a:t>
            </a:r>
            <a:r>
              <a:rPr sz="1406" spc="-5" dirty="0"/>
              <a:t>least one</a:t>
            </a:r>
            <a:r>
              <a:rPr sz="1406" spc="-41" dirty="0"/>
              <a:t> </a:t>
            </a:r>
            <a:r>
              <a:rPr sz="1406" spc="-5" dirty="0"/>
              <a:t>regulation;</a:t>
            </a:r>
            <a:endParaRPr sz="1406" dirty="0"/>
          </a:p>
          <a:p>
            <a:pPr marL="1309986" lvl="1" indent="-228024">
              <a:lnSpc>
                <a:spcPct val="100000"/>
              </a:lnSpc>
              <a:spcBef>
                <a:spcPts val="150"/>
              </a:spcBef>
              <a:tabLst>
                <a:tab pos="1309986" algn="l"/>
                <a:tab pos="1310562" algn="l"/>
              </a:tabLst>
            </a:pPr>
            <a:r>
              <a:rPr sz="1179" dirty="0">
                <a:solidFill>
                  <a:srgbClr val="404A56"/>
                </a:solidFill>
                <a:latin typeface="Arial"/>
                <a:cs typeface="Arial"/>
              </a:rPr>
              <a:t>if </a:t>
            </a:r>
            <a:r>
              <a:rPr sz="1179" spc="5" dirty="0">
                <a:solidFill>
                  <a:srgbClr val="404A56"/>
                </a:solidFill>
                <a:latin typeface="Arial"/>
                <a:cs typeface="Arial"/>
              </a:rPr>
              <a:t>so, </a:t>
            </a:r>
            <a:r>
              <a:rPr sz="1179" dirty="0">
                <a:solidFill>
                  <a:srgbClr val="404A56"/>
                </a:solidFill>
                <a:latin typeface="Arial"/>
                <a:cs typeface="Arial"/>
              </a:rPr>
              <a:t>delivering </a:t>
            </a:r>
            <a:r>
              <a:rPr sz="1179" spc="5" dirty="0">
                <a:solidFill>
                  <a:srgbClr val="404A56"/>
                </a:solidFill>
                <a:latin typeface="Arial"/>
                <a:cs typeface="Arial"/>
              </a:rPr>
              <a:t>the requested content to the user for</a:t>
            </a:r>
            <a:r>
              <a:rPr sz="1179" spc="-14" dirty="0">
                <a:solidFill>
                  <a:srgbClr val="404A56"/>
                </a:solidFill>
                <a:latin typeface="Arial"/>
                <a:cs typeface="Arial"/>
              </a:rPr>
              <a:t> </a:t>
            </a:r>
            <a:r>
              <a:rPr sz="1179" spc="5" dirty="0">
                <a:solidFill>
                  <a:srgbClr val="404A56"/>
                </a:solidFill>
                <a:latin typeface="Arial"/>
                <a:cs typeface="Arial"/>
              </a:rPr>
              <a:t>free;</a:t>
            </a:r>
            <a:endParaRPr sz="1179" dirty="0">
              <a:latin typeface="Arial"/>
              <a:cs typeface="Arial"/>
            </a:endParaRPr>
          </a:p>
          <a:p>
            <a:pPr marL="1309986" lvl="1" indent="-228024">
              <a:lnSpc>
                <a:spcPct val="100000"/>
              </a:lnSpc>
              <a:spcBef>
                <a:spcPts val="163"/>
              </a:spcBef>
              <a:tabLst>
                <a:tab pos="1309986" algn="l"/>
                <a:tab pos="1310562" algn="l"/>
              </a:tabLst>
            </a:pPr>
            <a:r>
              <a:rPr sz="1179" dirty="0">
                <a:solidFill>
                  <a:srgbClr val="404A56"/>
                </a:solidFill>
                <a:latin typeface="Arial"/>
                <a:cs typeface="Arial"/>
              </a:rPr>
              <a:t>if not, </a:t>
            </a:r>
            <a:r>
              <a:rPr sz="1179" spc="5" dirty="0">
                <a:solidFill>
                  <a:srgbClr val="404A56"/>
                </a:solidFill>
                <a:latin typeface="Arial"/>
                <a:cs typeface="Arial"/>
              </a:rPr>
              <a:t>transmitting </a:t>
            </a:r>
            <a:r>
              <a:rPr sz="1179" spc="9" dirty="0">
                <a:solidFill>
                  <a:srgbClr val="404A56"/>
                </a:solidFill>
                <a:latin typeface="Arial"/>
                <a:cs typeface="Arial"/>
              </a:rPr>
              <a:t>a </a:t>
            </a:r>
            <a:r>
              <a:rPr sz="1179" dirty="0">
                <a:solidFill>
                  <a:srgbClr val="404A56"/>
                </a:solidFill>
                <a:latin typeface="Arial"/>
                <a:cs typeface="Arial"/>
              </a:rPr>
              <a:t>payment </a:t>
            </a:r>
            <a:r>
              <a:rPr sz="1179" spc="5" dirty="0">
                <a:solidFill>
                  <a:srgbClr val="404A56"/>
                </a:solidFill>
                <a:latin typeface="Arial"/>
                <a:cs typeface="Arial"/>
              </a:rPr>
              <a:t>request to the</a:t>
            </a:r>
            <a:r>
              <a:rPr sz="1179" spc="50" dirty="0">
                <a:solidFill>
                  <a:srgbClr val="404A56"/>
                </a:solidFill>
                <a:latin typeface="Arial"/>
                <a:cs typeface="Arial"/>
              </a:rPr>
              <a:t> </a:t>
            </a:r>
            <a:r>
              <a:rPr sz="1179" dirty="0">
                <a:solidFill>
                  <a:srgbClr val="404A56"/>
                </a:solidFill>
                <a:latin typeface="Arial"/>
                <a:cs typeface="Arial"/>
              </a:rPr>
              <a:t>user.</a:t>
            </a:r>
            <a:endParaRPr sz="1179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7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043" dirty="0">
              <a:latin typeface="Times New Roman"/>
              <a:cs typeface="Times New Roman"/>
            </a:endParaRPr>
          </a:p>
          <a:p>
            <a:pPr marL="450290">
              <a:lnSpc>
                <a:spcPct val="100000"/>
              </a:lnSpc>
            </a:pPr>
            <a:r>
              <a:rPr sz="1406" b="1" spc="-9" dirty="0">
                <a:solidFill>
                  <a:srgbClr val="4B575E"/>
                </a:solidFill>
                <a:latin typeface="Arial"/>
                <a:cs typeface="Arial"/>
              </a:rPr>
              <a:t>Clearly </a:t>
            </a:r>
            <a:r>
              <a:rPr sz="1406" b="1" spc="-18" dirty="0">
                <a:solidFill>
                  <a:srgbClr val="4B575E"/>
                </a:solidFill>
                <a:latin typeface="Arial"/>
                <a:cs typeface="Arial"/>
              </a:rPr>
              <a:t>Technical</a:t>
            </a:r>
            <a:r>
              <a:rPr sz="1406" b="1" spc="-145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406" b="1" spc="-14" dirty="0">
                <a:solidFill>
                  <a:srgbClr val="4B575E"/>
                </a:solidFill>
                <a:latin typeface="Arial"/>
                <a:cs typeface="Arial"/>
              </a:rPr>
              <a:t>Aspects</a:t>
            </a:r>
            <a:endParaRPr sz="1406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42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406" dirty="0">
              <a:latin typeface="Times New Roman"/>
              <a:cs typeface="Times New Roman"/>
            </a:endParaRPr>
          </a:p>
          <a:p>
            <a:pPr marR="89252" algn="ctr">
              <a:lnSpc>
                <a:spcPct val="100000"/>
              </a:lnSpc>
            </a:pPr>
            <a:r>
              <a:rPr sz="1587" b="1" spc="5" dirty="0">
                <a:solidFill>
                  <a:srgbClr val="4B575E"/>
                </a:solidFill>
                <a:latin typeface="Arial"/>
                <a:cs typeface="Arial"/>
              </a:rPr>
              <a:t>none</a:t>
            </a:r>
            <a:endParaRPr sz="158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5701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9627" y="502918"/>
            <a:ext cx="1800009" cy="440747"/>
          </a:xfrm>
          <a:prstGeom prst="rect">
            <a:avLst/>
          </a:prstGeom>
        </p:spPr>
        <p:txBody>
          <a:bodyPr vert="horz" wrap="square" lIns="0" tIns="1497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18"/>
              </a:spcBef>
            </a:pPr>
            <a:r>
              <a:rPr sz="2766" spc="18" dirty="0"/>
              <a:t>Example</a:t>
            </a:r>
            <a:r>
              <a:rPr sz="2766" spc="-73" dirty="0"/>
              <a:t> </a:t>
            </a:r>
            <a:r>
              <a:rPr sz="2766" spc="9" dirty="0"/>
              <a:t>I:</a:t>
            </a:r>
            <a:endParaRPr sz="2766"/>
          </a:p>
        </p:txBody>
      </p:sp>
      <p:sp>
        <p:nvSpPr>
          <p:cNvPr id="3" name="object 3"/>
          <p:cNvSpPr txBox="1"/>
          <p:nvPr/>
        </p:nvSpPr>
        <p:spPr>
          <a:xfrm>
            <a:off x="2882010" y="1482414"/>
            <a:ext cx="6067401" cy="892900"/>
          </a:xfrm>
          <a:prstGeom prst="rect">
            <a:avLst/>
          </a:prstGeom>
        </p:spPr>
        <p:txBody>
          <a:bodyPr vert="horz" wrap="square" lIns="0" tIns="46065" rIns="0" bIns="0" rtlCol="0">
            <a:spAutoFit/>
          </a:bodyPr>
          <a:lstStyle/>
          <a:p>
            <a:pPr marL="11516" marR="4607">
              <a:lnSpc>
                <a:spcPts val="2158"/>
              </a:lnSpc>
              <a:spcBef>
                <a:spcPts val="363"/>
              </a:spcBef>
              <a:tabLst>
                <a:tab pos="4502321" algn="l"/>
              </a:tabLst>
            </a:pPr>
            <a:r>
              <a:rPr sz="1995" dirty="0">
                <a:solidFill>
                  <a:srgbClr val="404A56"/>
                </a:solidFill>
                <a:latin typeface="Arial"/>
                <a:cs typeface="Arial"/>
              </a:rPr>
              <a:t>The subject </a:t>
            </a:r>
            <a:r>
              <a:rPr sz="1995" spc="-5" dirty="0">
                <a:solidFill>
                  <a:srgbClr val="404A56"/>
                </a:solidFill>
                <a:latin typeface="Arial"/>
                <a:cs typeface="Arial"/>
              </a:rPr>
              <a:t>matter </a:t>
            </a:r>
            <a:r>
              <a:rPr sz="1995" dirty="0">
                <a:solidFill>
                  <a:srgbClr val="404A56"/>
                </a:solidFill>
                <a:latin typeface="Arial"/>
                <a:cs typeface="Arial"/>
              </a:rPr>
              <a:t>of the</a:t>
            </a:r>
            <a:r>
              <a:rPr sz="1995" spc="9" dirty="0">
                <a:solidFill>
                  <a:srgbClr val="404A56"/>
                </a:solidFill>
                <a:latin typeface="Arial"/>
                <a:cs typeface="Arial"/>
              </a:rPr>
              <a:t> </a:t>
            </a:r>
            <a:r>
              <a:rPr sz="1995" dirty="0">
                <a:solidFill>
                  <a:srgbClr val="404A56"/>
                </a:solidFill>
                <a:latin typeface="Arial"/>
                <a:cs typeface="Arial"/>
              </a:rPr>
              <a:t>claim</a:t>
            </a:r>
            <a:r>
              <a:rPr sz="1995" spc="14" dirty="0">
                <a:solidFill>
                  <a:srgbClr val="404A56"/>
                </a:solidFill>
                <a:latin typeface="Arial"/>
                <a:cs typeface="Arial"/>
              </a:rPr>
              <a:t> </a:t>
            </a:r>
            <a:r>
              <a:rPr sz="1995" spc="-5" dirty="0">
                <a:solidFill>
                  <a:srgbClr val="404A56"/>
                </a:solidFill>
                <a:latin typeface="Arial"/>
                <a:cs typeface="Arial"/>
              </a:rPr>
              <a:t>defines	purely </a:t>
            </a:r>
            <a:r>
              <a:rPr sz="1995" dirty="0">
                <a:solidFill>
                  <a:srgbClr val="404A56"/>
                </a:solidFill>
                <a:latin typeface="Arial"/>
                <a:cs typeface="Arial"/>
              </a:rPr>
              <a:t>a  </a:t>
            </a:r>
            <a:r>
              <a:rPr sz="1995" spc="-5" dirty="0">
                <a:solidFill>
                  <a:srgbClr val="404A56"/>
                </a:solidFill>
                <a:latin typeface="Arial"/>
                <a:cs typeface="Arial"/>
              </a:rPr>
              <a:t>business </a:t>
            </a:r>
            <a:r>
              <a:rPr sz="1995" dirty="0">
                <a:solidFill>
                  <a:srgbClr val="404A56"/>
                </a:solidFill>
                <a:latin typeface="Arial"/>
                <a:cs typeface="Arial"/>
              </a:rPr>
              <a:t>or </a:t>
            </a:r>
            <a:r>
              <a:rPr sz="1995" spc="-5" dirty="0">
                <a:solidFill>
                  <a:srgbClr val="404A56"/>
                </a:solidFill>
                <a:latin typeface="Arial"/>
                <a:cs typeface="Arial"/>
              </a:rPr>
              <a:t>administrative method </a:t>
            </a:r>
            <a:r>
              <a:rPr sz="1995" dirty="0">
                <a:solidFill>
                  <a:srgbClr val="404A56"/>
                </a:solidFill>
                <a:latin typeface="Arial"/>
                <a:cs typeface="Arial"/>
              </a:rPr>
              <a:t>and does </a:t>
            </a:r>
            <a:r>
              <a:rPr sz="1995" b="1" dirty="0">
                <a:solidFill>
                  <a:srgbClr val="404A56"/>
                </a:solidFill>
                <a:latin typeface="Arial"/>
                <a:cs typeface="Arial"/>
              </a:rPr>
              <a:t>not </a:t>
            </a:r>
            <a:r>
              <a:rPr sz="1995" spc="-5" dirty="0">
                <a:solidFill>
                  <a:srgbClr val="404A56"/>
                </a:solidFill>
                <a:latin typeface="Arial"/>
                <a:cs typeface="Arial"/>
              </a:rPr>
              <a:t>have  </a:t>
            </a:r>
            <a:r>
              <a:rPr sz="1995" dirty="0">
                <a:solidFill>
                  <a:srgbClr val="404A56"/>
                </a:solidFill>
                <a:latin typeface="Arial"/>
                <a:cs typeface="Arial"/>
              </a:rPr>
              <a:t>a </a:t>
            </a:r>
            <a:r>
              <a:rPr sz="1995" b="1" dirty="0">
                <a:solidFill>
                  <a:srgbClr val="404A56"/>
                </a:solidFill>
                <a:latin typeface="Arial"/>
                <a:cs typeface="Arial"/>
              </a:rPr>
              <a:t>technical</a:t>
            </a:r>
            <a:r>
              <a:rPr sz="1995" b="1" spc="-23" dirty="0">
                <a:solidFill>
                  <a:srgbClr val="404A56"/>
                </a:solidFill>
                <a:latin typeface="Arial"/>
                <a:cs typeface="Arial"/>
              </a:rPr>
              <a:t> </a:t>
            </a:r>
            <a:r>
              <a:rPr sz="1995" b="1" spc="-5" dirty="0">
                <a:solidFill>
                  <a:srgbClr val="404A56"/>
                </a:solidFill>
                <a:latin typeface="Arial"/>
                <a:cs typeface="Arial"/>
              </a:rPr>
              <a:t>character.</a:t>
            </a:r>
            <a:endParaRPr sz="199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5884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9627" y="520899"/>
            <a:ext cx="4256451" cy="379137"/>
          </a:xfrm>
          <a:prstGeom prst="rect">
            <a:avLst/>
          </a:prstGeom>
        </p:spPr>
        <p:txBody>
          <a:bodyPr vert="horz" wrap="square" lIns="0" tIns="16123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27"/>
              </a:spcBef>
            </a:pPr>
            <a:r>
              <a:rPr sz="2358" spc="18" dirty="0">
                <a:latin typeface="Arial"/>
                <a:cs typeface="Arial"/>
              </a:rPr>
              <a:t>Technical: yes </a:t>
            </a:r>
            <a:r>
              <a:rPr sz="2358" spc="-118" dirty="0">
                <a:latin typeface="Arial"/>
                <a:cs typeface="Arial"/>
              </a:rPr>
              <a:t>– </a:t>
            </a:r>
            <a:r>
              <a:rPr sz="2358" spc="9" dirty="0">
                <a:latin typeface="Arial"/>
                <a:cs typeface="Arial"/>
              </a:rPr>
              <a:t>but:</a:t>
            </a:r>
            <a:r>
              <a:rPr sz="2358" spc="73" dirty="0">
                <a:latin typeface="Arial"/>
                <a:cs typeface="Arial"/>
              </a:rPr>
              <a:t> </a:t>
            </a:r>
            <a:r>
              <a:rPr sz="2358" spc="14" dirty="0">
                <a:latin typeface="Arial"/>
                <a:cs typeface="Arial"/>
              </a:rPr>
              <a:t>inventive?</a:t>
            </a:r>
            <a:endParaRPr sz="2358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59628" y="1176971"/>
            <a:ext cx="7206370" cy="641750"/>
          </a:xfrm>
          <a:prstGeom prst="rect">
            <a:avLst/>
          </a:prstGeom>
        </p:spPr>
        <p:txBody>
          <a:bodyPr vert="horz" wrap="square" lIns="0" tIns="13244" rIns="0" bIns="0" rtlCol="0">
            <a:spAutoFit/>
          </a:bodyPr>
          <a:lstStyle/>
          <a:p>
            <a:pPr marL="11516">
              <a:lnSpc>
                <a:spcPts val="1718"/>
              </a:lnSpc>
              <a:spcBef>
                <a:spcPts val="104"/>
              </a:spcBef>
            </a:pP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Example:</a:t>
            </a:r>
            <a:endParaRPr sz="1587">
              <a:latin typeface="Arial"/>
              <a:cs typeface="Arial"/>
            </a:endParaRPr>
          </a:p>
          <a:p>
            <a:pPr marL="354128" marR="4607">
              <a:lnSpc>
                <a:spcPts val="1532"/>
              </a:lnSpc>
              <a:spcBef>
                <a:spcPts val="172"/>
              </a:spcBef>
            </a:pP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A computer </a:t>
            </a: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implemented </a:t>
            </a: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method </a:t>
            </a: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of </a:t>
            </a: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controlling </a:t>
            </a:r>
            <a:r>
              <a:rPr sz="1587" spc="-5" dirty="0">
                <a:solidFill>
                  <a:srgbClr val="4B575E"/>
                </a:solidFill>
                <a:latin typeface="Arial"/>
                <a:cs typeface="Arial"/>
              </a:rPr>
              <a:t>payment </a:t>
            </a: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where </a:t>
            </a: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some details  </a:t>
            </a: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are</a:t>
            </a:r>
            <a:r>
              <a:rPr sz="1587" spc="-5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technical</a:t>
            </a:r>
            <a:endParaRPr sz="158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64063" y="2250783"/>
            <a:ext cx="2557211" cy="379137"/>
          </a:xfrm>
          <a:prstGeom prst="rect">
            <a:avLst/>
          </a:prstGeom>
        </p:spPr>
        <p:txBody>
          <a:bodyPr vert="horz" wrap="square" lIns="0" tIns="16123" rIns="0" bIns="0" rtlCol="0">
            <a:spAutoFit/>
          </a:bodyPr>
          <a:lstStyle/>
          <a:p>
            <a:pPr marL="11516">
              <a:spcBef>
                <a:spcPts val="127"/>
              </a:spcBef>
              <a:tabLst>
                <a:tab pos="2367188" algn="l"/>
              </a:tabLst>
            </a:pPr>
            <a:r>
              <a:rPr sz="2358" b="1" spc="18" dirty="0">
                <a:solidFill>
                  <a:srgbClr val="4B575E"/>
                </a:solidFill>
                <a:latin typeface="Arial"/>
                <a:cs typeface="Arial"/>
              </a:rPr>
              <a:t>=	+</a:t>
            </a:r>
            <a:endParaRPr sz="235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79611" y="2285775"/>
            <a:ext cx="1911718" cy="286098"/>
          </a:xfrm>
          <a:prstGeom prst="rect">
            <a:avLst/>
          </a:prstGeom>
          <a:solidFill>
            <a:srgbClr val="FAE3E2"/>
          </a:solidFill>
        </p:spPr>
        <p:txBody>
          <a:bodyPr vert="horz" wrap="square" lIns="0" tIns="41459" rIns="0" bIns="0" rtlCol="0">
            <a:spAutoFit/>
          </a:bodyPr>
          <a:lstStyle/>
          <a:p>
            <a:pPr marL="90979">
              <a:spcBef>
                <a:spcPts val="326"/>
              </a:spcBef>
            </a:pPr>
            <a:r>
              <a:rPr sz="1587" b="1" spc="5" dirty="0">
                <a:solidFill>
                  <a:srgbClr val="4B575E"/>
                </a:solidFill>
                <a:latin typeface="Arial"/>
                <a:cs typeface="Arial"/>
              </a:rPr>
              <a:t>business</a:t>
            </a:r>
            <a:r>
              <a:rPr sz="1587" b="1" spc="-18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587" b="1" dirty="0">
                <a:solidFill>
                  <a:srgbClr val="4B575E"/>
                </a:solidFill>
                <a:latin typeface="Arial"/>
                <a:cs typeface="Arial"/>
              </a:rPr>
              <a:t>method</a:t>
            </a:r>
            <a:endParaRPr sz="1587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269911" y="2052221"/>
            <a:ext cx="760081" cy="6094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7" name="object 7"/>
          <p:cNvSpPr/>
          <p:nvPr/>
        </p:nvSpPr>
        <p:spPr>
          <a:xfrm>
            <a:off x="3048307" y="5179608"/>
            <a:ext cx="2284848" cy="924765"/>
          </a:xfrm>
          <a:custGeom>
            <a:avLst/>
            <a:gdLst/>
            <a:ahLst/>
            <a:cxnLst/>
            <a:rect l="l" t="t" r="r" b="b"/>
            <a:pathLst>
              <a:path w="2519679" h="1019809">
                <a:moveTo>
                  <a:pt x="0" y="0"/>
                </a:moveTo>
                <a:lnTo>
                  <a:pt x="2519172" y="0"/>
                </a:lnTo>
                <a:lnTo>
                  <a:pt x="2519172" y="1019556"/>
                </a:lnTo>
                <a:lnTo>
                  <a:pt x="0" y="1019556"/>
                </a:lnTo>
                <a:lnTo>
                  <a:pt x="0" y="0"/>
                </a:lnTo>
                <a:close/>
              </a:path>
            </a:pathLst>
          </a:custGeom>
          <a:solidFill>
            <a:srgbClr val="FAE3E2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8" name="object 8"/>
          <p:cNvSpPr/>
          <p:nvPr/>
        </p:nvSpPr>
        <p:spPr>
          <a:xfrm>
            <a:off x="3042780" y="5175462"/>
            <a:ext cx="2295789" cy="932826"/>
          </a:xfrm>
          <a:custGeom>
            <a:avLst/>
            <a:gdLst/>
            <a:ahLst/>
            <a:cxnLst/>
            <a:rect l="l" t="t" r="r" b="b"/>
            <a:pathLst>
              <a:path w="2531745" h="1028700">
                <a:moveTo>
                  <a:pt x="2531364" y="0"/>
                </a:moveTo>
                <a:lnTo>
                  <a:pt x="0" y="0"/>
                </a:lnTo>
                <a:lnTo>
                  <a:pt x="0" y="1028699"/>
                </a:lnTo>
                <a:lnTo>
                  <a:pt x="2531364" y="1028699"/>
                </a:lnTo>
                <a:lnTo>
                  <a:pt x="2531364" y="1024127"/>
                </a:lnTo>
                <a:lnTo>
                  <a:pt x="10668" y="1024127"/>
                </a:lnTo>
                <a:lnTo>
                  <a:pt x="6096" y="1018031"/>
                </a:lnTo>
                <a:lnTo>
                  <a:pt x="10668" y="1018031"/>
                </a:lnTo>
                <a:lnTo>
                  <a:pt x="10668" y="10667"/>
                </a:lnTo>
                <a:lnTo>
                  <a:pt x="6096" y="10667"/>
                </a:lnTo>
                <a:lnTo>
                  <a:pt x="10668" y="4571"/>
                </a:lnTo>
                <a:lnTo>
                  <a:pt x="2531364" y="4571"/>
                </a:lnTo>
                <a:lnTo>
                  <a:pt x="2531364" y="0"/>
                </a:lnTo>
                <a:close/>
              </a:path>
              <a:path w="2531745" h="1028700">
                <a:moveTo>
                  <a:pt x="10668" y="1018031"/>
                </a:moveTo>
                <a:lnTo>
                  <a:pt x="6096" y="1018031"/>
                </a:lnTo>
                <a:lnTo>
                  <a:pt x="10668" y="1024127"/>
                </a:lnTo>
                <a:lnTo>
                  <a:pt x="10668" y="1018031"/>
                </a:lnTo>
                <a:close/>
              </a:path>
              <a:path w="2531745" h="1028700">
                <a:moveTo>
                  <a:pt x="2520696" y="1018031"/>
                </a:moveTo>
                <a:lnTo>
                  <a:pt x="10668" y="1018031"/>
                </a:lnTo>
                <a:lnTo>
                  <a:pt x="10668" y="1024127"/>
                </a:lnTo>
                <a:lnTo>
                  <a:pt x="2520696" y="1024127"/>
                </a:lnTo>
                <a:lnTo>
                  <a:pt x="2520696" y="1018031"/>
                </a:lnTo>
                <a:close/>
              </a:path>
              <a:path w="2531745" h="1028700">
                <a:moveTo>
                  <a:pt x="2520696" y="4571"/>
                </a:moveTo>
                <a:lnTo>
                  <a:pt x="2520696" y="1024127"/>
                </a:lnTo>
                <a:lnTo>
                  <a:pt x="2525268" y="1018031"/>
                </a:lnTo>
                <a:lnTo>
                  <a:pt x="2531364" y="1018031"/>
                </a:lnTo>
                <a:lnTo>
                  <a:pt x="2531364" y="10667"/>
                </a:lnTo>
                <a:lnTo>
                  <a:pt x="2525268" y="10667"/>
                </a:lnTo>
                <a:lnTo>
                  <a:pt x="2520696" y="4571"/>
                </a:lnTo>
                <a:close/>
              </a:path>
              <a:path w="2531745" h="1028700">
                <a:moveTo>
                  <a:pt x="2531364" y="1018031"/>
                </a:moveTo>
                <a:lnTo>
                  <a:pt x="2525268" y="1018031"/>
                </a:lnTo>
                <a:lnTo>
                  <a:pt x="2520696" y="1024127"/>
                </a:lnTo>
                <a:lnTo>
                  <a:pt x="2531364" y="1024127"/>
                </a:lnTo>
                <a:lnTo>
                  <a:pt x="2531364" y="1018031"/>
                </a:lnTo>
                <a:close/>
              </a:path>
              <a:path w="2531745" h="1028700">
                <a:moveTo>
                  <a:pt x="10668" y="4571"/>
                </a:moveTo>
                <a:lnTo>
                  <a:pt x="6096" y="10667"/>
                </a:lnTo>
                <a:lnTo>
                  <a:pt x="10668" y="10667"/>
                </a:lnTo>
                <a:lnTo>
                  <a:pt x="10668" y="4571"/>
                </a:lnTo>
                <a:close/>
              </a:path>
              <a:path w="2531745" h="1028700">
                <a:moveTo>
                  <a:pt x="2520696" y="4571"/>
                </a:moveTo>
                <a:lnTo>
                  <a:pt x="10668" y="4571"/>
                </a:lnTo>
                <a:lnTo>
                  <a:pt x="10668" y="10667"/>
                </a:lnTo>
                <a:lnTo>
                  <a:pt x="2520696" y="10667"/>
                </a:lnTo>
                <a:lnTo>
                  <a:pt x="2520696" y="4571"/>
                </a:lnTo>
                <a:close/>
              </a:path>
              <a:path w="2531745" h="1028700">
                <a:moveTo>
                  <a:pt x="2531364" y="4571"/>
                </a:moveTo>
                <a:lnTo>
                  <a:pt x="2520696" y="4571"/>
                </a:lnTo>
                <a:lnTo>
                  <a:pt x="2525268" y="10667"/>
                </a:lnTo>
                <a:lnTo>
                  <a:pt x="2531364" y="10667"/>
                </a:lnTo>
                <a:lnTo>
                  <a:pt x="2531364" y="4571"/>
                </a:lnTo>
                <a:close/>
              </a:path>
            </a:pathLst>
          </a:custGeom>
          <a:solidFill>
            <a:srgbClr val="697B8C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9" name="object 9"/>
          <p:cNvSpPr txBox="1"/>
          <p:nvPr/>
        </p:nvSpPr>
        <p:spPr>
          <a:xfrm>
            <a:off x="3048307" y="5208159"/>
            <a:ext cx="2284848" cy="543501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50288" marR="148561" algn="ctr">
              <a:lnSpc>
                <a:spcPct val="101499"/>
              </a:lnSpc>
              <a:spcBef>
                <a:spcPts val="86"/>
              </a:spcBef>
            </a:pPr>
            <a:r>
              <a:rPr sz="1768" spc="9" dirty="0">
                <a:solidFill>
                  <a:srgbClr val="404A56"/>
                </a:solidFill>
                <a:latin typeface="Arial"/>
                <a:cs typeface="Arial"/>
              </a:rPr>
              <a:t>technical</a:t>
            </a:r>
            <a:r>
              <a:rPr sz="1768" spc="-32" dirty="0">
                <a:solidFill>
                  <a:srgbClr val="404A56"/>
                </a:solidFill>
                <a:latin typeface="Arial"/>
                <a:cs typeface="Arial"/>
              </a:rPr>
              <a:t> </a:t>
            </a:r>
            <a:r>
              <a:rPr sz="1768" spc="9" dirty="0">
                <a:solidFill>
                  <a:srgbClr val="404A56"/>
                </a:solidFill>
                <a:latin typeface="Arial"/>
                <a:cs typeface="Arial"/>
              </a:rPr>
              <a:t>character:  </a:t>
            </a:r>
            <a:r>
              <a:rPr sz="1768" spc="9" dirty="0" smtClean="0">
                <a:solidFill>
                  <a:srgbClr val="404A56"/>
                </a:solidFill>
                <a:latin typeface="Arial"/>
                <a:cs typeface="Arial"/>
              </a:rPr>
              <a:t>no</a:t>
            </a:r>
            <a:endParaRPr sz="1768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32695" y="4266130"/>
            <a:ext cx="2209992" cy="923613"/>
          </a:xfrm>
          <a:custGeom>
            <a:avLst/>
            <a:gdLst/>
            <a:ahLst/>
            <a:cxnLst/>
            <a:rect l="l" t="t" r="r" b="b"/>
            <a:pathLst>
              <a:path w="2437129" h="1018539">
                <a:moveTo>
                  <a:pt x="0" y="0"/>
                </a:moveTo>
                <a:lnTo>
                  <a:pt x="2436876" y="0"/>
                </a:lnTo>
                <a:lnTo>
                  <a:pt x="2436876" y="1018032"/>
                </a:lnTo>
                <a:lnTo>
                  <a:pt x="0" y="1018032"/>
                </a:lnTo>
                <a:lnTo>
                  <a:pt x="0" y="0"/>
                </a:lnTo>
                <a:close/>
              </a:path>
            </a:pathLst>
          </a:custGeom>
          <a:solidFill>
            <a:srgbClr val="D5DEE6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2" name="object 12"/>
          <p:cNvSpPr/>
          <p:nvPr/>
        </p:nvSpPr>
        <p:spPr>
          <a:xfrm>
            <a:off x="5328548" y="4261984"/>
            <a:ext cx="2218053" cy="932826"/>
          </a:xfrm>
          <a:custGeom>
            <a:avLst/>
            <a:gdLst/>
            <a:ahLst/>
            <a:cxnLst/>
            <a:rect l="l" t="t" r="r" b="b"/>
            <a:pathLst>
              <a:path w="2446020" h="1028700">
                <a:moveTo>
                  <a:pt x="2446020" y="0"/>
                </a:moveTo>
                <a:lnTo>
                  <a:pt x="0" y="0"/>
                </a:lnTo>
                <a:lnTo>
                  <a:pt x="0" y="1028700"/>
                </a:lnTo>
                <a:lnTo>
                  <a:pt x="2446020" y="1028700"/>
                </a:lnTo>
                <a:lnTo>
                  <a:pt x="2446020" y="1022604"/>
                </a:lnTo>
                <a:lnTo>
                  <a:pt x="10667" y="1022604"/>
                </a:lnTo>
                <a:lnTo>
                  <a:pt x="4572" y="1018032"/>
                </a:lnTo>
                <a:lnTo>
                  <a:pt x="10667" y="1018032"/>
                </a:lnTo>
                <a:lnTo>
                  <a:pt x="10667" y="9144"/>
                </a:lnTo>
                <a:lnTo>
                  <a:pt x="4572" y="9144"/>
                </a:lnTo>
                <a:lnTo>
                  <a:pt x="10667" y="4572"/>
                </a:lnTo>
                <a:lnTo>
                  <a:pt x="2446020" y="4572"/>
                </a:lnTo>
                <a:lnTo>
                  <a:pt x="2446020" y="0"/>
                </a:lnTo>
                <a:close/>
              </a:path>
              <a:path w="2446020" h="1028700">
                <a:moveTo>
                  <a:pt x="10667" y="1018032"/>
                </a:moveTo>
                <a:lnTo>
                  <a:pt x="4572" y="1018032"/>
                </a:lnTo>
                <a:lnTo>
                  <a:pt x="10667" y="1022604"/>
                </a:lnTo>
                <a:lnTo>
                  <a:pt x="10667" y="1018032"/>
                </a:lnTo>
                <a:close/>
              </a:path>
              <a:path w="2446020" h="1028700">
                <a:moveTo>
                  <a:pt x="2435352" y="1018032"/>
                </a:moveTo>
                <a:lnTo>
                  <a:pt x="10667" y="1018032"/>
                </a:lnTo>
                <a:lnTo>
                  <a:pt x="10667" y="1022604"/>
                </a:lnTo>
                <a:lnTo>
                  <a:pt x="2435352" y="1022604"/>
                </a:lnTo>
                <a:lnTo>
                  <a:pt x="2435352" y="1018032"/>
                </a:lnTo>
                <a:close/>
              </a:path>
              <a:path w="2446020" h="1028700">
                <a:moveTo>
                  <a:pt x="2435352" y="4572"/>
                </a:moveTo>
                <a:lnTo>
                  <a:pt x="2435352" y="1022604"/>
                </a:lnTo>
                <a:lnTo>
                  <a:pt x="2441448" y="1018032"/>
                </a:lnTo>
                <a:lnTo>
                  <a:pt x="2446020" y="1018032"/>
                </a:lnTo>
                <a:lnTo>
                  <a:pt x="2446020" y="9144"/>
                </a:lnTo>
                <a:lnTo>
                  <a:pt x="2441448" y="9144"/>
                </a:lnTo>
                <a:lnTo>
                  <a:pt x="2435352" y="4572"/>
                </a:lnTo>
                <a:close/>
              </a:path>
              <a:path w="2446020" h="1028700">
                <a:moveTo>
                  <a:pt x="2446020" y="1018032"/>
                </a:moveTo>
                <a:lnTo>
                  <a:pt x="2441448" y="1018032"/>
                </a:lnTo>
                <a:lnTo>
                  <a:pt x="2435352" y="1022604"/>
                </a:lnTo>
                <a:lnTo>
                  <a:pt x="2446020" y="1022604"/>
                </a:lnTo>
                <a:lnTo>
                  <a:pt x="2446020" y="1018032"/>
                </a:lnTo>
                <a:close/>
              </a:path>
              <a:path w="2446020" h="1028700">
                <a:moveTo>
                  <a:pt x="10667" y="4572"/>
                </a:moveTo>
                <a:lnTo>
                  <a:pt x="4572" y="9144"/>
                </a:lnTo>
                <a:lnTo>
                  <a:pt x="10667" y="9144"/>
                </a:lnTo>
                <a:lnTo>
                  <a:pt x="10667" y="4572"/>
                </a:lnTo>
                <a:close/>
              </a:path>
              <a:path w="2446020" h="1028700">
                <a:moveTo>
                  <a:pt x="2435352" y="4572"/>
                </a:moveTo>
                <a:lnTo>
                  <a:pt x="10667" y="4572"/>
                </a:lnTo>
                <a:lnTo>
                  <a:pt x="10667" y="9144"/>
                </a:lnTo>
                <a:lnTo>
                  <a:pt x="2435352" y="9144"/>
                </a:lnTo>
                <a:lnTo>
                  <a:pt x="2435352" y="4572"/>
                </a:lnTo>
                <a:close/>
              </a:path>
              <a:path w="2446020" h="1028700">
                <a:moveTo>
                  <a:pt x="2446020" y="4572"/>
                </a:moveTo>
                <a:lnTo>
                  <a:pt x="2435352" y="4572"/>
                </a:lnTo>
                <a:lnTo>
                  <a:pt x="2441448" y="9144"/>
                </a:lnTo>
                <a:lnTo>
                  <a:pt x="2446020" y="9144"/>
                </a:lnTo>
                <a:lnTo>
                  <a:pt x="2446020" y="4572"/>
                </a:lnTo>
                <a:close/>
              </a:path>
            </a:pathLst>
          </a:custGeom>
          <a:solidFill>
            <a:srgbClr val="697B8C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3" name="object 13"/>
          <p:cNvSpPr txBox="1"/>
          <p:nvPr/>
        </p:nvSpPr>
        <p:spPr>
          <a:xfrm>
            <a:off x="5332695" y="4294680"/>
            <a:ext cx="2209992" cy="560557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924188" marR="112860" indent="-813054">
              <a:lnSpc>
                <a:spcPct val="101499"/>
              </a:lnSpc>
              <a:spcBef>
                <a:spcPts val="86"/>
              </a:spcBef>
            </a:pPr>
            <a:r>
              <a:rPr sz="1768" spc="9" dirty="0">
                <a:solidFill>
                  <a:srgbClr val="404A56"/>
                </a:solidFill>
                <a:latin typeface="Arial"/>
                <a:cs typeface="Arial"/>
              </a:rPr>
              <a:t>technical</a:t>
            </a:r>
            <a:r>
              <a:rPr sz="1768" spc="-32" dirty="0">
                <a:solidFill>
                  <a:srgbClr val="404A56"/>
                </a:solidFill>
                <a:latin typeface="Arial"/>
                <a:cs typeface="Arial"/>
              </a:rPr>
              <a:t> </a:t>
            </a:r>
            <a:r>
              <a:rPr sz="1768" spc="9" dirty="0">
                <a:solidFill>
                  <a:srgbClr val="404A56"/>
                </a:solidFill>
                <a:latin typeface="Arial"/>
                <a:cs typeface="Arial"/>
              </a:rPr>
              <a:t>character:  </a:t>
            </a:r>
            <a:r>
              <a:rPr sz="1768" spc="14" dirty="0">
                <a:solidFill>
                  <a:srgbClr val="404A56"/>
                </a:solidFill>
                <a:latin typeface="Arial"/>
                <a:cs typeface="Arial"/>
              </a:rPr>
              <a:t>yes</a:t>
            </a:r>
            <a:endParaRPr sz="1768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542456" y="3352650"/>
            <a:ext cx="2284848" cy="923613"/>
          </a:xfrm>
          <a:custGeom>
            <a:avLst/>
            <a:gdLst/>
            <a:ahLst/>
            <a:cxnLst/>
            <a:rect l="l" t="t" r="r" b="b"/>
            <a:pathLst>
              <a:path w="2519679" h="1018539">
                <a:moveTo>
                  <a:pt x="0" y="0"/>
                </a:moveTo>
                <a:lnTo>
                  <a:pt x="2519172" y="0"/>
                </a:lnTo>
                <a:lnTo>
                  <a:pt x="2519172" y="1018032"/>
                </a:lnTo>
                <a:lnTo>
                  <a:pt x="0" y="1018032"/>
                </a:lnTo>
                <a:lnTo>
                  <a:pt x="0" y="0"/>
                </a:lnTo>
                <a:close/>
              </a:path>
            </a:pathLst>
          </a:custGeom>
          <a:solidFill>
            <a:srgbClr val="A3B0BA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5" name="object 15"/>
          <p:cNvSpPr/>
          <p:nvPr/>
        </p:nvSpPr>
        <p:spPr>
          <a:xfrm>
            <a:off x="7536928" y="3347123"/>
            <a:ext cx="2295789" cy="932826"/>
          </a:xfrm>
          <a:custGeom>
            <a:avLst/>
            <a:gdLst/>
            <a:ahLst/>
            <a:cxnLst/>
            <a:rect l="l" t="t" r="r" b="b"/>
            <a:pathLst>
              <a:path w="2531745" h="1028700">
                <a:moveTo>
                  <a:pt x="2531364" y="0"/>
                </a:moveTo>
                <a:lnTo>
                  <a:pt x="0" y="0"/>
                </a:lnTo>
                <a:lnTo>
                  <a:pt x="0" y="1028700"/>
                </a:lnTo>
                <a:lnTo>
                  <a:pt x="2531364" y="1028700"/>
                </a:lnTo>
                <a:lnTo>
                  <a:pt x="2531364" y="1024128"/>
                </a:lnTo>
                <a:lnTo>
                  <a:pt x="10668" y="1024128"/>
                </a:lnTo>
                <a:lnTo>
                  <a:pt x="6096" y="1018032"/>
                </a:lnTo>
                <a:lnTo>
                  <a:pt x="10668" y="1018032"/>
                </a:lnTo>
                <a:lnTo>
                  <a:pt x="10668" y="10668"/>
                </a:lnTo>
                <a:lnTo>
                  <a:pt x="6096" y="10668"/>
                </a:lnTo>
                <a:lnTo>
                  <a:pt x="10668" y="6096"/>
                </a:lnTo>
                <a:lnTo>
                  <a:pt x="2531364" y="6096"/>
                </a:lnTo>
                <a:lnTo>
                  <a:pt x="2531364" y="0"/>
                </a:lnTo>
                <a:close/>
              </a:path>
              <a:path w="2531745" h="1028700">
                <a:moveTo>
                  <a:pt x="10668" y="1018032"/>
                </a:moveTo>
                <a:lnTo>
                  <a:pt x="6096" y="1018032"/>
                </a:lnTo>
                <a:lnTo>
                  <a:pt x="10668" y="1024128"/>
                </a:lnTo>
                <a:lnTo>
                  <a:pt x="10668" y="1018032"/>
                </a:lnTo>
                <a:close/>
              </a:path>
              <a:path w="2531745" h="1028700">
                <a:moveTo>
                  <a:pt x="2520696" y="1018032"/>
                </a:moveTo>
                <a:lnTo>
                  <a:pt x="10668" y="1018032"/>
                </a:lnTo>
                <a:lnTo>
                  <a:pt x="10668" y="1024128"/>
                </a:lnTo>
                <a:lnTo>
                  <a:pt x="2520696" y="1024128"/>
                </a:lnTo>
                <a:lnTo>
                  <a:pt x="2520696" y="1018032"/>
                </a:lnTo>
                <a:close/>
              </a:path>
              <a:path w="2531745" h="1028700">
                <a:moveTo>
                  <a:pt x="2520696" y="6096"/>
                </a:moveTo>
                <a:lnTo>
                  <a:pt x="2520696" y="1024128"/>
                </a:lnTo>
                <a:lnTo>
                  <a:pt x="2525268" y="1018032"/>
                </a:lnTo>
                <a:lnTo>
                  <a:pt x="2531364" y="1018032"/>
                </a:lnTo>
                <a:lnTo>
                  <a:pt x="2531364" y="10668"/>
                </a:lnTo>
                <a:lnTo>
                  <a:pt x="2525268" y="10668"/>
                </a:lnTo>
                <a:lnTo>
                  <a:pt x="2520696" y="6096"/>
                </a:lnTo>
                <a:close/>
              </a:path>
              <a:path w="2531745" h="1028700">
                <a:moveTo>
                  <a:pt x="2531364" y="1018032"/>
                </a:moveTo>
                <a:lnTo>
                  <a:pt x="2525268" y="1018032"/>
                </a:lnTo>
                <a:lnTo>
                  <a:pt x="2520696" y="1024128"/>
                </a:lnTo>
                <a:lnTo>
                  <a:pt x="2531364" y="1024128"/>
                </a:lnTo>
                <a:lnTo>
                  <a:pt x="2531364" y="1018032"/>
                </a:lnTo>
                <a:close/>
              </a:path>
              <a:path w="2531745" h="1028700">
                <a:moveTo>
                  <a:pt x="10668" y="6096"/>
                </a:moveTo>
                <a:lnTo>
                  <a:pt x="6096" y="10668"/>
                </a:lnTo>
                <a:lnTo>
                  <a:pt x="10668" y="10668"/>
                </a:lnTo>
                <a:lnTo>
                  <a:pt x="10668" y="6096"/>
                </a:lnTo>
                <a:close/>
              </a:path>
              <a:path w="2531745" h="1028700">
                <a:moveTo>
                  <a:pt x="2520696" y="6096"/>
                </a:moveTo>
                <a:lnTo>
                  <a:pt x="10668" y="6096"/>
                </a:lnTo>
                <a:lnTo>
                  <a:pt x="10668" y="10668"/>
                </a:lnTo>
                <a:lnTo>
                  <a:pt x="2520696" y="10668"/>
                </a:lnTo>
                <a:lnTo>
                  <a:pt x="2520696" y="6096"/>
                </a:lnTo>
                <a:close/>
              </a:path>
              <a:path w="2531745" h="1028700">
                <a:moveTo>
                  <a:pt x="2531364" y="6096"/>
                </a:moveTo>
                <a:lnTo>
                  <a:pt x="2520696" y="6096"/>
                </a:lnTo>
                <a:lnTo>
                  <a:pt x="2525268" y="10668"/>
                </a:lnTo>
                <a:lnTo>
                  <a:pt x="2531364" y="10668"/>
                </a:lnTo>
                <a:lnTo>
                  <a:pt x="2531364" y="6096"/>
                </a:lnTo>
                <a:close/>
              </a:path>
            </a:pathLst>
          </a:custGeom>
          <a:solidFill>
            <a:srgbClr val="697B8C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6" name="object 16"/>
          <p:cNvSpPr txBox="1"/>
          <p:nvPr/>
        </p:nvSpPr>
        <p:spPr>
          <a:xfrm>
            <a:off x="7542456" y="3379820"/>
            <a:ext cx="2284848" cy="543501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26680" marR="122073" algn="ctr">
              <a:lnSpc>
                <a:spcPct val="101499"/>
              </a:lnSpc>
              <a:spcBef>
                <a:spcPts val="86"/>
              </a:spcBef>
            </a:pPr>
            <a:r>
              <a:rPr sz="1768" spc="9" dirty="0">
                <a:solidFill>
                  <a:srgbClr val="404A56"/>
                </a:solidFill>
                <a:latin typeface="Arial"/>
                <a:cs typeface="Arial"/>
              </a:rPr>
              <a:t>technical</a:t>
            </a:r>
            <a:r>
              <a:rPr sz="1768" spc="-32" dirty="0">
                <a:solidFill>
                  <a:srgbClr val="404A56"/>
                </a:solidFill>
                <a:latin typeface="Arial"/>
                <a:cs typeface="Arial"/>
              </a:rPr>
              <a:t> </a:t>
            </a:r>
            <a:r>
              <a:rPr sz="1768" spc="5" dirty="0">
                <a:solidFill>
                  <a:srgbClr val="404A56"/>
                </a:solidFill>
                <a:latin typeface="Arial"/>
                <a:cs typeface="Arial"/>
              </a:rPr>
              <a:t>difference:  inventive</a:t>
            </a:r>
            <a:r>
              <a:rPr sz="1768" spc="5" dirty="0" smtClean="0">
                <a:solidFill>
                  <a:srgbClr val="404A56"/>
                </a:solidFill>
                <a:latin typeface="Arial"/>
                <a:cs typeface="Arial"/>
              </a:rPr>
              <a:t>?</a:t>
            </a:r>
            <a:endParaRPr sz="1768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60782" y="2987337"/>
            <a:ext cx="2732259" cy="503003"/>
          </a:xfrm>
          <a:prstGeom prst="rect">
            <a:avLst/>
          </a:prstGeom>
        </p:spPr>
        <p:txBody>
          <a:bodyPr vert="horz" wrap="square" lIns="0" tIns="14395" rIns="0" bIns="0" rtlCol="0">
            <a:spAutoFit/>
          </a:bodyPr>
          <a:lstStyle/>
          <a:p>
            <a:pPr marL="11516">
              <a:spcBef>
                <a:spcPts val="113"/>
              </a:spcBef>
            </a:pPr>
            <a:r>
              <a:rPr sz="3174" spc="9" dirty="0">
                <a:solidFill>
                  <a:srgbClr val="4B575E"/>
                </a:solidFill>
                <a:latin typeface="Arial"/>
                <a:cs typeface="Arial"/>
              </a:rPr>
              <a:t>Does this</a:t>
            </a:r>
            <a:r>
              <a:rPr sz="3174" spc="-63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3174" spc="9" dirty="0">
                <a:solidFill>
                  <a:srgbClr val="4B575E"/>
                </a:solidFill>
                <a:latin typeface="Arial"/>
                <a:cs typeface="Arial"/>
              </a:rPr>
              <a:t>merit</a:t>
            </a:r>
            <a:endParaRPr sz="317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66601" y="3475156"/>
            <a:ext cx="1717091" cy="503003"/>
          </a:xfrm>
          <a:prstGeom prst="rect">
            <a:avLst/>
          </a:prstGeom>
        </p:spPr>
        <p:txBody>
          <a:bodyPr vert="horz" wrap="square" lIns="0" tIns="14395" rIns="0" bIns="0" rtlCol="0">
            <a:spAutoFit/>
          </a:bodyPr>
          <a:lstStyle/>
          <a:p>
            <a:pPr marL="11516">
              <a:spcBef>
                <a:spcPts val="113"/>
              </a:spcBef>
            </a:pPr>
            <a:r>
              <a:rPr sz="3174" spc="14" dirty="0">
                <a:solidFill>
                  <a:srgbClr val="4B575E"/>
                </a:solidFill>
                <a:latin typeface="Arial"/>
                <a:cs typeface="Arial"/>
              </a:rPr>
              <a:t>a</a:t>
            </a:r>
            <a:r>
              <a:rPr sz="3174" spc="-63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3174" spc="5" dirty="0">
                <a:solidFill>
                  <a:srgbClr val="4B575E"/>
                </a:solidFill>
                <a:latin typeface="Arial"/>
                <a:cs typeface="Arial"/>
              </a:rPr>
              <a:t>patent?</a:t>
            </a:r>
            <a:endParaRPr sz="3174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643094" y="4483098"/>
            <a:ext cx="544724" cy="579274"/>
          </a:xfrm>
          <a:custGeom>
            <a:avLst/>
            <a:gdLst/>
            <a:ahLst/>
            <a:cxnLst/>
            <a:rect l="l" t="t" r="r" b="b"/>
            <a:pathLst>
              <a:path w="600710" h="638810">
                <a:moveTo>
                  <a:pt x="440436" y="80771"/>
                </a:moveTo>
                <a:lnTo>
                  <a:pt x="248412" y="80771"/>
                </a:lnTo>
                <a:lnTo>
                  <a:pt x="234696" y="82295"/>
                </a:lnTo>
                <a:lnTo>
                  <a:pt x="184404" y="92963"/>
                </a:lnTo>
                <a:lnTo>
                  <a:pt x="137160" y="112775"/>
                </a:lnTo>
                <a:lnTo>
                  <a:pt x="94487" y="140207"/>
                </a:lnTo>
                <a:lnTo>
                  <a:pt x="59436" y="176783"/>
                </a:lnTo>
                <a:lnTo>
                  <a:pt x="32004" y="217931"/>
                </a:lnTo>
                <a:lnTo>
                  <a:pt x="10668" y="265175"/>
                </a:lnTo>
                <a:lnTo>
                  <a:pt x="3048" y="303275"/>
                </a:lnTo>
                <a:lnTo>
                  <a:pt x="1524" y="316991"/>
                </a:lnTo>
                <a:lnTo>
                  <a:pt x="0" y="329183"/>
                </a:lnTo>
                <a:lnTo>
                  <a:pt x="0" y="638555"/>
                </a:lnTo>
                <a:lnTo>
                  <a:pt x="156972" y="638555"/>
                </a:lnTo>
                <a:lnTo>
                  <a:pt x="156972" y="633983"/>
                </a:lnTo>
                <a:lnTo>
                  <a:pt x="10668" y="633983"/>
                </a:lnTo>
                <a:lnTo>
                  <a:pt x="4572" y="629411"/>
                </a:lnTo>
                <a:lnTo>
                  <a:pt x="10668" y="629411"/>
                </a:lnTo>
                <a:lnTo>
                  <a:pt x="10668" y="330707"/>
                </a:lnTo>
                <a:lnTo>
                  <a:pt x="12192" y="316991"/>
                </a:lnTo>
                <a:lnTo>
                  <a:pt x="12361" y="316991"/>
                </a:lnTo>
                <a:lnTo>
                  <a:pt x="13716" y="304799"/>
                </a:lnTo>
                <a:lnTo>
                  <a:pt x="15240" y="292607"/>
                </a:lnTo>
                <a:lnTo>
                  <a:pt x="21336" y="268223"/>
                </a:lnTo>
                <a:lnTo>
                  <a:pt x="25908" y="256031"/>
                </a:lnTo>
                <a:lnTo>
                  <a:pt x="26479" y="256031"/>
                </a:lnTo>
                <a:lnTo>
                  <a:pt x="30480" y="245363"/>
                </a:lnTo>
                <a:lnTo>
                  <a:pt x="41148" y="222503"/>
                </a:lnTo>
                <a:lnTo>
                  <a:pt x="42018" y="222503"/>
                </a:lnTo>
                <a:lnTo>
                  <a:pt x="53340" y="202691"/>
                </a:lnTo>
                <a:lnTo>
                  <a:pt x="68580" y="182879"/>
                </a:lnTo>
                <a:lnTo>
                  <a:pt x="67056" y="182879"/>
                </a:lnTo>
                <a:lnTo>
                  <a:pt x="83820" y="164591"/>
                </a:lnTo>
                <a:lnTo>
                  <a:pt x="85482" y="164591"/>
                </a:lnTo>
                <a:lnTo>
                  <a:pt x="102108" y="149351"/>
                </a:lnTo>
                <a:lnTo>
                  <a:pt x="121920" y="134111"/>
                </a:lnTo>
                <a:lnTo>
                  <a:pt x="120396" y="134111"/>
                </a:lnTo>
                <a:lnTo>
                  <a:pt x="141732" y="121919"/>
                </a:lnTo>
                <a:lnTo>
                  <a:pt x="187452" y="102107"/>
                </a:lnTo>
                <a:lnTo>
                  <a:pt x="236220" y="92963"/>
                </a:lnTo>
                <a:lnTo>
                  <a:pt x="249936" y="91439"/>
                </a:lnTo>
                <a:lnTo>
                  <a:pt x="451104" y="91439"/>
                </a:lnTo>
                <a:lnTo>
                  <a:pt x="451104" y="86867"/>
                </a:lnTo>
                <a:lnTo>
                  <a:pt x="440436" y="86867"/>
                </a:lnTo>
                <a:lnTo>
                  <a:pt x="440436" y="80771"/>
                </a:lnTo>
                <a:close/>
              </a:path>
              <a:path w="600710" h="638810">
                <a:moveTo>
                  <a:pt x="10668" y="629411"/>
                </a:moveTo>
                <a:lnTo>
                  <a:pt x="4572" y="629411"/>
                </a:lnTo>
                <a:lnTo>
                  <a:pt x="10668" y="633983"/>
                </a:lnTo>
                <a:lnTo>
                  <a:pt x="10668" y="629411"/>
                </a:lnTo>
                <a:close/>
              </a:path>
              <a:path w="600710" h="638810">
                <a:moveTo>
                  <a:pt x="146304" y="629411"/>
                </a:moveTo>
                <a:lnTo>
                  <a:pt x="10668" y="629411"/>
                </a:lnTo>
                <a:lnTo>
                  <a:pt x="10668" y="633983"/>
                </a:lnTo>
                <a:lnTo>
                  <a:pt x="146304" y="633983"/>
                </a:lnTo>
                <a:lnTo>
                  <a:pt x="146304" y="629411"/>
                </a:lnTo>
                <a:close/>
              </a:path>
              <a:path w="600710" h="638810">
                <a:moveTo>
                  <a:pt x="451104" y="228599"/>
                </a:moveTo>
                <a:lnTo>
                  <a:pt x="249936" y="228599"/>
                </a:lnTo>
                <a:lnTo>
                  <a:pt x="239268" y="230123"/>
                </a:lnTo>
                <a:lnTo>
                  <a:pt x="188976" y="254507"/>
                </a:lnTo>
                <a:lnTo>
                  <a:pt x="173736" y="269747"/>
                </a:lnTo>
                <a:lnTo>
                  <a:pt x="166116" y="278891"/>
                </a:lnTo>
                <a:lnTo>
                  <a:pt x="160020" y="288035"/>
                </a:lnTo>
                <a:lnTo>
                  <a:pt x="155448" y="298703"/>
                </a:lnTo>
                <a:lnTo>
                  <a:pt x="149352" y="320039"/>
                </a:lnTo>
                <a:lnTo>
                  <a:pt x="147828" y="332231"/>
                </a:lnTo>
                <a:lnTo>
                  <a:pt x="146304" y="342899"/>
                </a:lnTo>
                <a:lnTo>
                  <a:pt x="146304" y="633983"/>
                </a:lnTo>
                <a:lnTo>
                  <a:pt x="152400" y="629411"/>
                </a:lnTo>
                <a:lnTo>
                  <a:pt x="156972" y="629411"/>
                </a:lnTo>
                <a:lnTo>
                  <a:pt x="156972" y="342899"/>
                </a:lnTo>
                <a:lnTo>
                  <a:pt x="157162" y="342899"/>
                </a:lnTo>
                <a:lnTo>
                  <a:pt x="158305" y="333755"/>
                </a:lnTo>
                <a:lnTo>
                  <a:pt x="156972" y="333755"/>
                </a:lnTo>
                <a:lnTo>
                  <a:pt x="160020" y="321563"/>
                </a:lnTo>
                <a:lnTo>
                  <a:pt x="160237" y="321563"/>
                </a:lnTo>
                <a:lnTo>
                  <a:pt x="161544" y="312419"/>
                </a:lnTo>
                <a:lnTo>
                  <a:pt x="166116" y="301751"/>
                </a:lnTo>
                <a:lnTo>
                  <a:pt x="166769" y="301751"/>
                </a:lnTo>
                <a:lnTo>
                  <a:pt x="170034" y="294131"/>
                </a:lnTo>
                <a:lnTo>
                  <a:pt x="169164" y="294131"/>
                </a:lnTo>
                <a:lnTo>
                  <a:pt x="181356" y="275843"/>
                </a:lnTo>
                <a:lnTo>
                  <a:pt x="182575" y="275843"/>
                </a:lnTo>
                <a:lnTo>
                  <a:pt x="187452" y="269747"/>
                </a:lnTo>
                <a:lnTo>
                  <a:pt x="195072" y="262127"/>
                </a:lnTo>
                <a:lnTo>
                  <a:pt x="204216" y="256031"/>
                </a:lnTo>
                <a:lnTo>
                  <a:pt x="202692" y="256031"/>
                </a:lnTo>
                <a:lnTo>
                  <a:pt x="220980" y="246887"/>
                </a:lnTo>
                <a:lnTo>
                  <a:pt x="231648" y="243839"/>
                </a:lnTo>
                <a:lnTo>
                  <a:pt x="230124" y="243839"/>
                </a:lnTo>
                <a:lnTo>
                  <a:pt x="240792" y="240791"/>
                </a:lnTo>
                <a:lnTo>
                  <a:pt x="262128" y="237743"/>
                </a:lnTo>
                <a:lnTo>
                  <a:pt x="440436" y="237743"/>
                </a:lnTo>
                <a:lnTo>
                  <a:pt x="440436" y="233171"/>
                </a:lnTo>
                <a:lnTo>
                  <a:pt x="451104" y="233171"/>
                </a:lnTo>
                <a:lnTo>
                  <a:pt x="451104" y="228599"/>
                </a:lnTo>
                <a:close/>
              </a:path>
              <a:path w="600710" h="638810">
                <a:moveTo>
                  <a:pt x="156972" y="629411"/>
                </a:moveTo>
                <a:lnTo>
                  <a:pt x="152400" y="629411"/>
                </a:lnTo>
                <a:lnTo>
                  <a:pt x="146304" y="633983"/>
                </a:lnTo>
                <a:lnTo>
                  <a:pt x="156972" y="633983"/>
                </a:lnTo>
                <a:lnTo>
                  <a:pt x="156972" y="629411"/>
                </a:lnTo>
                <a:close/>
              </a:path>
              <a:path w="600710" h="638810">
                <a:moveTo>
                  <a:pt x="157162" y="342899"/>
                </a:moveTo>
                <a:lnTo>
                  <a:pt x="156972" y="342899"/>
                </a:lnTo>
                <a:lnTo>
                  <a:pt x="156972" y="344423"/>
                </a:lnTo>
                <a:lnTo>
                  <a:pt x="157162" y="342899"/>
                </a:lnTo>
                <a:close/>
              </a:path>
              <a:path w="600710" h="638810">
                <a:moveTo>
                  <a:pt x="158496" y="332231"/>
                </a:moveTo>
                <a:lnTo>
                  <a:pt x="156972" y="333755"/>
                </a:lnTo>
                <a:lnTo>
                  <a:pt x="158305" y="333755"/>
                </a:lnTo>
                <a:lnTo>
                  <a:pt x="158496" y="332231"/>
                </a:lnTo>
                <a:close/>
              </a:path>
              <a:path w="600710" h="638810">
                <a:moveTo>
                  <a:pt x="160237" y="321563"/>
                </a:moveTo>
                <a:lnTo>
                  <a:pt x="160020" y="321563"/>
                </a:lnTo>
                <a:lnTo>
                  <a:pt x="160020" y="323087"/>
                </a:lnTo>
                <a:lnTo>
                  <a:pt x="160237" y="321563"/>
                </a:lnTo>
                <a:close/>
              </a:path>
              <a:path w="600710" h="638810">
                <a:moveTo>
                  <a:pt x="440436" y="233171"/>
                </a:moveTo>
                <a:lnTo>
                  <a:pt x="440436" y="320039"/>
                </a:lnTo>
                <a:lnTo>
                  <a:pt x="454151" y="306323"/>
                </a:lnTo>
                <a:lnTo>
                  <a:pt x="451104" y="306323"/>
                </a:lnTo>
                <a:lnTo>
                  <a:pt x="441960" y="303275"/>
                </a:lnTo>
                <a:lnTo>
                  <a:pt x="451104" y="294131"/>
                </a:lnTo>
                <a:lnTo>
                  <a:pt x="451104" y="237743"/>
                </a:lnTo>
                <a:lnTo>
                  <a:pt x="446532" y="237743"/>
                </a:lnTo>
                <a:lnTo>
                  <a:pt x="440436" y="233171"/>
                </a:lnTo>
                <a:close/>
              </a:path>
              <a:path w="600710" h="638810">
                <a:moveTo>
                  <a:pt x="12361" y="316991"/>
                </a:moveTo>
                <a:lnTo>
                  <a:pt x="12192" y="316991"/>
                </a:lnTo>
                <a:lnTo>
                  <a:pt x="12192" y="318515"/>
                </a:lnTo>
                <a:lnTo>
                  <a:pt x="12361" y="316991"/>
                </a:lnTo>
                <a:close/>
              </a:path>
              <a:path w="600710" h="638810">
                <a:moveTo>
                  <a:pt x="451104" y="294131"/>
                </a:moveTo>
                <a:lnTo>
                  <a:pt x="441960" y="303275"/>
                </a:lnTo>
                <a:lnTo>
                  <a:pt x="451104" y="306323"/>
                </a:lnTo>
                <a:lnTo>
                  <a:pt x="451104" y="294131"/>
                </a:lnTo>
                <a:close/>
              </a:path>
              <a:path w="600710" h="638810">
                <a:moveTo>
                  <a:pt x="585958" y="159277"/>
                </a:moveTo>
                <a:lnTo>
                  <a:pt x="451104" y="294131"/>
                </a:lnTo>
                <a:lnTo>
                  <a:pt x="451104" y="306323"/>
                </a:lnTo>
                <a:lnTo>
                  <a:pt x="454151" y="306323"/>
                </a:lnTo>
                <a:lnTo>
                  <a:pt x="597408" y="163067"/>
                </a:lnTo>
                <a:lnTo>
                  <a:pt x="589788" y="163067"/>
                </a:lnTo>
                <a:lnTo>
                  <a:pt x="585958" y="159277"/>
                </a:lnTo>
                <a:close/>
              </a:path>
              <a:path w="600710" h="638810">
                <a:moveTo>
                  <a:pt x="166769" y="301751"/>
                </a:moveTo>
                <a:lnTo>
                  <a:pt x="166116" y="301751"/>
                </a:lnTo>
                <a:lnTo>
                  <a:pt x="166116" y="303275"/>
                </a:lnTo>
                <a:lnTo>
                  <a:pt x="166769" y="301751"/>
                </a:lnTo>
                <a:close/>
              </a:path>
              <a:path w="600710" h="638810">
                <a:moveTo>
                  <a:pt x="170687" y="292607"/>
                </a:moveTo>
                <a:lnTo>
                  <a:pt x="169164" y="294131"/>
                </a:lnTo>
                <a:lnTo>
                  <a:pt x="170034" y="294131"/>
                </a:lnTo>
                <a:lnTo>
                  <a:pt x="170687" y="292607"/>
                </a:lnTo>
                <a:close/>
              </a:path>
              <a:path w="600710" h="638810">
                <a:moveTo>
                  <a:pt x="182575" y="275843"/>
                </a:moveTo>
                <a:lnTo>
                  <a:pt x="181356" y="275843"/>
                </a:lnTo>
                <a:lnTo>
                  <a:pt x="181356" y="277367"/>
                </a:lnTo>
                <a:lnTo>
                  <a:pt x="182575" y="275843"/>
                </a:lnTo>
                <a:close/>
              </a:path>
              <a:path w="600710" h="638810">
                <a:moveTo>
                  <a:pt x="26479" y="256031"/>
                </a:moveTo>
                <a:lnTo>
                  <a:pt x="25908" y="256031"/>
                </a:lnTo>
                <a:lnTo>
                  <a:pt x="25908" y="257555"/>
                </a:lnTo>
                <a:lnTo>
                  <a:pt x="26479" y="256031"/>
                </a:lnTo>
                <a:close/>
              </a:path>
              <a:path w="600710" h="638810">
                <a:moveTo>
                  <a:pt x="451104" y="233171"/>
                </a:moveTo>
                <a:lnTo>
                  <a:pt x="440436" y="233171"/>
                </a:lnTo>
                <a:lnTo>
                  <a:pt x="446532" y="237743"/>
                </a:lnTo>
                <a:lnTo>
                  <a:pt x="451104" y="237743"/>
                </a:lnTo>
                <a:lnTo>
                  <a:pt x="451104" y="233171"/>
                </a:lnTo>
                <a:close/>
              </a:path>
              <a:path w="600710" h="638810">
                <a:moveTo>
                  <a:pt x="42018" y="222503"/>
                </a:moveTo>
                <a:lnTo>
                  <a:pt x="41148" y="222503"/>
                </a:lnTo>
                <a:lnTo>
                  <a:pt x="41148" y="224027"/>
                </a:lnTo>
                <a:lnTo>
                  <a:pt x="42018" y="222503"/>
                </a:lnTo>
                <a:close/>
              </a:path>
              <a:path w="600710" h="638810">
                <a:moveTo>
                  <a:pt x="85482" y="164591"/>
                </a:moveTo>
                <a:lnTo>
                  <a:pt x="83820" y="164591"/>
                </a:lnTo>
                <a:lnTo>
                  <a:pt x="83820" y="166115"/>
                </a:lnTo>
                <a:lnTo>
                  <a:pt x="85482" y="164591"/>
                </a:lnTo>
                <a:close/>
              </a:path>
              <a:path w="600710" h="638810">
                <a:moveTo>
                  <a:pt x="589788" y="155447"/>
                </a:moveTo>
                <a:lnTo>
                  <a:pt x="585958" y="159277"/>
                </a:lnTo>
                <a:lnTo>
                  <a:pt x="589788" y="163067"/>
                </a:lnTo>
                <a:lnTo>
                  <a:pt x="589788" y="155447"/>
                </a:lnTo>
                <a:close/>
              </a:path>
              <a:path w="600710" h="638810">
                <a:moveTo>
                  <a:pt x="595884" y="155447"/>
                </a:moveTo>
                <a:lnTo>
                  <a:pt x="589788" y="155447"/>
                </a:lnTo>
                <a:lnTo>
                  <a:pt x="589788" y="163067"/>
                </a:lnTo>
                <a:lnTo>
                  <a:pt x="597408" y="163067"/>
                </a:lnTo>
                <a:lnTo>
                  <a:pt x="600456" y="160019"/>
                </a:lnTo>
                <a:lnTo>
                  <a:pt x="595884" y="155447"/>
                </a:lnTo>
                <a:close/>
              </a:path>
              <a:path w="600710" h="638810">
                <a:moveTo>
                  <a:pt x="452628" y="12191"/>
                </a:moveTo>
                <a:lnTo>
                  <a:pt x="451104" y="12191"/>
                </a:lnTo>
                <a:lnTo>
                  <a:pt x="451104" y="25813"/>
                </a:lnTo>
                <a:lnTo>
                  <a:pt x="585958" y="159277"/>
                </a:lnTo>
                <a:lnTo>
                  <a:pt x="589788" y="155447"/>
                </a:lnTo>
                <a:lnTo>
                  <a:pt x="595884" y="155447"/>
                </a:lnTo>
                <a:lnTo>
                  <a:pt x="452628" y="12191"/>
                </a:lnTo>
                <a:close/>
              </a:path>
              <a:path w="600710" h="638810">
                <a:moveTo>
                  <a:pt x="440436" y="0"/>
                </a:moveTo>
                <a:lnTo>
                  <a:pt x="440436" y="86867"/>
                </a:lnTo>
                <a:lnTo>
                  <a:pt x="446532" y="80771"/>
                </a:lnTo>
                <a:lnTo>
                  <a:pt x="451104" y="80771"/>
                </a:lnTo>
                <a:lnTo>
                  <a:pt x="451104" y="25813"/>
                </a:lnTo>
                <a:lnTo>
                  <a:pt x="441960" y="16763"/>
                </a:lnTo>
                <a:lnTo>
                  <a:pt x="451104" y="12191"/>
                </a:lnTo>
                <a:lnTo>
                  <a:pt x="452628" y="12191"/>
                </a:lnTo>
                <a:lnTo>
                  <a:pt x="440436" y="0"/>
                </a:lnTo>
                <a:close/>
              </a:path>
              <a:path w="600710" h="638810">
                <a:moveTo>
                  <a:pt x="451104" y="80771"/>
                </a:moveTo>
                <a:lnTo>
                  <a:pt x="446532" y="80771"/>
                </a:lnTo>
                <a:lnTo>
                  <a:pt x="440436" y="86867"/>
                </a:lnTo>
                <a:lnTo>
                  <a:pt x="451104" y="86867"/>
                </a:lnTo>
                <a:lnTo>
                  <a:pt x="451104" y="80771"/>
                </a:lnTo>
                <a:close/>
              </a:path>
              <a:path w="600710" h="638810">
                <a:moveTo>
                  <a:pt x="451104" y="12191"/>
                </a:moveTo>
                <a:lnTo>
                  <a:pt x="441960" y="16763"/>
                </a:lnTo>
                <a:lnTo>
                  <a:pt x="451104" y="25813"/>
                </a:lnTo>
                <a:lnTo>
                  <a:pt x="451104" y="12191"/>
                </a:lnTo>
                <a:close/>
              </a:path>
            </a:pathLst>
          </a:custGeom>
          <a:solidFill>
            <a:srgbClr val="697B8C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0" name="object 20"/>
          <p:cNvSpPr/>
          <p:nvPr/>
        </p:nvSpPr>
        <p:spPr>
          <a:xfrm>
            <a:off x="4643094" y="4483098"/>
            <a:ext cx="544724" cy="579274"/>
          </a:xfrm>
          <a:custGeom>
            <a:avLst/>
            <a:gdLst/>
            <a:ahLst/>
            <a:cxnLst/>
            <a:rect l="l" t="t" r="r" b="b"/>
            <a:pathLst>
              <a:path w="600710" h="638810">
                <a:moveTo>
                  <a:pt x="440436" y="80771"/>
                </a:moveTo>
                <a:lnTo>
                  <a:pt x="248412" y="80771"/>
                </a:lnTo>
                <a:lnTo>
                  <a:pt x="234696" y="82295"/>
                </a:lnTo>
                <a:lnTo>
                  <a:pt x="184404" y="92963"/>
                </a:lnTo>
                <a:lnTo>
                  <a:pt x="137160" y="112775"/>
                </a:lnTo>
                <a:lnTo>
                  <a:pt x="94487" y="140207"/>
                </a:lnTo>
                <a:lnTo>
                  <a:pt x="59436" y="176783"/>
                </a:lnTo>
                <a:lnTo>
                  <a:pt x="32004" y="217931"/>
                </a:lnTo>
                <a:lnTo>
                  <a:pt x="10668" y="265175"/>
                </a:lnTo>
                <a:lnTo>
                  <a:pt x="3048" y="303275"/>
                </a:lnTo>
                <a:lnTo>
                  <a:pt x="1524" y="316991"/>
                </a:lnTo>
                <a:lnTo>
                  <a:pt x="0" y="329183"/>
                </a:lnTo>
                <a:lnTo>
                  <a:pt x="0" y="638555"/>
                </a:lnTo>
                <a:lnTo>
                  <a:pt x="156972" y="638555"/>
                </a:lnTo>
                <a:lnTo>
                  <a:pt x="156972" y="633983"/>
                </a:lnTo>
                <a:lnTo>
                  <a:pt x="10668" y="633983"/>
                </a:lnTo>
                <a:lnTo>
                  <a:pt x="4572" y="629411"/>
                </a:lnTo>
                <a:lnTo>
                  <a:pt x="10668" y="629411"/>
                </a:lnTo>
                <a:lnTo>
                  <a:pt x="10668" y="330707"/>
                </a:lnTo>
                <a:lnTo>
                  <a:pt x="12192" y="316991"/>
                </a:lnTo>
                <a:lnTo>
                  <a:pt x="12361" y="316991"/>
                </a:lnTo>
                <a:lnTo>
                  <a:pt x="13716" y="304799"/>
                </a:lnTo>
                <a:lnTo>
                  <a:pt x="15240" y="292607"/>
                </a:lnTo>
                <a:lnTo>
                  <a:pt x="21336" y="268223"/>
                </a:lnTo>
                <a:lnTo>
                  <a:pt x="25908" y="256031"/>
                </a:lnTo>
                <a:lnTo>
                  <a:pt x="26479" y="256031"/>
                </a:lnTo>
                <a:lnTo>
                  <a:pt x="30480" y="245363"/>
                </a:lnTo>
                <a:lnTo>
                  <a:pt x="41148" y="222503"/>
                </a:lnTo>
                <a:lnTo>
                  <a:pt x="42018" y="222503"/>
                </a:lnTo>
                <a:lnTo>
                  <a:pt x="53340" y="202691"/>
                </a:lnTo>
                <a:lnTo>
                  <a:pt x="68580" y="182879"/>
                </a:lnTo>
                <a:lnTo>
                  <a:pt x="67056" y="182879"/>
                </a:lnTo>
                <a:lnTo>
                  <a:pt x="83820" y="164591"/>
                </a:lnTo>
                <a:lnTo>
                  <a:pt x="85482" y="164591"/>
                </a:lnTo>
                <a:lnTo>
                  <a:pt x="102108" y="149351"/>
                </a:lnTo>
                <a:lnTo>
                  <a:pt x="121920" y="134111"/>
                </a:lnTo>
                <a:lnTo>
                  <a:pt x="120396" y="134111"/>
                </a:lnTo>
                <a:lnTo>
                  <a:pt x="141732" y="121919"/>
                </a:lnTo>
                <a:lnTo>
                  <a:pt x="187452" y="102107"/>
                </a:lnTo>
                <a:lnTo>
                  <a:pt x="236220" y="92963"/>
                </a:lnTo>
                <a:lnTo>
                  <a:pt x="249936" y="91439"/>
                </a:lnTo>
                <a:lnTo>
                  <a:pt x="451104" y="91439"/>
                </a:lnTo>
                <a:lnTo>
                  <a:pt x="451104" y="86867"/>
                </a:lnTo>
                <a:lnTo>
                  <a:pt x="440436" y="86867"/>
                </a:lnTo>
                <a:lnTo>
                  <a:pt x="440436" y="80771"/>
                </a:lnTo>
                <a:close/>
              </a:path>
              <a:path w="600710" h="638810">
                <a:moveTo>
                  <a:pt x="10668" y="629411"/>
                </a:moveTo>
                <a:lnTo>
                  <a:pt x="4572" y="629411"/>
                </a:lnTo>
                <a:lnTo>
                  <a:pt x="10668" y="633983"/>
                </a:lnTo>
                <a:lnTo>
                  <a:pt x="10668" y="629411"/>
                </a:lnTo>
                <a:close/>
              </a:path>
              <a:path w="600710" h="638810">
                <a:moveTo>
                  <a:pt x="146304" y="629411"/>
                </a:moveTo>
                <a:lnTo>
                  <a:pt x="10668" y="629411"/>
                </a:lnTo>
                <a:lnTo>
                  <a:pt x="10668" y="633983"/>
                </a:lnTo>
                <a:lnTo>
                  <a:pt x="146304" y="633983"/>
                </a:lnTo>
                <a:lnTo>
                  <a:pt x="146304" y="629411"/>
                </a:lnTo>
                <a:close/>
              </a:path>
              <a:path w="600710" h="638810">
                <a:moveTo>
                  <a:pt x="451104" y="228599"/>
                </a:moveTo>
                <a:lnTo>
                  <a:pt x="249936" y="228599"/>
                </a:lnTo>
                <a:lnTo>
                  <a:pt x="239268" y="230123"/>
                </a:lnTo>
                <a:lnTo>
                  <a:pt x="188976" y="254507"/>
                </a:lnTo>
                <a:lnTo>
                  <a:pt x="173736" y="269747"/>
                </a:lnTo>
                <a:lnTo>
                  <a:pt x="166116" y="278891"/>
                </a:lnTo>
                <a:lnTo>
                  <a:pt x="160020" y="288035"/>
                </a:lnTo>
                <a:lnTo>
                  <a:pt x="155448" y="298703"/>
                </a:lnTo>
                <a:lnTo>
                  <a:pt x="149352" y="320039"/>
                </a:lnTo>
                <a:lnTo>
                  <a:pt x="147828" y="332231"/>
                </a:lnTo>
                <a:lnTo>
                  <a:pt x="146304" y="342899"/>
                </a:lnTo>
                <a:lnTo>
                  <a:pt x="146304" y="633983"/>
                </a:lnTo>
                <a:lnTo>
                  <a:pt x="152400" y="629411"/>
                </a:lnTo>
                <a:lnTo>
                  <a:pt x="156972" y="629411"/>
                </a:lnTo>
                <a:lnTo>
                  <a:pt x="156972" y="342899"/>
                </a:lnTo>
                <a:lnTo>
                  <a:pt x="157162" y="342899"/>
                </a:lnTo>
                <a:lnTo>
                  <a:pt x="158305" y="333755"/>
                </a:lnTo>
                <a:lnTo>
                  <a:pt x="156972" y="333755"/>
                </a:lnTo>
                <a:lnTo>
                  <a:pt x="160020" y="321563"/>
                </a:lnTo>
                <a:lnTo>
                  <a:pt x="160237" y="321563"/>
                </a:lnTo>
                <a:lnTo>
                  <a:pt x="161544" y="312419"/>
                </a:lnTo>
                <a:lnTo>
                  <a:pt x="166116" y="301751"/>
                </a:lnTo>
                <a:lnTo>
                  <a:pt x="166769" y="301751"/>
                </a:lnTo>
                <a:lnTo>
                  <a:pt x="170034" y="294131"/>
                </a:lnTo>
                <a:lnTo>
                  <a:pt x="169164" y="294131"/>
                </a:lnTo>
                <a:lnTo>
                  <a:pt x="181356" y="275843"/>
                </a:lnTo>
                <a:lnTo>
                  <a:pt x="182575" y="275843"/>
                </a:lnTo>
                <a:lnTo>
                  <a:pt x="187452" y="269747"/>
                </a:lnTo>
                <a:lnTo>
                  <a:pt x="195072" y="262127"/>
                </a:lnTo>
                <a:lnTo>
                  <a:pt x="204216" y="256031"/>
                </a:lnTo>
                <a:lnTo>
                  <a:pt x="202692" y="256031"/>
                </a:lnTo>
                <a:lnTo>
                  <a:pt x="220980" y="246887"/>
                </a:lnTo>
                <a:lnTo>
                  <a:pt x="231648" y="243839"/>
                </a:lnTo>
                <a:lnTo>
                  <a:pt x="230124" y="243839"/>
                </a:lnTo>
                <a:lnTo>
                  <a:pt x="240792" y="240791"/>
                </a:lnTo>
                <a:lnTo>
                  <a:pt x="262128" y="237743"/>
                </a:lnTo>
                <a:lnTo>
                  <a:pt x="440436" y="237743"/>
                </a:lnTo>
                <a:lnTo>
                  <a:pt x="440436" y="233171"/>
                </a:lnTo>
                <a:lnTo>
                  <a:pt x="451104" y="233171"/>
                </a:lnTo>
                <a:lnTo>
                  <a:pt x="451104" y="228599"/>
                </a:lnTo>
                <a:close/>
              </a:path>
              <a:path w="600710" h="638810">
                <a:moveTo>
                  <a:pt x="156972" y="629411"/>
                </a:moveTo>
                <a:lnTo>
                  <a:pt x="152400" y="629411"/>
                </a:lnTo>
                <a:lnTo>
                  <a:pt x="146304" y="633983"/>
                </a:lnTo>
                <a:lnTo>
                  <a:pt x="156972" y="633983"/>
                </a:lnTo>
                <a:lnTo>
                  <a:pt x="156972" y="629411"/>
                </a:lnTo>
                <a:close/>
              </a:path>
              <a:path w="600710" h="638810">
                <a:moveTo>
                  <a:pt x="157162" y="342899"/>
                </a:moveTo>
                <a:lnTo>
                  <a:pt x="156972" y="342899"/>
                </a:lnTo>
                <a:lnTo>
                  <a:pt x="156972" y="344423"/>
                </a:lnTo>
                <a:lnTo>
                  <a:pt x="157162" y="342899"/>
                </a:lnTo>
                <a:close/>
              </a:path>
              <a:path w="600710" h="638810">
                <a:moveTo>
                  <a:pt x="158496" y="332231"/>
                </a:moveTo>
                <a:lnTo>
                  <a:pt x="156972" y="333755"/>
                </a:lnTo>
                <a:lnTo>
                  <a:pt x="158305" y="333755"/>
                </a:lnTo>
                <a:lnTo>
                  <a:pt x="158496" y="332231"/>
                </a:lnTo>
                <a:close/>
              </a:path>
              <a:path w="600710" h="638810">
                <a:moveTo>
                  <a:pt x="160237" y="321563"/>
                </a:moveTo>
                <a:lnTo>
                  <a:pt x="160020" y="321563"/>
                </a:lnTo>
                <a:lnTo>
                  <a:pt x="160020" y="323087"/>
                </a:lnTo>
                <a:lnTo>
                  <a:pt x="160237" y="321563"/>
                </a:lnTo>
                <a:close/>
              </a:path>
              <a:path w="600710" h="638810">
                <a:moveTo>
                  <a:pt x="440436" y="233171"/>
                </a:moveTo>
                <a:lnTo>
                  <a:pt x="440436" y="320039"/>
                </a:lnTo>
                <a:lnTo>
                  <a:pt x="454151" y="306323"/>
                </a:lnTo>
                <a:lnTo>
                  <a:pt x="451104" y="306323"/>
                </a:lnTo>
                <a:lnTo>
                  <a:pt x="441960" y="303275"/>
                </a:lnTo>
                <a:lnTo>
                  <a:pt x="451104" y="294131"/>
                </a:lnTo>
                <a:lnTo>
                  <a:pt x="451104" y="237743"/>
                </a:lnTo>
                <a:lnTo>
                  <a:pt x="446532" y="237743"/>
                </a:lnTo>
                <a:lnTo>
                  <a:pt x="440436" y="233171"/>
                </a:lnTo>
                <a:close/>
              </a:path>
              <a:path w="600710" h="638810">
                <a:moveTo>
                  <a:pt x="12361" y="316991"/>
                </a:moveTo>
                <a:lnTo>
                  <a:pt x="12192" y="316991"/>
                </a:lnTo>
                <a:lnTo>
                  <a:pt x="12192" y="318515"/>
                </a:lnTo>
                <a:lnTo>
                  <a:pt x="12361" y="316991"/>
                </a:lnTo>
                <a:close/>
              </a:path>
              <a:path w="600710" h="638810">
                <a:moveTo>
                  <a:pt x="451104" y="294131"/>
                </a:moveTo>
                <a:lnTo>
                  <a:pt x="441960" y="303275"/>
                </a:lnTo>
                <a:lnTo>
                  <a:pt x="451104" y="306323"/>
                </a:lnTo>
                <a:lnTo>
                  <a:pt x="451104" y="294131"/>
                </a:lnTo>
                <a:close/>
              </a:path>
              <a:path w="600710" h="638810">
                <a:moveTo>
                  <a:pt x="585958" y="159277"/>
                </a:moveTo>
                <a:lnTo>
                  <a:pt x="451104" y="294131"/>
                </a:lnTo>
                <a:lnTo>
                  <a:pt x="451104" y="306323"/>
                </a:lnTo>
                <a:lnTo>
                  <a:pt x="454151" y="306323"/>
                </a:lnTo>
                <a:lnTo>
                  <a:pt x="597408" y="163067"/>
                </a:lnTo>
                <a:lnTo>
                  <a:pt x="589788" y="163067"/>
                </a:lnTo>
                <a:lnTo>
                  <a:pt x="585958" y="159277"/>
                </a:lnTo>
                <a:close/>
              </a:path>
              <a:path w="600710" h="638810">
                <a:moveTo>
                  <a:pt x="166769" y="301751"/>
                </a:moveTo>
                <a:lnTo>
                  <a:pt x="166116" y="301751"/>
                </a:lnTo>
                <a:lnTo>
                  <a:pt x="166116" y="303275"/>
                </a:lnTo>
                <a:lnTo>
                  <a:pt x="166769" y="301751"/>
                </a:lnTo>
                <a:close/>
              </a:path>
              <a:path w="600710" h="638810">
                <a:moveTo>
                  <a:pt x="170687" y="292607"/>
                </a:moveTo>
                <a:lnTo>
                  <a:pt x="169164" y="294131"/>
                </a:lnTo>
                <a:lnTo>
                  <a:pt x="170034" y="294131"/>
                </a:lnTo>
                <a:lnTo>
                  <a:pt x="170687" y="292607"/>
                </a:lnTo>
                <a:close/>
              </a:path>
              <a:path w="600710" h="638810">
                <a:moveTo>
                  <a:pt x="182575" y="275843"/>
                </a:moveTo>
                <a:lnTo>
                  <a:pt x="181356" y="275843"/>
                </a:lnTo>
                <a:lnTo>
                  <a:pt x="181356" y="277367"/>
                </a:lnTo>
                <a:lnTo>
                  <a:pt x="182575" y="275843"/>
                </a:lnTo>
                <a:close/>
              </a:path>
              <a:path w="600710" h="638810">
                <a:moveTo>
                  <a:pt x="26479" y="256031"/>
                </a:moveTo>
                <a:lnTo>
                  <a:pt x="25908" y="256031"/>
                </a:lnTo>
                <a:lnTo>
                  <a:pt x="25908" y="257555"/>
                </a:lnTo>
                <a:lnTo>
                  <a:pt x="26479" y="256031"/>
                </a:lnTo>
                <a:close/>
              </a:path>
              <a:path w="600710" h="638810">
                <a:moveTo>
                  <a:pt x="451104" y="233171"/>
                </a:moveTo>
                <a:lnTo>
                  <a:pt x="440436" y="233171"/>
                </a:lnTo>
                <a:lnTo>
                  <a:pt x="446532" y="237743"/>
                </a:lnTo>
                <a:lnTo>
                  <a:pt x="451104" y="237743"/>
                </a:lnTo>
                <a:lnTo>
                  <a:pt x="451104" y="233171"/>
                </a:lnTo>
                <a:close/>
              </a:path>
              <a:path w="600710" h="638810">
                <a:moveTo>
                  <a:pt x="42018" y="222503"/>
                </a:moveTo>
                <a:lnTo>
                  <a:pt x="41148" y="222503"/>
                </a:lnTo>
                <a:lnTo>
                  <a:pt x="41148" y="224027"/>
                </a:lnTo>
                <a:lnTo>
                  <a:pt x="42018" y="222503"/>
                </a:lnTo>
                <a:close/>
              </a:path>
              <a:path w="600710" h="638810">
                <a:moveTo>
                  <a:pt x="85482" y="164591"/>
                </a:moveTo>
                <a:lnTo>
                  <a:pt x="83820" y="164591"/>
                </a:lnTo>
                <a:lnTo>
                  <a:pt x="83820" y="166115"/>
                </a:lnTo>
                <a:lnTo>
                  <a:pt x="85482" y="164591"/>
                </a:lnTo>
                <a:close/>
              </a:path>
              <a:path w="600710" h="638810">
                <a:moveTo>
                  <a:pt x="589788" y="155447"/>
                </a:moveTo>
                <a:lnTo>
                  <a:pt x="585958" y="159277"/>
                </a:lnTo>
                <a:lnTo>
                  <a:pt x="589788" y="163067"/>
                </a:lnTo>
                <a:lnTo>
                  <a:pt x="589788" y="155447"/>
                </a:lnTo>
                <a:close/>
              </a:path>
              <a:path w="600710" h="638810">
                <a:moveTo>
                  <a:pt x="595884" y="155447"/>
                </a:moveTo>
                <a:lnTo>
                  <a:pt x="589788" y="155447"/>
                </a:lnTo>
                <a:lnTo>
                  <a:pt x="589788" y="163067"/>
                </a:lnTo>
                <a:lnTo>
                  <a:pt x="597408" y="163067"/>
                </a:lnTo>
                <a:lnTo>
                  <a:pt x="600456" y="160019"/>
                </a:lnTo>
                <a:lnTo>
                  <a:pt x="595884" y="155447"/>
                </a:lnTo>
                <a:close/>
              </a:path>
              <a:path w="600710" h="638810">
                <a:moveTo>
                  <a:pt x="452628" y="12191"/>
                </a:moveTo>
                <a:lnTo>
                  <a:pt x="451104" y="12191"/>
                </a:lnTo>
                <a:lnTo>
                  <a:pt x="451104" y="25813"/>
                </a:lnTo>
                <a:lnTo>
                  <a:pt x="585958" y="159277"/>
                </a:lnTo>
                <a:lnTo>
                  <a:pt x="589788" y="155447"/>
                </a:lnTo>
                <a:lnTo>
                  <a:pt x="595884" y="155447"/>
                </a:lnTo>
                <a:lnTo>
                  <a:pt x="452628" y="12191"/>
                </a:lnTo>
                <a:close/>
              </a:path>
              <a:path w="600710" h="638810">
                <a:moveTo>
                  <a:pt x="440436" y="0"/>
                </a:moveTo>
                <a:lnTo>
                  <a:pt x="440436" y="86867"/>
                </a:lnTo>
                <a:lnTo>
                  <a:pt x="446532" y="80771"/>
                </a:lnTo>
                <a:lnTo>
                  <a:pt x="451104" y="80771"/>
                </a:lnTo>
                <a:lnTo>
                  <a:pt x="451104" y="25813"/>
                </a:lnTo>
                <a:lnTo>
                  <a:pt x="441960" y="16763"/>
                </a:lnTo>
                <a:lnTo>
                  <a:pt x="451104" y="12191"/>
                </a:lnTo>
                <a:lnTo>
                  <a:pt x="452628" y="12191"/>
                </a:lnTo>
                <a:lnTo>
                  <a:pt x="440436" y="0"/>
                </a:lnTo>
                <a:close/>
              </a:path>
              <a:path w="600710" h="638810">
                <a:moveTo>
                  <a:pt x="451104" y="80771"/>
                </a:moveTo>
                <a:lnTo>
                  <a:pt x="446532" y="80771"/>
                </a:lnTo>
                <a:lnTo>
                  <a:pt x="440436" y="86867"/>
                </a:lnTo>
                <a:lnTo>
                  <a:pt x="451104" y="86867"/>
                </a:lnTo>
                <a:lnTo>
                  <a:pt x="451104" y="80771"/>
                </a:lnTo>
                <a:close/>
              </a:path>
              <a:path w="600710" h="638810">
                <a:moveTo>
                  <a:pt x="451104" y="12191"/>
                </a:moveTo>
                <a:lnTo>
                  <a:pt x="441960" y="16763"/>
                </a:lnTo>
                <a:lnTo>
                  <a:pt x="451104" y="25813"/>
                </a:lnTo>
                <a:lnTo>
                  <a:pt x="451104" y="12191"/>
                </a:lnTo>
                <a:close/>
              </a:path>
            </a:pathLst>
          </a:custGeom>
          <a:solidFill>
            <a:srgbClr val="697B8C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1" name="object 21"/>
          <p:cNvSpPr/>
          <p:nvPr/>
        </p:nvSpPr>
        <p:spPr>
          <a:xfrm>
            <a:off x="6851474" y="3569618"/>
            <a:ext cx="544724" cy="579274"/>
          </a:xfrm>
          <a:custGeom>
            <a:avLst/>
            <a:gdLst/>
            <a:ahLst/>
            <a:cxnLst/>
            <a:rect l="l" t="t" r="r" b="b"/>
            <a:pathLst>
              <a:path w="600709" h="638810">
                <a:moveTo>
                  <a:pt x="441959" y="80772"/>
                </a:moveTo>
                <a:lnTo>
                  <a:pt x="249935" y="80772"/>
                </a:lnTo>
                <a:lnTo>
                  <a:pt x="222503" y="83820"/>
                </a:lnTo>
                <a:lnTo>
                  <a:pt x="184403" y="91440"/>
                </a:lnTo>
                <a:lnTo>
                  <a:pt x="137159" y="111251"/>
                </a:lnTo>
                <a:lnTo>
                  <a:pt x="96012" y="140208"/>
                </a:lnTo>
                <a:lnTo>
                  <a:pt x="59435" y="175260"/>
                </a:lnTo>
                <a:lnTo>
                  <a:pt x="32003" y="217932"/>
                </a:lnTo>
                <a:lnTo>
                  <a:pt x="12191" y="265175"/>
                </a:lnTo>
                <a:lnTo>
                  <a:pt x="3047" y="303275"/>
                </a:lnTo>
                <a:lnTo>
                  <a:pt x="0" y="329184"/>
                </a:lnTo>
                <a:lnTo>
                  <a:pt x="0" y="638556"/>
                </a:lnTo>
                <a:lnTo>
                  <a:pt x="156971" y="638556"/>
                </a:lnTo>
                <a:lnTo>
                  <a:pt x="156971" y="633984"/>
                </a:lnTo>
                <a:lnTo>
                  <a:pt x="10667" y="633984"/>
                </a:lnTo>
                <a:lnTo>
                  <a:pt x="6095" y="627888"/>
                </a:lnTo>
                <a:lnTo>
                  <a:pt x="10667" y="627888"/>
                </a:lnTo>
                <a:lnTo>
                  <a:pt x="10667" y="329184"/>
                </a:lnTo>
                <a:lnTo>
                  <a:pt x="10837" y="329184"/>
                </a:lnTo>
                <a:lnTo>
                  <a:pt x="21335" y="268224"/>
                </a:lnTo>
                <a:lnTo>
                  <a:pt x="41147" y="222504"/>
                </a:lnTo>
                <a:lnTo>
                  <a:pt x="53339" y="201168"/>
                </a:lnTo>
                <a:lnTo>
                  <a:pt x="54512" y="201168"/>
                </a:lnTo>
                <a:lnTo>
                  <a:pt x="68579" y="182880"/>
                </a:lnTo>
                <a:lnTo>
                  <a:pt x="85343" y="164592"/>
                </a:lnTo>
                <a:lnTo>
                  <a:pt x="83819" y="164592"/>
                </a:lnTo>
                <a:lnTo>
                  <a:pt x="102107" y="147828"/>
                </a:lnTo>
                <a:lnTo>
                  <a:pt x="121919" y="134112"/>
                </a:lnTo>
                <a:lnTo>
                  <a:pt x="143255" y="120396"/>
                </a:lnTo>
                <a:lnTo>
                  <a:pt x="144997" y="120396"/>
                </a:lnTo>
                <a:lnTo>
                  <a:pt x="164591" y="111251"/>
                </a:lnTo>
                <a:lnTo>
                  <a:pt x="176783" y="106680"/>
                </a:lnTo>
                <a:lnTo>
                  <a:pt x="175259" y="106680"/>
                </a:lnTo>
                <a:lnTo>
                  <a:pt x="187451" y="102108"/>
                </a:lnTo>
                <a:lnTo>
                  <a:pt x="224027" y="92963"/>
                </a:lnTo>
                <a:lnTo>
                  <a:pt x="230886" y="92963"/>
                </a:lnTo>
                <a:lnTo>
                  <a:pt x="237743" y="91440"/>
                </a:lnTo>
                <a:lnTo>
                  <a:pt x="451103" y="91440"/>
                </a:lnTo>
                <a:lnTo>
                  <a:pt x="451103" y="85344"/>
                </a:lnTo>
                <a:lnTo>
                  <a:pt x="441959" y="85344"/>
                </a:lnTo>
                <a:lnTo>
                  <a:pt x="441959" y="80772"/>
                </a:lnTo>
                <a:close/>
              </a:path>
              <a:path w="600709" h="638810">
                <a:moveTo>
                  <a:pt x="10667" y="627888"/>
                </a:moveTo>
                <a:lnTo>
                  <a:pt x="6095" y="627888"/>
                </a:lnTo>
                <a:lnTo>
                  <a:pt x="10667" y="633984"/>
                </a:lnTo>
                <a:lnTo>
                  <a:pt x="10667" y="627888"/>
                </a:lnTo>
                <a:close/>
              </a:path>
              <a:path w="600709" h="638810">
                <a:moveTo>
                  <a:pt x="147827" y="627888"/>
                </a:moveTo>
                <a:lnTo>
                  <a:pt x="10667" y="627888"/>
                </a:lnTo>
                <a:lnTo>
                  <a:pt x="10667" y="633984"/>
                </a:lnTo>
                <a:lnTo>
                  <a:pt x="147827" y="633984"/>
                </a:lnTo>
                <a:lnTo>
                  <a:pt x="147827" y="627888"/>
                </a:lnTo>
                <a:close/>
              </a:path>
              <a:path w="600709" h="638810">
                <a:moveTo>
                  <a:pt x="451103" y="227075"/>
                </a:moveTo>
                <a:lnTo>
                  <a:pt x="262127" y="227075"/>
                </a:lnTo>
                <a:lnTo>
                  <a:pt x="251459" y="228600"/>
                </a:lnTo>
                <a:lnTo>
                  <a:pt x="239267" y="230124"/>
                </a:lnTo>
                <a:lnTo>
                  <a:pt x="188975" y="252984"/>
                </a:lnTo>
                <a:lnTo>
                  <a:pt x="161543" y="288036"/>
                </a:lnTo>
                <a:lnTo>
                  <a:pt x="147827" y="330708"/>
                </a:lnTo>
                <a:lnTo>
                  <a:pt x="147827" y="633984"/>
                </a:lnTo>
                <a:lnTo>
                  <a:pt x="152400" y="627888"/>
                </a:lnTo>
                <a:lnTo>
                  <a:pt x="156971" y="627888"/>
                </a:lnTo>
                <a:lnTo>
                  <a:pt x="156971" y="342900"/>
                </a:lnTo>
                <a:lnTo>
                  <a:pt x="160019" y="321563"/>
                </a:lnTo>
                <a:lnTo>
                  <a:pt x="163067" y="310896"/>
                </a:lnTo>
                <a:lnTo>
                  <a:pt x="163503" y="310896"/>
                </a:lnTo>
                <a:lnTo>
                  <a:pt x="166115" y="301751"/>
                </a:lnTo>
                <a:lnTo>
                  <a:pt x="175259" y="283463"/>
                </a:lnTo>
                <a:lnTo>
                  <a:pt x="176275" y="283463"/>
                </a:lnTo>
                <a:lnTo>
                  <a:pt x="181355" y="275844"/>
                </a:lnTo>
                <a:lnTo>
                  <a:pt x="188975" y="268224"/>
                </a:lnTo>
                <a:lnTo>
                  <a:pt x="196595" y="262128"/>
                </a:lnTo>
                <a:lnTo>
                  <a:pt x="195071" y="262128"/>
                </a:lnTo>
                <a:lnTo>
                  <a:pt x="213359" y="249936"/>
                </a:lnTo>
                <a:lnTo>
                  <a:pt x="211835" y="249936"/>
                </a:lnTo>
                <a:lnTo>
                  <a:pt x="222503" y="245363"/>
                </a:lnTo>
                <a:lnTo>
                  <a:pt x="224536" y="245363"/>
                </a:lnTo>
                <a:lnTo>
                  <a:pt x="231647" y="242316"/>
                </a:lnTo>
                <a:lnTo>
                  <a:pt x="242315" y="239268"/>
                </a:lnTo>
                <a:lnTo>
                  <a:pt x="240791" y="239268"/>
                </a:lnTo>
                <a:lnTo>
                  <a:pt x="252983" y="237744"/>
                </a:lnTo>
                <a:lnTo>
                  <a:pt x="441959" y="237744"/>
                </a:lnTo>
                <a:lnTo>
                  <a:pt x="441959" y="233172"/>
                </a:lnTo>
                <a:lnTo>
                  <a:pt x="451103" y="233172"/>
                </a:lnTo>
                <a:lnTo>
                  <a:pt x="451103" y="227075"/>
                </a:lnTo>
                <a:close/>
              </a:path>
              <a:path w="600709" h="638810">
                <a:moveTo>
                  <a:pt x="156971" y="627888"/>
                </a:moveTo>
                <a:lnTo>
                  <a:pt x="152400" y="627888"/>
                </a:lnTo>
                <a:lnTo>
                  <a:pt x="147827" y="633984"/>
                </a:lnTo>
                <a:lnTo>
                  <a:pt x="156971" y="633984"/>
                </a:lnTo>
                <a:lnTo>
                  <a:pt x="156971" y="627888"/>
                </a:lnTo>
                <a:close/>
              </a:path>
              <a:path w="600709" h="638810">
                <a:moveTo>
                  <a:pt x="10837" y="329184"/>
                </a:moveTo>
                <a:lnTo>
                  <a:pt x="10667" y="329184"/>
                </a:lnTo>
                <a:lnTo>
                  <a:pt x="10667" y="330708"/>
                </a:lnTo>
                <a:lnTo>
                  <a:pt x="10837" y="329184"/>
                </a:lnTo>
                <a:close/>
              </a:path>
              <a:path w="600709" h="638810">
                <a:moveTo>
                  <a:pt x="441959" y="233172"/>
                </a:moveTo>
                <a:lnTo>
                  <a:pt x="441959" y="318516"/>
                </a:lnTo>
                <a:lnTo>
                  <a:pt x="454035" y="306324"/>
                </a:lnTo>
                <a:lnTo>
                  <a:pt x="451103" y="306324"/>
                </a:lnTo>
                <a:lnTo>
                  <a:pt x="443483" y="301751"/>
                </a:lnTo>
                <a:lnTo>
                  <a:pt x="451103" y="294131"/>
                </a:lnTo>
                <a:lnTo>
                  <a:pt x="451103" y="237744"/>
                </a:lnTo>
                <a:lnTo>
                  <a:pt x="446531" y="237744"/>
                </a:lnTo>
                <a:lnTo>
                  <a:pt x="441959" y="233172"/>
                </a:lnTo>
                <a:close/>
              </a:path>
              <a:path w="600709" h="638810">
                <a:moveTo>
                  <a:pt x="163503" y="310896"/>
                </a:moveTo>
                <a:lnTo>
                  <a:pt x="163067" y="310896"/>
                </a:lnTo>
                <a:lnTo>
                  <a:pt x="163067" y="312420"/>
                </a:lnTo>
                <a:lnTo>
                  <a:pt x="163503" y="310896"/>
                </a:lnTo>
                <a:close/>
              </a:path>
              <a:path w="600709" h="638810">
                <a:moveTo>
                  <a:pt x="451103" y="294131"/>
                </a:moveTo>
                <a:lnTo>
                  <a:pt x="443483" y="301751"/>
                </a:lnTo>
                <a:lnTo>
                  <a:pt x="451103" y="306324"/>
                </a:lnTo>
                <a:lnTo>
                  <a:pt x="451103" y="294131"/>
                </a:lnTo>
                <a:close/>
              </a:path>
              <a:path w="600709" h="638810">
                <a:moveTo>
                  <a:pt x="585997" y="159238"/>
                </a:moveTo>
                <a:lnTo>
                  <a:pt x="451103" y="294131"/>
                </a:lnTo>
                <a:lnTo>
                  <a:pt x="451103" y="306324"/>
                </a:lnTo>
                <a:lnTo>
                  <a:pt x="454035" y="306324"/>
                </a:lnTo>
                <a:lnTo>
                  <a:pt x="595927" y="163068"/>
                </a:lnTo>
                <a:lnTo>
                  <a:pt x="589787" y="163068"/>
                </a:lnTo>
                <a:lnTo>
                  <a:pt x="585997" y="159238"/>
                </a:lnTo>
                <a:close/>
              </a:path>
              <a:path w="600709" h="638810">
                <a:moveTo>
                  <a:pt x="176275" y="283463"/>
                </a:moveTo>
                <a:lnTo>
                  <a:pt x="175259" y="283463"/>
                </a:lnTo>
                <a:lnTo>
                  <a:pt x="175259" y="284988"/>
                </a:lnTo>
                <a:lnTo>
                  <a:pt x="176275" y="283463"/>
                </a:lnTo>
                <a:close/>
              </a:path>
              <a:path w="600709" h="638810">
                <a:moveTo>
                  <a:pt x="224536" y="245363"/>
                </a:moveTo>
                <a:lnTo>
                  <a:pt x="222503" y="245363"/>
                </a:lnTo>
                <a:lnTo>
                  <a:pt x="220979" y="246887"/>
                </a:lnTo>
                <a:lnTo>
                  <a:pt x="224536" y="245363"/>
                </a:lnTo>
                <a:close/>
              </a:path>
              <a:path w="600709" h="638810">
                <a:moveTo>
                  <a:pt x="451103" y="233172"/>
                </a:moveTo>
                <a:lnTo>
                  <a:pt x="441959" y="233172"/>
                </a:lnTo>
                <a:lnTo>
                  <a:pt x="446531" y="237744"/>
                </a:lnTo>
                <a:lnTo>
                  <a:pt x="451103" y="237744"/>
                </a:lnTo>
                <a:lnTo>
                  <a:pt x="451103" y="233172"/>
                </a:lnTo>
                <a:close/>
              </a:path>
              <a:path w="600709" h="638810">
                <a:moveTo>
                  <a:pt x="54512" y="201168"/>
                </a:moveTo>
                <a:lnTo>
                  <a:pt x="53339" y="201168"/>
                </a:lnTo>
                <a:lnTo>
                  <a:pt x="53339" y="202692"/>
                </a:lnTo>
                <a:lnTo>
                  <a:pt x="54512" y="201168"/>
                </a:lnTo>
                <a:close/>
              </a:path>
              <a:path w="600709" h="638810">
                <a:moveTo>
                  <a:pt x="589787" y="155448"/>
                </a:moveTo>
                <a:lnTo>
                  <a:pt x="585997" y="159238"/>
                </a:lnTo>
                <a:lnTo>
                  <a:pt x="589787" y="163068"/>
                </a:lnTo>
                <a:lnTo>
                  <a:pt x="589787" y="155448"/>
                </a:lnTo>
                <a:close/>
              </a:path>
              <a:path w="600709" h="638810">
                <a:moveTo>
                  <a:pt x="597407" y="155448"/>
                </a:moveTo>
                <a:lnTo>
                  <a:pt x="589787" y="155448"/>
                </a:lnTo>
                <a:lnTo>
                  <a:pt x="589787" y="163068"/>
                </a:lnTo>
                <a:lnTo>
                  <a:pt x="595927" y="163068"/>
                </a:lnTo>
                <a:lnTo>
                  <a:pt x="600455" y="158496"/>
                </a:lnTo>
                <a:lnTo>
                  <a:pt x="597407" y="155448"/>
                </a:lnTo>
                <a:close/>
              </a:path>
              <a:path w="600709" h="638810">
                <a:moveTo>
                  <a:pt x="454151" y="12192"/>
                </a:moveTo>
                <a:lnTo>
                  <a:pt x="451103" y="12192"/>
                </a:lnTo>
                <a:lnTo>
                  <a:pt x="451103" y="22939"/>
                </a:lnTo>
                <a:lnTo>
                  <a:pt x="585997" y="159238"/>
                </a:lnTo>
                <a:lnTo>
                  <a:pt x="589787" y="155448"/>
                </a:lnTo>
                <a:lnTo>
                  <a:pt x="597407" y="155448"/>
                </a:lnTo>
                <a:lnTo>
                  <a:pt x="454151" y="12192"/>
                </a:lnTo>
                <a:close/>
              </a:path>
              <a:path w="600709" h="638810">
                <a:moveTo>
                  <a:pt x="144997" y="120396"/>
                </a:moveTo>
                <a:lnTo>
                  <a:pt x="143255" y="120396"/>
                </a:lnTo>
                <a:lnTo>
                  <a:pt x="141731" y="121920"/>
                </a:lnTo>
                <a:lnTo>
                  <a:pt x="144997" y="120396"/>
                </a:lnTo>
                <a:close/>
              </a:path>
              <a:path w="600709" h="638810">
                <a:moveTo>
                  <a:pt x="230886" y="92963"/>
                </a:moveTo>
                <a:lnTo>
                  <a:pt x="224027" y="92963"/>
                </a:lnTo>
                <a:lnTo>
                  <a:pt x="224027" y="94487"/>
                </a:lnTo>
                <a:lnTo>
                  <a:pt x="230886" y="92963"/>
                </a:lnTo>
                <a:close/>
              </a:path>
              <a:path w="600709" h="638810">
                <a:moveTo>
                  <a:pt x="441959" y="0"/>
                </a:moveTo>
                <a:lnTo>
                  <a:pt x="441959" y="85344"/>
                </a:lnTo>
                <a:lnTo>
                  <a:pt x="446531" y="80772"/>
                </a:lnTo>
                <a:lnTo>
                  <a:pt x="451103" y="80772"/>
                </a:lnTo>
                <a:lnTo>
                  <a:pt x="451103" y="22939"/>
                </a:lnTo>
                <a:lnTo>
                  <a:pt x="443483" y="15240"/>
                </a:lnTo>
                <a:lnTo>
                  <a:pt x="451103" y="12192"/>
                </a:lnTo>
                <a:lnTo>
                  <a:pt x="454151" y="12192"/>
                </a:lnTo>
                <a:lnTo>
                  <a:pt x="441959" y="0"/>
                </a:lnTo>
                <a:close/>
              </a:path>
              <a:path w="600709" h="638810">
                <a:moveTo>
                  <a:pt x="451103" y="80772"/>
                </a:moveTo>
                <a:lnTo>
                  <a:pt x="446531" y="80772"/>
                </a:lnTo>
                <a:lnTo>
                  <a:pt x="441959" y="85344"/>
                </a:lnTo>
                <a:lnTo>
                  <a:pt x="451103" y="85344"/>
                </a:lnTo>
                <a:lnTo>
                  <a:pt x="451103" y="80772"/>
                </a:lnTo>
                <a:close/>
              </a:path>
              <a:path w="600709" h="638810">
                <a:moveTo>
                  <a:pt x="451103" y="12192"/>
                </a:moveTo>
                <a:lnTo>
                  <a:pt x="443483" y="15240"/>
                </a:lnTo>
                <a:lnTo>
                  <a:pt x="451103" y="22939"/>
                </a:lnTo>
                <a:lnTo>
                  <a:pt x="451103" y="12192"/>
                </a:lnTo>
                <a:close/>
              </a:path>
            </a:pathLst>
          </a:custGeom>
          <a:solidFill>
            <a:srgbClr val="697B8C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2" name="object 22"/>
          <p:cNvSpPr/>
          <p:nvPr/>
        </p:nvSpPr>
        <p:spPr>
          <a:xfrm>
            <a:off x="6851474" y="3569618"/>
            <a:ext cx="544724" cy="579274"/>
          </a:xfrm>
          <a:custGeom>
            <a:avLst/>
            <a:gdLst/>
            <a:ahLst/>
            <a:cxnLst/>
            <a:rect l="l" t="t" r="r" b="b"/>
            <a:pathLst>
              <a:path w="600709" h="638810">
                <a:moveTo>
                  <a:pt x="441959" y="80772"/>
                </a:moveTo>
                <a:lnTo>
                  <a:pt x="249935" y="80772"/>
                </a:lnTo>
                <a:lnTo>
                  <a:pt x="222503" y="83820"/>
                </a:lnTo>
                <a:lnTo>
                  <a:pt x="184403" y="91440"/>
                </a:lnTo>
                <a:lnTo>
                  <a:pt x="137159" y="111251"/>
                </a:lnTo>
                <a:lnTo>
                  <a:pt x="96012" y="140208"/>
                </a:lnTo>
                <a:lnTo>
                  <a:pt x="59435" y="175260"/>
                </a:lnTo>
                <a:lnTo>
                  <a:pt x="32003" y="217932"/>
                </a:lnTo>
                <a:lnTo>
                  <a:pt x="12191" y="265175"/>
                </a:lnTo>
                <a:lnTo>
                  <a:pt x="3047" y="303275"/>
                </a:lnTo>
                <a:lnTo>
                  <a:pt x="0" y="329184"/>
                </a:lnTo>
                <a:lnTo>
                  <a:pt x="0" y="638556"/>
                </a:lnTo>
                <a:lnTo>
                  <a:pt x="156971" y="638556"/>
                </a:lnTo>
                <a:lnTo>
                  <a:pt x="156971" y="633984"/>
                </a:lnTo>
                <a:lnTo>
                  <a:pt x="10667" y="633984"/>
                </a:lnTo>
                <a:lnTo>
                  <a:pt x="6095" y="627888"/>
                </a:lnTo>
                <a:lnTo>
                  <a:pt x="10667" y="627888"/>
                </a:lnTo>
                <a:lnTo>
                  <a:pt x="10667" y="329184"/>
                </a:lnTo>
                <a:lnTo>
                  <a:pt x="10837" y="329184"/>
                </a:lnTo>
                <a:lnTo>
                  <a:pt x="21335" y="268224"/>
                </a:lnTo>
                <a:lnTo>
                  <a:pt x="41147" y="222504"/>
                </a:lnTo>
                <a:lnTo>
                  <a:pt x="53339" y="201168"/>
                </a:lnTo>
                <a:lnTo>
                  <a:pt x="54512" y="201168"/>
                </a:lnTo>
                <a:lnTo>
                  <a:pt x="68579" y="182880"/>
                </a:lnTo>
                <a:lnTo>
                  <a:pt x="85343" y="164592"/>
                </a:lnTo>
                <a:lnTo>
                  <a:pt x="83819" y="164592"/>
                </a:lnTo>
                <a:lnTo>
                  <a:pt x="102107" y="147828"/>
                </a:lnTo>
                <a:lnTo>
                  <a:pt x="121919" y="134112"/>
                </a:lnTo>
                <a:lnTo>
                  <a:pt x="143255" y="120396"/>
                </a:lnTo>
                <a:lnTo>
                  <a:pt x="144997" y="120396"/>
                </a:lnTo>
                <a:lnTo>
                  <a:pt x="164591" y="111251"/>
                </a:lnTo>
                <a:lnTo>
                  <a:pt x="176783" y="106680"/>
                </a:lnTo>
                <a:lnTo>
                  <a:pt x="175259" y="106680"/>
                </a:lnTo>
                <a:lnTo>
                  <a:pt x="187451" y="102108"/>
                </a:lnTo>
                <a:lnTo>
                  <a:pt x="224027" y="92963"/>
                </a:lnTo>
                <a:lnTo>
                  <a:pt x="230886" y="92963"/>
                </a:lnTo>
                <a:lnTo>
                  <a:pt x="237743" y="91440"/>
                </a:lnTo>
                <a:lnTo>
                  <a:pt x="451103" y="91440"/>
                </a:lnTo>
                <a:lnTo>
                  <a:pt x="451103" y="85344"/>
                </a:lnTo>
                <a:lnTo>
                  <a:pt x="441959" y="85344"/>
                </a:lnTo>
                <a:lnTo>
                  <a:pt x="441959" y="80772"/>
                </a:lnTo>
                <a:close/>
              </a:path>
              <a:path w="600709" h="638810">
                <a:moveTo>
                  <a:pt x="10667" y="627888"/>
                </a:moveTo>
                <a:lnTo>
                  <a:pt x="6095" y="627888"/>
                </a:lnTo>
                <a:lnTo>
                  <a:pt x="10667" y="633984"/>
                </a:lnTo>
                <a:lnTo>
                  <a:pt x="10667" y="627888"/>
                </a:lnTo>
                <a:close/>
              </a:path>
              <a:path w="600709" h="638810">
                <a:moveTo>
                  <a:pt x="147827" y="627888"/>
                </a:moveTo>
                <a:lnTo>
                  <a:pt x="10667" y="627888"/>
                </a:lnTo>
                <a:lnTo>
                  <a:pt x="10667" y="633984"/>
                </a:lnTo>
                <a:lnTo>
                  <a:pt x="147827" y="633984"/>
                </a:lnTo>
                <a:lnTo>
                  <a:pt x="147827" y="627888"/>
                </a:lnTo>
                <a:close/>
              </a:path>
              <a:path w="600709" h="638810">
                <a:moveTo>
                  <a:pt x="451103" y="227075"/>
                </a:moveTo>
                <a:lnTo>
                  <a:pt x="262127" y="227075"/>
                </a:lnTo>
                <a:lnTo>
                  <a:pt x="251459" y="228600"/>
                </a:lnTo>
                <a:lnTo>
                  <a:pt x="239267" y="230124"/>
                </a:lnTo>
                <a:lnTo>
                  <a:pt x="188975" y="252984"/>
                </a:lnTo>
                <a:lnTo>
                  <a:pt x="161543" y="288036"/>
                </a:lnTo>
                <a:lnTo>
                  <a:pt x="147827" y="330708"/>
                </a:lnTo>
                <a:lnTo>
                  <a:pt x="147827" y="633984"/>
                </a:lnTo>
                <a:lnTo>
                  <a:pt x="152400" y="627888"/>
                </a:lnTo>
                <a:lnTo>
                  <a:pt x="156971" y="627888"/>
                </a:lnTo>
                <a:lnTo>
                  <a:pt x="156971" y="342900"/>
                </a:lnTo>
                <a:lnTo>
                  <a:pt x="160019" y="321563"/>
                </a:lnTo>
                <a:lnTo>
                  <a:pt x="163067" y="310896"/>
                </a:lnTo>
                <a:lnTo>
                  <a:pt x="163503" y="310896"/>
                </a:lnTo>
                <a:lnTo>
                  <a:pt x="166115" y="301751"/>
                </a:lnTo>
                <a:lnTo>
                  <a:pt x="175259" y="283463"/>
                </a:lnTo>
                <a:lnTo>
                  <a:pt x="176275" y="283463"/>
                </a:lnTo>
                <a:lnTo>
                  <a:pt x="181355" y="275844"/>
                </a:lnTo>
                <a:lnTo>
                  <a:pt x="188975" y="268224"/>
                </a:lnTo>
                <a:lnTo>
                  <a:pt x="196595" y="262128"/>
                </a:lnTo>
                <a:lnTo>
                  <a:pt x="195071" y="262128"/>
                </a:lnTo>
                <a:lnTo>
                  <a:pt x="213359" y="249936"/>
                </a:lnTo>
                <a:lnTo>
                  <a:pt x="211835" y="249936"/>
                </a:lnTo>
                <a:lnTo>
                  <a:pt x="222503" y="245363"/>
                </a:lnTo>
                <a:lnTo>
                  <a:pt x="224536" y="245363"/>
                </a:lnTo>
                <a:lnTo>
                  <a:pt x="231647" y="242316"/>
                </a:lnTo>
                <a:lnTo>
                  <a:pt x="242315" y="239268"/>
                </a:lnTo>
                <a:lnTo>
                  <a:pt x="240791" y="239268"/>
                </a:lnTo>
                <a:lnTo>
                  <a:pt x="252983" y="237744"/>
                </a:lnTo>
                <a:lnTo>
                  <a:pt x="441959" y="237744"/>
                </a:lnTo>
                <a:lnTo>
                  <a:pt x="441959" y="233172"/>
                </a:lnTo>
                <a:lnTo>
                  <a:pt x="451103" y="233172"/>
                </a:lnTo>
                <a:lnTo>
                  <a:pt x="451103" y="227075"/>
                </a:lnTo>
                <a:close/>
              </a:path>
              <a:path w="600709" h="638810">
                <a:moveTo>
                  <a:pt x="156971" y="627888"/>
                </a:moveTo>
                <a:lnTo>
                  <a:pt x="152400" y="627888"/>
                </a:lnTo>
                <a:lnTo>
                  <a:pt x="147827" y="633984"/>
                </a:lnTo>
                <a:lnTo>
                  <a:pt x="156971" y="633984"/>
                </a:lnTo>
                <a:lnTo>
                  <a:pt x="156971" y="627888"/>
                </a:lnTo>
                <a:close/>
              </a:path>
              <a:path w="600709" h="638810">
                <a:moveTo>
                  <a:pt x="10837" y="329184"/>
                </a:moveTo>
                <a:lnTo>
                  <a:pt x="10667" y="329184"/>
                </a:lnTo>
                <a:lnTo>
                  <a:pt x="10667" y="330708"/>
                </a:lnTo>
                <a:lnTo>
                  <a:pt x="10837" y="329184"/>
                </a:lnTo>
                <a:close/>
              </a:path>
              <a:path w="600709" h="638810">
                <a:moveTo>
                  <a:pt x="441959" y="233172"/>
                </a:moveTo>
                <a:lnTo>
                  <a:pt x="441959" y="318516"/>
                </a:lnTo>
                <a:lnTo>
                  <a:pt x="454035" y="306324"/>
                </a:lnTo>
                <a:lnTo>
                  <a:pt x="451103" y="306324"/>
                </a:lnTo>
                <a:lnTo>
                  <a:pt x="443483" y="301751"/>
                </a:lnTo>
                <a:lnTo>
                  <a:pt x="451103" y="294131"/>
                </a:lnTo>
                <a:lnTo>
                  <a:pt x="451103" y="237744"/>
                </a:lnTo>
                <a:lnTo>
                  <a:pt x="446531" y="237744"/>
                </a:lnTo>
                <a:lnTo>
                  <a:pt x="441959" y="233172"/>
                </a:lnTo>
                <a:close/>
              </a:path>
              <a:path w="600709" h="638810">
                <a:moveTo>
                  <a:pt x="163503" y="310896"/>
                </a:moveTo>
                <a:lnTo>
                  <a:pt x="163067" y="310896"/>
                </a:lnTo>
                <a:lnTo>
                  <a:pt x="163067" y="312420"/>
                </a:lnTo>
                <a:lnTo>
                  <a:pt x="163503" y="310896"/>
                </a:lnTo>
                <a:close/>
              </a:path>
              <a:path w="600709" h="638810">
                <a:moveTo>
                  <a:pt x="451103" y="294131"/>
                </a:moveTo>
                <a:lnTo>
                  <a:pt x="443483" y="301751"/>
                </a:lnTo>
                <a:lnTo>
                  <a:pt x="451103" y="306324"/>
                </a:lnTo>
                <a:lnTo>
                  <a:pt x="451103" y="294131"/>
                </a:lnTo>
                <a:close/>
              </a:path>
              <a:path w="600709" h="638810">
                <a:moveTo>
                  <a:pt x="585997" y="159238"/>
                </a:moveTo>
                <a:lnTo>
                  <a:pt x="451103" y="294131"/>
                </a:lnTo>
                <a:lnTo>
                  <a:pt x="451103" y="306324"/>
                </a:lnTo>
                <a:lnTo>
                  <a:pt x="454035" y="306324"/>
                </a:lnTo>
                <a:lnTo>
                  <a:pt x="595927" y="163068"/>
                </a:lnTo>
                <a:lnTo>
                  <a:pt x="589787" y="163068"/>
                </a:lnTo>
                <a:lnTo>
                  <a:pt x="585997" y="159238"/>
                </a:lnTo>
                <a:close/>
              </a:path>
              <a:path w="600709" h="638810">
                <a:moveTo>
                  <a:pt x="176275" y="283463"/>
                </a:moveTo>
                <a:lnTo>
                  <a:pt x="175259" y="283463"/>
                </a:lnTo>
                <a:lnTo>
                  <a:pt x="175259" y="284988"/>
                </a:lnTo>
                <a:lnTo>
                  <a:pt x="176275" y="283463"/>
                </a:lnTo>
                <a:close/>
              </a:path>
              <a:path w="600709" h="638810">
                <a:moveTo>
                  <a:pt x="224536" y="245363"/>
                </a:moveTo>
                <a:lnTo>
                  <a:pt x="222503" y="245363"/>
                </a:lnTo>
                <a:lnTo>
                  <a:pt x="220979" y="246887"/>
                </a:lnTo>
                <a:lnTo>
                  <a:pt x="224536" y="245363"/>
                </a:lnTo>
                <a:close/>
              </a:path>
              <a:path w="600709" h="638810">
                <a:moveTo>
                  <a:pt x="451103" y="233172"/>
                </a:moveTo>
                <a:lnTo>
                  <a:pt x="441959" y="233172"/>
                </a:lnTo>
                <a:lnTo>
                  <a:pt x="446531" y="237744"/>
                </a:lnTo>
                <a:lnTo>
                  <a:pt x="451103" y="237744"/>
                </a:lnTo>
                <a:lnTo>
                  <a:pt x="451103" y="233172"/>
                </a:lnTo>
                <a:close/>
              </a:path>
              <a:path w="600709" h="638810">
                <a:moveTo>
                  <a:pt x="54512" y="201168"/>
                </a:moveTo>
                <a:lnTo>
                  <a:pt x="53339" y="201168"/>
                </a:lnTo>
                <a:lnTo>
                  <a:pt x="53339" y="202692"/>
                </a:lnTo>
                <a:lnTo>
                  <a:pt x="54512" y="201168"/>
                </a:lnTo>
                <a:close/>
              </a:path>
              <a:path w="600709" h="638810">
                <a:moveTo>
                  <a:pt x="589787" y="155448"/>
                </a:moveTo>
                <a:lnTo>
                  <a:pt x="585997" y="159238"/>
                </a:lnTo>
                <a:lnTo>
                  <a:pt x="589787" y="163068"/>
                </a:lnTo>
                <a:lnTo>
                  <a:pt x="589787" y="155448"/>
                </a:lnTo>
                <a:close/>
              </a:path>
              <a:path w="600709" h="638810">
                <a:moveTo>
                  <a:pt x="597407" y="155448"/>
                </a:moveTo>
                <a:lnTo>
                  <a:pt x="589787" y="155448"/>
                </a:lnTo>
                <a:lnTo>
                  <a:pt x="589787" y="163068"/>
                </a:lnTo>
                <a:lnTo>
                  <a:pt x="595927" y="163068"/>
                </a:lnTo>
                <a:lnTo>
                  <a:pt x="600455" y="158496"/>
                </a:lnTo>
                <a:lnTo>
                  <a:pt x="597407" y="155448"/>
                </a:lnTo>
                <a:close/>
              </a:path>
              <a:path w="600709" h="638810">
                <a:moveTo>
                  <a:pt x="454151" y="12192"/>
                </a:moveTo>
                <a:lnTo>
                  <a:pt x="451103" y="12192"/>
                </a:lnTo>
                <a:lnTo>
                  <a:pt x="451103" y="22939"/>
                </a:lnTo>
                <a:lnTo>
                  <a:pt x="585997" y="159238"/>
                </a:lnTo>
                <a:lnTo>
                  <a:pt x="589787" y="155448"/>
                </a:lnTo>
                <a:lnTo>
                  <a:pt x="597407" y="155448"/>
                </a:lnTo>
                <a:lnTo>
                  <a:pt x="454151" y="12192"/>
                </a:lnTo>
                <a:close/>
              </a:path>
              <a:path w="600709" h="638810">
                <a:moveTo>
                  <a:pt x="144997" y="120396"/>
                </a:moveTo>
                <a:lnTo>
                  <a:pt x="143255" y="120396"/>
                </a:lnTo>
                <a:lnTo>
                  <a:pt x="141731" y="121920"/>
                </a:lnTo>
                <a:lnTo>
                  <a:pt x="144997" y="120396"/>
                </a:lnTo>
                <a:close/>
              </a:path>
              <a:path w="600709" h="638810">
                <a:moveTo>
                  <a:pt x="230886" y="92963"/>
                </a:moveTo>
                <a:lnTo>
                  <a:pt x="224027" y="92963"/>
                </a:lnTo>
                <a:lnTo>
                  <a:pt x="224027" y="94487"/>
                </a:lnTo>
                <a:lnTo>
                  <a:pt x="230886" y="92963"/>
                </a:lnTo>
                <a:close/>
              </a:path>
              <a:path w="600709" h="638810">
                <a:moveTo>
                  <a:pt x="441959" y="0"/>
                </a:moveTo>
                <a:lnTo>
                  <a:pt x="441959" y="85344"/>
                </a:lnTo>
                <a:lnTo>
                  <a:pt x="446531" y="80772"/>
                </a:lnTo>
                <a:lnTo>
                  <a:pt x="451103" y="80772"/>
                </a:lnTo>
                <a:lnTo>
                  <a:pt x="451103" y="22939"/>
                </a:lnTo>
                <a:lnTo>
                  <a:pt x="443483" y="15240"/>
                </a:lnTo>
                <a:lnTo>
                  <a:pt x="451103" y="12192"/>
                </a:lnTo>
                <a:lnTo>
                  <a:pt x="454151" y="12192"/>
                </a:lnTo>
                <a:lnTo>
                  <a:pt x="441959" y="0"/>
                </a:lnTo>
                <a:close/>
              </a:path>
              <a:path w="600709" h="638810">
                <a:moveTo>
                  <a:pt x="451103" y="80772"/>
                </a:moveTo>
                <a:lnTo>
                  <a:pt x="446531" y="80772"/>
                </a:lnTo>
                <a:lnTo>
                  <a:pt x="441959" y="85344"/>
                </a:lnTo>
                <a:lnTo>
                  <a:pt x="451103" y="85344"/>
                </a:lnTo>
                <a:lnTo>
                  <a:pt x="451103" y="80772"/>
                </a:lnTo>
                <a:close/>
              </a:path>
              <a:path w="600709" h="638810">
                <a:moveTo>
                  <a:pt x="451103" y="12192"/>
                </a:moveTo>
                <a:lnTo>
                  <a:pt x="443483" y="15240"/>
                </a:lnTo>
                <a:lnTo>
                  <a:pt x="451103" y="22939"/>
                </a:lnTo>
                <a:lnTo>
                  <a:pt x="451103" y="12192"/>
                </a:lnTo>
                <a:close/>
              </a:path>
            </a:pathLst>
          </a:custGeom>
          <a:solidFill>
            <a:srgbClr val="697B8C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3" name="object 23"/>
          <p:cNvSpPr txBox="1"/>
          <p:nvPr/>
        </p:nvSpPr>
        <p:spPr>
          <a:xfrm>
            <a:off x="5600335" y="3598198"/>
            <a:ext cx="842423" cy="379137"/>
          </a:xfrm>
          <a:prstGeom prst="rect">
            <a:avLst/>
          </a:prstGeom>
        </p:spPr>
        <p:txBody>
          <a:bodyPr vert="horz" wrap="square" lIns="0" tIns="16123" rIns="0" bIns="0" rtlCol="0">
            <a:spAutoFit/>
          </a:bodyPr>
          <a:lstStyle/>
          <a:p>
            <a:pPr marL="11516">
              <a:spcBef>
                <a:spcPts val="127"/>
              </a:spcBef>
            </a:pPr>
            <a:r>
              <a:rPr sz="2358" b="1" spc="14" dirty="0">
                <a:solidFill>
                  <a:srgbClr val="BF362A"/>
                </a:solidFill>
                <a:latin typeface="Arial"/>
                <a:cs typeface="Arial"/>
              </a:rPr>
              <a:t>-&gt;</a:t>
            </a:r>
            <a:r>
              <a:rPr sz="2358" b="1" spc="-59" dirty="0">
                <a:solidFill>
                  <a:srgbClr val="BF362A"/>
                </a:solidFill>
                <a:latin typeface="Arial"/>
                <a:cs typeface="Arial"/>
              </a:rPr>
              <a:t> </a:t>
            </a:r>
            <a:r>
              <a:rPr sz="2358" b="1" spc="18" dirty="0">
                <a:solidFill>
                  <a:srgbClr val="BF362A"/>
                </a:solidFill>
                <a:latin typeface="Arial"/>
                <a:cs typeface="Arial"/>
              </a:rPr>
              <a:t>NO</a:t>
            </a:r>
            <a:endParaRPr sz="2358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1870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9627" y="525045"/>
            <a:ext cx="1628415" cy="379137"/>
          </a:xfrm>
          <a:prstGeom prst="rect">
            <a:avLst/>
          </a:prstGeom>
        </p:spPr>
        <p:txBody>
          <a:bodyPr vert="horz" wrap="square" lIns="0" tIns="16123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27"/>
              </a:spcBef>
            </a:pPr>
            <a:r>
              <a:rPr sz="2358" spc="18" dirty="0"/>
              <a:t>Example</a:t>
            </a:r>
            <a:r>
              <a:rPr sz="2358" spc="-50" dirty="0"/>
              <a:t> </a:t>
            </a:r>
            <a:r>
              <a:rPr sz="2358" spc="9" dirty="0"/>
              <a:t>II:</a:t>
            </a:r>
            <a:endParaRPr sz="2358"/>
          </a:p>
        </p:txBody>
      </p:sp>
      <p:sp>
        <p:nvSpPr>
          <p:cNvPr id="3" name="object 3"/>
          <p:cNvSpPr txBox="1"/>
          <p:nvPr/>
        </p:nvSpPr>
        <p:spPr>
          <a:xfrm>
            <a:off x="2501970" y="1340040"/>
            <a:ext cx="7637083" cy="3616932"/>
          </a:xfrm>
          <a:prstGeom prst="rect">
            <a:avLst/>
          </a:prstGeom>
        </p:spPr>
        <p:txBody>
          <a:bodyPr vert="horz" wrap="square" lIns="0" tIns="65068" rIns="0" bIns="0" rtlCol="0">
            <a:spAutoFit/>
          </a:bodyPr>
          <a:lstStyle/>
          <a:p>
            <a:pPr marL="11516" marR="122649">
              <a:lnSpc>
                <a:spcPct val="81400"/>
              </a:lnSpc>
              <a:spcBef>
                <a:spcPts val="512"/>
              </a:spcBef>
            </a:pPr>
            <a:r>
              <a:rPr sz="1768" spc="18" dirty="0">
                <a:solidFill>
                  <a:srgbClr val="404A56"/>
                </a:solidFill>
                <a:latin typeface="Arial"/>
                <a:cs typeface="Arial"/>
              </a:rPr>
              <a:t>A </a:t>
            </a:r>
            <a:r>
              <a:rPr sz="1768" b="1" spc="9" dirty="0">
                <a:solidFill>
                  <a:srgbClr val="404A56"/>
                </a:solidFill>
                <a:latin typeface="Arial"/>
                <a:cs typeface="Arial"/>
              </a:rPr>
              <a:t>computer-implemented </a:t>
            </a:r>
            <a:r>
              <a:rPr sz="1768" spc="14" dirty="0">
                <a:solidFill>
                  <a:srgbClr val="404A56"/>
                </a:solidFill>
                <a:latin typeface="Arial"/>
                <a:cs typeface="Arial"/>
              </a:rPr>
              <a:t>method </a:t>
            </a:r>
            <a:r>
              <a:rPr sz="1768" spc="9" dirty="0">
                <a:solidFill>
                  <a:srgbClr val="404A56"/>
                </a:solidFill>
                <a:latin typeface="Arial"/>
                <a:cs typeface="Arial"/>
              </a:rPr>
              <a:t>of controlling payment and delivery </a:t>
            </a:r>
            <a:r>
              <a:rPr sz="1768" spc="5" dirty="0">
                <a:solidFill>
                  <a:srgbClr val="404A56"/>
                </a:solidFill>
                <a:latin typeface="Arial"/>
                <a:cs typeface="Arial"/>
              </a:rPr>
              <a:t>of  </a:t>
            </a:r>
            <a:r>
              <a:rPr sz="1768" spc="9" dirty="0">
                <a:solidFill>
                  <a:srgbClr val="404A56"/>
                </a:solidFill>
                <a:latin typeface="Arial"/>
                <a:cs typeface="Arial"/>
              </a:rPr>
              <a:t>content </a:t>
            </a:r>
            <a:r>
              <a:rPr sz="1768" spc="5" dirty="0">
                <a:solidFill>
                  <a:srgbClr val="404A56"/>
                </a:solidFill>
                <a:latin typeface="Arial"/>
                <a:cs typeface="Arial"/>
              </a:rPr>
              <a:t>within </a:t>
            </a:r>
            <a:r>
              <a:rPr sz="1768" b="1" spc="14" dirty="0">
                <a:solidFill>
                  <a:srgbClr val="404A56"/>
                </a:solidFill>
                <a:latin typeface="Arial"/>
                <a:cs typeface="Arial"/>
              </a:rPr>
              <a:t>a </a:t>
            </a:r>
            <a:r>
              <a:rPr sz="1768" b="1" spc="9" dirty="0">
                <a:solidFill>
                  <a:srgbClr val="404A56"/>
                </a:solidFill>
                <a:latin typeface="Arial"/>
                <a:cs typeface="Arial"/>
              </a:rPr>
              <a:t>computer system </a:t>
            </a:r>
            <a:r>
              <a:rPr sz="1768" spc="9" dirty="0">
                <a:solidFill>
                  <a:srgbClr val="404A56"/>
                </a:solidFill>
                <a:latin typeface="Arial"/>
                <a:cs typeface="Arial"/>
              </a:rPr>
              <a:t>comprising </a:t>
            </a:r>
            <a:r>
              <a:rPr sz="1768" b="1" spc="14" dirty="0">
                <a:solidFill>
                  <a:srgbClr val="404A56"/>
                </a:solidFill>
                <a:latin typeface="Arial"/>
                <a:cs typeface="Arial"/>
              </a:rPr>
              <a:t>a </a:t>
            </a:r>
            <a:r>
              <a:rPr sz="1768" spc="9" dirty="0">
                <a:solidFill>
                  <a:srgbClr val="404A56"/>
                </a:solidFill>
                <a:latin typeface="Arial"/>
                <a:cs typeface="Arial"/>
              </a:rPr>
              <a:t>user </a:t>
            </a:r>
            <a:r>
              <a:rPr sz="1768" b="1" spc="9" dirty="0">
                <a:solidFill>
                  <a:srgbClr val="404A56"/>
                </a:solidFill>
                <a:latin typeface="Arial"/>
                <a:cs typeface="Arial"/>
              </a:rPr>
              <a:t>terminal, </a:t>
            </a:r>
            <a:r>
              <a:rPr sz="1768" b="1" spc="14" dirty="0">
                <a:solidFill>
                  <a:srgbClr val="404A56"/>
                </a:solidFill>
                <a:latin typeface="Arial"/>
                <a:cs typeface="Arial"/>
              </a:rPr>
              <a:t>a </a:t>
            </a:r>
            <a:r>
              <a:rPr sz="1768" spc="5" dirty="0">
                <a:solidFill>
                  <a:srgbClr val="404A56"/>
                </a:solidFill>
                <a:latin typeface="Arial"/>
                <a:cs typeface="Arial"/>
              </a:rPr>
              <a:t>provider  </a:t>
            </a:r>
            <a:r>
              <a:rPr sz="1768" b="1" spc="9" dirty="0">
                <a:solidFill>
                  <a:srgbClr val="404A56"/>
                </a:solidFill>
                <a:latin typeface="Arial"/>
                <a:cs typeface="Arial"/>
              </a:rPr>
              <a:t>server </a:t>
            </a:r>
            <a:r>
              <a:rPr sz="1768" spc="9" dirty="0">
                <a:solidFill>
                  <a:srgbClr val="404A56"/>
                </a:solidFill>
                <a:latin typeface="Arial"/>
                <a:cs typeface="Arial"/>
              </a:rPr>
              <a:t>and </a:t>
            </a:r>
            <a:r>
              <a:rPr sz="1768" b="1" spc="14" dirty="0">
                <a:solidFill>
                  <a:srgbClr val="404A56"/>
                </a:solidFill>
                <a:latin typeface="Arial"/>
                <a:cs typeface="Arial"/>
              </a:rPr>
              <a:t>a database </a:t>
            </a:r>
            <a:r>
              <a:rPr sz="1768" b="1" spc="23" dirty="0">
                <a:solidFill>
                  <a:srgbClr val="404A56"/>
                </a:solidFill>
                <a:latin typeface="Arial"/>
                <a:cs typeface="Arial"/>
              </a:rPr>
              <a:t>which </a:t>
            </a:r>
            <a:r>
              <a:rPr sz="1768" b="1" spc="9" dirty="0">
                <a:solidFill>
                  <a:srgbClr val="404A56"/>
                </a:solidFill>
                <a:latin typeface="Arial"/>
                <a:cs typeface="Arial"/>
              </a:rPr>
              <a:t>are connected </a:t>
            </a:r>
            <a:r>
              <a:rPr sz="1768" b="1" spc="-5" dirty="0">
                <a:solidFill>
                  <a:srgbClr val="404A56"/>
                </a:solidFill>
                <a:latin typeface="Arial"/>
                <a:cs typeface="Arial"/>
              </a:rPr>
              <a:t>via </a:t>
            </a:r>
            <a:r>
              <a:rPr sz="1768" b="1" spc="14" dirty="0">
                <a:solidFill>
                  <a:srgbClr val="404A56"/>
                </a:solidFill>
                <a:latin typeface="Arial"/>
                <a:cs typeface="Arial"/>
              </a:rPr>
              <a:t>a communication  network</a:t>
            </a:r>
            <a:r>
              <a:rPr sz="1768" spc="14" dirty="0">
                <a:solidFill>
                  <a:srgbClr val="404A56"/>
                </a:solidFill>
                <a:latin typeface="Arial"/>
                <a:cs typeface="Arial"/>
              </a:rPr>
              <a:t>, </a:t>
            </a:r>
            <a:r>
              <a:rPr sz="1768" spc="9" dirty="0">
                <a:solidFill>
                  <a:srgbClr val="404A56"/>
                </a:solidFill>
                <a:latin typeface="Arial"/>
                <a:cs typeface="Arial"/>
              </a:rPr>
              <a:t>the </a:t>
            </a:r>
            <a:r>
              <a:rPr sz="1768" spc="14" dirty="0">
                <a:solidFill>
                  <a:srgbClr val="404A56"/>
                </a:solidFill>
                <a:latin typeface="Arial"/>
                <a:cs typeface="Arial"/>
              </a:rPr>
              <a:t>method</a:t>
            </a:r>
            <a:r>
              <a:rPr sz="1768" spc="-45" dirty="0">
                <a:solidFill>
                  <a:srgbClr val="404A56"/>
                </a:solidFill>
                <a:latin typeface="Arial"/>
                <a:cs typeface="Arial"/>
              </a:rPr>
              <a:t> </a:t>
            </a:r>
            <a:r>
              <a:rPr sz="1768" spc="9" dirty="0">
                <a:solidFill>
                  <a:srgbClr val="404A56"/>
                </a:solidFill>
                <a:latin typeface="Arial"/>
                <a:cs typeface="Arial"/>
              </a:rPr>
              <a:t>comprising:</a:t>
            </a:r>
            <a:endParaRPr sz="1768">
              <a:latin typeface="Arial"/>
              <a:cs typeface="Arial"/>
            </a:endParaRPr>
          </a:p>
          <a:p>
            <a:pPr marL="840694" indent="-285030">
              <a:spcBef>
                <a:spcPts val="18"/>
              </a:spcBef>
              <a:buChar char="–"/>
              <a:tabLst>
                <a:tab pos="840118" algn="l"/>
                <a:tab pos="840694" algn="l"/>
              </a:tabLst>
            </a:pPr>
            <a:r>
              <a:rPr sz="1587" spc="5" dirty="0">
                <a:solidFill>
                  <a:srgbClr val="404A56"/>
                </a:solidFill>
                <a:latin typeface="Arial"/>
                <a:cs typeface="Arial"/>
              </a:rPr>
              <a:t>the </a:t>
            </a: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provider </a:t>
            </a:r>
            <a:r>
              <a:rPr sz="1587" b="1" dirty="0">
                <a:solidFill>
                  <a:srgbClr val="404A56"/>
                </a:solidFill>
                <a:latin typeface="Arial"/>
                <a:cs typeface="Arial"/>
              </a:rPr>
              <a:t>server </a:t>
            </a:r>
            <a:r>
              <a:rPr sz="1587" spc="5" dirty="0">
                <a:solidFill>
                  <a:srgbClr val="404A56"/>
                </a:solidFill>
                <a:latin typeface="Arial"/>
                <a:cs typeface="Arial"/>
              </a:rPr>
              <a:t>receiving a request for content from the </a:t>
            </a: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user</a:t>
            </a:r>
            <a:r>
              <a:rPr sz="1587" spc="-18" dirty="0">
                <a:solidFill>
                  <a:srgbClr val="404A56"/>
                </a:solidFill>
                <a:latin typeface="Arial"/>
                <a:cs typeface="Arial"/>
              </a:rPr>
              <a:t> </a:t>
            </a:r>
            <a:r>
              <a:rPr sz="1587" b="1" spc="5" dirty="0">
                <a:solidFill>
                  <a:srgbClr val="404A56"/>
                </a:solidFill>
                <a:latin typeface="Arial"/>
                <a:cs typeface="Arial"/>
              </a:rPr>
              <a:t>terminal</a:t>
            </a:r>
            <a:r>
              <a:rPr sz="1587" spc="5" dirty="0">
                <a:solidFill>
                  <a:srgbClr val="404A56"/>
                </a:solidFill>
                <a:latin typeface="Arial"/>
                <a:cs typeface="Arial"/>
              </a:rPr>
              <a:t>;</a:t>
            </a:r>
            <a:endParaRPr sz="1587">
              <a:latin typeface="Arial"/>
              <a:cs typeface="Arial"/>
            </a:endParaRPr>
          </a:p>
          <a:p>
            <a:pPr marL="840694" marR="775051" indent="-285030">
              <a:lnSpc>
                <a:spcPts val="1532"/>
              </a:lnSpc>
              <a:spcBef>
                <a:spcPts val="381"/>
              </a:spcBef>
              <a:buChar char="–"/>
              <a:tabLst>
                <a:tab pos="840118" algn="l"/>
                <a:tab pos="840694" algn="l"/>
              </a:tabLst>
            </a:pPr>
            <a:r>
              <a:rPr sz="1587" spc="5" dirty="0">
                <a:solidFill>
                  <a:srgbClr val="404A56"/>
                </a:solidFill>
                <a:latin typeface="Arial"/>
                <a:cs typeface="Arial"/>
              </a:rPr>
              <a:t>the </a:t>
            </a: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provider </a:t>
            </a:r>
            <a:r>
              <a:rPr sz="1587" b="1" dirty="0">
                <a:solidFill>
                  <a:srgbClr val="404A56"/>
                </a:solidFill>
                <a:latin typeface="Arial"/>
                <a:cs typeface="Arial"/>
              </a:rPr>
              <a:t>server </a:t>
            </a: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accessing </a:t>
            </a:r>
            <a:r>
              <a:rPr sz="1587" b="1" spc="5" dirty="0">
                <a:solidFill>
                  <a:srgbClr val="404A56"/>
                </a:solidFill>
                <a:latin typeface="Arial"/>
                <a:cs typeface="Arial"/>
              </a:rPr>
              <a:t>in the database </a:t>
            </a:r>
            <a:r>
              <a:rPr sz="1587" spc="5" dirty="0">
                <a:solidFill>
                  <a:srgbClr val="404A56"/>
                </a:solidFill>
                <a:latin typeface="Arial"/>
                <a:cs typeface="Arial"/>
              </a:rPr>
              <a:t>content </a:t>
            </a: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information  describing </a:t>
            </a:r>
            <a:r>
              <a:rPr sz="1587" spc="5" dirty="0">
                <a:solidFill>
                  <a:srgbClr val="404A56"/>
                </a:solidFill>
                <a:latin typeface="Arial"/>
                <a:cs typeface="Arial"/>
              </a:rPr>
              <a:t>the requested</a:t>
            </a:r>
            <a:r>
              <a:rPr sz="1587" spc="-9" dirty="0">
                <a:solidFill>
                  <a:srgbClr val="404A56"/>
                </a:solidFill>
                <a:latin typeface="Arial"/>
                <a:cs typeface="Arial"/>
              </a:rPr>
              <a:t> </a:t>
            </a:r>
            <a:r>
              <a:rPr sz="1587" spc="5" dirty="0">
                <a:solidFill>
                  <a:srgbClr val="404A56"/>
                </a:solidFill>
                <a:latin typeface="Arial"/>
                <a:cs typeface="Arial"/>
              </a:rPr>
              <a:t>content;</a:t>
            </a:r>
            <a:endParaRPr sz="1587">
              <a:latin typeface="Arial"/>
              <a:cs typeface="Arial"/>
            </a:endParaRPr>
          </a:p>
          <a:p>
            <a:pPr marL="840694" marR="399042" indent="-285030">
              <a:lnSpc>
                <a:spcPts val="1532"/>
              </a:lnSpc>
              <a:spcBef>
                <a:spcPts val="385"/>
              </a:spcBef>
              <a:buChar char="–"/>
              <a:tabLst>
                <a:tab pos="840118" algn="l"/>
                <a:tab pos="840694" algn="l"/>
              </a:tabLst>
            </a:pPr>
            <a:r>
              <a:rPr sz="1587" spc="5" dirty="0">
                <a:solidFill>
                  <a:srgbClr val="404A56"/>
                </a:solidFill>
                <a:latin typeface="Arial"/>
                <a:cs typeface="Arial"/>
              </a:rPr>
              <a:t>the </a:t>
            </a: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provider </a:t>
            </a:r>
            <a:r>
              <a:rPr sz="1587" b="1" dirty="0">
                <a:solidFill>
                  <a:srgbClr val="404A56"/>
                </a:solidFill>
                <a:latin typeface="Arial"/>
                <a:cs typeface="Arial"/>
              </a:rPr>
              <a:t>server </a:t>
            </a: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accessing </a:t>
            </a:r>
            <a:r>
              <a:rPr sz="1587" spc="5" dirty="0">
                <a:solidFill>
                  <a:srgbClr val="404A56"/>
                </a:solidFill>
                <a:latin typeface="Arial"/>
                <a:cs typeface="Arial"/>
              </a:rPr>
              <a:t>regulation </a:t>
            </a: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information </a:t>
            </a:r>
            <a:r>
              <a:rPr sz="1587" b="1" spc="5" dirty="0">
                <a:solidFill>
                  <a:srgbClr val="404A56"/>
                </a:solidFill>
                <a:latin typeface="Arial"/>
                <a:cs typeface="Arial"/>
              </a:rPr>
              <a:t>in the database  </a:t>
            </a: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describing at least one </a:t>
            </a:r>
            <a:r>
              <a:rPr sz="1587" spc="5" dirty="0">
                <a:solidFill>
                  <a:srgbClr val="404A56"/>
                </a:solidFill>
                <a:latin typeface="Arial"/>
                <a:cs typeface="Arial"/>
              </a:rPr>
              <a:t>regulation that </a:t>
            </a: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is </a:t>
            </a:r>
            <a:r>
              <a:rPr sz="1587" spc="5" dirty="0">
                <a:solidFill>
                  <a:srgbClr val="404A56"/>
                </a:solidFill>
                <a:latin typeface="Arial"/>
                <a:cs typeface="Arial"/>
              </a:rPr>
              <a:t>related to the </a:t>
            </a: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payment and </a:t>
            </a:r>
            <a:r>
              <a:rPr sz="1587" spc="5" dirty="0">
                <a:solidFill>
                  <a:srgbClr val="404A56"/>
                </a:solidFill>
                <a:latin typeface="Arial"/>
                <a:cs typeface="Arial"/>
              </a:rPr>
              <a:t>the  content </a:t>
            </a: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information of </a:t>
            </a:r>
            <a:r>
              <a:rPr sz="1587" spc="5" dirty="0">
                <a:solidFill>
                  <a:srgbClr val="404A56"/>
                </a:solidFill>
                <a:latin typeface="Arial"/>
                <a:cs typeface="Arial"/>
              </a:rPr>
              <a:t>the requested content </a:t>
            </a: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and </a:t>
            </a:r>
            <a:r>
              <a:rPr sz="1587" spc="5" dirty="0">
                <a:solidFill>
                  <a:srgbClr val="404A56"/>
                </a:solidFill>
                <a:latin typeface="Arial"/>
                <a:cs typeface="Arial"/>
              </a:rPr>
              <a:t>to </a:t>
            </a: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geographical  information of </a:t>
            </a:r>
            <a:r>
              <a:rPr sz="1587" spc="5" dirty="0">
                <a:solidFill>
                  <a:srgbClr val="404A56"/>
                </a:solidFill>
                <a:latin typeface="Arial"/>
                <a:cs typeface="Arial"/>
              </a:rPr>
              <a:t>the</a:t>
            </a:r>
            <a:r>
              <a:rPr sz="1587" spc="-5" dirty="0">
                <a:solidFill>
                  <a:srgbClr val="404A56"/>
                </a:solidFill>
                <a:latin typeface="Arial"/>
                <a:cs typeface="Arial"/>
              </a:rPr>
              <a:t> </a:t>
            </a: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user;</a:t>
            </a:r>
            <a:endParaRPr sz="1587">
              <a:latin typeface="Arial"/>
              <a:cs typeface="Arial"/>
            </a:endParaRPr>
          </a:p>
          <a:p>
            <a:pPr marL="840118" indent="-284454">
              <a:spcBef>
                <a:spcPts val="27"/>
              </a:spcBef>
              <a:buChar char="–"/>
              <a:tabLst>
                <a:tab pos="840118" algn="l"/>
                <a:tab pos="840694" algn="l"/>
              </a:tabLst>
            </a:pP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determining </a:t>
            </a:r>
            <a:r>
              <a:rPr sz="1587" spc="5" dirty="0">
                <a:solidFill>
                  <a:srgbClr val="404A56"/>
                </a:solidFill>
                <a:latin typeface="Arial"/>
                <a:cs typeface="Arial"/>
              </a:rPr>
              <a:t>the </a:t>
            </a: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geographic location of </a:t>
            </a:r>
            <a:r>
              <a:rPr sz="1587" spc="5" dirty="0">
                <a:solidFill>
                  <a:srgbClr val="404A56"/>
                </a:solidFill>
                <a:latin typeface="Arial"/>
                <a:cs typeface="Arial"/>
              </a:rPr>
              <a:t>the</a:t>
            </a:r>
            <a:r>
              <a:rPr sz="1587" spc="-41" dirty="0">
                <a:solidFill>
                  <a:srgbClr val="404A56"/>
                </a:solidFill>
                <a:latin typeface="Arial"/>
                <a:cs typeface="Arial"/>
              </a:rPr>
              <a:t> </a:t>
            </a: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user;</a:t>
            </a:r>
            <a:endParaRPr sz="1587">
              <a:latin typeface="Arial"/>
              <a:cs typeface="Arial"/>
            </a:endParaRPr>
          </a:p>
          <a:p>
            <a:pPr marL="840694" marR="4607" indent="-285030">
              <a:lnSpc>
                <a:spcPts val="1532"/>
              </a:lnSpc>
              <a:spcBef>
                <a:spcPts val="381"/>
              </a:spcBef>
              <a:buChar char="–"/>
              <a:tabLst>
                <a:tab pos="840118" algn="l"/>
                <a:tab pos="840694" algn="l"/>
              </a:tabLst>
            </a:pPr>
            <a:r>
              <a:rPr sz="1587" spc="5" dirty="0">
                <a:solidFill>
                  <a:srgbClr val="404A56"/>
                </a:solidFill>
                <a:latin typeface="Arial"/>
                <a:cs typeface="Arial"/>
              </a:rPr>
              <a:t>the </a:t>
            </a: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provider </a:t>
            </a:r>
            <a:r>
              <a:rPr sz="1587" b="1" dirty="0">
                <a:solidFill>
                  <a:srgbClr val="404A56"/>
                </a:solidFill>
                <a:latin typeface="Arial"/>
                <a:cs typeface="Arial"/>
              </a:rPr>
              <a:t>server </a:t>
            </a: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determining whether </a:t>
            </a:r>
            <a:r>
              <a:rPr sz="1587" spc="5" dirty="0">
                <a:solidFill>
                  <a:srgbClr val="404A56"/>
                </a:solidFill>
                <a:latin typeface="Arial"/>
                <a:cs typeface="Arial"/>
              </a:rPr>
              <a:t>the requested content satisfies the  </a:t>
            </a: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at least one</a:t>
            </a:r>
            <a:r>
              <a:rPr sz="1587" spc="-5" dirty="0">
                <a:solidFill>
                  <a:srgbClr val="404A56"/>
                </a:solidFill>
                <a:latin typeface="Arial"/>
                <a:cs typeface="Arial"/>
              </a:rPr>
              <a:t> </a:t>
            </a:r>
            <a:r>
              <a:rPr sz="1587" spc="5" dirty="0">
                <a:solidFill>
                  <a:srgbClr val="404A56"/>
                </a:solidFill>
                <a:latin typeface="Arial"/>
                <a:cs typeface="Arial"/>
              </a:rPr>
              <a:t>regulation;</a:t>
            </a:r>
            <a:endParaRPr sz="1587">
              <a:latin typeface="Arial"/>
              <a:cs typeface="Arial"/>
            </a:endParaRPr>
          </a:p>
          <a:p>
            <a:pPr marL="1247798" lvl="1" indent="-227448">
              <a:spcBef>
                <a:spcPts val="27"/>
              </a:spcBef>
              <a:buChar char="•"/>
              <a:tabLst>
                <a:tab pos="1247798" algn="l"/>
                <a:tab pos="1248373" algn="l"/>
              </a:tabLst>
            </a:pP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if </a:t>
            </a:r>
            <a:r>
              <a:rPr sz="1587" spc="5" dirty="0">
                <a:solidFill>
                  <a:srgbClr val="404A56"/>
                </a:solidFill>
                <a:latin typeface="Arial"/>
                <a:cs typeface="Arial"/>
              </a:rPr>
              <a:t>so, </a:t>
            </a: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delivering </a:t>
            </a:r>
            <a:r>
              <a:rPr sz="1587" spc="5" dirty="0">
                <a:solidFill>
                  <a:srgbClr val="404A56"/>
                </a:solidFill>
                <a:latin typeface="Arial"/>
                <a:cs typeface="Arial"/>
              </a:rPr>
              <a:t>the requested content to the </a:t>
            </a: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user</a:t>
            </a:r>
            <a:r>
              <a:rPr sz="1587" spc="-36" dirty="0">
                <a:solidFill>
                  <a:srgbClr val="404A56"/>
                </a:solidFill>
                <a:latin typeface="Arial"/>
                <a:cs typeface="Arial"/>
              </a:rPr>
              <a:t> </a:t>
            </a:r>
            <a:r>
              <a:rPr sz="1587" b="1" spc="5" dirty="0">
                <a:solidFill>
                  <a:srgbClr val="404A56"/>
                </a:solidFill>
                <a:latin typeface="Arial"/>
                <a:cs typeface="Arial"/>
              </a:rPr>
              <a:t>terminal</a:t>
            </a:r>
            <a:endParaRPr sz="1587">
              <a:latin typeface="Arial"/>
              <a:cs typeface="Arial"/>
            </a:endParaRPr>
          </a:p>
          <a:p>
            <a:pPr marL="1247798" lvl="1" indent="-227448">
              <a:spcBef>
                <a:spcPts val="9"/>
              </a:spcBef>
              <a:buChar char="•"/>
              <a:tabLst>
                <a:tab pos="1247798" algn="l"/>
                <a:tab pos="1248373" algn="l"/>
              </a:tabLst>
            </a:pP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if not, </a:t>
            </a:r>
            <a:r>
              <a:rPr sz="1587" spc="5" dirty="0">
                <a:solidFill>
                  <a:srgbClr val="404A56"/>
                </a:solidFill>
                <a:latin typeface="Arial"/>
                <a:cs typeface="Arial"/>
              </a:rPr>
              <a:t>transmitting a </a:t>
            </a: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payment </a:t>
            </a:r>
            <a:r>
              <a:rPr sz="1587" spc="5" dirty="0">
                <a:solidFill>
                  <a:srgbClr val="404A56"/>
                </a:solidFill>
                <a:latin typeface="Arial"/>
                <a:cs typeface="Arial"/>
              </a:rPr>
              <a:t>request to the </a:t>
            </a: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user </a:t>
            </a:r>
            <a:r>
              <a:rPr sz="1587" b="1" spc="5" dirty="0">
                <a:solidFill>
                  <a:srgbClr val="404A56"/>
                </a:solidFill>
                <a:latin typeface="Arial"/>
                <a:cs typeface="Arial"/>
              </a:rPr>
              <a:t>terminal</a:t>
            </a:r>
            <a:r>
              <a:rPr sz="1587" spc="5" dirty="0">
                <a:solidFill>
                  <a:srgbClr val="404A56"/>
                </a:solidFill>
                <a:latin typeface="Arial"/>
                <a:cs typeface="Arial"/>
              </a:rPr>
              <a:t>.</a:t>
            </a:r>
            <a:endParaRPr sz="158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7352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9627" y="525045"/>
            <a:ext cx="1628415" cy="379137"/>
          </a:xfrm>
          <a:prstGeom prst="rect">
            <a:avLst/>
          </a:prstGeom>
        </p:spPr>
        <p:txBody>
          <a:bodyPr vert="horz" wrap="square" lIns="0" tIns="16123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27"/>
              </a:spcBef>
            </a:pPr>
            <a:r>
              <a:rPr sz="2358" spc="18" dirty="0"/>
              <a:t>Example</a:t>
            </a:r>
            <a:r>
              <a:rPr sz="2358" spc="-50" dirty="0"/>
              <a:t> </a:t>
            </a:r>
            <a:r>
              <a:rPr sz="2358" spc="9" dirty="0"/>
              <a:t>II:</a:t>
            </a:r>
            <a:endParaRPr sz="2358"/>
          </a:p>
        </p:txBody>
      </p:sp>
      <p:sp>
        <p:nvSpPr>
          <p:cNvPr id="3" name="object 3"/>
          <p:cNvSpPr/>
          <p:nvPr/>
        </p:nvSpPr>
        <p:spPr>
          <a:xfrm>
            <a:off x="6886024" y="1196787"/>
            <a:ext cx="3167578" cy="2952222"/>
          </a:xfrm>
          <a:custGeom>
            <a:avLst/>
            <a:gdLst/>
            <a:ahLst/>
            <a:cxnLst/>
            <a:rect l="l" t="t" r="r" b="b"/>
            <a:pathLst>
              <a:path w="3493134" h="3255645">
                <a:moveTo>
                  <a:pt x="0" y="0"/>
                </a:moveTo>
                <a:lnTo>
                  <a:pt x="3493008" y="0"/>
                </a:lnTo>
                <a:lnTo>
                  <a:pt x="3493008" y="3255264"/>
                </a:lnTo>
                <a:lnTo>
                  <a:pt x="0" y="3255264"/>
                </a:lnTo>
                <a:lnTo>
                  <a:pt x="0" y="0"/>
                </a:lnTo>
                <a:close/>
              </a:path>
            </a:pathLst>
          </a:custGeom>
          <a:solidFill>
            <a:srgbClr val="ECB1AC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 txBox="1"/>
          <p:nvPr/>
        </p:nvSpPr>
        <p:spPr>
          <a:xfrm>
            <a:off x="7049095" y="1369064"/>
            <a:ext cx="2740321" cy="227389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>
              <a:spcBef>
                <a:spcPts val="86"/>
              </a:spcBef>
            </a:pPr>
            <a:r>
              <a:rPr sz="1406" b="1" spc="-18" dirty="0">
                <a:solidFill>
                  <a:srgbClr val="4B575E"/>
                </a:solidFill>
                <a:latin typeface="Arial"/>
                <a:cs typeface="Arial"/>
              </a:rPr>
              <a:t>Non-Technical </a:t>
            </a:r>
            <a:r>
              <a:rPr sz="1406" b="1" spc="-9" dirty="0">
                <a:solidFill>
                  <a:srgbClr val="4B575E"/>
                </a:solidFill>
                <a:latin typeface="Arial"/>
                <a:cs typeface="Arial"/>
              </a:rPr>
              <a:t>Aspects/</a:t>
            </a:r>
            <a:r>
              <a:rPr sz="1406" b="1" spc="-109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406" b="1" spc="-5" dirty="0">
                <a:solidFill>
                  <a:srgbClr val="4B575E"/>
                </a:solidFill>
                <a:latin typeface="Arial"/>
                <a:cs typeface="Arial"/>
              </a:rPr>
              <a:t>Process</a:t>
            </a:r>
            <a:endParaRPr sz="1406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51796" y="1196786"/>
            <a:ext cx="4248160" cy="29518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 txBox="1"/>
          <p:nvPr/>
        </p:nvSpPr>
        <p:spPr>
          <a:xfrm>
            <a:off x="2351796" y="1369065"/>
            <a:ext cx="4248390" cy="2761994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954706">
              <a:spcBef>
                <a:spcPts val="86"/>
              </a:spcBef>
            </a:pPr>
            <a:r>
              <a:rPr sz="1406" b="1" spc="-9" dirty="0">
                <a:solidFill>
                  <a:srgbClr val="4B575E"/>
                </a:solidFill>
                <a:latin typeface="Arial"/>
                <a:cs typeface="Arial"/>
              </a:rPr>
              <a:t>Clearly </a:t>
            </a:r>
            <a:r>
              <a:rPr sz="1406" b="1" spc="-18" dirty="0">
                <a:solidFill>
                  <a:srgbClr val="4B575E"/>
                </a:solidFill>
                <a:latin typeface="Arial"/>
                <a:cs typeface="Arial"/>
              </a:rPr>
              <a:t>Technical</a:t>
            </a:r>
            <a:r>
              <a:rPr sz="1406" b="1" spc="-145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406" b="1" spc="-14" dirty="0">
                <a:solidFill>
                  <a:srgbClr val="4B575E"/>
                </a:solidFill>
                <a:latin typeface="Arial"/>
                <a:cs typeface="Arial"/>
              </a:rPr>
              <a:t>Aspects</a:t>
            </a:r>
            <a:endParaRPr sz="1406">
              <a:latin typeface="Arial"/>
              <a:cs typeface="Arial"/>
            </a:endParaRPr>
          </a:p>
          <a:p>
            <a:pPr>
              <a:spcBef>
                <a:spcPts val="32"/>
              </a:spcBef>
            </a:pPr>
            <a:endParaRPr sz="1950">
              <a:latin typeface="Times New Roman"/>
              <a:cs typeface="Times New Roman"/>
            </a:endParaRPr>
          </a:p>
          <a:p>
            <a:pPr marL="251057"/>
            <a:r>
              <a:rPr sz="1406" spc="-5" dirty="0">
                <a:solidFill>
                  <a:srgbClr val="4B575E"/>
                </a:solidFill>
                <a:latin typeface="Arial"/>
                <a:cs typeface="Arial"/>
              </a:rPr>
              <a:t>A computer </a:t>
            </a:r>
            <a:r>
              <a:rPr sz="1406" spc="-9" dirty="0">
                <a:solidFill>
                  <a:srgbClr val="4B575E"/>
                </a:solidFill>
                <a:latin typeface="Arial"/>
                <a:cs typeface="Arial"/>
              </a:rPr>
              <a:t>implemented </a:t>
            </a:r>
            <a:r>
              <a:rPr sz="1406" spc="-5" dirty="0">
                <a:solidFill>
                  <a:srgbClr val="4B575E"/>
                </a:solidFill>
                <a:latin typeface="Arial"/>
                <a:cs typeface="Arial"/>
              </a:rPr>
              <a:t>method</a:t>
            </a:r>
            <a:r>
              <a:rPr sz="1406" spc="-213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406" spc="-5" dirty="0">
                <a:solidFill>
                  <a:srgbClr val="4B575E"/>
                </a:solidFill>
                <a:latin typeface="Arial"/>
                <a:cs typeface="Arial"/>
              </a:rPr>
              <a:t>comprising:</a:t>
            </a:r>
            <a:endParaRPr sz="1406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42">
              <a:latin typeface="Times New Roman"/>
              <a:cs typeface="Times New Roman"/>
            </a:endParaRPr>
          </a:p>
          <a:p>
            <a:pPr marL="183686" marR="482535" indent="-93858">
              <a:lnSpc>
                <a:spcPts val="1678"/>
              </a:lnSpc>
              <a:buChar char="-"/>
              <a:tabLst>
                <a:tab pos="196354" algn="l"/>
              </a:tabLst>
            </a:pPr>
            <a:r>
              <a:rPr sz="1406" spc="-5" dirty="0">
                <a:solidFill>
                  <a:srgbClr val="4B575E"/>
                </a:solidFill>
                <a:latin typeface="Arial"/>
                <a:cs typeface="Arial"/>
              </a:rPr>
              <a:t>a server receiving data from a terminal over</a:t>
            </a:r>
            <a:r>
              <a:rPr sz="1406" spc="-168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406" spc="-5" dirty="0">
                <a:solidFill>
                  <a:srgbClr val="4B575E"/>
                </a:solidFill>
                <a:latin typeface="Arial"/>
                <a:cs typeface="Arial"/>
              </a:rPr>
              <a:t>a  communication</a:t>
            </a:r>
            <a:r>
              <a:rPr sz="1406" spc="-86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406" spc="-9" dirty="0">
                <a:solidFill>
                  <a:srgbClr val="4B575E"/>
                </a:solidFill>
                <a:latin typeface="Arial"/>
                <a:cs typeface="Arial"/>
              </a:rPr>
              <a:t>network;</a:t>
            </a:r>
            <a:endParaRPr sz="1406">
              <a:latin typeface="Arial"/>
              <a:cs typeface="Arial"/>
            </a:endParaRPr>
          </a:p>
          <a:p>
            <a:pPr marL="195778" indent="-105950">
              <a:spcBef>
                <a:spcPts val="608"/>
              </a:spcBef>
              <a:buChar char="-"/>
              <a:tabLst>
                <a:tab pos="196354" algn="l"/>
              </a:tabLst>
            </a:pPr>
            <a:r>
              <a:rPr sz="1406" spc="-5" dirty="0">
                <a:solidFill>
                  <a:srgbClr val="4B575E"/>
                </a:solidFill>
                <a:latin typeface="Arial"/>
                <a:cs typeface="Arial"/>
              </a:rPr>
              <a:t>the server </a:t>
            </a:r>
            <a:r>
              <a:rPr sz="1406" spc="-9" dirty="0">
                <a:solidFill>
                  <a:srgbClr val="4B575E"/>
                </a:solidFill>
                <a:latin typeface="Arial"/>
                <a:cs typeface="Arial"/>
              </a:rPr>
              <a:t>accessing </a:t>
            </a:r>
            <a:r>
              <a:rPr sz="1406" spc="-5" dirty="0">
                <a:solidFill>
                  <a:srgbClr val="4B575E"/>
                </a:solidFill>
                <a:latin typeface="Arial"/>
                <a:cs typeface="Arial"/>
              </a:rPr>
              <a:t>data in a</a:t>
            </a:r>
            <a:r>
              <a:rPr sz="1406" spc="-100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406" spc="-9" dirty="0">
                <a:solidFill>
                  <a:srgbClr val="4B575E"/>
                </a:solidFill>
                <a:latin typeface="Arial"/>
                <a:cs typeface="Arial"/>
              </a:rPr>
              <a:t>database;</a:t>
            </a:r>
            <a:endParaRPr sz="1406">
              <a:latin typeface="Arial"/>
              <a:cs typeface="Arial"/>
            </a:endParaRPr>
          </a:p>
          <a:p>
            <a:pPr marL="183686" marR="190020" indent="-93858">
              <a:lnSpc>
                <a:spcPts val="1678"/>
              </a:lnSpc>
              <a:spcBef>
                <a:spcPts val="730"/>
              </a:spcBef>
              <a:buChar char="-"/>
              <a:tabLst>
                <a:tab pos="196354" algn="l"/>
              </a:tabLst>
            </a:pPr>
            <a:r>
              <a:rPr sz="1406" spc="-5" dirty="0">
                <a:solidFill>
                  <a:srgbClr val="4B575E"/>
                </a:solidFill>
                <a:latin typeface="Arial"/>
                <a:cs typeface="Arial"/>
              </a:rPr>
              <a:t>the server </a:t>
            </a:r>
            <a:r>
              <a:rPr sz="1406" spc="-9" dirty="0">
                <a:solidFill>
                  <a:srgbClr val="4B575E"/>
                </a:solidFill>
                <a:latin typeface="Arial"/>
                <a:cs typeface="Arial"/>
              </a:rPr>
              <a:t>processing </a:t>
            </a:r>
            <a:r>
              <a:rPr sz="1406" spc="-5" dirty="0">
                <a:solidFill>
                  <a:srgbClr val="4B575E"/>
                </a:solidFill>
                <a:latin typeface="Arial"/>
                <a:cs typeface="Arial"/>
              </a:rPr>
              <a:t>the </a:t>
            </a:r>
            <a:r>
              <a:rPr sz="1406" spc="-9" dirty="0">
                <a:solidFill>
                  <a:srgbClr val="4B575E"/>
                </a:solidFill>
                <a:latin typeface="Arial"/>
                <a:cs typeface="Arial"/>
              </a:rPr>
              <a:t>accessed </a:t>
            </a:r>
            <a:r>
              <a:rPr sz="1406" spc="-5" dirty="0">
                <a:solidFill>
                  <a:srgbClr val="4B575E"/>
                </a:solidFill>
                <a:latin typeface="Arial"/>
                <a:cs typeface="Arial"/>
              </a:rPr>
              <a:t>and received  </a:t>
            </a:r>
            <a:r>
              <a:rPr sz="1406" spc="-9" dirty="0">
                <a:solidFill>
                  <a:srgbClr val="4B575E"/>
                </a:solidFill>
                <a:latin typeface="Arial"/>
                <a:cs typeface="Arial"/>
              </a:rPr>
              <a:t>data;</a:t>
            </a:r>
            <a:endParaRPr sz="1406">
              <a:latin typeface="Arial"/>
              <a:cs typeface="Arial"/>
            </a:endParaRPr>
          </a:p>
          <a:p>
            <a:pPr marL="183686" marR="409406" indent="-93858">
              <a:lnSpc>
                <a:spcPts val="1678"/>
              </a:lnSpc>
              <a:spcBef>
                <a:spcPts val="671"/>
              </a:spcBef>
              <a:buChar char="-"/>
              <a:tabLst>
                <a:tab pos="196354" algn="l"/>
              </a:tabLst>
            </a:pPr>
            <a:r>
              <a:rPr sz="1406" spc="-5" dirty="0">
                <a:solidFill>
                  <a:srgbClr val="4B575E"/>
                </a:solidFill>
                <a:latin typeface="Arial"/>
                <a:cs typeface="Arial"/>
              </a:rPr>
              <a:t>the server transmitting the </a:t>
            </a:r>
            <a:r>
              <a:rPr sz="1406" spc="-9" dirty="0">
                <a:solidFill>
                  <a:srgbClr val="4B575E"/>
                </a:solidFill>
                <a:latin typeface="Arial"/>
                <a:cs typeface="Arial"/>
              </a:rPr>
              <a:t>processing </a:t>
            </a:r>
            <a:r>
              <a:rPr sz="1406" spc="-5" dirty="0">
                <a:solidFill>
                  <a:srgbClr val="4B575E"/>
                </a:solidFill>
                <a:latin typeface="Arial"/>
                <a:cs typeface="Arial"/>
              </a:rPr>
              <a:t>result</a:t>
            </a:r>
            <a:r>
              <a:rPr sz="1406" spc="-86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406" spc="-5" dirty="0">
                <a:solidFill>
                  <a:srgbClr val="4B575E"/>
                </a:solidFill>
                <a:latin typeface="Arial"/>
                <a:cs typeface="Arial"/>
              </a:rPr>
              <a:t>to  the</a:t>
            </a:r>
            <a:r>
              <a:rPr sz="1406" spc="-41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406" spc="-5" dirty="0">
                <a:solidFill>
                  <a:srgbClr val="4B575E"/>
                </a:solidFill>
                <a:latin typeface="Arial"/>
                <a:cs typeface="Arial"/>
              </a:rPr>
              <a:t>terminal;</a:t>
            </a:r>
            <a:endParaRPr sz="1406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08420" y="2377931"/>
            <a:ext cx="1894443" cy="455204"/>
          </a:xfrm>
          <a:prstGeom prst="rect">
            <a:avLst/>
          </a:prstGeom>
        </p:spPr>
        <p:txBody>
          <a:bodyPr vert="horz" wrap="square" lIns="0" tIns="19002" rIns="0" bIns="0" rtlCol="0">
            <a:spAutoFit/>
          </a:bodyPr>
          <a:lstStyle/>
          <a:p>
            <a:pPr marR="4607">
              <a:lnSpc>
                <a:spcPts val="1678"/>
              </a:lnSpc>
              <a:spcBef>
                <a:spcPts val="150"/>
              </a:spcBef>
            </a:pPr>
            <a:r>
              <a:rPr sz="1406" spc="-5" dirty="0">
                <a:solidFill>
                  <a:srgbClr val="4B575E"/>
                </a:solidFill>
                <a:latin typeface="Arial"/>
                <a:cs typeface="Arial"/>
              </a:rPr>
              <a:t>Same </a:t>
            </a:r>
            <a:r>
              <a:rPr sz="1406" spc="-9" dirty="0">
                <a:solidFill>
                  <a:srgbClr val="4B575E"/>
                </a:solidFill>
                <a:latin typeface="Arial"/>
                <a:cs typeface="Arial"/>
              </a:rPr>
              <a:t>business</a:t>
            </a:r>
            <a:r>
              <a:rPr sz="1406" spc="-91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406" spc="-9" dirty="0">
                <a:solidFill>
                  <a:srgbClr val="4B575E"/>
                </a:solidFill>
                <a:latin typeface="Arial"/>
                <a:cs typeface="Arial"/>
              </a:rPr>
              <a:t>process  </a:t>
            </a:r>
            <a:r>
              <a:rPr sz="1406" spc="-5" dirty="0">
                <a:solidFill>
                  <a:srgbClr val="4B575E"/>
                </a:solidFill>
                <a:latin typeface="Arial"/>
                <a:cs typeface="Arial"/>
              </a:rPr>
              <a:t>as in Example</a:t>
            </a:r>
            <a:r>
              <a:rPr sz="1406" spc="-50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406" spc="-5" dirty="0">
                <a:solidFill>
                  <a:srgbClr val="4B575E"/>
                </a:solidFill>
                <a:latin typeface="Arial"/>
                <a:cs typeface="Arial"/>
              </a:rPr>
              <a:t>I</a:t>
            </a:r>
            <a:endParaRPr sz="1406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28007" y="4148662"/>
            <a:ext cx="77736" cy="503265"/>
          </a:xfrm>
          <a:custGeom>
            <a:avLst/>
            <a:gdLst/>
            <a:ahLst/>
            <a:cxnLst/>
            <a:rect l="l" t="t" r="r" b="b"/>
            <a:pathLst>
              <a:path w="85725" h="554989">
                <a:moveTo>
                  <a:pt x="50291" y="70103"/>
                </a:moveTo>
                <a:lnTo>
                  <a:pt x="35051" y="70103"/>
                </a:lnTo>
                <a:lnTo>
                  <a:pt x="35051" y="554735"/>
                </a:lnTo>
                <a:lnTo>
                  <a:pt x="50291" y="554735"/>
                </a:lnTo>
                <a:lnTo>
                  <a:pt x="50291" y="70103"/>
                </a:lnTo>
                <a:close/>
              </a:path>
              <a:path w="85725" h="554989">
                <a:moveTo>
                  <a:pt x="42671" y="0"/>
                </a:moveTo>
                <a:lnTo>
                  <a:pt x="0" y="83819"/>
                </a:lnTo>
                <a:lnTo>
                  <a:pt x="35051" y="83819"/>
                </a:lnTo>
                <a:lnTo>
                  <a:pt x="35051" y="70103"/>
                </a:lnTo>
                <a:lnTo>
                  <a:pt x="78361" y="70103"/>
                </a:lnTo>
                <a:lnTo>
                  <a:pt x="42671" y="0"/>
                </a:lnTo>
                <a:close/>
              </a:path>
              <a:path w="85725" h="554989">
                <a:moveTo>
                  <a:pt x="78361" y="70103"/>
                </a:moveTo>
                <a:lnTo>
                  <a:pt x="50291" y="70103"/>
                </a:lnTo>
                <a:lnTo>
                  <a:pt x="50291" y="83819"/>
                </a:lnTo>
                <a:lnTo>
                  <a:pt x="85343" y="83819"/>
                </a:lnTo>
                <a:lnTo>
                  <a:pt x="78361" y="701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9" name="object 9"/>
          <p:cNvSpPr/>
          <p:nvPr/>
        </p:nvSpPr>
        <p:spPr>
          <a:xfrm>
            <a:off x="8470445" y="4148662"/>
            <a:ext cx="0" cy="503265"/>
          </a:xfrm>
          <a:custGeom>
            <a:avLst/>
            <a:gdLst/>
            <a:ahLst/>
            <a:cxnLst/>
            <a:rect l="l" t="t" r="r" b="b"/>
            <a:pathLst>
              <a:path h="554989">
                <a:moveTo>
                  <a:pt x="0" y="0"/>
                </a:moveTo>
                <a:lnTo>
                  <a:pt x="0" y="554735"/>
                </a:lnTo>
              </a:path>
            </a:pathLst>
          </a:custGeom>
          <a:ln w="1066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0" name="object 10"/>
          <p:cNvSpPr/>
          <p:nvPr/>
        </p:nvSpPr>
        <p:spPr>
          <a:xfrm>
            <a:off x="4366700" y="4652389"/>
            <a:ext cx="4103284" cy="0"/>
          </a:xfrm>
          <a:custGeom>
            <a:avLst/>
            <a:gdLst/>
            <a:ahLst/>
            <a:cxnLst/>
            <a:rect l="l" t="t" r="r" b="b"/>
            <a:pathLst>
              <a:path w="4525009">
                <a:moveTo>
                  <a:pt x="0" y="0"/>
                </a:moveTo>
                <a:lnTo>
                  <a:pt x="4524756" y="0"/>
                </a:lnTo>
              </a:path>
            </a:pathLst>
          </a:custGeom>
          <a:ln w="1066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1" name="object 11"/>
          <p:cNvSpPr txBox="1"/>
          <p:nvPr/>
        </p:nvSpPr>
        <p:spPr>
          <a:xfrm>
            <a:off x="4686857" y="4442570"/>
            <a:ext cx="3060476" cy="376875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179" b="1" spc="9" dirty="0">
                <a:solidFill>
                  <a:srgbClr val="4B575E"/>
                </a:solidFill>
                <a:latin typeface="Arial"/>
                <a:cs typeface="Arial"/>
              </a:rPr>
              <a:t>no </a:t>
            </a:r>
            <a:r>
              <a:rPr sz="1179" b="1" spc="5" dirty="0">
                <a:solidFill>
                  <a:srgbClr val="4B575E"/>
                </a:solidFill>
                <a:latin typeface="Arial"/>
                <a:cs typeface="Arial"/>
              </a:rPr>
              <a:t>technical</a:t>
            </a:r>
            <a:r>
              <a:rPr sz="1179" b="1" spc="-5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179" b="1" spc="9" dirty="0">
                <a:solidFill>
                  <a:srgbClr val="4B575E"/>
                </a:solidFill>
                <a:latin typeface="Arial"/>
                <a:cs typeface="Arial"/>
              </a:rPr>
              <a:t>interaction</a:t>
            </a:r>
            <a:endParaRPr sz="1179">
              <a:latin typeface="Arial"/>
              <a:cs typeface="Arial"/>
            </a:endParaRPr>
          </a:p>
          <a:p>
            <a:pPr marL="11516">
              <a:spcBef>
                <a:spcPts val="18"/>
              </a:spcBef>
            </a:pPr>
            <a:r>
              <a:rPr sz="1179" b="1" spc="9" dirty="0">
                <a:solidFill>
                  <a:srgbClr val="4B575E"/>
                </a:solidFill>
                <a:latin typeface="Arial"/>
                <a:cs typeface="Arial"/>
              </a:rPr>
              <a:t>does not </a:t>
            </a:r>
            <a:r>
              <a:rPr sz="1179" b="1" spc="5" dirty="0">
                <a:solidFill>
                  <a:srgbClr val="4B575E"/>
                </a:solidFill>
                <a:latin typeface="Arial"/>
                <a:cs typeface="Arial"/>
              </a:rPr>
              <a:t>contribute to technical</a:t>
            </a:r>
            <a:r>
              <a:rPr sz="1179" b="1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179" b="1" spc="5" dirty="0">
                <a:solidFill>
                  <a:srgbClr val="4B575E"/>
                </a:solidFill>
                <a:latin typeface="Arial"/>
                <a:cs typeface="Arial"/>
              </a:rPr>
              <a:t>character</a:t>
            </a:r>
            <a:endParaRPr sz="1179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16061" y="4946968"/>
            <a:ext cx="5871623" cy="1090831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 marR="4607">
              <a:lnSpc>
                <a:spcPct val="101499"/>
              </a:lnSpc>
              <a:spcBef>
                <a:spcPts val="86"/>
              </a:spcBef>
            </a:pPr>
            <a:r>
              <a:rPr sz="1768" spc="14" dirty="0">
                <a:solidFill>
                  <a:srgbClr val="404A56"/>
                </a:solidFill>
                <a:latin typeface="Arial"/>
                <a:cs typeface="Arial"/>
              </a:rPr>
              <a:t>The </a:t>
            </a:r>
            <a:r>
              <a:rPr sz="1768" spc="9" dirty="0">
                <a:solidFill>
                  <a:srgbClr val="404A56"/>
                </a:solidFill>
                <a:latin typeface="Arial"/>
                <a:cs typeface="Arial"/>
              </a:rPr>
              <a:t>subject matter of the claim </a:t>
            </a:r>
            <a:r>
              <a:rPr sz="1768" spc="5" dirty="0">
                <a:solidFill>
                  <a:srgbClr val="404A56"/>
                </a:solidFill>
                <a:latin typeface="Arial"/>
                <a:cs typeface="Arial"/>
              </a:rPr>
              <a:t>defines </a:t>
            </a:r>
            <a:r>
              <a:rPr sz="1768" spc="14" dirty="0">
                <a:solidFill>
                  <a:srgbClr val="404A56"/>
                </a:solidFill>
                <a:latin typeface="Arial"/>
                <a:cs typeface="Arial"/>
              </a:rPr>
              <a:t>technical </a:t>
            </a:r>
            <a:r>
              <a:rPr sz="1768" spc="9" dirty="0">
                <a:solidFill>
                  <a:srgbClr val="404A56"/>
                </a:solidFill>
                <a:latin typeface="Arial"/>
                <a:cs typeface="Arial"/>
              </a:rPr>
              <a:t>and non-  technical aspects and thus has </a:t>
            </a:r>
            <a:r>
              <a:rPr sz="1768" b="1" spc="9" dirty="0">
                <a:solidFill>
                  <a:srgbClr val="404A56"/>
                </a:solidFill>
                <a:latin typeface="Arial"/>
                <a:cs typeface="Arial"/>
              </a:rPr>
              <a:t>technical</a:t>
            </a:r>
            <a:r>
              <a:rPr sz="1768" b="1" spc="5" dirty="0">
                <a:solidFill>
                  <a:srgbClr val="404A56"/>
                </a:solidFill>
                <a:latin typeface="Arial"/>
                <a:cs typeface="Arial"/>
              </a:rPr>
              <a:t> character.</a:t>
            </a:r>
            <a:endParaRPr sz="1768" dirty="0">
              <a:latin typeface="Arial"/>
              <a:cs typeface="Arial"/>
            </a:endParaRPr>
          </a:p>
          <a:p>
            <a:pPr>
              <a:spcBef>
                <a:spcPts val="27"/>
              </a:spcBef>
            </a:pPr>
            <a:endParaRPr sz="1678" dirty="0">
              <a:latin typeface="Times New Roman"/>
              <a:cs typeface="Times New Roman"/>
            </a:endParaRPr>
          </a:p>
          <a:p>
            <a:pPr marL="697891"/>
            <a:r>
              <a:rPr sz="1768" spc="9" dirty="0">
                <a:solidFill>
                  <a:srgbClr val="4B575E"/>
                </a:solidFill>
                <a:latin typeface="Arial"/>
                <a:cs typeface="Arial"/>
              </a:rPr>
              <a:t>assessment of </a:t>
            </a:r>
            <a:r>
              <a:rPr sz="1768" spc="5" dirty="0">
                <a:solidFill>
                  <a:srgbClr val="4B575E"/>
                </a:solidFill>
                <a:latin typeface="Arial"/>
                <a:cs typeface="Arial"/>
              </a:rPr>
              <a:t>inventive </a:t>
            </a:r>
            <a:r>
              <a:rPr sz="1768" spc="9" dirty="0" smtClean="0">
                <a:solidFill>
                  <a:srgbClr val="4B575E"/>
                </a:solidFill>
                <a:latin typeface="Arial"/>
                <a:cs typeface="Arial"/>
              </a:rPr>
              <a:t>step</a:t>
            </a:r>
            <a:endParaRPr sz="1768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56214" y="5837424"/>
            <a:ext cx="431288" cy="76008"/>
          </a:xfrm>
          <a:custGeom>
            <a:avLst/>
            <a:gdLst/>
            <a:ahLst/>
            <a:cxnLst/>
            <a:rect l="l" t="t" r="r" b="b"/>
            <a:pathLst>
              <a:path w="475614" h="83820">
                <a:moveTo>
                  <a:pt x="391668" y="0"/>
                </a:moveTo>
                <a:lnTo>
                  <a:pt x="391668" y="83820"/>
                </a:lnTo>
                <a:lnTo>
                  <a:pt x="460520" y="48768"/>
                </a:lnTo>
                <a:lnTo>
                  <a:pt x="405383" y="48768"/>
                </a:lnTo>
                <a:lnTo>
                  <a:pt x="405383" y="35052"/>
                </a:lnTo>
                <a:lnTo>
                  <a:pt x="463070" y="35052"/>
                </a:lnTo>
                <a:lnTo>
                  <a:pt x="391668" y="0"/>
                </a:lnTo>
                <a:close/>
              </a:path>
              <a:path w="475614" h="83820">
                <a:moveTo>
                  <a:pt x="391668" y="35052"/>
                </a:moveTo>
                <a:lnTo>
                  <a:pt x="0" y="35052"/>
                </a:lnTo>
                <a:lnTo>
                  <a:pt x="0" y="48768"/>
                </a:lnTo>
                <a:lnTo>
                  <a:pt x="391668" y="48768"/>
                </a:lnTo>
                <a:lnTo>
                  <a:pt x="391668" y="35052"/>
                </a:lnTo>
                <a:close/>
              </a:path>
              <a:path w="475614" h="83820">
                <a:moveTo>
                  <a:pt x="463070" y="35052"/>
                </a:moveTo>
                <a:lnTo>
                  <a:pt x="405383" y="35052"/>
                </a:lnTo>
                <a:lnTo>
                  <a:pt x="405383" y="48768"/>
                </a:lnTo>
                <a:lnTo>
                  <a:pt x="460520" y="48768"/>
                </a:lnTo>
                <a:lnTo>
                  <a:pt x="475488" y="41147"/>
                </a:lnTo>
                <a:lnTo>
                  <a:pt x="463070" y="35052"/>
                </a:lnTo>
                <a:close/>
              </a:path>
            </a:pathLst>
          </a:custGeom>
          <a:solidFill>
            <a:srgbClr val="4B575E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66599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74525" y="6583232"/>
            <a:ext cx="107678" cy="195415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179" spc="9" dirty="0">
                <a:solidFill>
                  <a:srgbClr val="4B575E"/>
                </a:solidFill>
                <a:latin typeface="Arial"/>
                <a:cs typeface="Arial"/>
              </a:rPr>
              <a:t>2</a:t>
            </a:r>
            <a:endParaRPr sz="117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47076" y="1942608"/>
            <a:ext cx="5573349" cy="1483895"/>
          </a:xfrm>
          <a:prstGeom prst="rect">
            <a:avLst/>
          </a:prstGeom>
        </p:spPr>
        <p:txBody>
          <a:bodyPr vert="horz" wrap="square" lIns="0" tIns="12092" rIns="0" bIns="0" rtlCol="0">
            <a:spAutoFit/>
          </a:bodyPr>
          <a:lstStyle/>
          <a:p>
            <a:pPr marL="11516">
              <a:spcBef>
                <a:spcPts val="95"/>
              </a:spcBef>
            </a:pPr>
            <a:r>
              <a:rPr sz="1995" b="1" dirty="0">
                <a:solidFill>
                  <a:srgbClr val="4B575E"/>
                </a:solidFill>
                <a:latin typeface="Arial"/>
                <a:cs typeface="Arial"/>
              </a:rPr>
              <a:t>"A method of </a:t>
            </a:r>
            <a:r>
              <a:rPr sz="1995" b="1" spc="-9" dirty="0">
                <a:solidFill>
                  <a:srgbClr val="4B575E"/>
                </a:solidFill>
                <a:latin typeface="Arial"/>
                <a:cs typeface="Arial"/>
              </a:rPr>
              <a:t>promoting </a:t>
            </a:r>
            <a:r>
              <a:rPr sz="1995" b="1" dirty="0">
                <a:solidFill>
                  <a:srgbClr val="4B575E"/>
                </a:solidFill>
                <a:latin typeface="Arial"/>
                <a:cs typeface="Arial"/>
              </a:rPr>
              <a:t>toy</a:t>
            </a:r>
            <a:r>
              <a:rPr sz="1995" b="1" spc="-127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995" b="1" spc="-5" dirty="0">
                <a:solidFill>
                  <a:srgbClr val="4B575E"/>
                </a:solidFill>
                <a:latin typeface="Arial"/>
                <a:cs typeface="Arial"/>
              </a:rPr>
              <a:t>sales,</a:t>
            </a:r>
            <a:endParaRPr sz="1995" dirty="0">
              <a:latin typeface="Arial"/>
              <a:cs typeface="Arial"/>
            </a:endParaRPr>
          </a:p>
          <a:p>
            <a:pPr marL="11516">
              <a:spcBef>
                <a:spcPts val="1882"/>
              </a:spcBef>
            </a:pPr>
            <a:r>
              <a:rPr sz="1995" dirty="0">
                <a:solidFill>
                  <a:srgbClr val="4B575E"/>
                </a:solidFill>
                <a:latin typeface="Arial"/>
                <a:cs typeface="Arial"/>
              </a:rPr>
              <a:t>comprising the step</a:t>
            </a:r>
            <a:r>
              <a:rPr sz="1995" spc="-50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995" spc="-5" dirty="0">
                <a:solidFill>
                  <a:srgbClr val="4B575E"/>
                </a:solidFill>
                <a:latin typeface="Arial"/>
                <a:cs typeface="Arial"/>
              </a:rPr>
              <a:t>of</a:t>
            </a:r>
            <a:endParaRPr sz="1995" dirty="0">
              <a:latin typeface="Arial"/>
              <a:cs typeface="Arial"/>
            </a:endParaRPr>
          </a:p>
          <a:p>
            <a:pPr marL="11516" marR="4607"/>
            <a:r>
              <a:rPr sz="1995" spc="-5" dirty="0">
                <a:solidFill>
                  <a:srgbClr val="4B575E"/>
                </a:solidFill>
                <a:latin typeface="Arial"/>
                <a:cs typeface="Arial"/>
              </a:rPr>
              <a:t>placing </a:t>
            </a:r>
            <a:r>
              <a:rPr sz="1995" dirty="0">
                <a:solidFill>
                  <a:srgbClr val="4B575E"/>
                </a:solidFill>
                <a:latin typeface="Arial"/>
                <a:cs typeface="Arial"/>
              </a:rPr>
              <a:t>the toys on the </a:t>
            </a:r>
            <a:r>
              <a:rPr sz="1995" spc="-5" dirty="0">
                <a:solidFill>
                  <a:srgbClr val="4B575E"/>
                </a:solidFill>
                <a:latin typeface="Arial"/>
                <a:cs typeface="Arial"/>
              </a:rPr>
              <a:t>lower </a:t>
            </a:r>
            <a:r>
              <a:rPr sz="1995" spc="-9" dirty="0">
                <a:solidFill>
                  <a:srgbClr val="4B575E"/>
                </a:solidFill>
                <a:latin typeface="Arial"/>
                <a:cs typeface="Arial"/>
              </a:rPr>
              <a:t>shelves </a:t>
            </a:r>
            <a:r>
              <a:rPr sz="1995" dirty="0">
                <a:solidFill>
                  <a:srgbClr val="4B575E"/>
                </a:solidFill>
                <a:latin typeface="Arial"/>
                <a:cs typeface="Arial"/>
              </a:rPr>
              <a:t>of the </a:t>
            </a:r>
            <a:r>
              <a:rPr sz="1995" spc="-9" dirty="0">
                <a:solidFill>
                  <a:srgbClr val="4B575E"/>
                </a:solidFill>
                <a:latin typeface="Arial"/>
                <a:cs typeface="Arial"/>
              </a:rPr>
              <a:t>store,  </a:t>
            </a:r>
            <a:r>
              <a:rPr sz="1995" dirty="0">
                <a:solidFill>
                  <a:srgbClr val="4B575E"/>
                </a:solidFill>
                <a:latin typeface="Arial"/>
                <a:cs typeface="Arial"/>
              </a:rPr>
              <a:t>where they are </a:t>
            </a:r>
            <a:r>
              <a:rPr sz="1995" spc="-5" dirty="0">
                <a:solidFill>
                  <a:srgbClr val="4B575E"/>
                </a:solidFill>
                <a:latin typeface="Arial"/>
                <a:cs typeface="Arial"/>
              </a:rPr>
              <a:t>easily accessible </a:t>
            </a:r>
            <a:r>
              <a:rPr sz="1995" dirty="0">
                <a:solidFill>
                  <a:srgbClr val="4B575E"/>
                </a:solidFill>
                <a:latin typeface="Arial"/>
                <a:cs typeface="Arial"/>
              </a:rPr>
              <a:t>for</a:t>
            </a:r>
            <a:r>
              <a:rPr sz="1995" spc="-68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995" dirty="0">
                <a:solidFill>
                  <a:srgbClr val="4B575E"/>
                </a:solidFill>
                <a:latin typeface="Arial"/>
                <a:cs typeface="Arial"/>
              </a:rPr>
              <a:t>children."</a:t>
            </a:r>
            <a:endParaRPr sz="1995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77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1123" y="417252"/>
            <a:ext cx="3775643" cy="379137"/>
          </a:xfrm>
          <a:prstGeom prst="rect">
            <a:avLst/>
          </a:prstGeom>
        </p:spPr>
        <p:txBody>
          <a:bodyPr vert="horz" wrap="square" lIns="0" tIns="16123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27"/>
              </a:spcBef>
            </a:pPr>
            <a:r>
              <a:rPr sz="2358" spc="18" dirty="0"/>
              <a:t>Example </a:t>
            </a:r>
            <a:r>
              <a:rPr sz="2358" spc="9" dirty="0"/>
              <a:t>II: </a:t>
            </a:r>
            <a:r>
              <a:rPr sz="2358" spc="14" dirty="0"/>
              <a:t>Inventive</a:t>
            </a:r>
            <a:r>
              <a:rPr sz="2358" spc="-27" dirty="0"/>
              <a:t> </a:t>
            </a:r>
            <a:r>
              <a:rPr sz="2358" spc="18" dirty="0"/>
              <a:t>Step</a:t>
            </a:r>
            <a:endParaRPr sz="2358"/>
          </a:p>
        </p:txBody>
      </p:sp>
      <p:sp>
        <p:nvSpPr>
          <p:cNvPr id="4" name="object 4"/>
          <p:cNvSpPr txBox="1"/>
          <p:nvPr/>
        </p:nvSpPr>
        <p:spPr>
          <a:xfrm>
            <a:off x="2790801" y="1018597"/>
            <a:ext cx="2077554" cy="1370266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 marR="4607">
              <a:lnSpc>
                <a:spcPct val="150900"/>
              </a:lnSpc>
              <a:spcBef>
                <a:spcPts val="86"/>
              </a:spcBef>
            </a:pPr>
            <a:r>
              <a:rPr sz="1587" spc="-18" dirty="0">
                <a:solidFill>
                  <a:srgbClr val="4B575E"/>
                </a:solidFill>
                <a:latin typeface="Arial"/>
                <a:cs typeface="Arial"/>
              </a:rPr>
              <a:t>Technical </a:t>
            </a: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character:  </a:t>
            </a: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Non-technical</a:t>
            </a:r>
            <a:r>
              <a:rPr sz="1587" spc="-50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aspects:</a:t>
            </a:r>
            <a:endParaRPr sz="1587">
              <a:latin typeface="Arial"/>
              <a:cs typeface="Arial"/>
            </a:endParaRPr>
          </a:p>
          <a:p>
            <a:pPr marL="11516" marR="794629">
              <a:lnSpc>
                <a:spcPct val="100600"/>
              </a:lnSpc>
              <a:spcBef>
                <a:spcPts val="966"/>
              </a:spcBef>
            </a:pP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Requirements  </a:t>
            </a: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specification:</a:t>
            </a:r>
            <a:endParaRPr sz="158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0801" y="2723398"/>
            <a:ext cx="1512676" cy="257607"/>
          </a:xfrm>
          <a:prstGeom prst="rect">
            <a:avLst/>
          </a:prstGeom>
        </p:spPr>
        <p:txBody>
          <a:bodyPr vert="horz" wrap="square" lIns="0" tIns="13244" rIns="0" bIns="0" rtlCol="0">
            <a:spAutoFit/>
          </a:bodyPr>
          <a:lstStyle/>
          <a:p>
            <a:pPr marL="11516">
              <a:spcBef>
                <a:spcPts val="104"/>
              </a:spcBef>
            </a:pP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Closest prior</a:t>
            </a:r>
            <a:r>
              <a:rPr sz="1587" spc="-59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art:</a:t>
            </a:r>
            <a:endParaRPr sz="158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90801" y="3455002"/>
            <a:ext cx="2333217" cy="1117505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 marR="4607">
              <a:lnSpc>
                <a:spcPct val="150900"/>
              </a:lnSpc>
              <a:spcBef>
                <a:spcPts val="86"/>
              </a:spcBef>
            </a:pP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non-technical differences:  </a:t>
            </a: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technical </a:t>
            </a: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differences:  </a:t>
            </a: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Skilled</a:t>
            </a:r>
            <a:r>
              <a:rPr sz="1587" spc="-5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person:</a:t>
            </a:r>
            <a:endParaRPr sz="158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90802" y="5036814"/>
            <a:ext cx="1729758" cy="504969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4607">
              <a:lnSpc>
                <a:spcPct val="100600"/>
              </a:lnSpc>
              <a:spcBef>
                <a:spcPts val="91"/>
              </a:spcBef>
            </a:pP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Objective</a:t>
            </a:r>
            <a:r>
              <a:rPr sz="1587" spc="-68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technical  </a:t>
            </a: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problem:</a:t>
            </a:r>
            <a:endParaRPr sz="158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90801" y="5767870"/>
            <a:ext cx="814208" cy="257607"/>
          </a:xfrm>
          <a:prstGeom prst="rect">
            <a:avLst/>
          </a:prstGeom>
        </p:spPr>
        <p:txBody>
          <a:bodyPr vert="horz" wrap="square" lIns="0" tIns="13244" rIns="0" bIns="0" rtlCol="0">
            <a:spAutoFit/>
          </a:bodyPr>
          <a:lstStyle/>
          <a:p>
            <a:pPr marL="11516">
              <a:spcBef>
                <a:spcPts val="104"/>
              </a:spcBef>
            </a:pP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Solution:</a:t>
            </a:r>
            <a:endParaRPr sz="1587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27085" y="1018618"/>
            <a:ext cx="3796948" cy="1365393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 marR="3461818">
              <a:lnSpc>
                <a:spcPct val="150900"/>
              </a:lnSpc>
              <a:spcBef>
                <a:spcPts val="86"/>
              </a:spcBef>
            </a:pP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yes  yes</a:t>
            </a:r>
            <a:endParaRPr sz="1587">
              <a:latin typeface="Arial"/>
              <a:cs typeface="Arial"/>
            </a:endParaRPr>
          </a:p>
          <a:p>
            <a:pPr marL="11516">
              <a:spcBef>
                <a:spcPts val="979"/>
              </a:spcBef>
            </a:pPr>
            <a:r>
              <a:rPr sz="1587" spc="5" dirty="0">
                <a:solidFill>
                  <a:srgbClr val="BF362A"/>
                </a:solidFill>
                <a:latin typeface="Arial"/>
                <a:cs typeface="Arial"/>
              </a:rPr>
              <a:t>= </a:t>
            </a:r>
            <a:r>
              <a:rPr sz="1587" dirty="0">
                <a:solidFill>
                  <a:srgbClr val="BF362A"/>
                </a:solidFill>
                <a:latin typeface="Arial"/>
                <a:cs typeface="Arial"/>
              </a:rPr>
              <a:t>business</a:t>
            </a:r>
            <a:r>
              <a:rPr sz="1587" spc="-9" dirty="0">
                <a:solidFill>
                  <a:srgbClr val="BF362A"/>
                </a:solidFill>
                <a:latin typeface="Arial"/>
                <a:cs typeface="Arial"/>
              </a:rPr>
              <a:t> </a:t>
            </a:r>
            <a:r>
              <a:rPr sz="1587" spc="5" dirty="0">
                <a:solidFill>
                  <a:srgbClr val="BF362A"/>
                </a:solidFill>
                <a:latin typeface="Arial"/>
                <a:cs typeface="Arial"/>
              </a:rPr>
              <a:t>method:</a:t>
            </a:r>
            <a:endParaRPr sz="1587">
              <a:latin typeface="Arial"/>
              <a:cs typeface="Arial"/>
            </a:endParaRPr>
          </a:p>
          <a:p>
            <a:pPr marL="11516">
              <a:spcBef>
                <a:spcPts val="9"/>
              </a:spcBef>
            </a:pPr>
            <a:r>
              <a:rPr sz="1587" spc="5" dirty="0">
                <a:solidFill>
                  <a:srgbClr val="BF362A"/>
                </a:solidFill>
                <a:latin typeface="Arial"/>
                <a:cs typeface="Arial"/>
              </a:rPr>
              <a:t>"ordering content </a:t>
            </a:r>
            <a:r>
              <a:rPr sz="1587" dirty="0">
                <a:solidFill>
                  <a:srgbClr val="BF362A"/>
                </a:solidFill>
                <a:latin typeface="Arial"/>
                <a:cs typeface="Arial"/>
              </a:rPr>
              <a:t>and </a:t>
            </a:r>
            <a:r>
              <a:rPr sz="1587" spc="5" dirty="0">
                <a:solidFill>
                  <a:srgbClr val="BF362A"/>
                </a:solidFill>
                <a:latin typeface="Arial"/>
                <a:cs typeface="Arial"/>
              </a:rPr>
              <a:t>calculating </a:t>
            </a:r>
            <a:r>
              <a:rPr sz="1587" dirty="0">
                <a:solidFill>
                  <a:srgbClr val="BF362A"/>
                </a:solidFill>
                <a:latin typeface="Arial"/>
                <a:cs typeface="Arial"/>
              </a:rPr>
              <a:t>its</a:t>
            </a:r>
            <a:r>
              <a:rPr sz="1587" spc="-103" dirty="0">
                <a:solidFill>
                  <a:srgbClr val="BF362A"/>
                </a:solidFill>
                <a:latin typeface="Arial"/>
                <a:cs typeface="Arial"/>
              </a:rPr>
              <a:t> </a:t>
            </a:r>
            <a:r>
              <a:rPr sz="1587" dirty="0">
                <a:solidFill>
                  <a:srgbClr val="BF362A"/>
                </a:solidFill>
                <a:latin typeface="Arial"/>
                <a:cs typeface="Arial"/>
              </a:rPr>
              <a:t>price"</a:t>
            </a:r>
            <a:endParaRPr sz="1587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7085" y="2723419"/>
            <a:ext cx="4929583" cy="1861750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85797">
              <a:lnSpc>
                <a:spcPct val="100600"/>
              </a:lnSpc>
              <a:spcBef>
                <a:spcPts val="91"/>
              </a:spcBef>
            </a:pP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computer system comprising a </a:t>
            </a:r>
            <a:r>
              <a:rPr sz="1587" spc="-5" dirty="0">
                <a:solidFill>
                  <a:srgbClr val="4B575E"/>
                </a:solidFill>
                <a:latin typeface="Arial"/>
                <a:cs typeface="Arial"/>
              </a:rPr>
              <a:t>server, </a:t>
            </a: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database, and  </a:t>
            </a: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a terminal </a:t>
            </a: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which are </a:t>
            </a: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connected via a communication  </a:t>
            </a: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network</a:t>
            </a:r>
            <a:endParaRPr sz="1587">
              <a:latin typeface="Arial"/>
              <a:cs typeface="Arial"/>
            </a:endParaRPr>
          </a:p>
          <a:p>
            <a:pPr marL="11516">
              <a:spcBef>
                <a:spcPts val="979"/>
              </a:spcBef>
            </a:pPr>
            <a:r>
              <a:rPr sz="1587" spc="5" dirty="0">
                <a:solidFill>
                  <a:srgbClr val="BF362A"/>
                </a:solidFill>
                <a:latin typeface="Arial"/>
                <a:cs typeface="Arial"/>
              </a:rPr>
              <a:t>said </a:t>
            </a:r>
            <a:r>
              <a:rPr sz="1587" dirty="0">
                <a:solidFill>
                  <a:srgbClr val="BF362A"/>
                </a:solidFill>
                <a:latin typeface="Arial"/>
                <a:cs typeface="Arial"/>
              </a:rPr>
              <a:t>business</a:t>
            </a:r>
            <a:r>
              <a:rPr sz="1587" spc="-9" dirty="0">
                <a:solidFill>
                  <a:srgbClr val="BF362A"/>
                </a:solidFill>
                <a:latin typeface="Arial"/>
                <a:cs typeface="Arial"/>
              </a:rPr>
              <a:t> </a:t>
            </a:r>
            <a:r>
              <a:rPr sz="1587" spc="5" dirty="0">
                <a:solidFill>
                  <a:srgbClr val="BF362A"/>
                </a:solidFill>
                <a:latin typeface="Arial"/>
                <a:cs typeface="Arial"/>
              </a:rPr>
              <a:t>method</a:t>
            </a:r>
            <a:endParaRPr sz="1587">
              <a:latin typeface="Arial"/>
              <a:cs typeface="Arial"/>
            </a:endParaRPr>
          </a:p>
          <a:p>
            <a:pPr marL="11516" marR="4607">
              <a:lnSpc>
                <a:spcPct val="150900"/>
              </a:lnSpc>
            </a:pP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none, </a:t>
            </a: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no technical </a:t>
            </a: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implication of non-technical aspects  data processing</a:t>
            </a:r>
            <a:r>
              <a:rPr sz="1587" spc="-5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expert</a:t>
            </a:r>
            <a:endParaRPr sz="1587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27085" y="4915225"/>
            <a:ext cx="4527086" cy="1117394"/>
          </a:xfrm>
          <a:prstGeom prst="rect">
            <a:avLst/>
          </a:prstGeom>
        </p:spPr>
        <p:txBody>
          <a:bodyPr vert="horz" wrap="square" lIns="0" tIns="13244" rIns="0" bIns="0" rtlCol="0">
            <a:spAutoFit/>
          </a:bodyPr>
          <a:lstStyle/>
          <a:p>
            <a:pPr marL="11516">
              <a:spcBef>
                <a:spcPts val="104"/>
              </a:spcBef>
            </a:pP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no technical </a:t>
            </a: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problem</a:t>
            </a:r>
            <a:r>
              <a:rPr sz="1587" spc="-45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587" spc="9" dirty="0">
                <a:solidFill>
                  <a:srgbClr val="4B575E"/>
                </a:solidFill>
                <a:latin typeface="Arial"/>
                <a:cs typeface="Arial"/>
              </a:rPr>
              <a:t>OR</a:t>
            </a:r>
            <a:endParaRPr sz="1587">
              <a:latin typeface="Arial"/>
              <a:cs typeface="Arial"/>
            </a:endParaRPr>
          </a:p>
          <a:p>
            <a:pPr marL="11516" marR="29943">
              <a:lnSpc>
                <a:spcPts val="1922"/>
              </a:lnSpc>
              <a:spcBef>
                <a:spcPts val="59"/>
              </a:spcBef>
            </a:pP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automate </a:t>
            </a: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said </a:t>
            </a: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business </a:t>
            </a: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method on said computer  system</a:t>
            </a:r>
            <a:endParaRPr sz="1587">
              <a:latin typeface="Arial"/>
              <a:cs typeface="Arial"/>
            </a:endParaRPr>
          </a:p>
          <a:p>
            <a:pPr marL="11516">
              <a:spcBef>
                <a:spcPts val="901"/>
              </a:spcBef>
            </a:pP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implementation/ automation is </a:t>
            </a: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considered</a:t>
            </a:r>
            <a:r>
              <a:rPr sz="1587" spc="-9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obvious</a:t>
            </a:r>
            <a:endParaRPr sz="158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4389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40627" y="3957951"/>
            <a:ext cx="7413089" cy="215932"/>
          </a:xfrm>
          <a:custGeom>
            <a:avLst/>
            <a:gdLst/>
            <a:ahLst/>
            <a:cxnLst/>
            <a:rect l="l" t="t" r="r" b="b"/>
            <a:pathLst>
              <a:path w="8174990" h="238125">
                <a:moveTo>
                  <a:pt x="0" y="0"/>
                </a:moveTo>
                <a:lnTo>
                  <a:pt x="8174735" y="0"/>
                </a:lnTo>
                <a:lnTo>
                  <a:pt x="8174735" y="237744"/>
                </a:lnTo>
                <a:lnTo>
                  <a:pt x="0" y="237744"/>
                </a:lnTo>
                <a:lnTo>
                  <a:pt x="0" y="0"/>
                </a:lnTo>
                <a:close/>
              </a:path>
            </a:pathLst>
          </a:custGeom>
          <a:solidFill>
            <a:srgbClr val="F2CCC8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" name="object 3"/>
          <p:cNvSpPr/>
          <p:nvPr/>
        </p:nvSpPr>
        <p:spPr>
          <a:xfrm>
            <a:off x="2778824" y="5151969"/>
            <a:ext cx="6847635" cy="585032"/>
          </a:xfrm>
          <a:custGeom>
            <a:avLst/>
            <a:gdLst/>
            <a:ahLst/>
            <a:cxnLst/>
            <a:rect l="l" t="t" r="r" b="b"/>
            <a:pathLst>
              <a:path w="7551420" h="645160">
                <a:moveTo>
                  <a:pt x="7551419" y="0"/>
                </a:moveTo>
                <a:lnTo>
                  <a:pt x="0" y="0"/>
                </a:lnTo>
                <a:lnTo>
                  <a:pt x="0" y="644652"/>
                </a:lnTo>
                <a:lnTo>
                  <a:pt x="7551419" y="644652"/>
                </a:lnTo>
                <a:lnTo>
                  <a:pt x="7551419" y="640080"/>
                </a:lnTo>
                <a:lnTo>
                  <a:pt x="9143" y="640080"/>
                </a:lnTo>
                <a:lnTo>
                  <a:pt x="4571" y="633984"/>
                </a:lnTo>
                <a:lnTo>
                  <a:pt x="9143" y="633984"/>
                </a:lnTo>
                <a:lnTo>
                  <a:pt x="9143" y="10668"/>
                </a:lnTo>
                <a:lnTo>
                  <a:pt x="4571" y="10668"/>
                </a:lnTo>
                <a:lnTo>
                  <a:pt x="9143" y="4572"/>
                </a:lnTo>
                <a:lnTo>
                  <a:pt x="7551419" y="4572"/>
                </a:lnTo>
                <a:lnTo>
                  <a:pt x="7551419" y="0"/>
                </a:lnTo>
                <a:close/>
              </a:path>
              <a:path w="7551420" h="645160">
                <a:moveTo>
                  <a:pt x="9143" y="633984"/>
                </a:moveTo>
                <a:lnTo>
                  <a:pt x="4571" y="633984"/>
                </a:lnTo>
                <a:lnTo>
                  <a:pt x="9143" y="640080"/>
                </a:lnTo>
                <a:lnTo>
                  <a:pt x="9143" y="633984"/>
                </a:lnTo>
                <a:close/>
              </a:path>
              <a:path w="7551420" h="645160">
                <a:moveTo>
                  <a:pt x="7542276" y="633984"/>
                </a:moveTo>
                <a:lnTo>
                  <a:pt x="9143" y="633984"/>
                </a:lnTo>
                <a:lnTo>
                  <a:pt x="9143" y="640080"/>
                </a:lnTo>
                <a:lnTo>
                  <a:pt x="7542276" y="640080"/>
                </a:lnTo>
                <a:lnTo>
                  <a:pt x="7542276" y="633984"/>
                </a:lnTo>
                <a:close/>
              </a:path>
              <a:path w="7551420" h="645160">
                <a:moveTo>
                  <a:pt x="7542276" y="4572"/>
                </a:moveTo>
                <a:lnTo>
                  <a:pt x="7542276" y="640080"/>
                </a:lnTo>
                <a:lnTo>
                  <a:pt x="7546848" y="633984"/>
                </a:lnTo>
                <a:lnTo>
                  <a:pt x="7551419" y="633984"/>
                </a:lnTo>
                <a:lnTo>
                  <a:pt x="7551419" y="10668"/>
                </a:lnTo>
                <a:lnTo>
                  <a:pt x="7546848" y="10668"/>
                </a:lnTo>
                <a:lnTo>
                  <a:pt x="7542276" y="4572"/>
                </a:lnTo>
                <a:close/>
              </a:path>
              <a:path w="7551420" h="645160">
                <a:moveTo>
                  <a:pt x="7551419" y="633984"/>
                </a:moveTo>
                <a:lnTo>
                  <a:pt x="7546848" y="633984"/>
                </a:lnTo>
                <a:lnTo>
                  <a:pt x="7542276" y="640080"/>
                </a:lnTo>
                <a:lnTo>
                  <a:pt x="7551419" y="640080"/>
                </a:lnTo>
                <a:lnTo>
                  <a:pt x="7551419" y="633984"/>
                </a:lnTo>
                <a:close/>
              </a:path>
              <a:path w="7551420" h="645160">
                <a:moveTo>
                  <a:pt x="9143" y="4572"/>
                </a:moveTo>
                <a:lnTo>
                  <a:pt x="4571" y="10668"/>
                </a:lnTo>
                <a:lnTo>
                  <a:pt x="9143" y="10668"/>
                </a:lnTo>
                <a:lnTo>
                  <a:pt x="9143" y="4572"/>
                </a:lnTo>
                <a:close/>
              </a:path>
              <a:path w="7551420" h="645160">
                <a:moveTo>
                  <a:pt x="7542276" y="4572"/>
                </a:moveTo>
                <a:lnTo>
                  <a:pt x="9143" y="4572"/>
                </a:lnTo>
                <a:lnTo>
                  <a:pt x="9143" y="10668"/>
                </a:lnTo>
                <a:lnTo>
                  <a:pt x="7542276" y="10668"/>
                </a:lnTo>
                <a:lnTo>
                  <a:pt x="7542276" y="4572"/>
                </a:lnTo>
                <a:close/>
              </a:path>
              <a:path w="7551420" h="645160">
                <a:moveTo>
                  <a:pt x="7551419" y="4572"/>
                </a:moveTo>
                <a:lnTo>
                  <a:pt x="7542276" y="4572"/>
                </a:lnTo>
                <a:lnTo>
                  <a:pt x="7546848" y="10668"/>
                </a:lnTo>
                <a:lnTo>
                  <a:pt x="7551419" y="10668"/>
                </a:lnTo>
                <a:lnTo>
                  <a:pt x="7551419" y="4572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59628" y="525045"/>
            <a:ext cx="1713060" cy="379137"/>
          </a:xfrm>
          <a:prstGeom prst="rect">
            <a:avLst/>
          </a:prstGeom>
        </p:spPr>
        <p:txBody>
          <a:bodyPr vert="horz" wrap="square" lIns="0" tIns="16123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27"/>
              </a:spcBef>
            </a:pPr>
            <a:r>
              <a:rPr sz="2358" spc="18" dirty="0"/>
              <a:t>Example</a:t>
            </a:r>
            <a:r>
              <a:rPr sz="2358" spc="-50" dirty="0"/>
              <a:t> </a:t>
            </a:r>
            <a:r>
              <a:rPr sz="2358" spc="9" dirty="0"/>
              <a:t>III:</a:t>
            </a:r>
            <a:endParaRPr sz="2358"/>
          </a:p>
        </p:txBody>
      </p:sp>
      <p:sp>
        <p:nvSpPr>
          <p:cNvPr id="5" name="object 5"/>
          <p:cNvSpPr txBox="1"/>
          <p:nvPr/>
        </p:nvSpPr>
        <p:spPr>
          <a:xfrm>
            <a:off x="2501970" y="1268179"/>
            <a:ext cx="7177579" cy="4404968"/>
          </a:xfrm>
          <a:prstGeom prst="rect">
            <a:avLst/>
          </a:prstGeom>
        </p:spPr>
        <p:txBody>
          <a:bodyPr vert="horz" wrap="square" lIns="0" tIns="65068" rIns="0" bIns="0" rtlCol="0">
            <a:spAutoFit/>
          </a:bodyPr>
          <a:lstStyle/>
          <a:p>
            <a:pPr marL="354128" marR="4607" indent="-343188">
              <a:lnSpc>
                <a:spcPct val="81400"/>
              </a:lnSpc>
              <a:spcBef>
                <a:spcPts val="512"/>
              </a:spcBef>
            </a:pPr>
            <a:r>
              <a:rPr sz="1768" spc="18" dirty="0">
                <a:solidFill>
                  <a:srgbClr val="404A56"/>
                </a:solidFill>
                <a:latin typeface="Arial"/>
                <a:cs typeface="Arial"/>
              </a:rPr>
              <a:t>A </a:t>
            </a:r>
            <a:r>
              <a:rPr sz="1768" b="1" spc="9" dirty="0">
                <a:solidFill>
                  <a:srgbClr val="404A56"/>
                </a:solidFill>
                <a:latin typeface="Arial"/>
                <a:cs typeface="Arial"/>
              </a:rPr>
              <a:t>computer-implemented </a:t>
            </a:r>
            <a:r>
              <a:rPr sz="1768" spc="14" dirty="0">
                <a:solidFill>
                  <a:srgbClr val="404A56"/>
                </a:solidFill>
                <a:latin typeface="Arial"/>
                <a:cs typeface="Arial"/>
              </a:rPr>
              <a:t>method </a:t>
            </a:r>
            <a:r>
              <a:rPr sz="1768" spc="9" dirty="0">
                <a:solidFill>
                  <a:srgbClr val="404A56"/>
                </a:solidFill>
                <a:latin typeface="Arial"/>
                <a:cs typeface="Arial"/>
              </a:rPr>
              <a:t>of controlling payment and delivery  of content </a:t>
            </a:r>
            <a:r>
              <a:rPr sz="1768" spc="5" dirty="0">
                <a:solidFill>
                  <a:srgbClr val="404A56"/>
                </a:solidFill>
                <a:latin typeface="Arial"/>
                <a:cs typeface="Arial"/>
              </a:rPr>
              <a:t>within </a:t>
            </a:r>
            <a:r>
              <a:rPr sz="1768" b="1" spc="14" dirty="0">
                <a:solidFill>
                  <a:srgbClr val="404A56"/>
                </a:solidFill>
                <a:latin typeface="Arial"/>
                <a:cs typeface="Arial"/>
              </a:rPr>
              <a:t>a </a:t>
            </a:r>
            <a:r>
              <a:rPr sz="1768" b="1" spc="9" dirty="0">
                <a:solidFill>
                  <a:srgbClr val="404A56"/>
                </a:solidFill>
                <a:latin typeface="Arial"/>
                <a:cs typeface="Arial"/>
              </a:rPr>
              <a:t>computer system </a:t>
            </a:r>
            <a:r>
              <a:rPr sz="1768" spc="9" dirty="0">
                <a:solidFill>
                  <a:srgbClr val="404A56"/>
                </a:solidFill>
                <a:latin typeface="Arial"/>
                <a:cs typeface="Arial"/>
              </a:rPr>
              <a:t>comprising </a:t>
            </a:r>
            <a:r>
              <a:rPr sz="1768" b="1" spc="14" dirty="0">
                <a:solidFill>
                  <a:srgbClr val="404A56"/>
                </a:solidFill>
                <a:latin typeface="Arial"/>
                <a:cs typeface="Arial"/>
              </a:rPr>
              <a:t>a </a:t>
            </a:r>
            <a:r>
              <a:rPr sz="1768" spc="9" dirty="0">
                <a:solidFill>
                  <a:srgbClr val="404A56"/>
                </a:solidFill>
                <a:latin typeface="Arial"/>
                <a:cs typeface="Arial"/>
              </a:rPr>
              <a:t>user </a:t>
            </a:r>
            <a:r>
              <a:rPr sz="1768" b="1" spc="9" dirty="0">
                <a:solidFill>
                  <a:srgbClr val="404A56"/>
                </a:solidFill>
                <a:latin typeface="Arial"/>
                <a:cs typeface="Arial"/>
              </a:rPr>
              <a:t>terminal,  </a:t>
            </a:r>
            <a:r>
              <a:rPr sz="1768" b="1" spc="14" dirty="0">
                <a:solidFill>
                  <a:srgbClr val="404A56"/>
                </a:solidFill>
                <a:latin typeface="Arial"/>
                <a:cs typeface="Arial"/>
              </a:rPr>
              <a:t>a </a:t>
            </a:r>
            <a:r>
              <a:rPr sz="1768" spc="5" dirty="0">
                <a:solidFill>
                  <a:srgbClr val="404A56"/>
                </a:solidFill>
                <a:latin typeface="Arial"/>
                <a:cs typeface="Arial"/>
              </a:rPr>
              <a:t>provider </a:t>
            </a:r>
            <a:r>
              <a:rPr sz="1768" b="1" spc="9" dirty="0">
                <a:solidFill>
                  <a:srgbClr val="404A56"/>
                </a:solidFill>
                <a:latin typeface="Arial"/>
                <a:cs typeface="Arial"/>
              </a:rPr>
              <a:t>server </a:t>
            </a:r>
            <a:r>
              <a:rPr sz="1768" spc="9" dirty="0">
                <a:solidFill>
                  <a:srgbClr val="404A56"/>
                </a:solidFill>
                <a:latin typeface="Arial"/>
                <a:cs typeface="Arial"/>
              </a:rPr>
              <a:t>and </a:t>
            </a:r>
            <a:r>
              <a:rPr sz="1768" b="1" spc="14" dirty="0">
                <a:solidFill>
                  <a:srgbClr val="404A56"/>
                </a:solidFill>
                <a:latin typeface="Arial"/>
                <a:cs typeface="Arial"/>
              </a:rPr>
              <a:t>a database </a:t>
            </a:r>
            <a:r>
              <a:rPr sz="1768" b="1" spc="27" dirty="0">
                <a:solidFill>
                  <a:srgbClr val="404A56"/>
                </a:solidFill>
                <a:latin typeface="Arial"/>
                <a:cs typeface="Arial"/>
              </a:rPr>
              <a:t>which </a:t>
            </a:r>
            <a:r>
              <a:rPr sz="1768" b="1" spc="9" dirty="0">
                <a:solidFill>
                  <a:srgbClr val="404A56"/>
                </a:solidFill>
                <a:latin typeface="Arial"/>
                <a:cs typeface="Arial"/>
              </a:rPr>
              <a:t>are connected via </a:t>
            </a:r>
            <a:r>
              <a:rPr sz="1768" b="1" spc="14" dirty="0">
                <a:solidFill>
                  <a:srgbClr val="404A56"/>
                </a:solidFill>
                <a:latin typeface="Arial"/>
                <a:cs typeface="Arial"/>
              </a:rPr>
              <a:t>a  </a:t>
            </a:r>
            <a:r>
              <a:rPr sz="1768" b="1" spc="9" dirty="0">
                <a:solidFill>
                  <a:srgbClr val="404A56"/>
                </a:solidFill>
                <a:latin typeface="Arial"/>
                <a:cs typeface="Arial"/>
              </a:rPr>
              <a:t>communication </a:t>
            </a:r>
            <a:r>
              <a:rPr sz="1768" b="1" spc="18" dirty="0">
                <a:solidFill>
                  <a:srgbClr val="404A56"/>
                </a:solidFill>
                <a:latin typeface="Arial"/>
                <a:cs typeface="Arial"/>
              </a:rPr>
              <a:t>network</a:t>
            </a:r>
            <a:r>
              <a:rPr sz="1768" spc="18" dirty="0">
                <a:solidFill>
                  <a:srgbClr val="404A56"/>
                </a:solidFill>
                <a:latin typeface="Arial"/>
                <a:cs typeface="Arial"/>
              </a:rPr>
              <a:t>, </a:t>
            </a:r>
            <a:r>
              <a:rPr sz="1768" spc="9" dirty="0">
                <a:solidFill>
                  <a:srgbClr val="404A56"/>
                </a:solidFill>
                <a:latin typeface="Arial"/>
                <a:cs typeface="Arial"/>
              </a:rPr>
              <a:t>the </a:t>
            </a:r>
            <a:r>
              <a:rPr sz="1768" spc="14" dirty="0">
                <a:solidFill>
                  <a:srgbClr val="404A56"/>
                </a:solidFill>
                <a:latin typeface="Arial"/>
                <a:cs typeface="Arial"/>
              </a:rPr>
              <a:t>method</a:t>
            </a:r>
            <a:r>
              <a:rPr sz="1768" spc="-54" dirty="0">
                <a:solidFill>
                  <a:srgbClr val="404A56"/>
                </a:solidFill>
                <a:latin typeface="Arial"/>
                <a:cs typeface="Arial"/>
              </a:rPr>
              <a:t> </a:t>
            </a:r>
            <a:r>
              <a:rPr sz="1768" spc="9" dirty="0">
                <a:solidFill>
                  <a:srgbClr val="404A56"/>
                </a:solidFill>
                <a:latin typeface="Arial"/>
                <a:cs typeface="Arial"/>
              </a:rPr>
              <a:t>comprising:</a:t>
            </a:r>
            <a:endParaRPr sz="1768" dirty="0">
              <a:latin typeface="Arial"/>
              <a:cs typeface="Arial"/>
            </a:endParaRPr>
          </a:p>
          <a:p>
            <a:pPr marL="753170" indent="-284454">
              <a:lnSpc>
                <a:spcPts val="1718"/>
              </a:lnSpc>
              <a:spcBef>
                <a:spcPts val="18"/>
              </a:spcBef>
              <a:buChar char="–"/>
              <a:tabLst>
                <a:tab pos="753170" algn="l"/>
                <a:tab pos="753746" algn="l"/>
              </a:tabLst>
            </a:pPr>
            <a:r>
              <a:rPr sz="1587" spc="5" dirty="0">
                <a:solidFill>
                  <a:srgbClr val="404A56"/>
                </a:solidFill>
                <a:latin typeface="Arial"/>
                <a:cs typeface="Arial"/>
              </a:rPr>
              <a:t>the </a:t>
            </a: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provider </a:t>
            </a:r>
            <a:r>
              <a:rPr sz="1587" b="1" dirty="0">
                <a:solidFill>
                  <a:srgbClr val="404A56"/>
                </a:solidFill>
                <a:latin typeface="Arial"/>
                <a:cs typeface="Arial"/>
              </a:rPr>
              <a:t>server </a:t>
            </a:r>
            <a:r>
              <a:rPr sz="1587" spc="5" dirty="0">
                <a:solidFill>
                  <a:srgbClr val="404A56"/>
                </a:solidFill>
                <a:latin typeface="Arial"/>
                <a:cs typeface="Arial"/>
              </a:rPr>
              <a:t>receiving a request for content from the</a:t>
            </a:r>
            <a:r>
              <a:rPr sz="1587" spc="-36" dirty="0">
                <a:solidFill>
                  <a:srgbClr val="404A56"/>
                </a:solidFill>
                <a:latin typeface="Arial"/>
                <a:cs typeface="Arial"/>
              </a:rPr>
              <a:t> </a:t>
            </a: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user</a:t>
            </a:r>
            <a:endParaRPr sz="1587" dirty="0">
              <a:latin typeface="Arial"/>
              <a:cs typeface="Arial"/>
            </a:endParaRPr>
          </a:p>
          <a:p>
            <a:pPr marL="753170">
              <a:lnSpc>
                <a:spcPts val="1718"/>
              </a:lnSpc>
            </a:pPr>
            <a:r>
              <a:rPr sz="1587" b="1" spc="5" dirty="0">
                <a:solidFill>
                  <a:srgbClr val="404A56"/>
                </a:solidFill>
                <a:latin typeface="Arial"/>
                <a:cs typeface="Arial"/>
              </a:rPr>
              <a:t>terminal</a:t>
            </a:r>
            <a:r>
              <a:rPr sz="1587" spc="5" dirty="0">
                <a:solidFill>
                  <a:srgbClr val="404A56"/>
                </a:solidFill>
                <a:latin typeface="Arial"/>
                <a:cs typeface="Arial"/>
              </a:rPr>
              <a:t>;</a:t>
            </a:r>
            <a:endParaRPr sz="1587" dirty="0">
              <a:latin typeface="Arial"/>
              <a:cs typeface="Arial"/>
            </a:endParaRPr>
          </a:p>
          <a:p>
            <a:pPr marL="753170" marR="402497" indent="-284454">
              <a:lnSpc>
                <a:spcPts val="1532"/>
              </a:lnSpc>
              <a:spcBef>
                <a:spcPts val="381"/>
              </a:spcBef>
              <a:buChar char="–"/>
              <a:tabLst>
                <a:tab pos="753170" algn="l"/>
                <a:tab pos="753746" algn="l"/>
              </a:tabLst>
            </a:pPr>
            <a:r>
              <a:rPr sz="1587" spc="5" dirty="0">
                <a:solidFill>
                  <a:srgbClr val="404A56"/>
                </a:solidFill>
                <a:latin typeface="Arial"/>
                <a:cs typeface="Arial"/>
              </a:rPr>
              <a:t>the </a:t>
            </a: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provider </a:t>
            </a:r>
            <a:r>
              <a:rPr sz="1587" b="1" dirty="0">
                <a:solidFill>
                  <a:srgbClr val="404A56"/>
                </a:solidFill>
                <a:latin typeface="Arial"/>
                <a:cs typeface="Arial"/>
              </a:rPr>
              <a:t>server </a:t>
            </a: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accessing </a:t>
            </a:r>
            <a:r>
              <a:rPr sz="1587" b="1" spc="5" dirty="0">
                <a:solidFill>
                  <a:srgbClr val="404A56"/>
                </a:solidFill>
                <a:latin typeface="Arial"/>
                <a:cs typeface="Arial"/>
              </a:rPr>
              <a:t>in the database </a:t>
            </a:r>
            <a:r>
              <a:rPr sz="1587" spc="5" dirty="0">
                <a:solidFill>
                  <a:srgbClr val="404A56"/>
                </a:solidFill>
                <a:latin typeface="Arial"/>
                <a:cs typeface="Arial"/>
              </a:rPr>
              <a:t>content </a:t>
            </a: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information  describing </a:t>
            </a:r>
            <a:r>
              <a:rPr sz="1587" spc="5" dirty="0">
                <a:solidFill>
                  <a:srgbClr val="404A56"/>
                </a:solidFill>
                <a:latin typeface="Arial"/>
                <a:cs typeface="Arial"/>
              </a:rPr>
              <a:t>the requested</a:t>
            </a:r>
            <a:r>
              <a:rPr sz="1587" spc="-9" dirty="0">
                <a:solidFill>
                  <a:srgbClr val="404A56"/>
                </a:solidFill>
                <a:latin typeface="Arial"/>
                <a:cs typeface="Arial"/>
              </a:rPr>
              <a:t> </a:t>
            </a:r>
            <a:r>
              <a:rPr sz="1587" spc="5" dirty="0">
                <a:solidFill>
                  <a:srgbClr val="404A56"/>
                </a:solidFill>
                <a:latin typeface="Arial"/>
                <a:cs typeface="Arial"/>
              </a:rPr>
              <a:t>content;</a:t>
            </a:r>
            <a:endParaRPr sz="1587" dirty="0">
              <a:latin typeface="Arial"/>
              <a:cs typeface="Arial"/>
            </a:endParaRPr>
          </a:p>
          <a:p>
            <a:pPr marL="753170" marR="25912" indent="-284454">
              <a:lnSpc>
                <a:spcPts val="1532"/>
              </a:lnSpc>
              <a:spcBef>
                <a:spcPts val="385"/>
              </a:spcBef>
              <a:buChar char="–"/>
              <a:tabLst>
                <a:tab pos="753170" algn="l"/>
                <a:tab pos="753746" algn="l"/>
              </a:tabLst>
            </a:pPr>
            <a:r>
              <a:rPr sz="1587" spc="5" dirty="0">
                <a:solidFill>
                  <a:srgbClr val="404A56"/>
                </a:solidFill>
                <a:latin typeface="Arial"/>
                <a:cs typeface="Arial"/>
              </a:rPr>
              <a:t>the </a:t>
            </a: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provider </a:t>
            </a:r>
            <a:r>
              <a:rPr sz="1587" b="1" dirty="0">
                <a:solidFill>
                  <a:srgbClr val="404A56"/>
                </a:solidFill>
                <a:latin typeface="Arial"/>
                <a:cs typeface="Arial"/>
              </a:rPr>
              <a:t>server </a:t>
            </a: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accessing </a:t>
            </a:r>
            <a:r>
              <a:rPr sz="1587" spc="5" dirty="0">
                <a:solidFill>
                  <a:srgbClr val="404A56"/>
                </a:solidFill>
                <a:latin typeface="Arial"/>
                <a:cs typeface="Arial"/>
              </a:rPr>
              <a:t>regulation </a:t>
            </a: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information </a:t>
            </a:r>
            <a:r>
              <a:rPr sz="1587" b="1" spc="5" dirty="0">
                <a:solidFill>
                  <a:srgbClr val="404A56"/>
                </a:solidFill>
                <a:latin typeface="Arial"/>
                <a:cs typeface="Arial"/>
              </a:rPr>
              <a:t>in the database  </a:t>
            </a: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describing at least one </a:t>
            </a:r>
            <a:r>
              <a:rPr sz="1587" spc="5" dirty="0">
                <a:solidFill>
                  <a:srgbClr val="404A56"/>
                </a:solidFill>
                <a:latin typeface="Arial"/>
                <a:cs typeface="Arial"/>
              </a:rPr>
              <a:t>regulation that </a:t>
            </a: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is </a:t>
            </a:r>
            <a:r>
              <a:rPr sz="1587" spc="5" dirty="0">
                <a:solidFill>
                  <a:srgbClr val="404A56"/>
                </a:solidFill>
                <a:latin typeface="Arial"/>
                <a:cs typeface="Arial"/>
              </a:rPr>
              <a:t>related to the </a:t>
            </a: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payment and </a:t>
            </a:r>
            <a:r>
              <a:rPr sz="1587" spc="5" dirty="0">
                <a:solidFill>
                  <a:srgbClr val="404A56"/>
                </a:solidFill>
                <a:latin typeface="Arial"/>
                <a:cs typeface="Arial"/>
              </a:rPr>
              <a:t>the  content </a:t>
            </a: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information of </a:t>
            </a:r>
            <a:r>
              <a:rPr sz="1587" spc="5" dirty="0">
                <a:solidFill>
                  <a:srgbClr val="404A56"/>
                </a:solidFill>
                <a:latin typeface="Arial"/>
                <a:cs typeface="Arial"/>
              </a:rPr>
              <a:t>the requested content </a:t>
            </a: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and </a:t>
            </a:r>
            <a:r>
              <a:rPr sz="1587" spc="5" dirty="0">
                <a:solidFill>
                  <a:srgbClr val="404A56"/>
                </a:solidFill>
                <a:latin typeface="Arial"/>
                <a:cs typeface="Arial"/>
              </a:rPr>
              <a:t>to </a:t>
            </a: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geographical  information of </a:t>
            </a:r>
            <a:r>
              <a:rPr sz="1587" spc="5" dirty="0">
                <a:solidFill>
                  <a:srgbClr val="404A56"/>
                </a:solidFill>
                <a:latin typeface="Arial"/>
                <a:cs typeface="Arial"/>
              </a:rPr>
              <a:t>the</a:t>
            </a:r>
            <a:r>
              <a:rPr sz="1587" spc="-5" dirty="0">
                <a:solidFill>
                  <a:srgbClr val="404A56"/>
                </a:solidFill>
                <a:latin typeface="Arial"/>
                <a:cs typeface="Arial"/>
              </a:rPr>
              <a:t> </a:t>
            </a: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user;</a:t>
            </a:r>
            <a:endParaRPr sz="1587" dirty="0">
              <a:latin typeface="Arial"/>
              <a:cs typeface="Arial"/>
            </a:endParaRPr>
          </a:p>
          <a:p>
            <a:pPr marL="753170" indent="-284454">
              <a:spcBef>
                <a:spcPts val="27"/>
              </a:spcBef>
              <a:buChar char="–"/>
              <a:tabLst>
                <a:tab pos="753170" algn="l"/>
                <a:tab pos="753746" algn="l"/>
              </a:tabLst>
            </a:pP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determining </a:t>
            </a:r>
            <a:r>
              <a:rPr sz="1587" spc="5" dirty="0">
                <a:solidFill>
                  <a:srgbClr val="404A56"/>
                </a:solidFill>
                <a:latin typeface="Arial"/>
                <a:cs typeface="Arial"/>
              </a:rPr>
              <a:t>the </a:t>
            </a: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geographic location of </a:t>
            </a:r>
            <a:r>
              <a:rPr sz="1587" spc="5" dirty="0">
                <a:solidFill>
                  <a:srgbClr val="404A56"/>
                </a:solidFill>
                <a:latin typeface="Arial"/>
                <a:cs typeface="Arial"/>
              </a:rPr>
              <a:t>the</a:t>
            </a:r>
            <a:r>
              <a:rPr sz="1587" spc="-41" dirty="0">
                <a:solidFill>
                  <a:srgbClr val="404A56"/>
                </a:solidFill>
                <a:latin typeface="Arial"/>
                <a:cs typeface="Arial"/>
              </a:rPr>
              <a:t> </a:t>
            </a: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user;</a:t>
            </a:r>
            <a:endParaRPr sz="1587" dirty="0">
              <a:latin typeface="Arial"/>
              <a:cs typeface="Arial"/>
            </a:endParaRPr>
          </a:p>
          <a:p>
            <a:pPr marL="753170" marR="761230" indent="-284454">
              <a:lnSpc>
                <a:spcPts val="1532"/>
              </a:lnSpc>
              <a:spcBef>
                <a:spcPts val="381"/>
              </a:spcBef>
              <a:buChar char="–"/>
              <a:tabLst>
                <a:tab pos="753170" algn="l"/>
                <a:tab pos="753746" algn="l"/>
              </a:tabLst>
            </a:pPr>
            <a:r>
              <a:rPr sz="1587" spc="5" dirty="0">
                <a:solidFill>
                  <a:srgbClr val="404A56"/>
                </a:solidFill>
                <a:latin typeface="Arial"/>
                <a:cs typeface="Arial"/>
              </a:rPr>
              <a:t>the </a:t>
            </a: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provider </a:t>
            </a:r>
            <a:r>
              <a:rPr sz="1587" b="1" dirty="0">
                <a:solidFill>
                  <a:srgbClr val="404A56"/>
                </a:solidFill>
                <a:latin typeface="Arial"/>
                <a:cs typeface="Arial"/>
              </a:rPr>
              <a:t>server </a:t>
            </a: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determining whether </a:t>
            </a:r>
            <a:r>
              <a:rPr sz="1587" spc="5" dirty="0">
                <a:solidFill>
                  <a:srgbClr val="404A56"/>
                </a:solidFill>
                <a:latin typeface="Arial"/>
                <a:cs typeface="Arial"/>
              </a:rPr>
              <a:t>the requested content  satisfies the </a:t>
            </a: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at least one</a:t>
            </a:r>
            <a:r>
              <a:rPr sz="1587" spc="-14" dirty="0">
                <a:solidFill>
                  <a:srgbClr val="404A56"/>
                </a:solidFill>
                <a:latin typeface="Arial"/>
                <a:cs typeface="Arial"/>
              </a:rPr>
              <a:t> </a:t>
            </a:r>
            <a:r>
              <a:rPr sz="1587" spc="5" dirty="0">
                <a:solidFill>
                  <a:srgbClr val="404A56"/>
                </a:solidFill>
                <a:latin typeface="Arial"/>
                <a:cs typeface="Arial"/>
              </a:rPr>
              <a:t>regulation;</a:t>
            </a:r>
            <a:endParaRPr sz="1587" dirty="0">
              <a:latin typeface="Arial"/>
              <a:cs typeface="Arial"/>
            </a:endParaRPr>
          </a:p>
          <a:p>
            <a:pPr marL="1152788" lvl="1" indent="-228024">
              <a:lnSpc>
                <a:spcPts val="1682"/>
              </a:lnSpc>
              <a:spcBef>
                <a:spcPts val="9"/>
              </a:spcBef>
              <a:buChar char="•"/>
              <a:tabLst>
                <a:tab pos="1152788" algn="l"/>
                <a:tab pos="1153363" algn="l"/>
              </a:tabLst>
            </a:pPr>
            <a:r>
              <a:rPr sz="1406" spc="-5" dirty="0">
                <a:solidFill>
                  <a:srgbClr val="404A56"/>
                </a:solidFill>
                <a:latin typeface="Arial"/>
                <a:cs typeface="Arial"/>
              </a:rPr>
              <a:t>if so, </a:t>
            </a:r>
            <a:r>
              <a:rPr sz="1406" spc="-9" dirty="0">
                <a:solidFill>
                  <a:srgbClr val="404A56"/>
                </a:solidFill>
                <a:latin typeface="Arial"/>
                <a:cs typeface="Arial"/>
              </a:rPr>
              <a:t>delivering </a:t>
            </a:r>
            <a:r>
              <a:rPr sz="1406" spc="-5" dirty="0">
                <a:solidFill>
                  <a:srgbClr val="404A56"/>
                </a:solidFill>
                <a:latin typeface="Arial"/>
                <a:cs typeface="Arial"/>
              </a:rPr>
              <a:t>the requested content to the user</a:t>
            </a:r>
            <a:r>
              <a:rPr sz="1406" spc="-122" dirty="0">
                <a:solidFill>
                  <a:srgbClr val="404A56"/>
                </a:solidFill>
                <a:latin typeface="Arial"/>
                <a:cs typeface="Arial"/>
              </a:rPr>
              <a:t> </a:t>
            </a:r>
            <a:r>
              <a:rPr sz="1406" b="1" spc="-5" dirty="0">
                <a:solidFill>
                  <a:srgbClr val="404A56"/>
                </a:solidFill>
                <a:latin typeface="Arial"/>
                <a:cs typeface="Arial"/>
              </a:rPr>
              <a:t>terminal</a:t>
            </a:r>
            <a:endParaRPr sz="1406" dirty="0">
              <a:latin typeface="Arial"/>
              <a:cs typeface="Arial"/>
            </a:endParaRPr>
          </a:p>
          <a:p>
            <a:pPr marL="1152788" lvl="1" indent="-228024">
              <a:lnSpc>
                <a:spcPts val="1682"/>
              </a:lnSpc>
              <a:buChar char="•"/>
              <a:tabLst>
                <a:tab pos="1152788" algn="l"/>
                <a:tab pos="1153363" algn="l"/>
              </a:tabLst>
            </a:pPr>
            <a:r>
              <a:rPr sz="1406" spc="-5" dirty="0">
                <a:solidFill>
                  <a:srgbClr val="404A56"/>
                </a:solidFill>
                <a:latin typeface="Arial"/>
                <a:cs typeface="Arial"/>
              </a:rPr>
              <a:t>if not, transmitting a </a:t>
            </a:r>
            <a:r>
              <a:rPr sz="1406" spc="-14" dirty="0">
                <a:solidFill>
                  <a:srgbClr val="404A56"/>
                </a:solidFill>
                <a:latin typeface="Arial"/>
                <a:cs typeface="Arial"/>
              </a:rPr>
              <a:t>payment </a:t>
            </a:r>
            <a:r>
              <a:rPr sz="1406" spc="-5" dirty="0">
                <a:solidFill>
                  <a:srgbClr val="404A56"/>
                </a:solidFill>
                <a:latin typeface="Arial"/>
                <a:cs typeface="Arial"/>
              </a:rPr>
              <a:t>request to the user</a:t>
            </a:r>
            <a:r>
              <a:rPr sz="1406" spc="-150" dirty="0">
                <a:solidFill>
                  <a:srgbClr val="404A56"/>
                </a:solidFill>
                <a:latin typeface="Arial"/>
                <a:cs typeface="Arial"/>
              </a:rPr>
              <a:t> </a:t>
            </a:r>
            <a:r>
              <a:rPr sz="1406" b="1" dirty="0">
                <a:solidFill>
                  <a:srgbClr val="404A56"/>
                </a:solidFill>
                <a:latin typeface="Arial"/>
                <a:cs typeface="Arial"/>
              </a:rPr>
              <a:t>terminal</a:t>
            </a:r>
            <a:r>
              <a:rPr sz="1406" dirty="0">
                <a:solidFill>
                  <a:srgbClr val="404A56"/>
                </a:solidFill>
                <a:latin typeface="Arial"/>
                <a:cs typeface="Arial"/>
              </a:rPr>
              <a:t>.</a:t>
            </a:r>
            <a:endParaRPr sz="1406" dirty="0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1632" dirty="0">
              <a:latin typeface="Times New Roman"/>
              <a:cs typeface="Times New Roman"/>
            </a:endParaRPr>
          </a:p>
          <a:p>
            <a:pPr marL="753170" marR="407103" indent="-284454">
              <a:lnSpc>
                <a:spcPts val="1542"/>
              </a:lnSpc>
              <a:buFont typeface="Wingdings"/>
              <a:buChar char=""/>
              <a:tabLst>
                <a:tab pos="753170" algn="l"/>
                <a:tab pos="753746" algn="l"/>
              </a:tabLst>
            </a:pPr>
            <a:r>
              <a:rPr sz="1587" dirty="0">
                <a:solidFill>
                  <a:srgbClr val="336699"/>
                </a:solidFill>
                <a:latin typeface="Arial"/>
                <a:cs typeface="Arial"/>
              </a:rPr>
              <a:t>wherein </a:t>
            </a:r>
            <a:r>
              <a:rPr sz="1587" spc="5" dirty="0">
                <a:solidFill>
                  <a:srgbClr val="336699"/>
                </a:solidFill>
                <a:latin typeface="Arial"/>
                <a:cs typeface="Arial"/>
              </a:rPr>
              <a:t>the </a:t>
            </a:r>
            <a:r>
              <a:rPr sz="1587" dirty="0">
                <a:solidFill>
                  <a:srgbClr val="336699"/>
                </a:solidFill>
                <a:latin typeface="Arial"/>
                <a:cs typeface="Arial"/>
              </a:rPr>
              <a:t>geographic location of </a:t>
            </a:r>
            <a:r>
              <a:rPr sz="1587" spc="5" dirty="0">
                <a:solidFill>
                  <a:srgbClr val="336699"/>
                </a:solidFill>
                <a:latin typeface="Arial"/>
                <a:cs typeface="Arial"/>
              </a:rPr>
              <a:t>the </a:t>
            </a:r>
            <a:r>
              <a:rPr sz="1587" dirty="0">
                <a:solidFill>
                  <a:srgbClr val="336699"/>
                </a:solidFill>
                <a:latin typeface="Arial"/>
                <a:cs typeface="Arial"/>
              </a:rPr>
              <a:t>user is determined by </a:t>
            </a:r>
            <a:r>
              <a:rPr sz="1587" spc="5" dirty="0">
                <a:solidFill>
                  <a:srgbClr val="336699"/>
                </a:solidFill>
                <a:latin typeface="Arial"/>
                <a:cs typeface="Arial"/>
              </a:rPr>
              <a:t>the IP  </a:t>
            </a:r>
            <a:r>
              <a:rPr sz="1587" dirty="0">
                <a:solidFill>
                  <a:srgbClr val="336699"/>
                </a:solidFill>
                <a:latin typeface="Arial"/>
                <a:cs typeface="Arial"/>
              </a:rPr>
              <a:t>address of </a:t>
            </a:r>
            <a:r>
              <a:rPr sz="1587" spc="5" dirty="0">
                <a:solidFill>
                  <a:srgbClr val="336699"/>
                </a:solidFill>
                <a:latin typeface="Arial"/>
                <a:cs typeface="Arial"/>
              </a:rPr>
              <a:t>the </a:t>
            </a:r>
            <a:r>
              <a:rPr sz="1587" dirty="0">
                <a:solidFill>
                  <a:srgbClr val="336699"/>
                </a:solidFill>
                <a:latin typeface="Arial"/>
                <a:cs typeface="Arial"/>
              </a:rPr>
              <a:t>user </a:t>
            </a:r>
            <a:r>
              <a:rPr sz="1587" spc="5" dirty="0">
                <a:solidFill>
                  <a:srgbClr val="336699"/>
                </a:solidFill>
                <a:latin typeface="Arial"/>
                <a:cs typeface="Arial"/>
              </a:rPr>
              <a:t>terminal </a:t>
            </a:r>
            <a:r>
              <a:rPr sz="1587" b="1" spc="5" dirty="0">
                <a:solidFill>
                  <a:srgbClr val="336699"/>
                </a:solidFill>
                <a:latin typeface="Arial"/>
                <a:cs typeface="Arial"/>
              </a:rPr>
              <a:t>using </a:t>
            </a:r>
            <a:r>
              <a:rPr sz="1587" b="1" dirty="0">
                <a:solidFill>
                  <a:srgbClr val="336699"/>
                </a:solidFill>
                <a:latin typeface="Arial"/>
                <a:cs typeface="Arial"/>
              </a:rPr>
              <a:t>method steps x, </a:t>
            </a:r>
            <a:r>
              <a:rPr sz="1587" b="1" spc="-73" dirty="0">
                <a:solidFill>
                  <a:srgbClr val="336699"/>
                </a:solidFill>
                <a:latin typeface="Arial"/>
                <a:cs typeface="Arial"/>
              </a:rPr>
              <a:t>y,</a:t>
            </a:r>
            <a:r>
              <a:rPr sz="1587" b="1" spc="27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587" b="1" spc="9" dirty="0">
                <a:solidFill>
                  <a:srgbClr val="336699"/>
                </a:solidFill>
                <a:latin typeface="Arial"/>
                <a:cs typeface="Arial"/>
              </a:rPr>
              <a:t>z</a:t>
            </a:r>
            <a:r>
              <a:rPr sz="1587" spc="9" dirty="0">
                <a:solidFill>
                  <a:srgbClr val="336699"/>
                </a:solidFill>
                <a:latin typeface="Arial"/>
                <a:cs typeface="Arial"/>
              </a:rPr>
              <a:t>.</a:t>
            </a:r>
            <a:endParaRPr sz="158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9250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59627" y="525045"/>
            <a:ext cx="3860288" cy="379137"/>
          </a:xfrm>
          <a:prstGeom prst="rect">
            <a:avLst/>
          </a:prstGeom>
        </p:spPr>
        <p:txBody>
          <a:bodyPr vert="horz" wrap="square" lIns="0" tIns="16123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27"/>
              </a:spcBef>
            </a:pPr>
            <a:r>
              <a:rPr sz="2358" spc="18" dirty="0"/>
              <a:t>Example </a:t>
            </a:r>
            <a:r>
              <a:rPr sz="2358" spc="9" dirty="0"/>
              <a:t>III: </a:t>
            </a:r>
            <a:r>
              <a:rPr sz="2358" spc="14" dirty="0"/>
              <a:t>Inventive</a:t>
            </a:r>
            <a:r>
              <a:rPr sz="2358" spc="-23" dirty="0"/>
              <a:t> </a:t>
            </a:r>
            <a:r>
              <a:rPr sz="2358" spc="18" dirty="0"/>
              <a:t>Step</a:t>
            </a:r>
            <a:endParaRPr sz="2358"/>
          </a:p>
        </p:txBody>
      </p:sp>
      <p:sp>
        <p:nvSpPr>
          <p:cNvPr id="4" name="object 4"/>
          <p:cNvSpPr txBox="1"/>
          <p:nvPr/>
        </p:nvSpPr>
        <p:spPr>
          <a:xfrm>
            <a:off x="2790801" y="1108439"/>
            <a:ext cx="2077554" cy="1210863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 marR="4607">
              <a:lnSpc>
                <a:spcPct val="120600"/>
              </a:lnSpc>
              <a:spcBef>
                <a:spcPts val="86"/>
              </a:spcBef>
            </a:pPr>
            <a:r>
              <a:rPr sz="1587" spc="-18" dirty="0">
                <a:solidFill>
                  <a:srgbClr val="4B575E"/>
                </a:solidFill>
                <a:latin typeface="Arial"/>
                <a:cs typeface="Arial"/>
              </a:rPr>
              <a:t>Technical </a:t>
            </a: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character:  </a:t>
            </a: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Non-technical</a:t>
            </a:r>
            <a:r>
              <a:rPr sz="1587" spc="-50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aspects:</a:t>
            </a:r>
            <a:endParaRPr sz="1587">
              <a:latin typeface="Arial"/>
              <a:cs typeface="Arial"/>
            </a:endParaRPr>
          </a:p>
          <a:p>
            <a:pPr marL="11516" marR="794629">
              <a:lnSpc>
                <a:spcPct val="100600"/>
              </a:lnSpc>
              <a:spcBef>
                <a:spcPts val="934"/>
              </a:spcBef>
            </a:pP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Requirements  </a:t>
            </a: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specification:</a:t>
            </a:r>
            <a:endParaRPr sz="158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0801" y="2662559"/>
            <a:ext cx="1512676" cy="257607"/>
          </a:xfrm>
          <a:prstGeom prst="rect">
            <a:avLst/>
          </a:prstGeom>
        </p:spPr>
        <p:txBody>
          <a:bodyPr vert="horz" wrap="square" lIns="0" tIns="13244" rIns="0" bIns="0" rtlCol="0">
            <a:spAutoFit/>
          </a:bodyPr>
          <a:lstStyle/>
          <a:p>
            <a:pPr marL="11516">
              <a:spcBef>
                <a:spcPts val="104"/>
              </a:spcBef>
            </a:pP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Closest prior</a:t>
            </a:r>
            <a:r>
              <a:rPr sz="1587" spc="-59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art:</a:t>
            </a:r>
            <a:endParaRPr sz="158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90801" y="3395567"/>
            <a:ext cx="2333217" cy="898218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4607">
              <a:lnSpc>
                <a:spcPct val="120900"/>
              </a:lnSpc>
              <a:spcBef>
                <a:spcPts val="91"/>
              </a:spcBef>
            </a:pP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non-technical differences:  </a:t>
            </a: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technical </a:t>
            </a: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differences:  </a:t>
            </a: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Skilled</a:t>
            </a:r>
            <a:r>
              <a:rPr sz="1587" spc="-5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person:</a:t>
            </a:r>
            <a:endParaRPr sz="158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90802" y="4757603"/>
            <a:ext cx="1729758" cy="504969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4607">
              <a:lnSpc>
                <a:spcPct val="100600"/>
              </a:lnSpc>
              <a:spcBef>
                <a:spcPts val="91"/>
              </a:spcBef>
            </a:pP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Objective</a:t>
            </a:r>
            <a:r>
              <a:rPr sz="1587" spc="-68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technical  </a:t>
            </a: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problem:</a:t>
            </a:r>
            <a:endParaRPr sz="158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90801" y="5661402"/>
            <a:ext cx="814208" cy="257607"/>
          </a:xfrm>
          <a:prstGeom prst="rect">
            <a:avLst/>
          </a:prstGeom>
        </p:spPr>
        <p:txBody>
          <a:bodyPr vert="horz" wrap="square" lIns="0" tIns="13244" rIns="0" bIns="0" rtlCol="0">
            <a:spAutoFit/>
          </a:bodyPr>
          <a:lstStyle/>
          <a:p>
            <a:pPr marL="11516">
              <a:spcBef>
                <a:spcPts val="104"/>
              </a:spcBef>
            </a:pP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Solution:</a:t>
            </a:r>
            <a:endParaRPr sz="1587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27085" y="1108399"/>
            <a:ext cx="3796948" cy="1205990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 marR="3461818">
              <a:lnSpc>
                <a:spcPct val="120600"/>
              </a:lnSpc>
              <a:spcBef>
                <a:spcPts val="86"/>
              </a:spcBef>
            </a:pP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yes  yes</a:t>
            </a:r>
            <a:endParaRPr sz="1587">
              <a:latin typeface="Arial"/>
              <a:cs typeface="Arial"/>
            </a:endParaRPr>
          </a:p>
          <a:p>
            <a:pPr marL="11516">
              <a:spcBef>
                <a:spcPts val="948"/>
              </a:spcBef>
            </a:pPr>
            <a:r>
              <a:rPr sz="1587" spc="5" dirty="0">
                <a:solidFill>
                  <a:srgbClr val="BF362A"/>
                </a:solidFill>
                <a:latin typeface="Arial"/>
                <a:cs typeface="Arial"/>
              </a:rPr>
              <a:t>= </a:t>
            </a:r>
            <a:r>
              <a:rPr sz="1587" dirty="0">
                <a:solidFill>
                  <a:srgbClr val="BF362A"/>
                </a:solidFill>
                <a:latin typeface="Arial"/>
                <a:cs typeface="Arial"/>
              </a:rPr>
              <a:t>business</a:t>
            </a:r>
            <a:r>
              <a:rPr sz="1587" spc="-9" dirty="0">
                <a:solidFill>
                  <a:srgbClr val="BF362A"/>
                </a:solidFill>
                <a:latin typeface="Arial"/>
                <a:cs typeface="Arial"/>
              </a:rPr>
              <a:t> </a:t>
            </a:r>
            <a:r>
              <a:rPr sz="1587" spc="5" dirty="0">
                <a:solidFill>
                  <a:srgbClr val="BF362A"/>
                </a:solidFill>
                <a:latin typeface="Arial"/>
                <a:cs typeface="Arial"/>
              </a:rPr>
              <a:t>method:</a:t>
            </a:r>
            <a:endParaRPr sz="1587">
              <a:latin typeface="Arial"/>
              <a:cs typeface="Arial"/>
            </a:endParaRPr>
          </a:p>
          <a:p>
            <a:pPr marL="11516">
              <a:spcBef>
                <a:spcPts val="9"/>
              </a:spcBef>
            </a:pPr>
            <a:r>
              <a:rPr sz="1587" spc="5" dirty="0">
                <a:solidFill>
                  <a:srgbClr val="BF362A"/>
                </a:solidFill>
                <a:latin typeface="Arial"/>
                <a:cs typeface="Arial"/>
              </a:rPr>
              <a:t>"ordering content </a:t>
            </a:r>
            <a:r>
              <a:rPr sz="1587" dirty="0">
                <a:solidFill>
                  <a:srgbClr val="BF362A"/>
                </a:solidFill>
                <a:latin typeface="Arial"/>
                <a:cs typeface="Arial"/>
              </a:rPr>
              <a:t>and </a:t>
            </a:r>
            <a:r>
              <a:rPr sz="1587" spc="5" dirty="0">
                <a:solidFill>
                  <a:srgbClr val="BF362A"/>
                </a:solidFill>
                <a:latin typeface="Arial"/>
                <a:cs typeface="Arial"/>
              </a:rPr>
              <a:t>calculating </a:t>
            </a:r>
            <a:r>
              <a:rPr sz="1587" dirty="0">
                <a:solidFill>
                  <a:srgbClr val="BF362A"/>
                </a:solidFill>
                <a:latin typeface="Arial"/>
                <a:cs typeface="Arial"/>
              </a:rPr>
              <a:t>its</a:t>
            </a:r>
            <a:r>
              <a:rPr sz="1587" spc="-103" dirty="0">
                <a:solidFill>
                  <a:srgbClr val="BF362A"/>
                </a:solidFill>
                <a:latin typeface="Arial"/>
                <a:cs typeface="Arial"/>
              </a:rPr>
              <a:t> </a:t>
            </a:r>
            <a:r>
              <a:rPr sz="1587" dirty="0">
                <a:solidFill>
                  <a:srgbClr val="BF362A"/>
                </a:solidFill>
                <a:latin typeface="Arial"/>
                <a:cs typeface="Arial"/>
              </a:rPr>
              <a:t>price"</a:t>
            </a:r>
            <a:endParaRPr sz="1587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7085" y="2662520"/>
            <a:ext cx="4847817" cy="1638228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4607" algn="just">
              <a:lnSpc>
                <a:spcPct val="100600"/>
              </a:lnSpc>
              <a:spcBef>
                <a:spcPts val="91"/>
              </a:spcBef>
            </a:pP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computer system comprising a </a:t>
            </a:r>
            <a:r>
              <a:rPr sz="1587" spc="-5" dirty="0">
                <a:solidFill>
                  <a:srgbClr val="4B575E"/>
                </a:solidFill>
                <a:latin typeface="Arial"/>
                <a:cs typeface="Arial"/>
              </a:rPr>
              <a:t>server, </a:t>
            </a: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database, and  </a:t>
            </a: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a terminal </a:t>
            </a: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which are </a:t>
            </a: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connected via a communications  </a:t>
            </a: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network </a:t>
            </a:r>
            <a:r>
              <a:rPr sz="1587" u="heavy" spc="5" dirty="0">
                <a:solidFill>
                  <a:srgbClr val="4B575E"/>
                </a:solidFill>
                <a:uFill>
                  <a:solidFill>
                    <a:srgbClr val="4B575E"/>
                  </a:solidFill>
                </a:uFill>
                <a:latin typeface="Arial"/>
                <a:cs typeface="Arial"/>
              </a:rPr>
              <a:t>capable </a:t>
            </a:r>
            <a:r>
              <a:rPr sz="1587" u="heavy" dirty="0">
                <a:solidFill>
                  <a:srgbClr val="4B575E"/>
                </a:solidFill>
                <a:uFill>
                  <a:solidFill>
                    <a:srgbClr val="4B575E"/>
                  </a:solidFill>
                </a:uFill>
                <a:latin typeface="Arial"/>
                <a:cs typeface="Arial"/>
              </a:rPr>
              <a:t>of determining </a:t>
            </a:r>
            <a:r>
              <a:rPr sz="1587" u="heavy" spc="5" dirty="0">
                <a:solidFill>
                  <a:srgbClr val="4B575E"/>
                </a:solidFill>
                <a:uFill>
                  <a:solidFill>
                    <a:srgbClr val="4B575E"/>
                  </a:solidFill>
                </a:uFill>
                <a:latin typeface="Arial"/>
                <a:cs typeface="Arial"/>
              </a:rPr>
              <a:t>the </a:t>
            </a:r>
            <a:r>
              <a:rPr sz="1587" u="heavy" dirty="0">
                <a:solidFill>
                  <a:srgbClr val="4B575E"/>
                </a:solidFill>
                <a:uFill>
                  <a:solidFill>
                    <a:srgbClr val="4B575E"/>
                  </a:solidFill>
                </a:uFill>
                <a:latin typeface="Arial"/>
                <a:cs typeface="Arial"/>
              </a:rPr>
              <a:t>location of</a:t>
            </a:r>
            <a:r>
              <a:rPr sz="1587" u="heavy" spc="-36" dirty="0">
                <a:solidFill>
                  <a:srgbClr val="4B575E"/>
                </a:solidFill>
                <a:uFill>
                  <a:solidFill>
                    <a:srgbClr val="4B575E"/>
                  </a:solidFill>
                </a:uFill>
                <a:latin typeface="Arial"/>
                <a:cs typeface="Arial"/>
              </a:rPr>
              <a:t> </a:t>
            </a:r>
            <a:r>
              <a:rPr sz="1587" u="heavy" spc="-14" dirty="0">
                <a:solidFill>
                  <a:srgbClr val="4B575E"/>
                </a:solidFill>
                <a:uFill>
                  <a:solidFill>
                    <a:srgbClr val="4B575E"/>
                  </a:solidFill>
                </a:uFill>
                <a:latin typeface="Arial"/>
                <a:cs typeface="Arial"/>
              </a:rPr>
              <a:t>user</a:t>
            </a:r>
            <a:r>
              <a:rPr sz="1587" spc="-14" dirty="0">
                <a:solidFill>
                  <a:srgbClr val="4B575E"/>
                </a:solidFill>
                <a:latin typeface="Arial"/>
                <a:cs typeface="Arial"/>
              </a:rPr>
              <a:t>.</a:t>
            </a:r>
            <a:endParaRPr sz="1587">
              <a:latin typeface="Arial"/>
              <a:cs typeface="Arial"/>
            </a:endParaRPr>
          </a:p>
          <a:p>
            <a:pPr marL="11516" marR="2774867">
              <a:lnSpc>
                <a:spcPct val="120900"/>
              </a:lnSpc>
              <a:spcBef>
                <a:spcPts val="27"/>
              </a:spcBef>
            </a:pPr>
            <a:r>
              <a:rPr sz="1587" spc="5" dirty="0">
                <a:solidFill>
                  <a:srgbClr val="BF362A"/>
                </a:solidFill>
                <a:latin typeface="Arial"/>
                <a:cs typeface="Arial"/>
              </a:rPr>
              <a:t>said </a:t>
            </a:r>
            <a:r>
              <a:rPr sz="1587" dirty="0">
                <a:solidFill>
                  <a:srgbClr val="BF362A"/>
                </a:solidFill>
                <a:latin typeface="Arial"/>
                <a:cs typeface="Arial"/>
              </a:rPr>
              <a:t>business </a:t>
            </a:r>
            <a:r>
              <a:rPr sz="1587" spc="5" dirty="0">
                <a:solidFill>
                  <a:srgbClr val="BF362A"/>
                </a:solidFill>
                <a:latin typeface="Arial"/>
                <a:cs typeface="Arial"/>
              </a:rPr>
              <a:t>method  </a:t>
            </a:r>
            <a:r>
              <a:rPr sz="1587" spc="5" dirty="0">
                <a:solidFill>
                  <a:srgbClr val="336699"/>
                </a:solidFill>
                <a:latin typeface="Arial"/>
                <a:cs typeface="Arial"/>
              </a:rPr>
              <a:t>method steps x, </a:t>
            </a:r>
            <a:r>
              <a:rPr sz="1587" spc="-68" dirty="0">
                <a:solidFill>
                  <a:srgbClr val="336699"/>
                </a:solidFill>
                <a:latin typeface="Arial"/>
                <a:cs typeface="Arial"/>
              </a:rPr>
              <a:t>y, </a:t>
            </a:r>
            <a:r>
              <a:rPr sz="1587" spc="5" dirty="0">
                <a:solidFill>
                  <a:srgbClr val="336699"/>
                </a:solidFill>
                <a:latin typeface="Arial"/>
                <a:cs typeface="Arial"/>
              </a:rPr>
              <a:t>z  </a:t>
            </a: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data processing</a:t>
            </a:r>
            <a:r>
              <a:rPr sz="1587" spc="-50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expert</a:t>
            </a:r>
            <a:endParaRPr sz="1587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27102" y="4636013"/>
            <a:ext cx="3715757" cy="1470247"/>
          </a:xfrm>
          <a:prstGeom prst="rect">
            <a:avLst/>
          </a:prstGeom>
        </p:spPr>
        <p:txBody>
          <a:bodyPr vert="horz" wrap="square" lIns="0" tIns="13244" rIns="0" bIns="0" rtlCol="0">
            <a:spAutoFit/>
          </a:bodyPr>
          <a:lstStyle/>
          <a:p>
            <a:pPr marL="237237" indent="-225721">
              <a:spcBef>
                <a:spcPts val="104"/>
              </a:spcBef>
              <a:buAutoNum type="arabicPeriod"/>
              <a:tabLst>
                <a:tab pos="237813" algn="l"/>
              </a:tabLst>
            </a:pP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automate </a:t>
            </a: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said </a:t>
            </a: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business</a:t>
            </a:r>
            <a:r>
              <a:rPr sz="1587" spc="-14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method</a:t>
            </a:r>
            <a:endParaRPr sz="1587">
              <a:latin typeface="Arial"/>
              <a:cs typeface="Arial"/>
            </a:endParaRPr>
          </a:p>
          <a:p>
            <a:pPr marL="237813" marR="4607" indent="-226296">
              <a:lnSpc>
                <a:spcPct val="100600"/>
              </a:lnSpc>
              <a:buAutoNum type="arabicPeriod"/>
              <a:tabLst>
                <a:tab pos="237813" algn="l"/>
              </a:tabLst>
            </a:pP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find </a:t>
            </a: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alternative </a:t>
            </a: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method for </a:t>
            </a: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determining  geographic location of</a:t>
            </a:r>
            <a:r>
              <a:rPr sz="1587" spc="-9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use</a:t>
            </a:r>
            <a:endParaRPr sz="1587">
              <a:latin typeface="Arial"/>
              <a:cs typeface="Arial"/>
            </a:endParaRPr>
          </a:p>
          <a:p>
            <a:pPr marL="237237" indent="-225721">
              <a:spcBef>
                <a:spcPts val="1378"/>
              </a:spcBef>
              <a:buAutoNum type="arabicPeriod"/>
              <a:tabLst>
                <a:tab pos="237813" algn="l"/>
              </a:tabLst>
            </a:pP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automation is</a:t>
            </a:r>
            <a:r>
              <a:rPr sz="1587" spc="-5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obvious</a:t>
            </a:r>
            <a:endParaRPr sz="1587">
              <a:latin typeface="Arial"/>
              <a:cs typeface="Arial"/>
            </a:endParaRPr>
          </a:p>
          <a:p>
            <a:pPr marL="237237" indent="-225721">
              <a:spcBef>
                <a:spcPts val="404"/>
              </a:spcBef>
              <a:buAutoNum type="arabicPeriod"/>
              <a:tabLst>
                <a:tab pos="237813" algn="l"/>
              </a:tabLst>
            </a:pP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obvious?</a:t>
            </a:r>
            <a:endParaRPr sz="158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6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28075" y="2636794"/>
            <a:ext cx="6334005" cy="2158744"/>
          </a:xfrm>
          <a:custGeom>
            <a:avLst/>
            <a:gdLst/>
            <a:ahLst/>
            <a:cxnLst/>
            <a:rect l="l" t="t" r="r" b="b"/>
            <a:pathLst>
              <a:path w="6985000" h="2380615">
                <a:moveTo>
                  <a:pt x="0" y="0"/>
                </a:moveTo>
                <a:lnTo>
                  <a:pt x="6984492" y="0"/>
                </a:lnTo>
                <a:lnTo>
                  <a:pt x="6984492" y="2380488"/>
                </a:lnTo>
                <a:lnTo>
                  <a:pt x="0" y="2380488"/>
                </a:lnTo>
                <a:lnTo>
                  <a:pt x="0" y="0"/>
                </a:lnTo>
                <a:close/>
              </a:path>
            </a:pathLst>
          </a:custGeom>
          <a:solidFill>
            <a:srgbClr val="D5DEE6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/>
          <p:nvPr/>
        </p:nvSpPr>
        <p:spPr>
          <a:xfrm>
            <a:off x="2922549" y="2631265"/>
            <a:ext cx="6344946" cy="2169685"/>
          </a:xfrm>
          <a:custGeom>
            <a:avLst/>
            <a:gdLst/>
            <a:ahLst/>
            <a:cxnLst/>
            <a:rect l="l" t="t" r="r" b="b"/>
            <a:pathLst>
              <a:path w="6997065" h="2392679">
                <a:moveTo>
                  <a:pt x="6996684" y="0"/>
                </a:moveTo>
                <a:lnTo>
                  <a:pt x="0" y="0"/>
                </a:lnTo>
                <a:lnTo>
                  <a:pt x="0" y="2392679"/>
                </a:lnTo>
                <a:lnTo>
                  <a:pt x="6996684" y="2392679"/>
                </a:lnTo>
                <a:lnTo>
                  <a:pt x="6996684" y="2386584"/>
                </a:lnTo>
                <a:lnTo>
                  <a:pt x="10668" y="2386584"/>
                </a:lnTo>
                <a:lnTo>
                  <a:pt x="6095" y="2382011"/>
                </a:lnTo>
                <a:lnTo>
                  <a:pt x="10668" y="2382011"/>
                </a:lnTo>
                <a:lnTo>
                  <a:pt x="10668" y="10667"/>
                </a:lnTo>
                <a:lnTo>
                  <a:pt x="6095" y="10667"/>
                </a:lnTo>
                <a:lnTo>
                  <a:pt x="10668" y="6095"/>
                </a:lnTo>
                <a:lnTo>
                  <a:pt x="6996684" y="6095"/>
                </a:lnTo>
                <a:lnTo>
                  <a:pt x="6996684" y="0"/>
                </a:lnTo>
                <a:close/>
              </a:path>
              <a:path w="6997065" h="2392679">
                <a:moveTo>
                  <a:pt x="10668" y="2382011"/>
                </a:moveTo>
                <a:lnTo>
                  <a:pt x="6095" y="2382011"/>
                </a:lnTo>
                <a:lnTo>
                  <a:pt x="10668" y="2386584"/>
                </a:lnTo>
                <a:lnTo>
                  <a:pt x="10668" y="2382011"/>
                </a:lnTo>
                <a:close/>
              </a:path>
              <a:path w="6997065" h="2392679">
                <a:moveTo>
                  <a:pt x="6986015" y="2382011"/>
                </a:moveTo>
                <a:lnTo>
                  <a:pt x="10668" y="2382011"/>
                </a:lnTo>
                <a:lnTo>
                  <a:pt x="10668" y="2386584"/>
                </a:lnTo>
                <a:lnTo>
                  <a:pt x="6986015" y="2386584"/>
                </a:lnTo>
                <a:lnTo>
                  <a:pt x="6986015" y="2382011"/>
                </a:lnTo>
                <a:close/>
              </a:path>
              <a:path w="6997065" h="2392679">
                <a:moveTo>
                  <a:pt x="6986015" y="6095"/>
                </a:moveTo>
                <a:lnTo>
                  <a:pt x="6986015" y="2386584"/>
                </a:lnTo>
                <a:lnTo>
                  <a:pt x="6990588" y="2382011"/>
                </a:lnTo>
                <a:lnTo>
                  <a:pt x="6996684" y="2382011"/>
                </a:lnTo>
                <a:lnTo>
                  <a:pt x="6996684" y="10667"/>
                </a:lnTo>
                <a:lnTo>
                  <a:pt x="6990588" y="10667"/>
                </a:lnTo>
                <a:lnTo>
                  <a:pt x="6986015" y="6095"/>
                </a:lnTo>
                <a:close/>
              </a:path>
              <a:path w="6997065" h="2392679">
                <a:moveTo>
                  <a:pt x="6996684" y="2382011"/>
                </a:moveTo>
                <a:lnTo>
                  <a:pt x="6990588" y="2382011"/>
                </a:lnTo>
                <a:lnTo>
                  <a:pt x="6986015" y="2386584"/>
                </a:lnTo>
                <a:lnTo>
                  <a:pt x="6996684" y="2386584"/>
                </a:lnTo>
                <a:lnTo>
                  <a:pt x="6996684" y="2382011"/>
                </a:lnTo>
                <a:close/>
              </a:path>
              <a:path w="6997065" h="2392679">
                <a:moveTo>
                  <a:pt x="10668" y="6095"/>
                </a:moveTo>
                <a:lnTo>
                  <a:pt x="6095" y="10667"/>
                </a:lnTo>
                <a:lnTo>
                  <a:pt x="10668" y="10667"/>
                </a:lnTo>
                <a:lnTo>
                  <a:pt x="10668" y="6095"/>
                </a:lnTo>
                <a:close/>
              </a:path>
              <a:path w="6997065" h="2392679">
                <a:moveTo>
                  <a:pt x="6986015" y="6095"/>
                </a:moveTo>
                <a:lnTo>
                  <a:pt x="10668" y="6095"/>
                </a:lnTo>
                <a:lnTo>
                  <a:pt x="10668" y="10667"/>
                </a:lnTo>
                <a:lnTo>
                  <a:pt x="6986015" y="10667"/>
                </a:lnTo>
                <a:lnTo>
                  <a:pt x="6986015" y="6095"/>
                </a:lnTo>
                <a:close/>
              </a:path>
              <a:path w="6997065" h="2392679">
                <a:moveTo>
                  <a:pt x="6996684" y="6095"/>
                </a:moveTo>
                <a:lnTo>
                  <a:pt x="6986015" y="6095"/>
                </a:lnTo>
                <a:lnTo>
                  <a:pt x="6990588" y="10667"/>
                </a:lnTo>
                <a:lnTo>
                  <a:pt x="6996684" y="10667"/>
                </a:lnTo>
                <a:lnTo>
                  <a:pt x="6996684" y="6095"/>
                </a:lnTo>
                <a:close/>
              </a:path>
            </a:pathLst>
          </a:custGeom>
          <a:solidFill>
            <a:srgbClr val="4B575E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61123" y="417252"/>
            <a:ext cx="2354522" cy="379137"/>
          </a:xfrm>
          <a:prstGeom prst="rect">
            <a:avLst/>
          </a:prstGeom>
        </p:spPr>
        <p:txBody>
          <a:bodyPr vert="horz" wrap="square" lIns="0" tIns="16123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27"/>
              </a:spcBef>
            </a:pPr>
            <a:r>
              <a:rPr sz="2358" spc="14" dirty="0"/>
              <a:t>IP for</a:t>
            </a:r>
            <a:r>
              <a:rPr sz="2358" spc="-59" dirty="0"/>
              <a:t> </a:t>
            </a:r>
            <a:r>
              <a:rPr sz="2358" spc="18" dirty="0"/>
              <a:t>Software?</a:t>
            </a:r>
            <a:endParaRPr sz="2358"/>
          </a:p>
        </p:txBody>
      </p:sp>
      <p:sp>
        <p:nvSpPr>
          <p:cNvPr id="6" name="object 6"/>
          <p:cNvSpPr txBox="1"/>
          <p:nvPr/>
        </p:nvSpPr>
        <p:spPr>
          <a:xfrm>
            <a:off x="3293839" y="1031893"/>
            <a:ext cx="2591760" cy="379137"/>
          </a:xfrm>
          <a:prstGeom prst="rect">
            <a:avLst/>
          </a:prstGeom>
        </p:spPr>
        <p:txBody>
          <a:bodyPr vert="horz" wrap="square" lIns="0" tIns="16123" rIns="0" bIns="0" rtlCol="0">
            <a:spAutoFit/>
          </a:bodyPr>
          <a:lstStyle/>
          <a:p>
            <a:pPr marL="11516">
              <a:spcBef>
                <a:spcPts val="127"/>
              </a:spcBef>
            </a:pPr>
            <a:r>
              <a:rPr sz="2358" b="1" spc="14" dirty="0">
                <a:solidFill>
                  <a:srgbClr val="4B575E"/>
                </a:solidFill>
                <a:latin typeface="Arial"/>
                <a:cs typeface="Arial"/>
              </a:rPr>
              <a:t>"Software</a:t>
            </a:r>
            <a:r>
              <a:rPr sz="2358" b="1" spc="-36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2358" b="1" spc="14" dirty="0">
                <a:solidFill>
                  <a:srgbClr val="4B575E"/>
                </a:solidFill>
                <a:latin typeface="Arial"/>
                <a:cs typeface="Arial"/>
              </a:rPr>
              <a:t>patent"</a:t>
            </a:r>
            <a:endParaRPr sz="2358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28076" y="1347519"/>
            <a:ext cx="7114239" cy="4802803"/>
          </a:xfrm>
          <a:prstGeom prst="rect">
            <a:avLst/>
          </a:prstGeom>
        </p:spPr>
        <p:txBody>
          <a:bodyPr vert="horz" wrap="square" lIns="0" tIns="61037" rIns="0" bIns="0" rtlCol="0">
            <a:spAutoFit/>
          </a:bodyPr>
          <a:lstStyle/>
          <a:p>
            <a:pPr marL="975436" indent="-284454">
              <a:spcBef>
                <a:spcPts val="481"/>
              </a:spcBef>
              <a:buChar char="-"/>
              <a:tabLst>
                <a:tab pos="975436" algn="l"/>
                <a:tab pos="976012" algn="l"/>
              </a:tabLst>
            </a:pP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is </a:t>
            </a: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a colloquial</a:t>
            </a:r>
            <a:r>
              <a:rPr sz="1587" spc="-54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expression</a:t>
            </a:r>
            <a:endParaRPr sz="1587" dirty="0">
              <a:latin typeface="Arial"/>
              <a:cs typeface="Arial"/>
            </a:endParaRPr>
          </a:p>
          <a:p>
            <a:pPr marL="975436" marR="1117663" indent="-284454">
              <a:lnSpc>
                <a:spcPct val="101099"/>
              </a:lnSpc>
              <a:spcBef>
                <a:spcPts val="367"/>
              </a:spcBef>
              <a:buChar char="-"/>
              <a:tabLst>
                <a:tab pos="975436" algn="l"/>
                <a:tab pos="976012" algn="l"/>
              </a:tabLst>
            </a:pP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may mislead to the </a:t>
            </a: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assumption </a:t>
            </a: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that source/ </a:t>
            </a: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object </a:t>
            </a: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code  </a:t>
            </a: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is</a:t>
            </a:r>
            <a:r>
              <a:rPr sz="1587" spc="-5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patentable</a:t>
            </a:r>
            <a:endParaRPr sz="1587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har char="-"/>
            </a:pPr>
            <a:endParaRPr sz="1723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har char="-"/>
            </a:pPr>
            <a:endParaRPr sz="1723" dirty="0">
              <a:latin typeface="Times New Roman"/>
              <a:cs typeface="Times New Roman"/>
            </a:endParaRPr>
          </a:p>
          <a:p>
            <a:pPr marL="377161">
              <a:spcBef>
                <a:spcPts val="1242"/>
              </a:spcBef>
            </a:pPr>
            <a:r>
              <a:rPr sz="2358" b="1" spc="14" dirty="0">
                <a:solidFill>
                  <a:srgbClr val="4B575E"/>
                </a:solidFill>
                <a:latin typeface="Arial"/>
                <a:cs typeface="Arial"/>
              </a:rPr>
              <a:t>"Computer-implemented invention" </a:t>
            </a:r>
            <a:r>
              <a:rPr sz="2358" b="1" spc="9" dirty="0">
                <a:solidFill>
                  <a:srgbClr val="4B575E"/>
                </a:solidFill>
                <a:latin typeface="Arial"/>
                <a:cs typeface="Arial"/>
              </a:rPr>
              <a:t>-</a:t>
            </a:r>
            <a:r>
              <a:rPr sz="2358" b="1" spc="32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2358" b="1" spc="9" dirty="0">
                <a:solidFill>
                  <a:srgbClr val="4B575E"/>
                </a:solidFill>
                <a:latin typeface="Arial"/>
                <a:cs typeface="Arial"/>
              </a:rPr>
              <a:t>CII</a:t>
            </a:r>
            <a:endParaRPr sz="2358" dirty="0">
              <a:latin typeface="Arial"/>
              <a:cs typeface="Arial"/>
            </a:endParaRPr>
          </a:p>
          <a:p>
            <a:pPr marL="975436" marR="1104419" indent="-284454">
              <a:lnSpc>
                <a:spcPct val="100600"/>
              </a:lnSpc>
              <a:spcBef>
                <a:spcPts val="345"/>
              </a:spcBef>
              <a:buChar char="-"/>
              <a:tabLst>
                <a:tab pos="928218" algn="l"/>
                <a:tab pos="928794" algn="l"/>
              </a:tabLst>
            </a:pPr>
            <a:r>
              <a:rPr sz="1587" spc="5" dirty="0">
                <a:solidFill>
                  <a:srgbClr val="404A56"/>
                </a:solidFill>
                <a:latin typeface="Arial"/>
                <a:cs typeface="Arial"/>
              </a:rPr>
              <a:t>an invention </a:t>
            </a: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whose implementation involves </a:t>
            </a:r>
            <a:r>
              <a:rPr sz="1587" spc="5" dirty="0">
                <a:solidFill>
                  <a:srgbClr val="404A56"/>
                </a:solidFill>
                <a:latin typeface="Arial"/>
                <a:cs typeface="Arial"/>
              </a:rPr>
              <a:t>the </a:t>
            </a: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use of </a:t>
            </a:r>
            <a:r>
              <a:rPr sz="1587" spc="5" dirty="0">
                <a:solidFill>
                  <a:srgbClr val="404A56"/>
                </a:solidFill>
                <a:latin typeface="Arial"/>
                <a:cs typeface="Arial"/>
              </a:rPr>
              <a:t>a  computer, computer </a:t>
            </a: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network or other </a:t>
            </a:r>
            <a:r>
              <a:rPr sz="1587" spc="5" dirty="0">
                <a:solidFill>
                  <a:srgbClr val="404A56"/>
                </a:solidFill>
                <a:latin typeface="Arial"/>
                <a:cs typeface="Arial"/>
              </a:rPr>
              <a:t>programmable  </a:t>
            </a: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apparatus</a:t>
            </a:r>
            <a:endParaRPr sz="1587" dirty="0">
              <a:latin typeface="Arial"/>
              <a:cs typeface="Arial"/>
            </a:endParaRPr>
          </a:p>
          <a:p>
            <a:pPr marL="975436" marR="1516129" indent="-284454">
              <a:lnSpc>
                <a:spcPts val="1895"/>
              </a:lnSpc>
              <a:spcBef>
                <a:spcPts val="476"/>
              </a:spcBef>
              <a:buChar char="-"/>
              <a:tabLst>
                <a:tab pos="928218" algn="l"/>
                <a:tab pos="928794" algn="l"/>
              </a:tabLst>
            </a:pP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with </a:t>
            </a:r>
            <a:r>
              <a:rPr sz="1587" spc="5" dirty="0">
                <a:solidFill>
                  <a:srgbClr val="404A56"/>
                </a:solidFill>
                <a:latin typeface="Arial"/>
                <a:cs typeface="Arial"/>
              </a:rPr>
              <a:t>features realised </a:t>
            </a: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wholly or partly by </a:t>
            </a:r>
            <a:r>
              <a:rPr sz="1587" spc="5" dirty="0">
                <a:solidFill>
                  <a:srgbClr val="404A56"/>
                </a:solidFill>
                <a:latin typeface="Arial"/>
                <a:cs typeface="Arial"/>
              </a:rPr>
              <a:t>means </a:t>
            </a: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of </a:t>
            </a:r>
            <a:r>
              <a:rPr sz="1587" spc="5" dirty="0">
                <a:solidFill>
                  <a:srgbClr val="404A56"/>
                </a:solidFill>
                <a:latin typeface="Arial"/>
                <a:cs typeface="Arial"/>
              </a:rPr>
              <a:t>a  computer</a:t>
            </a:r>
            <a:r>
              <a:rPr sz="1587" spc="-5" dirty="0">
                <a:solidFill>
                  <a:srgbClr val="404A56"/>
                </a:solidFill>
                <a:latin typeface="Arial"/>
                <a:cs typeface="Arial"/>
              </a:rPr>
              <a:t> </a:t>
            </a:r>
            <a:r>
              <a:rPr sz="1587" dirty="0">
                <a:solidFill>
                  <a:srgbClr val="404A56"/>
                </a:solidFill>
                <a:latin typeface="Arial"/>
                <a:cs typeface="Arial"/>
              </a:rPr>
              <a:t>program</a:t>
            </a:r>
            <a:endParaRPr sz="1587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har char="-"/>
            </a:pPr>
            <a:endParaRPr sz="1723" dirty="0">
              <a:latin typeface="Times New Roman"/>
              <a:cs typeface="Times New Roman"/>
            </a:endParaRPr>
          </a:p>
          <a:p>
            <a:pPr marL="1001923">
              <a:spcBef>
                <a:spcPts val="1270"/>
              </a:spcBef>
            </a:pPr>
            <a:r>
              <a:rPr sz="1406" spc="-5" dirty="0">
                <a:solidFill>
                  <a:srgbClr val="4B575E"/>
                </a:solidFill>
                <a:latin typeface="Arial"/>
                <a:cs typeface="Arial"/>
              </a:rPr>
              <a:t>Examples:</a:t>
            </a:r>
            <a:endParaRPr sz="1406" dirty="0">
              <a:latin typeface="Arial"/>
              <a:cs typeface="Arial"/>
            </a:endParaRPr>
          </a:p>
          <a:p>
            <a:pPr marL="1001923">
              <a:spcBef>
                <a:spcPts val="326"/>
              </a:spcBef>
            </a:pPr>
            <a:r>
              <a:rPr sz="1406" spc="-5" dirty="0">
                <a:solidFill>
                  <a:srgbClr val="4B575E"/>
                </a:solidFill>
                <a:latin typeface="Arial"/>
                <a:cs typeface="Arial"/>
              </a:rPr>
              <a:t>a program-controlled</a:t>
            </a:r>
            <a:r>
              <a:rPr sz="1406" spc="-95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406" spc="-5" dirty="0">
                <a:solidFill>
                  <a:srgbClr val="4B575E"/>
                </a:solidFill>
                <a:latin typeface="Arial"/>
                <a:cs typeface="Arial"/>
              </a:rPr>
              <a:t>...</a:t>
            </a:r>
            <a:endParaRPr sz="1406" dirty="0">
              <a:latin typeface="Arial"/>
              <a:cs typeface="Arial"/>
            </a:endParaRPr>
          </a:p>
          <a:p>
            <a:pPr marL="2053367" lvl="1" indent="-138196">
              <a:spcBef>
                <a:spcPts val="453"/>
              </a:spcBef>
              <a:buChar char="-"/>
              <a:tabLst>
                <a:tab pos="2053943" algn="l"/>
              </a:tabLst>
            </a:pPr>
            <a:r>
              <a:rPr sz="1768" spc="9" dirty="0">
                <a:solidFill>
                  <a:srgbClr val="4B575E"/>
                </a:solidFill>
                <a:latin typeface="Arial"/>
                <a:cs typeface="Arial"/>
              </a:rPr>
              <a:t>washing </a:t>
            </a:r>
            <a:r>
              <a:rPr sz="1768" spc="14" dirty="0">
                <a:solidFill>
                  <a:srgbClr val="4B575E"/>
                </a:solidFill>
                <a:latin typeface="Arial"/>
                <a:cs typeface="Arial"/>
              </a:rPr>
              <a:t>machine</a:t>
            </a:r>
            <a:r>
              <a:rPr sz="1768" spc="-5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768" spc="9" dirty="0">
                <a:solidFill>
                  <a:srgbClr val="4B575E"/>
                </a:solidFill>
                <a:latin typeface="Arial"/>
                <a:cs typeface="Arial"/>
              </a:rPr>
              <a:t>cycle;</a:t>
            </a:r>
            <a:endParaRPr sz="1768" dirty="0">
              <a:latin typeface="Arial"/>
              <a:cs typeface="Arial"/>
            </a:endParaRPr>
          </a:p>
          <a:p>
            <a:pPr marL="2053367" lvl="1" indent="-138196">
              <a:spcBef>
                <a:spcPts val="467"/>
              </a:spcBef>
              <a:buChar char="-"/>
              <a:tabLst>
                <a:tab pos="2053943" algn="l"/>
              </a:tabLst>
            </a:pPr>
            <a:r>
              <a:rPr sz="1768" spc="9" dirty="0">
                <a:solidFill>
                  <a:srgbClr val="4B575E"/>
                </a:solidFill>
                <a:latin typeface="Arial"/>
                <a:cs typeface="Arial"/>
              </a:rPr>
              <a:t>car </a:t>
            </a:r>
            <a:r>
              <a:rPr sz="1768" spc="5" dirty="0">
                <a:solidFill>
                  <a:srgbClr val="4B575E"/>
                </a:solidFill>
                <a:latin typeface="Arial"/>
                <a:cs typeface="Arial"/>
              </a:rPr>
              <a:t>braking</a:t>
            </a:r>
            <a:r>
              <a:rPr sz="1768" spc="-5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768" spc="9" dirty="0">
                <a:solidFill>
                  <a:srgbClr val="4B575E"/>
                </a:solidFill>
                <a:latin typeface="Arial"/>
                <a:cs typeface="Arial"/>
              </a:rPr>
              <a:t>system.</a:t>
            </a:r>
            <a:endParaRPr sz="1768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962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478937" y="1526775"/>
            <a:ext cx="6909824" cy="3178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 txBox="1"/>
          <p:nvPr/>
        </p:nvSpPr>
        <p:spPr>
          <a:xfrm>
            <a:off x="8188754" y="4823973"/>
            <a:ext cx="605761" cy="955024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>
              <a:spcBef>
                <a:spcPts val="86"/>
              </a:spcBef>
            </a:pPr>
            <a:r>
              <a:rPr sz="1406" spc="-5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1406" spc="-1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6" spc="-5" dirty="0">
                <a:solidFill>
                  <a:srgbClr val="FFFFFF"/>
                </a:solidFill>
                <a:latin typeface="Arial"/>
                <a:cs typeface="Arial"/>
              </a:rPr>
              <a:t>A.54</a:t>
            </a:r>
            <a:endParaRPr sz="1406">
              <a:latin typeface="Arial"/>
              <a:cs typeface="Arial"/>
            </a:endParaRPr>
          </a:p>
          <a:p>
            <a:pPr marL="11516">
              <a:spcBef>
                <a:spcPts val="1156"/>
              </a:spcBef>
            </a:pPr>
            <a:r>
              <a:rPr sz="1406" spc="-5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1406" spc="-1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6" spc="-5" dirty="0">
                <a:solidFill>
                  <a:srgbClr val="FFFFFF"/>
                </a:solidFill>
                <a:latin typeface="Arial"/>
                <a:cs typeface="Arial"/>
              </a:rPr>
              <a:t>A.56</a:t>
            </a:r>
            <a:endParaRPr sz="1406">
              <a:latin typeface="Arial"/>
              <a:cs typeface="Arial"/>
            </a:endParaRPr>
          </a:p>
          <a:p>
            <a:pPr marL="11516">
              <a:spcBef>
                <a:spcPts val="1129"/>
              </a:spcBef>
            </a:pPr>
            <a:r>
              <a:rPr sz="1406" spc="-5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1406" spc="-1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6" spc="-5" dirty="0">
                <a:solidFill>
                  <a:srgbClr val="FFFFFF"/>
                </a:solidFill>
                <a:latin typeface="Arial"/>
                <a:cs typeface="Arial"/>
              </a:rPr>
              <a:t>A.57</a:t>
            </a:r>
            <a:endParaRPr sz="1406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20749" y="655643"/>
            <a:ext cx="3931690" cy="503003"/>
          </a:xfrm>
          <a:prstGeom prst="rect">
            <a:avLst/>
          </a:prstGeom>
        </p:spPr>
        <p:txBody>
          <a:bodyPr vert="horz" wrap="square" lIns="0" tIns="14395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13"/>
              </a:spcBef>
            </a:pPr>
            <a:r>
              <a:rPr sz="3174" spc="14" dirty="0">
                <a:solidFill>
                  <a:srgbClr val="4B575E"/>
                </a:solidFill>
                <a:latin typeface="Arial"/>
                <a:cs typeface="Arial"/>
              </a:rPr>
              <a:t>What </a:t>
            </a:r>
            <a:r>
              <a:rPr sz="3174" spc="5" dirty="0">
                <a:solidFill>
                  <a:srgbClr val="4B575E"/>
                </a:solidFill>
                <a:latin typeface="Arial"/>
                <a:cs typeface="Arial"/>
              </a:rPr>
              <a:t>is </a:t>
            </a:r>
            <a:r>
              <a:rPr sz="3174" spc="9" dirty="0">
                <a:solidFill>
                  <a:srgbClr val="4B575E"/>
                </a:solidFill>
                <a:latin typeface="Arial"/>
                <a:cs typeface="Arial"/>
              </a:rPr>
              <a:t>an</a:t>
            </a:r>
            <a:r>
              <a:rPr sz="3174" spc="-54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3174" spc="9" dirty="0">
                <a:solidFill>
                  <a:srgbClr val="4B575E"/>
                </a:solidFill>
                <a:latin typeface="Arial"/>
                <a:cs typeface="Arial"/>
              </a:rPr>
              <a:t>Invention?</a:t>
            </a:r>
            <a:endParaRPr sz="3174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08269" y="1647554"/>
            <a:ext cx="4744170" cy="2802740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706529">
              <a:spcBef>
                <a:spcPts val="118"/>
              </a:spcBef>
            </a:pPr>
            <a:r>
              <a:rPr sz="2766" b="1" spc="14" dirty="0">
                <a:solidFill>
                  <a:srgbClr val="FFFFFF"/>
                </a:solidFill>
                <a:latin typeface="Arial"/>
                <a:cs typeface="Arial"/>
              </a:rPr>
              <a:t>Patentable Inventions</a:t>
            </a:r>
            <a:endParaRPr sz="2766" dirty="0">
              <a:latin typeface="Arial"/>
              <a:cs typeface="Arial"/>
            </a:endParaRPr>
          </a:p>
          <a:p>
            <a:pPr marR="43762" algn="ctr">
              <a:spcBef>
                <a:spcPts val="1605"/>
              </a:spcBef>
            </a:pPr>
            <a:r>
              <a:rPr sz="2176" spc="9" dirty="0">
                <a:solidFill>
                  <a:srgbClr val="FFFFFF"/>
                </a:solidFill>
                <a:latin typeface="Arial"/>
                <a:cs typeface="Arial"/>
              </a:rPr>
              <a:t>European </a:t>
            </a:r>
            <a:r>
              <a:rPr sz="2176" spc="5" dirty="0">
                <a:solidFill>
                  <a:srgbClr val="FFFFFF"/>
                </a:solidFill>
                <a:latin typeface="Arial"/>
                <a:cs typeface="Arial"/>
              </a:rPr>
              <a:t>patents shall </a:t>
            </a:r>
            <a:r>
              <a:rPr sz="2176" spc="9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176" spc="5" dirty="0">
                <a:solidFill>
                  <a:srgbClr val="FFFFFF"/>
                </a:solidFill>
                <a:latin typeface="Arial"/>
                <a:cs typeface="Arial"/>
              </a:rPr>
              <a:t>granted</a:t>
            </a:r>
            <a:r>
              <a:rPr sz="2176" spc="-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76" spc="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endParaRPr sz="2176" dirty="0">
              <a:latin typeface="Arial"/>
              <a:cs typeface="Arial"/>
            </a:endParaRPr>
          </a:p>
          <a:p>
            <a:pPr marL="221114" indent="-138196">
              <a:spcBef>
                <a:spcPts val="807"/>
              </a:spcBef>
              <a:buFont typeface="Arial"/>
              <a:buChar char="-"/>
              <a:tabLst>
                <a:tab pos="221690" algn="l"/>
              </a:tabLst>
            </a:pPr>
            <a:r>
              <a:rPr sz="1768" b="1" spc="9" dirty="0">
                <a:solidFill>
                  <a:srgbClr val="FFFFFF"/>
                </a:solidFill>
                <a:latin typeface="Arial"/>
                <a:cs typeface="Arial"/>
              </a:rPr>
              <a:t>any inventions, </a:t>
            </a:r>
            <a:r>
              <a:rPr sz="1768" b="1" u="heavy" spc="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in </a:t>
            </a:r>
            <a:r>
              <a:rPr sz="1768" b="1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all </a:t>
            </a:r>
            <a:r>
              <a:rPr sz="1768" b="1" u="heavy" spc="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fields of</a:t>
            </a:r>
            <a:r>
              <a:rPr sz="1768" b="1" u="heavy" spc="27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768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technology,</a:t>
            </a:r>
            <a:endParaRPr sz="1768" dirty="0">
              <a:latin typeface="Arial"/>
              <a:cs typeface="Arial"/>
            </a:endParaRPr>
          </a:p>
          <a:p>
            <a:pPr marL="226872">
              <a:spcBef>
                <a:spcPts val="145"/>
              </a:spcBef>
            </a:pPr>
            <a:r>
              <a:rPr sz="1768" spc="9" dirty="0">
                <a:solidFill>
                  <a:srgbClr val="FFFFFF"/>
                </a:solidFill>
                <a:latin typeface="Arial"/>
                <a:cs typeface="Arial"/>
              </a:rPr>
              <a:t>provided that</a:t>
            </a:r>
            <a:r>
              <a:rPr sz="1768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68" spc="9" dirty="0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endParaRPr sz="1768" dirty="0">
              <a:latin typeface="Arial"/>
              <a:cs typeface="Arial"/>
            </a:endParaRPr>
          </a:p>
          <a:p>
            <a:pPr marL="437046" lvl="1" indent="-138196">
              <a:spcBef>
                <a:spcPts val="1274"/>
              </a:spcBef>
              <a:buChar char="-"/>
              <a:tabLst>
                <a:tab pos="437622" algn="l"/>
              </a:tabLst>
            </a:pPr>
            <a:r>
              <a:rPr sz="1768" spc="9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76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68" spc="9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endParaRPr sz="1768" dirty="0">
              <a:latin typeface="Arial"/>
              <a:cs typeface="Arial"/>
            </a:endParaRPr>
          </a:p>
          <a:p>
            <a:pPr marL="437046" lvl="1" indent="-138196">
              <a:spcBef>
                <a:spcPts val="716"/>
              </a:spcBef>
              <a:buChar char="-"/>
              <a:tabLst>
                <a:tab pos="437622" algn="l"/>
              </a:tabLst>
            </a:pPr>
            <a:r>
              <a:rPr sz="1768" spc="5" dirty="0">
                <a:solidFill>
                  <a:srgbClr val="FFFFFF"/>
                </a:solidFill>
                <a:latin typeface="Arial"/>
                <a:cs typeface="Arial"/>
              </a:rPr>
              <a:t>involve </a:t>
            </a:r>
            <a:r>
              <a:rPr sz="1768" spc="9" dirty="0">
                <a:solidFill>
                  <a:srgbClr val="FFFFFF"/>
                </a:solidFill>
                <a:latin typeface="Arial"/>
                <a:cs typeface="Arial"/>
              </a:rPr>
              <a:t>an inventive step</a:t>
            </a:r>
            <a:r>
              <a:rPr sz="1768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68" spc="9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1768" dirty="0">
              <a:latin typeface="Arial"/>
              <a:cs typeface="Arial"/>
            </a:endParaRPr>
          </a:p>
          <a:p>
            <a:pPr marL="437046" lvl="1" indent="-138196">
              <a:spcBef>
                <a:spcPts val="716"/>
              </a:spcBef>
              <a:buChar char="-"/>
              <a:tabLst>
                <a:tab pos="437622" algn="l"/>
              </a:tabLst>
            </a:pPr>
            <a:r>
              <a:rPr sz="1768" spc="9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768" spc="14" dirty="0">
                <a:solidFill>
                  <a:srgbClr val="FFFFFF"/>
                </a:solidFill>
                <a:latin typeface="Arial"/>
                <a:cs typeface="Arial"/>
              </a:rPr>
              <a:t>susceptible </a:t>
            </a:r>
            <a:r>
              <a:rPr sz="1768" spc="9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768" spc="5" dirty="0">
                <a:solidFill>
                  <a:srgbClr val="FFFFFF"/>
                </a:solidFill>
                <a:latin typeface="Arial"/>
                <a:cs typeface="Arial"/>
              </a:rPr>
              <a:t>industrial</a:t>
            </a:r>
            <a:r>
              <a:rPr sz="1768" spc="-2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68" spc="5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1768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78937" y="5116819"/>
            <a:ext cx="670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A56"/>
                </a:solidFill>
                <a:latin typeface="Arial"/>
                <a:cs typeface="Arial"/>
              </a:rPr>
              <a:t>There is no </a:t>
            </a:r>
            <a:r>
              <a:rPr lang="en-US" spc="-5" dirty="0">
                <a:solidFill>
                  <a:srgbClr val="404A56"/>
                </a:solidFill>
                <a:latin typeface="Arial"/>
                <a:cs typeface="Arial"/>
              </a:rPr>
              <a:t>positive definition </a:t>
            </a:r>
            <a:r>
              <a:rPr lang="en-US" dirty="0">
                <a:solidFill>
                  <a:srgbClr val="404A56"/>
                </a:solidFill>
                <a:latin typeface="Arial"/>
                <a:cs typeface="Arial"/>
              </a:rPr>
              <a:t>of the  term </a:t>
            </a:r>
            <a:r>
              <a:rPr lang="en-US" spc="-5" dirty="0">
                <a:solidFill>
                  <a:srgbClr val="404A56"/>
                </a:solidFill>
                <a:latin typeface="Arial"/>
                <a:cs typeface="Arial"/>
              </a:rPr>
              <a:t>"invention</a:t>
            </a:r>
            <a:r>
              <a:rPr lang="en-US" spc="-5" dirty="0" smtClean="0">
                <a:solidFill>
                  <a:srgbClr val="404A56"/>
                </a:solidFill>
                <a:latin typeface="Arial"/>
                <a:cs typeface="Arial"/>
              </a:rPr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73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9627" y="525045"/>
            <a:ext cx="4194839" cy="379137"/>
          </a:xfrm>
          <a:prstGeom prst="rect">
            <a:avLst/>
          </a:prstGeom>
        </p:spPr>
        <p:txBody>
          <a:bodyPr vert="horz" wrap="square" lIns="0" tIns="16123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27"/>
              </a:spcBef>
            </a:pPr>
            <a:r>
              <a:rPr sz="2358" spc="18" dirty="0"/>
              <a:t>European Patent</a:t>
            </a:r>
            <a:r>
              <a:rPr sz="2358" spc="-50" dirty="0"/>
              <a:t> </a:t>
            </a:r>
            <a:r>
              <a:rPr sz="2358" spc="14" dirty="0"/>
              <a:t>Convention</a:t>
            </a:r>
            <a:endParaRPr sz="2358"/>
          </a:p>
        </p:txBody>
      </p:sp>
      <p:sp>
        <p:nvSpPr>
          <p:cNvPr id="5" name="object 5"/>
          <p:cNvSpPr txBox="1"/>
          <p:nvPr/>
        </p:nvSpPr>
        <p:spPr>
          <a:xfrm>
            <a:off x="9129469" y="4880643"/>
            <a:ext cx="320601" cy="93743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1516">
              <a:lnSpc>
                <a:spcPts val="2516"/>
              </a:lnSpc>
            </a:pPr>
            <a:r>
              <a:rPr sz="2176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176" spc="-5" dirty="0">
                <a:solidFill>
                  <a:srgbClr val="FFFFFF"/>
                </a:solidFill>
                <a:latin typeface="Arial"/>
                <a:cs typeface="Arial"/>
              </a:rPr>
              <a:t>.52(3</a:t>
            </a:r>
            <a:r>
              <a:rPr sz="2176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176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29469" y="2003393"/>
            <a:ext cx="320601" cy="93743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1516">
              <a:lnSpc>
                <a:spcPts val="2516"/>
              </a:lnSpc>
            </a:pPr>
            <a:r>
              <a:rPr sz="2176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176" spc="-5" dirty="0">
                <a:solidFill>
                  <a:srgbClr val="FFFFFF"/>
                </a:solidFill>
                <a:latin typeface="Arial"/>
                <a:cs typeface="Arial"/>
              </a:rPr>
              <a:t>.52(2</a:t>
            </a:r>
            <a:r>
              <a:rPr sz="2176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176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73296" y="4774002"/>
            <a:ext cx="6296577" cy="1399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9" name="object 9"/>
          <p:cNvSpPr/>
          <p:nvPr/>
        </p:nvSpPr>
        <p:spPr>
          <a:xfrm>
            <a:off x="2773296" y="1891569"/>
            <a:ext cx="6296577" cy="27725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0" name="object 10"/>
          <p:cNvSpPr txBox="1"/>
          <p:nvPr/>
        </p:nvSpPr>
        <p:spPr>
          <a:xfrm>
            <a:off x="3613070" y="1080226"/>
            <a:ext cx="4891579" cy="503003"/>
          </a:xfrm>
          <a:prstGeom prst="rect">
            <a:avLst/>
          </a:prstGeom>
        </p:spPr>
        <p:txBody>
          <a:bodyPr vert="horz" wrap="square" lIns="0" tIns="14395" rIns="0" bIns="0" rtlCol="0">
            <a:spAutoFit/>
          </a:bodyPr>
          <a:lstStyle/>
          <a:p>
            <a:pPr marL="11516">
              <a:spcBef>
                <a:spcPts val="113"/>
              </a:spcBef>
            </a:pPr>
            <a:r>
              <a:rPr sz="3174" spc="14" dirty="0">
                <a:solidFill>
                  <a:srgbClr val="4B575E"/>
                </a:solidFill>
                <a:latin typeface="Arial"/>
                <a:cs typeface="Arial"/>
              </a:rPr>
              <a:t>What </a:t>
            </a:r>
            <a:r>
              <a:rPr sz="3174" spc="5" dirty="0">
                <a:solidFill>
                  <a:srgbClr val="4B575E"/>
                </a:solidFill>
                <a:latin typeface="Arial"/>
                <a:cs typeface="Arial"/>
              </a:rPr>
              <a:t>is </a:t>
            </a:r>
            <a:r>
              <a:rPr sz="3174" spc="14" dirty="0">
                <a:solidFill>
                  <a:srgbClr val="4B575E"/>
                </a:solidFill>
                <a:latin typeface="Arial"/>
                <a:cs typeface="Arial"/>
              </a:rPr>
              <a:t>NOT </a:t>
            </a:r>
            <a:r>
              <a:rPr sz="3174" spc="9" dirty="0">
                <a:solidFill>
                  <a:srgbClr val="4B575E"/>
                </a:solidFill>
                <a:latin typeface="Arial"/>
                <a:cs typeface="Arial"/>
              </a:rPr>
              <a:t>an</a:t>
            </a:r>
            <a:r>
              <a:rPr sz="3174" spc="-141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3174" spc="9" dirty="0">
                <a:solidFill>
                  <a:srgbClr val="4B575E"/>
                </a:solidFill>
                <a:latin typeface="Arial"/>
                <a:cs typeface="Arial"/>
              </a:rPr>
              <a:t>Invention?</a:t>
            </a:r>
            <a:endParaRPr sz="317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64045" y="5112806"/>
            <a:ext cx="4776416" cy="489708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4607">
              <a:lnSpc>
                <a:spcPct val="100600"/>
              </a:lnSpc>
              <a:spcBef>
                <a:spcPts val="91"/>
              </a:spcBef>
            </a:pPr>
            <a:r>
              <a:rPr sz="1587" spc="5" dirty="0">
                <a:solidFill>
                  <a:srgbClr val="FFFFFF"/>
                </a:solidFill>
                <a:latin typeface="Arial"/>
                <a:cs typeface="Arial"/>
              </a:rPr>
              <a:t>...only to the </a:t>
            </a:r>
            <a:r>
              <a:rPr sz="1587" dirty="0">
                <a:solidFill>
                  <a:srgbClr val="FFFFFF"/>
                </a:solidFill>
                <a:latin typeface="Arial"/>
                <a:cs typeface="Arial"/>
              </a:rPr>
              <a:t>extent </a:t>
            </a:r>
            <a:r>
              <a:rPr sz="1587" spc="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587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1587" spc="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587" dirty="0" smtClean="0">
                <a:solidFill>
                  <a:srgbClr val="FFFFFF"/>
                </a:solidFill>
                <a:latin typeface="Arial"/>
                <a:cs typeface="Arial"/>
              </a:rPr>
              <a:t>patent  </a:t>
            </a:r>
            <a:r>
              <a:rPr sz="1587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1587" spc="5" dirty="0">
                <a:solidFill>
                  <a:srgbClr val="FFFFFF"/>
                </a:solidFill>
                <a:latin typeface="Arial"/>
                <a:cs typeface="Arial"/>
              </a:rPr>
              <a:t>relates to such </a:t>
            </a:r>
            <a:r>
              <a:rPr sz="1587" spc="9" dirty="0">
                <a:solidFill>
                  <a:srgbClr val="FFFFFF"/>
                </a:solidFill>
                <a:latin typeface="Arial"/>
                <a:cs typeface="Arial"/>
              </a:rPr>
              <a:t>subject </a:t>
            </a:r>
            <a:r>
              <a:rPr sz="1587" spc="-5" dirty="0">
                <a:solidFill>
                  <a:srgbClr val="FFFFFF"/>
                </a:solidFill>
                <a:latin typeface="Arial"/>
                <a:cs typeface="Arial"/>
              </a:rPr>
              <a:t>matter </a:t>
            </a:r>
            <a:r>
              <a:rPr sz="1587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587" spc="5" dirty="0">
                <a:solidFill>
                  <a:srgbClr val="FFFFFF"/>
                </a:solidFill>
                <a:latin typeface="Arial"/>
                <a:cs typeface="Arial"/>
              </a:rPr>
              <a:t>activities  </a:t>
            </a:r>
            <a:r>
              <a:rPr sz="1587" b="1" spc="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587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87" b="1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1587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587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35906" y="2232789"/>
            <a:ext cx="5549740" cy="2288432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82918">
              <a:spcBef>
                <a:spcPts val="118"/>
              </a:spcBef>
            </a:pPr>
            <a:r>
              <a:rPr sz="1768" spc="14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768" spc="9" dirty="0">
                <a:solidFill>
                  <a:srgbClr val="FFFFFF"/>
                </a:solidFill>
                <a:latin typeface="Arial"/>
                <a:cs typeface="Arial"/>
              </a:rPr>
              <a:t>following, </a:t>
            </a:r>
            <a:r>
              <a:rPr sz="1768" spc="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768" spc="-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68" dirty="0">
                <a:solidFill>
                  <a:srgbClr val="FFFFFF"/>
                </a:solidFill>
                <a:latin typeface="Arial"/>
                <a:cs typeface="Arial"/>
              </a:rPr>
              <a:t>particular,</a:t>
            </a:r>
            <a:endParaRPr sz="1768">
              <a:latin typeface="Arial"/>
              <a:cs typeface="Arial"/>
            </a:endParaRPr>
          </a:p>
          <a:p>
            <a:pPr marL="82918">
              <a:spcBef>
                <a:spcPts val="32"/>
              </a:spcBef>
            </a:pPr>
            <a:r>
              <a:rPr sz="1768" b="1" spc="5" dirty="0">
                <a:solidFill>
                  <a:srgbClr val="FFFFFF"/>
                </a:solidFill>
                <a:latin typeface="Arial"/>
                <a:cs typeface="Arial"/>
              </a:rPr>
              <a:t>shall </a:t>
            </a:r>
            <a:r>
              <a:rPr sz="1768" b="1" spc="14" dirty="0">
                <a:solidFill>
                  <a:srgbClr val="FFFFFF"/>
                </a:solidFill>
                <a:latin typeface="Arial"/>
                <a:cs typeface="Arial"/>
              </a:rPr>
              <a:t>not be </a:t>
            </a:r>
            <a:r>
              <a:rPr sz="1768" b="1" spc="9" dirty="0">
                <a:solidFill>
                  <a:srgbClr val="FFFFFF"/>
                </a:solidFill>
                <a:latin typeface="Arial"/>
                <a:cs typeface="Arial"/>
              </a:rPr>
              <a:t>regarded as</a:t>
            </a:r>
            <a:r>
              <a:rPr sz="1768" b="1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68" b="1" spc="9" dirty="0">
                <a:solidFill>
                  <a:srgbClr val="FFFFFF"/>
                </a:solidFill>
                <a:latin typeface="Arial"/>
                <a:cs typeface="Arial"/>
              </a:rPr>
              <a:t>inventions:</a:t>
            </a:r>
            <a:endParaRPr sz="1768">
              <a:latin typeface="Arial"/>
              <a:cs typeface="Arial"/>
            </a:endParaRPr>
          </a:p>
          <a:p>
            <a:pPr marL="468716" indent="-457199">
              <a:spcBef>
                <a:spcPts val="1378"/>
              </a:spcBef>
              <a:buAutoNum type="alphaLcParenR"/>
              <a:tabLst>
                <a:tab pos="468716" algn="l"/>
                <a:tab pos="469292" algn="l"/>
              </a:tabLst>
            </a:pPr>
            <a:r>
              <a:rPr sz="1587" dirty="0">
                <a:solidFill>
                  <a:srgbClr val="FFFFFF"/>
                </a:solidFill>
                <a:latin typeface="Arial"/>
                <a:cs typeface="Arial"/>
              </a:rPr>
              <a:t>discoveries, </a:t>
            </a:r>
            <a:r>
              <a:rPr sz="1587" spc="5" dirty="0">
                <a:solidFill>
                  <a:srgbClr val="FFFFFF"/>
                </a:solidFill>
                <a:latin typeface="Arial"/>
                <a:cs typeface="Arial"/>
              </a:rPr>
              <a:t>scientific theories, </a:t>
            </a:r>
            <a:r>
              <a:rPr sz="1587" spc="-5" dirty="0">
                <a:solidFill>
                  <a:srgbClr val="FFFFFF"/>
                </a:solidFill>
                <a:latin typeface="Arial"/>
                <a:cs typeface="Arial"/>
              </a:rPr>
              <a:t>mathematical</a:t>
            </a:r>
            <a:r>
              <a:rPr sz="1587" spc="-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87" spc="5" dirty="0">
                <a:solidFill>
                  <a:srgbClr val="FFFFFF"/>
                </a:solidFill>
                <a:latin typeface="Arial"/>
                <a:cs typeface="Arial"/>
              </a:rPr>
              <a:t>methods;</a:t>
            </a:r>
            <a:endParaRPr sz="1587">
              <a:latin typeface="Arial"/>
              <a:cs typeface="Arial"/>
            </a:endParaRPr>
          </a:p>
          <a:p>
            <a:pPr marL="468716" indent="-457199">
              <a:spcBef>
                <a:spcPts val="227"/>
              </a:spcBef>
              <a:buAutoNum type="alphaLcParenR"/>
              <a:tabLst>
                <a:tab pos="468716" algn="l"/>
                <a:tab pos="469292" algn="l"/>
              </a:tabLst>
            </a:pPr>
            <a:r>
              <a:rPr sz="1587" dirty="0">
                <a:solidFill>
                  <a:srgbClr val="FFFFFF"/>
                </a:solidFill>
                <a:latin typeface="Arial"/>
                <a:cs typeface="Arial"/>
              </a:rPr>
              <a:t>aesthetic</a:t>
            </a:r>
            <a:r>
              <a:rPr sz="1587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87" spc="5" dirty="0">
                <a:solidFill>
                  <a:srgbClr val="FFFFFF"/>
                </a:solidFill>
                <a:latin typeface="Arial"/>
                <a:cs typeface="Arial"/>
              </a:rPr>
              <a:t>creations;</a:t>
            </a:r>
            <a:endParaRPr sz="1587">
              <a:latin typeface="Arial"/>
              <a:cs typeface="Arial"/>
            </a:endParaRPr>
          </a:p>
          <a:p>
            <a:pPr marL="468716" marR="4607" indent="-457199">
              <a:lnSpc>
                <a:spcPct val="100600"/>
              </a:lnSpc>
              <a:spcBef>
                <a:spcPts val="195"/>
              </a:spcBef>
              <a:buAutoNum type="alphaLcParenR"/>
              <a:tabLst>
                <a:tab pos="468716" algn="l"/>
                <a:tab pos="469292" algn="l"/>
              </a:tabLst>
            </a:pPr>
            <a:r>
              <a:rPr sz="1587" spc="5" dirty="0">
                <a:solidFill>
                  <a:srgbClr val="FFFFFF"/>
                </a:solidFill>
                <a:latin typeface="Arial"/>
                <a:cs typeface="Arial"/>
              </a:rPr>
              <a:t>schemes, rules </a:t>
            </a:r>
            <a:r>
              <a:rPr sz="1587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587" spc="5" dirty="0">
                <a:solidFill>
                  <a:srgbClr val="FFFFFF"/>
                </a:solidFill>
                <a:latin typeface="Arial"/>
                <a:cs typeface="Arial"/>
              </a:rPr>
              <a:t>methods for </a:t>
            </a:r>
            <a:r>
              <a:rPr sz="1587" dirty="0">
                <a:solidFill>
                  <a:srgbClr val="FFFFFF"/>
                </a:solidFill>
                <a:latin typeface="Arial"/>
                <a:cs typeface="Arial"/>
              </a:rPr>
              <a:t>performing </a:t>
            </a:r>
            <a:r>
              <a:rPr sz="1587" spc="5" dirty="0">
                <a:solidFill>
                  <a:srgbClr val="FFFFFF"/>
                </a:solidFill>
                <a:latin typeface="Arial"/>
                <a:cs typeface="Arial"/>
              </a:rPr>
              <a:t>mental </a:t>
            </a:r>
            <a:r>
              <a:rPr sz="1587" dirty="0">
                <a:solidFill>
                  <a:srgbClr val="FFFFFF"/>
                </a:solidFill>
                <a:latin typeface="Arial"/>
                <a:cs typeface="Arial"/>
              </a:rPr>
              <a:t>acts,  playing games or doing </a:t>
            </a:r>
            <a:r>
              <a:rPr sz="1587" b="1" spc="5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sz="1587" spc="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587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587" b="1" spc="5" dirty="0">
                <a:solidFill>
                  <a:srgbClr val="FFFFFF"/>
                </a:solidFill>
                <a:latin typeface="Arial"/>
                <a:cs typeface="Arial"/>
              </a:rPr>
              <a:t>programs for  computers</a:t>
            </a:r>
            <a:r>
              <a:rPr sz="1587" spc="5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endParaRPr sz="1587">
              <a:latin typeface="Arial"/>
              <a:cs typeface="Arial"/>
            </a:endParaRPr>
          </a:p>
          <a:p>
            <a:pPr marL="468716" indent="-457199">
              <a:spcBef>
                <a:spcPts val="218"/>
              </a:spcBef>
              <a:buAutoNum type="alphaLcParenR"/>
              <a:tabLst>
                <a:tab pos="468716" algn="l"/>
                <a:tab pos="469292" algn="l"/>
              </a:tabLst>
            </a:pPr>
            <a:r>
              <a:rPr sz="1587" dirty="0">
                <a:solidFill>
                  <a:srgbClr val="FFFFFF"/>
                </a:solidFill>
                <a:latin typeface="Arial"/>
                <a:cs typeface="Arial"/>
              </a:rPr>
              <a:t>presentations of</a:t>
            </a:r>
            <a:r>
              <a:rPr sz="1587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87" dirty="0">
                <a:solidFill>
                  <a:srgbClr val="FFFFFF"/>
                </a:solidFill>
                <a:latin typeface="Arial"/>
                <a:cs typeface="Arial"/>
              </a:rPr>
              <a:t>information;</a:t>
            </a:r>
            <a:endParaRPr sz="158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94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219" y="1655156"/>
            <a:ext cx="6562605" cy="3445809"/>
          </a:xfrm>
          <a:prstGeom prst="rect">
            <a:avLst/>
          </a:prstGeom>
        </p:spPr>
        <p:txBody>
          <a:bodyPr vert="horz" wrap="square" lIns="0" tIns="16123" rIns="0" bIns="0" rtlCol="0">
            <a:spAutoFit/>
          </a:bodyPr>
          <a:lstStyle/>
          <a:p>
            <a:pPr marL="11516">
              <a:spcBef>
                <a:spcPts val="127"/>
              </a:spcBef>
            </a:pPr>
            <a:r>
              <a:rPr sz="2358" spc="9" dirty="0">
                <a:solidFill>
                  <a:srgbClr val="4B575E"/>
                </a:solidFill>
                <a:latin typeface="Arial"/>
                <a:cs typeface="Arial"/>
              </a:rPr>
              <a:t>Non-Inventions</a:t>
            </a:r>
            <a:endParaRPr sz="2358" dirty="0">
              <a:latin typeface="Arial"/>
              <a:cs typeface="Arial"/>
            </a:endParaRPr>
          </a:p>
          <a:p>
            <a:pPr marL="369098" indent="-357583">
              <a:spcBef>
                <a:spcPts val="2244"/>
              </a:spcBef>
              <a:buChar char="-"/>
              <a:tabLst>
                <a:tab pos="369098" algn="l"/>
                <a:tab pos="369675" algn="l"/>
              </a:tabLst>
            </a:pPr>
            <a:r>
              <a:rPr sz="1995" dirty="0">
                <a:solidFill>
                  <a:srgbClr val="4B575E"/>
                </a:solidFill>
                <a:latin typeface="Arial"/>
                <a:cs typeface="Arial"/>
              </a:rPr>
              <a:t>Narrow</a:t>
            </a:r>
            <a:r>
              <a:rPr sz="1995" spc="-5" dirty="0">
                <a:solidFill>
                  <a:srgbClr val="4B575E"/>
                </a:solidFill>
                <a:latin typeface="Arial"/>
                <a:cs typeface="Arial"/>
              </a:rPr>
              <a:t> Interpretation</a:t>
            </a:r>
            <a:endParaRPr sz="1995" dirty="0">
              <a:latin typeface="Arial"/>
              <a:cs typeface="Arial"/>
            </a:endParaRPr>
          </a:p>
          <a:p>
            <a:pPr marL="369098" marR="310366" indent="-357583">
              <a:lnSpc>
                <a:spcPct val="100200"/>
              </a:lnSpc>
              <a:spcBef>
                <a:spcPts val="1192"/>
              </a:spcBef>
              <a:buChar char="-"/>
              <a:tabLst>
                <a:tab pos="369098" algn="l"/>
                <a:tab pos="369675" algn="l"/>
              </a:tabLst>
            </a:pPr>
            <a:r>
              <a:rPr sz="1995" dirty="0">
                <a:solidFill>
                  <a:srgbClr val="4B575E"/>
                </a:solidFill>
                <a:latin typeface="Arial"/>
                <a:cs typeface="Arial"/>
              </a:rPr>
              <a:t>Activities falling </a:t>
            </a:r>
            <a:r>
              <a:rPr sz="1995" spc="-5" dirty="0">
                <a:solidFill>
                  <a:srgbClr val="4B575E"/>
                </a:solidFill>
                <a:latin typeface="Arial"/>
                <a:cs typeface="Arial"/>
              </a:rPr>
              <a:t>within </a:t>
            </a:r>
            <a:r>
              <a:rPr sz="1995" dirty="0">
                <a:solidFill>
                  <a:srgbClr val="4B575E"/>
                </a:solidFill>
                <a:latin typeface="Arial"/>
                <a:cs typeface="Arial"/>
              </a:rPr>
              <a:t>the </a:t>
            </a:r>
            <a:r>
              <a:rPr sz="1995" spc="-5" dirty="0">
                <a:solidFill>
                  <a:srgbClr val="4B575E"/>
                </a:solidFill>
                <a:latin typeface="Arial"/>
                <a:cs typeface="Arial"/>
              </a:rPr>
              <a:t>notion </a:t>
            </a:r>
            <a:r>
              <a:rPr sz="1995" dirty="0">
                <a:solidFill>
                  <a:srgbClr val="4B575E"/>
                </a:solidFill>
                <a:latin typeface="Arial"/>
                <a:cs typeface="Arial"/>
              </a:rPr>
              <a:t>of a </a:t>
            </a:r>
            <a:r>
              <a:rPr sz="1995" b="1" dirty="0">
                <a:solidFill>
                  <a:srgbClr val="BF362A"/>
                </a:solidFill>
                <a:latin typeface="Arial"/>
                <a:cs typeface="Arial"/>
              </a:rPr>
              <a:t>non-invention </a:t>
            </a:r>
            <a:r>
              <a:rPr sz="1995" b="1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995" dirty="0">
                <a:solidFill>
                  <a:srgbClr val="4B575E"/>
                </a:solidFill>
                <a:latin typeface="Arial"/>
                <a:cs typeface="Arial"/>
              </a:rPr>
              <a:t>would typically </a:t>
            </a:r>
            <a:r>
              <a:rPr sz="1995" spc="-5" dirty="0">
                <a:solidFill>
                  <a:srgbClr val="4B575E"/>
                </a:solidFill>
                <a:latin typeface="Arial"/>
                <a:cs typeface="Arial"/>
              </a:rPr>
              <a:t>represent </a:t>
            </a:r>
            <a:r>
              <a:rPr sz="1995" spc="-5" dirty="0">
                <a:solidFill>
                  <a:srgbClr val="BF362A"/>
                </a:solidFill>
                <a:latin typeface="Arial"/>
                <a:cs typeface="Arial"/>
              </a:rPr>
              <a:t>purely abstract </a:t>
            </a:r>
            <a:r>
              <a:rPr sz="1995" dirty="0">
                <a:solidFill>
                  <a:srgbClr val="BF362A"/>
                </a:solidFill>
                <a:latin typeface="Arial"/>
                <a:cs typeface="Arial"/>
              </a:rPr>
              <a:t>concepts </a:t>
            </a:r>
            <a:r>
              <a:rPr sz="1995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995" spc="-5" dirty="0">
                <a:solidFill>
                  <a:srgbClr val="4B575E"/>
                </a:solidFill>
                <a:latin typeface="Arial"/>
                <a:cs typeface="Arial"/>
              </a:rPr>
              <a:t>devoid </a:t>
            </a:r>
            <a:r>
              <a:rPr sz="1995" dirty="0">
                <a:solidFill>
                  <a:srgbClr val="4B575E"/>
                </a:solidFill>
                <a:latin typeface="Arial"/>
                <a:cs typeface="Arial"/>
              </a:rPr>
              <a:t>of </a:t>
            </a:r>
            <a:r>
              <a:rPr sz="1995" spc="-14" dirty="0">
                <a:solidFill>
                  <a:srgbClr val="4B575E"/>
                </a:solidFill>
                <a:latin typeface="Arial"/>
                <a:cs typeface="Arial"/>
              </a:rPr>
              <a:t>any </a:t>
            </a:r>
            <a:r>
              <a:rPr sz="1995" dirty="0">
                <a:solidFill>
                  <a:srgbClr val="4B575E"/>
                </a:solidFill>
                <a:latin typeface="Arial"/>
                <a:cs typeface="Arial"/>
              </a:rPr>
              <a:t>technical</a:t>
            </a:r>
            <a:r>
              <a:rPr sz="1995" spc="18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995" spc="-5" dirty="0">
                <a:solidFill>
                  <a:srgbClr val="4B575E"/>
                </a:solidFill>
                <a:latin typeface="Arial"/>
                <a:cs typeface="Arial"/>
              </a:rPr>
              <a:t>implication.</a:t>
            </a:r>
            <a:endParaRPr sz="1995" dirty="0">
              <a:latin typeface="Arial"/>
              <a:cs typeface="Arial"/>
            </a:endParaRPr>
          </a:p>
          <a:p>
            <a:pPr marL="369098" indent="-357583">
              <a:spcBef>
                <a:spcPts val="1197"/>
              </a:spcBef>
              <a:buChar char="-"/>
              <a:tabLst>
                <a:tab pos="369098" algn="l"/>
                <a:tab pos="369675" algn="l"/>
              </a:tabLst>
            </a:pPr>
            <a:r>
              <a:rPr sz="1995" spc="5" dirty="0">
                <a:solidFill>
                  <a:srgbClr val="4B575E"/>
                </a:solidFill>
                <a:latin typeface="Arial"/>
                <a:cs typeface="Arial"/>
              </a:rPr>
              <a:t>A </a:t>
            </a:r>
            <a:r>
              <a:rPr sz="1995" spc="-5" dirty="0">
                <a:solidFill>
                  <a:srgbClr val="4B575E"/>
                </a:solidFill>
                <a:latin typeface="Arial"/>
                <a:cs typeface="Arial"/>
              </a:rPr>
              <a:t>non-invention </a:t>
            </a:r>
            <a:r>
              <a:rPr sz="1995" dirty="0">
                <a:solidFill>
                  <a:srgbClr val="4B575E"/>
                </a:solidFill>
                <a:latin typeface="Arial"/>
                <a:cs typeface="Arial"/>
              </a:rPr>
              <a:t>has no technical</a:t>
            </a:r>
            <a:r>
              <a:rPr sz="1995" spc="-118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995" spc="-14" dirty="0">
                <a:solidFill>
                  <a:srgbClr val="4B575E"/>
                </a:solidFill>
                <a:latin typeface="Arial"/>
                <a:cs typeface="Arial"/>
              </a:rPr>
              <a:t>character.</a:t>
            </a:r>
            <a:endParaRPr sz="1995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76" dirty="0">
              <a:latin typeface="Times New Roman"/>
              <a:cs typeface="Times New Roman"/>
            </a:endParaRPr>
          </a:p>
          <a:p>
            <a:pPr>
              <a:spcBef>
                <a:spcPts val="18"/>
              </a:spcBef>
            </a:pPr>
            <a:endParaRPr sz="2176" dirty="0">
              <a:latin typeface="Times New Roman"/>
              <a:cs typeface="Times New Roman"/>
            </a:endParaRPr>
          </a:p>
          <a:p>
            <a:pPr marR="4607" algn="r"/>
            <a:r>
              <a:rPr sz="1768" i="1" spc="14" dirty="0">
                <a:solidFill>
                  <a:srgbClr val="4B575E"/>
                </a:solidFill>
                <a:latin typeface="Arial"/>
                <a:cs typeface="Arial"/>
              </a:rPr>
              <a:t>T </a:t>
            </a:r>
            <a:r>
              <a:rPr sz="1768" i="1" spc="9" dirty="0">
                <a:solidFill>
                  <a:srgbClr val="4B575E"/>
                </a:solidFill>
                <a:latin typeface="Arial"/>
                <a:cs typeface="Arial"/>
              </a:rPr>
              <a:t>258/03</a:t>
            </a:r>
            <a:r>
              <a:rPr sz="1768" i="1" spc="-82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768" i="1" dirty="0">
                <a:solidFill>
                  <a:srgbClr val="4B575E"/>
                </a:solidFill>
                <a:latin typeface="Arial"/>
                <a:cs typeface="Arial"/>
              </a:rPr>
              <a:t>(HITACHI)</a:t>
            </a:r>
            <a:endParaRPr sz="1768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59628" y="525045"/>
            <a:ext cx="3165850" cy="379137"/>
          </a:xfrm>
          <a:prstGeom prst="rect">
            <a:avLst/>
          </a:prstGeom>
        </p:spPr>
        <p:txBody>
          <a:bodyPr vert="horz" wrap="square" lIns="0" tIns="16123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27"/>
              </a:spcBef>
            </a:pPr>
            <a:r>
              <a:rPr sz="2358" spc="18" dirty="0"/>
              <a:t>What </a:t>
            </a:r>
            <a:r>
              <a:rPr sz="2358" spc="14" dirty="0"/>
              <a:t>is </a:t>
            </a:r>
            <a:r>
              <a:rPr sz="2358" spc="18" dirty="0"/>
              <a:t>an</a:t>
            </a:r>
            <a:r>
              <a:rPr sz="2358" spc="-73" dirty="0"/>
              <a:t> </a:t>
            </a:r>
            <a:r>
              <a:rPr sz="2358" spc="18" dirty="0"/>
              <a:t>Invention?</a:t>
            </a:r>
            <a:endParaRPr sz="2358"/>
          </a:p>
        </p:txBody>
      </p:sp>
    </p:spTree>
    <p:extLst>
      <p:ext uri="{BB962C8B-B14F-4D97-AF65-F5344CB8AC3E}">
        <p14:creationId xmlns:p14="http://schemas.microsoft.com/office/powerpoint/2010/main" val="392312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9627" y="491030"/>
            <a:ext cx="2929765" cy="447168"/>
          </a:xfrm>
          <a:prstGeom prst="rect">
            <a:avLst/>
          </a:prstGeom>
        </p:spPr>
        <p:txBody>
          <a:bodyPr vert="horz" wrap="square" lIns="0" tIns="16123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27"/>
              </a:spcBef>
            </a:pPr>
            <a:r>
              <a:rPr sz="2800" b="1" spc="18" dirty="0"/>
              <a:t>Technical</a:t>
            </a:r>
            <a:r>
              <a:rPr sz="2800" b="1" spc="-59" dirty="0"/>
              <a:t> </a:t>
            </a:r>
            <a:r>
              <a:rPr sz="2800" b="1" spc="14" dirty="0"/>
              <a:t>Character</a:t>
            </a:r>
            <a:endParaRPr sz="28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2862655" y="1367726"/>
            <a:ext cx="7097540" cy="3209239"/>
          </a:xfrm>
          <a:prstGeom prst="rect">
            <a:avLst/>
          </a:prstGeom>
        </p:spPr>
        <p:txBody>
          <a:bodyPr vert="horz" wrap="square" lIns="0" tIns="12092" rIns="0" bIns="0" rtlCol="0">
            <a:spAutoFit/>
          </a:bodyPr>
          <a:lstStyle/>
          <a:p>
            <a:pPr marL="11516">
              <a:spcBef>
                <a:spcPts val="95"/>
              </a:spcBef>
            </a:pPr>
            <a:r>
              <a:rPr sz="1995" dirty="0">
                <a:solidFill>
                  <a:srgbClr val="4B575E"/>
                </a:solidFill>
                <a:latin typeface="Arial"/>
                <a:cs typeface="Arial"/>
              </a:rPr>
              <a:t>Further requirement for</a:t>
            </a:r>
            <a:r>
              <a:rPr sz="1995" spc="-91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995" spc="-5" dirty="0">
                <a:solidFill>
                  <a:srgbClr val="4B575E"/>
                </a:solidFill>
                <a:latin typeface="Arial"/>
                <a:cs typeface="Arial"/>
              </a:rPr>
              <a:t>patentability</a:t>
            </a:r>
            <a:endParaRPr sz="1995" dirty="0">
              <a:latin typeface="Arial"/>
              <a:cs typeface="Arial"/>
            </a:endParaRPr>
          </a:p>
          <a:p>
            <a:pPr marL="11516"/>
            <a:r>
              <a:rPr sz="1995" b="1" dirty="0">
                <a:solidFill>
                  <a:srgbClr val="4B575E"/>
                </a:solidFill>
                <a:latin typeface="Arial"/>
                <a:cs typeface="Arial"/>
              </a:rPr>
              <a:t>implicitly </a:t>
            </a:r>
            <a:r>
              <a:rPr sz="1995" dirty="0">
                <a:solidFill>
                  <a:srgbClr val="4B575E"/>
                </a:solidFill>
                <a:latin typeface="Arial"/>
                <a:cs typeface="Arial"/>
              </a:rPr>
              <a:t>contained in the</a:t>
            </a:r>
            <a:r>
              <a:rPr sz="1995" spc="-82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lang="tr-TR" sz="1995" spc="-82" dirty="0" err="1" smtClean="0">
                <a:solidFill>
                  <a:srgbClr val="4B575E"/>
                </a:solidFill>
                <a:latin typeface="Arial"/>
                <a:cs typeface="Arial"/>
              </a:rPr>
              <a:t>law</a:t>
            </a:r>
            <a:r>
              <a:rPr sz="1995" dirty="0" smtClean="0">
                <a:solidFill>
                  <a:srgbClr val="4B575E"/>
                </a:solidFill>
                <a:latin typeface="Arial"/>
                <a:cs typeface="Arial"/>
              </a:rPr>
              <a:t>:</a:t>
            </a:r>
            <a:endParaRPr sz="1995" dirty="0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2267" dirty="0">
              <a:latin typeface="Times New Roman"/>
              <a:cs typeface="Times New Roman"/>
            </a:endParaRPr>
          </a:p>
          <a:p>
            <a:pPr marL="217083"/>
            <a:r>
              <a:rPr sz="1768" spc="9" dirty="0">
                <a:solidFill>
                  <a:srgbClr val="4B575E"/>
                </a:solidFill>
                <a:latin typeface="Arial"/>
                <a:cs typeface="Arial"/>
              </a:rPr>
              <a:t>the </a:t>
            </a:r>
            <a:r>
              <a:rPr sz="1768" spc="5" dirty="0">
                <a:solidFill>
                  <a:srgbClr val="4B575E"/>
                </a:solidFill>
                <a:latin typeface="Arial"/>
                <a:cs typeface="Arial"/>
              </a:rPr>
              <a:t>invention </a:t>
            </a:r>
            <a:r>
              <a:rPr sz="1768" spc="14" dirty="0">
                <a:solidFill>
                  <a:srgbClr val="4B575E"/>
                </a:solidFill>
                <a:latin typeface="Arial"/>
                <a:cs typeface="Arial"/>
              </a:rPr>
              <a:t>must </a:t>
            </a:r>
            <a:r>
              <a:rPr sz="1768" spc="9" dirty="0">
                <a:solidFill>
                  <a:srgbClr val="4B575E"/>
                </a:solidFill>
                <a:latin typeface="Arial"/>
                <a:cs typeface="Arial"/>
              </a:rPr>
              <a:t>be of </a:t>
            </a:r>
            <a:r>
              <a:rPr sz="1768" b="1" spc="9" dirty="0">
                <a:solidFill>
                  <a:srgbClr val="336699"/>
                </a:solidFill>
                <a:latin typeface="Arial"/>
                <a:cs typeface="Arial"/>
              </a:rPr>
              <a:t>"technical</a:t>
            </a:r>
            <a:r>
              <a:rPr sz="1768" b="1" spc="-9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768" b="1" spc="9" dirty="0">
                <a:solidFill>
                  <a:srgbClr val="336699"/>
                </a:solidFill>
                <a:latin typeface="Arial"/>
                <a:cs typeface="Arial"/>
              </a:rPr>
              <a:t>character"</a:t>
            </a:r>
            <a:endParaRPr sz="1768" dirty="0">
              <a:latin typeface="Arial"/>
              <a:cs typeface="Arial"/>
            </a:endParaRPr>
          </a:p>
          <a:p>
            <a:pPr marL="217083">
              <a:spcBef>
                <a:spcPts val="32"/>
              </a:spcBef>
            </a:pPr>
            <a:r>
              <a:rPr sz="1768" spc="9" dirty="0">
                <a:solidFill>
                  <a:srgbClr val="4B575E"/>
                </a:solidFill>
                <a:latin typeface="Arial"/>
                <a:cs typeface="Arial"/>
              </a:rPr>
              <a:t>to the </a:t>
            </a:r>
            <a:r>
              <a:rPr sz="1768" spc="5" dirty="0">
                <a:solidFill>
                  <a:srgbClr val="4B575E"/>
                </a:solidFill>
                <a:latin typeface="Arial"/>
                <a:cs typeface="Arial"/>
              </a:rPr>
              <a:t>extent </a:t>
            </a:r>
            <a:r>
              <a:rPr sz="1768" spc="9" dirty="0">
                <a:solidFill>
                  <a:srgbClr val="4B575E"/>
                </a:solidFill>
                <a:latin typeface="Arial"/>
                <a:cs typeface="Arial"/>
              </a:rPr>
              <a:t>that</a:t>
            </a:r>
            <a:r>
              <a:rPr sz="1768" spc="-9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768" dirty="0">
                <a:solidFill>
                  <a:srgbClr val="4B575E"/>
                </a:solidFill>
                <a:latin typeface="Arial"/>
                <a:cs typeface="Arial"/>
              </a:rPr>
              <a:t>it</a:t>
            </a:r>
            <a:endParaRPr sz="1768" dirty="0">
              <a:latin typeface="Arial"/>
              <a:cs typeface="Arial"/>
            </a:endParaRPr>
          </a:p>
          <a:p>
            <a:pPr marL="343188" indent="-126104">
              <a:spcBef>
                <a:spcPts val="213"/>
              </a:spcBef>
              <a:buChar char="-"/>
              <a:tabLst>
                <a:tab pos="343188" algn="l"/>
              </a:tabLst>
            </a:pP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must relate to a </a:t>
            </a:r>
            <a:r>
              <a:rPr sz="1587" b="1" spc="5" dirty="0">
                <a:solidFill>
                  <a:srgbClr val="336699"/>
                </a:solidFill>
                <a:latin typeface="Arial"/>
                <a:cs typeface="Arial"/>
              </a:rPr>
              <a:t>technical </a:t>
            </a: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field </a:t>
            </a:r>
            <a:endParaRPr sz="1179" dirty="0" smtClean="0">
              <a:latin typeface="Arial"/>
              <a:cs typeface="Arial"/>
            </a:endParaRPr>
          </a:p>
          <a:p>
            <a:pPr marL="336278" indent="-126104">
              <a:spcBef>
                <a:spcPts val="68"/>
              </a:spcBef>
              <a:buChar char="-"/>
              <a:tabLst>
                <a:tab pos="336278" algn="l"/>
              </a:tabLst>
            </a:pPr>
            <a:r>
              <a:rPr sz="1587" spc="5" dirty="0" smtClean="0">
                <a:solidFill>
                  <a:srgbClr val="4B575E"/>
                </a:solidFill>
                <a:latin typeface="Arial"/>
                <a:cs typeface="Arial"/>
              </a:rPr>
              <a:t>must concern a </a:t>
            </a:r>
            <a:r>
              <a:rPr sz="1587" b="1" spc="5" dirty="0" smtClean="0">
                <a:solidFill>
                  <a:srgbClr val="336699"/>
                </a:solidFill>
                <a:latin typeface="Arial"/>
                <a:cs typeface="Arial"/>
              </a:rPr>
              <a:t>technical </a:t>
            </a:r>
            <a:r>
              <a:rPr sz="1587" dirty="0" smtClean="0">
                <a:solidFill>
                  <a:srgbClr val="4B575E"/>
                </a:solidFill>
                <a:latin typeface="Arial"/>
                <a:cs typeface="Arial"/>
              </a:rPr>
              <a:t>problem</a:t>
            </a:r>
            <a:endParaRPr sz="1179" dirty="0" smtClean="0">
              <a:latin typeface="Arial"/>
              <a:cs typeface="Arial"/>
            </a:endParaRPr>
          </a:p>
          <a:p>
            <a:pPr marL="336278" indent="-126104">
              <a:spcBef>
                <a:spcPts val="9"/>
              </a:spcBef>
              <a:buChar char="-"/>
              <a:tabLst>
                <a:tab pos="336278" algn="l"/>
              </a:tabLst>
            </a:pPr>
            <a:r>
              <a:rPr sz="1587" spc="5" dirty="0" smtClean="0">
                <a:solidFill>
                  <a:srgbClr val="4B575E"/>
                </a:solidFill>
                <a:latin typeface="Arial"/>
                <a:cs typeface="Arial"/>
              </a:rPr>
              <a:t>must </a:t>
            </a: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have </a:t>
            </a:r>
            <a:r>
              <a:rPr sz="1587" b="1" spc="5" dirty="0">
                <a:solidFill>
                  <a:srgbClr val="336699"/>
                </a:solidFill>
                <a:latin typeface="Arial"/>
                <a:cs typeface="Arial"/>
              </a:rPr>
              <a:t>technical </a:t>
            </a: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features </a:t>
            </a: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in </a:t>
            </a: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terms </a:t>
            </a: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of which </a:t>
            </a: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the matter for</a:t>
            </a:r>
            <a:r>
              <a:rPr sz="1587" spc="36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which</a:t>
            </a:r>
            <a:endParaRPr sz="1587" dirty="0">
              <a:latin typeface="Arial"/>
              <a:cs typeface="Arial"/>
            </a:endParaRPr>
          </a:p>
          <a:p>
            <a:pPr marL="324761">
              <a:spcBef>
                <a:spcPts val="208"/>
              </a:spcBef>
            </a:pP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protection is </a:t>
            </a: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sought can be </a:t>
            </a:r>
            <a:r>
              <a:rPr sz="1587" dirty="0">
                <a:solidFill>
                  <a:srgbClr val="4B575E"/>
                </a:solidFill>
                <a:latin typeface="Arial"/>
                <a:cs typeface="Arial"/>
              </a:rPr>
              <a:t>defined in </a:t>
            </a:r>
            <a:r>
              <a:rPr sz="1587" spc="5" dirty="0">
                <a:solidFill>
                  <a:srgbClr val="4B575E"/>
                </a:solidFill>
                <a:latin typeface="Arial"/>
                <a:cs typeface="Arial"/>
              </a:rPr>
              <a:t>the </a:t>
            </a:r>
            <a:r>
              <a:rPr sz="1587" spc="5" dirty="0" smtClean="0">
                <a:solidFill>
                  <a:srgbClr val="4B575E"/>
                </a:solidFill>
                <a:latin typeface="Arial"/>
                <a:cs typeface="Arial"/>
              </a:rPr>
              <a:t>claim</a:t>
            </a:r>
            <a:endParaRPr sz="1179" dirty="0">
              <a:latin typeface="Arial"/>
              <a:cs typeface="Arial"/>
            </a:endParaRPr>
          </a:p>
          <a:p>
            <a:pPr>
              <a:spcBef>
                <a:spcPts val="27"/>
              </a:spcBef>
            </a:pPr>
            <a:endParaRPr sz="2222" dirty="0">
              <a:latin typeface="Times New Roman"/>
              <a:cs typeface="Times New Roman"/>
            </a:endParaRPr>
          </a:p>
          <a:p>
            <a:pPr marL="84645"/>
            <a:r>
              <a:rPr sz="1995" dirty="0">
                <a:solidFill>
                  <a:srgbClr val="4B575E"/>
                </a:solidFill>
                <a:latin typeface="Arial"/>
                <a:cs typeface="Arial"/>
              </a:rPr>
              <a:t>- no </a:t>
            </a:r>
            <a:r>
              <a:rPr sz="1995" spc="-5" dirty="0">
                <a:solidFill>
                  <a:srgbClr val="4B575E"/>
                </a:solidFill>
                <a:latin typeface="Arial"/>
                <a:cs typeface="Arial"/>
              </a:rPr>
              <a:t>general definition </a:t>
            </a:r>
            <a:r>
              <a:rPr sz="1995" dirty="0">
                <a:solidFill>
                  <a:srgbClr val="4B575E"/>
                </a:solidFill>
                <a:latin typeface="Arial"/>
                <a:cs typeface="Arial"/>
              </a:rPr>
              <a:t>of</a:t>
            </a:r>
            <a:r>
              <a:rPr sz="1995" spc="-59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995" dirty="0">
                <a:solidFill>
                  <a:srgbClr val="4B575E"/>
                </a:solidFill>
                <a:latin typeface="Arial"/>
                <a:cs typeface="Arial"/>
              </a:rPr>
              <a:t>„technical</a:t>
            </a:r>
            <a:r>
              <a:rPr sz="1995" dirty="0" smtClean="0">
                <a:solidFill>
                  <a:srgbClr val="4B575E"/>
                </a:solidFill>
                <a:latin typeface="Arial"/>
                <a:cs typeface="Arial"/>
              </a:rPr>
              <a:t>“</a:t>
            </a:r>
            <a:endParaRPr sz="1995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53222" y="4744188"/>
            <a:ext cx="1494508" cy="19642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3516151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9628" y="525045"/>
            <a:ext cx="2018244" cy="379137"/>
          </a:xfrm>
          <a:prstGeom prst="rect">
            <a:avLst/>
          </a:prstGeom>
        </p:spPr>
        <p:txBody>
          <a:bodyPr vert="horz" wrap="square" lIns="0" tIns="16123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27"/>
              </a:spcBef>
            </a:pPr>
            <a:r>
              <a:rPr sz="2358" spc="18" dirty="0"/>
              <a:t>Technical</a:t>
            </a:r>
            <a:r>
              <a:rPr sz="2358" spc="-54" dirty="0"/>
              <a:t> </a:t>
            </a:r>
            <a:r>
              <a:rPr sz="2358" spc="9" dirty="0"/>
              <a:t>is...</a:t>
            </a:r>
            <a:endParaRPr sz="2358"/>
          </a:p>
        </p:txBody>
      </p:sp>
      <p:sp>
        <p:nvSpPr>
          <p:cNvPr id="3" name="object 3"/>
          <p:cNvSpPr txBox="1"/>
          <p:nvPr/>
        </p:nvSpPr>
        <p:spPr>
          <a:xfrm>
            <a:off x="2638785" y="1534672"/>
            <a:ext cx="6812509" cy="3918247"/>
          </a:xfrm>
          <a:prstGeom prst="rect">
            <a:avLst/>
          </a:prstGeom>
        </p:spPr>
        <p:txBody>
          <a:bodyPr vert="horz" wrap="square" lIns="0" tIns="24760" rIns="0" bIns="0" rtlCol="0">
            <a:spAutoFit/>
          </a:bodyPr>
          <a:lstStyle/>
          <a:p>
            <a:pPr marL="369098" marR="2044154" indent="-357583">
              <a:lnSpc>
                <a:spcPct val="148600"/>
              </a:lnSpc>
              <a:spcBef>
                <a:spcPts val="195"/>
              </a:spcBef>
              <a:buFont typeface="Wingdings"/>
              <a:buChar char=""/>
              <a:tabLst>
                <a:tab pos="369098" algn="l"/>
                <a:tab pos="369675" algn="l"/>
              </a:tabLst>
            </a:pPr>
            <a:r>
              <a:rPr sz="1995" spc="-5" dirty="0">
                <a:solidFill>
                  <a:srgbClr val="4B575E"/>
                </a:solidFill>
                <a:latin typeface="Arial"/>
                <a:cs typeface="Arial"/>
              </a:rPr>
              <a:t>processing </a:t>
            </a:r>
            <a:r>
              <a:rPr sz="1995" b="1" spc="-5" dirty="0">
                <a:solidFill>
                  <a:srgbClr val="336699"/>
                </a:solidFill>
                <a:latin typeface="Arial"/>
                <a:cs typeface="Arial"/>
              </a:rPr>
              <a:t>physical </a:t>
            </a:r>
            <a:r>
              <a:rPr sz="1995" b="1" dirty="0">
                <a:solidFill>
                  <a:srgbClr val="336699"/>
                </a:solidFill>
                <a:latin typeface="Arial"/>
                <a:cs typeface="Arial"/>
              </a:rPr>
              <a:t>data </a:t>
            </a:r>
            <a:r>
              <a:rPr sz="1768" spc="9" dirty="0">
                <a:solidFill>
                  <a:srgbClr val="4B575E"/>
                </a:solidFill>
                <a:latin typeface="Arial"/>
                <a:cs typeface="Arial"/>
              </a:rPr>
              <a:t>parameters </a:t>
            </a:r>
            <a:r>
              <a:rPr sz="1768" spc="5" dirty="0">
                <a:solidFill>
                  <a:srgbClr val="4B575E"/>
                </a:solidFill>
                <a:latin typeface="Arial"/>
                <a:cs typeface="Arial"/>
              </a:rPr>
              <a:t>or  </a:t>
            </a:r>
            <a:r>
              <a:rPr sz="1768" spc="9" dirty="0">
                <a:solidFill>
                  <a:srgbClr val="4B575E"/>
                </a:solidFill>
                <a:latin typeface="Arial"/>
                <a:cs typeface="Arial"/>
              </a:rPr>
              <a:t>control values of an </a:t>
            </a:r>
            <a:r>
              <a:rPr sz="1768" spc="5" dirty="0">
                <a:solidFill>
                  <a:srgbClr val="4B575E"/>
                </a:solidFill>
                <a:latin typeface="Arial"/>
                <a:cs typeface="Arial"/>
              </a:rPr>
              <a:t>industrial</a:t>
            </a:r>
            <a:r>
              <a:rPr sz="1768" spc="-23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768" spc="9" dirty="0">
                <a:solidFill>
                  <a:srgbClr val="4B575E"/>
                </a:solidFill>
                <a:latin typeface="Arial"/>
                <a:cs typeface="Arial"/>
              </a:rPr>
              <a:t>process</a:t>
            </a:r>
            <a:endParaRPr sz="1768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4B575E"/>
              </a:buClr>
              <a:buFont typeface="Wingdings"/>
              <a:buChar char=""/>
            </a:pPr>
            <a:endParaRPr sz="1995"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  <a:buClr>
                <a:srgbClr val="4B575E"/>
              </a:buClr>
              <a:buFont typeface="Wingdings"/>
              <a:buChar char=""/>
            </a:pPr>
            <a:endParaRPr sz="1950">
              <a:latin typeface="Times New Roman"/>
              <a:cs typeface="Times New Roman"/>
            </a:endParaRPr>
          </a:p>
          <a:p>
            <a:pPr marL="400768" indent="-357583">
              <a:buFont typeface="Wingdings"/>
              <a:buChar char=""/>
              <a:tabLst>
                <a:tab pos="400768" algn="l"/>
                <a:tab pos="401345" algn="l"/>
              </a:tabLst>
            </a:pPr>
            <a:r>
              <a:rPr sz="1995" spc="-5" dirty="0">
                <a:solidFill>
                  <a:srgbClr val="4B575E"/>
                </a:solidFill>
                <a:latin typeface="Arial"/>
                <a:cs typeface="Arial"/>
              </a:rPr>
              <a:t>processing </a:t>
            </a:r>
            <a:r>
              <a:rPr sz="1995" dirty="0">
                <a:solidFill>
                  <a:srgbClr val="4B575E"/>
                </a:solidFill>
                <a:latin typeface="Arial"/>
                <a:cs typeface="Arial"/>
              </a:rPr>
              <a:t>which </a:t>
            </a:r>
            <a:r>
              <a:rPr sz="1995" b="1" spc="-5" dirty="0">
                <a:solidFill>
                  <a:srgbClr val="336699"/>
                </a:solidFill>
                <a:latin typeface="Arial"/>
                <a:cs typeface="Arial"/>
              </a:rPr>
              <a:t>affects </a:t>
            </a:r>
            <a:r>
              <a:rPr sz="1995" b="1" dirty="0">
                <a:solidFill>
                  <a:srgbClr val="336699"/>
                </a:solidFill>
                <a:latin typeface="Arial"/>
                <a:cs typeface="Arial"/>
              </a:rPr>
              <a:t>the way a </a:t>
            </a:r>
            <a:r>
              <a:rPr sz="1995" b="1" spc="-9" dirty="0">
                <a:solidFill>
                  <a:srgbClr val="336699"/>
                </a:solidFill>
                <a:latin typeface="Arial"/>
                <a:cs typeface="Arial"/>
              </a:rPr>
              <a:t>computer</a:t>
            </a:r>
            <a:r>
              <a:rPr sz="1995" b="1" spc="-5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995" b="1" dirty="0">
                <a:solidFill>
                  <a:srgbClr val="336699"/>
                </a:solidFill>
                <a:latin typeface="Arial"/>
                <a:cs typeface="Arial"/>
              </a:rPr>
              <a:t>operates</a:t>
            </a:r>
            <a:endParaRPr sz="1995">
              <a:latin typeface="Arial"/>
              <a:cs typeface="Arial"/>
            </a:endParaRPr>
          </a:p>
          <a:p>
            <a:pPr marL="931674" lvl="1" indent="-179655">
              <a:spcBef>
                <a:spcPts val="1106"/>
              </a:spcBef>
              <a:buSzPct val="94871"/>
              <a:buFont typeface="Wingdings"/>
              <a:buChar char=""/>
              <a:tabLst>
                <a:tab pos="932249" algn="l"/>
              </a:tabLst>
            </a:pPr>
            <a:r>
              <a:rPr sz="1768" spc="9" dirty="0">
                <a:solidFill>
                  <a:srgbClr val="4B575E"/>
                </a:solidFill>
                <a:latin typeface="Arial"/>
                <a:cs typeface="Arial"/>
              </a:rPr>
              <a:t>saving </a:t>
            </a:r>
            <a:r>
              <a:rPr sz="1768" spc="-9" dirty="0">
                <a:solidFill>
                  <a:srgbClr val="4B575E"/>
                </a:solidFill>
                <a:latin typeface="Arial"/>
                <a:cs typeface="Arial"/>
              </a:rPr>
              <a:t>memory, </a:t>
            </a:r>
            <a:r>
              <a:rPr sz="1768" spc="9" dirty="0">
                <a:solidFill>
                  <a:srgbClr val="4B575E"/>
                </a:solidFill>
                <a:latin typeface="Arial"/>
                <a:cs typeface="Arial"/>
              </a:rPr>
              <a:t>increasing </a:t>
            </a:r>
            <a:r>
              <a:rPr sz="1768" spc="14" dirty="0">
                <a:solidFill>
                  <a:srgbClr val="4B575E"/>
                </a:solidFill>
                <a:latin typeface="Arial"/>
                <a:cs typeface="Arial"/>
              </a:rPr>
              <a:t>speed</a:t>
            </a:r>
            <a:endParaRPr sz="1768">
              <a:latin typeface="Arial"/>
              <a:cs typeface="Arial"/>
            </a:endParaRPr>
          </a:p>
          <a:p>
            <a:pPr marL="931674" lvl="1" indent="-179655">
              <a:spcBef>
                <a:spcPts val="1120"/>
              </a:spcBef>
              <a:buSzPct val="94871"/>
              <a:buFont typeface="Wingdings"/>
              <a:buChar char=""/>
              <a:tabLst>
                <a:tab pos="932249" algn="l"/>
              </a:tabLst>
            </a:pPr>
            <a:r>
              <a:rPr sz="1768" spc="9" dirty="0">
                <a:solidFill>
                  <a:srgbClr val="4B575E"/>
                </a:solidFill>
                <a:latin typeface="Arial"/>
                <a:cs typeface="Arial"/>
              </a:rPr>
              <a:t>security of </a:t>
            </a:r>
            <a:r>
              <a:rPr sz="1768" spc="14" dirty="0">
                <a:solidFill>
                  <a:srgbClr val="4B575E"/>
                </a:solidFill>
                <a:latin typeface="Arial"/>
                <a:cs typeface="Arial"/>
              </a:rPr>
              <a:t>a </a:t>
            </a:r>
            <a:r>
              <a:rPr sz="1768" spc="5" dirty="0">
                <a:solidFill>
                  <a:srgbClr val="4B575E"/>
                </a:solidFill>
                <a:latin typeface="Arial"/>
                <a:cs typeface="Arial"/>
              </a:rPr>
              <a:t>process, </a:t>
            </a:r>
            <a:r>
              <a:rPr sz="1768" spc="9" dirty="0">
                <a:solidFill>
                  <a:srgbClr val="4B575E"/>
                </a:solidFill>
                <a:latin typeface="Arial"/>
                <a:cs typeface="Arial"/>
              </a:rPr>
              <a:t>rate of data transfer</a:t>
            </a:r>
            <a:r>
              <a:rPr sz="1768" spc="-27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768" spc="5" dirty="0">
                <a:solidFill>
                  <a:srgbClr val="4B575E"/>
                </a:solidFill>
                <a:latin typeface="Arial"/>
                <a:cs typeface="Arial"/>
              </a:rPr>
              <a:t>etc.</a:t>
            </a:r>
            <a:endParaRPr sz="1768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4B575E"/>
              </a:buClr>
              <a:buFont typeface="Wingdings"/>
              <a:buChar char=""/>
            </a:pPr>
            <a:endParaRPr sz="1995">
              <a:latin typeface="Times New Roman"/>
              <a:cs typeface="Times New Roman"/>
            </a:endParaRPr>
          </a:p>
          <a:p>
            <a:pPr lvl="1">
              <a:spcBef>
                <a:spcPts val="50"/>
              </a:spcBef>
              <a:buClr>
                <a:srgbClr val="4B575E"/>
              </a:buClr>
              <a:buFont typeface="Wingdings"/>
              <a:buChar char=""/>
            </a:pPr>
            <a:endParaRPr sz="1542">
              <a:latin typeface="Times New Roman"/>
              <a:cs typeface="Times New Roman"/>
            </a:endParaRPr>
          </a:p>
          <a:p>
            <a:pPr marL="445107" indent="-357583">
              <a:buFont typeface="Wingdings"/>
              <a:buChar char=""/>
              <a:tabLst>
                <a:tab pos="445107" algn="l"/>
                <a:tab pos="445683" algn="l"/>
              </a:tabLst>
            </a:pPr>
            <a:r>
              <a:rPr sz="1995" dirty="0">
                <a:solidFill>
                  <a:srgbClr val="4B575E"/>
                </a:solidFill>
                <a:latin typeface="Arial"/>
                <a:cs typeface="Arial"/>
              </a:rPr>
              <a:t>the </a:t>
            </a:r>
            <a:r>
              <a:rPr sz="1995" b="1" spc="-5" dirty="0">
                <a:solidFill>
                  <a:srgbClr val="336699"/>
                </a:solidFill>
                <a:latin typeface="Arial"/>
                <a:cs typeface="Arial"/>
              </a:rPr>
              <a:t>physical </a:t>
            </a:r>
            <a:r>
              <a:rPr sz="1995" b="1" dirty="0">
                <a:solidFill>
                  <a:srgbClr val="336699"/>
                </a:solidFill>
                <a:latin typeface="Arial"/>
                <a:cs typeface="Arial"/>
              </a:rPr>
              <a:t>features of an</a:t>
            </a:r>
            <a:r>
              <a:rPr sz="1995" b="1" spc="-32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995" b="1" spc="-9" dirty="0">
                <a:solidFill>
                  <a:srgbClr val="336699"/>
                </a:solidFill>
                <a:latin typeface="Arial"/>
                <a:cs typeface="Arial"/>
              </a:rPr>
              <a:t>entity</a:t>
            </a:r>
            <a:endParaRPr sz="1995">
              <a:latin typeface="Arial"/>
              <a:cs typeface="Arial"/>
            </a:endParaRPr>
          </a:p>
          <a:p>
            <a:pPr marL="984073" lvl="1" indent="-179655">
              <a:spcBef>
                <a:spcPts val="1111"/>
              </a:spcBef>
              <a:buSzPct val="94871"/>
              <a:buFont typeface="Wingdings"/>
              <a:buChar char=""/>
              <a:tabLst>
                <a:tab pos="984649" algn="l"/>
              </a:tabLst>
            </a:pPr>
            <a:r>
              <a:rPr sz="1768" spc="-9" dirty="0">
                <a:solidFill>
                  <a:srgbClr val="4B575E"/>
                </a:solidFill>
                <a:latin typeface="Arial"/>
                <a:cs typeface="Arial"/>
              </a:rPr>
              <a:t>memory, </a:t>
            </a:r>
            <a:r>
              <a:rPr sz="1768" spc="5" dirty="0">
                <a:solidFill>
                  <a:srgbClr val="4B575E"/>
                </a:solidFill>
                <a:latin typeface="Arial"/>
                <a:cs typeface="Arial"/>
              </a:rPr>
              <a:t>port</a:t>
            </a:r>
            <a:r>
              <a:rPr sz="1768" spc="14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768" spc="5" dirty="0">
                <a:solidFill>
                  <a:srgbClr val="4B575E"/>
                </a:solidFill>
                <a:latin typeface="Arial"/>
                <a:cs typeface="Arial"/>
              </a:rPr>
              <a:t>etc.</a:t>
            </a:r>
            <a:endParaRPr sz="1768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51903" y="4118605"/>
            <a:ext cx="2098859" cy="682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/>
          <p:nvPr/>
        </p:nvSpPr>
        <p:spPr>
          <a:xfrm>
            <a:off x="9369413" y="3352651"/>
            <a:ext cx="543111" cy="808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/>
          <p:nvPr/>
        </p:nvSpPr>
        <p:spPr>
          <a:xfrm>
            <a:off x="7846488" y="1218897"/>
            <a:ext cx="1218975" cy="1498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7" name="object 7"/>
          <p:cNvSpPr/>
          <p:nvPr/>
        </p:nvSpPr>
        <p:spPr>
          <a:xfrm>
            <a:off x="7161033" y="4951583"/>
            <a:ext cx="1473174" cy="13206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8" name="object 8"/>
          <p:cNvSpPr/>
          <p:nvPr/>
        </p:nvSpPr>
        <p:spPr>
          <a:xfrm>
            <a:off x="5714117" y="5179608"/>
            <a:ext cx="892748" cy="8941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2929902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59627" y="525045"/>
            <a:ext cx="2962011" cy="379137"/>
          </a:xfrm>
          <a:prstGeom prst="rect">
            <a:avLst/>
          </a:prstGeom>
        </p:spPr>
        <p:txBody>
          <a:bodyPr vert="horz" wrap="square" lIns="0" tIns="16123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27"/>
              </a:spcBef>
            </a:pPr>
            <a:r>
              <a:rPr sz="2358" spc="14" dirty="0"/>
              <a:t>Computer</a:t>
            </a:r>
            <a:r>
              <a:rPr sz="2358" spc="-23" dirty="0"/>
              <a:t> </a:t>
            </a:r>
            <a:r>
              <a:rPr sz="2358" spc="18" dirty="0"/>
              <a:t>Programs</a:t>
            </a:r>
            <a:endParaRPr sz="2358"/>
          </a:p>
        </p:txBody>
      </p:sp>
      <p:sp>
        <p:nvSpPr>
          <p:cNvPr id="4" name="object 4"/>
          <p:cNvSpPr txBox="1"/>
          <p:nvPr/>
        </p:nvSpPr>
        <p:spPr>
          <a:xfrm>
            <a:off x="3582666" y="1510049"/>
            <a:ext cx="4010001" cy="749506"/>
          </a:xfrm>
          <a:prstGeom prst="rect">
            <a:avLst/>
          </a:prstGeom>
        </p:spPr>
        <p:txBody>
          <a:bodyPr vert="horz" wrap="square" lIns="0" tIns="9213" rIns="0" bIns="0" rtlCol="0">
            <a:spAutoFit/>
          </a:bodyPr>
          <a:lstStyle/>
          <a:p>
            <a:pPr marL="11516" marR="4607">
              <a:lnSpc>
                <a:spcPct val="101899"/>
              </a:lnSpc>
              <a:spcBef>
                <a:spcPts val="73"/>
              </a:spcBef>
            </a:pPr>
            <a:r>
              <a:rPr sz="2358" spc="9" dirty="0">
                <a:solidFill>
                  <a:srgbClr val="4B575E"/>
                </a:solidFill>
                <a:latin typeface="Arial"/>
                <a:cs typeface="Arial"/>
              </a:rPr>
              <a:t>...for </a:t>
            </a:r>
            <a:r>
              <a:rPr sz="2358" spc="18" dirty="0">
                <a:solidFill>
                  <a:srgbClr val="4B575E"/>
                </a:solidFill>
                <a:latin typeface="Arial"/>
                <a:cs typeface="Arial"/>
              </a:rPr>
              <a:t>computer </a:t>
            </a:r>
            <a:r>
              <a:rPr sz="2358" spc="14" dirty="0">
                <a:solidFill>
                  <a:srgbClr val="4B575E"/>
                </a:solidFill>
                <a:latin typeface="Arial"/>
                <a:cs typeface="Arial"/>
              </a:rPr>
              <a:t>programs and  </a:t>
            </a:r>
            <a:r>
              <a:rPr sz="2358" spc="18" dirty="0">
                <a:solidFill>
                  <a:srgbClr val="4B575E"/>
                </a:solidFill>
                <a:latin typeface="Arial"/>
                <a:cs typeface="Arial"/>
              </a:rPr>
              <a:t>computer </a:t>
            </a:r>
            <a:r>
              <a:rPr sz="2358" spc="14" dirty="0">
                <a:solidFill>
                  <a:srgbClr val="4B575E"/>
                </a:solidFill>
                <a:latin typeface="Arial"/>
                <a:cs typeface="Arial"/>
              </a:rPr>
              <a:t>program</a:t>
            </a:r>
            <a:r>
              <a:rPr sz="2358" spc="-54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2358" spc="9" dirty="0">
                <a:solidFill>
                  <a:srgbClr val="4B575E"/>
                </a:solidFill>
                <a:latin typeface="Arial"/>
                <a:cs typeface="Arial"/>
              </a:rPr>
              <a:t>products...</a:t>
            </a:r>
            <a:endParaRPr sz="235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8117" y="3056472"/>
            <a:ext cx="5517494" cy="2648701"/>
          </a:xfrm>
          <a:prstGeom prst="rect">
            <a:avLst/>
          </a:prstGeom>
        </p:spPr>
        <p:txBody>
          <a:bodyPr vert="horz" wrap="square" lIns="0" tIns="12092" rIns="0" bIns="0" rtlCol="0">
            <a:spAutoFit/>
          </a:bodyPr>
          <a:lstStyle/>
          <a:p>
            <a:pPr marL="11516" marR="145106">
              <a:spcBef>
                <a:spcPts val="95"/>
              </a:spcBef>
            </a:pPr>
            <a:r>
              <a:rPr sz="1995" dirty="0">
                <a:solidFill>
                  <a:srgbClr val="4B575E"/>
                </a:solidFill>
                <a:latin typeface="Arial"/>
                <a:cs typeface="Arial"/>
              </a:rPr>
              <a:t>The computer </a:t>
            </a:r>
            <a:r>
              <a:rPr sz="1995" spc="-5" dirty="0">
                <a:solidFill>
                  <a:srgbClr val="4B575E"/>
                </a:solidFill>
                <a:latin typeface="Arial"/>
                <a:cs typeface="Arial"/>
              </a:rPr>
              <a:t>program, </a:t>
            </a:r>
            <a:r>
              <a:rPr sz="1995" dirty="0">
                <a:solidFill>
                  <a:srgbClr val="4B575E"/>
                </a:solidFill>
                <a:latin typeface="Arial"/>
                <a:cs typeface="Arial"/>
              </a:rPr>
              <a:t>when carried </a:t>
            </a:r>
            <a:r>
              <a:rPr sz="1995" spc="-14" dirty="0">
                <a:solidFill>
                  <a:srgbClr val="4B575E"/>
                </a:solidFill>
                <a:latin typeface="Arial"/>
                <a:cs typeface="Arial"/>
              </a:rPr>
              <a:t>out </a:t>
            </a:r>
            <a:r>
              <a:rPr sz="1995" dirty="0">
                <a:solidFill>
                  <a:srgbClr val="4B575E"/>
                </a:solidFill>
                <a:latin typeface="Arial"/>
                <a:cs typeface="Arial"/>
              </a:rPr>
              <a:t>has to  </a:t>
            </a:r>
            <a:r>
              <a:rPr sz="1995" spc="-5" dirty="0">
                <a:solidFill>
                  <a:srgbClr val="4B575E"/>
                </a:solidFill>
                <a:latin typeface="Arial"/>
                <a:cs typeface="Arial"/>
              </a:rPr>
              <a:t>provide </a:t>
            </a:r>
            <a:r>
              <a:rPr sz="1995" dirty="0">
                <a:solidFill>
                  <a:srgbClr val="4B575E"/>
                </a:solidFill>
                <a:latin typeface="Arial"/>
                <a:cs typeface="Arial"/>
              </a:rPr>
              <a:t>a </a:t>
            </a:r>
            <a:r>
              <a:rPr sz="1995" b="1" spc="-5" dirty="0">
                <a:solidFill>
                  <a:srgbClr val="3366CC"/>
                </a:solidFill>
                <a:latin typeface="Arial"/>
                <a:cs typeface="Arial"/>
              </a:rPr>
              <a:t>"further technical</a:t>
            </a:r>
            <a:r>
              <a:rPr sz="1995" b="1" spc="-18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995" b="1" spc="-5" dirty="0">
                <a:solidFill>
                  <a:srgbClr val="3366CC"/>
                </a:solidFill>
                <a:latin typeface="Arial"/>
                <a:cs typeface="Arial"/>
              </a:rPr>
              <a:t>effect“</a:t>
            </a:r>
            <a:endParaRPr sz="1995">
              <a:latin typeface="Arial"/>
              <a:cs typeface="Arial"/>
            </a:endParaRPr>
          </a:p>
          <a:p>
            <a:pPr marL="11516" marR="4607">
              <a:lnSpc>
                <a:spcPct val="100499"/>
              </a:lnSpc>
              <a:spcBef>
                <a:spcPts val="1188"/>
              </a:spcBef>
            </a:pPr>
            <a:r>
              <a:rPr sz="1995" dirty="0">
                <a:solidFill>
                  <a:srgbClr val="4B575E"/>
                </a:solidFill>
                <a:latin typeface="Arial"/>
                <a:cs typeface="Arial"/>
              </a:rPr>
              <a:t>The </a:t>
            </a:r>
            <a:r>
              <a:rPr sz="1995" spc="-5" dirty="0">
                <a:solidFill>
                  <a:srgbClr val="4B575E"/>
                </a:solidFill>
                <a:latin typeface="Arial"/>
                <a:cs typeface="Arial"/>
              </a:rPr>
              <a:t>normal technical effects like </a:t>
            </a:r>
            <a:r>
              <a:rPr sz="1995" spc="-14" dirty="0">
                <a:solidFill>
                  <a:srgbClr val="4B575E"/>
                </a:solidFill>
                <a:latin typeface="Arial"/>
                <a:cs typeface="Arial"/>
              </a:rPr>
              <a:t>flow </a:t>
            </a:r>
            <a:r>
              <a:rPr sz="1995" dirty="0">
                <a:solidFill>
                  <a:srgbClr val="4B575E"/>
                </a:solidFill>
                <a:latin typeface="Arial"/>
                <a:cs typeface="Arial"/>
              </a:rPr>
              <a:t>of </a:t>
            </a:r>
            <a:r>
              <a:rPr sz="1995" spc="-5" dirty="0">
                <a:solidFill>
                  <a:srgbClr val="4B575E"/>
                </a:solidFill>
                <a:latin typeface="Arial"/>
                <a:cs typeface="Arial"/>
              </a:rPr>
              <a:t>electrical  </a:t>
            </a:r>
            <a:r>
              <a:rPr sz="1995" dirty="0">
                <a:solidFill>
                  <a:srgbClr val="4B575E"/>
                </a:solidFill>
                <a:latin typeface="Arial"/>
                <a:cs typeface="Arial"/>
              </a:rPr>
              <a:t>current </a:t>
            </a:r>
            <a:r>
              <a:rPr sz="1995" spc="-14" dirty="0">
                <a:solidFill>
                  <a:srgbClr val="4B575E"/>
                </a:solidFill>
                <a:latin typeface="Arial"/>
                <a:cs typeface="Arial"/>
              </a:rPr>
              <a:t>are </a:t>
            </a:r>
            <a:r>
              <a:rPr sz="1995" dirty="0">
                <a:solidFill>
                  <a:srgbClr val="4B575E"/>
                </a:solidFill>
                <a:latin typeface="Arial"/>
                <a:cs typeface="Arial"/>
              </a:rPr>
              <a:t>not</a:t>
            </a:r>
            <a:r>
              <a:rPr sz="1995" spc="9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1995" spc="-5" dirty="0">
                <a:solidFill>
                  <a:srgbClr val="4B575E"/>
                </a:solidFill>
                <a:latin typeface="Arial"/>
                <a:cs typeface="Arial"/>
              </a:rPr>
              <a:t>sufficient.</a:t>
            </a:r>
            <a:endParaRPr sz="1995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76">
              <a:latin typeface="Times New Roman"/>
              <a:cs typeface="Times New Roman"/>
            </a:endParaRPr>
          </a:p>
          <a:p>
            <a:pPr marL="26487" marR="3385810">
              <a:lnSpc>
                <a:spcPct val="101899"/>
              </a:lnSpc>
              <a:spcBef>
                <a:spcPts val="1365"/>
              </a:spcBef>
            </a:pPr>
            <a:r>
              <a:rPr sz="2358" i="1" spc="-9" dirty="0">
                <a:solidFill>
                  <a:srgbClr val="4B575E"/>
                </a:solidFill>
                <a:latin typeface="Arial"/>
                <a:cs typeface="Arial"/>
              </a:rPr>
              <a:t>T1173/97 </a:t>
            </a:r>
            <a:r>
              <a:rPr sz="2358" i="1" spc="9" dirty="0">
                <a:solidFill>
                  <a:srgbClr val="4B575E"/>
                </a:solidFill>
                <a:latin typeface="Arial"/>
                <a:cs typeface="Arial"/>
              </a:rPr>
              <a:t>- </a:t>
            </a:r>
            <a:r>
              <a:rPr sz="2358" i="1" spc="18" dirty="0">
                <a:solidFill>
                  <a:srgbClr val="4B575E"/>
                </a:solidFill>
                <a:latin typeface="Arial"/>
                <a:cs typeface="Arial"/>
              </a:rPr>
              <a:t>IBM  T0935/97 </a:t>
            </a:r>
            <a:r>
              <a:rPr sz="2358" i="1" spc="9" dirty="0">
                <a:solidFill>
                  <a:srgbClr val="4B575E"/>
                </a:solidFill>
                <a:latin typeface="Arial"/>
                <a:cs typeface="Arial"/>
              </a:rPr>
              <a:t>-</a:t>
            </a:r>
            <a:r>
              <a:rPr sz="2358" i="1" spc="-63" dirty="0">
                <a:solidFill>
                  <a:srgbClr val="4B575E"/>
                </a:solidFill>
                <a:latin typeface="Arial"/>
                <a:cs typeface="Arial"/>
              </a:rPr>
              <a:t> </a:t>
            </a:r>
            <a:r>
              <a:rPr sz="2358" i="1" spc="18" dirty="0">
                <a:solidFill>
                  <a:srgbClr val="4B575E"/>
                </a:solidFill>
                <a:latin typeface="Arial"/>
                <a:cs typeface="Arial"/>
              </a:rPr>
              <a:t>IBM</a:t>
            </a:r>
            <a:endParaRPr sz="2358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0692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1425</Words>
  <Application>Microsoft Office PowerPoint</Application>
  <PresentationFormat>Widescreen</PresentationFormat>
  <Paragraphs>221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IP for Software?</vt:lpstr>
      <vt:lpstr>What is an Invention?</vt:lpstr>
      <vt:lpstr>European Patent Convention</vt:lpstr>
      <vt:lpstr>What is an Invention?</vt:lpstr>
      <vt:lpstr>Technical Character</vt:lpstr>
      <vt:lpstr>Technical is...</vt:lpstr>
      <vt:lpstr>Computer Programs</vt:lpstr>
      <vt:lpstr>Computer Programs</vt:lpstr>
      <vt:lpstr>Exclusion</vt:lpstr>
      <vt:lpstr>Inventive step</vt:lpstr>
      <vt:lpstr>2. Examples: Computer implemented  method for doing business</vt:lpstr>
      <vt:lpstr>Example from Business Methods</vt:lpstr>
      <vt:lpstr>Example I:</vt:lpstr>
      <vt:lpstr>Example I:</vt:lpstr>
      <vt:lpstr>Technical: yes – but: inventive?</vt:lpstr>
      <vt:lpstr>Example II:</vt:lpstr>
      <vt:lpstr>Example II:</vt:lpstr>
      <vt:lpstr>Example II: Inventive Step</vt:lpstr>
      <vt:lpstr>Example III:</vt:lpstr>
      <vt:lpstr>Example III: Inventive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itu</dc:creator>
  <cp:lastModifiedBy>itu</cp:lastModifiedBy>
  <cp:revision>4</cp:revision>
  <dcterms:created xsi:type="dcterms:W3CDTF">2018-10-25T11:10:19Z</dcterms:created>
  <dcterms:modified xsi:type="dcterms:W3CDTF">2018-10-25T15:29:59Z</dcterms:modified>
</cp:coreProperties>
</file>