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6" r:id="rId31"/>
    <p:sldId id="297" r:id="rId32"/>
    <p:sldId id="298" r:id="rId33"/>
    <p:sldId id="306" r:id="rId34"/>
    <p:sldId id="307" r:id="rId35"/>
    <p:sldId id="308" r:id="rId36"/>
    <p:sldId id="309" r:id="rId37"/>
    <p:sldId id="316" r:id="rId38"/>
    <p:sldId id="317" r:id="rId39"/>
    <p:sldId id="318" r:id="rId40"/>
    <p:sldId id="325" r:id="rId41"/>
    <p:sldId id="326" r:id="rId42"/>
    <p:sldId id="327" r:id="rId43"/>
    <p:sldId id="328" r:id="rId44"/>
    <p:sldId id="329" r:id="rId45"/>
    <p:sldId id="334" r:id="rId46"/>
    <p:sldId id="340" r:id="rId47"/>
    <p:sldId id="341" r:id="rId48"/>
    <p:sldId id="342" r:id="rId49"/>
    <p:sldId id="343" r:id="rId50"/>
    <p:sldId id="354" r:id="rId5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6A38-EE41-40C6-B504-E961FC69054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49FF6-D392-46E1-9D7F-AFA251A2E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32CDBD-D931-4E0F-A770-D7377E509CD3}" type="slidenum">
              <a:rPr lang="en-US" altLang="tr-TR" sz="1200"/>
              <a:pPr>
                <a:spcBef>
                  <a:spcPct val="0"/>
                </a:spcBef>
              </a:pPr>
              <a:t>1</a:t>
            </a:fld>
            <a:endParaRPr lang="en-US" altLang="tr-TR" sz="120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44316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8957C6-199B-42D8-B8D5-363F947080B1}" type="slidenum">
              <a:rPr lang="en-US" altLang="tr-TR" sz="1200"/>
              <a:pPr>
                <a:spcBef>
                  <a:spcPct val="0"/>
                </a:spcBef>
              </a:pPr>
              <a:t>10</a:t>
            </a:fld>
            <a:endParaRPr lang="en-US" altLang="tr-TR" sz="120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21549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501CF4-EE37-4BDB-8B9D-345F91D81E9E}" type="slidenum">
              <a:rPr lang="en-US" altLang="tr-TR" sz="1200"/>
              <a:pPr>
                <a:spcBef>
                  <a:spcPct val="0"/>
                </a:spcBef>
              </a:pPr>
              <a:t>11</a:t>
            </a:fld>
            <a:endParaRPr lang="en-US" altLang="tr-TR" sz="120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32800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DF13B2-3187-4F71-96B5-919FCE746320}" type="slidenum">
              <a:rPr lang="en-US" altLang="tr-TR" sz="1200"/>
              <a:pPr>
                <a:spcBef>
                  <a:spcPct val="0"/>
                </a:spcBef>
              </a:pPr>
              <a:t>12</a:t>
            </a:fld>
            <a:endParaRPr lang="en-US" altLang="tr-TR" sz="120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87901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90C7B9-83FE-4D23-AC90-2818A24612CE}" type="slidenum">
              <a:rPr lang="en-US" altLang="tr-TR" sz="1200"/>
              <a:pPr>
                <a:spcBef>
                  <a:spcPct val="0"/>
                </a:spcBef>
              </a:pPr>
              <a:t>13</a:t>
            </a:fld>
            <a:endParaRPr lang="en-US" altLang="tr-TR" sz="120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97826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1AB902-2A01-4014-A18A-3B3D3347FB2A}" type="slidenum">
              <a:rPr lang="en-US" altLang="tr-TR" sz="1200"/>
              <a:pPr>
                <a:spcBef>
                  <a:spcPct val="0"/>
                </a:spcBef>
              </a:pPr>
              <a:t>14</a:t>
            </a:fld>
            <a:endParaRPr lang="en-US" altLang="tr-TR" sz="120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22622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E5CD5B-1E04-4F76-AD13-FD8F2B5D84E9}" type="slidenum">
              <a:rPr lang="en-US" altLang="tr-TR" sz="1200"/>
              <a:pPr>
                <a:spcBef>
                  <a:spcPct val="0"/>
                </a:spcBef>
              </a:pPr>
              <a:t>15</a:t>
            </a:fld>
            <a:endParaRPr lang="en-US" altLang="tr-TR" sz="120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87673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BD843F-B909-47F2-8709-40170D3D0F85}" type="slidenum">
              <a:rPr lang="en-US" altLang="tr-TR" sz="1200"/>
              <a:pPr>
                <a:spcBef>
                  <a:spcPct val="0"/>
                </a:spcBef>
              </a:pPr>
              <a:t>16</a:t>
            </a:fld>
            <a:endParaRPr lang="en-US" altLang="tr-TR" sz="120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546188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8FAA4F-1735-49BB-B01A-529E09249CE8}" type="slidenum">
              <a:rPr lang="en-US" altLang="tr-TR" sz="1200"/>
              <a:pPr>
                <a:spcBef>
                  <a:spcPct val="0"/>
                </a:spcBef>
              </a:pPr>
              <a:t>17</a:t>
            </a:fld>
            <a:endParaRPr lang="en-US" altLang="tr-TR" sz="120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974378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4855BF-2DF0-4B1C-A676-CBA8FEB6FF18}" type="slidenum">
              <a:rPr lang="en-US" altLang="tr-TR" sz="1200"/>
              <a:pPr>
                <a:spcBef>
                  <a:spcPct val="0"/>
                </a:spcBef>
              </a:pPr>
              <a:t>18</a:t>
            </a:fld>
            <a:endParaRPr lang="en-US" altLang="tr-TR" sz="120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302283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F77974-C865-471B-80B2-FB505B085C7D}" type="slidenum">
              <a:rPr lang="en-US" altLang="tr-TR" sz="1200"/>
              <a:pPr>
                <a:spcBef>
                  <a:spcPct val="0"/>
                </a:spcBef>
              </a:pPr>
              <a:t>19</a:t>
            </a:fld>
            <a:endParaRPr lang="en-US" altLang="tr-TR" sz="120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10987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4823ED-4B55-477C-9A51-86F8CC81835C}" type="slidenum">
              <a:rPr lang="en-US" altLang="tr-TR" sz="1200"/>
              <a:pPr>
                <a:spcBef>
                  <a:spcPct val="0"/>
                </a:spcBef>
              </a:pPr>
              <a:t>2</a:t>
            </a:fld>
            <a:endParaRPr lang="en-US" altLang="tr-TR" sz="120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48061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355AA9-2775-47F9-BFBF-FA1E0CB21121}" type="slidenum">
              <a:rPr lang="en-US" altLang="tr-TR" sz="1200"/>
              <a:pPr>
                <a:spcBef>
                  <a:spcPct val="0"/>
                </a:spcBef>
              </a:pPr>
              <a:t>20</a:t>
            </a:fld>
            <a:endParaRPr lang="en-US" altLang="tr-TR" sz="120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34856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185AA2-34D1-47A4-A845-4CEC244E3896}" type="slidenum">
              <a:rPr lang="en-US" altLang="tr-TR" sz="1200"/>
              <a:pPr>
                <a:spcBef>
                  <a:spcPct val="0"/>
                </a:spcBef>
              </a:pPr>
              <a:t>21</a:t>
            </a:fld>
            <a:endParaRPr lang="en-US" altLang="tr-TR" sz="120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20729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7DB31E-9457-484D-8B1C-2D632CE1A6D7}" type="slidenum">
              <a:rPr lang="en-US" altLang="tr-TR" sz="1200"/>
              <a:pPr>
                <a:spcBef>
                  <a:spcPct val="0"/>
                </a:spcBef>
              </a:pPr>
              <a:t>22</a:t>
            </a:fld>
            <a:endParaRPr lang="en-US" altLang="tr-TR" sz="120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407116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B55BA8-7F05-4122-882A-274708651216}" type="slidenum">
              <a:rPr lang="en-US" altLang="tr-TR" sz="1200"/>
              <a:pPr>
                <a:spcBef>
                  <a:spcPct val="0"/>
                </a:spcBef>
              </a:pPr>
              <a:t>23</a:t>
            </a:fld>
            <a:endParaRPr lang="en-US" altLang="tr-TR" sz="120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074238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2DE25B-E7B2-4914-9984-C9FF7817C2C6}" type="slidenum">
              <a:rPr lang="en-US" altLang="tr-TR" sz="1200"/>
              <a:pPr>
                <a:spcBef>
                  <a:spcPct val="0"/>
                </a:spcBef>
              </a:pPr>
              <a:t>24</a:t>
            </a:fld>
            <a:endParaRPr lang="en-US" altLang="tr-TR" sz="120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230556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5EEF8F-180A-4CCA-82CB-368CACF15B9A}" type="slidenum">
              <a:rPr lang="en-US" altLang="tr-TR" sz="1200"/>
              <a:pPr>
                <a:spcBef>
                  <a:spcPct val="0"/>
                </a:spcBef>
              </a:pPr>
              <a:t>25</a:t>
            </a:fld>
            <a:endParaRPr lang="en-US" altLang="tr-TR" sz="120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764278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2A598F-C660-4CC1-AD70-E1487C55ADD3}" type="slidenum">
              <a:rPr lang="en-US" altLang="tr-TR" sz="1200"/>
              <a:pPr>
                <a:spcBef>
                  <a:spcPct val="0"/>
                </a:spcBef>
              </a:pPr>
              <a:t>26</a:t>
            </a:fld>
            <a:endParaRPr lang="en-US" altLang="tr-TR" sz="120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574341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C49948-7032-4B90-85D8-AE8DF9D0AA31}" type="slidenum">
              <a:rPr lang="en-US" altLang="tr-TR" sz="1200"/>
              <a:pPr>
                <a:spcBef>
                  <a:spcPct val="0"/>
                </a:spcBef>
              </a:pPr>
              <a:t>27</a:t>
            </a:fld>
            <a:endParaRPr lang="en-US" altLang="tr-TR" sz="120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857414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5902C2-931C-4EAC-BD39-00CE1933F931}" type="slidenum">
              <a:rPr lang="en-US" altLang="tr-TR" sz="1200"/>
              <a:pPr>
                <a:spcBef>
                  <a:spcPct val="0"/>
                </a:spcBef>
              </a:pPr>
              <a:t>28</a:t>
            </a:fld>
            <a:endParaRPr lang="en-US" altLang="tr-TR" sz="120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615574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E006FA-2BE7-4213-8F34-942C96FDF190}" type="slidenum">
              <a:rPr lang="en-US" altLang="tr-TR" sz="1200"/>
              <a:pPr>
                <a:spcBef>
                  <a:spcPct val="0"/>
                </a:spcBef>
              </a:pPr>
              <a:t>29</a:t>
            </a:fld>
            <a:endParaRPr lang="en-US" altLang="tr-TR" sz="120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88535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184775-CC8E-452C-A4A9-109885B7006C}" type="slidenum">
              <a:rPr lang="en-US" altLang="tr-TR" sz="1200"/>
              <a:pPr>
                <a:spcBef>
                  <a:spcPct val="0"/>
                </a:spcBef>
              </a:pPr>
              <a:t>3</a:t>
            </a:fld>
            <a:endParaRPr lang="en-US" altLang="tr-TR" sz="120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26023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3B6D90-8FBB-4B5E-857E-A8A99C7B8E3A}" type="slidenum">
              <a:rPr lang="en-US" altLang="tr-TR" sz="1200"/>
              <a:pPr>
                <a:spcBef>
                  <a:spcPct val="0"/>
                </a:spcBef>
              </a:pPr>
              <a:t>30</a:t>
            </a:fld>
            <a:endParaRPr lang="en-US" altLang="tr-TR" sz="120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540162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B6995D-2D7E-4BA1-B4F7-0C7B04D8550C}" type="slidenum">
              <a:rPr lang="en-US" altLang="tr-TR" sz="1200"/>
              <a:pPr>
                <a:spcBef>
                  <a:spcPct val="0"/>
                </a:spcBef>
              </a:pPr>
              <a:t>31</a:t>
            </a:fld>
            <a:endParaRPr lang="en-US" altLang="tr-TR" sz="120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19911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4D765A-E6D2-49EA-AE43-B9E8941D6FC6}" type="slidenum">
              <a:rPr lang="en-US" altLang="tr-TR" sz="1200"/>
              <a:pPr>
                <a:spcBef>
                  <a:spcPct val="0"/>
                </a:spcBef>
              </a:pPr>
              <a:t>32</a:t>
            </a:fld>
            <a:endParaRPr lang="en-US" altLang="tr-TR" sz="120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872568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CCF0A7-9688-44A2-9028-8DBA075EE3EF}" type="slidenum">
              <a:rPr lang="en-US" altLang="tr-TR" sz="1200"/>
              <a:pPr>
                <a:spcBef>
                  <a:spcPct val="0"/>
                </a:spcBef>
              </a:pPr>
              <a:t>33</a:t>
            </a:fld>
            <a:endParaRPr lang="en-US" altLang="tr-TR" sz="120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992637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AD178E-E099-4E74-8662-7D275B64C061}" type="slidenum">
              <a:rPr lang="en-US" altLang="tr-TR" sz="1200"/>
              <a:pPr>
                <a:spcBef>
                  <a:spcPct val="0"/>
                </a:spcBef>
              </a:pPr>
              <a:t>34</a:t>
            </a:fld>
            <a:endParaRPr lang="en-US" altLang="tr-TR" sz="1200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49711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A8F8D2-1BF2-4183-9661-2BC645C919F6}" type="slidenum">
              <a:rPr lang="en-US" altLang="tr-TR" sz="1200"/>
              <a:pPr>
                <a:spcBef>
                  <a:spcPct val="0"/>
                </a:spcBef>
              </a:pPr>
              <a:t>35</a:t>
            </a:fld>
            <a:endParaRPr lang="en-US" altLang="tr-TR" sz="120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754129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75CB2-032C-4D1E-93BA-DFBA889062D6}" type="slidenum">
              <a:rPr lang="en-US" altLang="tr-TR" sz="1200"/>
              <a:pPr>
                <a:spcBef>
                  <a:spcPct val="0"/>
                </a:spcBef>
              </a:pPr>
              <a:t>36</a:t>
            </a:fld>
            <a:endParaRPr lang="en-US" altLang="tr-TR" sz="120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789713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CBF003-DE99-41B0-BB9B-C31B950BBCB3}" type="slidenum">
              <a:rPr lang="en-US" altLang="tr-TR" sz="1200"/>
              <a:pPr>
                <a:spcBef>
                  <a:spcPct val="0"/>
                </a:spcBef>
              </a:pPr>
              <a:t>37</a:t>
            </a:fld>
            <a:endParaRPr lang="en-US" altLang="tr-TR" sz="120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76034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C4294F-5FD6-4B32-B83F-751D955EC611}" type="slidenum">
              <a:rPr lang="en-US" altLang="tr-TR" sz="1200"/>
              <a:pPr>
                <a:spcBef>
                  <a:spcPct val="0"/>
                </a:spcBef>
              </a:pPr>
              <a:t>38</a:t>
            </a:fld>
            <a:endParaRPr lang="en-US" altLang="tr-TR" sz="120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139535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845DBA-D57D-49C6-B637-8670D0FDF5CA}" type="slidenum">
              <a:rPr lang="en-US" altLang="tr-TR" sz="1200"/>
              <a:pPr>
                <a:spcBef>
                  <a:spcPct val="0"/>
                </a:spcBef>
              </a:pPr>
              <a:t>39</a:t>
            </a:fld>
            <a:endParaRPr lang="en-US" altLang="tr-TR" sz="120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72683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63753D-DD64-47BF-A520-9761AF5E4FCE}" type="slidenum">
              <a:rPr lang="en-US" altLang="tr-TR" sz="1200"/>
              <a:pPr>
                <a:spcBef>
                  <a:spcPct val="0"/>
                </a:spcBef>
              </a:pPr>
              <a:t>4</a:t>
            </a:fld>
            <a:endParaRPr lang="en-US" altLang="tr-TR" sz="120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5089005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FFBBB7-0C43-434E-AB8C-1A3F1594863F}" type="slidenum">
              <a:rPr lang="en-US" altLang="tr-TR" sz="1200"/>
              <a:pPr>
                <a:spcBef>
                  <a:spcPct val="0"/>
                </a:spcBef>
              </a:pPr>
              <a:t>40</a:t>
            </a:fld>
            <a:endParaRPr lang="en-US" altLang="tr-TR" sz="1200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717718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EDB938-5424-4218-9CEE-FB94817A4A8B}" type="slidenum">
              <a:rPr lang="en-US" altLang="tr-TR" sz="1200"/>
              <a:pPr>
                <a:spcBef>
                  <a:spcPct val="0"/>
                </a:spcBef>
              </a:pPr>
              <a:t>41</a:t>
            </a:fld>
            <a:endParaRPr lang="en-US" altLang="tr-TR" sz="120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585684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A1673A-2686-4039-96A5-295C6575E7A7}" type="slidenum">
              <a:rPr lang="en-US" altLang="tr-TR" sz="1200"/>
              <a:pPr>
                <a:spcBef>
                  <a:spcPct val="0"/>
                </a:spcBef>
              </a:pPr>
              <a:t>42</a:t>
            </a:fld>
            <a:endParaRPr lang="en-US" altLang="tr-TR" sz="120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4091550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8A2D63-AC40-4110-B5A2-E0548DF026ED}" type="slidenum">
              <a:rPr lang="en-US" altLang="tr-TR" sz="1200"/>
              <a:pPr>
                <a:spcBef>
                  <a:spcPct val="0"/>
                </a:spcBef>
              </a:pPr>
              <a:t>43</a:t>
            </a:fld>
            <a:endParaRPr lang="en-US" altLang="tr-TR" sz="1200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6139972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A22503-605C-47A6-918F-8FF95D7AA8F7}" type="slidenum">
              <a:rPr lang="en-US" altLang="tr-TR" sz="1200"/>
              <a:pPr>
                <a:spcBef>
                  <a:spcPct val="0"/>
                </a:spcBef>
              </a:pPr>
              <a:t>44</a:t>
            </a:fld>
            <a:endParaRPr lang="en-US" altLang="tr-TR" sz="1200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5547088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401053-5426-4FEB-9D18-E1EB55DC068B}" type="slidenum">
              <a:rPr lang="en-US" altLang="tr-TR" sz="1200"/>
              <a:pPr>
                <a:spcBef>
                  <a:spcPct val="0"/>
                </a:spcBef>
              </a:pPr>
              <a:t>45</a:t>
            </a:fld>
            <a:endParaRPr lang="en-US" altLang="tr-TR" sz="1200"/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600054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0D1AF4-DF2A-48A9-9294-F71D96EED8FE}" type="slidenum">
              <a:rPr lang="en-US" altLang="tr-TR" sz="1200"/>
              <a:pPr>
                <a:spcBef>
                  <a:spcPct val="0"/>
                </a:spcBef>
              </a:pPr>
              <a:t>46</a:t>
            </a:fld>
            <a:endParaRPr lang="en-US" altLang="tr-TR" sz="1200"/>
          </a:p>
        </p:txBody>
      </p:sp>
      <p:sp>
        <p:nvSpPr>
          <p:cNvPr id="175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719117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2906A3-1142-4254-ACC7-C069F955820C}" type="slidenum">
              <a:rPr lang="en-US" altLang="tr-TR" sz="1200"/>
              <a:pPr>
                <a:spcBef>
                  <a:spcPct val="0"/>
                </a:spcBef>
              </a:pPr>
              <a:t>47</a:t>
            </a:fld>
            <a:endParaRPr lang="en-US" altLang="tr-TR" sz="1200"/>
          </a:p>
        </p:txBody>
      </p:sp>
      <p:sp>
        <p:nvSpPr>
          <p:cNvPr id="177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431635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D37EEA-AEFF-4487-9D22-767BCFEF6F50}" type="slidenum">
              <a:rPr lang="en-US" altLang="tr-TR" sz="1200"/>
              <a:pPr>
                <a:spcBef>
                  <a:spcPct val="0"/>
                </a:spcBef>
              </a:pPr>
              <a:t>48</a:t>
            </a:fld>
            <a:endParaRPr lang="en-US" altLang="tr-TR" sz="1200"/>
          </a:p>
        </p:txBody>
      </p:sp>
      <p:sp>
        <p:nvSpPr>
          <p:cNvPr id="179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680435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E88751-E22E-455A-BD45-113221C4409D}" type="slidenum">
              <a:rPr lang="en-US" altLang="tr-TR" sz="1200"/>
              <a:pPr>
                <a:spcBef>
                  <a:spcPct val="0"/>
                </a:spcBef>
              </a:pPr>
              <a:t>49</a:t>
            </a:fld>
            <a:endParaRPr lang="en-US" altLang="tr-TR" sz="1200"/>
          </a:p>
        </p:txBody>
      </p:sp>
      <p:sp>
        <p:nvSpPr>
          <p:cNvPr id="181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44375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6120E0-B007-4BAF-93FD-D36F36CABDE3}" type="slidenum">
              <a:rPr lang="en-US" altLang="tr-TR" sz="1200"/>
              <a:pPr>
                <a:spcBef>
                  <a:spcPct val="0"/>
                </a:spcBef>
              </a:pPr>
              <a:t>5</a:t>
            </a:fld>
            <a:endParaRPr lang="en-US" altLang="tr-TR" sz="120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1225240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1063C9-61AE-4D4E-90BE-21E089556F4C}" type="slidenum">
              <a:rPr lang="en-US" altLang="tr-TR" sz="1200"/>
              <a:pPr>
                <a:spcBef>
                  <a:spcPct val="0"/>
                </a:spcBef>
              </a:pPr>
              <a:t>50</a:t>
            </a:fld>
            <a:endParaRPr lang="en-US" altLang="tr-TR" sz="1200"/>
          </a:p>
        </p:txBody>
      </p:sp>
      <p:sp>
        <p:nvSpPr>
          <p:cNvPr id="203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91764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468173-2865-4DE9-982B-7644E472817D}" type="slidenum">
              <a:rPr lang="en-US" altLang="tr-TR" sz="1200"/>
              <a:pPr>
                <a:spcBef>
                  <a:spcPct val="0"/>
                </a:spcBef>
              </a:pPr>
              <a:t>6</a:t>
            </a:fld>
            <a:endParaRPr lang="en-US" altLang="tr-TR" sz="120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66044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7BD248-BA96-4632-8726-F7AC39F91D4B}" type="slidenum">
              <a:rPr lang="en-US" altLang="tr-TR" sz="1200"/>
              <a:pPr>
                <a:spcBef>
                  <a:spcPct val="0"/>
                </a:spcBef>
              </a:pPr>
              <a:t>7</a:t>
            </a:fld>
            <a:endParaRPr lang="en-US" altLang="tr-TR" sz="120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57976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6A7762-1772-47AD-A9D4-DEBA7526EC00}" type="slidenum">
              <a:rPr lang="en-US" altLang="tr-TR" sz="1200"/>
              <a:pPr>
                <a:spcBef>
                  <a:spcPct val="0"/>
                </a:spcBef>
              </a:pPr>
              <a:t>8</a:t>
            </a:fld>
            <a:endParaRPr lang="en-US" altLang="tr-TR" sz="120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26757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3FB245-336B-433D-90C7-4A5DDEB55555}" type="slidenum">
              <a:rPr lang="en-US" altLang="tr-TR" sz="1200"/>
              <a:pPr>
                <a:spcBef>
                  <a:spcPct val="0"/>
                </a:spcBef>
              </a:pPr>
              <a:t>9</a:t>
            </a:fld>
            <a:endParaRPr lang="en-US" altLang="tr-TR" sz="120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29393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1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9753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752600"/>
            <a:ext cx="56388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52600"/>
            <a:ext cx="56388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E016-F03E-48FB-91E9-200B58321AA4}" type="slidenum">
              <a:rPr lang="en-AU" altLang="tr-TR"/>
              <a:pPr>
                <a:defRPr/>
              </a:pPr>
              <a:t>‹#›</a:t>
            </a:fld>
            <a:endParaRPr lang="en-AU" altLang="tr-TR"/>
          </a:p>
        </p:txBody>
      </p:sp>
    </p:spTree>
    <p:extLst>
      <p:ext uri="{BB962C8B-B14F-4D97-AF65-F5344CB8AC3E}">
        <p14:creationId xmlns:p14="http://schemas.microsoft.com/office/powerpoint/2010/main" val="34997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9753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752600"/>
            <a:ext cx="56388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752600"/>
            <a:ext cx="56388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48400" y="4267200"/>
            <a:ext cx="56388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C356D-EE6C-4622-9875-0B1B7BD8EE90}" type="slidenum">
              <a:rPr lang="en-AU" altLang="tr-TR"/>
              <a:pPr>
                <a:defRPr/>
              </a:pPr>
              <a:t>‹#›</a:t>
            </a:fld>
            <a:endParaRPr lang="en-AU" altLang="tr-TR"/>
          </a:p>
        </p:txBody>
      </p:sp>
    </p:spTree>
    <p:extLst>
      <p:ext uri="{BB962C8B-B14F-4D97-AF65-F5344CB8AC3E}">
        <p14:creationId xmlns:p14="http://schemas.microsoft.com/office/powerpoint/2010/main" val="366332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9753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752600"/>
            <a:ext cx="56388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752600"/>
            <a:ext cx="56388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48400" y="4267200"/>
            <a:ext cx="5638800" cy="236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B2E90-1F5E-4DEF-A4EE-7D00D4F8B9AC}" type="slidenum">
              <a:rPr lang="en-AU" altLang="tr-TR"/>
              <a:pPr>
                <a:defRPr/>
              </a:pPr>
              <a:t>‹#›</a:t>
            </a:fld>
            <a:endParaRPr lang="en-AU" altLang="tr-TR"/>
          </a:p>
        </p:txBody>
      </p:sp>
    </p:spTree>
    <p:extLst>
      <p:ext uri="{BB962C8B-B14F-4D97-AF65-F5344CB8AC3E}">
        <p14:creationId xmlns:p14="http://schemas.microsoft.com/office/powerpoint/2010/main" val="420790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9753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1752600"/>
            <a:ext cx="11480800" cy="4876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8067-A3FF-4675-825A-DE0D5D94403E}" type="slidenum">
              <a:rPr lang="en-AU" altLang="tr-TR"/>
              <a:pPr>
                <a:defRPr/>
              </a:pPr>
              <a:t>‹#›</a:t>
            </a:fld>
            <a:endParaRPr lang="en-AU" altLang="tr-TR"/>
          </a:p>
        </p:txBody>
      </p:sp>
    </p:spTree>
    <p:extLst>
      <p:ext uri="{BB962C8B-B14F-4D97-AF65-F5344CB8AC3E}">
        <p14:creationId xmlns:p14="http://schemas.microsoft.com/office/powerpoint/2010/main" val="9374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59E5-1520-4E68-88A7-B78D185E893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0389-84DF-48B7-BB89-3ADF99BB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en-US" altLang="tr-TR" dirty="0" smtClean="0"/>
              <a:t>Presentation in 3 parts</a:t>
            </a:r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en-US" altLang="tr-TR" dirty="0" smtClean="0"/>
              <a:t>License Terms</a:t>
            </a:r>
          </a:p>
          <a:p>
            <a:pPr eaLnBrk="1" hangingPunct="1"/>
            <a:r>
              <a:rPr lang="en-US" altLang="tr-TR" dirty="0" smtClean="0"/>
              <a:t>Performance Obligations</a:t>
            </a:r>
          </a:p>
          <a:p>
            <a:pPr eaLnBrk="1" hangingPunct="1"/>
            <a:r>
              <a:rPr lang="en-US" altLang="tr-TR" dirty="0" smtClean="0"/>
              <a:t>Structure of the Financial Terms of a License</a:t>
            </a:r>
          </a:p>
        </p:txBody>
      </p:sp>
    </p:spTree>
    <p:extLst>
      <p:ext uri="{BB962C8B-B14F-4D97-AF65-F5344CB8AC3E}">
        <p14:creationId xmlns:p14="http://schemas.microsoft.com/office/powerpoint/2010/main" val="353093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Field</a:t>
            </a:r>
            <a:r>
              <a:rPr lang="en-US" altLang="tr-TR" smtClean="0"/>
              <a:t>s of Application</a:t>
            </a:r>
            <a:endParaRPr lang="en-AU" altLang="tr-T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50000"/>
              </a:lnSpc>
            </a:pPr>
            <a:endParaRPr lang="en-US" altLang="tr-TR" sz="1700"/>
          </a:p>
          <a:p>
            <a:pPr eaLnBrk="1" hangingPunct="1"/>
            <a:r>
              <a:rPr lang="en-US" altLang="tr-TR" smtClean="0"/>
              <a:t>Pick our licensee with the expertise / capability / marketing networks, and license in appropriate fields</a:t>
            </a:r>
            <a:endParaRPr lang="en-AU" altLang="tr-TR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438400" y="3962400"/>
            <a:ext cx="3733800" cy="2058988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24113" y="3141663"/>
            <a:ext cx="3733800" cy="576262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711450" y="3213100"/>
            <a:ext cx="320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tr-TR" sz="2000" b="1"/>
              <a:t>Field of Application</a:t>
            </a:r>
            <a:endParaRPr lang="en-AU" altLang="tr-TR" sz="2000" b="1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383338" y="3141663"/>
            <a:ext cx="3733800" cy="576262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527800" y="3213100"/>
            <a:ext cx="320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2000" b="1"/>
              <a:t>Appropriate Licensee</a:t>
            </a:r>
            <a:endParaRPr lang="en-AU" altLang="tr-TR" sz="2000" b="1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667000" y="4114801"/>
            <a:ext cx="32766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altLang="tr-TR" sz="2000" b="1"/>
              <a:t>Bottles</a:t>
            </a:r>
          </a:p>
          <a:p>
            <a:pPr algn="r">
              <a:lnSpc>
                <a:spcPct val="70000"/>
              </a:lnSpc>
            </a:pPr>
            <a:r>
              <a:rPr lang="en-US" altLang="tr-TR" sz="2000" b="1"/>
              <a:t>Car parts and trim</a:t>
            </a:r>
          </a:p>
          <a:p>
            <a:pPr algn="r">
              <a:lnSpc>
                <a:spcPct val="70000"/>
              </a:lnSpc>
            </a:pPr>
            <a:r>
              <a:rPr lang="en-US" altLang="tr-TR" sz="2000" b="1"/>
              <a:t>Handbags</a:t>
            </a:r>
          </a:p>
          <a:p>
            <a:pPr algn="r">
              <a:lnSpc>
                <a:spcPct val="70000"/>
              </a:lnSpc>
            </a:pPr>
            <a:r>
              <a:rPr lang="en-US" altLang="tr-TR" sz="2000" b="1"/>
              <a:t>Kitchen appliances</a:t>
            </a:r>
          </a:p>
          <a:p>
            <a:pPr algn="r">
              <a:lnSpc>
                <a:spcPct val="70000"/>
              </a:lnSpc>
            </a:pPr>
            <a:r>
              <a:rPr lang="en-US" altLang="tr-TR" sz="2000" b="1"/>
              <a:t>Mobile phones</a:t>
            </a:r>
            <a:endParaRPr lang="en-AU" altLang="tr-TR" sz="2000" b="1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00800" y="3962400"/>
            <a:ext cx="3733800" cy="2058988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553200" y="4114801"/>
            <a:ext cx="3505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tr-TR" sz="2000" b="1"/>
              <a:t>Injection Moulding Industry</a:t>
            </a:r>
          </a:p>
          <a:p>
            <a:pPr>
              <a:lnSpc>
                <a:spcPct val="70000"/>
              </a:lnSpc>
            </a:pPr>
            <a:r>
              <a:rPr lang="en-US" altLang="tr-TR" sz="2000" b="1"/>
              <a:t>Motor Vehicle Industry</a:t>
            </a:r>
          </a:p>
          <a:p>
            <a:pPr>
              <a:lnSpc>
                <a:spcPct val="70000"/>
              </a:lnSpc>
            </a:pPr>
            <a:r>
              <a:rPr lang="en-US" altLang="tr-TR" sz="2000" b="1"/>
              <a:t>Fashion Industry</a:t>
            </a:r>
          </a:p>
          <a:p>
            <a:pPr>
              <a:lnSpc>
                <a:spcPct val="70000"/>
              </a:lnSpc>
            </a:pPr>
            <a:r>
              <a:rPr lang="en-US" altLang="tr-TR" sz="2000" b="1"/>
              <a:t>Appliances industry</a:t>
            </a:r>
          </a:p>
          <a:p>
            <a:pPr>
              <a:lnSpc>
                <a:spcPct val="70000"/>
              </a:lnSpc>
            </a:pPr>
            <a:r>
              <a:rPr lang="en-US" altLang="tr-TR" sz="2000" b="1"/>
              <a:t>Electronics industry</a:t>
            </a:r>
            <a:endParaRPr lang="en-AU" altLang="tr-TR" sz="2000" b="1"/>
          </a:p>
        </p:txBody>
      </p:sp>
    </p:spTree>
    <p:extLst>
      <p:ext uri="{BB962C8B-B14F-4D97-AF65-F5344CB8AC3E}">
        <p14:creationId xmlns:p14="http://schemas.microsoft.com/office/powerpoint/2010/main" val="31533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Field</a:t>
            </a:r>
            <a:r>
              <a:rPr lang="en-US" altLang="tr-TR" smtClean="0"/>
              <a:t>s of Application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tr-TR" smtClean="0"/>
              <a:t>Licensing multiple licensees in multiple feels of application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All are exclusive licensees</a:t>
            </a:r>
          </a:p>
          <a:p>
            <a:pPr eaLnBrk="1" hangingPunct="1"/>
            <a:r>
              <a:rPr lang="en-US" altLang="tr-TR" smtClean="0"/>
              <a:t>Not non – exclusive licensees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Multiple licenses does not necessarily mean non exclusive</a:t>
            </a:r>
          </a:p>
          <a:p>
            <a:pPr lvl="1" eaLnBrk="1" hangingPunct="1"/>
            <a:r>
              <a:rPr lang="en-US" altLang="tr-TR" smtClean="0"/>
              <a:t>Each license in each field of application is exclusive</a:t>
            </a:r>
          </a:p>
          <a:p>
            <a:pPr lvl="1" eaLnBrk="1" hangingPunct="1"/>
            <a:r>
              <a:rPr lang="en-US" altLang="tr-TR" smtClean="0"/>
              <a:t>Each licensee expects the exclusivity to warrant its investment to take to market</a:t>
            </a:r>
          </a:p>
          <a:p>
            <a:pPr lvl="1" eaLnBrk="1" hangingPunct="1"/>
            <a:r>
              <a:rPr lang="en-US" altLang="tr-TR" smtClean="0"/>
              <a:t>Same exclusivity that patent confers</a:t>
            </a:r>
          </a:p>
          <a:p>
            <a:pPr eaLnBrk="1" hangingPunct="1"/>
            <a:r>
              <a:rPr lang="en-US" altLang="tr-TR" smtClean="0"/>
              <a:t>Non exclusive licenses occur when licensees </a:t>
            </a:r>
            <a:r>
              <a:rPr lang="en-US" altLang="tr-TR" i="1" smtClean="0"/>
              <a:t>do not </a:t>
            </a:r>
            <a:r>
              <a:rPr lang="en-US" altLang="tr-TR" smtClean="0"/>
              <a:t>have exclusivity and compete with each other</a:t>
            </a:r>
          </a:p>
          <a:p>
            <a:pPr lvl="1" eaLnBrk="1" hangingPunct="1"/>
            <a:r>
              <a:rPr lang="en-US" altLang="tr-TR" smtClean="0"/>
              <a:t>Here, each licensee in its field of application, is an exclusive licensee</a:t>
            </a:r>
          </a:p>
        </p:txBody>
      </p:sp>
    </p:spTree>
    <p:extLst>
      <p:ext uri="{BB962C8B-B14F-4D97-AF65-F5344CB8AC3E}">
        <p14:creationId xmlns:p14="http://schemas.microsoft.com/office/powerpoint/2010/main" val="37546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Territory</a:t>
            </a:r>
            <a:endParaRPr lang="en-AU" altLang="tr-TR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438400" y="1676400"/>
            <a:ext cx="7620000" cy="2362200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743200" y="1828800"/>
            <a:ext cx="7162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tr-TR" sz="2000"/>
              <a:t>Would we license North America to a European company that had no distribution networks in US ?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tr-TR" sz="2000"/>
              <a:t>If we did 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tr-TR" sz="2000"/>
              <a:t>there would not be any sales in the US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tr-TR" sz="2000"/>
              <a:t>there wouldn’t be any royalties for US</a:t>
            </a:r>
            <a:endParaRPr lang="en-AU" altLang="tr-TR" sz="20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438400" y="4343400"/>
            <a:ext cx="7620000" cy="1752600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667000" y="4419600"/>
            <a:ext cx="7162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tr-TR" sz="2000"/>
              <a:t>Why would we license a company to exploit anywhere other than where it had the capability to market and sell to best advantage ?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tr-TR" sz="2000"/>
              <a:t>We wouldn’t.</a:t>
            </a:r>
            <a:endParaRPr lang="en-AU" altLang="tr-TR" sz="2000"/>
          </a:p>
        </p:txBody>
      </p:sp>
    </p:spTree>
    <p:extLst>
      <p:ext uri="{BB962C8B-B14F-4D97-AF65-F5344CB8AC3E}">
        <p14:creationId xmlns:p14="http://schemas.microsoft.com/office/powerpoint/2010/main" val="14326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Territory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tr-TR" smtClean="0"/>
              <a:t>License whole world to: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tr-TR" smtClean="0"/>
              <a:t> a multinational that can service the w</a:t>
            </a:r>
            <a:r>
              <a:rPr lang="en-AU" altLang="tr-TR" smtClean="0"/>
              <a:t>hole world</a:t>
            </a:r>
            <a:endParaRPr lang="en-US" altLang="tr-TR" smtClean="0"/>
          </a:p>
          <a:p>
            <a:pPr eaLnBrk="1" hangingPunct="1">
              <a:lnSpc>
                <a:spcPct val="120000"/>
              </a:lnSpc>
            </a:pPr>
            <a:r>
              <a:rPr lang="en-US" altLang="tr-TR" smtClean="0"/>
              <a:t>License North America to: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tr-TR" smtClean="0"/>
              <a:t>A company that can service North America (whether in North America or elsewhere)</a:t>
            </a:r>
          </a:p>
          <a:p>
            <a:pPr eaLnBrk="1" hangingPunct="1">
              <a:lnSpc>
                <a:spcPct val="120000"/>
              </a:lnSpc>
            </a:pPr>
            <a:endParaRPr lang="en-US" altLang="tr-TR" smtClean="0"/>
          </a:p>
          <a:p>
            <a:pPr eaLnBrk="1" hangingPunct="1">
              <a:lnSpc>
                <a:spcPct val="120000"/>
              </a:lnSpc>
            </a:pPr>
            <a:r>
              <a:rPr lang="en-US" altLang="tr-TR" smtClean="0"/>
              <a:t>License any Territory to a licensee that can exploit in that territory</a:t>
            </a:r>
          </a:p>
          <a:p>
            <a:pPr eaLnBrk="1" hangingPunct="1">
              <a:lnSpc>
                <a:spcPct val="120000"/>
              </a:lnSpc>
            </a:pPr>
            <a:endParaRPr lang="en-US" altLang="tr-TR" smtClean="0"/>
          </a:p>
          <a:p>
            <a:pPr eaLnBrk="1" hangingPunct="1">
              <a:lnSpc>
                <a:spcPct val="120000"/>
              </a:lnSpc>
            </a:pPr>
            <a:r>
              <a:rPr lang="en-US" altLang="tr-TR" smtClean="0"/>
              <a:t>Key is capability to exploit in the market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tr-TR" smtClean="0"/>
              <a:t>No point granting a license to a licensee with no capability to service the Territory licensed.</a:t>
            </a:r>
          </a:p>
        </p:txBody>
      </p:sp>
    </p:spTree>
    <p:extLst>
      <p:ext uri="{BB962C8B-B14F-4D97-AF65-F5344CB8AC3E}">
        <p14:creationId xmlns:p14="http://schemas.microsoft.com/office/powerpoint/2010/main" val="6432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Territory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30000"/>
              </a:lnSpc>
            </a:pPr>
            <a:endParaRPr lang="en-US" altLang="tr-TR" smtClean="0"/>
          </a:p>
          <a:p>
            <a:pPr marL="381000" indent="-381000"/>
            <a:r>
              <a:rPr lang="en-US" altLang="tr-TR" smtClean="0"/>
              <a:t>Would we grant a world wide license to company in our own country ?</a:t>
            </a:r>
          </a:p>
          <a:p>
            <a:pPr marL="381000" indent="-381000"/>
            <a:endParaRPr lang="en-US" altLang="tr-TR" smtClean="0"/>
          </a:p>
          <a:p>
            <a:pPr marL="381000" indent="-381000"/>
            <a:r>
              <a:rPr lang="en-US" altLang="tr-TR" smtClean="0"/>
              <a:t>No, if it did not have the capability to exploit in the global market</a:t>
            </a:r>
          </a:p>
          <a:p>
            <a:pPr marL="844550" lvl="1" indent="-381000"/>
            <a:r>
              <a:rPr lang="en-US" altLang="tr-TR" smtClean="0"/>
              <a:t>If its capability was limited to our own country, that is where the license would be restricted to</a:t>
            </a:r>
          </a:p>
          <a:p>
            <a:pPr marL="381000" indent="-381000">
              <a:lnSpc>
                <a:spcPct val="30000"/>
              </a:lnSpc>
            </a:pPr>
            <a:endParaRPr lang="en-US" altLang="tr-TR" smtClean="0"/>
          </a:p>
          <a:p>
            <a:pPr marL="381000" indent="-381000"/>
            <a:r>
              <a:rPr lang="en-US" altLang="tr-TR" smtClean="0"/>
              <a:t>Yes, if</a:t>
            </a:r>
          </a:p>
          <a:p>
            <a:pPr marL="844550" lvl="1" indent="-381000">
              <a:buFont typeface="Wingdings" panose="05000000000000000000" pitchFamily="2" charset="2"/>
              <a:buAutoNum type="arabicPeriod"/>
            </a:pPr>
            <a:r>
              <a:rPr lang="en-US" altLang="tr-TR" smtClean="0"/>
              <a:t>It can service a worldwide market place</a:t>
            </a:r>
          </a:p>
          <a:p>
            <a:pPr marL="844550" lvl="1" indent="-381000">
              <a:buFont typeface="Wingdings" panose="05000000000000000000" pitchFamily="2" charset="2"/>
              <a:buAutoNum type="arabicPeriod"/>
            </a:pPr>
            <a:r>
              <a:rPr lang="en-US" altLang="tr-TR" smtClean="0"/>
              <a:t>It has alliance partners and networks with others that can service the remainder of the world</a:t>
            </a:r>
          </a:p>
          <a:p>
            <a:pPr marL="1295400" lvl="2" indent="-381000"/>
            <a:r>
              <a:rPr lang="en-US" altLang="tr-TR" smtClean="0"/>
              <a:t>In that case the license would have performance obligations in relations to sub-licensing to those alliance partners and those networks</a:t>
            </a: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31908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Extent of rights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tr-TR" smtClean="0"/>
              <a:t>Extent of rights granted depends on the type of license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A licensee to market globally:</a:t>
            </a:r>
          </a:p>
          <a:p>
            <a:pPr lvl="1" eaLnBrk="1" hangingPunct="1"/>
            <a:r>
              <a:rPr lang="en-US" altLang="tr-TR" smtClean="0"/>
              <a:t>Worldwide exclusive license</a:t>
            </a:r>
          </a:p>
          <a:p>
            <a:pPr lvl="1" eaLnBrk="1" hangingPunct="1"/>
            <a:r>
              <a:rPr lang="en-US" altLang="tr-TR" smtClean="0"/>
              <a:t>Invariably the case for biotechnology IP</a:t>
            </a:r>
          </a:p>
          <a:p>
            <a:pPr lvl="1" eaLnBrk="1" hangingPunct="1"/>
            <a:r>
              <a:rPr lang="en-US" altLang="tr-TR" smtClean="0"/>
              <a:t>May be the case for an ICT technology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A manufacturer to manufacture products and supply them to licensor for sale by the licensor: </a:t>
            </a:r>
          </a:p>
          <a:p>
            <a:pPr lvl="1" eaLnBrk="1" hangingPunct="1"/>
            <a:r>
              <a:rPr lang="en-US" altLang="tr-TR" smtClean="0"/>
              <a:t>Manufacturing license only</a:t>
            </a:r>
          </a:p>
          <a:p>
            <a:pPr lvl="1" eaLnBrk="1" hangingPunct="1"/>
            <a:r>
              <a:rPr lang="en-US" altLang="tr-TR" smtClean="0"/>
              <a:t>No rights to market, promote or sell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1877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Extent of rights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tr-TR" dirty="0" smtClean="0"/>
              <a:t>Possible scope of rights:</a:t>
            </a:r>
          </a:p>
          <a:p>
            <a:pPr lvl="1" eaLnBrk="1" hangingPunct="1"/>
            <a:r>
              <a:rPr lang="en-US" altLang="tr-TR" dirty="0" smtClean="0"/>
              <a:t>To manufacture</a:t>
            </a:r>
          </a:p>
          <a:p>
            <a:pPr lvl="1" eaLnBrk="1" hangingPunct="1"/>
            <a:r>
              <a:rPr lang="en-US" altLang="tr-TR" dirty="0" smtClean="0"/>
              <a:t>To market and promote and sell</a:t>
            </a:r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en-US" altLang="tr-TR" dirty="0" smtClean="0"/>
              <a:t>If license is limited to manufacture, licensee can manufacture, but not sell</a:t>
            </a:r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en-US" altLang="tr-TR" dirty="0" smtClean="0"/>
              <a:t>If license is to market promote and sell, then manufacturing not permitted – licensor manufactures, and appoints distributors (more likely to be called a distribution agreement than a license agreement)</a:t>
            </a:r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en-US" altLang="tr-TR" dirty="0" smtClean="0"/>
              <a:t>If license is to manufacture, market promote and sell, then licensee effectively stands in a patent owner’s shoes</a:t>
            </a:r>
          </a:p>
        </p:txBody>
      </p:sp>
    </p:spTree>
    <p:extLst>
      <p:ext uri="{BB962C8B-B14F-4D97-AF65-F5344CB8AC3E}">
        <p14:creationId xmlns:p14="http://schemas.microsoft.com/office/powerpoint/2010/main" val="9409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tr-TR" smtClean="0"/>
              <a:t>Licensed rights can be scoped in numerous ways :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Exclusive / Sole / Non Exclusive</a:t>
            </a:r>
          </a:p>
          <a:p>
            <a:pPr eaLnBrk="1" hangingPunct="1"/>
            <a:r>
              <a:rPr lang="en-US" altLang="tr-TR" smtClean="0"/>
              <a:t>Field of application</a:t>
            </a:r>
          </a:p>
          <a:p>
            <a:pPr eaLnBrk="1" hangingPunct="1"/>
            <a:r>
              <a:rPr lang="en-US" altLang="tr-TR" smtClean="0"/>
              <a:t>Territory</a:t>
            </a:r>
          </a:p>
          <a:p>
            <a:pPr eaLnBrk="1" hangingPunct="1"/>
            <a:r>
              <a:rPr lang="en-US" altLang="tr-TR" smtClean="0"/>
              <a:t>Extent of rights 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When different rights are combined, the number of possible </a:t>
            </a:r>
            <a:r>
              <a:rPr lang="en-US" altLang="tr-TR" i="1" smtClean="0"/>
              <a:t>exclusive </a:t>
            </a:r>
            <a:r>
              <a:rPr lang="en-US" altLang="tr-TR" smtClean="0"/>
              <a:t>licenses is theoretically limitless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Practically: research organisations license worldwide exclusive rights in all fields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41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Term of license</a:t>
            </a:r>
            <a:endParaRPr lang="en-AU" altLang="tr-T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tr-TR" smtClean="0"/>
              <a:t>What should the term be ?</a:t>
            </a:r>
          </a:p>
          <a:p>
            <a:pPr lvl="1" eaLnBrk="1" hangingPunct="1"/>
            <a:r>
              <a:rPr lang="en-US" altLang="tr-TR" smtClean="0"/>
              <a:t>Depends on the nature of the license: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Biotechnology patents:</a:t>
            </a:r>
          </a:p>
          <a:p>
            <a:pPr lvl="1" eaLnBrk="1" hangingPunct="1"/>
            <a:r>
              <a:rPr lang="en-US" altLang="tr-TR" smtClean="0"/>
              <a:t>Typically until the expiration of the last to expire patent (with patent term extensions)</a:t>
            </a:r>
          </a:p>
          <a:p>
            <a:pPr lvl="1" eaLnBrk="1" hangingPunct="1"/>
            <a:r>
              <a:rPr lang="en-US" altLang="tr-TR" smtClean="0"/>
              <a:t>Licensee needs the exclusive rights conferred by the patent</a:t>
            </a:r>
          </a:p>
          <a:p>
            <a:pPr eaLnBrk="1" hangingPunct="1"/>
            <a:r>
              <a:rPr lang="en-US" altLang="tr-TR" smtClean="0"/>
              <a:t>License to a start up company, in any field</a:t>
            </a:r>
          </a:p>
          <a:p>
            <a:pPr lvl="1" eaLnBrk="1" hangingPunct="1"/>
            <a:r>
              <a:rPr lang="en-US" altLang="tr-TR" smtClean="0"/>
              <a:t>Typically until the expiration of the last to expire patent</a:t>
            </a:r>
          </a:p>
          <a:p>
            <a:pPr lvl="1" eaLnBrk="1" hangingPunct="1"/>
            <a:r>
              <a:rPr lang="en-US" altLang="tr-TR" smtClean="0"/>
              <a:t>Licensee needs the exclusive rights conferred by the patent</a:t>
            </a:r>
          </a:p>
          <a:p>
            <a:pPr eaLnBrk="1" hangingPunct="1"/>
            <a:r>
              <a:rPr lang="en-US" altLang="tr-TR" smtClean="0"/>
              <a:t>ICT:</a:t>
            </a:r>
          </a:p>
          <a:p>
            <a:pPr lvl="1" eaLnBrk="1" hangingPunct="1"/>
            <a:r>
              <a:rPr lang="en-US" altLang="tr-TR" smtClean="0"/>
              <a:t>May be expressed as a number of years only</a:t>
            </a:r>
          </a:p>
        </p:txBody>
      </p:sp>
    </p:spTree>
    <p:extLst>
      <p:ext uri="{BB962C8B-B14F-4D97-AF65-F5344CB8AC3E}">
        <p14:creationId xmlns:p14="http://schemas.microsoft.com/office/powerpoint/2010/main" val="19285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Term of license</a:t>
            </a:r>
            <a:endParaRPr lang="en-AU" altLang="tr-TR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tr-TR" smtClean="0"/>
              <a:t>Know how:</a:t>
            </a:r>
          </a:p>
          <a:p>
            <a:pPr eaLnBrk="1" hangingPunct="1">
              <a:lnSpc>
                <a:spcPct val="80000"/>
              </a:lnSpc>
            </a:pPr>
            <a:endParaRPr lang="en-US" altLang="tr-TR" smtClean="0"/>
          </a:p>
          <a:p>
            <a:pPr eaLnBrk="1" hangingPunct="1">
              <a:lnSpc>
                <a:spcPct val="80000"/>
              </a:lnSpc>
            </a:pPr>
            <a:r>
              <a:rPr lang="en-US" altLang="tr-TR" smtClean="0"/>
              <a:t>Effectively a license of confidential information</a:t>
            </a:r>
          </a:p>
          <a:p>
            <a:pPr eaLnBrk="1" hangingPunct="1">
              <a:lnSpc>
                <a:spcPct val="80000"/>
              </a:lnSpc>
            </a:pPr>
            <a:endParaRPr lang="en-US" altLang="tr-TR" smtClean="0"/>
          </a:p>
          <a:p>
            <a:pPr eaLnBrk="1" hangingPunct="1">
              <a:lnSpc>
                <a:spcPct val="80000"/>
              </a:lnSpc>
            </a:pPr>
            <a:r>
              <a:rPr lang="en-US" altLang="tr-TR" smtClean="0"/>
              <a:t>Has value, but only while the confidential information is outside the public domain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mtClean="0"/>
              <a:t>Once it enters the public domain,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Looses its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Any person can exploit the confidential information without a royalty obligation</a:t>
            </a:r>
          </a:p>
          <a:p>
            <a:pPr eaLnBrk="1" hangingPunct="1">
              <a:lnSpc>
                <a:spcPct val="80000"/>
              </a:lnSpc>
            </a:pPr>
            <a:endParaRPr lang="en-US" altLang="tr-TR" smtClean="0"/>
          </a:p>
          <a:p>
            <a:pPr eaLnBrk="1" hangingPunct="1">
              <a:lnSpc>
                <a:spcPct val="80000"/>
              </a:lnSpc>
            </a:pPr>
            <a:r>
              <a:rPr lang="en-US" altLang="tr-TR" smtClean="0"/>
              <a:t>Term in a know how license therefore expressed as being until the know how enters the public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Theoretically this may be many years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European Union 10 year limit on term of know how licenses</a:t>
            </a: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24666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a license ?</a:t>
            </a:r>
            <a:endParaRPr lang="en-US" altLang="tr-TR" sz="2400"/>
          </a:p>
        </p:txBody>
      </p:sp>
      <p:graphicFrame>
        <p:nvGraphicFramePr>
          <p:cNvPr id="194829" name="Group 269"/>
          <p:cNvGraphicFramePr>
            <a:graphicFrameLocks noGrp="1"/>
          </p:cNvGraphicFramePr>
          <p:nvPr>
            <p:ph sz="half" idx="1"/>
          </p:nvPr>
        </p:nvGraphicFramePr>
        <p:xfrm>
          <a:off x="1992314" y="2781301"/>
          <a:ext cx="2682875" cy="2881313"/>
        </p:xfrm>
        <a:graphic>
          <a:graphicData uri="http://schemas.openxmlformats.org/drawingml/2006/table">
            <a:tbl>
              <a:tblPr/>
              <a:tblGrid>
                <a:gridCol w="2682875">
                  <a:extLst>
                    <a:ext uri="{9D8B030D-6E8A-4147-A177-3AD203B41FA5}">
                      <a16:colId xmlns:a16="http://schemas.microsoft.com/office/drawing/2014/main" val="1351381351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58398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Owner restriction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94961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Owner’s right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49017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User’s name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80917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User’s obligation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00514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User’s right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69307"/>
                  </a:ext>
                </a:extLst>
              </a:tr>
            </a:tbl>
          </a:graphicData>
        </a:graphic>
      </p:graphicFrame>
      <p:graphicFrame>
        <p:nvGraphicFramePr>
          <p:cNvPr id="194816" name="Group 256"/>
          <p:cNvGraphicFramePr>
            <a:graphicFrameLocks noGrp="1"/>
          </p:cNvGraphicFramePr>
          <p:nvPr>
            <p:ph sz="quarter" idx="2"/>
          </p:nvPr>
        </p:nvGraphicFramePr>
        <p:xfrm>
          <a:off x="7464425" y="2781301"/>
          <a:ext cx="2520950" cy="288131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1416340893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Licensed IP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29338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Cannot use IP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17895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 collect royalties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22149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Licensee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11793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Pay royalties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34473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 exploit exclusively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426717"/>
                  </a:ext>
                </a:extLst>
              </a:tr>
            </a:tbl>
          </a:graphicData>
        </a:graphic>
      </p:graphicFrame>
      <p:graphicFrame>
        <p:nvGraphicFramePr>
          <p:cNvPr id="194814" name="Group 254"/>
          <p:cNvGraphicFramePr>
            <a:graphicFrameLocks noGrp="1"/>
          </p:cNvGraphicFramePr>
          <p:nvPr>
            <p:ph sz="quarter" idx="3"/>
          </p:nvPr>
        </p:nvGraphicFramePr>
        <p:xfrm>
          <a:off x="4727575" y="2781301"/>
          <a:ext cx="2622550" cy="2881313"/>
        </p:xfrm>
        <a:graphic>
          <a:graphicData uri="http://schemas.openxmlformats.org/drawingml/2006/table">
            <a:tbl>
              <a:tblPr/>
              <a:tblGrid>
                <a:gridCol w="2622550">
                  <a:extLst>
                    <a:ext uri="{9D8B030D-6E8A-4147-A177-3AD203B41FA5}">
                      <a16:colId xmlns:a16="http://schemas.microsoft.com/office/drawing/2014/main" val="4239717609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Rented Building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76792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Cannot use building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39521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 collect rent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19414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Tennant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210418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Pay rent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023439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 exclusive use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03782"/>
                  </a:ext>
                </a:extLst>
              </a:tr>
            </a:tbl>
          </a:graphicData>
        </a:graphic>
      </p:graphicFrame>
      <p:sp>
        <p:nvSpPr>
          <p:cNvPr id="8242" name="Rectangle 270"/>
          <p:cNvSpPr>
            <a:spLocks noChangeArrowheads="1"/>
          </p:cNvSpPr>
          <p:nvPr/>
        </p:nvSpPr>
        <p:spPr bwMode="auto">
          <a:xfrm>
            <a:off x="1992314" y="1844676"/>
            <a:ext cx="5616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82600" indent="-482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indent="-482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82600" indent="-482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482600" indent="-482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82600" indent="-482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39800" indent="-482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97000" indent="-482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54200" indent="-482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311400" indent="-482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tr-TR" sz="2400" b="1">
                <a:solidFill>
                  <a:schemeClr val="tx2"/>
                </a:solidFill>
              </a:rPr>
              <a:t>Comparison with renting a building</a:t>
            </a:r>
          </a:p>
        </p:txBody>
      </p:sp>
    </p:spTree>
    <p:extLst>
      <p:ext uri="{BB962C8B-B14F-4D97-AF65-F5344CB8AC3E}">
        <p14:creationId xmlns:p14="http://schemas.microsoft.com/office/powerpoint/2010/main" val="25176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licensed: Patent / know how</a:t>
            </a:r>
            <a:endParaRPr lang="en-AU" altLang="tr-TR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tr-TR" smtClean="0"/>
              <a:t>Typically what is licensed is the combination of</a:t>
            </a:r>
          </a:p>
          <a:p>
            <a:pPr eaLnBrk="1" hangingPunct="1"/>
            <a:r>
              <a:rPr lang="en-US" altLang="tr-TR" smtClean="0"/>
              <a:t>Patents</a:t>
            </a:r>
          </a:p>
          <a:p>
            <a:pPr lvl="1" eaLnBrk="1" hangingPunct="1"/>
            <a:r>
              <a:rPr lang="en-US" altLang="tr-TR" smtClean="0"/>
              <a:t>Applications, PCTs, divisionals, continuations in part, grants, re-issues, etc etc</a:t>
            </a:r>
          </a:p>
          <a:p>
            <a:pPr eaLnBrk="1" hangingPunct="1"/>
            <a:r>
              <a:rPr lang="en-US" altLang="tr-TR" smtClean="0"/>
              <a:t>Know how</a:t>
            </a:r>
          </a:p>
          <a:p>
            <a:pPr lvl="1" eaLnBrk="1" hangingPunct="1"/>
            <a:r>
              <a:rPr lang="en-US" altLang="tr-TR" smtClean="0"/>
              <a:t>that is, all “intellectual property” in its widest sense, ie all knowledge</a:t>
            </a:r>
          </a:p>
          <a:p>
            <a:pPr lvl="1" eaLnBrk="1" hangingPunct="1"/>
            <a:r>
              <a:rPr lang="en-US" altLang="tr-TR" smtClean="0"/>
              <a:t>includes confidential information</a:t>
            </a:r>
          </a:p>
          <a:p>
            <a:pPr lvl="1" eaLnBrk="1" hangingPunct="1"/>
            <a:r>
              <a:rPr lang="en-US" altLang="tr-TR" smtClean="0"/>
              <a:t>includes knowledge encompassed in rejected patent claims which may still have value</a:t>
            </a:r>
          </a:p>
          <a:p>
            <a:pPr lvl="1"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Usually in the licensor’s interest to provide everything to the licensee to equip it to the maximum extent to commercialise the IP</a:t>
            </a: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2286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licensed – Improvements</a:t>
            </a:r>
            <a:endParaRPr lang="en-AU" altLang="tr-TR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Should Improvements be licensed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Improvement is an improvement, modification, enhancement of the Licensed IP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Licensee has a legitimate expectation of improvements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Making the improvements available to the licensee improves its ability to commercialise, and to compete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Not making the Improvement available may encumber the licensee, may make it less competitive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Licensor has a legitimate reason to provide the improvements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A better equipped licensee that has greater capability, and greater competitive edge will do better, in that way maximising the licensor’s return</a:t>
            </a: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3572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licensed – Improvements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752601"/>
            <a:ext cx="8588375" cy="22526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tr-TR" smtClean="0"/>
              <a:t>Should an improvement automatically be caught by the license, with the licensor getting no additional financial return ?</a:t>
            </a:r>
          </a:p>
          <a:p>
            <a:pPr eaLnBrk="1" hangingPunct="1"/>
            <a:r>
              <a:rPr lang="en-US" altLang="tr-TR" smtClean="0"/>
              <a:t>Or, should the licensor be able to get an additional financial return ?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Improvements add to the quantity of the IP</a:t>
            </a:r>
          </a:p>
          <a:p>
            <a:pPr eaLnBrk="1" hangingPunct="1"/>
            <a:r>
              <a:rPr lang="en-US" altLang="tr-TR" smtClean="0"/>
              <a:t>Logical that as the quantity of IP is increased, so does its value</a:t>
            </a: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071813" y="5013326"/>
          <a:ext cx="8763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4" imgW="1724266" imgH="1905266" progId="MSPhotoEd.3">
                  <p:embed/>
                </p:oleObj>
              </mc:Choice>
              <mc:Fallback>
                <p:oleObj name="Photo Editor Photo" r:id="rId4" imgW="1724266" imgH="1905266" progId="MSPhotoEd.3">
                  <p:embed/>
                  <p:pic>
                    <p:nvPicPr>
                      <p:cNvPr id="217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013326"/>
                        <a:ext cx="8763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7095" name="Picture 7"/>
          <p:cNvPicPr>
            <a:picLocks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8526" y="4149725"/>
            <a:ext cx="1724025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70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4724400"/>
            <a:ext cx="11382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2711451" y="6165850"/>
            <a:ext cx="1584325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Value = X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4872039" y="6165850"/>
            <a:ext cx="1584325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Value = X + Y</a:t>
            </a: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7175501" y="6237289"/>
            <a:ext cx="1871663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Value = X+Y+Z</a:t>
            </a:r>
          </a:p>
        </p:txBody>
      </p:sp>
    </p:spTree>
    <p:extLst>
      <p:ext uri="{BB962C8B-B14F-4D97-AF65-F5344CB8AC3E}">
        <p14:creationId xmlns:p14="http://schemas.microsoft.com/office/powerpoint/2010/main" val="242729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8" grpId="0" animBg="1"/>
      <p:bldP spid="217099" grpId="0" animBg="1"/>
      <p:bldP spid="217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licensed – Improvements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tr-TR" smtClean="0"/>
              <a:t>But to be pragmatic:</a:t>
            </a:r>
          </a:p>
          <a:p>
            <a:pPr lvl="1" eaLnBrk="1" hangingPunct="1"/>
            <a:r>
              <a:rPr lang="en-US" altLang="tr-TR" smtClean="0"/>
              <a:t>Most improvements are small incremental increases in knowledge</a:t>
            </a:r>
          </a:p>
          <a:p>
            <a:pPr lvl="1" eaLnBrk="1" hangingPunct="1"/>
            <a:r>
              <a:rPr lang="en-US" altLang="tr-TR" smtClean="0"/>
              <a:t>They fine tune the IP</a:t>
            </a:r>
          </a:p>
          <a:p>
            <a:pPr lvl="1" eaLnBrk="1" hangingPunct="1"/>
            <a:r>
              <a:rPr lang="en-US" altLang="tr-TR" smtClean="0"/>
              <a:t>They do not justify additional remuneration to a licensor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What is the boundary ?</a:t>
            </a:r>
          </a:p>
          <a:p>
            <a:pPr lvl="1" eaLnBrk="1" hangingPunct="1"/>
            <a:endParaRPr lang="en-US" altLang="tr-TR" smtClean="0"/>
          </a:p>
          <a:p>
            <a:pPr lvl="1" eaLnBrk="1" hangingPunct="1"/>
            <a:r>
              <a:rPr lang="en-US" altLang="tr-TR" smtClean="0"/>
              <a:t>Up to which improvements are captured by the license for no additional royalties</a:t>
            </a:r>
          </a:p>
          <a:p>
            <a:pPr lvl="1" eaLnBrk="1" hangingPunct="1"/>
            <a:r>
              <a:rPr lang="en-US" altLang="tr-TR" smtClean="0"/>
              <a:t>From which, if they are to be captured by the licensor the licensor has a legitimate expectation of further royalties ?</a:t>
            </a:r>
          </a:p>
          <a:p>
            <a:pPr lvl="1"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3436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licensed – Improvements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For example: if the licensor discover an additional use in another field</a:t>
            </a:r>
          </a:p>
          <a:p>
            <a:pPr lvl="1" eaLnBrk="1" hangingPunct="1"/>
            <a:r>
              <a:rPr lang="en-US" altLang="tr-TR" smtClean="0"/>
              <a:t>Is that a thrown in improvement</a:t>
            </a:r>
          </a:p>
          <a:p>
            <a:pPr lvl="1" eaLnBrk="1" hangingPunct="1"/>
            <a:r>
              <a:rPr lang="en-US" altLang="tr-TR" smtClean="0"/>
              <a:t>Or does it deserve additional royalties ?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Could that new application if it had been identified earlier</a:t>
            </a:r>
          </a:p>
          <a:p>
            <a:pPr lvl="1" eaLnBrk="1" hangingPunct="1"/>
            <a:r>
              <a:rPr lang="en-US" altLang="tr-TR" smtClean="0"/>
              <a:t>Have resulted in a field license, leaving the licensor free to license separately another licensee with that additional field ?</a:t>
            </a:r>
          </a:p>
          <a:p>
            <a:pPr lvl="1" eaLnBrk="1" hangingPunct="1"/>
            <a:r>
              <a:rPr lang="en-US" altLang="tr-TR" smtClean="0"/>
              <a:t>Or, if licensed to the same licensee, would it have justified a higher royalty payment ?</a:t>
            </a:r>
          </a:p>
          <a:p>
            <a:pPr lvl="1"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In these circumstances is it fair that the licensee gets this additional IP thrown in for no further payment ?</a:t>
            </a:r>
          </a:p>
        </p:txBody>
      </p:sp>
    </p:spTree>
    <p:extLst>
      <p:ext uri="{BB962C8B-B14F-4D97-AF65-F5344CB8AC3E}">
        <p14:creationId xmlns:p14="http://schemas.microsoft.com/office/powerpoint/2010/main" val="5433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licensed – Improvements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tr-TR" smtClean="0"/>
              <a:t>A boundary is needed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Possible boundary:</a:t>
            </a:r>
          </a:p>
          <a:p>
            <a:pPr lvl="1" eaLnBrk="1" hangingPunct="1"/>
            <a:r>
              <a:rPr lang="en-US" altLang="tr-TR" smtClean="0"/>
              <a:t>If the practice of the improvement would infringe the licensed patent, then it is thrown in for nothing.</a:t>
            </a:r>
          </a:p>
          <a:p>
            <a:pPr lvl="1" eaLnBrk="1" hangingPunct="1"/>
            <a:r>
              <a:rPr lang="en-US" altLang="tr-TR" smtClean="0"/>
              <a:t>Not a desirable boundary: a new application may necessarily infringe the Licensed IP platform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Another possible boundary:</a:t>
            </a:r>
          </a:p>
          <a:p>
            <a:pPr lvl="1" eaLnBrk="1" hangingPunct="1"/>
            <a:r>
              <a:rPr lang="en-US" altLang="tr-TR" smtClean="0"/>
              <a:t>That the Improvements has sufficient novelty to be granted its own patent</a:t>
            </a:r>
          </a:p>
          <a:p>
            <a:pPr lvl="1" eaLnBrk="1" hangingPunct="1"/>
            <a:r>
              <a:rPr lang="en-US" altLang="tr-TR" smtClean="0"/>
              <a:t>The better test</a:t>
            </a:r>
          </a:p>
          <a:p>
            <a:pPr lvl="1" eaLnBrk="1" hangingPunct="1"/>
            <a:r>
              <a:rPr lang="en-US" altLang="tr-TR" smtClean="0"/>
              <a:t>Still has a problem: the question whether it is an improvement may not be resolved until a patent is granted</a:t>
            </a:r>
          </a:p>
        </p:txBody>
      </p:sp>
    </p:spTree>
    <p:extLst>
      <p:ext uri="{BB962C8B-B14F-4D97-AF65-F5344CB8AC3E}">
        <p14:creationId xmlns:p14="http://schemas.microsoft.com/office/powerpoint/2010/main" val="42450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licensed – Improvements</a:t>
            </a:r>
            <a:endParaRPr lang="en-AU" altLang="tr-TR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tr-TR" smtClean="0"/>
              <a:t>Another limitation on Improvements: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That the improvement is created by the same research team that created the original licensed IP</a:t>
            </a:r>
          </a:p>
          <a:p>
            <a:pPr eaLnBrk="1" hangingPunct="1">
              <a:lnSpc>
                <a:spcPct val="80000"/>
              </a:lnSpc>
            </a:pPr>
            <a:endParaRPr lang="en-US" altLang="tr-TR" smtClean="0"/>
          </a:p>
          <a:p>
            <a:pPr eaLnBrk="1" hangingPunct="1">
              <a:lnSpc>
                <a:spcPct val="80000"/>
              </a:lnSpc>
            </a:pPr>
            <a:r>
              <a:rPr lang="en-US" altLang="tr-TR" smtClean="0"/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Cannot capture the improvements across all the activities of a large licensor, eg,a university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University may not know, and cannot manage its obligations to identify improvements by other staff</a:t>
            </a:r>
          </a:p>
          <a:p>
            <a:pPr eaLnBrk="1" hangingPunct="1">
              <a:lnSpc>
                <a:spcPct val="80000"/>
              </a:lnSpc>
            </a:pPr>
            <a:endParaRPr lang="en-US" altLang="tr-TR" smtClean="0"/>
          </a:p>
          <a:p>
            <a:pPr eaLnBrk="1" hangingPunct="1">
              <a:lnSpc>
                <a:spcPct val="80000"/>
              </a:lnSpc>
            </a:pPr>
            <a:r>
              <a:rPr lang="en-US" altLang="tr-TR" smtClean="0"/>
              <a:t>Therefore not unfair to limit the Improvement to that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Which is created by the same research team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/>
              <a:t>Only while they are employed by the licensor</a:t>
            </a:r>
          </a:p>
          <a:p>
            <a:pPr eaLnBrk="1" hangingPunct="1">
              <a:lnSpc>
                <a:spcPct val="80000"/>
              </a:lnSpc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149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Consent to Sub-licensing</a:t>
            </a:r>
            <a:endParaRPr lang="en-AU" altLang="tr-T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Typical term:</a:t>
            </a:r>
          </a:p>
          <a:p>
            <a:pPr marL="1139825" lvl="2" indent="-1588">
              <a:buNone/>
            </a:pPr>
            <a:r>
              <a:rPr lang="en-US" altLang="tr-TR" smtClean="0"/>
              <a:t>Licensee may grant sub-licenses with the prior written consent of the licensor which is not to be unreasonably withheld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Motivation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Assess suitability of a sub-licensee</a:t>
            </a:r>
          </a:p>
          <a:p>
            <a:pPr marL="1139825" lvl="2" indent="-1588">
              <a:lnSpc>
                <a:spcPct val="80000"/>
              </a:lnSpc>
            </a:pPr>
            <a:r>
              <a:rPr lang="en-US" altLang="tr-TR" smtClean="0"/>
              <a:t>Assess capability</a:t>
            </a:r>
          </a:p>
          <a:p>
            <a:pPr marL="1139825" lvl="2" indent="-1588">
              <a:lnSpc>
                <a:spcPct val="80000"/>
              </a:lnSpc>
            </a:pPr>
            <a:r>
              <a:rPr lang="en-US" altLang="tr-TR" smtClean="0"/>
              <a:t>Assess identify of sub-licensee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Is it a member of corporate group that would embarrass the licensor </a:t>
            </a:r>
          </a:p>
          <a:p>
            <a:pPr marL="1139825" lvl="2" indent="-1588">
              <a:lnSpc>
                <a:spcPct val="80000"/>
              </a:lnSpc>
            </a:pPr>
            <a:r>
              <a:rPr lang="en-US" altLang="tr-TR" smtClean="0"/>
              <a:t>tobacco group </a:t>
            </a:r>
          </a:p>
          <a:p>
            <a:pPr marL="1139825" lvl="2" indent="-1588">
              <a:lnSpc>
                <a:spcPct val="80000"/>
              </a:lnSpc>
            </a:pPr>
            <a:r>
              <a:rPr lang="en-US" altLang="tr-TR" smtClean="0"/>
              <a:t>environmentally irresponsible </a:t>
            </a:r>
          </a:p>
          <a:p>
            <a:pPr marL="1139825" lvl="2" indent="-1588">
              <a:lnSpc>
                <a:spcPct val="80000"/>
              </a:lnSpc>
            </a:pPr>
            <a:r>
              <a:rPr lang="en-US" altLang="tr-TR" smtClean="0"/>
              <a:t>directors questionable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These issues of concern to a university / public sector licensor (ministerial approval / embarrassment)</a:t>
            </a:r>
          </a:p>
        </p:txBody>
      </p:sp>
    </p:spTree>
    <p:extLst>
      <p:ext uri="{BB962C8B-B14F-4D97-AF65-F5344CB8AC3E}">
        <p14:creationId xmlns:p14="http://schemas.microsoft.com/office/powerpoint/2010/main" val="16540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Consent to Sub-Licensing</a:t>
            </a:r>
            <a:endParaRPr lang="en-AU" altLang="tr-TR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Motivation (cont):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Assess terms of license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mtClean="0"/>
              <a:t>Royalties may be based on Sub-License income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mtClean="0"/>
              <a:t>Consideration for sub-license may be non-monetary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mtClean="0"/>
              <a:t>Cross License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mtClean="0"/>
              <a:t>Other contract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mtClean="0"/>
              <a:t>Therefore no royalty flowing back to licensor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mtClean="0"/>
              <a:t>All proper motivations for a licensor to seek to control sub-licensing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mtClean="0"/>
              <a:t>Besides, consent is not to be unreasonably withheld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mtClean="0"/>
              <a:t>Constraints on that legal mechanism such that it is incumbent on a licensor to grant consent if a licensee has the capability</a:t>
            </a: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15589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Consent to Assignment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tr-TR" smtClean="0"/>
              <a:t>Same issues</a:t>
            </a:r>
          </a:p>
          <a:p>
            <a:pPr marL="838200" lvl="1" indent="-381000"/>
            <a:r>
              <a:rPr lang="en-US" altLang="tr-TR" smtClean="0"/>
              <a:t>Licensor is entitled to satisfy itself about the proposed assignee</a:t>
            </a:r>
          </a:p>
          <a:p>
            <a:pPr marL="838200" lvl="1" indent="-381000"/>
            <a:r>
              <a:rPr lang="en-US" altLang="tr-TR" smtClean="0"/>
              <a:t>Does the assignee have the same capability </a:t>
            </a:r>
          </a:p>
          <a:p>
            <a:pPr marL="838200" lvl="1" indent="-381000"/>
            <a:r>
              <a:rPr lang="en-US" altLang="tr-TR" smtClean="0"/>
              <a:t>Is the licensor concerned about the identity of the proposed assignee</a:t>
            </a:r>
          </a:p>
          <a:p>
            <a:pPr marL="381000" indent="-381000"/>
            <a:endParaRPr lang="en-US" altLang="tr-TR" smtClean="0"/>
          </a:p>
          <a:p>
            <a:pPr marL="381000" indent="-381000"/>
            <a:r>
              <a:rPr lang="en-US" altLang="tr-TR" smtClean="0"/>
              <a:t>Normally, consent to assignment</a:t>
            </a:r>
          </a:p>
          <a:p>
            <a:pPr marL="838200" lvl="1" indent="-381000">
              <a:buFont typeface="Wingdings" panose="05000000000000000000" pitchFamily="2" charset="2"/>
              <a:buAutoNum type="arabicPeriod"/>
            </a:pPr>
            <a:r>
              <a:rPr lang="en-US" altLang="tr-TR" smtClean="0"/>
              <a:t>Expressed as not to be unreasonably withheld</a:t>
            </a:r>
          </a:p>
          <a:p>
            <a:pPr marL="1295400" lvl="2" indent="-381000"/>
            <a:r>
              <a:rPr lang="en-US" altLang="tr-TR" smtClean="0"/>
              <a:t>Again, makes it incumbent on a licensor to grant consent if a licensee has the capability</a:t>
            </a:r>
          </a:p>
          <a:p>
            <a:pPr marL="838200" lvl="1" indent="-381000">
              <a:buFont typeface="Wingdings" panose="05000000000000000000" pitchFamily="2" charset="2"/>
              <a:buAutoNum type="arabicPeriod"/>
            </a:pPr>
            <a:r>
              <a:rPr lang="en-US" altLang="tr-TR" smtClean="0"/>
              <a:t>Expressed as not required where the assignment arises out of a corporate re-organisation</a:t>
            </a:r>
          </a:p>
        </p:txBody>
      </p:sp>
    </p:spTree>
    <p:extLst>
      <p:ext uri="{BB962C8B-B14F-4D97-AF65-F5344CB8AC3E}">
        <p14:creationId xmlns:p14="http://schemas.microsoft.com/office/powerpoint/2010/main" val="531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What is a license ?</a:t>
            </a:r>
            <a:endParaRPr lang="en-AU" altLang="tr-TR" smtClean="0"/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 rot="16200000">
            <a:off x="3429000" y="914400"/>
            <a:ext cx="1066800" cy="2895600"/>
          </a:xfrm>
          <a:custGeom>
            <a:avLst/>
            <a:gdLst>
              <a:gd name="T0" fmla="*/ 355618 w 20000"/>
              <a:gd name="T1" fmla="*/ 0 h 20000"/>
              <a:gd name="T2" fmla="*/ 355618 w 20000"/>
              <a:gd name="T3" fmla="*/ 1085850 h 20000"/>
              <a:gd name="T4" fmla="*/ 177782 w 20000"/>
              <a:gd name="T5" fmla="*/ 1085850 h 20000"/>
              <a:gd name="T6" fmla="*/ 177782 w 20000"/>
              <a:gd name="T7" fmla="*/ 723900 h 20000"/>
              <a:gd name="T8" fmla="*/ 0 w 20000"/>
              <a:gd name="T9" fmla="*/ 1447800 h 20000"/>
              <a:gd name="T10" fmla="*/ 177782 w 20000"/>
              <a:gd name="T11" fmla="*/ 2171700 h 20000"/>
              <a:gd name="T12" fmla="*/ 177782 w 20000"/>
              <a:gd name="T13" fmla="*/ 1809750 h 20000"/>
              <a:gd name="T14" fmla="*/ 355618 w 20000"/>
              <a:gd name="T15" fmla="*/ 1809750 h 20000"/>
              <a:gd name="T16" fmla="*/ 355618 w 20000"/>
              <a:gd name="T17" fmla="*/ 2895600 h 20000"/>
              <a:gd name="T18" fmla="*/ 1066800 w 20000"/>
              <a:gd name="T19" fmla="*/ 2895600 h 20000"/>
              <a:gd name="T20" fmla="*/ 1066800 w 20000"/>
              <a:gd name="T21" fmla="*/ 0 h 20000"/>
              <a:gd name="T22" fmla="*/ 355618 w 20000"/>
              <a:gd name="T23" fmla="*/ 0 h 2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00" h="20000">
                <a:moveTo>
                  <a:pt x="6667" y="0"/>
                </a:moveTo>
                <a:lnTo>
                  <a:pt x="6667" y="7500"/>
                </a:lnTo>
                <a:lnTo>
                  <a:pt x="3333" y="7500"/>
                </a:lnTo>
                <a:lnTo>
                  <a:pt x="3333" y="5000"/>
                </a:lnTo>
                <a:lnTo>
                  <a:pt x="0" y="10000"/>
                </a:lnTo>
                <a:lnTo>
                  <a:pt x="3333" y="15000"/>
                </a:lnTo>
                <a:lnTo>
                  <a:pt x="3333" y="12500"/>
                </a:lnTo>
                <a:lnTo>
                  <a:pt x="6667" y="12500"/>
                </a:lnTo>
                <a:lnTo>
                  <a:pt x="6667" y="20000"/>
                </a:lnTo>
                <a:lnTo>
                  <a:pt x="20000" y="20000"/>
                </a:lnTo>
                <a:lnTo>
                  <a:pt x="20000" y="0"/>
                </a:lnTo>
                <a:lnTo>
                  <a:pt x="6667" y="0"/>
                </a:lnTo>
                <a:close/>
              </a:path>
            </a:pathLst>
          </a:custGeom>
          <a:solidFill>
            <a:srgbClr val="00CCFF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667000" y="1981200"/>
            <a:ext cx="2667000" cy="3810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Legal -binding contract</a:t>
            </a:r>
            <a:endParaRPr lang="en-US" altLang="tr-TR" sz="1200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 rot="16200000">
            <a:off x="7543800" y="914400"/>
            <a:ext cx="1066800" cy="2895600"/>
          </a:xfrm>
          <a:custGeom>
            <a:avLst/>
            <a:gdLst>
              <a:gd name="T0" fmla="*/ 355618 w 20000"/>
              <a:gd name="T1" fmla="*/ 0 h 20000"/>
              <a:gd name="T2" fmla="*/ 355618 w 20000"/>
              <a:gd name="T3" fmla="*/ 1085850 h 20000"/>
              <a:gd name="T4" fmla="*/ 177782 w 20000"/>
              <a:gd name="T5" fmla="*/ 1085850 h 20000"/>
              <a:gd name="T6" fmla="*/ 177782 w 20000"/>
              <a:gd name="T7" fmla="*/ 723900 h 20000"/>
              <a:gd name="T8" fmla="*/ 0 w 20000"/>
              <a:gd name="T9" fmla="*/ 1447800 h 20000"/>
              <a:gd name="T10" fmla="*/ 177782 w 20000"/>
              <a:gd name="T11" fmla="*/ 2171700 h 20000"/>
              <a:gd name="T12" fmla="*/ 177782 w 20000"/>
              <a:gd name="T13" fmla="*/ 1809750 h 20000"/>
              <a:gd name="T14" fmla="*/ 355618 w 20000"/>
              <a:gd name="T15" fmla="*/ 1809750 h 20000"/>
              <a:gd name="T16" fmla="*/ 355618 w 20000"/>
              <a:gd name="T17" fmla="*/ 2895600 h 20000"/>
              <a:gd name="T18" fmla="*/ 1066800 w 20000"/>
              <a:gd name="T19" fmla="*/ 2895600 h 20000"/>
              <a:gd name="T20" fmla="*/ 1066800 w 20000"/>
              <a:gd name="T21" fmla="*/ 0 h 20000"/>
              <a:gd name="T22" fmla="*/ 355618 w 20000"/>
              <a:gd name="T23" fmla="*/ 0 h 2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00" h="20000">
                <a:moveTo>
                  <a:pt x="6667" y="0"/>
                </a:moveTo>
                <a:lnTo>
                  <a:pt x="6667" y="7500"/>
                </a:lnTo>
                <a:lnTo>
                  <a:pt x="3333" y="7500"/>
                </a:lnTo>
                <a:lnTo>
                  <a:pt x="3333" y="5000"/>
                </a:lnTo>
                <a:lnTo>
                  <a:pt x="0" y="10000"/>
                </a:lnTo>
                <a:lnTo>
                  <a:pt x="3333" y="15000"/>
                </a:lnTo>
                <a:lnTo>
                  <a:pt x="3333" y="12500"/>
                </a:lnTo>
                <a:lnTo>
                  <a:pt x="6667" y="12500"/>
                </a:lnTo>
                <a:lnTo>
                  <a:pt x="6667" y="20000"/>
                </a:lnTo>
                <a:lnTo>
                  <a:pt x="20000" y="20000"/>
                </a:lnTo>
                <a:lnTo>
                  <a:pt x="20000" y="0"/>
                </a:lnTo>
                <a:lnTo>
                  <a:pt x="6667" y="0"/>
                </a:lnTo>
                <a:close/>
              </a:path>
            </a:pathLst>
          </a:custGeom>
          <a:solidFill>
            <a:srgbClr val="00CCFF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705600" y="2057400"/>
            <a:ext cx="2514600" cy="3810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An asset</a:t>
            </a:r>
            <a:endParaRPr lang="en-US" altLang="tr-TR" sz="120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2514600" y="2971800"/>
            <a:ext cx="2870200" cy="3124200"/>
          </a:xfrm>
          <a:prstGeom prst="flowChartProcess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6629400" y="2971800"/>
            <a:ext cx="2870200" cy="3124200"/>
          </a:xfrm>
          <a:prstGeom prst="flowChartProcess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590800" y="3048000"/>
            <a:ext cx="2743200" cy="2971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0663" indent="-101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90563" indent="-174625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</a:pPr>
            <a:r>
              <a:rPr lang="en-US" altLang="tr-TR" sz="1800" b="1"/>
              <a:t>Contains terms </a:t>
            </a:r>
          </a:p>
          <a:p>
            <a:pPr lvl="1">
              <a:lnSpc>
                <a:spcPct val="40000"/>
              </a:lnSpc>
              <a:spcBef>
                <a:spcPct val="0"/>
              </a:spcBef>
            </a:pPr>
            <a:endParaRPr lang="en-US" altLang="tr-TR" sz="1800" b="1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tr-TR" sz="1800" b="1"/>
              <a:t>Create rights (eg royalties)</a:t>
            </a:r>
          </a:p>
          <a:p>
            <a:pPr lvl="1">
              <a:lnSpc>
                <a:spcPct val="30000"/>
              </a:lnSpc>
              <a:spcBef>
                <a:spcPct val="0"/>
              </a:spcBef>
              <a:buFontTx/>
              <a:buChar char="•"/>
            </a:pPr>
            <a:endParaRPr lang="en-US" altLang="tr-TR" sz="1800" b="1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tr-TR" sz="1800" b="1"/>
              <a:t>Imposes Obligations (to exploit, to complete R&amp;D, to market </a:t>
            </a:r>
          </a:p>
          <a:p>
            <a:pPr lvl="1">
              <a:lnSpc>
                <a:spcPct val="20000"/>
              </a:lnSpc>
              <a:spcBef>
                <a:spcPct val="0"/>
              </a:spcBef>
              <a:buFontTx/>
              <a:buChar char="•"/>
            </a:pPr>
            <a:endParaRPr lang="en-US" altLang="tr-TR" sz="1800" b="1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tr-TR" sz="1800" b="1"/>
              <a:t>Creates liabilities </a:t>
            </a:r>
          </a:p>
          <a:p>
            <a:pPr lvl="1">
              <a:lnSpc>
                <a:spcPct val="20000"/>
              </a:lnSpc>
              <a:spcBef>
                <a:spcPct val="0"/>
              </a:spcBef>
              <a:buFontTx/>
              <a:buChar char="•"/>
            </a:pPr>
            <a:endParaRPr lang="en-US" altLang="tr-TR" sz="1800" b="1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tr-TR" sz="1800" b="1"/>
              <a:t>Warranties and indemnities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705600" y="3048000"/>
            <a:ext cx="2743200" cy="2971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tr-TR" sz="1800" b="1"/>
              <a:t>Can be sold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en-US" altLang="tr-TR" sz="1800" b="1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tr-TR" sz="1800" b="1"/>
              <a:t>Can be used as security for a loan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en-US" altLang="tr-TR" sz="1800" b="1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tr-TR" sz="1800" b="1"/>
              <a:t>Can be given by will</a:t>
            </a:r>
          </a:p>
        </p:txBody>
      </p:sp>
    </p:spTree>
    <p:extLst>
      <p:ext uri="{BB962C8B-B14F-4D97-AF65-F5344CB8AC3E}">
        <p14:creationId xmlns:p14="http://schemas.microsoft.com/office/powerpoint/2010/main" val="19739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Confidential Information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Typical for license to contain all the terms commonly found in a Confidentiality agreement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Usually mutual, as licensee also discloses confidential information to the licensor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Restriction to disclosure to third parties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Cannot disclose without consent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Can disclose without consent where the purpose of disclosure is commercialisation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Can disclose to employees etc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Restriction on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Cannot use IP except for the purpose of commercialisation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Usual exceptions.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Public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Disclosure from third party etc</a:t>
            </a:r>
          </a:p>
        </p:txBody>
      </p:sp>
    </p:spTree>
    <p:extLst>
      <p:ext uri="{BB962C8B-B14F-4D97-AF65-F5344CB8AC3E}">
        <p14:creationId xmlns:p14="http://schemas.microsoft.com/office/powerpoint/2010/main" val="430624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Release</a:t>
            </a:r>
            <a:endParaRPr lang="en-AU" altLang="tr-TR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752601"/>
            <a:ext cx="4032250" cy="45561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Licensee releases licensor from any liability in connection with commercialisation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ie, Licensee cannot sue Licensor if “it does not work”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Licensor cannot assess this, nor make warranties about it at the time of the grant of the license, when more R&amp;D still has to be done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These are matters for the Licensee’s own commercial assessment</a:t>
            </a:r>
          </a:p>
          <a:p>
            <a:pPr eaLnBrk="1" hangingPunct="1">
              <a:lnSpc>
                <a:spcPct val="90000"/>
              </a:lnSpc>
            </a:pPr>
            <a:endParaRPr lang="en-AU" altLang="tr-TR" smtClean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7104064" y="2133601"/>
            <a:ext cx="2592387" cy="415925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2000"/>
              <a:t>Licensor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104064" y="4508501"/>
            <a:ext cx="2592387" cy="415925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2000"/>
              <a:t>Licensee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V="1">
            <a:off x="8401050" y="2636839"/>
            <a:ext cx="0" cy="18002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9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Limitation of Liability</a:t>
            </a:r>
            <a:endParaRPr lang="en-AU" altLang="tr-TR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tr-TR" smtClean="0"/>
              <a:t>Release does not always work</a:t>
            </a:r>
          </a:p>
          <a:p>
            <a:pPr eaLnBrk="1" hangingPunct="1"/>
            <a:r>
              <a:rPr lang="en-US" altLang="tr-TR" smtClean="0"/>
              <a:t>Legal principles may limit their operation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Therefore a limitation of liability</a:t>
            </a:r>
          </a:p>
          <a:p>
            <a:pPr eaLnBrk="1" hangingPunct="1"/>
            <a:r>
              <a:rPr lang="en-US" altLang="tr-TR" smtClean="0"/>
              <a:t>Financial limit on what Licensee can sue Licensor for</a:t>
            </a:r>
          </a:p>
          <a:p>
            <a:pPr eaLnBrk="1" hangingPunct="1"/>
            <a:r>
              <a:rPr lang="en-US" altLang="tr-TR" smtClean="0"/>
              <a:t>May be expressed as </a:t>
            </a:r>
          </a:p>
          <a:p>
            <a:pPr lvl="1" eaLnBrk="1" hangingPunct="1"/>
            <a:r>
              <a:rPr lang="en-US" altLang="tr-TR" smtClean="0"/>
              <a:t>A stated amount</a:t>
            </a:r>
          </a:p>
          <a:p>
            <a:pPr lvl="1" eaLnBrk="1" hangingPunct="1"/>
            <a:r>
              <a:rPr lang="en-US" altLang="tr-TR" smtClean="0"/>
              <a:t>A limit equal to the aggregate of all monies paid under the license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Exceptions not subject to a limitation of liability:</a:t>
            </a:r>
          </a:p>
          <a:p>
            <a:pPr lvl="1" eaLnBrk="1" hangingPunct="1"/>
            <a:r>
              <a:rPr lang="en-US" altLang="tr-TR" smtClean="0"/>
              <a:t>Breach of confidentiality</a:t>
            </a:r>
          </a:p>
          <a:p>
            <a:pPr lvl="1" eaLnBrk="1" hangingPunct="1"/>
            <a:r>
              <a:rPr lang="en-US" altLang="tr-TR" smtClean="0"/>
              <a:t>Breach of warranties</a:t>
            </a: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2008832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tr-TR" smtClean="0"/>
              <a:t>Expiration and termination</a:t>
            </a:r>
            <a:endParaRPr lang="en-US" altLang="tr-TR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AU" altLang="tr-TR" smtClean="0"/>
              <a:t>Expiration is where the term of a license ends</a:t>
            </a:r>
          </a:p>
          <a:p>
            <a:pPr eaLnBrk="1" hangingPunct="1"/>
            <a:endParaRPr lang="en-AU" altLang="tr-TR" smtClean="0"/>
          </a:p>
          <a:p>
            <a:pPr eaLnBrk="1" hangingPunct="1"/>
            <a:r>
              <a:rPr lang="en-AU" altLang="tr-TR" smtClean="0"/>
              <a:t>Term of x years</a:t>
            </a:r>
          </a:p>
          <a:p>
            <a:pPr lvl="1" eaLnBrk="1" hangingPunct="1"/>
            <a:r>
              <a:rPr lang="en-AU" altLang="tr-TR" smtClean="0"/>
              <a:t>Licensed rights end on the expiration of x years</a:t>
            </a:r>
          </a:p>
          <a:p>
            <a:pPr lvl="1" eaLnBrk="1" hangingPunct="1"/>
            <a:r>
              <a:rPr lang="en-AU" altLang="tr-TR" smtClean="0"/>
              <a:t>Any further exercise of rights would infringe the IP</a:t>
            </a:r>
          </a:p>
          <a:p>
            <a:pPr eaLnBrk="1" hangingPunct="1"/>
            <a:endParaRPr lang="en-AU" altLang="tr-TR" smtClean="0"/>
          </a:p>
          <a:p>
            <a:pPr eaLnBrk="1" hangingPunct="1"/>
            <a:r>
              <a:rPr lang="en-AU" altLang="tr-TR" smtClean="0"/>
              <a:t>Term until the expiration of a patent</a:t>
            </a:r>
          </a:p>
          <a:p>
            <a:pPr lvl="1" eaLnBrk="1" hangingPunct="1"/>
            <a:r>
              <a:rPr lang="en-AU" altLang="tr-TR" smtClean="0"/>
              <a:t>Licensed rights end upon the expiration of the patent</a:t>
            </a:r>
          </a:p>
          <a:p>
            <a:pPr eaLnBrk="1" hangingPunct="1"/>
            <a:endParaRPr lang="en-AU" altLang="tr-TR" smtClean="0"/>
          </a:p>
          <a:p>
            <a:pPr eaLnBrk="1" hangingPunct="1"/>
            <a:r>
              <a:rPr lang="en-AU" altLang="tr-TR" smtClean="0"/>
              <a:t>Termination occurs unilaterally, one party terminating in response to a termination event taking place</a:t>
            </a:r>
          </a:p>
          <a:p>
            <a:pPr eaLnBrk="1" hangingPunct="1"/>
            <a:r>
              <a:rPr lang="en-AU" altLang="tr-TR" smtClean="0"/>
              <a:t>The termination event may also give rise to a right to damages.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294182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Termination</a:t>
            </a:r>
            <a:endParaRPr lang="en-AU" altLang="tr-TR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AU" altLang="tr-TR" smtClean="0"/>
              <a:t>Non sudden termination, with an opportunity to remedy a breach</a:t>
            </a:r>
            <a:endParaRPr lang="en-US" altLang="tr-TR" smtClean="0"/>
          </a:p>
          <a:p>
            <a:pPr eaLnBrk="1" hangingPunct="1"/>
            <a:endParaRPr lang="en-US" altLang="tr-TR" smtClean="0"/>
          </a:p>
          <a:p>
            <a:pPr lvl="1" eaLnBrk="1" hangingPunct="1"/>
            <a:r>
              <a:rPr lang="en-US" altLang="tr-TR" smtClean="0"/>
              <a:t>14 days in breach</a:t>
            </a:r>
          </a:p>
          <a:p>
            <a:pPr lvl="1" eaLnBrk="1" hangingPunct="1"/>
            <a:r>
              <a:rPr lang="en-US" altLang="tr-TR" smtClean="0"/>
              <a:t>Notice to remedy requiring remedy within 30 days</a:t>
            </a:r>
          </a:p>
          <a:p>
            <a:pPr lvl="1" eaLnBrk="1" hangingPunct="1"/>
            <a:r>
              <a:rPr lang="en-US" altLang="tr-TR" smtClean="0"/>
              <a:t>If still in breach – can terminate</a:t>
            </a:r>
          </a:p>
          <a:p>
            <a:pPr lvl="1" eaLnBrk="1" hangingPunct="1"/>
            <a:endParaRPr lang="en-AU" altLang="tr-TR" smtClean="0"/>
          </a:p>
          <a:p>
            <a:pPr eaLnBrk="1" hangingPunct="1"/>
            <a:r>
              <a:rPr lang="en-AU" altLang="tr-TR" smtClean="0"/>
              <a:t>Types of breaches that may give rise to that mechanism</a:t>
            </a:r>
          </a:p>
          <a:p>
            <a:pPr lvl="1" eaLnBrk="1" hangingPunct="1"/>
            <a:r>
              <a:rPr lang="en-AU" altLang="tr-TR" smtClean="0"/>
              <a:t>Failure to pay a royalty</a:t>
            </a:r>
          </a:p>
          <a:p>
            <a:pPr lvl="1" eaLnBrk="1" hangingPunct="1"/>
            <a:r>
              <a:rPr lang="en-AU" altLang="tr-TR" smtClean="0"/>
              <a:t>Failure to provide a report</a:t>
            </a:r>
          </a:p>
          <a:p>
            <a:pPr lvl="1" eaLnBrk="1" hangingPunct="1"/>
            <a:r>
              <a:rPr lang="en-AU" altLang="tr-TR" smtClean="0"/>
              <a:t>Failure to take out product liability insurance</a:t>
            </a:r>
          </a:p>
          <a:p>
            <a:pPr lvl="1" eaLnBrk="1" hangingPunct="1"/>
            <a:r>
              <a:rPr lang="en-AU" altLang="tr-TR" smtClean="0"/>
              <a:t>Failure to meet a performance obligation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874275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Termination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AU" altLang="tr-TR" smtClean="0"/>
              <a:t>Sudden termination, without any opportunity to remedy the breach</a:t>
            </a:r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For Event of Default</a:t>
            </a:r>
          </a:p>
          <a:p>
            <a:pPr lvl="1" eaLnBrk="1" hangingPunct="1"/>
            <a:r>
              <a:rPr lang="en-US" altLang="tr-TR" smtClean="0"/>
              <a:t>Where the breach is serious:</a:t>
            </a:r>
          </a:p>
          <a:p>
            <a:pPr lvl="2" eaLnBrk="1" hangingPunct="1"/>
            <a:r>
              <a:rPr lang="en-US" altLang="tr-TR" smtClean="0"/>
              <a:t>Granting a sub-license without consent</a:t>
            </a:r>
          </a:p>
          <a:p>
            <a:pPr lvl="2" eaLnBrk="1" hangingPunct="1"/>
            <a:r>
              <a:rPr lang="en-US" altLang="tr-TR" smtClean="0"/>
              <a:t>Assigning without consent</a:t>
            </a:r>
          </a:p>
          <a:p>
            <a:pPr lvl="2" eaLnBrk="1" hangingPunct="1"/>
            <a:r>
              <a:rPr lang="en-US" altLang="tr-TR" smtClean="0"/>
              <a:t>Commercialising outside the Field</a:t>
            </a:r>
          </a:p>
          <a:p>
            <a:pPr lvl="2" eaLnBrk="1" hangingPunct="1"/>
            <a:r>
              <a:rPr lang="en-US" altLang="tr-TR" smtClean="0"/>
              <a:t>Commercialising outside the Territory</a:t>
            </a:r>
          </a:p>
          <a:p>
            <a:pPr eaLnBrk="1" hangingPunct="1"/>
            <a:r>
              <a:rPr lang="en-AU" altLang="tr-TR" smtClean="0"/>
              <a:t>For Insolvency, </a:t>
            </a:r>
          </a:p>
          <a:p>
            <a:pPr lvl="1" eaLnBrk="1" hangingPunct="1"/>
            <a:r>
              <a:rPr lang="en-AU" altLang="tr-TR" smtClean="0"/>
              <a:t>winding up, </a:t>
            </a:r>
          </a:p>
          <a:p>
            <a:pPr lvl="1" eaLnBrk="1" hangingPunct="1"/>
            <a:r>
              <a:rPr lang="en-AU" altLang="tr-TR" smtClean="0"/>
              <a:t>bankruptcy, etc</a:t>
            </a:r>
          </a:p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4250466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tr-TR" smtClean="0"/>
              <a:t>Consequences of termination</a:t>
            </a:r>
            <a:endParaRPr lang="en-US" altLang="tr-TR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tr-TR" smtClean="0"/>
              <a:t>Cease using licensed rights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tr-TR" smtClean="0"/>
              <a:t>Return all confidential information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tr-TR" smtClean="0"/>
              <a:t>Sometimes, continue sale of products in stock until exhausted, or an agreed period, such as 6 months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tr-TR" smtClean="0"/>
              <a:t>Destroy biological materials licensed</a:t>
            </a:r>
          </a:p>
          <a:p>
            <a:pPr eaLnBrk="1" hangingPunct="1">
              <a:lnSpc>
                <a:spcPct val="90000"/>
              </a:lnSpc>
            </a:pPr>
            <a:endParaRPr lang="en-AU" altLang="tr-TR" smtClean="0"/>
          </a:p>
          <a:p>
            <a:pPr eaLnBrk="1" hangingPunct="1">
              <a:lnSpc>
                <a:spcPct val="90000"/>
              </a:lnSpc>
            </a:pPr>
            <a:r>
              <a:rPr lang="en-AU" altLang="tr-TR" smtClean="0"/>
              <a:t>Clauses that survive, and continue to operate notwithstanding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tr-TR" smtClean="0"/>
              <a:t>Confidentiality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tr-TR" smtClean="0"/>
              <a:t>Insurance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tr-TR" smtClean="0"/>
              <a:t>Release from claims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tr-TR" smtClean="0"/>
              <a:t>Indemnity against third party product liability claims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730960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62176" y="1836738"/>
            <a:ext cx="7942263" cy="19986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A better approach to performance obligations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to negotiate precise performance provisions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to provide for the consequences of non compliance</a:t>
            </a:r>
          </a:p>
          <a:p>
            <a:pPr eaLnBrk="1" hangingPunct="1">
              <a:lnSpc>
                <a:spcPct val="30000"/>
              </a:lnSpc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Two phases to consider performance obligations: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2286000" y="4191001"/>
            <a:ext cx="609600" cy="1946275"/>
          </a:xfrm>
          <a:prstGeom prst="flowChartProcess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374900" y="4546600"/>
            <a:ext cx="457200" cy="1066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tr-TR" sz="1200"/>
          </a:p>
          <a:p>
            <a:pPr algn="ctr">
              <a:spcBef>
                <a:spcPct val="0"/>
              </a:spcBef>
            </a:pPr>
            <a:r>
              <a:rPr lang="en-US" altLang="tr-TR" sz="1200"/>
              <a:t>Deal  Signed</a:t>
            </a:r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>
            <a:off x="3048000" y="4203701"/>
            <a:ext cx="2590800" cy="1946275"/>
          </a:xfrm>
          <a:prstGeom prst="flowChartProcess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4934" name="AutoShape 6"/>
          <p:cNvSpPr>
            <a:spLocks noChangeArrowheads="1"/>
          </p:cNvSpPr>
          <p:nvPr/>
        </p:nvSpPr>
        <p:spPr bwMode="auto">
          <a:xfrm>
            <a:off x="5778500" y="4216401"/>
            <a:ext cx="609600" cy="1946275"/>
          </a:xfrm>
          <a:prstGeom prst="flowChartProcess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9283700" y="4216401"/>
            <a:ext cx="609600" cy="1946275"/>
          </a:xfrm>
          <a:prstGeom prst="flowChartProcess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6565900" y="4216401"/>
            <a:ext cx="2590800" cy="1946275"/>
          </a:xfrm>
          <a:prstGeom prst="flowChartProcess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3111500" y="4559300"/>
            <a:ext cx="2209800" cy="1066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tr-TR" sz="1200"/>
          </a:p>
          <a:p>
            <a:pPr algn="ctr">
              <a:spcBef>
                <a:spcPct val="0"/>
              </a:spcBef>
            </a:pPr>
            <a:r>
              <a:rPr lang="en-US" altLang="tr-TR" sz="2000" b="1"/>
              <a:t>Pre market entry</a:t>
            </a:r>
          </a:p>
          <a:p>
            <a:pPr algn="ctr">
              <a:spcBef>
                <a:spcPct val="0"/>
              </a:spcBef>
            </a:pPr>
            <a:endParaRPr lang="en-US" altLang="tr-TR" sz="2000" b="1"/>
          </a:p>
          <a:p>
            <a:pPr algn="ctr">
              <a:spcBef>
                <a:spcPct val="0"/>
              </a:spcBef>
            </a:pPr>
            <a:r>
              <a:rPr lang="en-US" altLang="tr-TR" sz="2000" b="1"/>
              <a:t>R&amp;D phase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6705600" y="4622800"/>
            <a:ext cx="2209800" cy="1066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tr-TR" sz="1200"/>
          </a:p>
          <a:p>
            <a:pPr algn="ctr">
              <a:spcBef>
                <a:spcPct val="0"/>
              </a:spcBef>
            </a:pPr>
            <a:r>
              <a:rPr lang="en-US" altLang="tr-TR" sz="2000" b="1"/>
              <a:t>Post market entry</a:t>
            </a:r>
          </a:p>
          <a:p>
            <a:pPr algn="ctr">
              <a:spcBef>
                <a:spcPct val="0"/>
              </a:spcBef>
            </a:pPr>
            <a:endParaRPr lang="en-US" altLang="tr-TR" sz="2000" b="1"/>
          </a:p>
          <a:p>
            <a:pPr algn="ctr">
              <a:spcBef>
                <a:spcPct val="0"/>
              </a:spcBef>
            </a:pPr>
            <a:r>
              <a:rPr lang="en-US" altLang="tr-TR" sz="2000" b="1"/>
              <a:t>Product phase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5842000" y="4457700"/>
            <a:ext cx="457200" cy="1066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tr-TR" sz="1200"/>
          </a:p>
          <a:p>
            <a:pPr algn="ctr">
              <a:spcBef>
                <a:spcPct val="0"/>
              </a:spcBef>
            </a:pPr>
            <a:r>
              <a:rPr lang="en-US" altLang="tr-TR" sz="1200"/>
              <a:t>First Sale</a:t>
            </a: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9372600" y="4470400"/>
            <a:ext cx="457200" cy="1066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tr-TR" sz="1200"/>
          </a:p>
          <a:p>
            <a:pPr algn="ctr">
              <a:spcBef>
                <a:spcPct val="0"/>
              </a:spcBef>
            </a:pPr>
            <a:r>
              <a:rPr lang="en-US" altLang="tr-TR" sz="1200"/>
              <a:t>End </a:t>
            </a:r>
          </a:p>
          <a:p>
            <a:pPr algn="ctr">
              <a:spcBef>
                <a:spcPct val="0"/>
              </a:spcBef>
            </a:pPr>
            <a:r>
              <a:rPr lang="en-US" altLang="tr-TR" sz="1200"/>
              <a:t>of Term</a:t>
            </a:r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3124200" y="381000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3000" b="1">
                <a:solidFill>
                  <a:schemeClr val="tx2"/>
                </a:solidFill>
              </a:rPr>
              <a:t>Better approach to performance obligations</a:t>
            </a:r>
          </a:p>
        </p:txBody>
      </p:sp>
    </p:spTree>
    <p:extLst>
      <p:ext uri="{BB962C8B-B14F-4D97-AF65-F5344CB8AC3E}">
        <p14:creationId xmlns:p14="http://schemas.microsoft.com/office/powerpoint/2010/main" val="35987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000"/>
              <a:t>Performance obligations - R&amp;D phase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sz="2100"/>
              <a:t>Licensor wants to know that the Licensee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Will continue R &amp; D (if applicable)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Will complete R &amp; D (if applicable)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Will expeditiously start and travel the regulatory pathway (if applicable)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Not “shelve” the IP</a:t>
            </a:r>
          </a:p>
          <a:p>
            <a:pPr lvl="1" eaLnBrk="1" hangingPunct="1">
              <a:lnSpc>
                <a:spcPct val="110000"/>
              </a:lnSpc>
            </a:pPr>
            <a:endParaRPr lang="en-US" altLang="tr-TR" smtClean="0"/>
          </a:p>
          <a:p>
            <a:pPr eaLnBrk="1" hangingPunct="1"/>
            <a:r>
              <a:rPr lang="en-US" altLang="tr-TR" sz="2100"/>
              <a:t>Commercialisation Milestones</a:t>
            </a:r>
          </a:p>
          <a:p>
            <a:pPr lvl="1" eaLnBrk="1" hangingPunct="1"/>
            <a:r>
              <a:rPr lang="en-US" altLang="tr-TR" smtClean="0"/>
              <a:t>Milestones that a Licensee must achieve along the R&amp;D and regulatory pathway</a:t>
            </a:r>
          </a:p>
          <a:p>
            <a:pPr lvl="1" eaLnBrk="1" hangingPunct="1"/>
            <a:r>
              <a:rPr lang="en-US" altLang="tr-TR" smtClean="0"/>
              <a:t>Not achieve milestone – license is ultimately terminated</a:t>
            </a:r>
          </a:p>
        </p:txBody>
      </p:sp>
    </p:spTree>
    <p:extLst>
      <p:ext uri="{BB962C8B-B14F-4D97-AF65-F5344CB8AC3E}">
        <p14:creationId xmlns:p14="http://schemas.microsoft.com/office/powerpoint/2010/main" val="3007066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000"/>
              <a:t>Performance obligations - R&amp;D phase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tr-TR" sz="2100"/>
              <a:t>Commercialisation Milestones: engineering example:</a:t>
            </a:r>
          </a:p>
          <a:p>
            <a:pPr lvl="1" eaLnBrk="1" hangingPunct="1">
              <a:lnSpc>
                <a:spcPct val="110000"/>
              </a:lnSpc>
            </a:pPr>
            <a:r>
              <a:rPr lang="en-AU" altLang="tr-TR" smtClean="0"/>
              <a:t>If more research is needed to bring product to a market ready state, the completion of that research</a:t>
            </a:r>
            <a:endParaRPr lang="en-US" altLang="tr-TR" smtClean="0"/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Produce a prototype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Conduct a trial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Complete construction of pilot plant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Complete construction of production plant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Obtain any regulatory approval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Employ a person with particular expertise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mtClean="0"/>
              <a:t>Grant a sub license to a partner in key market</a:t>
            </a:r>
            <a:endParaRPr lang="en-AU" altLang="tr-TR" smtClean="0"/>
          </a:p>
          <a:p>
            <a:pPr lvl="1" eaLnBrk="1" hangingPunct="1">
              <a:lnSpc>
                <a:spcPct val="110000"/>
              </a:lnSpc>
            </a:pPr>
            <a:r>
              <a:rPr lang="en-AU" altLang="tr-TR" smtClean="0"/>
              <a:t>First sale anywhere in the world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1554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Exclusivity</a:t>
            </a:r>
            <a:endParaRPr lang="en-AU" altLang="tr-TR" smtClean="0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 rot="5318016">
            <a:off x="5503863" y="2857500"/>
            <a:ext cx="1143000" cy="609600"/>
          </a:xfrm>
          <a:custGeom>
            <a:avLst/>
            <a:gdLst>
              <a:gd name="T0" fmla="*/ 857250 w 21600"/>
              <a:gd name="T1" fmla="*/ 0 h 21600"/>
              <a:gd name="T2" fmla="*/ 0 w 21600"/>
              <a:gd name="T3" fmla="*/ 304800 h 21600"/>
              <a:gd name="T4" fmla="*/ 857250 w 21600"/>
              <a:gd name="T5" fmla="*/ 609600 h 21600"/>
              <a:gd name="T6" fmla="*/ 1143000 w 21600"/>
              <a:gd name="T7" fmla="*/ 304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7864293">
            <a:off x="4087813" y="2890838"/>
            <a:ext cx="1422400" cy="609600"/>
          </a:xfrm>
          <a:custGeom>
            <a:avLst/>
            <a:gdLst>
              <a:gd name="T0" fmla="*/ 1066800 w 21600"/>
              <a:gd name="T1" fmla="*/ 0 h 21600"/>
              <a:gd name="T2" fmla="*/ 0 w 21600"/>
              <a:gd name="T3" fmla="*/ 304800 h 21600"/>
              <a:gd name="T4" fmla="*/ 1066800 w 21600"/>
              <a:gd name="T5" fmla="*/ 609600 h 21600"/>
              <a:gd name="T6" fmla="*/ 1422400 w 21600"/>
              <a:gd name="T7" fmla="*/ 304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3130726">
            <a:off x="6581775" y="2835275"/>
            <a:ext cx="1371600" cy="609600"/>
          </a:xfrm>
          <a:custGeom>
            <a:avLst/>
            <a:gdLst>
              <a:gd name="T0" fmla="*/ 1028700 w 21600"/>
              <a:gd name="T1" fmla="*/ 0 h 21600"/>
              <a:gd name="T2" fmla="*/ 0 w 21600"/>
              <a:gd name="T3" fmla="*/ 304800 h 21600"/>
              <a:gd name="T4" fmla="*/ 1028700 w 21600"/>
              <a:gd name="T5" fmla="*/ 609600 h 21600"/>
              <a:gd name="T6" fmla="*/ 1371600 w 21600"/>
              <a:gd name="T7" fmla="*/ 304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514600" y="3886200"/>
            <a:ext cx="1981200" cy="6683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0"/>
              </a:lnSpc>
            </a:pPr>
            <a:endParaRPr lang="en-US" altLang="tr-TR" sz="2000" b="1"/>
          </a:p>
          <a:p>
            <a:pPr algn="ctr"/>
            <a:r>
              <a:rPr lang="en-US" altLang="tr-TR" sz="2000" b="1"/>
              <a:t>Exclusive</a:t>
            </a:r>
          </a:p>
          <a:p>
            <a:pPr algn="ctr">
              <a:lnSpc>
                <a:spcPct val="10000"/>
              </a:lnSpc>
            </a:pPr>
            <a:endParaRPr lang="en-AU" altLang="tr-TR" sz="2000" b="1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029200" y="3886200"/>
            <a:ext cx="1981200" cy="6683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0"/>
              </a:lnSpc>
            </a:pPr>
            <a:endParaRPr lang="en-US" altLang="tr-TR" sz="2000" b="1"/>
          </a:p>
          <a:p>
            <a:pPr algn="ctr"/>
            <a:r>
              <a:rPr lang="en-US" altLang="tr-TR" sz="2000" b="1"/>
              <a:t>Sole</a:t>
            </a:r>
          </a:p>
          <a:p>
            <a:pPr algn="ctr">
              <a:lnSpc>
                <a:spcPct val="10000"/>
              </a:lnSpc>
            </a:pPr>
            <a:endParaRPr lang="en-AU" altLang="tr-TR" sz="2000" b="1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505200" y="1752600"/>
            <a:ext cx="4953000" cy="6683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0"/>
              </a:lnSpc>
            </a:pPr>
            <a:endParaRPr lang="en-US" altLang="tr-TR" sz="2000" b="1"/>
          </a:p>
          <a:p>
            <a:pPr algn="ctr"/>
            <a:r>
              <a:rPr lang="en-US" altLang="tr-TR" sz="2000" b="1"/>
              <a:t>Exclusivity:</a:t>
            </a:r>
          </a:p>
          <a:p>
            <a:pPr algn="ctr">
              <a:lnSpc>
                <a:spcPct val="10000"/>
              </a:lnSpc>
            </a:pPr>
            <a:endParaRPr lang="en-AU" altLang="tr-TR" sz="2000" b="1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543800" y="3886200"/>
            <a:ext cx="1981200" cy="6683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0"/>
              </a:lnSpc>
            </a:pPr>
            <a:endParaRPr lang="en-US" altLang="tr-TR" sz="2000" b="1"/>
          </a:p>
          <a:p>
            <a:pPr algn="ctr"/>
            <a:r>
              <a:rPr lang="en-US" altLang="tr-TR" sz="2000" b="1"/>
              <a:t>Non Exclusive</a:t>
            </a:r>
          </a:p>
          <a:p>
            <a:pPr algn="ctr">
              <a:lnSpc>
                <a:spcPct val="10000"/>
              </a:lnSpc>
            </a:pPr>
            <a:endParaRPr lang="en-AU" altLang="tr-TR" sz="2000" b="1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514600" y="4800600"/>
            <a:ext cx="1981200" cy="9731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0"/>
              </a:lnSpc>
            </a:pPr>
            <a:endParaRPr lang="en-US" altLang="tr-TR" sz="2000" b="1"/>
          </a:p>
          <a:p>
            <a:pPr algn="ctr"/>
            <a:r>
              <a:rPr lang="en-US" altLang="tr-TR" sz="2000" b="1"/>
              <a:t>One Exploiter – the licensee</a:t>
            </a:r>
          </a:p>
          <a:p>
            <a:pPr algn="ctr">
              <a:lnSpc>
                <a:spcPct val="10000"/>
              </a:lnSpc>
            </a:pPr>
            <a:endParaRPr lang="en-AU" altLang="tr-TR" sz="2000" b="1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029200" y="4800600"/>
            <a:ext cx="1981200" cy="12779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0"/>
              </a:lnSpc>
            </a:pPr>
            <a:endParaRPr lang="en-US" altLang="tr-TR" sz="2000" b="1"/>
          </a:p>
          <a:p>
            <a:pPr algn="ctr"/>
            <a:r>
              <a:rPr lang="en-US" altLang="tr-TR" sz="2000" b="1"/>
              <a:t>Two Exploiters – owner and the licensee</a:t>
            </a:r>
          </a:p>
          <a:p>
            <a:pPr algn="ctr">
              <a:lnSpc>
                <a:spcPct val="10000"/>
              </a:lnSpc>
            </a:pPr>
            <a:endParaRPr lang="en-AU" altLang="tr-TR" sz="2000" b="1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543800" y="4800600"/>
            <a:ext cx="1981200" cy="15827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0"/>
              </a:lnSpc>
            </a:pPr>
            <a:endParaRPr lang="en-US" altLang="tr-TR" sz="2000" b="1"/>
          </a:p>
          <a:p>
            <a:pPr algn="ctr"/>
            <a:r>
              <a:rPr lang="en-US" altLang="tr-TR" sz="2000" b="1"/>
              <a:t>Numerous Exploiters – owner and numerous ‘ees</a:t>
            </a:r>
          </a:p>
          <a:p>
            <a:pPr algn="ctr">
              <a:lnSpc>
                <a:spcPct val="10000"/>
              </a:lnSpc>
            </a:pPr>
            <a:endParaRPr lang="en-AU" altLang="tr-TR" sz="2000" b="1"/>
          </a:p>
        </p:txBody>
      </p:sp>
    </p:spTree>
    <p:extLst>
      <p:ext uri="{BB962C8B-B14F-4D97-AF65-F5344CB8AC3E}">
        <p14:creationId xmlns:p14="http://schemas.microsoft.com/office/powerpoint/2010/main" val="23372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1. 	Royalty on sales by a licensee</a:t>
            </a:r>
            <a:endParaRPr lang="en-AU" altLang="tr-TR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610600" cy="4800600"/>
          </a:xfrm>
        </p:spPr>
        <p:txBody>
          <a:bodyPr/>
          <a:lstStyle/>
          <a:p>
            <a:pPr marL="952500" lvl="1" indent="-495300"/>
            <a:r>
              <a:rPr lang="en-US" altLang="tr-TR" smtClean="0"/>
              <a:t>X% of sales price</a:t>
            </a:r>
          </a:p>
          <a:p>
            <a:pPr marL="1371600" lvl="2" indent="-457200"/>
            <a:r>
              <a:rPr lang="en-US" altLang="tr-TR" smtClean="0"/>
              <a:t>Gross sales price; or</a:t>
            </a:r>
          </a:p>
          <a:p>
            <a:pPr marL="1371600" lvl="2" indent="-457200"/>
            <a:r>
              <a:rPr lang="en-US" altLang="tr-TR" smtClean="0"/>
              <a:t>Net sales price</a:t>
            </a:r>
          </a:p>
          <a:p>
            <a:pPr marL="952500" lvl="1" indent="-495300"/>
            <a:r>
              <a:rPr lang="en-US" altLang="tr-TR" smtClean="0"/>
              <a:t>Most common type of royalty provision</a:t>
            </a:r>
          </a:p>
          <a:p>
            <a:pPr marL="952500" lvl="1" indent="-495300">
              <a:lnSpc>
                <a:spcPct val="60000"/>
              </a:lnSpc>
            </a:pPr>
            <a:endParaRPr lang="en-US" altLang="tr-TR" smtClean="0"/>
          </a:p>
          <a:p>
            <a:pPr marL="952500" lvl="1" indent="-495300"/>
            <a:r>
              <a:rPr lang="en-US" altLang="tr-TR" smtClean="0"/>
              <a:t>Royalty is remuneration for quantity of use</a:t>
            </a:r>
          </a:p>
          <a:p>
            <a:pPr marL="1371600" lvl="2" indent="-457200"/>
            <a:r>
              <a:rPr lang="en-US" altLang="tr-TR" smtClean="0"/>
              <a:t>Greater the quantity of use, the greater the royalty</a:t>
            </a:r>
          </a:p>
          <a:p>
            <a:pPr marL="1371600" lvl="2" indent="-457200"/>
            <a:r>
              <a:rPr lang="en-US" altLang="tr-TR" smtClean="0"/>
              <a:t>The more sales, the greater the royalty</a:t>
            </a:r>
          </a:p>
          <a:p>
            <a:pPr marL="1371600" lvl="2" indent="-457200">
              <a:lnSpc>
                <a:spcPct val="70000"/>
              </a:lnSpc>
            </a:pPr>
            <a:endParaRPr lang="en-US" altLang="tr-TR" smtClean="0"/>
          </a:p>
          <a:p>
            <a:pPr marL="952500" lvl="1" indent="-495300"/>
            <a:r>
              <a:rPr lang="en-US" altLang="tr-TR" smtClean="0"/>
              <a:t>But there can be more to a licensor than just a royalty on sales</a:t>
            </a:r>
          </a:p>
          <a:p>
            <a:pPr marL="1371600" lvl="2" indent="-457200"/>
            <a:r>
              <a:rPr lang="en-US" altLang="tr-TR" smtClean="0"/>
              <a:t>Clever ways for licensors to increase their remuneration</a:t>
            </a:r>
          </a:p>
          <a:p>
            <a:pPr marL="1371600" lvl="2" indent="-457200"/>
            <a:r>
              <a:rPr lang="en-US" altLang="tr-TR" smtClean="0"/>
              <a:t>Clever ways for licensees to reduce their royalty overhead</a:t>
            </a: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2644466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84263" indent="-1084263"/>
            <a:r>
              <a:rPr lang="en-US" altLang="tr-TR" smtClean="0"/>
              <a:t>2.	Royalty upon sub-license income received by licensee</a:t>
            </a:r>
            <a:endParaRPr lang="en-AU" altLang="tr-TR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752600"/>
            <a:ext cx="4473575" cy="4876800"/>
          </a:xfrm>
        </p:spPr>
        <p:txBody>
          <a:bodyPr/>
          <a:lstStyle/>
          <a:p>
            <a:pPr marL="876300" lvl="1" indent="-419100">
              <a:lnSpc>
                <a:spcPct val="70000"/>
              </a:lnSpc>
            </a:pPr>
            <a:endParaRPr lang="en-US" altLang="tr-TR" sz="1800"/>
          </a:p>
          <a:p>
            <a:pPr marL="876300" lvl="1" indent="-419100"/>
            <a:r>
              <a:rPr lang="en-US" altLang="tr-TR" smtClean="0"/>
              <a:t>Licensee grants sub-license</a:t>
            </a:r>
          </a:p>
          <a:p>
            <a:pPr marL="876300" lvl="1" indent="-419100"/>
            <a:r>
              <a:rPr lang="en-US" altLang="tr-TR" smtClean="0"/>
              <a:t>Sub-licensee will pay to Licensee </a:t>
            </a:r>
          </a:p>
          <a:p>
            <a:pPr marL="1295400" lvl="2" indent="-381000"/>
            <a:r>
              <a:rPr lang="en-US" altLang="tr-TR" smtClean="0"/>
              <a:t>Royalties on the sub- licensee’s own sales</a:t>
            </a:r>
          </a:p>
          <a:p>
            <a:pPr marL="1295400" lvl="2" indent="-381000"/>
            <a:r>
              <a:rPr lang="en-US" altLang="tr-TR" smtClean="0"/>
              <a:t>Milestone payments, etc</a:t>
            </a:r>
          </a:p>
          <a:p>
            <a:pPr marL="876300" lvl="1" indent="-419100"/>
            <a:r>
              <a:rPr lang="en-US" altLang="tr-TR" smtClean="0"/>
              <a:t>All that income is sub-license income</a:t>
            </a:r>
          </a:p>
          <a:p>
            <a:pPr marL="876300" lvl="1" indent="-419100"/>
            <a:r>
              <a:rPr lang="en-US" altLang="tr-TR" smtClean="0"/>
              <a:t>Licensee pays a royalty of Y% to Licensor on all that income</a:t>
            </a:r>
            <a:endParaRPr lang="en-AU" altLang="tr-TR" smtClean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18238" y="1752600"/>
            <a:ext cx="4221162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/>
              <a:t>.</a:t>
            </a:r>
            <a:endParaRPr lang="en-AU" altLang="tr-TR" sz="1800"/>
          </a:p>
        </p:txBody>
      </p:sp>
      <p:sp>
        <p:nvSpPr>
          <p:cNvPr id="145413" name="Freeform 5"/>
          <p:cNvSpPr>
            <a:spLocks/>
          </p:cNvSpPr>
          <p:nvPr/>
        </p:nvSpPr>
        <p:spPr bwMode="auto">
          <a:xfrm rot="16200000">
            <a:off x="7924800" y="990600"/>
            <a:ext cx="762000" cy="2895600"/>
          </a:xfrm>
          <a:custGeom>
            <a:avLst/>
            <a:gdLst>
              <a:gd name="T0" fmla="*/ 254013 w 20000"/>
              <a:gd name="T1" fmla="*/ 0 h 20000"/>
              <a:gd name="T2" fmla="*/ 254013 w 20000"/>
              <a:gd name="T3" fmla="*/ 1085850 h 20000"/>
              <a:gd name="T4" fmla="*/ 126987 w 20000"/>
              <a:gd name="T5" fmla="*/ 1085850 h 20000"/>
              <a:gd name="T6" fmla="*/ 126987 w 20000"/>
              <a:gd name="T7" fmla="*/ 723900 h 20000"/>
              <a:gd name="T8" fmla="*/ 0 w 20000"/>
              <a:gd name="T9" fmla="*/ 1447800 h 20000"/>
              <a:gd name="T10" fmla="*/ 126987 w 20000"/>
              <a:gd name="T11" fmla="*/ 2171700 h 20000"/>
              <a:gd name="T12" fmla="*/ 126987 w 20000"/>
              <a:gd name="T13" fmla="*/ 1809750 h 20000"/>
              <a:gd name="T14" fmla="*/ 254013 w 20000"/>
              <a:gd name="T15" fmla="*/ 1809750 h 20000"/>
              <a:gd name="T16" fmla="*/ 254013 w 20000"/>
              <a:gd name="T17" fmla="*/ 2895600 h 20000"/>
              <a:gd name="T18" fmla="*/ 762000 w 20000"/>
              <a:gd name="T19" fmla="*/ 2895600 h 20000"/>
              <a:gd name="T20" fmla="*/ 762000 w 20000"/>
              <a:gd name="T21" fmla="*/ 0 h 20000"/>
              <a:gd name="T22" fmla="*/ 254013 w 20000"/>
              <a:gd name="T23" fmla="*/ 0 h 2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00" h="20000">
                <a:moveTo>
                  <a:pt x="6667" y="0"/>
                </a:moveTo>
                <a:lnTo>
                  <a:pt x="6667" y="7500"/>
                </a:lnTo>
                <a:lnTo>
                  <a:pt x="3333" y="7500"/>
                </a:lnTo>
                <a:lnTo>
                  <a:pt x="3333" y="5000"/>
                </a:lnTo>
                <a:lnTo>
                  <a:pt x="0" y="10000"/>
                </a:lnTo>
                <a:lnTo>
                  <a:pt x="3333" y="15000"/>
                </a:lnTo>
                <a:lnTo>
                  <a:pt x="3333" y="12500"/>
                </a:lnTo>
                <a:lnTo>
                  <a:pt x="6667" y="12500"/>
                </a:lnTo>
                <a:lnTo>
                  <a:pt x="6667" y="20000"/>
                </a:lnTo>
                <a:lnTo>
                  <a:pt x="20000" y="20000"/>
                </a:lnTo>
                <a:lnTo>
                  <a:pt x="20000" y="0"/>
                </a:lnTo>
                <a:lnTo>
                  <a:pt x="6667" y="0"/>
                </a:lnTo>
                <a:close/>
              </a:path>
            </a:pathLst>
          </a:custGeom>
          <a:solidFill>
            <a:srgbClr val="FFCC00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4" name="Freeform 6"/>
          <p:cNvSpPr>
            <a:spLocks/>
          </p:cNvSpPr>
          <p:nvPr/>
        </p:nvSpPr>
        <p:spPr bwMode="auto">
          <a:xfrm rot="16200000">
            <a:off x="7924800" y="2133600"/>
            <a:ext cx="762000" cy="2895600"/>
          </a:xfrm>
          <a:custGeom>
            <a:avLst/>
            <a:gdLst>
              <a:gd name="T0" fmla="*/ 254013 w 20000"/>
              <a:gd name="T1" fmla="*/ 0 h 20000"/>
              <a:gd name="T2" fmla="*/ 254013 w 20000"/>
              <a:gd name="T3" fmla="*/ 1085850 h 20000"/>
              <a:gd name="T4" fmla="*/ 126987 w 20000"/>
              <a:gd name="T5" fmla="*/ 1085850 h 20000"/>
              <a:gd name="T6" fmla="*/ 126987 w 20000"/>
              <a:gd name="T7" fmla="*/ 723900 h 20000"/>
              <a:gd name="T8" fmla="*/ 0 w 20000"/>
              <a:gd name="T9" fmla="*/ 1447800 h 20000"/>
              <a:gd name="T10" fmla="*/ 126987 w 20000"/>
              <a:gd name="T11" fmla="*/ 2171700 h 20000"/>
              <a:gd name="T12" fmla="*/ 126987 w 20000"/>
              <a:gd name="T13" fmla="*/ 1809750 h 20000"/>
              <a:gd name="T14" fmla="*/ 254013 w 20000"/>
              <a:gd name="T15" fmla="*/ 1809750 h 20000"/>
              <a:gd name="T16" fmla="*/ 254013 w 20000"/>
              <a:gd name="T17" fmla="*/ 2895600 h 20000"/>
              <a:gd name="T18" fmla="*/ 762000 w 20000"/>
              <a:gd name="T19" fmla="*/ 2895600 h 20000"/>
              <a:gd name="T20" fmla="*/ 762000 w 20000"/>
              <a:gd name="T21" fmla="*/ 0 h 20000"/>
              <a:gd name="T22" fmla="*/ 254013 w 20000"/>
              <a:gd name="T23" fmla="*/ 0 h 2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00" h="20000">
                <a:moveTo>
                  <a:pt x="6667" y="0"/>
                </a:moveTo>
                <a:lnTo>
                  <a:pt x="6667" y="7500"/>
                </a:lnTo>
                <a:lnTo>
                  <a:pt x="3333" y="7500"/>
                </a:lnTo>
                <a:lnTo>
                  <a:pt x="3333" y="5000"/>
                </a:lnTo>
                <a:lnTo>
                  <a:pt x="0" y="10000"/>
                </a:lnTo>
                <a:lnTo>
                  <a:pt x="3333" y="15000"/>
                </a:lnTo>
                <a:lnTo>
                  <a:pt x="3333" y="12500"/>
                </a:lnTo>
                <a:lnTo>
                  <a:pt x="6667" y="12500"/>
                </a:lnTo>
                <a:lnTo>
                  <a:pt x="6667" y="20000"/>
                </a:lnTo>
                <a:lnTo>
                  <a:pt x="20000" y="20000"/>
                </a:lnTo>
                <a:lnTo>
                  <a:pt x="20000" y="0"/>
                </a:lnTo>
                <a:lnTo>
                  <a:pt x="6667" y="0"/>
                </a:lnTo>
                <a:close/>
              </a:path>
            </a:pathLst>
          </a:custGeom>
          <a:solidFill>
            <a:srgbClr val="FFCC00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086600" y="3276600"/>
            <a:ext cx="2514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Licensee</a:t>
            </a:r>
            <a:endParaRPr lang="en-US" altLang="tr-TR" sz="12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7010400" y="2133600"/>
            <a:ext cx="2514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Licensor</a:t>
            </a:r>
            <a:endParaRPr lang="en-US" altLang="tr-TR" sz="1200"/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6858000" y="4343400"/>
            <a:ext cx="2895600" cy="457200"/>
          </a:xfrm>
          <a:prstGeom prst="flowChartProcess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086600" y="4419600"/>
            <a:ext cx="2514600" cy="3048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Sub-Licensee</a:t>
            </a:r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36183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4988" indent="-534988">
              <a:buFontTx/>
              <a:buAutoNum type="arabicPeriod" startAt="3"/>
              <a:tabLst>
                <a:tab pos="534988" algn="l"/>
              </a:tabLst>
            </a:pPr>
            <a:r>
              <a:rPr lang="en-US" altLang="tr-TR" smtClean="0"/>
              <a:t>Royalty upon last Licensee’s </a:t>
            </a:r>
            <a:br>
              <a:rPr lang="en-US" altLang="tr-TR" smtClean="0"/>
            </a:br>
            <a:r>
              <a:rPr lang="en-US" altLang="tr-TR" smtClean="0"/>
              <a:t>Sales</a:t>
            </a:r>
            <a:endParaRPr lang="en-AU" altLang="tr-TR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00200"/>
            <a:ext cx="4419600" cy="48768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30000"/>
              </a:lnSpc>
              <a:buNone/>
            </a:pPr>
            <a:endParaRPr lang="en-US" altLang="tr-TR" sz="1800"/>
          </a:p>
          <a:p>
            <a:pPr marL="457200" indent="-457200"/>
            <a:r>
              <a:rPr lang="en-US" altLang="tr-TR" smtClean="0"/>
              <a:t>Royalty on sale price for which the last licensee sells product</a:t>
            </a:r>
          </a:p>
          <a:p>
            <a:pPr marL="457200" indent="-457200"/>
            <a:r>
              <a:rPr lang="en-US" altLang="tr-TR" smtClean="0"/>
              <a:t>Royalty rate remains fixed, e.g. 2% of sale price of last sale – that is all licensor will receive</a:t>
            </a:r>
          </a:p>
          <a:p>
            <a:pPr marL="457200" indent="-457200"/>
            <a:r>
              <a:rPr lang="en-US" altLang="tr-TR" smtClean="0"/>
              <a:t>Licensor might be better off receiving Y% of Sub-license income – might be greater than this 2% - as Licensee will sub-license after value adding and will secure a substantially higher royalty</a:t>
            </a:r>
            <a:endParaRPr lang="en-AU" altLang="tr-TR" smtClean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18238" y="1752600"/>
            <a:ext cx="4221162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/>
              <a:t>.</a:t>
            </a:r>
            <a:endParaRPr lang="en-AU" altLang="tr-TR" sz="1800"/>
          </a:p>
        </p:txBody>
      </p:sp>
      <p:sp>
        <p:nvSpPr>
          <p:cNvPr id="147461" name="Freeform 5"/>
          <p:cNvSpPr>
            <a:spLocks/>
          </p:cNvSpPr>
          <p:nvPr/>
        </p:nvSpPr>
        <p:spPr bwMode="auto">
          <a:xfrm rot="16200000">
            <a:off x="7924800" y="990600"/>
            <a:ext cx="762000" cy="2895600"/>
          </a:xfrm>
          <a:custGeom>
            <a:avLst/>
            <a:gdLst>
              <a:gd name="T0" fmla="*/ 254013 w 20000"/>
              <a:gd name="T1" fmla="*/ 0 h 20000"/>
              <a:gd name="T2" fmla="*/ 254013 w 20000"/>
              <a:gd name="T3" fmla="*/ 1085850 h 20000"/>
              <a:gd name="T4" fmla="*/ 126987 w 20000"/>
              <a:gd name="T5" fmla="*/ 1085850 h 20000"/>
              <a:gd name="T6" fmla="*/ 126987 w 20000"/>
              <a:gd name="T7" fmla="*/ 723900 h 20000"/>
              <a:gd name="T8" fmla="*/ 0 w 20000"/>
              <a:gd name="T9" fmla="*/ 1447800 h 20000"/>
              <a:gd name="T10" fmla="*/ 126987 w 20000"/>
              <a:gd name="T11" fmla="*/ 2171700 h 20000"/>
              <a:gd name="T12" fmla="*/ 126987 w 20000"/>
              <a:gd name="T13" fmla="*/ 1809750 h 20000"/>
              <a:gd name="T14" fmla="*/ 254013 w 20000"/>
              <a:gd name="T15" fmla="*/ 1809750 h 20000"/>
              <a:gd name="T16" fmla="*/ 254013 w 20000"/>
              <a:gd name="T17" fmla="*/ 2895600 h 20000"/>
              <a:gd name="T18" fmla="*/ 762000 w 20000"/>
              <a:gd name="T19" fmla="*/ 2895600 h 20000"/>
              <a:gd name="T20" fmla="*/ 762000 w 20000"/>
              <a:gd name="T21" fmla="*/ 0 h 20000"/>
              <a:gd name="T22" fmla="*/ 254013 w 20000"/>
              <a:gd name="T23" fmla="*/ 0 h 2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00" h="20000">
                <a:moveTo>
                  <a:pt x="6667" y="0"/>
                </a:moveTo>
                <a:lnTo>
                  <a:pt x="6667" y="7500"/>
                </a:lnTo>
                <a:lnTo>
                  <a:pt x="3333" y="7500"/>
                </a:lnTo>
                <a:lnTo>
                  <a:pt x="3333" y="5000"/>
                </a:lnTo>
                <a:lnTo>
                  <a:pt x="0" y="10000"/>
                </a:lnTo>
                <a:lnTo>
                  <a:pt x="3333" y="15000"/>
                </a:lnTo>
                <a:lnTo>
                  <a:pt x="3333" y="12500"/>
                </a:lnTo>
                <a:lnTo>
                  <a:pt x="6667" y="12500"/>
                </a:lnTo>
                <a:lnTo>
                  <a:pt x="6667" y="20000"/>
                </a:lnTo>
                <a:lnTo>
                  <a:pt x="20000" y="20000"/>
                </a:lnTo>
                <a:lnTo>
                  <a:pt x="20000" y="0"/>
                </a:lnTo>
                <a:lnTo>
                  <a:pt x="6667" y="0"/>
                </a:lnTo>
                <a:close/>
              </a:path>
            </a:pathLst>
          </a:custGeom>
          <a:solidFill>
            <a:srgbClr val="00CCFF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2" name="Freeform 6"/>
          <p:cNvSpPr>
            <a:spLocks/>
          </p:cNvSpPr>
          <p:nvPr/>
        </p:nvSpPr>
        <p:spPr bwMode="auto">
          <a:xfrm rot="16200000">
            <a:off x="7924800" y="2133600"/>
            <a:ext cx="762000" cy="2895600"/>
          </a:xfrm>
          <a:custGeom>
            <a:avLst/>
            <a:gdLst>
              <a:gd name="T0" fmla="*/ 254013 w 20000"/>
              <a:gd name="T1" fmla="*/ 0 h 20000"/>
              <a:gd name="T2" fmla="*/ 254013 w 20000"/>
              <a:gd name="T3" fmla="*/ 1085850 h 20000"/>
              <a:gd name="T4" fmla="*/ 126987 w 20000"/>
              <a:gd name="T5" fmla="*/ 1085850 h 20000"/>
              <a:gd name="T6" fmla="*/ 126987 w 20000"/>
              <a:gd name="T7" fmla="*/ 723900 h 20000"/>
              <a:gd name="T8" fmla="*/ 0 w 20000"/>
              <a:gd name="T9" fmla="*/ 1447800 h 20000"/>
              <a:gd name="T10" fmla="*/ 126987 w 20000"/>
              <a:gd name="T11" fmla="*/ 2171700 h 20000"/>
              <a:gd name="T12" fmla="*/ 126987 w 20000"/>
              <a:gd name="T13" fmla="*/ 1809750 h 20000"/>
              <a:gd name="T14" fmla="*/ 254013 w 20000"/>
              <a:gd name="T15" fmla="*/ 1809750 h 20000"/>
              <a:gd name="T16" fmla="*/ 254013 w 20000"/>
              <a:gd name="T17" fmla="*/ 2895600 h 20000"/>
              <a:gd name="T18" fmla="*/ 762000 w 20000"/>
              <a:gd name="T19" fmla="*/ 2895600 h 20000"/>
              <a:gd name="T20" fmla="*/ 762000 w 20000"/>
              <a:gd name="T21" fmla="*/ 0 h 20000"/>
              <a:gd name="T22" fmla="*/ 254013 w 20000"/>
              <a:gd name="T23" fmla="*/ 0 h 2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00" h="20000">
                <a:moveTo>
                  <a:pt x="6667" y="0"/>
                </a:moveTo>
                <a:lnTo>
                  <a:pt x="6667" y="7500"/>
                </a:lnTo>
                <a:lnTo>
                  <a:pt x="3333" y="7500"/>
                </a:lnTo>
                <a:lnTo>
                  <a:pt x="3333" y="5000"/>
                </a:lnTo>
                <a:lnTo>
                  <a:pt x="0" y="10000"/>
                </a:lnTo>
                <a:lnTo>
                  <a:pt x="3333" y="15000"/>
                </a:lnTo>
                <a:lnTo>
                  <a:pt x="3333" y="12500"/>
                </a:lnTo>
                <a:lnTo>
                  <a:pt x="6667" y="12500"/>
                </a:lnTo>
                <a:lnTo>
                  <a:pt x="6667" y="20000"/>
                </a:lnTo>
                <a:lnTo>
                  <a:pt x="20000" y="20000"/>
                </a:lnTo>
                <a:lnTo>
                  <a:pt x="20000" y="0"/>
                </a:lnTo>
                <a:lnTo>
                  <a:pt x="6667" y="0"/>
                </a:lnTo>
                <a:close/>
              </a:path>
            </a:pathLst>
          </a:custGeom>
          <a:solidFill>
            <a:srgbClr val="00CCFF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3" name="Freeform 7"/>
          <p:cNvSpPr>
            <a:spLocks/>
          </p:cNvSpPr>
          <p:nvPr/>
        </p:nvSpPr>
        <p:spPr bwMode="auto">
          <a:xfrm rot="16200000">
            <a:off x="8001000" y="3276600"/>
            <a:ext cx="762000" cy="2895600"/>
          </a:xfrm>
          <a:custGeom>
            <a:avLst/>
            <a:gdLst>
              <a:gd name="T0" fmla="*/ 254013 w 20000"/>
              <a:gd name="T1" fmla="*/ 0 h 20000"/>
              <a:gd name="T2" fmla="*/ 254013 w 20000"/>
              <a:gd name="T3" fmla="*/ 1085850 h 20000"/>
              <a:gd name="T4" fmla="*/ 126987 w 20000"/>
              <a:gd name="T5" fmla="*/ 1085850 h 20000"/>
              <a:gd name="T6" fmla="*/ 126987 w 20000"/>
              <a:gd name="T7" fmla="*/ 723900 h 20000"/>
              <a:gd name="T8" fmla="*/ 0 w 20000"/>
              <a:gd name="T9" fmla="*/ 1447800 h 20000"/>
              <a:gd name="T10" fmla="*/ 126987 w 20000"/>
              <a:gd name="T11" fmla="*/ 2171700 h 20000"/>
              <a:gd name="T12" fmla="*/ 126987 w 20000"/>
              <a:gd name="T13" fmla="*/ 1809750 h 20000"/>
              <a:gd name="T14" fmla="*/ 254013 w 20000"/>
              <a:gd name="T15" fmla="*/ 1809750 h 20000"/>
              <a:gd name="T16" fmla="*/ 254013 w 20000"/>
              <a:gd name="T17" fmla="*/ 2895600 h 20000"/>
              <a:gd name="T18" fmla="*/ 762000 w 20000"/>
              <a:gd name="T19" fmla="*/ 2895600 h 20000"/>
              <a:gd name="T20" fmla="*/ 762000 w 20000"/>
              <a:gd name="T21" fmla="*/ 0 h 20000"/>
              <a:gd name="T22" fmla="*/ 254013 w 20000"/>
              <a:gd name="T23" fmla="*/ 0 h 2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00" h="20000">
                <a:moveTo>
                  <a:pt x="6667" y="0"/>
                </a:moveTo>
                <a:lnTo>
                  <a:pt x="6667" y="7500"/>
                </a:lnTo>
                <a:lnTo>
                  <a:pt x="3333" y="7500"/>
                </a:lnTo>
                <a:lnTo>
                  <a:pt x="3333" y="5000"/>
                </a:lnTo>
                <a:lnTo>
                  <a:pt x="0" y="10000"/>
                </a:lnTo>
                <a:lnTo>
                  <a:pt x="3333" y="15000"/>
                </a:lnTo>
                <a:lnTo>
                  <a:pt x="3333" y="12500"/>
                </a:lnTo>
                <a:lnTo>
                  <a:pt x="6667" y="12500"/>
                </a:lnTo>
                <a:lnTo>
                  <a:pt x="6667" y="20000"/>
                </a:lnTo>
                <a:lnTo>
                  <a:pt x="20000" y="20000"/>
                </a:lnTo>
                <a:lnTo>
                  <a:pt x="20000" y="0"/>
                </a:lnTo>
                <a:lnTo>
                  <a:pt x="6667" y="0"/>
                </a:lnTo>
                <a:close/>
              </a:path>
            </a:pathLst>
          </a:custGeom>
          <a:solidFill>
            <a:srgbClr val="00CCFF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086600" y="3276600"/>
            <a:ext cx="2514600" cy="3810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Licensee</a:t>
            </a:r>
            <a:endParaRPr lang="en-US" altLang="tr-TR" sz="1200"/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7162800" y="4419600"/>
            <a:ext cx="2514600" cy="3810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Sub-Licensee</a:t>
            </a:r>
            <a:endParaRPr lang="en-US" altLang="tr-TR" sz="1200"/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7010400" y="2133600"/>
            <a:ext cx="2514600" cy="3810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Licensor</a:t>
            </a:r>
            <a:endParaRPr lang="en-US" altLang="tr-TR" sz="1200"/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6934200" y="5486400"/>
            <a:ext cx="2895600" cy="457200"/>
          </a:xfrm>
          <a:prstGeom prst="flowChartProcess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7162800" y="5562600"/>
            <a:ext cx="2514600" cy="304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tr-TR" sz="2000" b="1"/>
              <a:t>Buyer</a:t>
            </a:r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2242054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tr-TR" smtClean="0"/>
              <a:t>Royalty as a currency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Royalties sometimes expressed as a currency amount, rather than a percentage</a:t>
            </a:r>
          </a:p>
          <a:p>
            <a:pPr lvl="1" eaLnBrk="1" hangingPunct="1"/>
            <a:r>
              <a:rPr lang="en-US" altLang="tr-TR" smtClean="0"/>
              <a:t>Eg, on software products, a royalty of $X per unit</a:t>
            </a:r>
          </a:p>
          <a:p>
            <a:pPr lvl="1" eaLnBrk="1" hangingPunct="1"/>
            <a:r>
              <a:rPr lang="en-US" altLang="tr-TR" smtClean="0"/>
              <a:t>Eg, computer game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May be an attractive model when the product is expected to have a short product life of say 2 years</a:t>
            </a:r>
          </a:p>
          <a:p>
            <a:pPr eaLnBrk="1" hangingPunct="1"/>
            <a:r>
              <a:rPr lang="en-US" altLang="tr-TR" smtClean="0"/>
              <a:t>Why attractive ?</a:t>
            </a:r>
          </a:p>
          <a:p>
            <a:pPr lvl="1" eaLnBrk="1" hangingPunct="1"/>
            <a:r>
              <a:rPr lang="en-US" altLang="tr-TR" smtClean="0"/>
              <a:t>Licensor is assured the same royalty regardless of downward price fluctuations, which in a product with a short product life may be expected.</a:t>
            </a:r>
          </a:p>
        </p:txBody>
      </p:sp>
    </p:spTree>
    <p:extLst>
      <p:ext uri="{BB962C8B-B14F-4D97-AF65-F5344CB8AC3E}">
        <p14:creationId xmlns:p14="http://schemas.microsoft.com/office/powerpoint/2010/main" val="366629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tr-TR" smtClean="0"/>
              <a:t>Royalty as a currency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tr-TR" b="1" smtClean="0"/>
              <a:t>Dangers</a:t>
            </a:r>
          </a:p>
          <a:p>
            <a:pPr eaLnBrk="1" hangingPunct="1"/>
            <a:endParaRPr lang="en-US" altLang="tr-TR" b="1" smtClean="0"/>
          </a:p>
          <a:p>
            <a:pPr eaLnBrk="1" hangingPunct="1"/>
            <a:r>
              <a:rPr lang="en-US" altLang="tr-TR" smtClean="0"/>
              <a:t>Should not be used where the product has a medium to long product life cycle</a:t>
            </a:r>
          </a:p>
          <a:p>
            <a:pPr lvl="1" eaLnBrk="1" hangingPunct="1"/>
            <a:r>
              <a:rPr lang="en-US" altLang="tr-TR" smtClean="0"/>
              <a:t>In this case, can expect upward price fluctuations</a:t>
            </a:r>
          </a:p>
          <a:p>
            <a:pPr lvl="1" eaLnBrk="1" hangingPunct="1"/>
            <a:r>
              <a:rPr lang="en-US" altLang="tr-TR" smtClean="0"/>
              <a:t>If fixed currency royalty, value of the royalty reduces over time with inflation</a:t>
            </a:r>
          </a:p>
          <a:p>
            <a:pPr lvl="1" eaLnBrk="1" hangingPunct="1"/>
            <a:r>
              <a:rPr lang="en-US" altLang="tr-TR" smtClean="0"/>
              <a:t>Percentage royalty on invoice price preferred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If financial analysis of royalties have been based and negotiated on currency amounts, convert the currency amount to a percentage on anticipated invoice price</a:t>
            </a:r>
          </a:p>
        </p:txBody>
      </p:sp>
    </p:spTree>
    <p:extLst>
      <p:ext uri="{BB962C8B-B14F-4D97-AF65-F5344CB8AC3E}">
        <p14:creationId xmlns:p14="http://schemas.microsoft.com/office/powerpoint/2010/main" val="3366147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5</a:t>
            </a:r>
            <a:r>
              <a:rPr lang="en-US" altLang="tr-TR" dirty="0" smtClean="0"/>
              <a:t>.</a:t>
            </a:r>
            <a:r>
              <a:rPr lang="en-US" altLang="tr-TR" dirty="0" smtClean="0"/>
              <a:t>	 Ramped Up Royalties</a:t>
            </a:r>
            <a:endParaRPr lang="en-AU" altLang="tr-TR" dirty="0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752601"/>
            <a:ext cx="8228013" cy="1820863"/>
          </a:xfrm>
        </p:spPr>
        <p:txBody>
          <a:bodyPr/>
          <a:lstStyle/>
          <a:p>
            <a:pPr marL="952500" lvl="1" indent="-495300"/>
            <a:r>
              <a:rPr lang="en-US" altLang="tr-TR" sz="1900"/>
              <a:t>As a product is more successful, and costs reduce, royalty increases</a:t>
            </a:r>
          </a:p>
          <a:p>
            <a:pPr marL="952500" lvl="1" indent="-495300">
              <a:lnSpc>
                <a:spcPct val="80000"/>
              </a:lnSpc>
            </a:pPr>
            <a:r>
              <a:rPr lang="en-US" altLang="tr-TR" sz="1900"/>
              <a:t>Licensor forgoes royalties in early stages, in return for higher royalties later</a:t>
            </a:r>
          </a:p>
          <a:p>
            <a:pPr marL="952500" lvl="1" indent="-495300">
              <a:lnSpc>
                <a:spcPct val="80000"/>
              </a:lnSpc>
            </a:pPr>
            <a:r>
              <a:rPr lang="en-US" altLang="tr-TR" sz="1900"/>
              <a:t>Licensor indirectly contributes to initial manufacturing and marketing costs</a:t>
            </a:r>
          </a:p>
          <a:p>
            <a:pPr marL="952500" lvl="1" indent="-495300">
              <a:lnSpc>
                <a:spcPct val="80000"/>
              </a:lnSpc>
            </a:pPr>
            <a:endParaRPr lang="en-AU" altLang="tr-TR" sz="1900"/>
          </a:p>
        </p:txBody>
      </p:sp>
      <p:graphicFrame>
        <p:nvGraphicFramePr>
          <p:cNvPr id="338948" name="Group 4"/>
          <p:cNvGraphicFramePr>
            <a:graphicFrameLocks noGrp="1"/>
          </p:cNvGraphicFramePr>
          <p:nvPr>
            <p:ph sz="half" idx="2"/>
          </p:nvPr>
        </p:nvGraphicFramePr>
        <p:xfrm>
          <a:off x="3216276" y="3789364"/>
          <a:ext cx="5616575" cy="2808289"/>
        </p:xfrm>
        <a:graphic>
          <a:graphicData uri="http://schemas.openxmlformats.org/drawingml/2006/table">
            <a:tbl>
              <a:tblPr/>
              <a:tblGrid>
                <a:gridCol w="3960813">
                  <a:extLst>
                    <a:ext uri="{9D8B030D-6E8A-4147-A177-3AD203B41FA5}">
                      <a16:colId xmlns:a16="http://schemas.microsoft.com/office/drawing/2014/main" val="628086833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602960166"/>
                    </a:ext>
                  </a:extLst>
                </a:gridCol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Cumulative gross sales in USD$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Royalty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56871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Up to 100m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98574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100m to 250m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56520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250m to 500m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7820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500m to 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652587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1b and over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3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79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6.</a:t>
            </a:r>
            <a:r>
              <a:rPr lang="en-US" altLang="tr-TR" dirty="0" smtClean="0"/>
              <a:t>	Milestone Payments</a:t>
            </a:r>
            <a:endParaRPr lang="en-AU" altLang="tr-TR" dirty="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51088" y="1752600"/>
            <a:ext cx="7561262" cy="1100138"/>
          </a:xfrm>
        </p:spPr>
        <p:txBody>
          <a:bodyPr/>
          <a:lstStyle/>
          <a:p>
            <a:pPr eaLnBrk="1" hangingPunct="1"/>
            <a:r>
              <a:rPr lang="en-US" altLang="tr-TR" smtClean="0"/>
              <a:t>Payments made at identifiable points along the development / regulatory pathway</a:t>
            </a:r>
            <a:endParaRPr lang="en-AU" altLang="tr-TR" smtClean="0"/>
          </a:p>
        </p:txBody>
      </p:sp>
      <p:graphicFrame>
        <p:nvGraphicFramePr>
          <p:cNvPr id="361476" name="Group 4"/>
          <p:cNvGraphicFramePr>
            <a:graphicFrameLocks noGrp="1"/>
          </p:cNvGraphicFramePr>
          <p:nvPr>
            <p:ph type="tbl" idx="1"/>
          </p:nvPr>
        </p:nvGraphicFramePr>
        <p:xfrm>
          <a:off x="2855914" y="3213100"/>
          <a:ext cx="6480175" cy="2362199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1364937038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4257418141"/>
                    </a:ext>
                  </a:extLst>
                </a:gridCol>
              </a:tblGrid>
              <a:tr h="365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Biotech Milestones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52934"/>
                  </a:ext>
                </a:extLst>
              </a:tr>
              <a:tr h="396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Grant of patent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USD $2m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77639"/>
                  </a:ext>
                </a:extLst>
              </a:tr>
              <a:tr h="3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Filing New Drug Application FDA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76024"/>
                  </a:ext>
                </a:extLst>
              </a:tr>
              <a:tr h="427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Commencement Phase II Clinical Trial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$10m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15771"/>
                  </a:ext>
                </a:extLst>
              </a:tr>
              <a:tr h="431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Commencement Phase III Clinical Trial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$15m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357571"/>
                  </a:ext>
                </a:extLst>
              </a:tr>
              <a:tr h="365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Product registration FDA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$30m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8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211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7</a:t>
            </a:r>
            <a:r>
              <a:rPr lang="en-US" altLang="tr-TR" dirty="0" smtClean="0"/>
              <a:t>.</a:t>
            </a:r>
            <a:r>
              <a:rPr lang="en-US" altLang="tr-TR" dirty="0" smtClean="0"/>
              <a:t>	Milestone Payments</a:t>
            </a:r>
            <a:endParaRPr lang="en-AU" altLang="tr-TR" dirty="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51088" y="1752600"/>
            <a:ext cx="7561262" cy="1100138"/>
          </a:xfrm>
        </p:spPr>
        <p:txBody>
          <a:bodyPr/>
          <a:lstStyle/>
          <a:p>
            <a:pPr eaLnBrk="1" hangingPunct="1"/>
            <a:r>
              <a:rPr lang="en-US" altLang="tr-TR" smtClean="0"/>
              <a:t>Payments made at identifiable points along the development / regulatory pathway</a:t>
            </a:r>
            <a:endParaRPr lang="en-AU" altLang="tr-TR" smtClean="0"/>
          </a:p>
        </p:txBody>
      </p:sp>
      <p:graphicFrame>
        <p:nvGraphicFramePr>
          <p:cNvPr id="365572" name="Group 4"/>
          <p:cNvGraphicFramePr>
            <a:graphicFrameLocks noGrp="1"/>
          </p:cNvGraphicFramePr>
          <p:nvPr>
            <p:ph type="tbl" idx="1"/>
          </p:nvPr>
        </p:nvGraphicFramePr>
        <p:xfrm>
          <a:off x="2855914" y="3213100"/>
          <a:ext cx="6480175" cy="2362199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5380950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4281253003"/>
                    </a:ext>
                  </a:extLst>
                </a:gridCol>
              </a:tblGrid>
              <a:tr h="365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Engineering Milestones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80916"/>
                  </a:ext>
                </a:extLst>
              </a:tr>
              <a:tr h="396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Completion of Prototype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USD $2m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37111"/>
                  </a:ext>
                </a:extLst>
              </a:tr>
              <a:tr h="3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Completion of Pilot Plant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26307"/>
                  </a:ext>
                </a:extLst>
              </a:tr>
              <a:tr h="427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Completion of Trial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$10m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34557"/>
                  </a:ext>
                </a:extLst>
              </a:tr>
              <a:tr h="431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Completion of Production Plant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$15m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0092"/>
                  </a:ext>
                </a:extLst>
              </a:tr>
              <a:tr h="365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Grant of a regulatory approval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$30m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36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8</a:t>
            </a:r>
            <a:r>
              <a:rPr lang="en-US" altLang="tr-TR" dirty="0" smtClean="0"/>
              <a:t>.</a:t>
            </a:r>
            <a:r>
              <a:rPr lang="en-US" altLang="tr-TR" dirty="0" smtClean="0"/>
              <a:t>	Milestone Payments</a:t>
            </a:r>
            <a:endParaRPr lang="en-AU" altLang="tr-TR" dirty="0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51088" y="1752600"/>
            <a:ext cx="7561262" cy="1100138"/>
          </a:xfrm>
        </p:spPr>
        <p:txBody>
          <a:bodyPr/>
          <a:lstStyle/>
          <a:p>
            <a:pPr eaLnBrk="1" hangingPunct="1"/>
            <a:r>
              <a:rPr lang="en-US" altLang="tr-TR" smtClean="0"/>
              <a:t>Payments made at identifiable points along the marketing pathway</a:t>
            </a:r>
            <a:endParaRPr lang="en-AU" altLang="tr-TR" smtClean="0"/>
          </a:p>
        </p:txBody>
      </p:sp>
      <p:graphicFrame>
        <p:nvGraphicFramePr>
          <p:cNvPr id="367620" name="Group 4"/>
          <p:cNvGraphicFramePr>
            <a:graphicFrameLocks noGrp="1"/>
          </p:cNvGraphicFramePr>
          <p:nvPr>
            <p:ph type="tbl" idx="1"/>
          </p:nvPr>
        </p:nvGraphicFramePr>
        <p:xfrm>
          <a:off x="2855914" y="3213100"/>
          <a:ext cx="6480175" cy="2362199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510190083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132295655"/>
                    </a:ext>
                  </a:extLst>
                </a:gridCol>
              </a:tblGrid>
              <a:tr h="365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Marketing Milestones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2891"/>
                  </a:ext>
                </a:extLst>
              </a:tr>
              <a:tr h="396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Market launch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USD $1m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69985"/>
                  </a:ext>
                </a:extLst>
              </a:tr>
              <a:tr h="3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Granting sub-license in key market (US)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$2m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88789"/>
                  </a:ext>
                </a:extLst>
              </a:tr>
              <a:tr h="427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Worldwide sales reaching $X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$10m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21678"/>
                  </a:ext>
                </a:extLst>
              </a:tr>
              <a:tr h="431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 sales reaching $Y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$10m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82809"/>
                  </a:ext>
                </a:extLst>
              </a:tr>
              <a:tr h="3658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Worldwide sales reaching $Z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UDS $20m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1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09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tr-TR" altLang="tr-TR" dirty="0"/>
              <a:t>9</a:t>
            </a:r>
            <a:r>
              <a:rPr lang="en-US" altLang="tr-TR" dirty="0" smtClean="0"/>
              <a:t>.</a:t>
            </a:r>
            <a:r>
              <a:rPr lang="en-US" altLang="tr-TR" dirty="0" smtClean="0"/>
              <a:t>	Minimum Annual Royalty</a:t>
            </a:r>
            <a:br>
              <a:rPr lang="en-US" altLang="tr-TR" dirty="0" smtClean="0"/>
            </a:br>
            <a:r>
              <a:rPr lang="en-US" altLang="tr-TR" sz="2800" dirty="0"/>
              <a:t>Alternative to performance obligations</a:t>
            </a:r>
            <a:endParaRPr lang="en-AU" altLang="tr-TR" sz="28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40000"/>
              </a:lnSpc>
            </a:pPr>
            <a:endParaRPr lang="en-US" altLang="tr-TR" smtClean="0"/>
          </a:p>
          <a:p>
            <a:pPr eaLnBrk="1" hangingPunct="1"/>
            <a:r>
              <a:rPr lang="en-US" altLang="tr-TR" smtClean="0"/>
              <a:t>Performance obligations are obligations that a licensee must meet to continue to be licensed</a:t>
            </a:r>
          </a:p>
          <a:p>
            <a:pPr eaLnBrk="1" hangingPunct="1"/>
            <a:r>
              <a:rPr lang="en-US" altLang="tr-TR" smtClean="0"/>
              <a:t>Avoids shelving (non use) of IP</a:t>
            </a:r>
          </a:p>
          <a:p>
            <a:pPr lvl="1" eaLnBrk="1" hangingPunct="1"/>
            <a:r>
              <a:rPr lang="en-US" altLang="tr-TR" smtClean="0"/>
              <a:t>Licensor gets no financial return and wants to be able to license someone else</a:t>
            </a:r>
          </a:p>
          <a:p>
            <a:pPr eaLnBrk="1" hangingPunct="1"/>
            <a:r>
              <a:rPr lang="en-US" altLang="tr-TR" smtClean="0"/>
              <a:t>Avoids inadequate performance (e.g., no commercialisation in a major market, such as US)</a:t>
            </a:r>
          </a:p>
          <a:p>
            <a:pPr lvl="1" eaLnBrk="1" hangingPunct="1"/>
            <a:r>
              <a:rPr lang="en-US" altLang="tr-TR" smtClean="0"/>
              <a:t>Licensor gets inadequate financial return and wants to be able to license someone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AU" altLang="tr-TR" smtClean="0"/>
          </a:p>
        </p:txBody>
      </p:sp>
    </p:spTree>
    <p:extLst>
      <p:ext uri="{BB962C8B-B14F-4D97-AF65-F5344CB8AC3E}">
        <p14:creationId xmlns:p14="http://schemas.microsoft.com/office/powerpoint/2010/main" val="90530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Exclusivity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Which would be most likely be sort by a licensee ? </a:t>
            </a:r>
          </a:p>
          <a:p>
            <a:pPr eaLnBrk="1" hangingPunct="1">
              <a:lnSpc>
                <a:spcPct val="0"/>
              </a:lnSpc>
            </a:pPr>
            <a:endParaRPr lang="en-US" altLang="tr-T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/>
              <a:t>What rights does patent confer ? – exclusivity of use</a:t>
            </a:r>
          </a:p>
          <a:p>
            <a:pPr eaLnBrk="1" hangingPunct="1">
              <a:lnSpc>
                <a:spcPct val="20000"/>
              </a:lnSpc>
            </a:pPr>
            <a:endParaRPr lang="en-US" altLang="tr-T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/>
              <a:t>What rights is patent user likely to expect ? </a:t>
            </a:r>
          </a:p>
          <a:p>
            <a:pPr eaLnBrk="1" hangingPunct="1">
              <a:lnSpc>
                <a:spcPct val="0"/>
              </a:lnSpc>
            </a:pPr>
            <a:endParaRPr lang="en-US" altLang="tr-T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/>
              <a:t>Most common type of license agreement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/>
              <a:t>Exclusive license</a:t>
            </a:r>
          </a:p>
          <a:p>
            <a:pPr eaLnBrk="1" hangingPunct="1">
              <a:lnSpc>
                <a:spcPct val="40000"/>
              </a:lnSpc>
            </a:pP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Exclusive license: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/>
              <a:t>Where the licensee needs to have the same exclusive rights that a patentee has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/>
              <a:t>Particularly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dirty="0" smtClean="0"/>
              <a:t>Biotech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dirty="0" smtClean="0"/>
              <a:t>ICT</a:t>
            </a:r>
            <a:r>
              <a:rPr lang="tr-TR" altLang="tr-TR" dirty="0" smtClean="0"/>
              <a:t> (Information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Communications </a:t>
            </a:r>
            <a:r>
              <a:rPr lang="tr-TR" altLang="tr-TR" dirty="0" err="1" smtClean="0"/>
              <a:t>Technology</a:t>
            </a:r>
            <a:r>
              <a:rPr lang="tr-TR" altLang="tr-TR" dirty="0" smtClean="0"/>
              <a:t>)</a:t>
            </a:r>
            <a:endParaRPr lang="en-AU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8904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	Inspection of accounts and audit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1800"/>
              <a:t>Typical to include rights in a license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Licensee must keep good accounting records of items upon which royalties and other payments are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Keep records to a standard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/>
              <a:t>International Financial Reporting Standards (IFRS)  - the accounting standards set by the International Accounting Standards 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/>
              <a:t>Or, an equivalent in a country (In Australia, GAAP)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/>
              <a:t>Particularly important when a licensee has no legal obligation to maintain books to a certain standard (eg non publicly listed companies)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Keep records for a minimum of X period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/>
              <a:t>Avoid time limit on inspecting accounts (eg, only last X number of years records)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/>
              <a:t>Licensor (or appointed auditor) may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/>
              <a:t>inspect those accounts (on giving eg 7 days notice)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z="1800"/>
              <a:t>take copies or extracts</a:t>
            </a:r>
          </a:p>
        </p:txBody>
      </p:sp>
    </p:spTree>
    <p:extLst>
      <p:ext uri="{BB962C8B-B14F-4D97-AF65-F5344CB8AC3E}">
        <p14:creationId xmlns:p14="http://schemas.microsoft.com/office/powerpoint/2010/main" val="54771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Exclusivity</a:t>
            </a:r>
            <a:endParaRPr lang="en-US" altLang="tr-TR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tr-TR" smtClean="0"/>
              <a:t>Sole License</a:t>
            </a:r>
          </a:p>
          <a:p>
            <a:pPr lvl="1" eaLnBrk="1" hangingPunct="1"/>
            <a:r>
              <a:rPr lang="en-US" altLang="tr-TR" smtClean="0"/>
              <a:t>Where rights to exploit are shared between the owner and a single licensee</a:t>
            </a:r>
          </a:p>
          <a:p>
            <a:pPr lvl="1" eaLnBrk="1" hangingPunct="1"/>
            <a:r>
              <a:rPr lang="en-US" altLang="tr-TR" smtClean="0"/>
              <a:t>Owner can exploit</a:t>
            </a:r>
          </a:p>
          <a:p>
            <a:pPr lvl="1" eaLnBrk="1" hangingPunct="1"/>
            <a:r>
              <a:rPr lang="en-US" altLang="tr-TR" smtClean="0"/>
              <a:t>Owner grants a single license only, there are no other licensees</a:t>
            </a:r>
          </a:p>
          <a:p>
            <a:pPr lvl="1" eaLnBrk="1" hangingPunct="1"/>
            <a:r>
              <a:rPr lang="en-US" altLang="tr-TR" smtClean="0"/>
              <a:t>Eg, license of library for screening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Non exclusive license</a:t>
            </a:r>
          </a:p>
          <a:p>
            <a:pPr lvl="1" eaLnBrk="1" hangingPunct="1"/>
            <a:r>
              <a:rPr lang="en-US" altLang="tr-TR" smtClean="0"/>
              <a:t>Many licensees</a:t>
            </a:r>
          </a:p>
          <a:p>
            <a:pPr lvl="1" eaLnBrk="1" hangingPunct="1"/>
            <a:r>
              <a:rPr lang="en-US" altLang="tr-TR" smtClean="0"/>
              <a:t>All competing with each other</a:t>
            </a:r>
          </a:p>
          <a:p>
            <a:pPr lvl="1" eaLnBrk="1" hangingPunct="1"/>
            <a:r>
              <a:rPr lang="en-US" altLang="tr-TR" smtClean="0"/>
              <a:t>Competition reduces price</a:t>
            </a:r>
          </a:p>
          <a:p>
            <a:pPr lvl="1" eaLnBrk="1" hangingPunct="1"/>
            <a:r>
              <a:rPr lang="en-US" altLang="tr-TR" smtClean="0"/>
              <a:t>Licensor maximises return by increased volume</a:t>
            </a:r>
          </a:p>
          <a:p>
            <a:pPr lvl="1" eaLnBrk="1" hangingPunct="1"/>
            <a:r>
              <a:rPr lang="en-US" altLang="tr-TR" smtClean="0"/>
              <a:t>Eg floppy disk</a:t>
            </a:r>
          </a:p>
        </p:txBody>
      </p:sp>
    </p:spTree>
    <p:extLst>
      <p:ext uri="{BB962C8B-B14F-4D97-AF65-F5344CB8AC3E}">
        <p14:creationId xmlns:p14="http://schemas.microsoft.com/office/powerpoint/2010/main" val="27385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Field</a:t>
            </a:r>
            <a:r>
              <a:rPr lang="en-US" altLang="tr-TR" smtClean="0"/>
              <a:t>s of Application</a:t>
            </a:r>
            <a:endParaRPr lang="en-AU" altLang="tr-TR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tr-TR" smtClean="0"/>
              <a:t>Some technologies lend themselves to different uses.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tr-TR" smtClean="0"/>
              <a:t>These are called fields.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tr-TR" smtClean="0"/>
              <a:t>field of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tr-TR" smtClean="0"/>
              <a:t>particular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industry by industry</a:t>
            </a:r>
          </a:p>
          <a:p>
            <a:pPr eaLnBrk="1" hangingPunct="1">
              <a:lnSpc>
                <a:spcPct val="120000"/>
              </a:lnSpc>
            </a:pPr>
            <a:endParaRPr lang="en-US" altLang="tr-TR" smtClean="0"/>
          </a:p>
          <a:p>
            <a:pPr eaLnBrk="1" hangingPunct="1">
              <a:lnSpc>
                <a:spcPct val="120000"/>
              </a:lnSpc>
            </a:pPr>
            <a:r>
              <a:rPr lang="en-US" altLang="tr-TR" smtClean="0"/>
              <a:t>Some licensees have expertise / marketing networks in some fields but not all.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tr-TR" smtClean="0"/>
              <a:t>Would you license in all fields where the licensee has the ability to service only one, but not others 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tr-TR" smtClean="0"/>
              <a:t>License particular field to match the licensee’s exploitation capability</a:t>
            </a:r>
          </a:p>
          <a:p>
            <a:pPr eaLnBrk="1" hangingPunct="1">
              <a:lnSpc>
                <a:spcPct val="90000"/>
              </a:lnSpc>
            </a:pPr>
            <a:endParaRPr lang="en-AU" altLang="tr-TR" smtClean="0"/>
          </a:p>
          <a:p>
            <a:pPr lvl="2" eaLnBrk="1" hangingPunct="1"/>
            <a:endParaRPr lang="en-AU" altLang="tr-TR" sz="1800"/>
          </a:p>
        </p:txBody>
      </p:sp>
    </p:spTree>
    <p:extLst>
      <p:ext uri="{BB962C8B-B14F-4D97-AF65-F5344CB8AC3E}">
        <p14:creationId xmlns:p14="http://schemas.microsoft.com/office/powerpoint/2010/main" val="9167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Field</a:t>
            </a:r>
            <a:r>
              <a:rPr lang="en-US" altLang="tr-TR" smtClean="0"/>
              <a:t>s of Application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tr-TR" smtClean="0"/>
              <a:t>Biotechnology</a:t>
            </a:r>
          </a:p>
          <a:p>
            <a:pPr eaLnBrk="1" hangingPunct="1"/>
            <a:r>
              <a:rPr lang="en-US" altLang="tr-TR" smtClean="0"/>
              <a:t>Fields may be</a:t>
            </a:r>
          </a:p>
          <a:p>
            <a:pPr lvl="1" eaLnBrk="1" hangingPunct="1"/>
            <a:r>
              <a:rPr lang="en-US" altLang="tr-TR" smtClean="0"/>
              <a:t>Human therapeutic and prophylactic applications</a:t>
            </a:r>
          </a:p>
          <a:p>
            <a:pPr lvl="1" eaLnBrk="1" hangingPunct="1"/>
            <a:r>
              <a:rPr lang="en-US" altLang="tr-TR" smtClean="0"/>
              <a:t>Diagnostic applications</a:t>
            </a:r>
          </a:p>
          <a:p>
            <a:pPr lvl="1" eaLnBrk="1" hangingPunct="1"/>
            <a:r>
              <a:rPr lang="en-AU" altLang="tr-TR" smtClean="0"/>
              <a:t>Veterinary applications</a:t>
            </a:r>
          </a:p>
          <a:p>
            <a:pPr lvl="1" eaLnBrk="1" hangingPunct="1"/>
            <a:r>
              <a:rPr lang="en-AU" altLang="tr-TR" smtClean="0"/>
              <a:t>Plant applications</a:t>
            </a:r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Would you license </a:t>
            </a:r>
          </a:p>
          <a:p>
            <a:pPr lvl="1" eaLnBrk="1" hangingPunct="1"/>
            <a:r>
              <a:rPr lang="en-US" altLang="tr-TR" smtClean="0"/>
              <a:t>a human therapeutic product to a diagnostics company ?</a:t>
            </a:r>
          </a:p>
          <a:p>
            <a:pPr lvl="1" eaLnBrk="1" hangingPunct="1"/>
            <a:r>
              <a:rPr lang="en-US" altLang="tr-TR" smtClean="0"/>
              <a:t>A disease resistant Tg plant to a pharmaceutical company ?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en-US" altLang="tr-TR" smtClean="0"/>
              <a:t>Maybe - these days, after mergers, some companies have merged their capability</a:t>
            </a:r>
          </a:p>
        </p:txBody>
      </p:sp>
    </p:spTree>
    <p:extLst>
      <p:ext uri="{BB962C8B-B14F-4D97-AF65-F5344CB8AC3E}">
        <p14:creationId xmlns:p14="http://schemas.microsoft.com/office/powerpoint/2010/main" val="17761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Scope: </a:t>
            </a:r>
            <a:r>
              <a:rPr lang="en-AU" altLang="tr-TR" smtClean="0"/>
              <a:t>Field</a:t>
            </a:r>
            <a:r>
              <a:rPr lang="en-US" altLang="tr-TR" smtClean="0"/>
              <a:t>s of Application</a:t>
            </a:r>
            <a:endParaRPr lang="en-AU" altLang="tr-TR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752600"/>
            <a:ext cx="4221163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/>
              <a:t>.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18238" y="1752600"/>
            <a:ext cx="4221162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1800"/>
              <a:t>.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135188" y="1989138"/>
            <a:ext cx="3733800" cy="4572000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51088" y="2133601"/>
            <a:ext cx="321786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96875" indent="-1714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tr-TR" sz="2000" b="1"/>
              <a:t>New formulation for scratch resistant plastic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tr-TR" sz="2000"/>
              <a:t>Possible fields: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Marlett" pitchFamily="2" charset="2"/>
              <a:buChar char="n"/>
            </a:pPr>
            <a:r>
              <a:rPr lang="en-US" altLang="tr-TR" sz="2000"/>
              <a:t>Bottles for consumer products – injection moulding industry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Marlett" pitchFamily="2" charset="2"/>
              <a:buChar char="n"/>
            </a:pPr>
            <a:r>
              <a:rPr lang="en-US" altLang="tr-TR" sz="2000"/>
              <a:t>Car trim – motor vehicle industry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Marlett" pitchFamily="2" charset="2"/>
              <a:buChar char="n"/>
            </a:pPr>
            <a:r>
              <a:rPr lang="en-US" altLang="tr-TR" sz="2000"/>
              <a:t>Fashion: Handbags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Marlett" pitchFamily="2" charset="2"/>
              <a:buChar char="n"/>
            </a:pPr>
            <a:r>
              <a:rPr lang="en-US" altLang="tr-TR" sz="2000"/>
              <a:t>Kitchen appliances – kettles etc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Marlett" pitchFamily="2" charset="2"/>
              <a:buChar char="n"/>
            </a:pPr>
            <a:r>
              <a:rPr lang="en-US" altLang="tr-TR" sz="2000"/>
              <a:t>Mobile phones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Marlett" pitchFamily="2" charset="2"/>
              <a:buChar char="n"/>
            </a:pPr>
            <a:r>
              <a:rPr lang="en-US" altLang="tr-TR" sz="2000"/>
              <a:t>etc</a:t>
            </a:r>
            <a:endParaRPr lang="en-AU" altLang="tr-TR" sz="2000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240463" y="1989138"/>
            <a:ext cx="3600450" cy="4572000"/>
          </a:xfrm>
          <a:prstGeom prst="rect">
            <a:avLst/>
          </a:prstGeom>
          <a:solidFill>
            <a:srgbClr val="00CCFF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311900" y="2205039"/>
            <a:ext cx="3429000" cy="416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7800">
              <a:spcBef>
                <a:spcPct val="50000"/>
              </a:spcBef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66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endParaRPr lang="en-US" altLang="tr-TR" sz="2200"/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tr-TR" sz="2000"/>
              <a:t>Would we license person in fashion industry rights in relation to mobile phones ?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endParaRPr lang="en-US" altLang="tr-TR" sz="2000"/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tr-TR" sz="2000"/>
              <a:t>Would we license motor vehicle trim manufacturer rights in relation to kitchen appliances?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endParaRPr lang="en-US" altLang="tr-TR" sz="2000"/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endParaRPr lang="en-US" altLang="tr-TR" sz="2200"/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endParaRPr lang="en-US" altLang="tr-TR" sz="2200"/>
          </a:p>
        </p:txBody>
      </p:sp>
    </p:spTree>
    <p:extLst>
      <p:ext uri="{BB962C8B-B14F-4D97-AF65-F5344CB8AC3E}">
        <p14:creationId xmlns:p14="http://schemas.microsoft.com/office/powerpoint/2010/main" val="5054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8799</TotalTime>
  <Words>3499</Words>
  <Application>Microsoft Office PowerPoint</Application>
  <PresentationFormat>Widescreen</PresentationFormat>
  <Paragraphs>642</Paragraphs>
  <Slides>50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Marlett</vt:lpstr>
      <vt:lpstr>Times New Roman</vt:lpstr>
      <vt:lpstr>Wingdings</vt:lpstr>
      <vt:lpstr>Office Theme</vt:lpstr>
      <vt:lpstr>Microsoft Photo Editor 3.0 Photo</vt:lpstr>
      <vt:lpstr>Outline</vt:lpstr>
      <vt:lpstr>What is a license ?</vt:lpstr>
      <vt:lpstr>What is a license ?</vt:lpstr>
      <vt:lpstr>Scope: Exclusivity</vt:lpstr>
      <vt:lpstr>Scope: Exclusivity</vt:lpstr>
      <vt:lpstr>Scope: Exclusivity</vt:lpstr>
      <vt:lpstr>Scope: Fields of Application</vt:lpstr>
      <vt:lpstr>Scope: Fields of Application</vt:lpstr>
      <vt:lpstr>Scope: Fields of Application</vt:lpstr>
      <vt:lpstr>Scope: Fields of Application</vt:lpstr>
      <vt:lpstr>Scope: Fields of Application</vt:lpstr>
      <vt:lpstr>Scope: Territory</vt:lpstr>
      <vt:lpstr>Scope: Territory</vt:lpstr>
      <vt:lpstr>Scope: Territory</vt:lpstr>
      <vt:lpstr>Scope: Extent of rights</vt:lpstr>
      <vt:lpstr>Scope: Extent of rights</vt:lpstr>
      <vt:lpstr>Scope: Summary</vt:lpstr>
      <vt:lpstr>Term of license</vt:lpstr>
      <vt:lpstr>Term of license</vt:lpstr>
      <vt:lpstr>What is licensed: Patent / know how</vt:lpstr>
      <vt:lpstr>What is licensed – Improvements</vt:lpstr>
      <vt:lpstr>What is licensed – Improvements</vt:lpstr>
      <vt:lpstr>What is licensed – Improvements</vt:lpstr>
      <vt:lpstr>What is licensed – Improvements</vt:lpstr>
      <vt:lpstr>What is licensed – Improvements</vt:lpstr>
      <vt:lpstr>What is licensed – Improvements</vt:lpstr>
      <vt:lpstr>Consent to Sub-licensing</vt:lpstr>
      <vt:lpstr>Consent to Sub-Licensing</vt:lpstr>
      <vt:lpstr>Consent to Assignment</vt:lpstr>
      <vt:lpstr>Confidential Information</vt:lpstr>
      <vt:lpstr>Release</vt:lpstr>
      <vt:lpstr>Limitation of Liability</vt:lpstr>
      <vt:lpstr>Expiration and termination</vt:lpstr>
      <vt:lpstr>Termination</vt:lpstr>
      <vt:lpstr>Termination</vt:lpstr>
      <vt:lpstr>Consequences of termination</vt:lpstr>
      <vt:lpstr>PowerPoint Presentation</vt:lpstr>
      <vt:lpstr>Performance obligations - R&amp;D phase</vt:lpstr>
      <vt:lpstr>Performance obligations - R&amp;D phase</vt:lpstr>
      <vt:lpstr>1.  Royalty on sales by a licensee</vt:lpstr>
      <vt:lpstr>2. Royalty upon sub-license income received by licensee</vt:lpstr>
      <vt:lpstr>Royalty upon last Licensee’s  Sales</vt:lpstr>
      <vt:lpstr>Royalty as a currency</vt:lpstr>
      <vt:lpstr>Royalty as a currency</vt:lpstr>
      <vt:lpstr>5.  Ramped Up Royalties</vt:lpstr>
      <vt:lpstr>6. Milestone Payments</vt:lpstr>
      <vt:lpstr>7. Milestone Payments</vt:lpstr>
      <vt:lpstr>8. Milestone Payments</vt:lpstr>
      <vt:lpstr>9. Minimum Annual Royalty Alternative to performance obligations</vt:lpstr>
      <vt:lpstr> Inspection of accounts and audit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itu</dc:creator>
  <cp:lastModifiedBy>itu</cp:lastModifiedBy>
  <cp:revision>5</cp:revision>
  <dcterms:created xsi:type="dcterms:W3CDTF">2018-04-24T08:22:45Z</dcterms:created>
  <dcterms:modified xsi:type="dcterms:W3CDTF">2018-04-30T11:02:20Z</dcterms:modified>
</cp:coreProperties>
</file>