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6" r:id="rId6"/>
    <p:sldId id="260" r:id="rId7"/>
    <p:sldId id="307" r:id="rId8"/>
    <p:sldId id="261" r:id="rId9"/>
    <p:sldId id="308" r:id="rId10"/>
    <p:sldId id="262" r:id="rId11"/>
    <p:sldId id="309" r:id="rId12"/>
    <p:sldId id="263" r:id="rId13"/>
    <p:sldId id="310" r:id="rId14"/>
    <p:sldId id="264" r:id="rId15"/>
    <p:sldId id="311" r:id="rId16"/>
    <p:sldId id="265" r:id="rId17"/>
    <p:sldId id="312" r:id="rId18"/>
    <p:sldId id="266" r:id="rId19"/>
    <p:sldId id="313" r:id="rId20"/>
    <p:sldId id="267" r:id="rId21"/>
    <p:sldId id="314" r:id="rId22"/>
    <p:sldId id="268" r:id="rId23"/>
    <p:sldId id="315" r:id="rId24"/>
    <p:sldId id="328" r:id="rId25"/>
    <p:sldId id="329" r:id="rId26"/>
    <p:sldId id="330" r:id="rId27"/>
    <p:sldId id="331" r:id="rId28"/>
    <p:sldId id="332" r:id="rId29"/>
    <p:sldId id="269" r:id="rId30"/>
    <p:sldId id="333" r:id="rId31"/>
    <p:sldId id="334" r:id="rId32"/>
    <p:sldId id="335" r:id="rId33"/>
    <p:sldId id="270" r:id="rId34"/>
    <p:sldId id="316" r:id="rId35"/>
    <p:sldId id="271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ehan Ünal" initials="MÜ" lastIdx="1" clrIdx="0">
    <p:extLst>
      <p:ext uri="{19B8F6BF-5375-455C-9EA6-DF929625EA0E}">
        <p15:presenceInfo xmlns:p15="http://schemas.microsoft.com/office/powerpoint/2012/main" userId="150161aa46fe73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BD412-62C9-401C-B22A-41644043E543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2D98-B472-4DCF-BDCC-0FA62F3E4F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50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MP </a:t>
            </a:r>
            <a:r>
              <a:rPr lang="tr-TR" dirty="0" err="1"/>
              <a:t>or</a:t>
            </a:r>
            <a:r>
              <a:rPr lang="tr-TR" dirty="0"/>
              <a:t> CPU is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brain</a:t>
            </a:r>
            <a:r>
              <a:rPr lang="tr-TR" dirty="0"/>
              <a:t> of a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92D98-B472-4DCF-BDCC-0FA62F3E4FB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39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It</a:t>
            </a:r>
            <a:r>
              <a:rPr lang="tr-TR" dirty="0"/>
              <a:t> is an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.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it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together</a:t>
            </a:r>
            <a:r>
              <a:rPr lang="tr-TR"/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92D98-B472-4DCF-BDCC-0FA62F3E4FB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86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A7697A-EEAE-4313-AB46-1B73009BF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1CBBAC9-6865-4DCE-B044-A8C2F3600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0CFDD8F-EED2-4A3D-86D0-96A2470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C7C5E1-7C1B-4022-9B7D-0532E22D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2B4A6B-204C-4DF4-9BFA-C6BE7742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62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C4C440-4C61-45A4-B758-BD746C1D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38AD99A-C232-43FF-BF65-3500112FE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E49B07-749D-441B-95F3-C793F6E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1C86D0-5E78-4852-BF72-72136BC1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2EC3A0-D1C9-4404-A674-40D30182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75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021A90E-8C53-47BA-9FD7-A15991A2B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F37CB23-97E5-4542-A0C6-DDE64ACE3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8DEEE3-68A3-429C-A98B-46D01D03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D060E08-1033-4089-A6D3-104268F4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1F837A-A8D9-40A5-8711-E8BFA5D4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32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2D5445-0AC7-4C0A-B33E-BD175B6D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A07580-1997-47BA-8233-84886185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C5D7169-4C79-4100-8ABB-7710844C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534E737-774F-4D4D-BC55-5294DC0E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6613BB-6AE8-4266-839F-86A912B5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7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CBA5B-AB43-487F-90AD-D52B435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B6DA690-A8FC-4AD4-B726-CF8E9D218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48942E-AD40-4CCE-AC0A-1AC2FF0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1897377-8391-4B16-93F0-D1B98FD9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8F500B-E657-4D5A-9E41-7CC9D0C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1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7D18A-A1DD-41B9-BD3E-9FC9D325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497080-717F-4C24-89A3-727B80D0D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F46969-409C-4A04-A96F-31A9DEC37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67370C-2099-4D66-B712-9F9A8046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D9ED44-959B-48DE-AA55-26C94EAB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8A4F617-8583-4F87-839E-AEE3553C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89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293F5-0510-4831-9806-74FAD73B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97EAF4-9D1D-4FA8-AD90-7CD4A601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DD45460-93C7-46E7-9D37-E38A7E6B9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F83FE0C-42B2-4E8E-82E6-48FEF4C9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8B5C25A-7D8B-4933-89FB-CAB297330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655FB87-99AC-4C01-89D1-60A91EDB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6BEA7C5-F4B5-4F76-9C35-51F6AEB8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A0B4AEF-B902-4A7D-9A24-8F0DB731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273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3AA577-F5C8-49BC-B8E6-A9C755BD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3769F1C-BE4D-4FED-9AAA-664608FE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0E3BC1D-6FC4-4F03-9B73-8448E327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F873687-46FE-407A-9419-7925C75B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66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1279390-EA42-4412-B896-2B2FE574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939CEB6-FDF8-4183-B291-EC04E39E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4075790-1E26-43D8-80D2-9DF92449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26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A4A28F-829E-428A-937F-D0A2AD5E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842C6D-2D7F-4833-ABEB-D0735ACE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1C9BB0-ADC5-4744-A16D-D924FD7F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CF2132A-B364-4BC9-A6D1-4C0EB17E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FFCFD3-AE00-474D-80E1-3935A858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C5AC98-79F2-4682-9CD8-B0664F5B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95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41597F-86BC-4329-8663-159FE666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87096FF-EB99-4AAB-8784-5D4D85EF7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B30328-C34E-4D2A-BD49-15200E011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280C2A-10A9-4A00-8231-622CB8CA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55B7A5-A53D-4F72-B554-5AA5E1A5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1CDCEE-D39F-414F-9674-177A2663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478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6ACED8B-D863-41AD-B0CE-B0E45910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05A6DB1-BBD9-4770-9BF4-8A6E91774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AD2F2F-4A7C-45DF-829D-3177BF8A1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01CB-BB56-4473-B4DE-10A8CCC40988}" type="datetimeFigureOut">
              <a:rPr lang="tr-TR" smtClean="0"/>
              <a:t>10.11.2023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3DA070-BF42-4193-B863-D9615043E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670F4B-741F-48AB-9D1B-AF261AF6E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FA7C4-1819-44BB-BFA3-D7A1F3E588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87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FD3BAC-EBA8-4041-8AF6-54B79EBD2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Ankara University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COM3</a:t>
            </a:r>
            <a:r>
              <a:rPr lang="tr-T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Microprocessors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B0903F7-A828-4E55-AAD7-5ACC56838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0" y="6153652"/>
            <a:ext cx="2133600" cy="407569"/>
          </a:xfrm>
        </p:spPr>
        <p:txBody>
          <a:bodyPr>
            <a:normAutofit fontScale="85000"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Fatıma Zehra Ünal</a:t>
            </a:r>
          </a:p>
        </p:txBody>
      </p:sp>
    </p:spTree>
    <p:extLst>
      <p:ext uri="{BB962C8B-B14F-4D97-AF65-F5344CB8AC3E}">
        <p14:creationId xmlns:p14="http://schemas.microsoft.com/office/powerpoint/2010/main" val="36062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3 main tasks that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Microprocessor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performs?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66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3 main tasks that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Microprocessor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performs?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itself and the memory or I/O system.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arithmetic and logic instructions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 via simple decisions.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4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parts of the memory system?</a:t>
            </a:r>
            <a:endParaRPr lang="tr-T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1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parts of the memory system?</a:t>
            </a:r>
            <a:endParaRPr lang="tr-T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TPA (Transient Program Area)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Area </a:t>
            </a: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XMS (Extended Memory System)</a:t>
            </a:r>
          </a:p>
          <a:p>
            <a:pPr lvl="1"/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0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arithmetic and logic operations that microprocessor performs?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arithmetic and logic operations that microprocessor performs?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ubtraction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ultiplication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ivision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 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NEG, 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shift, 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1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into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1101.01</a:t>
            </a:r>
          </a:p>
          <a:p>
            <a:pPr lvl="1"/>
            <a:r>
              <a:rPr lang="tr-TR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111001.101</a:t>
            </a:r>
          </a:p>
          <a:p>
            <a:pPr marL="0" indent="0"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24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binary numbers into decimal: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1101.01</a:t>
            </a:r>
          </a:p>
          <a:p>
            <a:pPr lvl="2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 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13.25</a:t>
            </a: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111001.101</a:t>
            </a:r>
          </a:p>
          <a:p>
            <a:pPr lvl="2"/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+ 0x2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+ 0x2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 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+ 1x2</a:t>
            </a:r>
            <a:r>
              <a:rPr lang="tr-TR" sz="20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 </a:t>
            </a: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57.625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99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following octal numbers into decimal: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123.4</a:t>
            </a: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9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following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into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</a:p>
          <a:p>
            <a:pPr lvl="2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1x8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+ 2x8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+ 3x8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10.375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123.4</a:t>
            </a:r>
          </a:p>
          <a:p>
            <a:pPr lvl="2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1x8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+ 2x8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+ 3x8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+ 4x8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83.5</a:t>
            </a:r>
          </a:p>
        </p:txBody>
      </p:sp>
    </p:spTree>
    <p:extLst>
      <p:ext uri="{BB962C8B-B14F-4D97-AF65-F5344CB8AC3E}">
        <p14:creationId xmlns:p14="http://schemas.microsoft.com/office/powerpoint/2010/main" val="263210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block diagram of a computer system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89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numbers into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endParaRPr lang="tr-TR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A3.3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AC.DC</a:t>
            </a:r>
          </a:p>
        </p:txBody>
      </p:sp>
    </p:spTree>
    <p:extLst>
      <p:ext uri="{BB962C8B-B14F-4D97-AF65-F5344CB8AC3E}">
        <p14:creationId xmlns:p14="http://schemas.microsoft.com/office/powerpoint/2010/main" val="95013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hexadecimal numbers into decimal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A3.3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10x16</a:t>
            </a:r>
            <a:r>
              <a:rPr kumimoji="0" lang="tr-TR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+ 3x16</a:t>
            </a:r>
            <a:r>
              <a:rPr kumimoji="0" lang="tr-TR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+ 3x16</a:t>
            </a:r>
            <a:r>
              <a:rPr kumimoji="0" lang="tr-TR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163.1875 (1/16=0,0625)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AC.DC</a:t>
            </a:r>
          </a:p>
          <a:p>
            <a:pPr lvl="2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10x16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+ 12x16</a:t>
            </a:r>
            <a:r>
              <a:rPr lang="tr-TR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+ 13x16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+ 12x16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172.859375 ((1/16)</a:t>
            </a:r>
            <a:r>
              <a:rPr lang="tr-TR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=0,0390625)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4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</a:t>
            </a:r>
            <a:r>
              <a:rPr lang="en-GB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decimal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integers into </a:t>
            </a:r>
            <a:r>
              <a:rPr lang="en-GB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binary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GB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octal</a:t>
            </a:r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</a:t>
            </a:r>
            <a:r>
              <a:rPr lang="en-GB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hexadecimal</a:t>
            </a:r>
            <a:endParaRPr lang="tr-TR" sz="2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</a:t>
            </a:r>
          </a:p>
        </p:txBody>
      </p:sp>
    </p:spTree>
    <p:extLst>
      <p:ext uri="{BB962C8B-B14F-4D97-AF65-F5344CB8AC3E}">
        <p14:creationId xmlns:p14="http://schemas.microsoft.com/office/powerpoint/2010/main" val="4113587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85A2ED-54A8-49E8-BC85-92A96543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49003" y="1511612"/>
            <a:ext cx="3793162" cy="607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2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0A6D0A3-3EC3-4EF3-A3FC-2A413D92D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168" y="1606839"/>
            <a:ext cx="3839519" cy="59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14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A215D23D-8F1A-4F7A-A077-486ADAA4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28572"/>
              </p:ext>
            </p:extLst>
          </p:nvPr>
        </p:nvGraphicFramePr>
        <p:xfrm>
          <a:off x="1321787" y="296571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3060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3121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7012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441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9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</a:rPr>
              <a:t>173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4C8B490-DA05-4B07-80E0-59180A12E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87795" y="1958957"/>
            <a:ext cx="3758223" cy="467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</a:t>
            </a: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C2B846A-8C41-4BE4-9A71-B51D2714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3525" y="1903941"/>
            <a:ext cx="4044949" cy="53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Convert the following decimal integers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o 5">
            <a:extLst>
              <a:ext uri="{FF2B5EF4-FFF2-40B4-BE49-F238E27FC236}">
                <a16:creationId xmlns:a16="http://schemas.microsoft.com/office/drawing/2014/main" id="{A215D23D-8F1A-4F7A-A077-486ADAA44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67391"/>
              </p:ext>
            </p:extLst>
          </p:nvPr>
        </p:nvGraphicFramePr>
        <p:xfrm>
          <a:off x="1321787" y="296571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30605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31213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7012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64415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Hex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08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90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759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decimal numbers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0.375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3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 the block diagram of a computer system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1312EC0-D7AA-4213-8C4D-B733C1D4B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5817"/>
            <a:ext cx="8572734" cy="4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0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decimal numbers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 </a:t>
            </a:r>
          </a:p>
          <a:p>
            <a:pPr lvl="2"/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 x 2 = 1.5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0.5)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 x 2 = 1.0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0.11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0.75x8=6.0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6,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0.6 </a:t>
            </a:r>
          </a:p>
          <a:p>
            <a:pPr lvl="2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0.75x16=12.0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12,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0.C</a:t>
            </a:r>
          </a:p>
          <a:p>
            <a:pPr marL="1371600" lvl="3" indent="0">
              <a:buNone/>
            </a:pP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0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decimal numbers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0.375 </a:t>
            </a:r>
          </a:p>
          <a:p>
            <a:pPr lvl="2"/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0.375 x 2 = 0.75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0.75)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0.75 x 2 = 1.5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0.5)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 x 2 = 1.0(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0.011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need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parts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Octal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0.375x8=3.0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3,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0.3 </a:t>
            </a:r>
          </a:p>
          <a:p>
            <a:pPr lvl="2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Hex</a:t>
            </a: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0.375x16=6.0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6,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 [Stop!])</a:t>
            </a:r>
          </a:p>
          <a:p>
            <a:pPr lvl="3"/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0.6</a:t>
            </a:r>
          </a:p>
          <a:p>
            <a:pPr marL="1371600" lvl="3" indent="0">
              <a:buNone/>
            </a:pPr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30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decimal numbers into binary, octal, and hexadecimal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0.13? </a:t>
            </a:r>
          </a:p>
          <a:p>
            <a:pPr lvl="2"/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0.13 x 2 = 0.26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0.26)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0.26 x 2 = 0.52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0.52)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0.52 x 2 = 1.04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0.04)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0.04 x 2 = 0.08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0.08)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0.08 x 2 = 0.16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0.16)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0.16 x 2 = 0.32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0,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Fractional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0.32)</a:t>
            </a:r>
          </a:p>
          <a:p>
            <a:pPr lvl="3"/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 (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0.001000…</a:t>
            </a:r>
          </a:p>
          <a:p>
            <a:pPr lvl="3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tr-TR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3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binary numbers to the one’s complement form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1000 1000</a:t>
            </a:r>
          </a:p>
          <a:p>
            <a:pPr lvl="1"/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0101 1010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8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A-13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binary numbers to the one’s complement form</a:t>
            </a:r>
            <a:endParaRPr lang="tr-TR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o 6">
            <a:extLst>
              <a:ext uri="{FF2B5EF4-FFF2-40B4-BE49-F238E27FC236}">
                <a16:creationId xmlns:a16="http://schemas.microsoft.com/office/drawing/2014/main" id="{1C2B95D8-C341-46CB-860C-34711F00B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74448"/>
              </p:ext>
            </p:extLst>
          </p:nvPr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014812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78286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764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1000 1000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0101 1010</a:t>
                      </a:r>
                      <a:endParaRPr lang="tr-TR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7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One’s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0111 0111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1010 0101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53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978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Q-14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binary numbers to the two’s complement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1000 0001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1010 1100 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20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A-14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buNone/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binary numbers to the two’s complement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o 8">
            <a:extLst>
              <a:ext uri="{FF2B5EF4-FFF2-40B4-BE49-F238E27FC236}">
                <a16:creationId xmlns:a16="http://schemas.microsoft.com/office/drawing/2014/main" id="{E1F27104-92D4-4A6A-87C8-967C508BC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17974"/>
              </p:ext>
            </p:extLst>
          </p:nvPr>
        </p:nvGraphicFramePr>
        <p:xfrm>
          <a:off x="2032000" y="3447574"/>
          <a:ext cx="8127999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381352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31411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473314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1000 0001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1010 1100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3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One’s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0111 1110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0101 0011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23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Two’s</a:t>
                      </a: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Complement</a:t>
                      </a:r>
                      <a:endParaRPr lang="tr-T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0111 1111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0101 0100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77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08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62A4F7-B4E3-4F08-9264-15AF986B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26E19-23BA-4643-AAC3-53D6D5F7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hexadecimal numbers to Binary Coded Hexadecimal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7CF 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E9A.B  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9276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62A4F7-B4E3-4F08-9264-15AF986B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A-15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D26E19-23BA-4643-AAC3-53D6D5F79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hexadecimal numbers to Binary Coded Hexadecimal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7CF = 0111 1100 1111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E9A.B = 1110 1001 1010. 1011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0267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B4A30-63CF-48E5-A27C-22DB8003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0DBF2B-3A8D-4B1D-9F5B-BF842A07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BCH numbers to hexadecimal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0100 1100 1111 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0011 . 0111 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366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the three buses found in all computer systems.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56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5B4A30-63CF-48E5-A27C-22DB8003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A-16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0DBF2B-3A8D-4B1D-9F5B-BF842A07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en-GB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the following BCH numbers to hexadecimal form: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0100 1100 1111 = 4CF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0011 . 0111 = 3.7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7948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3CED2E-52BE-4285-8D96-C414EDBF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735767-D8DC-4669-8C61-4986F94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8-bit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16-bit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lvl="1">
              <a:lnSpc>
                <a:spcPct val="115000"/>
              </a:lnSpc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bit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lvl="1">
              <a:lnSpc>
                <a:spcPct val="115000"/>
              </a:lnSpc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 bit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166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3CED2E-52BE-4285-8D96-C414EDBF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A-17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735767-D8DC-4669-8C61-4986F94D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8-bit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16-bit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8 bit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AH, AL, BH, BL, CH, CL, DH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DL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16 bit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AX, BX, CX, DX, SP, BP, DI, SI, IP, FLAGS, CS, DS, ES, SS, FS, GS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0126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4F6B9-D995-437D-A615-79570373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FE7ED1-12CB-4702-9A3E-DF514C44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multipurpose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7142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4F6B9-D995-437D-A615-79570373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A-18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FE7ED1-12CB-4702-9A3E-DF514C44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multipurpose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lnSpc>
                <a:spcPct val="115000"/>
              </a:lnSpc>
              <a:buNone/>
            </a:pP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multipurpose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AX, BX, CX, DX, BP, DI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SI.</a:t>
            </a:r>
            <a:endParaRPr lang="tr-T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AX (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Accumulator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BX (Base Index)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CX (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DX(Data)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BP(Base 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DI(</a:t>
            </a:r>
            <a:r>
              <a:rPr lang="tr-TR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Destination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Index)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romanLcPeriod"/>
            </a:pPr>
            <a:r>
              <a:rPr lang="tr-TR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SI(Source Index)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8278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A47FF-1B26-4261-BDC4-BC898DE7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Q-19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DA09F0-3364-4939-8DB2-3EA6E1BB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1158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A47FF-1B26-4261-BDC4-BC898DE72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A-19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DA09F0-3364-4939-8DB2-3EA6E1BB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</a:pP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Registers</a:t>
            </a:r>
            <a:r>
              <a:rPr lang="tr-TR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 (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 (Data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 (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lphaLcPeriod"/>
            </a:pP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 (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</a:t>
            </a:r>
            <a:r>
              <a:rPr lang="tr-TR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271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 the three buses found in all computer systems.</a:t>
            </a:r>
            <a:endParaRPr lang="tr-T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76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microprocessor?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3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microprocessor?</a:t>
            </a:r>
            <a:endParaRPr lang="tr-T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MP is the controlling element in a computer system which is also referred as CPU (Central Processing Unit). It controls memory and I/O through a series of connections called buses.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4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Q-4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significance of Intel 4004?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33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9F11D1-4AC3-4CA8-B14E-8BD94F93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A-4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D9A865-ACCE-4088-85B1-73F1E2BD9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significance of Intel 4004?</a:t>
            </a:r>
            <a:endParaRPr lang="tr-TR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 4004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first general-purpose programmable processor on the market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AF21B5-D802-4597-9638-198B970C9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3429000"/>
            <a:ext cx="28575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1287</Words>
  <Application>Microsoft Office PowerPoint</Application>
  <PresentationFormat>Geniş ekran</PresentationFormat>
  <Paragraphs>246</Paragraphs>
  <Slides>46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Office Teması</vt:lpstr>
      <vt:lpstr>Ankara University  Computer Engineering Department COM3025 Microprocessors  Lab 1</vt:lpstr>
      <vt:lpstr> Q-1</vt:lpstr>
      <vt:lpstr> A-1</vt:lpstr>
      <vt:lpstr> Q-2</vt:lpstr>
      <vt:lpstr>A-2</vt:lpstr>
      <vt:lpstr> Q-3</vt:lpstr>
      <vt:lpstr> A-3</vt:lpstr>
      <vt:lpstr> Q-4</vt:lpstr>
      <vt:lpstr> A-4</vt:lpstr>
      <vt:lpstr> Q-5</vt:lpstr>
      <vt:lpstr> A-5</vt:lpstr>
      <vt:lpstr> Q-6</vt:lpstr>
      <vt:lpstr> A-6</vt:lpstr>
      <vt:lpstr> Q-7</vt:lpstr>
      <vt:lpstr> A-7</vt:lpstr>
      <vt:lpstr> Q-8</vt:lpstr>
      <vt:lpstr> A-8</vt:lpstr>
      <vt:lpstr> Q-9</vt:lpstr>
      <vt:lpstr> A-9</vt:lpstr>
      <vt:lpstr> Q-10</vt:lpstr>
      <vt:lpstr> A-10</vt:lpstr>
      <vt:lpstr> Q-11</vt:lpstr>
      <vt:lpstr> Q-11</vt:lpstr>
      <vt:lpstr> Q-11</vt:lpstr>
      <vt:lpstr> Q-11</vt:lpstr>
      <vt:lpstr> Q-11</vt:lpstr>
      <vt:lpstr> Q-11</vt:lpstr>
      <vt:lpstr> Q-11</vt:lpstr>
      <vt:lpstr> Q-12</vt:lpstr>
      <vt:lpstr> Q-12</vt:lpstr>
      <vt:lpstr> Q-12</vt:lpstr>
      <vt:lpstr> Q-12</vt:lpstr>
      <vt:lpstr> Q-13</vt:lpstr>
      <vt:lpstr> A-13</vt:lpstr>
      <vt:lpstr> Q-14</vt:lpstr>
      <vt:lpstr> A-14</vt:lpstr>
      <vt:lpstr>Q-15</vt:lpstr>
      <vt:lpstr>A-15</vt:lpstr>
      <vt:lpstr>Q-16</vt:lpstr>
      <vt:lpstr>A-16</vt:lpstr>
      <vt:lpstr>Q-17</vt:lpstr>
      <vt:lpstr>A-17</vt:lpstr>
      <vt:lpstr>Q-18</vt:lpstr>
      <vt:lpstr>A-18</vt:lpstr>
      <vt:lpstr>Q-19</vt:lpstr>
      <vt:lpstr>A-19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Ankara University  Computer Engineering Department COM325 Microprocessors  Lab 1</dc:title>
  <dc:creator>Metehan Ünal</dc:creator>
  <cp:lastModifiedBy>Metehan Ünal</cp:lastModifiedBy>
  <cp:revision>125</cp:revision>
  <dcterms:created xsi:type="dcterms:W3CDTF">2020-11-03T18:18:41Z</dcterms:created>
  <dcterms:modified xsi:type="dcterms:W3CDTF">2023-11-10T09:55:29Z</dcterms:modified>
</cp:coreProperties>
</file>