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57" r:id="rId5"/>
    <p:sldId id="258" r:id="rId6"/>
    <p:sldId id="276" r:id="rId7"/>
    <p:sldId id="277" r:id="rId8"/>
    <p:sldId id="259" r:id="rId9"/>
    <p:sldId id="260" r:id="rId10"/>
    <p:sldId id="278" r:id="rId11"/>
    <p:sldId id="261" r:id="rId12"/>
    <p:sldId id="279" r:id="rId13"/>
    <p:sldId id="262" r:id="rId14"/>
    <p:sldId id="280" r:id="rId15"/>
    <p:sldId id="263" r:id="rId16"/>
    <p:sldId id="283" r:id="rId17"/>
    <p:sldId id="264" r:id="rId18"/>
    <p:sldId id="281" r:id="rId19"/>
    <p:sldId id="265" r:id="rId20"/>
    <p:sldId id="282" r:id="rId21"/>
    <p:sldId id="266" r:id="rId22"/>
    <p:sldId id="267" r:id="rId23"/>
    <p:sldId id="268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0651-C34D-4450-9B4A-8C5729D256AD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7BED-5262-4EEA-BC0F-4B58E06B5E5A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Ankara University </a:t>
            </a:r>
            <a:br>
              <a:rPr lang="en-US" sz="4000" dirty="0"/>
            </a:br>
            <a:r>
              <a:rPr lang="en-US" sz="4000" dirty="0"/>
              <a:t>Computer Engineering Department</a:t>
            </a:r>
            <a:br>
              <a:rPr lang="en-US" sz="4000" dirty="0"/>
            </a:br>
            <a:r>
              <a:rPr lang="en-US" sz="4000" dirty="0"/>
              <a:t>COM325 Microprocessors </a:t>
            </a:r>
            <a:br>
              <a:rPr lang="en-US" sz="4000" dirty="0"/>
            </a:br>
            <a:r>
              <a:rPr lang="en-US" sz="4000" dirty="0"/>
              <a:t>Lab </a:t>
            </a:r>
            <a:r>
              <a:rPr lang="tr-TR" sz="4000" dirty="0"/>
              <a:t>2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922276" y="6362993"/>
            <a:ext cx="2151355" cy="384036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Metehan Ünal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Q-5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CS = 1900</a:t>
            </a:r>
            <a:r>
              <a:rPr lang="tr-TR" dirty="0"/>
              <a:t>H</a:t>
            </a:r>
            <a:r>
              <a:rPr lang="en-US" dirty="0"/>
              <a:t> and IP=1740</a:t>
            </a:r>
            <a:r>
              <a:rPr lang="tr-TR"/>
              <a:t>H</a:t>
            </a:r>
            <a:r>
              <a:rPr lang="en-US"/>
              <a:t>; </a:t>
            </a:r>
            <a:r>
              <a:rPr lang="en-US" dirty="0"/>
              <a:t>find the address of the next instruction to be executed</a:t>
            </a:r>
            <a:r>
              <a:rPr lang="tr-TR" dirty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A-5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CS = 1900 and IP=1740; find the address of the next instruction to be executed</a:t>
            </a:r>
            <a:r>
              <a:rPr lang="tr-TR" dirty="0"/>
              <a:t>.</a:t>
            </a:r>
            <a:endParaRPr lang="tr-TR" dirty="0"/>
          </a:p>
          <a:p>
            <a:pPr lvl="1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CSx10H +IP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19000H + 1740H =1A740H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Q-6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hat is wrong with a MOV [BX],[DI] instruction?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A-6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hat is wrong with a MOV [BX],[DI] instruction?</a:t>
            </a:r>
            <a:endParaRPr lang="tr-TR" dirty="0"/>
          </a:p>
          <a:p>
            <a:pPr lvl="1"/>
            <a:r>
              <a:rPr lang="en-US" dirty="0"/>
              <a:t>Memory-to memory moves are not allowed.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Q-7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program memory-addressing modes?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A-7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program memory-addressing modes?</a:t>
            </a:r>
            <a:endParaRPr lang="tr-TR" dirty="0"/>
          </a:p>
          <a:p>
            <a:pPr lvl="1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Direct, 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Relative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Indriect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Q-8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segment register may not be popped from the stack</a:t>
            </a:r>
            <a:r>
              <a:rPr lang="tr-TR" dirty="0"/>
              <a:t>?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A-8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segment register may not be popped from the stack?</a:t>
            </a:r>
            <a:endParaRPr lang="tr-TR" dirty="0"/>
          </a:p>
          <a:p>
            <a:pPr lvl="1"/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Segment</a:t>
            </a:r>
            <a:r>
              <a:rPr lang="tr-TR" dirty="0"/>
              <a:t> (CS)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Q-9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what happens when the PUSH BX instruction executes. Make sure to show where BH and BL are stored. (Assume that SP = 0100H and SS = 0200H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A-9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what happens when the PUSH BX instruction executes. Make sure to show where BH and BL are stored. (Assume that SP = 0100H and SS = 0200H</a:t>
            </a:r>
            <a:endParaRPr lang="tr-TR" dirty="0"/>
          </a:p>
          <a:p>
            <a:pPr lvl="1">
              <a:lnSpc>
                <a:spcPct val="115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 is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20FF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is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stored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in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20FE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SP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decreased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becomes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00FE.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 following MOV instructions accomplish?</a:t>
            </a:r>
            <a:endParaRPr lang="tr-TR" dirty="0"/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AX, BX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CH,3AH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[4815H],AX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[BX] , CL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ES,DS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BL,DX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CS,AX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Q-10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16-bit POP instruction (except for POPA) increments SP by ____________.</a:t>
            </a: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A-10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16-bit POP instruction (except for POPA) increments SP by ______</a:t>
            </a:r>
            <a:r>
              <a:rPr lang="tr-TR" dirty="0"/>
              <a:t>2</a:t>
            </a:r>
            <a:r>
              <a:rPr lang="en-US" dirty="0"/>
              <a:t>______.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Q-11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happens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executed</a:t>
            </a:r>
            <a:r>
              <a:rPr lang="tr-TR" dirty="0"/>
              <a:t>.</a:t>
            </a:r>
            <a:endParaRPr lang="tr-TR" dirty="0"/>
          </a:p>
          <a:p>
            <a:pPr marL="857250" lvl="1" indent="-400050">
              <a:buFont typeface="+mj-lt"/>
              <a:buAutoNum type="romanU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 BX, [DI]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LDS BX, [DI]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LODSB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LODSW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STOSB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STOSW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XCHG AL, CL</a:t>
            </a:r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A-11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I. LEA BX, [DI]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Loads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16 or32 bit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register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offset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address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specified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operand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 BX, [DI];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loads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offset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address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specified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[DI],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DI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 BX, [DI];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loads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stored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memory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addressed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[DI]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BX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 BX, OFFSET DATA1;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LEA BX, DATA1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tr-T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A-11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II. LDS BX, [DI]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LDS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Loads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16 or32 bit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offset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address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DS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segment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segment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address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LDS BX, [DI];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Transfers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32 bit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number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addressed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segmentin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DS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registers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tr-T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A-11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LODS: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Loads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AX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stored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at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segment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offset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address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indexed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SI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register</a:t>
            </a:r>
            <a:endParaRPr lang="tr-T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III. LODSB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LODSB -&gt; AL = DS:[SI]</a:t>
            </a:r>
            <a:endParaRPr lang="it-IT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 = SI ±1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IV. 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LODSW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LODSW-&gt; AX = DS:[SI]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 = SI ±2</a:t>
            </a:r>
            <a:endParaRPr lang="it-IT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tr-T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A-11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STOS: Stores AL or AX at the extra segment memory location addressed by the DI register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LEA BX, [DI]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V. STOSB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STOSB -&gt;ES:[DI] = AL</a:t>
            </a:r>
            <a:endParaRPr lang="it-IT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 = DI ±1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VI. STOSW</a:t>
            </a:r>
            <a:endParaRPr lang="it-IT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STOSW-&gt; ES:[DI] = AX</a:t>
            </a:r>
            <a:endParaRPr lang="it-IT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 = DI ±2</a:t>
            </a:r>
            <a:endParaRPr lang="it-IT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tr-T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A-11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VII. </a:t>
            </a:r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XCHG AL, CL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Exchanges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other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register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memory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XCHG AL, CL =&gt;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Exchanges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AL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CL.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tr-T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 following MOV instructions accomplish?</a:t>
            </a:r>
            <a:endParaRPr lang="tr-TR" dirty="0"/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AX, BX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AX 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CH,3AH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3AH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 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Immediate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[4815H],AX 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DSx10H + DISP = 10000H + 4815H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14815H (Direct)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[BX] , CL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DSx10H+BX = 10000 + 0500H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10500H 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Indirect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ES,DS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BL,DX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Mixed Size is not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CS,AX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not be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8-bit and 16-bit registers that are used for register addressing.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8-bit and 16-bit registers that are used for register addressing.</a:t>
            </a:r>
            <a:endParaRPr lang="tr-TR" dirty="0"/>
          </a:p>
          <a:p>
            <a:pPr lvl="1"/>
            <a:r>
              <a:rPr lang="tr-T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8-bit </a:t>
            </a:r>
            <a:r>
              <a:rPr lang="tr-TR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AH, AL, BH, BL, CH, CL, DH, DL.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AX, BX, CX, DX, SP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(Stack Pointer), BP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(Base Pointer),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SI,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an instruction for each of the following tasks</a:t>
            </a:r>
            <a:r>
              <a:rPr lang="tr-TR" dirty="0"/>
              <a:t>:</a:t>
            </a:r>
            <a:endParaRPr lang="tr-TR" dirty="0"/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12H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AX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100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AX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DX 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AX, CX, DX, BX, SP, BP, DI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minimum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an instruction for each of the following tasks</a:t>
            </a:r>
            <a:r>
              <a:rPr lang="tr-TR" dirty="0"/>
              <a:t>:</a:t>
            </a:r>
            <a:endParaRPr lang="tr-TR" dirty="0"/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12H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 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 AL,12H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AX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AX,CX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100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 BL, 100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BL, 64H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CX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 CX, [BX]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 AX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DX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POP DX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AX, CX, DX, BX, SP, BP, DI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minimum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PUSHA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Q-4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DS = 0200H, AX = 2400H, BX = 0300H, DI = 400H, ARRAY = 5100H, and DX=1234H. Determine the memory address accessed by each of the following instructions, assuming real mode operation :</a:t>
            </a:r>
            <a:endParaRPr lang="tr-TR" dirty="0"/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AL,[1234H]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EAX,[BX]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[DI],AL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AX, [DI+100H]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ARRAY[BX], DX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A-4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DS = 0200H, AX = 2400H, BX = 0300H, DI = 400H, ARRAY = 5100H, and DX=1234H. Determine the memory address accessed by each of the following instructions, assuming real mode operation :</a:t>
            </a:r>
            <a:endParaRPr lang="tr-TR" dirty="0"/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AL,[1234H]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DSx10H + 1234H  =2000H+1234H =3234H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EAX,[BX]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DSx10H+BX = 2000H+300H = 2300H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[DI],AL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DSx10H+DI = 2000H + 400H=2400H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AX, [DI+100H]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DSx10H + DI +100H = 2000H + 400H +100H =2500H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ARRAY[BX], DX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DSx10H + ARRAY + BX = 2000H + 5100H = 0300H </a:t>
            </a:r>
            <a:r>
              <a:rPr lang="tr-T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7400H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4859</Words>
  <Application>WPS Presentation</Application>
  <PresentationFormat>Geniş ekran</PresentationFormat>
  <Paragraphs>196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Ankara University  Computer Engineering Department COM325 Microprocessors  Lab 2</vt:lpstr>
      <vt:lpstr>Q-1</vt:lpstr>
      <vt:lpstr>A-1</vt:lpstr>
      <vt:lpstr>Q-2</vt:lpstr>
      <vt:lpstr>A-2</vt:lpstr>
      <vt:lpstr>Q-3</vt:lpstr>
      <vt:lpstr>A-3</vt:lpstr>
      <vt:lpstr>Q-4</vt:lpstr>
      <vt:lpstr>A-4</vt:lpstr>
      <vt:lpstr>Q-5</vt:lpstr>
      <vt:lpstr>A-5</vt:lpstr>
      <vt:lpstr>Q-6</vt:lpstr>
      <vt:lpstr>A-6</vt:lpstr>
      <vt:lpstr>Q-7</vt:lpstr>
      <vt:lpstr>A-7</vt:lpstr>
      <vt:lpstr>Q-8</vt:lpstr>
      <vt:lpstr>A-8</vt:lpstr>
      <vt:lpstr>Q-9</vt:lpstr>
      <vt:lpstr>A-9</vt:lpstr>
      <vt:lpstr>Q-10</vt:lpstr>
      <vt:lpstr>A-10</vt:lpstr>
      <vt:lpstr>Q-11</vt:lpstr>
      <vt:lpstr>A-11 </vt:lpstr>
      <vt:lpstr>A-11 </vt:lpstr>
      <vt:lpstr>A-11 </vt:lpstr>
      <vt:lpstr>A-11 </vt:lpstr>
      <vt:lpstr>A-11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Metehan Ünal</dc:creator>
  <cp:lastModifiedBy>Asus F15</cp:lastModifiedBy>
  <cp:revision>82</cp:revision>
  <dcterms:created xsi:type="dcterms:W3CDTF">2020-11-30T08:42:00Z</dcterms:created>
  <dcterms:modified xsi:type="dcterms:W3CDTF">2024-01-01T13:06:10Z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E14B3422140F466AA0396661667276C6_12</vt:lpwstr>
  </property>
  <property fmtid="{D5CDD505-2E9C-101B-9397-08002B2CF9AE}" pid="3" name="KSOProductBuildVer">
    <vt:lpwstr>1033-12.2.0.13359</vt:lpwstr>
  </property>
</Properties>
</file>