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C0A4-61C2-4E29-A28F-2A579016A277}" type="datetimeFigureOut">
              <a:rPr lang="tr-TR" smtClean="0"/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E4C35-B31E-4917-92C9-288C18285E15}" type="slidenum">
              <a:rPr lang="tr-TR" smtClean="0"/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42A5-B0B6-4E04-81A4-566CD7C50A8C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8AEB-0A52-4A55-96CE-EBCF09D3411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42A5-B0B6-4E04-81A4-566CD7C50A8C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8AEB-0A52-4A55-96CE-EBCF09D3411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42A5-B0B6-4E04-81A4-566CD7C50A8C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8AEB-0A52-4A55-96CE-EBCF09D3411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42A5-B0B6-4E04-81A4-566CD7C50A8C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8AEB-0A52-4A55-96CE-EBCF09D3411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42A5-B0B6-4E04-81A4-566CD7C50A8C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8AEB-0A52-4A55-96CE-EBCF09D3411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42A5-B0B6-4E04-81A4-566CD7C50A8C}" type="datetimeFigureOut">
              <a:rPr lang="tr-TR" smtClean="0"/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8AEB-0A52-4A55-96CE-EBCF09D3411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42A5-B0B6-4E04-81A4-566CD7C50A8C}" type="datetimeFigureOut">
              <a:rPr lang="tr-TR" smtClean="0"/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8AEB-0A52-4A55-96CE-EBCF09D3411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42A5-B0B6-4E04-81A4-566CD7C50A8C}" type="datetimeFigureOut">
              <a:rPr lang="tr-TR" smtClean="0"/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8AEB-0A52-4A55-96CE-EBCF09D3411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42A5-B0B6-4E04-81A4-566CD7C50A8C}" type="datetimeFigureOut">
              <a:rPr lang="tr-TR" smtClean="0"/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8AEB-0A52-4A55-96CE-EBCF09D3411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42A5-B0B6-4E04-81A4-566CD7C50A8C}" type="datetimeFigureOut">
              <a:rPr lang="tr-TR" smtClean="0"/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8AEB-0A52-4A55-96CE-EBCF09D3411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42A5-B0B6-4E04-81A4-566CD7C50A8C}" type="datetimeFigureOut">
              <a:rPr lang="tr-TR" smtClean="0"/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8AEB-0A52-4A55-96CE-EBCF09D34112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5842A5-B0B6-4E04-81A4-566CD7C50A8C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9F8AEB-0A52-4A55-96CE-EBCF09D34112}" type="slidenum">
              <a:rPr lang="tr-TR" smtClean="0"/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GRAY LEVEL SLICING</a:t>
            </a:r>
            <a:br>
              <a:rPr lang="en-GB" dirty="0"/>
            </a:br>
            <a:r>
              <a:rPr lang="en-GB" dirty="0"/>
              <a:t>BIT-PLANE SLICING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91" y="129396"/>
            <a:ext cx="11818189" cy="431321"/>
          </a:xfrm>
        </p:spPr>
        <p:txBody>
          <a:bodyPr>
            <a:normAutofit fontScale="90000"/>
          </a:bodyPr>
          <a:lstStyle/>
          <a:p>
            <a:r>
              <a:rPr lang="en-GB" dirty="0"/>
              <a:t>GRAY LEVEL SLICING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20" y="698739"/>
            <a:ext cx="11961960" cy="6098875"/>
          </a:xfrm>
        </p:spPr>
        <p:txBody>
          <a:bodyPr/>
          <a:lstStyle/>
          <a:p>
            <a:r>
              <a:rPr lang="en-GB" dirty="0"/>
              <a:t>Gray Level Slicing </a:t>
            </a:r>
            <a:r>
              <a:rPr lang="en-GB" dirty="0">
                <a:sym typeface="Wingdings" panose="05000000000000000000" pitchFamily="2" charset="2"/>
              </a:rPr>
              <a:t> to </a:t>
            </a:r>
            <a:r>
              <a:rPr lang="en-IE" dirty="0">
                <a:ea typeface="MS PGothic" panose="020B0600070205080204" pitchFamily="34" charset="-128"/>
                <a:sym typeface="Wingdings" panose="05000000000000000000" pitchFamily="2" charset="2"/>
              </a:rPr>
              <a:t>h</a:t>
            </a:r>
            <a:r>
              <a:rPr lang="en-IE" altLang="en-US" dirty="0">
                <a:ea typeface="MS PGothic" panose="020B0600070205080204" pitchFamily="34" charset="-128"/>
              </a:rPr>
              <a:t>ighlight a specific range of grey levels</a:t>
            </a:r>
            <a:endParaRPr lang="en-IE" altLang="en-US" dirty="0">
              <a:ea typeface="MS PGothic" panose="020B0600070205080204" pitchFamily="34" charset="-128"/>
            </a:endParaRPr>
          </a:p>
          <a:p>
            <a:r>
              <a:rPr lang="en-IE" altLang="en-US" dirty="0">
                <a:ea typeface="MS PGothic" panose="020B0600070205080204" pitchFamily="34" charset="-128"/>
              </a:rPr>
              <a:t>Similar </a:t>
            </a:r>
            <a:r>
              <a:rPr lang="en-IE" altLang="en-US" dirty="0">
                <a:ea typeface="MS PGothic" panose="020B0600070205080204" pitchFamily="34" charset="-128"/>
                <a:sym typeface="Wingdings" panose="05000000000000000000" pitchFamily="2" charset="2"/>
              </a:rPr>
              <a:t> Thresholding</a:t>
            </a:r>
            <a:endParaRPr lang="en-IE" altLang="en-US" dirty="0"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r>
              <a:rPr lang="en-IE" altLang="en-US" dirty="0">
                <a:ea typeface="MS PGothic" panose="020B0600070205080204" pitchFamily="34" charset="-128"/>
              </a:rPr>
              <a:t>Other levels </a:t>
            </a:r>
            <a:r>
              <a:rPr lang="en-IE" altLang="en-US" dirty="0">
                <a:ea typeface="MS PGothic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IE" altLang="en-US" b="1" dirty="0">
                <a:ea typeface="MS PGothic" panose="020B0600070205080204" pitchFamily="34" charset="-128"/>
              </a:rPr>
              <a:t>suppressed</a:t>
            </a:r>
            <a:r>
              <a:rPr lang="en-IE" altLang="en-US" dirty="0">
                <a:ea typeface="MS PGothic" panose="020B0600070205080204" pitchFamily="34" charset="-128"/>
              </a:rPr>
              <a:t> or maintained</a:t>
            </a:r>
            <a:endParaRPr lang="en-IE" altLang="en-US" dirty="0">
              <a:ea typeface="MS PGothic" panose="020B0600070205080204" pitchFamily="34" charset="-128"/>
            </a:endParaRPr>
          </a:p>
          <a:p>
            <a:r>
              <a:rPr lang="en-IE" altLang="en-US" dirty="0">
                <a:ea typeface="MS PGothic" panose="020B0600070205080204" pitchFamily="34" charset="-128"/>
              </a:rPr>
              <a:t>Useful </a:t>
            </a:r>
            <a:r>
              <a:rPr lang="en-IE" altLang="en-US" dirty="0">
                <a:ea typeface="MS PGothic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IE" altLang="en-US" dirty="0">
                <a:ea typeface="MS PGothic" panose="020B0600070205080204" pitchFamily="34" charset="-128"/>
              </a:rPr>
              <a:t>highlighting features in an image</a:t>
            </a:r>
            <a:endParaRPr lang="en-IE" altLang="en-US" dirty="0">
              <a:ea typeface="MS PGothic" panose="020B0600070205080204" pitchFamily="34" charset="-128"/>
            </a:endParaRPr>
          </a:p>
          <a:p>
            <a:endParaRPr lang="en-IE" altLang="en-US" dirty="0">
              <a:ea typeface="MS PGothic" panose="020B0600070205080204" pitchFamily="34" charset="-128"/>
            </a:endParaRP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04" b="47615"/>
          <a:stretch>
            <a:fillRect/>
          </a:stretch>
        </p:blipFill>
        <p:spPr bwMode="auto">
          <a:xfrm>
            <a:off x="4299010" y="3183208"/>
            <a:ext cx="27686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8" t="53317" r="61618"/>
          <a:stretch>
            <a:fillRect/>
          </a:stretch>
        </p:blipFill>
        <p:spPr bwMode="auto">
          <a:xfrm>
            <a:off x="1571685" y="3362596"/>
            <a:ext cx="2116137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4" t="53662" r="21846"/>
          <a:stretch>
            <a:fillRect/>
          </a:stretch>
        </p:blipFill>
        <p:spPr bwMode="auto">
          <a:xfrm>
            <a:off x="7678797" y="3378471"/>
            <a:ext cx="2147888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3756085" y="4146821"/>
            <a:ext cx="725487" cy="573087"/>
          </a:xfrm>
          <a:prstGeom prst="rightArrow">
            <a:avLst>
              <a:gd name="adj1" fmla="val 50000"/>
              <a:gd name="adj2" fmla="val 31648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GB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6867585" y="4146821"/>
            <a:ext cx="725487" cy="573087"/>
          </a:xfrm>
          <a:prstGeom prst="rightArrow">
            <a:avLst>
              <a:gd name="adj1" fmla="val 50000"/>
              <a:gd name="adj2" fmla="val 31648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GB" altLang="en-US" sz="18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3517" y="77638"/>
            <a:ext cx="11973464" cy="445758"/>
          </a:xfrm>
        </p:spPr>
        <p:txBody>
          <a:bodyPr>
            <a:normAutofit fontScale="90000"/>
          </a:bodyPr>
          <a:lstStyle/>
          <a:p>
            <a:r>
              <a:rPr lang="en-GB" dirty="0"/>
              <a:t>Bit-Plane Slicing </a:t>
            </a:r>
            <a:endParaRPr lang="tr-T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3517" y="523396"/>
            <a:ext cx="11973464" cy="6256966"/>
          </a:xfrm>
        </p:spPr>
        <p:txBody>
          <a:bodyPr/>
          <a:lstStyle/>
          <a:p>
            <a:r>
              <a:rPr lang="en-IE" altLang="en-US" dirty="0">
                <a:ea typeface="MS PGothic" panose="020B0600070205080204" pitchFamily="34" charset="-128"/>
              </a:rPr>
              <a:t>by </a:t>
            </a:r>
            <a:r>
              <a:rPr lang="en-IE" altLang="en-US" b="1" dirty="0">
                <a:ea typeface="MS PGothic" panose="020B0600070205080204" pitchFamily="34" charset="-128"/>
              </a:rPr>
              <a:t>isolating</a:t>
            </a:r>
            <a:r>
              <a:rPr lang="en-IE" altLang="en-US" dirty="0">
                <a:ea typeface="MS PGothic" panose="020B0600070205080204" pitchFamily="34" charset="-128"/>
              </a:rPr>
              <a:t> particular </a:t>
            </a:r>
            <a:r>
              <a:rPr lang="en-IE" altLang="en-US" b="1" dirty="0">
                <a:ea typeface="MS PGothic" panose="020B0600070205080204" pitchFamily="34" charset="-128"/>
              </a:rPr>
              <a:t>bits</a:t>
            </a:r>
            <a:r>
              <a:rPr lang="en-IE" altLang="en-US" dirty="0">
                <a:ea typeface="MS PGothic" panose="020B0600070205080204" pitchFamily="34" charset="-128"/>
              </a:rPr>
              <a:t> of the pixel values in an image </a:t>
            </a:r>
            <a:r>
              <a:rPr lang="en-IE" altLang="en-US" dirty="0">
                <a:ea typeface="MS PGothic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IE" altLang="en-US" b="1" dirty="0">
                <a:ea typeface="MS PGothic" panose="020B0600070205080204" pitchFamily="34" charset="-128"/>
                <a:sym typeface="Wingdings" panose="05000000000000000000" pitchFamily="2" charset="2"/>
              </a:rPr>
              <a:t>highlight</a:t>
            </a:r>
            <a:r>
              <a:rPr lang="en-IE" altLang="en-US" dirty="0"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GB" altLang="en-US" dirty="0">
                <a:ea typeface="MS PGothic" panose="020B0600070205080204" pitchFamily="34" charset="-128"/>
                <a:sym typeface="Wingdings" panose="05000000000000000000" pitchFamily="2" charset="2"/>
              </a:rPr>
              <a:t>interesting aspects of that image</a:t>
            </a:r>
            <a:endParaRPr lang="en-GB" altLang="en-US" dirty="0"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r>
              <a:rPr lang="en-GB" dirty="0">
                <a:ea typeface="MS PGothic" panose="020B0600070205080204" pitchFamily="34" charset="-128"/>
                <a:sym typeface="Wingdings" panose="05000000000000000000" pitchFamily="2" charset="2"/>
              </a:rPr>
              <a:t>In an image</a:t>
            </a:r>
            <a:endParaRPr lang="en-GB" dirty="0"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 lvl="1" eaLnBrk="1" hangingPunct="1"/>
            <a:r>
              <a:rPr lang="en-IE" altLang="en-US" b="1" dirty="0">
                <a:ea typeface="MS PGothic" panose="020B0600070205080204" pitchFamily="34" charset="-128"/>
              </a:rPr>
              <a:t>Higher-order</a:t>
            </a:r>
            <a:r>
              <a:rPr lang="en-IE" altLang="en-US" dirty="0">
                <a:ea typeface="MS PGothic" panose="020B0600070205080204" pitchFamily="34" charset="-128"/>
              </a:rPr>
              <a:t> bits usually contain most of the </a:t>
            </a:r>
            <a:r>
              <a:rPr lang="en-IE" altLang="en-US" b="1" dirty="0">
                <a:ea typeface="MS PGothic" panose="020B0600070205080204" pitchFamily="34" charset="-128"/>
              </a:rPr>
              <a:t>significant</a:t>
            </a:r>
            <a:r>
              <a:rPr lang="en-IE" altLang="en-US" dirty="0">
                <a:ea typeface="MS PGothic" panose="020B0600070205080204" pitchFamily="34" charset="-128"/>
              </a:rPr>
              <a:t> visual </a:t>
            </a:r>
            <a:r>
              <a:rPr lang="en-IE" altLang="en-US" b="1" dirty="0">
                <a:ea typeface="MS PGothic" panose="020B0600070205080204" pitchFamily="34" charset="-128"/>
              </a:rPr>
              <a:t>information</a:t>
            </a:r>
            <a:endParaRPr lang="en-IE" altLang="en-US" b="1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b="1" dirty="0">
                <a:ea typeface="MS PGothic" panose="020B0600070205080204" pitchFamily="34" charset="-128"/>
              </a:rPr>
              <a:t>Lower-order</a:t>
            </a:r>
            <a:r>
              <a:rPr lang="en-IE" altLang="en-US" dirty="0">
                <a:ea typeface="MS PGothic" panose="020B0600070205080204" pitchFamily="34" charset="-128"/>
              </a:rPr>
              <a:t> bits contain </a:t>
            </a:r>
            <a:r>
              <a:rPr lang="en-IE" altLang="en-US" b="1" dirty="0">
                <a:ea typeface="MS PGothic" panose="020B0600070205080204" pitchFamily="34" charset="-128"/>
              </a:rPr>
              <a:t>subtle</a:t>
            </a:r>
            <a:r>
              <a:rPr lang="en-IE" altLang="en-US" dirty="0">
                <a:ea typeface="MS PGothic" panose="020B0600070205080204" pitchFamily="34" charset="-128"/>
              </a:rPr>
              <a:t> details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3517" y="77638"/>
            <a:ext cx="11973464" cy="445758"/>
          </a:xfrm>
        </p:spPr>
        <p:txBody>
          <a:bodyPr>
            <a:normAutofit fontScale="90000"/>
          </a:bodyPr>
          <a:lstStyle/>
          <a:p>
            <a:r>
              <a:rPr lang="en-GB" dirty="0"/>
              <a:t>Bit-Plane Slicing </a:t>
            </a:r>
            <a:endParaRPr lang="tr-TR" dirty="0"/>
          </a:p>
        </p:txBody>
      </p:sp>
      <p:pic>
        <p:nvPicPr>
          <p:cNvPr id="2" name="Content Placeholder 1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6" r="19246" b="13074"/>
          <a:stretch>
            <a:fillRect/>
          </a:stretch>
        </p:blipFill>
        <p:spPr bwMode="auto">
          <a:xfrm>
            <a:off x="7700975" y="1179580"/>
            <a:ext cx="3128938" cy="303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47"/>
          <a:stretch>
            <a:fillRect/>
          </a:stretch>
        </p:blipFill>
        <p:spPr bwMode="auto">
          <a:xfrm>
            <a:off x="407987" y="1255780"/>
            <a:ext cx="6890112" cy="280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3517" y="77638"/>
            <a:ext cx="11973464" cy="445758"/>
          </a:xfrm>
        </p:spPr>
        <p:txBody>
          <a:bodyPr>
            <a:normAutofit fontScale="90000"/>
          </a:bodyPr>
          <a:lstStyle/>
          <a:p>
            <a:r>
              <a:rPr lang="en-GB" dirty="0"/>
              <a:t>Bit-Plane Slicing </a:t>
            </a:r>
            <a:endParaRPr lang="tr-T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0"/>
          <a:stretch>
            <a:fillRect/>
          </a:stretch>
        </p:blipFill>
        <p:spPr bwMode="auto">
          <a:xfrm>
            <a:off x="1325817" y="731898"/>
            <a:ext cx="5710237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6" r="19246" b="13074"/>
          <a:stretch>
            <a:fillRect/>
          </a:stretch>
        </p:blipFill>
        <p:spPr bwMode="auto">
          <a:xfrm>
            <a:off x="8948043" y="389073"/>
            <a:ext cx="3128938" cy="303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56475" y="3554083"/>
            <a:ext cx="186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Original Image</a:t>
            </a:r>
            <a:endParaRPr lang="tr-T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8136" y="1006701"/>
            <a:ext cx="144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Bit-plane 7</a:t>
            </a:r>
            <a:endParaRPr lang="en-GB" dirty="0"/>
          </a:p>
          <a:p>
            <a:r>
              <a:rPr lang="en-GB" b="1" dirty="0"/>
              <a:t>1</a:t>
            </a:r>
            <a:r>
              <a:rPr lang="en-GB" dirty="0"/>
              <a:t>000 0000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6018362" y="917562"/>
            <a:ext cx="144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Bit-plane 6</a:t>
            </a:r>
            <a:endParaRPr lang="en-GB" dirty="0"/>
          </a:p>
          <a:p>
            <a:r>
              <a:rPr lang="en-GB" dirty="0"/>
              <a:t>0</a:t>
            </a:r>
            <a:r>
              <a:rPr lang="en-GB" b="1" dirty="0"/>
              <a:t>1</a:t>
            </a:r>
            <a:r>
              <a:rPr lang="en-GB" dirty="0"/>
              <a:t>00 0000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7036054" y="4989230"/>
            <a:ext cx="144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Bit-plane 0</a:t>
            </a:r>
            <a:endParaRPr lang="en-GB" dirty="0"/>
          </a:p>
          <a:p>
            <a:r>
              <a:rPr lang="en-GB" dirty="0"/>
              <a:t>000 000</a:t>
            </a:r>
            <a:r>
              <a:rPr lang="en-GB" b="1" dirty="0"/>
              <a:t>1</a:t>
            </a:r>
            <a:endParaRPr lang="tr-T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5" y="4989230"/>
            <a:ext cx="144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Bit-plane 2</a:t>
            </a:r>
            <a:endParaRPr lang="en-GB" dirty="0"/>
          </a:p>
          <a:p>
            <a:r>
              <a:rPr lang="en-GB" dirty="0"/>
              <a:t>000 0</a:t>
            </a:r>
            <a:r>
              <a:rPr lang="en-GB" b="1" dirty="0"/>
              <a:t>1</a:t>
            </a:r>
            <a:r>
              <a:rPr lang="en-GB" dirty="0"/>
              <a:t>00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3565360" y="6211669"/>
            <a:ext cx="144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Bit-plane 0</a:t>
            </a:r>
            <a:endParaRPr lang="en-GB" dirty="0"/>
          </a:p>
          <a:p>
            <a:r>
              <a:rPr lang="en-GB" dirty="0"/>
              <a:t>000 00</a:t>
            </a:r>
            <a:r>
              <a:rPr lang="en-GB" b="1" dirty="0"/>
              <a:t>1</a:t>
            </a:r>
            <a:r>
              <a:rPr lang="en-GB" dirty="0"/>
              <a:t>0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169653" y="2907752"/>
            <a:ext cx="144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Bit-plane 5</a:t>
            </a:r>
            <a:endParaRPr lang="en-GB" dirty="0"/>
          </a:p>
          <a:p>
            <a:r>
              <a:rPr lang="en-GB" dirty="0"/>
              <a:t>00</a:t>
            </a:r>
            <a:r>
              <a:rPr lang="en-GB" b="1" dirty="0"/>
              <a:t>1</a:t>
            </a:r>
            <a:r>
              <a:rPr lang="en-GB" dirty="0"/>
              <a:t>0 0000</a:t>
            </a:r>
            <a:endParaRPr lang="tr-TR" dirty="0"/>
          </a:p>
        </p:txBody>
      </p:sp>
      <p:sp>
        <p:nvSpPr>
          <p:cNvPr id="15" name="TextBox 14"/>
          <p:cNvSpPr txBox="1"/>
          <p:nvPr/>
        </p:nvSpPr>
        <p:spPr>
          <a:xfrm>
            <a:off x="6947027" y="3092418"/>
            <a:ext cx="144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Bit-plane 3</a:t>
            </a:r>
            <a:endParaRPr lang="en-GB" dirty="0"/>
          </a:p>
          <a:p>
            <a:r>
              <a:rPr lang="en-GB" dirty="0"/>
              <a:t>0000 </a:t>
            </a:r>
            <a:r>
              <a:rPr lang="en-GB" b="1" dirty="0"/>
              <a:t>1</a:t>
            </a:r>
            <a:r>
              <a:rPr lang="en-GB" dirty="0"/>
              <a:t>000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3517" y="77638"/>
            <a:ext cx="11973464" cy="445758"/>
          </a:xfrm>
        </p:spPr>
        <p:txBody>
          <a:bodyPr>
            <a:normAutofit fontScale="90000"/>
          </a:bodyPr>
          <a:lstStyle/>
          <a:p>
            <a:r>
              <a:rPr lang="en-GB" dirty="0"/>
              <a:t>Bit-Plane Slicing </a:t>
            </a:r>
            <a:endParaRPr lang="tr-TR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0" y="523396"/>
            <a:ext cx="10385561" cy="625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3517" y="77638"/>
            <a:ext cx="11973464" cy="445758"/>
          </a:xfrm>
        </p:spPr>
        <p:txBody>
          <a:bodyPr>
            <a:normAutofit fontScale="90000"/>
          </a:bodyPr>
          <a:lstStyle/>
          <a:p>
            <a:r>
              <a:rPr lang="en-GB" dirty="0"/>
              <a:t>Bit-Plane Slicing </a:t>
            </a:r>
            <a:endParaRPr lang="tr-T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3" b="43085"/>
          <a:stretch>
            <a:fillRect/>
          </a:stretch>
        </p:blipFill>
        <p:spPr bwMode="auto">
          <a:xfrm>
            <a:off x="114935" y="1322070"/>
            <a:ext cx="4385945" cy="188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09" r="874" b="43085"/>
          <a:stretch>
            <a:fillRect/>
          </a:stretch>
        </p:blipFill>
        <p:spPr bwMode="auto">
          <a:xfrm>
            <a:off x="114935" y="4921250"/>
            <a:ext cx="4797425" cy="208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3" r="33653" b="43085"/>
          <a:stretch>
            <a:fillRect/>
          </a:stretch>
        </p:blipFill>
        <p:spPr bwMode="auto">
          <a:xfrm>
            <a:off x="114935" y="3211830"/>
            <a:ext cx="471678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4452069" y="1679664"/>
            <a:ext cx="39385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GB" altLang="en-US" sz="2500" dirty="0"/>
              <a:t>Reconstructed image using only bit planes 8 and 7</a:t>
            </a:r>
            <a:endParaRPr lang="en-GB" altLang="en-US" sz="2500" dirty="0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4452069" y="3441789"/>
            <a:ext cx="3938587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GB" altLang="en-US" sz="2500"/>
              <a:t>Reconstructed image using only bit planes 8, 7 and 6</a:t>
            </a:r>
            <a:endParaRPr lang="en-GB" altLang="en-US" sz="2500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4452069" y="5205502"/>
            <a:ext cx="39385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GB" altLang="en-US" sz="2500"/>
              <a:t>Reconstructed image using only bit planes 7, 6 and 5</a:t>
            </a:r>
            <a:endParaRPr lang="en-GB" altLang="en-US" sz="2500"/>
          </a:p>
        </p:txBody>
      </p:sp>
      <p:pic>
        <p:nvPicPr>
          <p:cNvPr id="768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88" b="75862"/>
          <a:stretch>
            <a:fillRect/>
          </a:stretch>
        </p:blipFill>
        <p:spPr bwMode="auto">
          <a:xfrm>
            <a:off x="7723549" y="56611"/>
            <a:ext cx="4391532" cy="193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8549407" y="1851157"/>
            <a:ext cx="31127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GB" altLang="en-US" sz="2500" b="1" dirty="0"/>
              <a:t>ORIGINAL IMAGE</a:t>
            </a:r>
            <a:endParaRPr lang="en-GB" altLang="en-US" sz="25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diagram of a binary code&#10;&#10;Description automatically generated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2697" y="643467"/>
            <a:ext cx="872660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78966" y="2993366"/>
            <a:ext cx="119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3-bit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4261449" y="1078302"/>
            <a:ext cx="828136" cy="402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3517" y="77638"/>
            <a:ext cx="11973464" cy="445758"/>
          </a:xfrm>
        </p:spPr>
        <p:txBody>
          <a:bodyPr>
            <a:normAutofit fontScale="90000"/>
          </a:bodyPr>
          <a:lstStyle/>
          <a:p>
            <a:r>
              <a:rPr lang="en-GB" dirty="0"/>
              <a:t>Bit-Plane Slicing SUMMARY</a:t>
            </a:r>
            <a:endParaRPr lang="tr-TR" dirty="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8549407" y="1851157"/>
            <a:ext cx="31127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GB" altLang="en-US" sz="2500" b="1" dirty="0"/>
              <a:t>ORIGINAL IMAGE</a:t>
            </a:r>
            <a:endParaRPr lang="en-GB" altLang="en-US" sz="25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019" y="523396"/>
            <a:ext cx="11961962" cy="6256966"/>
          </a:xfrm>
        </p:spPr>
        <p:txBody>
          <a:bodyPr/>
          <a:lstStyle/>
          <a:p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In Bit-plane slicing, we </a:t>
            </a:r>
            <a:r>
              <a:rPr lang="en-GB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divide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the image into </a:t>
            </a:r>
            <a:r>
              <a:rPr lang="en-GB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bit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planes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 </a:t>
            </a:r>
            <a:endParaRPr lang="en-GB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This is done by first </a:t>
            </a:r>
            <a:r>
              <a:rPr lang="en-GB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converting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the </a:t>
            </a:r>
            <a:r>
              <a:rPr lang="en-GB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pixel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values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in the </a:t>
            </a:r>
            <a:r>
              <a:rPr lang="en-GB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binary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form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and then dividing it into bit planes. </a:t>
            </a:r>
            <a:endParaRPr lang="en-GB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endParaRPr lang="en-GB" b="1" dirty="0"/>
          </a:p>
          <a:p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In general, images </a:t>
            </a:r>
            <a:r>
              <a:rPr lang="en-GB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reconstructed from bit planes 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is </a:t>
            </a:r>
            <a:r>
              <a:rPr lang="en-GB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similar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to applying some </a:t>
            </a:r>
            <a:r>
              <a:rPr lang="en-GB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intensity transformation function 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to the original image</a:t>
            </a:r>
            <a:endParaRPr lang="en-GB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tr-T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1204</Words>
  <Application>WPS Presentation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MS PGothic</vt:lpstr>
      <vt:lpstr>Times New Roman</vt:lpstr>
      <vt:lpstr>open sans</vt:lpstr>
      <vt:lpstr>Segoe Print</vt:lpstr>
      <vt:lpstr>Aptos Display</vt:lpstr>
      <vt:lpstr>Aptos</vt:lpstr>
      <vt:lpstr>Microsoft YaHei</vt:lpstr>
      <vt:lpstr>Arial Unicode MS</vt:lpstr>
      <vt:lpstr>Calibri</vt:lpstr>
      <vt:lpstr>Office Theme</vt:lpstr>
      <vt:lpstr>GRAY LEVEL SLICING BIT-PLANE SLICING</vt:lpstr>
      <vt:lpstr>GRAY LEVEL SLICING</vt:lpstr>
      <vt:lpstr>Bit-Plane Slicing </vt:lpstr>
      <vt:lpstr>Bit-Plane Slicing </vt:lpstr>
      <vt:lpstr>Bit-Plane Slicing </vt:lpstr>
      <vt:lpstr>Bit-Plane Slicing </vt:lpstr>
      <vt:lpstr>Bit-Plane Slicing </vt:lpstr>
      <vt:lpstr>PowerPoint 演示文稿</vt:lpstr>
      <vt:lpstr>Bit-Plane Slicing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Koray Açıcı</dc:creator>
  <cp:lastModifiedBy>Asus F15</cp:lastModifiedBy>
  <cp:revision>33</cp:revision>
  <dcterms:created xsi:type="dcterms:W3CDTF">2024-03-25T19:10:00Z</dcterms:created>
  <dcterms:modified xsi:type="dcterms:W3CDTF">2024-04-01T06:15:24Z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C8F0AFEDE1AC44C59708695936CACD0C_12</vt:lpwstr>
  </property>
  <property fmtid="{D5CDD505-2E9C-101B-9397-08002B2CF9AE}" pid="3" name="KSOProductBuildVer">
    <vt:lpwstr>1033-12.2.0.16703</vt:lpwstr>
  </property>
</Properties>
</file>