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D57D9-AC89-A3EF-7B3A-A3A695E33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C4AB5-0FA4-D520-B4D2-3906329A8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4F793-502D-832D-1BF8-1B9B87C88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F26C-9BD1-4DED-A230-8E2AEF91686D}" type="datetimeFigureOut">
              <a:rPr lang="tr-TR" smtClean="0"/>
              <a:t>8.05.2023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00D82-DA18-1C92-CE79-B08D00BF9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EE4C0-B2C4-A7ED-342F-724937577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17F6-37C5-4878-946D-75E6360F4D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7738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87124-7FDA-BCB6-26A5-7484A1809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8898D-7689-A34E-41F7-B92B37DA4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66321-0AF8-A251-61C2-E76BE541C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F26C-9BD1-4DED-A230-8E2AEF91686D}" type="datetimeFigureOut">
              <a:rPr lang="tr-TR" smtClean="0"/>
              <a:t>8.05.2023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A689D-3363-6A88-D2AD-8806154E8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08D98-FBBE-C8A2-ECDB-2BA128651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17F6-37C5-4878-946D-75E6360F4D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3187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6653E6-3CE7-65B3-DC61-746DA73E6A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C101CB-FF5E-4E34-6FDF-32A297679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22D10-9018-B9A0-3E4C-FB5C7C2D4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F26C-9BD1-4DED-A230-8E2AEF91686D}" type="datetimeFigureOut">
              <a:rPr lang="tr-TR" smtClean="0"/>
              <a:t>8.05.2023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84758-CE3D-07BC-8051-E60CF9CC1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D25D8-9F5D-02BE-215A-AE429325D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17F6-37C5-4878-946D-75E6360F4D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760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09E12-A54C-7F97-B781-DBD0B646F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85673-616A-67AC-DFDC-E9BBEE3EB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B7B1C-561A-26FC-779F-7E81D053E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F26C-9BD1-4DED-A230-8E2AEF91686D}" type="datetimeFigureOut">
              <a:rPr lang="tr-TR" smtClean="0"/>
              <a:t>8.05.2023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056EE-1A3E-D7DF-858F-DE27AE950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9E3DF-A6E7-A0E9-B319-7B401B885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17F6-37C5-4878-946D-75E6360F4D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4285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3B2D0-2A8A-62FF-6CA2-27D0F34E2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E5DCA-2040-9D88-929D-4634126C2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7641C-C7F7-EBB6-7B5A-0A7558736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F26C-9BD1-4DED-A230-8E2AEF91686D}" type="datetimeFigureOut">
              <a:rPr lang="tr-TR" smtClean="0"/>
              <a:t>8.05.2023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97803-5DF3-83CF-C9F0-3BD8DC148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FF537-8507-D0CF-1EDB-8404027E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17F6-37C5-4878-946D-75E6360F4D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8903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6C50D-0A46-AEAC-D1C2-8CD52BFE3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50EB5-EF2C-36AA-7B4D-2E3141D08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B4827-7F54-5BF0-4F77-5F669AE22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D4FAA-9333-2C81-F757-FC011FEB5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F26C-9BD1-4DED-A230-8E2AEF91686D}" type="datetimeFigureOut">
              <a:rPr lang="tr-TR" smtClean="0"/>
              <a:t>8.05.2023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57A3A-9371-CD03-E54F-914E561F3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EAE2C-4F01-3311-16AF-662F1486B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17F6-37C5-4878-946D-75E6360F4D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294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82F64-56B6-5135-130E-E70426B3D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BB38F-739D-3AA5-2973-6EE9B1731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A281D-4CF9-2812-F572-EB74DA119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127E32-6223-6F61-0F7A-C5FF1072E7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86CBF4-8B36-AF04-1AD8-128BDFFC79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28823C-E9BA-E035-3868-E201E80C7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F26C-9BD1-4DED-A230-8E2AEF91686D}" type="datetimeFigureOut">
              <a:rPr lang="tr-TR" smtClean="0"/>
              <a:t>8.05.2023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3AC759-696F-FCB7-5464-3735C7B27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ADDFE0-1F33-BAD8-E77D-5E134AEC3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17F6-37C5-4878-946D-75E6360F4D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324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4444F-6187-FF0E-9BB0-9370D14BA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3662FB-C44C-6BD0-17F5-8807694AE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F26C-9BD1-4DED-A230-8E2AEF91686D}" type="datetimeFigureOut">
              <a:rPr lang="tr-TR" smtClean="0"/>
              <a:t>8.05.2023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E61B1-C09E-3E69-0F5A-FEB8E8C42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99207F-C9F1-E2D0-8CB9-4BC7F1BC5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17F6-37C5-4878-946D-75E6360F4D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4803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0EF937-80F2-8FCC-5297-13C5D8D89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F26C-9BD1-4DED-A230-8E2AEF91686D}" type="datetimeFigureOut">
              <a:rPr lang="tr-TR" smtClean="0"/>
              <a:t>8.05.2023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B21079-CB8D-72D6-81AA-3E29556B9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B2026-6793-E528-0FBC-D4FBA189B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17F6-37C5-4878-946D-75E6360F4D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8586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971C6-0E00-E2BF-37BA-06CED04A9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4CC3C-B8E9-DB53-2914-E4D211284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59831-D8E7-0C1D-349E-F59F0B3DE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AF269-E23E-75AB-AA34-42D4FB947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F26C-9BD1-4DED-A230-8E2AEF91686D}" type="datetimeFigureOut">
              <a:rPr lang="tr-TR" smtClean="0"/>
              <a:t>8.05.2023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42EAF-6D07-F000-85B4-1060FA726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9C777-734E-A9E8-8FC8-B19A36FA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17F6-37C5-4878-946D-75E6360F4D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4558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171D-444F-FD69-CB80-C0CBE696F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89F91A-6C22-FF4C-4A57-BD8FC8606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415A32-4676-B86C-B19B-68E9FC7D9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8D9C0-9398-E0E5-3DFC-8423863FC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F26C-9BD1-4DED-A230-8E2AEF91686D}" type="datetimeFigureOut">
              <a:rPr lang="tr-TR" smtClean="0"/>
              <a:t>8.05.2023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FD05D-D803-659E-1F9A-1C5E4AD74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399D2-7990-136B-EB1C-8E9E1FD8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17F6-37C5-4878-946D-75E6360F4D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369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61727C-A538-8FEF-53A5-9CE666C5E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4CEA7-E3A3-182F-2FDD-08D0DBAD4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17382-2045-7CE0-0081-DAE231A274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7F26C-9BD1-4DED-A230-8E2AEF91686D}" type="datetimeFigureOut">
              <a:rPr lang="tr-TR" smtClean="0"/>
              <a:t>8.05.2023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6319A-D094-981B-38C8-1CEBEDC59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96A91-9037-C582-8FE8-C56E7B9B90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D17F6-37C5-4878-946D-75E6360F4D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3833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091D0-374E-AAB6-AB6F-830A545236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CNN</a:t>
            </a:r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01DE7E-4E78-E96D-1EA8-DB3F11F6D2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CONVOLUTIONAL NEURAL NETWORKS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92823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6FFE3-B0AB-7A42-6DFE-FA373BB2E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GB" dirty="0"/>
              <a:t>CNN – </a:t>
            </a:r>
            <a:r>
              <a:rPr lang="en-GB" b="1" dirty="0"/>
              <a:t>Convolutional</a:t>
            </a:r>
            <a:r>
              <a:rPr lang="en-GB" dirty="0"/>
              <a:t> </a:t>
            </a:r>
            <a:r>
              <a:rPr lang="en-GB" b="1" dirty="0"/>
              <a:t>Layer</a:t>
            </a:r>
            <a:endParaRPr lang="tr-TR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FF7F9-61BE-3B72-2468-189DD7AB8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38" y="560716"/>
            <a:ext cx="12051102" cy="6279027"/>
          </a:xfrm>
        </p:spPr>
        <p:txBody>
          <a:bodyPr/>
          <a:lstStyle/>
          <a:p>
            <a:r>
              <a:rPr lang="en-GB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As the image data </a:t>
            </a:r>
            <a:r>
              <a:rPr lang="en-GB" b="1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progresses</a:t>
            </a:r>
            <a:r>
              <a:rPr lang="en-GB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 through the </a:t>
            </a:r>
            <a:r>
              <a:rPr lang="en-GB" b="1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layers</a:t>
            </a:r>
            <a:r>
              <a:rPr lang="en-GB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 of the CNN, it starts to </a:t>
            </a:r>
            <a:r>
              <a:rPr lang="en-GB" b="1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recognize</a:t>
            </a:r>
            <a:r>
              <a:rPr lang="en-GB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 larger elements or </a:t>
            </a:r>
            <a:r>
              <a:rPr lang="en-GB" b="1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shapes</a:t>
            </a:r>
            <a:r>
              <a:rPr lang="en-GB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 of the object until it </a:t>
            </a:r>
            <a:r>
              <a:rPr lang="en-GB" b="1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finally</a:t>
            </a:r>
            <a:r>
              <a:rPr lang="en-GB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 identifies the intended object.</a:t>
            </a:r>
          </a:p>
          <a:p>
            <a:pPr marL="0" indent="0">
              <a:buNone/>
            </a:pPr>
            <a:endParaRPr lang="tr-TR" b="1" dirty="0"/>
          </a:p>
        </p:txBody>
      </p:sp>
      <p:pic>
        <p:nvPicPr>
          <p:cNvPr id="5" name="Picture 4" descr="A picture containing screenshot, pattern, diagram">
            <a:extLst>
              <a:ext uri="{FF2B5EF4-FFF2-40B4-BE49-F238E27FC236}">
                <a16:creationId xmlns:a16="http://schemas.microsoft.com/office/drawing/2014/main" id="{D9CB969B-FBAB-D587-5293-CA2B501F7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770" y="2073178"/>
            <a:ext cx="8474174" cy="41608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98FC49-D04D-8161-11E4-416D61BA0F10}"/>
              </a:ext>
            </a:extLst>
          </p:cNvPr>
          <p:cNvSpPr txBox="1"/>
          <p:nvPr/>
        </p:nvSpPr>
        <p:spPr>
          <a:xfrm>
            <a:off x="3485072" y="6234059"/>
            <a:ext cx="6960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BASIC FEATURES </a:t>
            </a:r>
            <a:r>
              <a:rPr lang="en-GB" b="1" dirty="0">
                <a:sym typeface="Wingdings" panose="05000000000000000000" pitchFamily="2" charset="2"/>
              </a:rPr>
              <a:t> COMPLEX FEATURES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831281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6FFE3-B0AB-7A42-6DFE-FA373BB2E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GB" dirty="0"/>
              <a:t>CNN – </a:t>
            </a:r>
            <a:r>
              <a:rPr lang="en-GB" b="1" dirty="0"/>
              <a:t>Convolutional</a:t>
            </a:r>
            <a:r>
              <a:rPr lang="en-GB" dirty="0"/>
              <a:t> </a:t>
            </a:r>
            <a:r>
              <a:rPr lang="en-GB" b="1" dirty="0"/>
              <a:t>Layer</a:t>
            </a:r>
            <a:endParaRPr lang="tr-TR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FF7F9-61BE-3B72-2468-189DD7AB8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38" y="560716"/>
            <a:ext cx="12051102" cy="6279027"/>
          </a:xfrm>
        </p:spPr>
        <p:txBody>
          <a:bodyPr/>
          <a:lstStyle/>
          <a:p>
            <a:r>
              <a:rPr lang="en-GB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The convolutional layer is the </a:t>
            </a:r>
            <a:r>
              <a:rPr lang="en-GB" b="1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core</a:t>
            </a:r>
            <a:r>
              <a:rPr lang="en-GB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 </a:t>
            </a:r>
            <a:r>
              <a:rPr lang="en-GB" b="1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building</a:t>
            </a:r>
            <a:r>
              <a:rPr lang="en-GB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 </a:t>
            </a:r>
            <a:r>
              <a:rPr lang="en-GB" b="1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block</a:t>
            </a:r>
            <a:r>
              <a:rPr lang="en-GB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 of a CNN, and it is where the majority of computation occurs</a:t>
            </a:r>
          </a:p>
          <a:p>
            <a:r>
              <a:rPr lang="en-GB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It requires a few components, which are </a:t>
            </a:r>
            <a:r>
              <a:rPr lang="en-GB" b="1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input</a:t>
            </a:r>
            <a:r>
              <a:rPr lang="en-GB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 </a:t>
            </a:r>
            <a:r>
              <a:rPr lang="en-GB" b="1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data</a:t>
            </a:r>
            <a:r>
              <a:rPr lang="en-GB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, a </a:t>
            </a:r>
            <a:r>
              <a:rPr lang="en-GB" b="1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filter</a:t>
            </a:r>
            <a:r>
              <a:rPr lang="en-GB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, and a </a:t>
            </a:r>
            <a:r>
              <a:rPr lang="en-GB" b="1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feature</a:t>
            </a:r>
            <a:r>
              <a:rPr lang="en-GB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 </a:t>
            </a:r>
            <a:r>
              <a:rPr lang="en-GB" b="1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map</a:t>
            </a:r>
            <a:endParaRPr lang="en-GB" b="1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r>
              <a:rPr lang="en-GB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Let’s assume that the input will be a colour image, which is made up of a matrix of pixels in 3D</a:t>
            </a:r>
          </a:p>
          <a:p>
            <a:r>
              <a:rPr lang="en-GB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This means that the input will have three dimensions—a height, width, and depth—which correspond to RGB in an image</a:t>
            </a:r>
            <a:endParaRPr lang="en-GB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r>
              <a:rPr lang="en-GB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We also have a </a:t>
            </a:r>
            <a:r>
              <a:rPr lang="en-GB" b="1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feature</a:t>
            </a:r>
            <a:r>
              <a:rPr lang="en-GB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 </a:t>
            </a:r>
            <a:r>
              <a:rPr lang="en-GB" b="1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detector</a:t>
            </a:r>
            <a:r>
              <a:rPr lang="en-GB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, also known as a </a:t>
            </a:r>
            <a:r>
              <a:rPr lang="en-GB" b="1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kernel</a:t>
            </a:r>
            <a:r>
              <a:rPr lang="en-GB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 or a </a:t>
            </a:r>
            <a:r>
              <a:rPr lang="en-GB" b="1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filter</a:t>
            </a:r>
          </a:p>
          <a:p>
            <a:pPr lvl="1"/>
            <a:r>
              <a:rPr lang="en-GB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which will </a:t>
            </a:r>
            <a:r>
              <a:rPr lang="en-GB" b="1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move</a:t>
            </a:r>
            <a:r>
              <a:rPr lang="en-GB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 </a:t>
            </a:r>
            <a:r>
              <a:rPr lang="en-GB" b="1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across</a:t>
            </a:r>
            <a:r>
              <a:rPr lang="en-GB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 </a:t>
            </a:r>
            <a:r>
              <a:rPr lang="en-GB" b="1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the</a:t>
            </a:r>
            <a:r>
              <a:rPr lang="en-GB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 </a:t>
            </a:r>
            <a:r>
              <a:rPr lang="en-GB" b="1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receptive</a:t>
            </a:r>
            <a:r>
              <a:rPr lang="en-GB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 </a:t>
            </a:r>
            <a:r>
              <a:rPr lang="en-GB" b="1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fields</a:t>
            </a:r>
            <a:r>
              <a:rPr lang="en-GB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 of the image, checking if the feature is present</a:t>
            </a:r>
            <a:endParaRPr lang="en-GB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lvl="1"/>
            <a:r>
              <a:rPr lang="en-GB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This process is known as a </a:t>
            </a:r>
            <a:r>
              <a:rPr lang="en-GB" b="1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convolution</a:t>
            </a:r>
          </a:p>
        </p:txBody>
      </p:sp>
    </p:spTree>
    <p:extLst>
      <p:ext uri="{BB962C8B-B14F-4D97-AF65-F5344CB8AC3E}">
        <p14:creationId xmlns:p14="http://schemas.microsoft.com/office/powerpoint/2010/main" val="1662062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6FFE3-B0AB-7A42-6DFE-FA373BB2E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GB" dirty="0"/>
              <a:t>CNN – </a:t>
            </a:r>
            <a:r>
              <a:rPr lang="en-GB" b="1" dirty="0"/>
              <a:t>Convolutional</a:t>
            </a:r>
            <a:r>
              <a:rPr lang="en-GB" dirty="0"/>
              <a:t> </a:t>
            </a:r>
            <a:r>
              <a:rPr lang="en-GB" b="1" dirty="0"/>
              <a:t>Layer</a:t>
            </a:r>
            <a:endParaRPr lang="tr-TR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FF7F9-61BE-3B72-2468-189DD7AB8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38" y="560716"/>
            <a:ext cx="12051102" cy="6279027"/>
          </a:xfrm>
        </p:spPr>
        <p:txBody>
          <a:bodyPr>
            <a:normAutofit lnSpcReduction="10000"/>
          </a:bodyPr>
          <a:lstStyle/>
          <a:p>
            <a:r>
              <a:rPr lang="en-GB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The feature detector is a two-dimensional (2-D) array of weights, which represents part of the image</a:t>
            </a:r>
          </a:p>
          <a:p>
            <a:r>
              <a:rPr lang="en-GB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While they can vary in size, the filter size is typically a 3x3 matrix</a:t>
            </a:r>
          </a:p>
          <a:p>
            <a:pPr lvl="1"/>
            <a:r>
              <a:rPr lang="en-GB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this also determines the size of the receptive field</a:t>
            </a:r>
          </a:p>
          <a:p>
            <a:r>
              <a:rPr lang="en-GB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The filter is then applied to an area of the image, and a dot product is calculated between the input pixels and the filter</a:t>
            </a:r>
          </a:p>
          <a:p>
            <a:pPr lvl="1"/>
            <a:r>
              <a:rPr lang="en-GB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This dot product is then fed into an output array</a:t>
            </a:r>
            <a:endParaRPr lang="en-GB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r>
              <a:rPr lang="en-GB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Afterwards, the filter shifts by a stride, repeating the process until the kernel has swept across the entire image</a:t>
            </a:r>
          </a:p>
          <a:p>
            <a:r>
              <a:rPr lang="en-GB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The </a:t>
            </a:r>
            <a:r>
              <a:rPr lang="en-GB" b="1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final</a:t>
            </a:r>
            <a:r>
              <a:rPr lang="en-GB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 </a:t>
            </a:r>
            <a:r>
              <a:rPr lang="en-GB" b="1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output</a:t>
            </a:r>
            <a:r>
              <a:rPr lang="en-GB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 from the series of dot products from the </a:t>
            </a:r>
            <a:r>
              <a:rPr lang="en-GB" b="1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input</a:t>
            </a:r>
            <a:r>
              <a:rPr lang="en-GB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 and the </a:t>
            </a:r>
            <a:r>
              <a:rPr lang="en-GB" b="1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filter</a:t>
            </a:r>
            <a:r>
              <a:rPr lang="en-GB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 is known as a </a:t>
            </a:r>
            <a:r>
              <a:rPr lang="en-GB" b="1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feature</a:t>
            </a:r>
            <a:r>
              <a:rPr lang="en-GB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 </a:t>
            </a:r>
            <a:r>
              <a:rPr lang="en-GB" b="1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map</a:t>
            </a:r>
            <a:r>
              <a:rPr lang="en-GB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, </a:t>
            </a:r>
            <a:r>
              <a:rPr lang="en-GB" b="1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activation</a:t>
            </a:r>
            <a:r>
              <a:rPr lang="en-GB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 </a:t>
            </a:r>
            <a:r>
              <a:rPr lang="en-GB" b="1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map</a:t>
            </a:r>
            <a:r>
              <a:rPr lang="en-GB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, or a </a:t>
            </a:r>
            <a:r>
              <a:rPr lang="en-GB" b="1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convolved</a:t>
            </a:r>
            <a:r>
              <a:rPr lang="en-GB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 </a:t>
            </a:r>
            <a:r>
              <a:rPr lang="en-GB" b="1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feature</a:t>
            </a:r>
          </a:p>
          <a:p>
            <a:r>
              <a:rPr lang="en-GB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After each convolution operation, a CNN applies a Rectified Linear Unit (ReLU) transformation to the feature map, introducing nonlinearity to the model</a:t>
            </a:r>
            <a:endParaRPr lang="en-GB" b="1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endParaRPr lang="en-GB" b="1" i="0" dirty="0">
              <a:solidFill>
                <a:srgbClr val="161616"/>
              </a:solidFill>
              <a:effectLst/>
              <a:latin typeface="IBM Plex Sans" panose="020B05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157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6FFE3-B0AB-7A42-6DFE-FA373BB2E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GB" dirty="0"/>
              <a:t>CNN – </a:t>
            </a:r>
            <a:r>
              <a:rPr lang="en-GB" b="1" dirty="0"/>
              <a:t>Convolutional</a:t>
            </a:r>
            <a:r>
              <a:rPr lang="en-GB" dirty="0"/>
              <a:t> </a:t>
            </a:r>
            <a:r>
              <a:rPr lang="en-GB" b="1" dirty="0"/>
              <a:t>Layer - EXAMPLE</a:t>
            </a:r>
            <a:endParaRPr lang="tr-TR" b="1" dirty="0"/>
          </a:p>
        </p:txBody>
      </p:sp>
      <p:pic>
        <p:nvPicPr>
          <p:cNvPr id="5" name="Content Placeholder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9ACB705-E10E-79C5-8277-93695175CE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106" y="1013481"/>
            <a:ext cx="9246075" cy="5372376"/>
          </a:xfrm>
        </p:spPr>
      </p:pic>
    </p:spTree>
    <p:extLst>
      <p:ext uri="{BB962C8B-B14F-4D97-AF65-F5344CB8AC3E}">
        <p14:creationId xmlns:p14="http://schemas.microsoft.com/office/powerpoint/2010/main" val="1790797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6FFE3-B0AB-7A42-6DFE-FA373BB2E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GB" dirty="0"/>
              <a:t>CNN – </a:t>
            </a:r>
            <a:r>
              <a:rPr lang="en-GB" b="1" dirty="0"/>
              <a:t>Convolutional</a:t>
            </a:r>
            <a:r>
              <a:rPr lang="en-GB" dirty="0"/>
              <a:t> </a:t>
            </a:r>
            <a:r>
              <a:rPr lang="en-GB" b="1" dirty="0"/>
              <a:t>Layer - EXAMPLE</a:t>
            </a:r>
            <a:endParaRPr lang="tr-TR" b="1" dirty="0"/>
          </a:p>
        </p:txBody>
      </p:sp>
      <p:pic>
        <p:nvPicPr>
          <p:cNvPr id="5" name="Content Placeholder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9ACB705-E10E-79C5-8277-93695175CE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77" y="718259"/>
            <a:ext cx="6959066" cy="404352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C1EBC3-8CE9-3283-980F-5824A588F202}"/>
              </a:ext>
            </a:extLst>
          </p:cNvPr>
          <p:cNvSpPr txBox="1"/>
          <p:nvPr/>
        </p:nvSpPr>
        <p:spPr>
          <a:xfrm>
            <a:off x="7157050" y="681038"/>
            <a:ext cx="44023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Image size </a:t>
            </a:r>
            <a:r>
              <a:rPr lang="en-GB" sz="3200" dirty="0">
                <a:sym typeface="Wingdings" panose="05000000000000000000" pitchFamily="2" charset="2"/>
              </a:rPr>
              <a:t> 5x5 </a:t>
            </a:r>
            <a:r>
              <a:rPr lang="en-GB" sz="3200" dirty="0" err="1">
                <a:sym typeface="Wingdings" panose="05000000000000000000" pitchFamily="2" charset="2"/>
              </a:rPr>
              <a:t>px</a:t>
            </a:r>
            <a:endParaRPr lang="en-GB" sz="3200" dirty="0">
              <a:sym typeface="Wingdings" panose="05000000000000000000" pitchFamily="2" charset="2"/>
            </a:endParaRPr>
          </a:p>
          <a:p>
            <a:r>
              <a:rPr lang="en-GB" sz="3200" dirty="0">
                <a:sym typeface="Wingdings" panose="05000000000000000000" pitchFamily="2" charset="2"/>
              </a:rPr>
              <a:t>Filter size  3x3 </a:t>
            </a:r>
            <a:r>
              <a:rPr lang="en-GB" sz="3200" dirty="0" err="1">
                <a:sym typeface="Wingdings" panose="05000000000000000000" pitchFamily="2" charset="2"/>
              </a:rPr>
              <a:t>px</a:t>
            </a:r>
            <a:endParaRPr lang="en-GB" sz="3200" dirty="0">
              <a:sym typeface="Wingdings" panose="05000000000000000000" pitchFamily="2" charset="2"/>
            </a:endParaRPr>
          </a:p>
          <a:p>
            <a:endParaRPr lang="en-GB" sz="3200" dirty="0">
              <a:sym typeface="Wingdings" panose="05000000000000000000" pitchFamily="2" charset="2"/>
            </a:endParaRPr>
          </a:p>
          <a:p>
            <a:r>
              <a:rPr lang="en-GB" sz="3200" b="1" dirty="0">
                <a:sym typeface="Wingdings" panose="05000000000000000000" pitchFamily="2" charset="2"/>
              </a:rPr>
              <a:t>CONVOLUTION OPERATION:</a:t>
            </a:r>
          </a:p>
          <a:p>
            <a:endParaRPr lang="en-GB" sz="3200" dirty="0">
              <a:sym typeface="Wingdings" panose="05000000000000000000" pitchFamily="2" charset="2"/>
            </a:endParaRPr>
          </a:p>
          <a:p>
            <a:r>
              <a:rPr lang="en-GB" sz="3200" dirty="0">
                <a:sym typeface="Wingdings" panose="05000000000000000000" pitchFamily="2" charset="2"/>
              </a:rPr>
              <a:t>9*0 + 4*2 + 1*1 +</a:t>
            </a:r>
          </a:p>
          <a:p>
            <a:r>
              <a:rPr lang="en-GB" sz="3200" dirty="0">
                <a:sym typeface="Wingdings" panose="05000000000000000000" pitchFamily="2" charset="2"/>
              </a:rPr>
              <a:t>1*4 + 1*1 + 0*1 +</a:t>
            </a:r>
          </a:p>
          <a:p>
            <a:r>
              <a:rPr lang="en-GB" sz="3200" dirty="0">
                <a:sym typeface="Wingdings" panose="05000000000000000000" pitchFamily="2" charset="2"/>
              </a:rPr>
              <a:t>1*1 + 2*0 + 1*1 = </a:t>
            </a:r>
            <a:r>
              <a:rPr lang="en-GB" sz="3200" b="1" dirty="0">
                <a:sym typeface="Wingdings" panose="05000000000000000000" pitchFamily="2" charset="2"/>
              </a:rPr>
              <a:t>16</a:t>
            </a:r>
            <a:endParaRPr lang="tr-TR" sz="32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FC06C3-F723-A24A-5ADB-6DFF69147A62}"/>
              </a:ext>
            </a:extLst>
          </p:cNvPr>
          <p:cNvCxnSpPr/>
          <p:nvPr/>
        </p:nvCxnSpPr>
        <p:spPr>
          <a:xfrm flipH="1">
            <a:off x="2751826" y="3623094"/>
            <a:ext cx="120770" cy="1906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EDFF47E-E5F4-C9F7-5EEE-8BF961DDEB56}"/>
              </a:ext>
            </a:extLst>
          </p:cNvPr>
          <p:cNvSpPr txBox="1"/>
          <p:nvPr/>
        </p:nvSpPr>
        <p:spPr>
          <a:xfrm>
            <a:off x="1656272" y="5415178"/>
            <a:ext cx="5891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This values represent the weights and randomly assigned in the beginning of the TRAINING phase. THE AIM OF THE CNN is to update the weights and extract the features!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3157010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6FFE3-B0AB-7A42-6DFE-FA373BB2E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GB" dirty="0"/>
              <a:t>CNN – </a:t>
            </a:r>
            <a:r>
              <a:rPr lang="en-GB" b="1" dirty="0"/>
              <a:t>Convolutional</a:t>
            </a:r>
            <a:r>
              <a:rPr lang="en-GB" dirty="0"/>
              <a:t> </a:t>
            </a:r>
            <a:r>
              <a:rPr lang="en-GB" b="1" dirty="0"/>
              <a:t>Layer – EXAMPLE 2</a:t>
            </a:r>
            <a:endParaRPr lang="tr-TR" b="1" dirty="0"/>
          </a:p>
        </p:txBody>
      </p:sp>
      <p:pic>
        <p:nvPicPr>
          <p:cNvPr id="10" name="Picture 9" descr="A picture containing square, screenshot, text, rectangle">
            <a:extLst>
              <a:ext uri="{FF2B5EF4-FFF2-40B4-BE49-F238E27FC236}">
                <a16:creationId xmlns:a16="http://schemas.microsoft.com/office/drawing/2014/main" id="{022AC29C-3F00-6DD5-AF81-D90968C10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96" y="573656"/>
            <a:ext cx="5010150" cy="3657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7E23E11-0993-601D-F48A-2D17A49941D3}"/>
              </a:ext>
            </a:extLst>
          </p:cNvPr>
          <p:cNvSpPr txBox="1"/>
          <p:nvPr/>
        </p:nvSpPr>
        <p:spPr>
          <a:xfrm>
            <a:off x="5529532" y="681038"/>
            <a:ext cx="6047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Our filter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endParaRPr lang="tr-TR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1620A46D-3371-1A0F-9005-CD5AA6D5F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110037"/>
              </p:ext>
            </p:extLst>
          </p:nvPr>
        </p:nvGraphicFramePr>
        <p:xfrm>
          <a:off x="6771736" y="810227"/>
          <a:ext cx="131121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072">
                  <a:extLst>
                    <a:ext uri="{9D8B030D-6E8A-4147-A177-3AD203B41FA5}">
                      <a16:colId xmlns:a16="http://schemas.microsoft.com/office/drawing/2014/main" val="4261570142"/>
                    </a:ext>
                  </a:extLst>
                </a:gridCol>
                <a:gridCol w="437072">
                  <a:extLst>
                    <a:ext uri="{9D8B030D-6E8A-4147-A177-3AD203B41FA5}">
                      <a16:colId xmlns:a16="http://schemas.microsoft.com/office/drawing/2014/main" val="4243289803"/>
                    </a:ext>
                  </a:extLst>
                </a:gridCol>
                <a:gridCol w="437072">
                  <a:extLst>
                    <a:ext uri="{9D8B030D-6E8A-4147-A177-3AD203B41FA5}">
                      <a16:colId xmlns:a16="http://schemas.microsoft.com/office/drawing/2014/main" val="3673294577"/>
                    </a:ext>
                  </a:extLst>
                </a:gridCol>
              </a:tblGrid>
              <a:tr h="300975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tr-T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tr-T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tr-T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672577"/>
                  </a:ext>
                </a:extLst>
              </a:tr>
              <a:tr h="300975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tr-T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tr-T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tr-T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95667"/>
                  </a:ext>
                </a:extLst>
              </a:tr>
              <a:tr h="300975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tr-T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tr-T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tr-T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510110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BA9D0B-3CB2-EADC-A5F2-348CD2F01B18}"/>
              </a:ext>
            </a:extLst>
          </p:cNvPr>
          <p:cNvCxnSpPr/>
          <p:nvPr/>
        </p:nvCxnSpPr>
        <p:spPr>
          <a:xfrm>
            <a:off x="3666226" y="1604513"/>
            <a:ext cx="3183148" cy="1173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D8CC563-4D4E-55F1-20EB-03B933CC9199}"/>
              </a:ext>
            </a:extLst>
          </p:cNvPr>
          <p:cNvSpPr txBox="1"/>
          <p:nvPr/>
        </p:nvSpPr>
        <p:spPr>
          <a:xfrm>
            <a:off x="6963856" y="2467155"/>
            <a:ext cx="46127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1*1</a:t>
            </a:r>
            <a:r>
              <a:rPr lang="en-GB" dirty="0"/>
              <a:t> + 1*0 + </a:t>
            </a:r>
            <a:r>
              <a:rPr lang="en-GB" b="1" dirty="0"/>
              <a:t>1*1</a:t>
            </a:r>
            <a:r>
              <a:rPr lang="en-GB" dirty="0"/>
              <a:t> +</a:t>
            </a:r>
          </a:p>
          <a:p>
            <a:r>
              <a:rPr lang="en-GB" dirty="0"/>
              <a:t>0*0 + </a:t>
            </a:r>
            <a:r>
              <a:rPr lang="en-GB" b="1" dirty="0"/>
              <a:t>1*1</a:t>
            </a:r>
            <a:r>
              <a:rPr lang="en-GB" dirty="0"/>
              <a:t> + 1*0 +</a:t>
            </a:r>
          </a:p>
          <a:p>
            <a:r>
              <a:rPr lang="en-GB" dirty="0"/>
              <a:t>0*0 + 0*0 + </a:t>
            </a:r>
            <a:r>
              <a:rPr lang="en-GB" b="1" dirty="0"/>
              <a:t>1*1</a:t>
            </a:r>
            <a:r>
              <a:rPr lang="en-GB" dirty="0"/>
              <a:t> = </a:t>
            </a:r>
            <a:r>
              <a:rPr lang="en-GB" sz="2800" b="1" dirty="0"/>
              <a:t>4</a:t>
            </a:r>
            <a:endParaRPr lang="tr-TR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0D0E37-91B2-7A78-5A46-16B7743BB854}"/>
              </a:ext>
            </a:extLst>
          </p:cNvPr>
          <p:cNvSpPr txBox="1"/>
          <p:nvPr/>
        </p:nvSpPr>
        <p:spPr>
          <a:xfrm>
            <a:off x="983411" y="4779034"/>
            <a:ext cx="104810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dirty="0">
                <a:solidFill>
                  <a:srgbClr val="222222"/>
                </a:solidFill>
                <a:effectLst/>
                <a:latin typeface="Inter var"/>
              </a:rPr>
              <a:t>The Kernel/filter shifts </a:t>
            </a:r>
            <a:r>
              <a:rPr lang="en-GB" b="1" i="0" dirty="0">
                <a:solidFill>
                  <a:srgbClr val="222222"/>
                </a:solidFill>
                <a:effectLst/>
                <a:latin typeface="Inter var"/>
              </a:rPr>
              <a:t>9</a:t>
            </a:r>
            <a:r>
              <a:rPr lang="en-GB" b="0" i="0" dirty="0">
                <a:solidFill>
                  <a:srgbClr val="222222"/>
                </a:solidFill>
                <a:effectLst/>
                <a:latin typeface="Inter var"/>
              </a:rPr>
              <a:t> times because of </a:t>
            </a:r>
            <a:r>
              <a:rPr lang="en-GB" b="1" i="0" dirty="0">
                <a:solidFill>
                  <a:srgbClr val="222222"/>
                </a:solidFill>
                <a:effectLst/>
                <a:latin typeface="Inter var"/>
              </a:rPr>
              <a:t>Stride Length</a:t>
            </a:r>
            <a:r>
              <a:rPr lang="en-GB" b="0" i="0" dirty="0">
                <a:solidFill>
                  <a:srgbClr val="222222"/>
                </a:solidFill>
                <a:effectLst/>
                <a:latin typeface="Inter var"/>
              </a:rPr>
              <a:t> = 1 (Non-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Inter var"/>
              </a:rPr>
              <a:t>Strided</a:t>
            </a:r>
            <a:r>
              <a:rPr lang="en-GB" b="0" i="0" dirty="0">
                <a:solidFill>
                  <a:srgbClr val="222222"/>
                </a:solidFill>
                <a:effectLst/>
                <a:latin typeface="Inter var"/>
              </a:rPr>
              <a:t>), every time performing an elementwise multiplication operation between K (kernel) and the portion P of the image over which the kernel is hovering.</a:t>
            </a:r>
          </a:p>
          <a:p>
            <a:r>
              <a:rPr lang="en-GB" b="0" i="0" dirty="0">
                <a:solidFill>
                  <a:srgbClr val="222222"/>
                </a:solidFill>
                <a:effectLst/>
                <a:latin typeface="Inter var"/>
              </a:rPr>
              <a:t>The filter moves to the </a:t>
            </a:r>
            <a:r>
              <a:rPr lang="en-GB" b="1" i="0" dirty="0">
                <a:solidFill>
                  <a:srgbClr val="222222"/>
                </a:solidFill>
                <a:effectLst/>
                <a:latin typeface="Inter var"/>
              </a:rPr>
              <a:t>right</a:t>
            </a:r>
            <a:r>
              <a:rPr lang="en-GB" b="0" i="0" dirty="0">
                <a:solidFill>
                  <a:srgbClr val="222222"/>
                </a:solidFill>
                <a:effectLst/>
                <a:latin typeface="Inter var"/>
              </a:rPr>
              <a:t> with a </a:t>
            </a:r>
            <a:r>
              <a:rPr lang="en-GB" b="1" i="0" dirty="0">
                <a:solidFill>
                  <a:srgbClr val="222222"/>
                </a:solidFill>
                <a:effectLst/>
                <a:latin typeface="Inter var"/>
              </a:rPr>
              <a:t>certain Stride Value </a:t>
            </a:r>
            <a:r>
              <a:rPr lang="en-GB" b="0" i="0" dirty="0">
                <a:solidFill>
                  <a:srgbClr val="222222"/>
                </a:solidFill>
                <a:effectLst/>
                <a:latin typeface="Inter var"/>
              </a:rPr>
              <a:t>till it parses the </a:t>
            </a:r>
            <a:r>
              <a:rPr lang="en-GB" b="1" i="0" dirty="0">
                <a:solidFill>
                  <a:srgbClr val="222222"/>
                </a:solidFill>
                <a:effectLst/>
                <a:latin typeface="Inter var"/>
              </a:rPr>
              <a:t>complete width</a:t>
            </a:r>
            <a:r>
              <a:rPr lang="en-GB" b="0" i="0" dirty="0">
                <a:solidFill>
                  <a:srgbClr val="222222"/>
                </a:solidFill>
                <a:effectLst/>
                <a:latin typeface="Inter var"/>
              </a:rPr>
              <a:t>. Moving on, it hops down to the beginning (left) of the image with the same Stride Value and repeats the process </a:t>
            </a:r>
            <a:r>
              <a:rPr lang="en-GB" b="1" i="0" dirty="0">
                <a:solidFill>
                  <a:srgbClr val="222222"/>
                </a:solidFill>
                <a:effectLst/>
                <a:latin typeface="Inter var"/>
              </a:rPr>
              <a:t>until</a:t>
            </a:r>
            <a:r>
              <a:rPr lang="en-GB" b="0" i="0" dirty="0">
                <a:solidFill>
                  <a:srgbClr val="222222"/>
                </a:solidFill>
                <a:effectLst/>
                <a:latin typeface="Inter var"/>
              </a:rPr>
              <a:t> the entire image is </a:t>
            </a:r>
            <a:r>
              <a:rPr lang="en-GB" b="1" i="0" dirty="0">
                <a:solidFill>
                  <a:srgbClr val="222222"/>
                </a:solidFill>
                <a:effectLst/>
                <a:latin typeface="Inter var"/>
              </a:rPr>
              <a:t>traversed</a:t>
            </a:r>
            <a:r>
              <a:rPr lang="en-GB" b="0" i="0" dirty="0">
                <a:solidFill>
                  <a:srgbClr val="222222"/>
                </a:solidFill>
                <a:effectLst/>
                <a:latin typeface="Inter var"/>
              </a:rPr>
              <a:t>.</a:t>
            </a:r>
            <a:endParaRPr lang="tr-T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40EB67-81FB-DC30-CAD3-C9FF291CD5BE}"/>
              </a:ext>
            </a:extLst>
          </p:cNvPr>
          <p:cNvSpPr txBox="1"/>
          <p:nvPr/>
        </p:nvSpPr>
        <p:spPr>
          <a:xfrm>
            <a:off x="5848709" y="3804249"/>
            <a:ext cx="6047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</a:t>
            </a:r>
            <a:r>
              <a:rPr lang="en-GB" b="1" dirty="0"/>
              <a:t>stride</a:t>
            </a:r>
            <a:r>
              <a:rPr lang="en-GB" dirty="0"/>
              <a:t> parameter determines how many pixels the filter is </a:t>
            </a:r>
            <a:r>
              <a:rPr lang="en-GB" b="1" dirty="0"/>
              <a:t>shifted</a:t>
            </a:r>
            <a:r>
              <a:rPr lang="en-GB" dirty="0"/>
              <a:t> after the previous convolution operation.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5354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6FFE3-B0AB-7A42-6DFE-FA373BB2E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GB" dirty="0"/>
              <a:t>CNN – </a:t>
            </a:r>
            <a:r>
              <a:rPr lang="en-GB" b="1" dirty="0"/>
              <a:t>Pooling</a:t>
            </a:r>
            <a:r>
              <a:rPr lang="en-GB" dirty="0"/>
              <a:t> </a:t>
            </a:r>
            <a:r>
              <a:rPr lang="en-GB" b="1" dirty="0"/>
              <a:t>Layer</a:t>
            </a:r>
            <a:endParaRPr lang="tr-TR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FF7F9-61BE-3B72-2468-189DD7AB8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38" y="560716"/>
            <a:ext cx="12051102" cy="6279027"/>
          </a:xfrm>
        </p:spPr>
        <p:txBody>
          <a:bodyPr>
            <a:normAutofit/>
          </a:bodyPr>
          <a:lstStyle/>
          <a:p>
            <a:r>
              <a:rPr lang="en-GB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Pooling layers, also known as </a:t>
            </a:r>
            <a:r>
              <a:rPr lang="en-GB" b="1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downsampling</a:t>
            </a:r>
            <a:r>
              <a:rPr lang="en-GB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, conducts dimensionality reduction, reducing the number of parameters in the input. </a:t>
            </a:r>
          </a:p>
          <a:p>
            <a:r>
              <a:rPr lang="en-GB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Similar to the convolutional layer, the pooling operation sweeps a filter across the entire input, but the </a:t>
            </a:r>
            <a:r>
              <a:rPr lang="en-GB" b="1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difference</a:t>
            </a:r>
            <a:r>
              <a:rPr lang="en-GB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 is that this filter does </a:t>
            </a:r>
            <a:r>
              <a:rPr lang="en-GB" b="1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not</a:t>
            </a:r>
            <a:r>
              <a:rPr lang="en-GB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 have any </a:t>
            </a:r>
            <a:r>
              <a:rPr lang="en-GB" b="1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weights</a:t>
            </a:r>
            <a:r>
              <a:rPr lang="en-GB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. </a:t>
            </a:r>
          </a:p>
          <a:p>
            <a:pPr lvl="1"/>
            <a:r>
              <a:rPr lang="en-GB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Instead, the kernel applies an </a:t>
            </a:r>
            <a:r>
              <a:rPr lang="en-GB" b="1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aggregation function </a:t>
            </a:r>
            <a:r>
              <a:rPr lang="en-GB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to the values within the receptive field, populating the output array. </a:t>
            </a:r>
          </a:p>
          <a:p>
            <a:r>
              <a:rPr lang="en-GB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There are </a:t>
            </a:r>
            <a:r>
              <a:rPr lang="en-GB" b="1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two</a:t>
            </a:r>
            <a:r>
              <a:rPr lang="en-GB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 main types of pooling:</a:t>
            </a:r>
          </a:p>
          <a:p>
            <a:pPr lvl="1"/>
            <a:r>
              <a:rPr lang="en-GB" b="1" dirty="0">
                <a:solidFill>
                  <a:srgbClr val="161616"/>
                </a:solidFill>
                <a:latin typeface="IBM Plex Sans" panose="020B0503050203000203" pitchFamily="34" charset="0"/>
              </a:rPr>
              <a:t>Max pooling:</a:t>
            </a:r>
          </a:p>
          <a:p>
            <a:pPr lvl="2"/>
            <a:r>
              <a:rPr lang="en-GB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As the filter moves across the input, it selects the pixel with the maximum value to send to the output array</a:t>
            </a:r>
          </a:p>
          <a:p>
            <a:pPr lvl="1"/>
            <a:r>
              <a:rPr lang="en-GB" b="1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Average pooling:</a:t>
            </a:r>
            <a:r>
              <a:rPr lang="en-GB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 </a:t>
            </a:r>
          </a:p>
          <a:p>
            <a:pPr lvl="2"/>
            <a:r>
              <a:rPr lang="en-GB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As the filter moves across the input, it calculates the average value within the receptive field to send to the output array</a:t>
            </a:r>
            <a:endParaRPr lang="en-GB" b="1" i="0" dirty="0">
              <a:solidFill>
                <a:srgbClr val="161616"/>
              </a:solidFill>
              <a:effectLst/>
              <a:latin typeface="IBM Plex Sans" panose="020B05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647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A6FFE3-B0AB-7A42-6DFE-FA373BB2E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CNN – </a:t>
            </a:r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Pooling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Layer Example</a:t>
            </a:r>
            <a:b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max-pooling</a:t>
            </a:r>
          </a:p>
        </p:txBody>
      </p:sp>
      <p:pic>
        <p:nvPicPr>
          <p:cNvPr id="5" name="Content Placeholder 4" descr="A picture containing rectangle, square, screenshot, line">
            <a:extLst>
              <a:ext uri="{FF2B5EF4-FFF2-40B4-BE49-F238E27FC236}">
                <a16:creationId xmlns:a16="http://schemas.microsoft.com/office/drawing/2014/main" id="{BDA7C1CC-084D-C445-5FAC-1161076FA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304586"/>
            <a:ext cx="6780700" cy="42464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DEC8B7-B3DB-1EC7-0099-37F61E0A8F94}"/>
              </a:ext>
            </a:extLst>
          </p:cNvPr>
          <p:cNvSpPr txBox="1"/>
          <p:nvPr/>
        </p:nvSpPr>
        <p:spPr>
          <a:xfrm>
            <a:off x="4114800" y="327804"/>
            <a:ext cx="3700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Kernel </a:t>
            </a:r>
            <a:r>
              <a:rPr lang="en-GB" dirty="0">
                <a:sym typeface="Wingdings" panose="05000000000000000000" pitchFamily="2" charset="2"/>
              </a:rPr>
              <a:t> 3x3</a:t>
            </a:r>
          </a:p>
          <a:p>
            <a:r>
              <a:rPr lang="en-GB" dirty="0">
                <a:sym typeface="Wingdings" panose="05000000000000000000" pitchFamily="2" charset="2"/>
              </a:rPr>
              <a:t>Image  5x5</a:t>
            </a:r>
          </a:p>
          <a:p>
            <a:r>
              <a:rPr lang="en-GB" dirty="0">
                <a:sym typeface="Wingdings" panose="05000000000000000000" pitchFamily="2" charset="2"/>
              </a:rPr>
              <a:t>Stride  1 </a:t>
            </a:r>
            <a:endParaRPr lang="tr-TR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6C44D5-ED86-59BB-FCBD-4DFD32BE0B47}"/>
              </a:ext>
            </a:extLst>
          </p:cNvPr>
          <p:cNvCxnSpPr/>
          <p:nvPr/>
        </p:nvCxnSpPr>
        <p:spPr>
          <a:xfrm>
            <a:off x="6096000" y="4813540"/>
            <a:ext cx="0" cy="80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07BEBAF-172B-8D83-4987-E8E1E25F9273}"/>
              </a:ext>
            </a:extLst>
          </p:cNvPr>
          <p:cNvSpPr txBox="1"/>
          <p:nvPr/>
        </p:nvSpPr>
        <p:spPr>
          <a:xfrm>
            <a:off x="4994694" y="5848709"/>
            <a:ext cx="3726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Max</a:t>
            </a:r>
            <a:r>
              <a:rPr lang="en-GB"/>
              <a:t>(</a:t>
            </a:r>
            <a:r>
              <a:rPr lang="en-GB" b="1"/>
              <a:t>1,2,2</a:t>
            </a:r>
            <a:r>
              <a:rPr lang="en-GB"/>
              <a:t>,0,0,2,</a:t>
            </a:r>
            <a:r>
              <a:rPr lang="en-GB" b="1"/>
              <a:t>0,0,0</a:t>
            </a:r>
            <a:r>
              <a:rPr lang="en-GB"/>
              <a:t>) </a:t>
            </a:r>
            <a:r>
              <a:rPr lang="en-GB" dirty="0"/>
              <a:t>= </a:t>
            </a:r>
            <a:r>
              <a:rPr lang="en-GB" sz="2400" b="1" dirty="0"/>
              <a:t>2</a:t>
            </a:r>
            <a:endParaRPr lang="tr-TR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42DB37-E371-D027-BA0A-D68BDB8A996A}"/>
              </a:ext>
            </a:extLst>
          </p:cNvPr>
          <p:cNvCxnSpPr/>
          <p:nvPr/>
        </p:nvCxnSpPr>
        <p:spPr>
          <a:xfrm flipV="1">
            <a:off x="5607170" y="2596551"/>
            <a:ext cx="0" cy="957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AD10AC0-3EA5-311F-C00E-97B4D1B651B8}"/>
              </a:ext>
            </a:extLst>
          </p:cNvPr>
          <p:cNvSpPr txBox="1"/>
          <p:nvPr/>
        </p:nvSpPr>
        <p:spPr>
          <a:xfrm>
            <a:off x="4777316" y="2044460"/>
            <a:ext cx="3726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Max(</a:t>
            </a:r>
            <a:r>
              <a:rPr lang="en-GB" b="1" dirty="0"/>
              <a:t>3,3,2</a:t>
            </a:r>
            <a:r>
              <a:rPr lang="en-GB" dirty="0"/>
              <a:t>,0,0,1,</a:t>
            </a:r>
            <a:r>
              <a:rPr lang="en-GB" b="1" dirty="0"/>
              <a:t>3,1,2</a:t>
            </a:r>
            <a:r>
              <a:rPr lang="en-GB" dirty="0"/>
              <a:t>) = </a:t>
            </a:r>
            <a:r>
              <a:rPr lang="en-GB" sz="2400" b="1" dirty="0"/>
              <a:t>3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2362872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A6FFE3-B0AB-7A42-6DFE-FA373BB2E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CNN – </a:t>
            </a:r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Pooling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Layer Example</a:t>
            </a:r>
            <a:b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max-pooling</a:t>
            </a:r>
            <a:b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&amp;</a:t>
            </a:r>
            <a:b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avg-pooling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DEC8B7-B3DB-1EC7-0099-37F61E0A8F94}"/>
              </a:ext>
            </a:extLst>
          </p:cNvPr>
          <p:cNvSpPr txBox="1"/>
          <p:nvPr/>
        </p:nvSpPr>
        <p:spPr>
          <a:xfrm>
            <a:off x="4114800" y="327804"/>
            <a:ext cx="3700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Kernel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b="1" dirty="0">
                <a:sym typeface="Wingdings" panose="05000000000000000000" pitchFamily="2" charset="2"/>
              </a:rPr>
              <a:t>2x2</a:t>
            </a:r>
          </a:p>
          <a:p>
            <a:r>
              <a:rPr lang="en-GB" dirty="0">
                <a:sym typeface="Wingdings" panose="05000000000000000000" pitchFamily="2" charset="2"/>
              </a:rPr>
              <a:t>Image  4x4</a:t>
            </a:r>
          </a:p>
          <a:p>
            <a:r>
              <a:rPr lang="en-GB" dirty="0">
                <a:sym typeface="Wingdings" panose="05000000000000000000" pitchFamily="2" charset="2"/>
              </a:rPr>
              <a:t>Stride  </a:t>
            </a:r>
            <a:r>
              <a:rPr lang="en-GB" b="1" dirty="0">
                <a:sym typeface="Wingdings" panose="05000000000000000000" pitchFamily="2" charset="2"/>
              </a:rPr>
              <a:t>2</a:t>
            </a:r>
            <a:r>
              <a:rPr lang="en-GB" dirty="0">
                <a:sym typeface="Wingdings" panose="05000000000000000000" pitchFamily="2" charset="2"/>
              </a:rPr>
              <a:t> </a:t>
            </a:r>
            <a:endParaRPr lang="tr-TR" dirty="0"/>
          </a:p>
        </p:txBody>
      </p:sp>
      <p:pic>
        <p:nvPicPr>
          <p:cNvPr id="11" name="Content Placeholder 10" descr="A picture containing text, diagram, screenshot, parallel&#10;&#10;Description automatically generated">
            <a:extLst>
              <a:ext uri="{FF2B5EF4-FFF2-40B4-BE49-F238E27FC236}">
                <a16:creationId xmlns:a16="http://schemas.microsoft.com/office/drawing/2014/main" id="{2E4B4393-F568-9BBC-39CF-9730C64BCF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076" y="1251134"/>
            <a:ext cx="6915150" cy="5238750"/>
          </a:xfr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931932-5205-A217-A2A4-BE694429E94D}"/>
              </a:ext>
            </a:extLst>
          </p:cNvPr>
          <p:cNvCxnSpPr/>
          <p:nvPr/>
        </p:nvCxnSpPr>
        <p:spPr>
          <a:xfrm flipH="1">
            <a:off x="8954219" y="5650302"/>
            <a:ext cx="119907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658359E-61AC-DBD7-6F95-BF7CB932268F}"/>
              </a:ext>
            </a:extLst>
          </p:cNvPr>
          <p:cNvSpPr txBox="1"/>
          <p:nvPr/>
        </p:nvSpPr>
        <p:spPr>
          <a:xfrm>
            <a:off x="7694762" y="5486400"/>
            <a:ext cx="1362974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(3+2+0+7)/4</a:t>
            </a:r>
          </a:p>
          <a:p>
            <a:pPr algn="ctr"/>
            <a:r>
              <a:rPr lang="en-GB" dirty="0"/>
              <a:t>= </a:t>
            </a:r>
            <a:r>
              <a:rPr lang="en-GB" sz="2800" b="1" dirty="0"/>
              <a:t>3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4218804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6FFE3-B0AB-7A42-6DFE-FA373BB2E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GB"/>
              <a:t>CNN – </a:t>
            </a:r>
            <a:r>
              <a:rPr lang="en-GB" b="1"/>
              <a:t>FC</a:t>
            </a:r>
            <a:r>
              <a:rPr lang="en-GB"/>
              <a:t> </a:t>
            </a:r>
            <a:r>
              <a:rPr lang="en-GB" b="1"/>
              <a:t>Layer</a:t>
            </a:r>
            <a:endParaRPr lang="tr-TR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FF7F9-61BE-3B72-2468-189DD7AB8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38" y="560716"/>
            <a:ext cx="12051102" cy="6279027"/>
          </a:xfrm>
        </p:spPr>
        <p:txBody>
          <a:bodyPr>
            <a:normAutofit/>
          </a:bodyPr>
          <a:lstStyle/>
          <a:p>
            <a:pPr algn="l" fontAlgn="base"/>
            <a:r>
              <a:rPr lang="en-GB" sz="24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This layer performs the task of </a:t>
            </a:r>
            <a:r>
              <a:rPr lang="en-GB" sz="2400" b="1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classification</a:t>
            </a:r>
            <a:r>
              <a:rPr lang="en-GB" sz="24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 based on the features extracted through the previous layers and their different filters. </a:t>
            </a:r>
          </a:p>
          <a:p>
            <a:pPr algn="l" fontAlgn="base"/>
            <a:r>
              <a:rPr lang="en-GB" sz="24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While convolutional and pooling layers tend to use </a:t>
            </a:r>
            <a:r>
              <a:rPr lang="en-GB" sz="2400" b="0" i="0" dirty="0" err="1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ReLu</a:t>
            </a:r>
            <a:r>
              <a:rPr lang="en-GB" sz="24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 functions, FC layers usually leverage a </a:t>
            </a:r>
            <a:r>
              <a:rPr lang="en-GB" sz="2400" b="1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softmax activation </a:t>
            </a:r>
            <a:r>
              <a:rPr lang="en-GB" sz="24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function to classify inputs appropriately, producing a </a:t>
            </a:r>
            <a:r>
              <a:rPr lang="en-GB" sz="2400" b="1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probability</a:t>
            </a:r>
            <a:r>
              <a:rPr lang="en-GB" sz="24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 from 0 to 1.</a:t>
            </a:r>
          </a:p>
          <a:p>
            <a:endParaRPr lang="en-GB" b="1" i="0" dirty="0">
              <a:solidFill>
                <a:srgbClr val="161616"/>
              </a:solidFill>
              <a:effectLst/>
              <a:latin typeface="IBM Plex Sans" panose="020B0503050203000203" pitchFamily="34" charset="0"/>
            </a:endParaRPr>
          </a:p>
        </p:txBody>
      </p:sp>
      <p:pic>
        <p:nvPicPr>
          <p:cNvPr id="7" name="Picture 6" descr="A picture containing text, screenshot, diagram, font&#10;&#10;Description automatically generated">
            <a:extLst>
              <a:ext uri="{FF2B5EF4-FFF2-40B4-BE49-F238E27FC236}">
                <a16:creationId xmlns:a16="http://schemas.microsoft.com/office/drawing/2014/main" id="{69FD998E-093B-4509-BCA7-220D57813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53" y="2506356"/>
            <a:ext cx="8691326" cy="433338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37F1473-EA09-255E-BD0E-BE9FCAE65C34}"/>
              </a:ext>
            </a:extLst>
          </p:cNvPr>
          <p:cNvCxnSpPr/>
          <p:nvPr/>
        </p:nvCxnSpPr>
        <p:spPr>
          <a:xfrm flipV="1">
            <a:off x="7228936" y="2958860"/>
            <a:ext cx="1932317" cy="4701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D334638-A5F4-8C64-98EB-AB4ABE810123}"/>
              </a:ext>
            </a:extLst>
          </p:cNvPr>
          <p:cNvSpPr txBox="1"/>
          <p:nvPr/>
        </p:nvSpPr>
        <p:spPr>
          <a:xfrm>
            <a:off x="9256143" y="2506356"/>
            <a:ext cx="27777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in the fully-connected layer, </a:t>
            </a:r>
            <a:r>
              <a:rPr lang="en-GB" sz="2800" b="1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each</a:t>
            </a:r>
            <a:r>
              <a:rPr lang="en-GB" sz="28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 </a:t>
            </a:r>
            <a:r>
              <a:rPr lang="en-GB" sz="2800" b="1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node</a:t>
            </a:r>
            <a:r>
              <a:rPr lang="en-GB" sz="28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 in the </a:t>
            </a:r>
            <a:r>
              <a:rPr lang="en-GB" sz="2800" b="1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output</a:t>
            </a:r>
            <a:r>
              <a:rPr lang="en-GB" sz="28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 </a:t>
            </a:r>
            <a:r>
              <a:rPr lang="en-GB" sz="2800" b="1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layer</a:t>
            </a:r>
            <a:r>
              <a:rPr lang="en-GB" sz="28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 connects </a:t>
            </a:r>
            <a:r>
              <a:rPr lang="en-GB" sz="2800" b="1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directly</a:t>
            </a:r>
            <a:r>
              <a:rPr lang="en-GB" sz="28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 to a </a:t>
            </a:r>
            <a:r>
              <a:rPr lang="en-GB" sz="2800" b="1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node</a:t>
            </a:r>
            <a:r>
              <a:rPr lang="en-GB" sz="28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 in the </a:t>
            </a:r>
            <a:r>
              <a:rPr lang="en-GB" sz="2800" b="1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previous</a:t>
            </a:r>
            <a:r>
              <a:rPr lang="en-GB" sz="28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 </a:t>
            </a:r>
            <a:r>
              <a:rPr lang="en-GB" sz="2800" b="1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layer</a:t>
            </a:r>
            <a:endParaRPr lang="tr-TR" sz="2800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9931119-FF52-90C9-61AE-DDE5A54B8FE2}"/>
              </a:ext>
            </a:extLst>
          </p:cNvPr>
          <p:cNvCxnSpPr/>
          <p:nvPr/>
        </p:nvCxnSpPr>
        <p:spPr>
          <a:xfrm flipV="1">
            <a:off x="7441721" y="4362090"/>
            <a:ext cx="1932317" cy="4701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90FCA3-F379-F2F4-294F-A1437350AB95}"/>
              </a:ext>
            </a:extLst>
          </p:cNvPr>
          <p:cNvCxnSpPr>
            <a:cxnSpLocks/>
          </p:cNvCxnSpPr>
          <p:nvPr/>
        </p:nvCxnSpPr>
        <p:spPr>
          <a:xfrm>
            <a:off x="7013275" y="5529532"/>
            <a:ext cx="2325787" cy="5089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717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6FFE3-B0AB-7A42-6DFE-FA373BB2E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GB" dirty="0"/>
              <a:t>CNN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FF7F9-61BE-3B72-2468-189DD7AB8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38" y="560716"/>
            <a:ext cx="12051102" cy="6279027"/>
          </a:xfrm>
        </p:spPr>
        <p:txBody>
          <a:bodyPr/>
          <a:lstStyle/>
          <a:p>
            <a:r>
              <a:rPr lang="en-GB" dirty="0"/>
              <a:t>A Convolutional Neural Network (</a:t>
            </a:r>
            <a:r>
              <a:rPr lang="en-GB" dirty="0" err="1"/>
              <a:t>ConvNet</a:t>
            </a:r>
            <a:r>
              <a:rPr lang="en-GB" dirty="0"/>
              <a:t>/CNN) is a </a:t>
            </a:r>
            <a:r>
              <a:rPr lang="en-GB" b="1" dirty="0"/>
              <a:t>Deep</a:t>
            </a:r>
            <a:r>
              <a:rPr lang="en-GB" dirty="0"/>
              <a:t> </a:t>
            </a:r>
            <a:r>
              <a:rPr lang="en-GB" b="1" dirty="0"/>
              <a:t>Learning</a:t>
            </a:r>
            <a:r>
              <a:rPr lang="en-GB" dirty="0"/>
              <a:t> algorithm that can</a:t>
            </a:r>
          </a:p>
          <a:p>
            <a:pPr lvl="1"/>
            <a:r>
              <a:rPr lang="en-GB" b="0" i="0" dirty="0">
                <a:solidFill>
                  <a:srgbClr val="222222"/>
                </a:solidFill>
                <a:effectLst/>
                <a:latin typeface="Inter var"/>
              </a:rPr>
              <a:t>take in an input image</a:t>
            </a:r>
          </a:p>
          <a:p>
            <a:pPr lvl="1"/>
            <a:r>
              <a:rPr lang="en-GB" b="0" i="0" dirty="0">
                <a:solidFill>
                  <a:srgbClr val="222222"/>
                </a:solidFill>
                <a:effectLst/>
                <a:latin typeface="Inter var"/>
              </a:rPr>
              <a:t>assign importance (learnable weights and biases) to various aspects/objects in the image</a:t>
            </a:r>
          </a:p>
          <a:p>
            <a:pPr lvl="1"/>
            <a:r>
              <a:rPr lang="en-GB" b="0" i="0" dirty="0">
                <a:solidFill>
                  <a:srgbClr val="222222"/>
                </a:solidFill>
                <a:effectLst/>
                <a:latin typeface="Inter var"/>
              </a:rPr>
              <a:t>and be able to differentiate one from the other</a:t>
            </a:r>
          </a:p>
          <a:p>
            <a:r>
              <a:rPr lang="en-GB" dirty="0"/>
              <a:t>The </a:t>
            </a:r>
            <a:r>
              <a:rPr lang="en-GB" b="1" dirty="0"/>
              <a:t>pre-processing</a:t>
            </a:r>
            <a:r>
              <a:rPr lang="en-GB" dirty="0"/>
              <a:t> required in a </a:t>
            </a:r>
            <a:r>
              <a:rPr lang="en-GB" b="1" dirty="0" err="1"/>
              <a:t>ConvNet</a:t>
            </a:r>
            <a:r>
              <a:rPr lang="en-GB" dirty="0"/>
              <a:t> is much </a:t>
            </a:r>
            <a:r>
              <a:rPr lang="en-GB" b="1" dirty="0"/>
              <a:t>lower</a:t>
            </a:r>
            <a:r>
              <a:rPr lang="en-GB" dirty="0"/>
              <a:t> as compared to other classification algorithms</a:t>
            </a:r>
          </a:p>
          <a:p>
            <a:pPr lvl="1"/>
            <a:r>
              <a:rPr lang="en-GB" dirty="0"/>
              <a:t>While in canonical/classical ML algorithms, features are hand-engineered with enough training</a:t>
            </a:r>
          </a:p>
          <a:p>
            <a:pPr lvl="1"/>
            <a:r>
              <a:rPr lang="en-GB" b="0" i="0" dirty="0" err="1">
                <a:solidFill>
                  <a:srgbClr val="222222"/>
                </a:solidFill>
                <a:effectLst/>
                <a:latin typeface="Inter var"/>
              </a:rPr>
              <a:t>ConvNets</a:t>
            </a:r>
            <a:r>
              <a:rPr lang="en-GB" b="0" i="0" dirty="0">
                <a:solidFill>
                  <a:srgbClr val="222222"/>
                </a:solidFill>
                <a:effectLst/>
                <a:latin typeface="Inter var"/>
              </a:rPr>
              <a:t> have the ability to learn these features/filters/characteristics.</a:t>
            </a:r>
          </a:p>
          <a:p>
            <a:pPr lvl="1"/>
            <a:r>
              <a:rPr lang="en-GB" dirty="0">
                <a:solidFill>
                  <a:srgbClr val="222222"/>
                </a:solidFill>
                <a:latin typeface="Inter var"/>
              </a:rPr>
              <a:t>THERE IS </a:t>
            </a:r>
            <a:r>
              <a:rPr lang="en-GB" b="1" dirty="0">
                <a:solidFill>
                  <a:srgbClr val="222222"/>
                </a:solidFill>
                <a:latin typeface="Inter var"/>
              </a:rPr>
              <a:t>NO</a:t>
            </a:r>
            <a:r>
              <a:rPr lang="en-GB" dirty="0">
                <a:solidFill>
                  <a:srgbClr val="222222"/>
                </a:solidFill>
                <a:latin typeface="Inter var"/>
              </a:rPr>
              <a:t> NEED TO </a:t>
            </a:r>
            <a:r>
              <a:rPr lang="en-GB" b="1" dirty="0">
                <a:solidFill>
                  <a:srgbClr val="222222"/>
                </a:solidFill>
                <a:latin typeface="Inter var"/>
              </a:rPr>
              <a:t>EXTRACT</a:t>
            </a:r>
            <a:r>
              <a:rPr lang="en-GB" dirty="0">
                <a:solidFill>
                  <a:srgbClr val="222222"/>
                </a:solidFill>
                <a:latin typeface="Inter var"/>
              </a:rPr>
              <a:t> </a:t>
            </a:r>
            <a:r>
              <a:rPr lang="en-GB" b="1" dirty="0">
                <a:solidFill>
                  <a:srgbClr val="222222"/>
                </a:solidFill>
                <a:latin typeface="Inter var"/>
              </a:rPr>
              <a:t>FEATURES</a:t>
            </a:r>
            <a:r>
              <a:rPr lang="en-GB" dirty="0">
                <a:solidFill>
                  <a:srgbClr val="222222"/>
                </a:solidFill>
                <a:latin typeface="Inter var"/>
              </a:rPr>
              <a:t> IN CNNs!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22771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A6FFE3-B0AB-7A42-6DFE-FA373BB2E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CNN – </a:t>
            </a:r>
            <a:r>
              <a:rPr lang="en-US" sz="3200" b="1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ReLU</a:t>
            </a:r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and Soft-max activation functions</a:t>
            </a:r>
          </a:p>
        </p:txBody>
      </p:sp>
      <p:pic>
        <p:nvPicPr>
          <p:cNvPr id="5" name="Content Placeholder 4" descr="A picture containing diagram, line, screenshot, parallel">
            <a:extLst>
              <a:ext uri="{FF2B5EF4-FFF2-40B4-BE49-F238E27FC236}">
                <a16:creationId xmlns:a16="http://schemas.microsoft.com/office/drawing/2014/main" id="{F9F19C5F-D9A1-1B1E-9AEB-42E1CE476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45" y="1388303"/>
            <a:ext cx="10783310" cy="43941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60AD48-3683-CCB0-0E14-F05237F79958}"/>
              </a:ext>
            </a:extLst>
          </p:cNvPr>
          <p:cNvSpPr txBox="1"/>
          <p:nvPr/>
        </p:nvSpPr>
        <p:spPr>
          <a:xfrm>
            <a:off x="522679" y="5182337"/>
            <a:ext cx="11146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dirty="0">
                <a:solidFill>
                  <a:srgbClr val="333333"/>
                </a:solidFill>
                <a:effectLst/>
                <a:latin typeface="Inter"/>
              </a:rPr>
              <a:t>The </a:t>
            </a:r>
            <a:r>
              <a:rPr lang="en-GB" b="1" i="0" dirty="0">
                <a:solidFill>
                  <a:srgbClr val="333333"/>
                </a:solidFill>
                <a:effectLst/>
                <a:latin typeface="Inter"/>
              </a:rPr>
              <a:t>reason</a:t>
            </a:r>
            <a:r>
              <a:rPr lang="en-GB" b="0" i="0" dirty="0">
                <a:solidFill>
                  <a:srgbClr val="333333"/>
                </a:solidFill>
                <a:effectLst/>
                <a:latin typeface="Inter"/>
              </a:rPr>
              <a:t> why the rectifier function is typically used as the activation function in a convolutional neural network is to increase the </a:t>
            </a:r>
            <a:r>
              <a:rPr lang="en-GB" b="1" i="0" dirty="0">
                <a:solidFill>
                  <a:srgbClr val="333333"/>
                </a:solidFill>
                <a:effectLst/>
                <a:latin typeface="Inter"/>
              </a:rPr>
              <a:t>nonlinearity</a:t>
            </a:r>
            <a:r>
              <a:rPr lang="en-GB" b="0" i="0" dirty="0">
                <a:solidFill>
                  <a:srgbClr val="333333"/>
                </a:solidFill>
                <a:effectLst/>
                <a:latin typeface="Inter"/>
              </a:rPr>
              <a:t> of the data set. </a:t>
            </a:r>
          </a:p>
        </p:txBody>
      </p:sp>
    </p:spTree>
    <p:extLst>
      <p:ext uri="{BB962C8B-B14F-4D97-AF65-F5344CB8AC3E}">
        <p14:creationId xmlns:p14="http://schemas.microsoft.com/office/powerpoint/2010/main" val="2305383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A6FFE3-B0AB-7A42-6DFE-FA373BB2E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CNN – </a:t>
            </a:r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ReLU and </a:t>
            </a:r>
            <a:r>
              <a:rPr lang="en-US" sz="3200" b="1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Soft-max activation </a:t>
            </a:r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functions</a:t>
            </a:r>
          </a:p>
        </p:txBody>
      </p:sp>
      <p:pic>
        <p:nvPicPr>
          <p:cNvPr id="9" name="Picture 8" descr="A picture containing screenshot, line&#10;&#10;Description automatically generated">
            <a:extLst>
              <a:ext uri="{FF2B5EF4-FFF2-40B4-BE49-F238E27FC236}">
                <a16:creationId xmlns:a16="http://schemas.microsoft.com/office/drawing/2014/main" id="{1EE4CCF1-7630-5464-85F1-FDAA6326C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885" y="1304925"/>
            <a:ext cx="6989318" cy="46577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B09A9B-07FF-E93D-CF81-F3F1CF2D7F1A}"/>
              </a:ext>
            </a:extLst>
          </p:cNvPr>
          <p:cNvSpPr txBox="1"/>
          <p:nvPr/>
        </p:nvSpPr>
        <p:spPr>
          <a:xfrm>
            <a:off x="6590923" y="1575303"/>
            <a:ext cx="53777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82829"/>
                </a:solidFill>
                <a:effectLst/>
                <a:latin typeface="-apple-system"/>
              </a:rPr>
              <a:t>It is mainly used to </a:t>
            </a:r>
            <a:r>
              <a:rPr lang="en-GB" b="1" i="0" dirty="0">
                <a:solidFill>
                  <a:srgbClr val="282829"/>
                </a:solidFill>
                <a:effectLst/>
                <a:latin typeface="-apple-system"/>
              </a:rPr>
              <a:t>normalize</a:t>
            </a:r>
            <a:r>
              <a:rPr lang="en-GB" b="0" i="0" dirty="0">
                <a:solidFill>
                  <a:srgbClr val="282829"/>
                </a:solidFill>
                <a:effectLst/>
                <a:latin typeface="-apple-system"/>
              </a:rPr>
              <a:t> neural networks </a:t>
            </a:r>
            <a:r>
              <a:rPr lang="en-GB" b="1" i="0" dirty="0">
                <a:solidFill>
                  <a:srgbClr val="282829"/>
                </a:solidFill>
                <a:effectLst/>
                <a:latin typeface="-apple-system"/>
              </a:rPr>
              <a:t>output</a:t>
            </a:r>
            <a:r>
              <a:rPr lang="en-GB" b="0" i="0" dirty="0">
                <a:solidFill>
                  <a:srgbClr val="282829"/>
                </a:solidFill>
                <a:effectLst/>
                <a:latin typeface="-apple-system"/>
              </a:rPr>
              <a:t> to </a:t>
            </a:r>
            <a:r>
              <a:rPr lang="en-GB" b="1" i="0" dirty="0">
                <a:solidFill>
                  <a:srgbClr val="282829"/>
                </a:solidFill>
                <a:effectLst/>
                <a:latin typeface="-apple-system"/>
              </a:rPr>
              <a:t>fit</a:t>
            </a:r>
            <a:r>
              <a:rPr lang="en-GB" b="0" i="0" dirty="0">
                <a:solidFill>
                  <a:srgbClr val="282829"/>
                </a:solidFill>
                <a:effectLst/>
                <a:latin typeface="-apple-system"/>
              </a:rPr>
              <a:t> between </a:t>
            </a:r>
            <a:r>
              <a:rPr lang="en-GB" b="1" i="0" dirty="0">
                <a:solidFill>
                  <a:srgbClr val="282829"/>
                </a:solidFill>
                <a:effectLst/>
                <a:latin typeface="-apple-system"/>
              </a:rPr>
              <a:t>zero</a:t>
            </a:r>
            <a:r>
              <a:rPr lang="en-GB" b="0" i="0" dirty="0">
                <a:solidFill>
                  <a:srgbClr val="282829"/>
                </a:solidFill>
                <a:effectLst/>
                <a:latin typeface="-apple-system"/>
              </a:rPr>
              <a:t> and </a:t>
            </a:r>
            <a:r>
              <a:rPr lang="en-GB" b="1" i="0" dirty="0">
                <a:solidFill>
                  <a:srgbClr val="282829"/>
                </a:solidFill>
                <a:effectLst/>
                <a:latin typeface="-apple-system"/>
              </a:rPr>
              <a:t>one</a:t>
            </a:r>
            <a:r>
              <a:rPr lang="en-GB" b="0" i="0" dirty="0">
                <a:solidFill>
                  <a:srgbClr val="282829"/>
                </a:solidFill>
                <a:effectLst/>
                <a:latin typeface="-apple-system"/>
              </a:rPr>
              <a:t>. It is used to represent the certainty “</a:t>
            </a:r>
            <a:r>
              <a:rPr lang="en-GB" b="1" i="0" dirty="0">
                <a:solidFill>
                  <a:srgbClr val="282829"/>
                </a:solidFill>
                <a:effectLst/>
                <a:latin typeface="-apple-system"/>
              </a:rPr>
              <a:t>probability</a:t>
            </a:r>
            <a:r>
              <a:rPr lang="en-GB" b="0" i="0" dirty="0">
                <a:solidFill>
                  <a:srgbClr val="282829"/>
                </a:solidFill>
                <a:effectLst/>
                <a:latin typeface="-apple-system"/>
              </a:rPr>
              <a:t>” in the network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82829"/>
                </a:solidFill>
                <a:effectLst/>
                <a:latin typeface="-apple-system"/>
              </a:rPr>
              <a:t>The </a:t>
            </a:r>
            <a:r>
              <a:rPr lang="en-GB" b="1" i="0" dirty="0">
                <a:solidFill>
                  <a:srgbClr val="282829"/>
                </a:solidFill>
                <a:effectLst/>
                <a:latin typeface="-apple-system"/>
              </a:rPr>
              <a:t>softmax</a:t>
            </a:r>
            <a:r>
              <a:rPr lang="en-GB" b="0" i="0" dirty="0">
                <a:solidFill>
                  <a:srgbClr val="282829"/>
                </a:solidFill>
                <a:effectLst/>
                <a:latin typeface="-apple-system"/>
              </a:rPr>
              <a:t> activation is normally applied to the very last layer in a neural net, </a:t>
            </a:r>
            <a:r>
              <a:rPr lang="en-GB" b="1" i="0" dirty="0">
                <a:solidFill>
                  <a:srgbClr val="282829"/>
                </a:solidFill>
                <a:effectLst/>
                <a:latin typeface="-apple-system"/>
              </a:rPr>
              <a:t>instead</a:t>
            </a:r>
            <a:r>
              <a:rPr lang="en-GB" b="0" i="0" dirty="0">
                <a:solidFill>
                  <a:srgbClr val="282829"/>
                </a:solidFill>
                <a:effectLst/>
                <a:latin typeface="-apple-system"/>
              </a:rPr>
              <a:t> </a:t>
            </a:r>
            <a:r>
              <a:rPr lang="en-GB" b="1" i="0" dirty="0">
                <a:solidFill>
                  <a:srgbClr val="282829"/>
                </a:solidFill>
                <a:effectLst/>
                <a:latin typeface="-apple-system"/>
              </a:rPr>
              <a:t>of</a:t>
            </a:r>
            <a:r>
              <a:rPr lang="en-GB" b="0" i="0" dirty="0">
                <a:solidFill>
                  <a:srgbClr val="282829"/>
                </a:solidFill>
                <a:effectLst/>
                <a:latin typeface="-apple-system"/>
              </a:rPr>
              <a:t> using ReLU, sigmoid, tanh, or another activation function. The </a:t>
            </a:r>
            <a:r>
              <a:rPr lang="en-GB" b="1" i="0" dirty="0">
                <a:solidFill>
                  <a:srgbClr val="282829"/>
                </a:solidFill>
                <a:effectLst/>
                <a:latin typeface="-apple-system"/>
              </a:rPr>
              <a:t>reason</a:t>
            </a:r>
            <a:r>
              <a:rPr lang="en-GB" b="0" i="0" dirty="0">
                <a:solidFill>
                  <a:srgbClr val="282829"/>
                </a:solidFill>
                <a:effectLst/>
                <a:latin typeface="-apple-system"/>
              </a:rPr>
              <a:t> why softmax is useful is because it </a:t>
            </a:r>
            <a:r>
              <a:rPr lang="en-GB" b="1" i="0" dirty="0">
                <a:solidFill>
                  <a:srgbClr val="282829"/>
                </a:solidFill>
                <a:effectLst/>
                <a:latin typeface="-apple-system"/>
              </a:rPr>
              <a:t>converts</a:t>
            </a:r>
            <a:r>
              <a:rPr lang="en-GB" b="0" i="0" dirty="0">
                <a:solidFill>
                  <a:srgbClr val="282829"/>
                </a:solidFill>
                <a:effectLst/>
                <a:latin typeface="-apple-system"/>
              </a:rPr>
              <a:t> the </a:t>
            </a:r>
            <a:r>
              <a:rPr lang="en-GB" b="1" i="0" dirty="0">
                <a:solidFill>
                  <a:srgbClr val="282829"/>
                </a:solidFill>
                <a:effectLst/>
                <a:latin typeface="-apple-system"/>
              </a:rPr>
              <a:t>output</a:t>
            </a:r>
            <a:r>
              <a:rPr lang="en-GB" b="0" i="0" dirty="0">
                <a:solidFill>
                  <a:srgbClr val="282829"/>
                </a:solidFill>
                <a:effectLst/>
                <a:latin typeface="-apple-system"/>
              </a:rPr>
              <a:t> of the last layer in your neural network </a:t>
            </a:r>
            <a:r>
              <a:rPr lang="en-GB" b="1" i="0" dirty="0">
                <a:solidFill>
                  <a:srgbClr val="282829"/>
                </a:solidFill>
                <a:effectLst/>
                <a:latin typeface="-apple-system"/>
              </a:rPr>
              <a:t>into</a:t>
            </a:r>
            <a:r>
              <a:rPr lang="en-GB" b="0" i="0" dirty="0">
                <a:solidFill>
                  <a:srgbClr val="282829"/>
                </a:solidFill>
                <a:effectLst/>
                <a:latin typeface="-apple-system"/>
              </a:rPr>
              <a:t> what is essentially a </a:t>
            </a:r>
            <a:r>
              <a:rPr lang="en-GB" b="1" i="0" dirty="0">
                <a:solidFill>
                  <a:srgbClr val="282829"/>
                </a:solidFill>
                <a:effectLst/>
                <a:latin typeface="-apple-system"/>
              </a:rPr>
              <a:t>probability distribution</a:t>
            </a:r>
            <a:r>
              <a:rPr lang="en-GB" b="0" i="0" dirty="0">
                <a:solidFill>
                  <a:srgbClr val="282829"/>
                </a:solidFill>
                <a:effectLst/>
                <a:latin typeface="-apple-system"/>
              </a:rPr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02040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A6FFE3-B0AB-7A42-6DFE-FA373BB2E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en-GB" sz="4000"/>
              <a:t>CNN</a:t>
            </a:r>
            <a:endParaRPr lang="tr-TR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FF7F9-61BE-3B72-2468-189DD7AB8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4" y="1459907"/>
            <a:ext cx="10175630" cy="767904"/>
          </a:xfrm>
        </p:spPr>
        <p:txBody>
          <a:bodyPr anchor="ctr">
            <a:normAutofit/>
          </a:bodyPr>
          <a:lstStyle/>
          <a:p>
            <a:pPr lvl="1" algn="ctr"/>
            <a:r>
              <a:rPr lang="en-GB" sz="2000" dirty="0">
                <a:latin typeface="Inter var"/>
              </a:rPr>
              <a:t>THERE IS </a:t>
            </a:r>
            <a:r>
              <a:rPr lang="en-GB" sz="2000" b="1" dirty="0">
                <a:latin typeface="Inter var"/>
              </a:rPr>
              <a:t>NO</a:t>
            </a:r>
            <a:r>
              <a:rPr lang="en-GB" sz="2000" dirty="0">
                <a:latin typeface="Inter var"/>
              </a:rPr>
              <a:t> NEED TO </a:t>
            </a:r>
            <a:r>
              <a:rPr lang="en-GB" sz="2000" b="1" dirty="0">
                <a:latin typeface="Inter var"/>
              </a:rPr>
              <a:t>EXTRACT</a:t>
            </a:r>
            <a:r>
              <a:rPr lang="en-GB" sz="2000" dirty="0">
                <a:latin typeface="Inter var"/>
              </a:rPr>
              <a:t> </a:t>
            </a:r>
            <a:r>
              <a:rPr lang="en-GB" sz="2000" b="1" dirty="0">
                <a:latin typeface="Inter var"/>
              </a:rPr>
              <a:t>FEATURES MANUALLY</a:t>
            </a:r>
            <a:r>
              <a:rPr lang="en-GB" sz="2000" dirty="0">
                <a:latin typeface="Inter var"/>
              </a:rPr>
              <a:t> IN CNNs!</a:t>
            </a:r>
          </a:p>
          <a:p>
            <a:pPr marL="457200" lvl="1" indent="0" algn="ctr">
              <a:buNone/>
            </a:pPr>
            <a:endParaRPr lang="tr-TR" sz="2000" dirty="0"/>
          </a:p>
        </p:txBody>
      </p:sp>
      <p:pic>
        <p:nvPicPr>
          <p:cNvPr id="5" name="Picture 4" descr="A diagram of machine learning">
            <a:extLst>
              <a:ext uri="{FF2B5EF4-FFF2-40B4-BE49-F238E27FC236}">
                <a16:creationId xmlns:a16="http://schemas.microsoft.com/office/drawing/2014/main" id="{7424588C-EF57-77A0-1527-2E59E66B4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433" y="2405149"/>
            <a:ext cx="7905036" cy="389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681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6FFE3-B0AB-7A42-6DFE-FA373BB2E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GB"/>
              <a:t>CNN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FF7F9-61BE-3B72-2468-189DD7AB8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38" y="560716"/>
            <a:ext cx="12051102" cy="6279027"/>
          </a:xfrm>
        </p:spPr>
        <p:txBody>
          <a:bodyPr/>
          <a:lstStyle/>
          <a:p>
            <a:r>
              <a:rPr lang="en-GB" b="0" i="0" dirty="0">
                <a:solidFill>
                  <a:srgbClr val="222222"/>
                </a:solidFill>
                <a:effectLst/>
                <a:latin typeface="Inter var"/>
              </a:rPr>
              <a:t>The architecture of a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Inter var"/>
              </a:rPr>
              <a:t>ConvNet</a:t>
            </a:r>
            <a:r>
              <a:rPr lang="en-GB" b="0" i="0" dirty="0">
                <a:solidFill>
                  <a:srgbClr val="222222"/>
                </a:solidFill>
                <a:effectLst/>
                <a:latin typeface="Inter var"/>
              </a:rPr>
              <a:t> is analogous to that of the connectivity pattern of Neurons in the Human Brain</a:t>
            </a:r>
          </a:p>
          <a:p>
            <a:r>
              <a:rPr lang="en-GB" b="0" i="0" dirty="0">
                <a:solidFill>
                  <a:srgbClr val="222222"/>
                </a:solidFill>
                <a:effectLst/>
                <a:latin typeface="Inter var"/>
              </a:rPr>
              <a:t>and was inspired by the organization of the Visual Cortex</a:t>
            </a:r>
            <a:endParaRPr lang="en-GB" dirty="0">
              <a:solidFill>
                <a:srgbClr val="222222"/>
              </a:solidFill>
              <a:latin typeface="Inter var"/>
            </a:endParaRPr>
          </a:p>
          <a:p>
            <a:r>
              <a:rPr lang="en-GB" b="0" i="0" dirty="0">
                <a:solidFill>
                  <a:srgbClr val="222222"/>
                </a:solidFill>
                <a:effectLst/>
                <a:latin typeface="Inter var"/>
              </a:rPr>
              <a:t>Individual neurons respond to </a:t>
            </a:r>
            <a:r>
              <a:rPr lang="en-GB" b="1" i="0" dirty="0">
                <a:solidFill>
                  <a:srgbClr val="222222"/>
                </a:solidFill>
                <a:effectLst/>
                <a:latin typeface="Inter var"/>
              </a:rPr>
              <a:t>stimuli</a:t>
            </a:r>
            <a:r>
              <a:rPr lang="en-GB" b="0" i="0" dirty="0">
                <a:solidFill>
                  <a:srgbClr val="222222"/>
                </a:solidFill>
                <a:effectLst/>
                <a:latin typeface="Inter var"/>
              </a:rPr>
              <a:t> </a:t>
            </a:r>
            <a:r>
              <a:rPr lang="en-GB" b="1" i="0" dirty="0">
                <a:solidFill>
                  <a:srgbClr val="222222"/>
                </a:solidFill>
                <a:effectLst/>
                <a:latin typeface="Inter var"/>
              </a:rPr>
              <a:t>only</a:t>
            </a:r>
            <a:r>
              <a:rPr lang="en-GB" b="0" i="0" dirty="0">
                <a:solidFill>
                  <a:srgbClr val="222222"/>
                </a:solidFill>
                <a:effectLst/>
                <a:latin typeface="Inter var"/>
              </a:rPr>
              <a:t> in a </a:t>
            </a:r>
            <a:r>
              <a:rPr lang="en-GB" b="1" i="0" dirty="0">
                <a:solidFill>
                  <a:srgbClr val="222222"/>
                </a:solidFill>
                <a:effectLst/>
                <a:latin typeface="Inter var"/>
              </a:rPr>
              <a:t>restricted</a:t>
            </a:r>
            <a:r>
              <a:rPr lang="en-GB" b="0" i="0" dirty="0">
                <a:solidFill>
                  <a:srgbClr val="222222"/>
                </a:solidFill>
                <a:effectLst/>
                <a:latin typeface="Inter var"/>
              </a:rPr>
              <a:t> </a:t>
            </a:r>
            <a:r>
              <a:rPr lang="en-GB" b="1" i="0" dirty="0">
                <a:solidFill>
                  <a:srgbClr val="222222"/>
                </a:solidFill>
                <a:effectLst/>
                <a:latin typeface="Inter var"/>
              </a:rPr>
              <a:t>region</a:t>
            </a:r>
            <a:r>
              <a:rPr lang="en-GB" b="0" i="0" dirty="0">
                <a:solidFill>
                  <a:srgbClr val="222222"/>
                </a:solidFill>
                <a:effectLst/>
                <a:latin typeface="Inter var"/>
              </a:rPr>
              <a:t> of the visual field known as the </a:t>
            </a:r>
            <a:r>
              <a:rPr lang="en-GB" b="1" i="0" dirty="0">
                <a:solidFill>
                  <a:srgbClr val="222222"/>
                </a:solidFill>
                <a:effectLst/>
                <a:latin typeface="Inter var"/>
              </a:rPr>
              <a:t>Receptive</a:t>
            </a:r>
            <a:r>
              <a:rPr lang="en-GB" b="0" i="0" dirty="0">
                <a:solidFill>
                  <a:srgbClr val="222222"/>
                </a:solidFill>
                <a:effectLst/>
                <a:latin typeface="Inter var"/>
              </a:rPr>
              <a:t> </a:t>
            </a:r>
            <a:r>
              <a:rPr lang="en-GB" b="1" i="0" dirty="0">
                <a:solidFill>
                  <a:srgbClr val="222222"/>
                </a:solidFill>
                <a:effectLst/>
                <a:latin typeface="Inter var"/>
              </a:rPr>
              <a:t>Field</a:t>
            </a:r>
          </a:p>
          <a:p>
            <a:r>
              <a:rPr lang="en-GB" b="0" i="0" dirty="0">
                <a:solidFill>
                  <a:srgbClr val="222222"/>
                </a:solidFill>
                <a:effectLst/>
                <a:latin typeface="Inter var"/>
              </a:rPr>
              <a:t>A collection of such fields overlap to cover the entire visual area</a:t>
            </a:r>
          </a:p>
          <a:p>
            <a:r>
              <a:rPr lang="en-GB" b="0" i="0" dirty="0">
                <a:solidFill>
                  <a:srgbClr val="282829"/>
                </a:solidFill>
                <a:effectLst/>
                <a:latin typeface="-apple-system"/>
              </a:rPr>
              <a:t>The basic idea is to extract </a:t>
            </a:r>
            <a:r>
              <a:rPr lang="en-GB" b="1" i="0" dirty="0">
                <a:solidFill>
                  <a:srgbClr val="282829"/>
                </a:solidFill>
                <a:effectLst/>
                <a:latin typeface="-apple-system"/>
              </a:rPr>
              <a:t>local</a:t>
            </a:r>
            <a:r>
              <a:rPr lang="en-GB" b="0" i="0" dirty="0">
                <a:solidFill>
                  <a:srgbClr val="282829"/>
                </a:solidFill>
                <a:effectLst/>
                <a:latin typeface="-apple-system"/>
              </a:rPr>
              <a:t> </a:t>
            </a:r>
            <a:r>
              <a:rPr lang="en-GB" b="1" i="0" dirty="0">
                <a:solidFill>
                  <a:srgbClr val="282829"/>
                </a:solidFill>
                <a:effectLst/>
                <a:latin typeface="-apple-system"/>
              </a:rPr>
              <a:t>features</a:t>
            </a:r>
            <a:r>
              <a:rPr lang="en-GB" b="0" i="0" dirty="0">
                <a:solidFill>
                  <a:srgbClr val="282829"/>
                </a:solidFill>
                <a:effectLst/>
                <a:latin typeface="-apple-system"/>
              </a:rPr>
              <a:t> and then combine them to make more </a:t>
            </a:r>
            <a:r>
              <a:rPr lang="en-GB" b="1" i="0" dirty="0">
                <a:solidFill>
                  <a:srgbClr val="282829"/>
                </a:solidFill>
                <a:effectLst/>
                <a:latin typeface="-apple-system"/>
              </a:rPr>
              <a:t>complex</a:t>
            </a:r>
            <a:r>
              <a:rPr lang="en-GB" b="0" i="0" dirty="0">
                <a:solidFill>
                  <a:srgbClr val="282829"/>
                </a:solidFill>
                <a:effectLst/>
                <a:latin typeface="-apple-system"/>
              </a:rPr>
              <a:t> </a:t>
            </a:r>
            <a:r>
              <a:rPr lang="en-GB" b="1" i="0" dirty="0">
                <a:solidFill>
                  <a:srgbClr val="282829"/>
                </a:solidFill>
                <a:effectLst/>
                <a:latin typeface="-apple-system"/>
              </a:rPr>
              <a:t>patterns</a:t>
            </a:r>
            <a:r>
              <a:rPr lang="en-GB" b="0" i="0" dirty="0">
                <a:solidFill>
                  <a:srgbClr val="282829"/>
                </a:solidFill>
                <a:effectLst/>
                <a:latin typeface="-apple-system"/>
              </a:rPr>
              <a:t>.</a:t>
            </a:r>
            <a:endParaRPr lang="en-GB" b="0" i="0" dirty="0">
              <a:solidFill>
                <a:srgbClr val="222222"/>
              </a:solidFill>
              <a:effectLst/>
              <a:latin typeface="Inter var"/>
            </a:endParaRPr>
          </a:p>
          <a:p>
            <a:pPr marL="0" indent="0">
              <a:buNone/>
            </a:pP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3166354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6FFE3-B0AB-7A42-6DFE-FA373BB2E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GB"/>
              <a:t>CNN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FF7F9-61BE-3B72-2468-189DD7AB8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38" y="560716"/>
            <a:ext cx="12051102" cy="62790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b="0" i="0" dirty="0">
              <a:solidFill>
                <a:srgbClr val="282829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GB" dirty="0">
              <a:solidFill>
                <a:srgbClr val="282829"/>
              </a:solidFill>
              <a:latin typeface="-apple-system"/>
            </a:endParaRPr>
          </a:p>
          <a:p>
            <a:pPr marL="0" indent="0" algn="r">
              <a:buNone/>
            </a:pPr>
            <a:r>
              <a:rPr lang="en-GB" sz="1800" b="0" i="0" dirty="0">
                <a:solidFill>
                  <a:srgbClr val="282829"/>
                </a:solidFill>
                <a:effectLst/>
                <a:latin typeface="-apple-system"/>
              </a:rPr>
              <a:t>The “</a:t>
            </a:r>
            <a:r>
              <a:rPr lang="en-GB" sz="1800" b="1" i="0" dirty="0">
                <a:solidFill>
                  <a:srgbClr val="282829"/>
                </a:solidFill>
                <a:effectLst/>
                <a:latin typeface="-apple-system"/>
              </a:rPr>
              <a:t>receptive</a:t>
            </a:r>
            <a:r>
              <a:rPr lang="en-GB" sz="1800" b="0" i="0" dirty="0">
                <a:solidFill>
                  <a:srgbClr val="282829"/>
                </a:solidFill>
                <a:effectLst/>
                <a:latin typeface="-apple-system"/>
              </a:rPr>
              <a:t> </a:t>
            </a:r>
            <a:r>
              <a:rPr lang="en-GB" sz="1800" b="1" i="0" dirty="0">
                <a:solidFill>
                  <a:srgbClr val="282829"/>
                </a:solidFill>
                <a:effectLst/>
                <a:latin typeface="-apple-system"/>
              </a:rPr>
              <a:t>field</a:t>
            </a:r>
            <a:r>
              <a:rPr lang="en-GB" sz="1800" b="0" i="0" dirty="0">
                <a:solidFill>
                  <a:srgbClr val="282829"/>
                </a:solidFill>
                <a:effectLst/>
                <a:latin typeface="-apple-system"/>
              </a:rPr>
              <a:t>” of a “</a:t>
            </a:r>
            <a:r>
              <a:rPr lang="en-GB" sz="1800" b="1" i="0" dirty="0">
                <a:solidFill>
                  <a:srgbClr val="282829"/>
                </a:solidFill>
                <a:effectLst/>
                <a:latin typeface="-apple-system"/>
              </a:rPr>
              <a:t>neuron</a:t>
            </a:r>
            <a:r>
              <a:rPr lang="en-GB" sz="1800" b="0" i="0" dirty="0">
                <a:solidFill>
                  <a:srgbClr val="282829"/>
                </a:solidFill>
                <a:effectLst/>
                <a:latin typeface="-apple-system"/>
              </a:rPr>
              <a:t>” in a layer </a:t>
            </a:r>
          </a:p>
          <a:p>
            <a:pPr marL="0" indent="0" algn="r">
              <a:buNone/>
            </a:pPr>
            <a:r>
              <a:rPr lang="en-GB" sz="1800" b="0" i="0" dirty="0">
                <a:solidFill>
                  <a:srgbClr val="282829"/>
                </a:solidFill>
                <a:effectLst/>
                <a:latin typeface="-apple-system"/>
              </a:rPr>
              <a:t>would be the cross section </a:t>
            </a:r>
          </a:p>
          <a:p>
            <a:pPr marL="0" indent="0" algn="r">
              <a:buNone/>
            </a:pPr>
            <a:r>
              <a:rPr lang="en-GB" sz="1800" b="0" i="0" dirty="0">
                <a:solidFill>
                  <a:srgbClr val="282829"/>
                </a:solidFill>
                <a:effectLst/>
                <a:latin typeface="-apple-system"/>
              </a:rPr>
              <a:t>of the </a:t>
            </a:r>
            <a:r>
              <a:rPr lang="en-GB" sz="1800" b="1" i="0" dirty="0">
                <a:solidFill>
                  <a:srgbClr val="282829"/>
                </a:solidFill>
                <a:effectLst/>
                <a:latin typeface="-apple-system"/>
              </a:rPr>
              <a:t>previous</a:t>
            </a:r>
            <a:r>
              <a:rPr lang="en-GB" sz="1800" b="0" i="0" dirty="0">
                <a:solidFill>
                  <a:srgbClr val="282829"/>
                </a:solidFill>
                <a:effectLst/>
                <a:latin typeface="-apple-system"/>
              </a:rPr>
              <a:t> </a:t>
            </a:r>
            <a:r>
              <a:rPr lang="en-GB" sz="1800" b="1" i="0" dirty="0">
                <a:solidFill>
                  <a:srgbClr val="282829"/>
                </a:solidFill>
                <a:effectLst/>
                <a:latin typeface="-apple-system"/>
              </a:rPr>
              <a:t>layer</a:t>
            </a:r>
            <a:r>
              <a:rPr lang="en-GB" sz="1800" b="0" i="0" dirty="0">
                <a:solidFill>
                  <a:srgbClr val="282829"/>
                </a:solidFill>
                <a:effectLst/>
                <a:latin typeface="-apple-system"/>
              </a:rPr>
              <a:t> </a:t>
            </a:r>
          </a:p>
          <a:p>
            <a:pPr marL="0" indent="0" algn="r">
              <a:buNone/>
            </a:pPr>
            <a:r>
              <a:rPr lang="en-GB" sz="1800" b="0" i="0" dirty="0">
                <a:solidFill>
                  <a:srgbClr val="282829"/>
                </a:solidFill>
                <a:effectLst/>
                <a:latin typeface="-apple-system"/>
              </a:rPr>
              <a:t>from which neurons provide </a:t>
            </a:r>
            <a:r>
              <a:rPr lang="en-GB" sz="1800" b="1" i="0" dirty="0">
                <a:solidFill>
                  <a:srgbClr val="282829"/>
                </a:solidFill>
                <a:effectLst/>
                <a:latin typeface="-apple-system"/>
              </a:rPr>
              <a:t>inputs</a:t>
            </a:r>
          </a:p>
          <a:p>
            <a:pPr marL="0" indent="0" algn="r">
              <a:buNone/>
            </a:pPr>
            <a:endParaRPr lang="en-GB" sz="1800" b="1" i="0" dirty="0">
              <a:solidFill>
                <a:srgbClr val="282829"/>
              </a:solidFill>
              <a:effectLst/>
              <a:latin typeface="-apple-system"/>
            </a:endParaRPr>
          </a:p>
          <a:p>
            <a:pPr marL="0" indent="0" algn="r">
              <a:buNone/>
            </a:pPr>
            <a:endParaRPr lang="en-GB" sz="1800" b="1" dirty="0">
              <a:solidFill>
                <a:srgbClr val="282829"/>
              </a:solidFill>
              <a:latin typeface="-apple-system"/>
            </a:endParaRPr>
          </a:p>
          <a:p>
            <a:pPr marL="0" indent="0" algn="r">
              <a:buNone/>
            </a:pPr>
            <a:endParaRPr lang="en-GB" b="0" i="0" dirty="0">
              <a:solidFill>
                <a:srgbClr val="282829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GB" dirty="0">
              <a:solidFill>
                <a:srgbClr val="282829"/>
              </a:solidFill>
              <a:latin typeface="-apple-system"/>
            </a:endParaRPr>
          </a:p>
          <a:p>
            <a:pPr marL="0" indent="0">
              <a:buNone/>
            </a:pPr>
            <a:endParaRPr lang="en-GB" dirty="0">
              <a:solidFill>
                <a:srgbClr val="282829"/>
              </a:solidFill>
              <a:latin typeface="-apple-system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GB" b="0" i="0" dirty="0">
                <a:solidFill>
                  <a:srgbClr val="282829"/>
                </a:solidFill>
                <a:effectLst/>
                <a:latin typeface="-apple-system"/>
              </a:rPr>
              <a:t>the receptive field of B(2,2) is the square A(1:3,1:3)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GB" b="0" i="0" dirty="0">
                <a:solidFill>
                  <a:srgbClr val="282829"/>
                </a:solidFill>
                <a:effectLst/>
                <a:latin typeface="-apple-system"/>
              </a:rPr>
              <a:t>the receptive field of B(4,2) is the square A(3:5,1:3)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GB" b="0" i="0" dirty="0">
                <a:solidFill>
                  <a:srgbClr val="282829"/>
                </a:solidFill>
                <a:effectLst/>
                <a:latin typeface="-apple-system"/>
              </a:rPr>
              <a:t>the receptive field of C(3,3) is B(2:4,2:4)</a:t>
            </a:r>
          </a:p>
          <a:p>
            <a:pPr marL="0" indent="0">
              <a:buNone/>
            </a:pPr>
            <a:endParaRPr lang="en-GB" b="0" i="0" dirty="0">
              <a:solidFill>
                <a:srgbClr val="282829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GB" dirty="0">
              <a:solidFill>
                <a:srgbClr val="282829"/>
              </a:solidFill>
              <a:latin typeface="-apple-system"/>
            </a:endParaRPr>
          </a:p>
          <a:p>
            <a:pPr marL="0" indent="0">
              <a:buNone/>
            </a:pPr>
            <a:endParaRPr lang="en-GB" dirty="0">
              <a:solidFill>
                <a:srgbClr val="282829"/>
              </a:solidFill>
              <a:latin typeface="-apple-system"/>
            </a:endParaRPr>
          </a:p>
        </p:txBody>
      </p:sp>
      <p:pic>
        <p:nvPicPr>
          <p:cNvPr id="5" name="Picture 4" descr="A picture containing square, shoji, building, line&#10;&#10;Description automatically generated">
            <a:extLst>
              <a:ext uri="{FF2B5EF4-FFF2-40B4-BE49-F238E27FC236}">
                <a16:creationId xmlns:a16="http://schemas.microsoft.com/office/drawing/2014/main" id="{F7326F25-444D-3108-1D53-D6552C1BD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32" y="396821"/>
            <a:ext cx="6986230" cy="44182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CFDA49-4A19-A2EB-4230-52DB5A2E67B7}"/>
              </a:ext>
            </a:extLst>
          </p:cNvPr>
          <p:cNvSpPr txBox="1"/>
          <p:nvPr/>
        </p:nvSpPr>
        <p:spPr>
          <a:xfrm>
            <a:off x="362308" y="3968151"/>
            <a:ext cx="4494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0" i="0" dirty="0">
                <a:solidFill>
                  <a:srgbClr val="282829"/>
                </a:solidFill>
                <a:effectLst/>
                <a:latin typeface="-apple-system"/>
              </a:rPr>
              <a:t>The filter size here is </a:t>
            </a:r>
            <a:r>
              <a:rPr lang="en-GB" sz="2800" b="1" i="0" dirty="0">
                <a:solidFill>
                  <a:srgbClr val="282829"/>
                </a:solidFill>
                <a:effectLst/>
                <a:latin typeface="-apple-system"/>
              </a:rPr>
              <a:t>3x3</a:t>
            </a:r>
            <a:endParaRPr lang="tr-TR" sz="2800" b="1" dirty="0"/>
          </a:p>
        </p:txBody>
      </p:sp>
    </p:spTree>
    <p:extLst>
      <p:ext uri="{BB962C8B-B14F-4D97-AF65-F5344CB8AC3E}">
        <p14:creationId xmlns:p14="http://schemas.microsoft.com/office/powerpoint/2010/main" val="374638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6FFE3-B0AB-7A42-6DFE-FA373BB2E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GB" dirty="0"/>
              <a:t>CNN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FF7F9-61BE-3B72-2468-189DD7AB8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38" y="560716"/>
            <a:ext cx="12051102" cy="6279027"/>
          </a:xfrm>
        </p:spPr>
        <p:txBody>
          <a:bodyPr/>
          <a:lstStyle/>
          <a:p>
            <a:endParaRPr lang="en-GB" b="0" i="0" dirty="0">
              <a:solidFill>
                <a:srgbClr val="222222"/>
              </a:solidFill>
              <a:effectLst/>
              <a:latin typeface="Inter var"/>
            </a:endParaRPr>
          </a:p>
          <a:p>
            <a:endParaRPr lang="en-GB" dirty="0">
              <a:solidFill>
                <a:srgbClr val="222222"/>
              </a:solidFill>
              <a:latin typeface="Inter var"/>
            </a:endParaRPr>
          </a:p>
          <a:p>
            <a:r>
              <a:rPr lang="en-GB" b="0" i="0" dirty="0">
                <a:solidFill>
                  <a:srgbClr val="222222"/>
                </a:solidFill>
                <a:effectLst/>
                <a:latin typeface="Inter var"/>
              </a:rPr>
              <a:t>A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Inter var"/>
              </a:rPr>
              <a:t>ConvNet</a:t>
            </a:r>
            <a:r>
              <a:rPr lang="en-GB" b="0" i="0" dirty="0">
                <a:solidFill>
                  <a:srgbClr val="222222"/>
                </a:solidFill>
                <a:effectLst/>
                <a:latin typeface="Inter var"/>
              </a:rPr>
              <a:t> is able to successfully </a:t>
            </a:r>
            <a:r>
              <a:rPr lang="en-GB" b="1" i="0" dirty="0">
                <a:solidFill>
                  <a:srgbClr val="222222"/>
                </a:solidFill>
                <a:effectLst/>
                <a:latin typeface="Inter var"/>
              </a:rPr>
              <a:t>capture</a:t>
            </a:r>
            <a:r>
              <a:rPr lang="en-GB" b="0" i="0" dirty="0">
                <a:solidFill>
                  <a:srgbClr val="222222"/>
                </a:solidFill>
                <a:effectLst/>
                <a:latin typeface="Inter var"/>
              </a:rPr>
              <a:t> the Spatial and Temporal dependencies in an image through the application of relevant </a:t>
            </a:r>
            <a:r>
              <a:rPr lang="en-GB" b="1" i="0" dirty="0">
                <a:solidFill>
                  <a:srgbClr val="222222"/>
                </a:solidFill>
                <a:effectLst/>
                <a:latin typeface="Inter var"/>
              </a:rPr>
              <a:t>filters</a:t>
            </a:r>
          </a:p>
          <a:p>
            <a:r>
              <a:rPr lang="en-GB" b="0" i="0" dirty="0">
                <a:solidFill>
                  <a:srgbClr val="222222"/>
                </a:solidFill>
                <a:effectLst/>
                <a:latin typeface="Inter var"/>
              </a:rPr>
              <a:t>The architecture performs a better fitting to the image dataset due to the reduction in the number of parameters involved and the reusability of weights</a:t>
            </a:r>
            <a:endParaRPr lang="en-GB" b="1" dirty="0">
              <a:solidFill>
                <a:srgbClr val="222222"/>
              </a:solidFill>
              <a:latin typeface="Inter var"/>
            </a:endParaRPr>
          </a:p>
          <a:p>
            <a:r>
              <a:rPr lang="en-GB" b="0" i="0" dirty="0">
                <a:solidFill>
                  <a:srgbClr val="222222"/>
                </a:solidFill>
                <a:effectLst/>
                <a:latin typeface="Inter var"/>
              </a:rPr>
              <a:t>In other words, the network can be trained to understand the sophistication of the image better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3453638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A6FFE3-B0AB-7A42-6DFE-FA373BB2E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GB" sz="5400"/>
              <a:t>CNN</a:t>
            </a:r>
            <a:endParaRPr lang="tr-TR" sz="54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FF7F9-61BE-3B72-2468-189DD7AB8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4092544"/>
          </a:xfrm>
        </p:spPr>
        <p:txBody>
          <a:bodyPr anchor="t">
            <a:normAutofit/>
          </a:bodyPr>
          <a:lstStyle/>
          <a:p>
            <a:r>
              <a:rPr lang="en-GB" sz="1900" b="0" i="0" dirty="0">
                <a:effectLst/>
                <a:latin typeface="Inter var"/>
              </a:rPr>
              <a:t>In the adjacent figure, we have an </a:t>
            </a:r>
            <a:r>
              <a:rPr lang="en-GB" sz="1900" b="1" i="0" dirty="0">
                <a:effectLst/>
                <a:latin typeface="Inter var"/>
              </a:rPr>
              <a:t>RGB</a:t>
            </a:r>
            <a:r>
              <a:rPr lang="en-GB" sz="1900" b="0" i="0" dirty="0">
                <a:effectLst/>
                <a:latin typeface="Inter var"/>
              </a:rPr>
              <a:t> image that has been separated by its three colour planes — Red, Green, and Blue</a:t>
            </a:r>
          </a:p>
          <a:p>
            <a:r>
              <a:rPr lang="en-GB" sz="1900" b="0" i="0" dirty="0">
                <a:effectLst/>
                <a:latin typeface="Inter var"/>
              </a:rPr>
              <a:t>The </a:t>
            </a:r>
            <a:r>
              <a:rPr lang="en-GB" sz="1900" b="1" i="0" dirty="0">
                <a:effectLst/>
                <a:latin typeface="Inter var"/>
              </a:rPr>
              <a:t>role</a:t>
            </a:r>
            <a:r>
              <a:rPr lang="en-GB" sz="1900" b="0" i="0" dirty="0">
                <a:effectLst/>
                <a:latin typeface="Inter var"/>
              </a:rPr>
              <a:t> of </a:t>
            </a:r>
            <a:r>
              <a:rPr lang="en-GB" sz="1900" b="0" i="0" dirty="0" err="1">
                <a:effectLst/>
                <a:latin typeface="Inter var"/>
              </a:rPr>
              <a:t>ConvNet</a:t>
            </a:r>
            <a:r>
              <a:rPr lang="en-GB" sz="1900" b="0" i="0" dirty="0">
                <a:effectLst/>
                <a:latin typeface="Inter var"/>
              </a:rPr>
              <a:t> is to </a:t>
            </a:r>
            <a:r>
              <a:rPr lang="en-GB" sz="1900" b="1" i="0" dirty="0">
                <a:effectLst/>
                <a:latin typeface="Inter var"/>
              </a:rPr>
              <a:t>reduce</a:t>
            </a:r>
            <a:r>
              <a:rPr lang="en-GB" sz="1900" b="0" i="0" dirty="0">
                <a:effectLst/>
                <a:latin typeface="Inter var"/>
              </a:rPr>
              <a:t> the images into a </a:t>
            </a:r>
            <a:r>
              <a:rPr lang="en-GB" sz="1900" b="1" i="0" dirty="0">
                <a:effectLst/>
                <a:latin typeface="Inter var"/>
              </a:rPr>
              <a:t>form</a:t>
            </a:r>
            <a:r>
              <a:rPr lang="en-GB" sz="1900" b="0" i="0" dirty="0">
                <a:effectLst/>
                <a:latin typeface="Inter var"/>
              </a:rPr>
              <a:t> that is </a:t>
            </a:r>
            <a:r>
              <a:rPr lang="en-GB" sz="1900" b="1" i="0" dirty="0">
                <a:effectLst/>
                <a:latin typeface="Inter var"/>
              </a:rPr>
              <a:t>easier</a:t>
            </a:r>
            <a:r>
              <a:rPr lang="en-GB" sz="1900" b="0" i="0" dirty="0">
                <a:effectLst/>
                <a:latin typeface="Inter var"/>
              </a:rPr>
              <a:t> to process, </a:t>
            </a:r>
            <a:r>
              <a:rPr lang="en-GB" sz="1900" b="1" i="0" dirty="0">
                <a:effectLst/>
                <a:latin typeface="Inter var"/>
              </a:rPr>
              <a:t>without</a:t>
            </a:r>
            <a:r>
              <a:rPr lang="en-GB" sz="1900" b="0" i="0" dirty="0">
                <a:effectLst/>
                <a:latin typeface="Inter var"/>
              </a:rPr>
              <a:t> </a:t>
            </a:r>
            <a:r>
              <a:rPr lang="en-GB" sz="1900" b="1" i="0" dirty="0">
                <a:effectLst/>
                <a:latin typeface="Inter var"/>
              </a:rPr>
              <a:t>losing</a:t>
            </a:r>
            <a:r>
              <a:rPr lang="en-GB" sz="1900" b="0" i="0" dirty="0">
                <a:effectLst/>
                <a:latin typeface="Inter var"/>
              </a:rPr>
              <a:t> </a:t>
            </a:r>
            <a:r>
              <a:rPr lang="en-GB" sz="1900" b="1" i="0" dirty="0">
                <a:effectLst/>
                <a:latin typeface="Inter var"/>
              </a:rPr>
              <a:t>features</a:t>
            </a:r>
            <a:r>
              <a:rPr lang="en-GB" sz="1900" b="0" i="0" dirty="0">
                <a:effectLst/>
                <a:latin typeface="Inter var"/>
              </a:rPr>
              <a:t> that are </a:t>
            </a:r>
            <a:r>
              <a:rPr lang="en-GB" sz="1900" b="1" i="0" dirty="0">
                <a:effectLst/>
                <a:latin typeface="Inter var"/>
              </a:rPr>
              <a:t>critical</a:t>
            </a:r>
            <a:r>
              <a:rPr lang="en-GB" sz="1900" b="0" i="0" dirty="0">
                <a:effectLst/>
                <a:latin typeface="Inter var"/>
              </a:rPr>
              <a:t> for getting a good prediction</a:t>
            </a:r>
          </a:p>
          <a:p>
            <a:r>
              <a:rPr lang="en-GB" sz="1900" b="0" i="0" dirty="0">
                <a:effectLst/>
                <a:latin typeface="Inter var"/>
              </a:rPr>
              <a:t>This is </a:t>
            </a:r>
            <a:r>
              <a:rPr lang="en-GB" sz="1900" b="1" i="0" dirty="0">
                <a:effectLst/>
                <a:latin typeface="Inter var"/>
              </a:rPr>
              <a:t>important</a:t>
            </a:r>
            <a:r>
              <a:rPr lang="en-GB" sz="1900" b="0" i="0" dirty="0">
                <a:effectLst/>
                <a:latin typeface="Inter var"/>
              </a:rPr>
              <a:t> when we are to design an architecture that is not only good at </a:t>
            </a:r>
            <a:r>
              <a:rPr lang="en-GB" sz="1900" b="1" i="0" dirty="0">
                <a:effectLst/>
                <a:latin typeface="Inter var"/>
              </a:rPr>
              <a:t>learning</a:t>
            </a:r>
            <a:r>
              <a:rPr lang="en-GB" sz="1900" b="0" i="0" dirty="0">
                <a:effectLst/>
                <a:latin typeface="Inter var"/>
              </a:rPr>
              <a:t> </a:t>
            </a:r>
            <a:r>
              <a:rPr lang="en-GB" sz="1900" b="1" i="0" dirty="0">
                <a:effectLst/>
                <a:latin typeface="Inter var"/>
              </a:rPr>
              <a:t>features</a:t>
            </a:r>
            <a:r>
              <a:rPr lang="en-GB" sz="1900" b="0" i="0" dirty="0">
                <a:effectLst/>
                <a:latin typeface="Inter var"/>
              </a:rPr>
              <a:t> but also scalable to massive datasets</a:t>
            </a:r>
          </a:p>
          <a:p>
            <a:pPr lvl="1"/>
            <a:r>
              <a:rPr lang="en-GB" sz="1500" dirty="0">
                <a:latin typeface="Inter var"/>
              </a:rPr>
              <a:t>Suppose that we have an 8K (7680x4320) image</a:t>
            </a:r>
          </a:p>
          <a:p>
            <a:pPr lvl="1"/>
            <a:r>
              <a:rPr lang="en-GB" sz="1500" b="0" i="0" dirty="0" err="1">
                <a:effectLst/>
                <a:latin typeface="Inter var"/>
              </a:rPr>
              <a:t>CovNets</a:t>
            </a:r>
            <a:r>
              <a:rPr lang="en-GB" sz="1500" b="0" i="0" dirty="0">
                <a:effectLst/>
                <a:latin typeface="Inter var"/>
              </a:rPr>
              <a:t> can reduce the size of the image without losing important features</a:t>
            </a:r>
          </a:p>
          <a:p>
            <a:pPr lvl="1"/>
            <a:endParaRPr lang="en-GB" sz="1500" b="0" i="0" dirty="0">
              <a:effectLst/>
              <a:latin typeface="Inter var"/>
            </a:endParaRPr>
          </a:p>
          <a:p>
            <a:pPr marL="0" indent="0">
              <a:buNone/>
            </a:pPr>
            <a:endParaRPr lang="tr-TR" sz="1900" b="1" dirty="0"/>
          </a:p>
        </p:txBody>
      </p:sp>
      <p:pic>
        <p:nvPicPr>
          <p:cNvPr id="5" name="Picture 4" descr="A picture containing text, diagram, screenshot, plan&#10;&#10;Description automatically generated">
            <a:extLst>
              <a:ext uri="{FF2B5EF4-FFF2-40B4-BE49-F238E27FC236}">
                <a16:creationId xmlns:a16="http://schemas.microsoft.com/office/drawing/2014/main" id="{386F9103-7DEC-0D77-1C2B-5CC6D798B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1443301"/>
            <a:ext cx="5458968" cy="397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359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A6FFE3-B0AB-7A42-6DFE-FA373BB2E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GB" sz="5000"/>
              <a:t>CNN – General Architecture</a:t>
            </a:r>
            <a:endParaRPr lang="tr-TR" sz="50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diagram, screenshot, text, design">
            <a:extLst>
              <a:ext uri="{FF2B5EF4-FFF2-40B4-BE49-F238E27FC236}">
                <a16:creationId xmlns:a16="http://schemas.microsoft.com/office/drawing/2014/main" id="{9878575E-7743-874D-1284-4F38DDD3A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096800"/>
            <a:ext cx="6894576" cy="298190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FF7F9-61BE-3B72-2468-189DD7AB8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4798577"/>
            <a:ext cx="7138013" cy="1653981"/>
          </a:xfrm>
        </p:spPr>
        <p:txBody>
          <a:bodyPr anchor="t">
            <a:normAutofit lnSpcReduction="10000"/>
          </a:bodyPr>
          <a:lstStyle/>
          <a:p>
            <a:r>
              <a:rPr lang="en-GB" sz="2600" b="1" dirty="0"/>
              <a:t>A CNN architecture consists of 3 </a:t>
            </a:r>
            <a:r>
              <a:rPr lang="en-GB" sz="2600" b="1" dirty="0">
                <a:solidFill>
                  <a:srgbClr val="FF0000"/>
                </a:solidFill>
              </a:rPr>
              <a:t>main</a:t>
            </a:r>
            <a:r>
              <a:rPr lang="en-GB" sz="2600" b="1" dirty="0"/>
              <a:t> layers:</a:t>
            </a:r>
          </a:p>
          <a:p>
            <a:pPr lvl="1" fontAlgn="base"/>
            <a:r>
              <a:rPr lang="en-GB" sz="2600" b="1" i="0" dirty="0">
                <a:effectLst/>
                <a:latin typeface="inherit"/>
              </a:rPr>
              <a:t>Convolutional</a:t>
            </a:r>
            <a:r>
              <a:rPr lang="en-GB" sz="2600" b="0" i="0" dirty="0">
                <a:effectLst/>
                <a:latin typeface="inherit"/>
              </a:rPr>
              <a:t> layer</a:t>
            </a:r>
          </a:p>
          <a:p>
            <a:pPr lvl="1" fontAlgn="base"/>
            <a:r>
              <a:rPr lang="en-GB" sz="2600" b="1" i="0" dirty="0">
                <a:effectLst/>
                <a:latin typeface="inherit"/>
              </a:rPr>
              <a:t>Pooling</a:t>
            </a:r>
            <a:r>
              <a:rPr lang="en-GB" sz="2600" b="0" i="0" dirty="0">
                <a:effectLst/>
                <a:latin typeface="inherit"/>
              </a:rPr>
              <a:t> layer</a:t>
            </a:r>
          </a:p>
          <a:p>
            <a:pPr lvl="1" fontAlgn="base"/>
            <a:r>
              <a:rPr lang="en-GB" sz="2600" b="1" i="0" dirty="0">
                <a:effectLst/>
                <a:latin typeface="inherit"/>
              </a:rPr>
              <a:t>Fully-connected (FC) </a:t>
            </a:r>
            <a:r>
              <a:rPr lang="en-GB" sz="2600" b="0" i="0" dirty="0">
                <a:effectLst/>
                <a:latin typeface="inherit"/>
              </a:rPr>
              <a:t>layer</a:t>
            </a:r>
          </a:p>
          <a:p>
            <a:pPr marL="457200" lvl="1" indent="0">
              <a:buNone/>
            </a:pPr>
            <a:endParaRPr lang="tr-TR" sz="2000" b="1" dirty="0"/>
          </a:p>
        </p:txBody>
      </p:sp>
    </p:spTree>
    <p:extLst>
      <p:ext uri="{BB962C8B-B14F-4D97-AF65-F5344CB8AC3E}">
        <p14:creationId xmlns:p14="http://schemas.microsoft.com/office/powerpoint/2010/main" val="2889365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6FFE3-B0AB-7A42-6DFE-FA373BB2E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GB" dirty="0"/>
              <a:t>CNN – </a:t>
            </a:r>
            <a:r>
              <a:rPr lang="en-GB" b="1" dirty="0"/>
              <a:t>Convolutional</a:t>
            </a:r>
            <a:r>
              <a:rPr lang="en-GB" dirty="0"/>
              <a:t> </a:t>
            </a:r>
            <a:r>
              <a:rPr lang="en-GB" b="1" dirty="0"/>
              <a:t>Layer</a:t>
            </a:r>
            <a:endParaRPr lang="tr-TR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FF7F9-61BE-3B72-2468-189DD7AB8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38" y="560716"/>
            <a:ext cx="12051102" cy="6279027"/>
          </a:xfrm>
        </p:spPr>
        <p:txBody>
          <a:bodyPr/>
          <a:lstStyle/>
          <a:p>
            <a:r>
              <a:rPr lang="en-GB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The </a:t>
            </a:r>
            <a:r>
              <a:rPr lang="en-GB" b="1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convolutional</a:t>
            </a:r>
            <a:r>
              <a:rPr lang="en-GB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 </a:t>
            </a:r>
            <a:r>
              <a:rPr lang="en-GB" b="1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layer</a:t>
            </a:r>
            <a:r>
              <a:rPr lang="en-GB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 is the first layer of a convolutional network.</a:t>
            </a:r>
          </a:p>
          <a:p>
            <a:r>
              <a:rPr lang="en-GB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 While convolutional layers can be followed by additional convolutional layers or pooling layers, the fully-connected layer is the final layer. </a:t>
            </a:r>
          </a:p>
          <a:p>
            <a:r>
              <a:rPr lang="en-GB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With each layer, the CNN increases in its complexity, identifying greater portions of the image. </a:t>
            </a:r>
          </a:p>
          <a:p>
            <a:r>
              <a:rPr lang="en-GB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Earlier layers focus on simple features, such as colours and edges.</a:t>
            </a:r>
          </a:p>
          <a:p>
            <a:r>
              <a:rPr lang="en-GB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 As the image data progresses through the layers of the CNN, it starts to </a:t>
            </a:r>
            <a:r>
              <a:rPr lang="en-GB" b="1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recognize</a:t>
            </a:r>
            <a:r>
              <a:rPr lang="en-GB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 larger elements or </a:t>
            </a:r>
            <a:r>
              <a:rPr lang="en-GB" b="1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shapes</a:t>
            </a:r>
            <a:r>
              <a:rPr lang="en-GB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 of the object until it finally identifies the intended object.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4252011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1505</Words>
  <Application>Microsoft Office PowerPoint</Application>
  <PresentationFormat>Widescreen</PresentationFormat>
  <Paragraphs>137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-apple-system</vt:lpstr>
      <vt:lpstr>Arial</vt:lpstr>
      <vt:lpstr>Calibri</vt:lpstr>
      <vt:lpstr>Calibri Light</vt:lpstr>
      <vt:lpstr>IBM Plex Sans</vt:lpstr>
      <vt:lpstr>inherit</vt:lpstr>
      <vt:lpstr>Inter</vt:lpstr>
      <vt:lpstr>Inter var</vt:lpstr>
      <vt:lpstr>Wingdings</vt:lpstr>
      <vt:lpstr>Office Theme</vt:lpstr>
      <vt:lpstr>CNN</vt:lpstr>
      <vt:lpstr>CNN</vt:lpstr>
      <vt:lpstr>CNN</vt:lpstr>
      <vt:lpstr>CNN</vt:lpstr>
      <vt:lpstr>CNN</vt:lpstr>
      <vt:lpstr>CNN</vt:lpstr>
      <vt:lpstr>CNN</vt:lpstr>
      <vt:lpstr>CNN – General Architecture</vt:lpstr>
      <vt:lpstr>CNN – Convolutional Layer</vt:lpstr>
      <vt:lpstr>CNN – Convolutional Layer</vt:lpstr>
      <vt:lpstr>CNN – Convolutional Layer</vt:lpstr>
      <vt:lpstr>CNN – Convolutional Layer</vt:lpstr>
      <vt:lpstr>CNN – Convolutional Layer - EXAMPLE</vt:lpstr>
      <vt:lpstr>CNN – Convolutional Layer - EXAMPLE</vt:lpstr>
      <vt:lpstr>CNN – Convolutional Layer – EXAMPLE 2</vt:lpstr>
      <vt:lpstr>CNN – Pooling Layer</vt:lpstr>
      <vt:lpstr>CNN – Pooling Layer Example max-pooling</vt:lpstr>
      <vt:lpstr>CNN – Pooling Layer Example max-pooling &amp; avg-pooling</vt:lpstr>
      <vt:lpstr>CNN – FC Layer</vt:lpstr>
      <vt:lpstr>CNN – ReLU and Soft-max activation functions</vt:lpstr>
      <vt:lpstr>CNN – ReLU and Soft-max activation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</dc:title>
  <dc:creator>Koray Açıcı</dc:creator>
  <cp:lastModifiedBy>Koray Açıcı</cp:lastModifiedBy>
  <cp:revision>71</cp:revision>
  <dcterms:created xsi:type="dcterms:W3CDTF">2023-05-08T18:47:59Z</dcterms:created>
  <dcterms:modified xsi:type="dcterms:W3CDTF">2023-05-09T07:17:54Z</dcterms:modified>
</cp:coreProperties>
</file>