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73" r:id="rId6"/>
    <p:sldId id="274" r:id="rId7"/>
    <p:sldId id="259" r:id="rId8"/>
    <p:sldId id="260" r:id="rId9"/>
    <p:sldId id="261" r:id="rId10"/>
    <p:sldId id="262" r:id="rId11"/>
    <p:sldId id="27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2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A32D-7BB3-4F28-9AFA-4F7856437C50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56F5-6CF2-4713-AE58-23D141DADF29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A32D-7BB3-4F28-9AFA-4F7856437C50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56F5-6CF2-4713-AE58-23D141DADF29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A32D-7BB3-4F28-9AFA-4F7856437C50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56F5-6CF2-4713-AE58-23D141DADF29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A32D-7BB3-4F28-9AFA-4F7856437C50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56F5-6CF2-4713-AE58-23D141DADF29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A32D-7BB3-4F28-9AFA-4F7856437C50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56F5-6CF2-4713-AE58-23D141DADF29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A32D-7BB3-4F28-9AFA-4F7856437C50}" type="datetimeFigureOut">
              <a:rPr lang="tr-TR" smtClean="0"/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56F5-6CF2-4713-AE58-23D141DADF29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A32D-7BB3-4F28-9AFA-4F7856437C50}" type="datetimeFigureOut">
              <a:rPr lang="tr-TR" smtClean="0"/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56F5-6CF2-4713-AE58-23D141DADF29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A32D-7BB3-4F28-9AFA-4F7856437C50}" type="datetimeFigureOut">
              <a:rPr lang="tr-TR" smtClean="0"/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56F5-6CF2-4713-AE58-23D141DADF29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A32D-7BB3-4F28-9AFA-4F7856437C50}" type="datetimeFigureOut">
              <a:rPr lang="tr-TR" smtClean="0"/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56F5-6CF2-4713-AE58-23D141DADF29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A32D-7BB3-4F28-9AFA-4F7856437C50}" type="datetimeFigureOut">
              <a:rPr lang="tr-TR" smtClean="0"/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56F5-6CF2-4713-AE58-23D141DADF29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A32D-7BB3-4F28-9AFA-4F7856437C50}" type="datetimeFigureOut">
              <a:rPr lang="tr-TR" smtClean="0"/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56F5-6CF2-4713-AE58-23D141DADF29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45A32D-7BB3-4F28-9AFA-4F7856437C50}" type="datetimeFigureOut">
              <a:rPr lang="tr-TR" smtClean="0"/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EB56F5-6CF2-4713-AE58-23D141DADF29}" type="slidenum">
              <a:rPr lang="tr-TR" smtClean="0"/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jpeg"/><Relationship Id="rId2" Type="http://schemas.openxmlformats.org/officeDocument/2006/relationships/hyperlink" Target="http://en.wikipedia.org/wiki/Image:Hst_sts82.jpg" TargetMode="Externa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GI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DIGITAL IMAGE PROCESSING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758"/>
          </a:xfrm>
        </p:spPr>
        <p:txBody>
          <a:bodyPr>
            <a:normAutofit fontScale="90000"/>
          </a:bodyPr>
          <a:lstStyle/>
          <a:p>
            <a:r>
              <a:rPr lang="en-IE" altLang="en-US" dirty="0">
                <a:ea typeface="MS PGothic" panose="020B0600070205080204" pitchFamily="34" charset="-128"/>
              </a:rPr>
              <a:t>History of Digital Image Processing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08" y="810884"/>
            <a:ext cx="11481758" cy="5848708"/>
          </a:xfrm>
        </p:spPr>
        <p:txBody>
          <a:bodyPr/>
          <a:lstStyle/>
          <a:p>
            <a:r>
              <a:rPr lang="en-IE" altLang="en-US" b="1" dirty="0">
                <a:ea typeface="MS PGothic" panose="020B0600070205080204" pitchFamily="34" charset="-128"/>
              </a:rPr>
              <a:t>1960s:</a:t>
            </a:r>
            <a:r>
              <a:rPr lang="en-IE" altLang="en-US" dirty="0">
                <a:ea typeface="MS PGothic" panose="020B0600070205080204" pitchFamily="34" charset="-128"/>
              </a:rPr>
              <a:t> Improvements in </a:t>
            </a:r>
            <a:r>
              <a:rPr lang="en-IE" altLang="en-US" b="1" dirty="0">
                <a:ea typeface="MS PGothic" panose="020B0600070205080204" pitchFamily="34" charset="-128"/>
              </a:rPr>
              <a:t>computing</a:t>
            </a:r>
            <a:r>
              <a:rPr lang="en-IE" altLang="en-US" dirty="0">
                <a:ea typeface="MS PGothic" panose="020B0600070205080204" pitchFamily="34" charset="-128"/>
              </a:rPr>
              <a:t> </a:t>
            </a:r>
            <a:r>
              <a:rPr lang="en-IE" altLang="en-US" b="1" dirty="0">
                <a:ea typeface="MS PGothic" panose="020B0600070205080204" pitchFamily="34" charset="-128"/>
              </a:rPr>
              <a:t>technology</a:t>
            </a:r>
            <a:r>
              <a:rPr lang="en-IE" altLang="en-US" dirty="0">
                <a:ea typeface="MS PGothic" panose="020B0600070205080204" pitchFamily="34" charset="-128"/>
              </a:rPr>
              <a:t> and the onset of the space race led to a surge of work in digital image processing</a:t>
            </a:r>
            <a:endParaRPr lang="en-IE" altLang="en-US" dirty="0">
              <a:ea typeface="MS PGothic" panose="020B0600070205080204" pitchFamily="34" charset="-128"/>
            </a:endParaRPr>
          </a:p>
          <a:p>
            <a:r>
              <a:rPr lang="en-GB" b="1" dirty="0"/>
              <a:t>1964</a:t>
            </a:r>
            <a:r>
              <a:rPr lang="en-GB" dirty="0"/>
              <a:t>: </a:t>
            </a:r>
            <a:r>
              <a:rPr lang="en-GB" b="1" dirty="0"/>
              <a:t>Computers</a:t>
            </a:r>
            <a:r>
              <a:rPr lang="en-GB" dirty="0"/>
              <a:t> used to improve the quality of </a:t>
            </a:r>
            <a:br>
              <a:rPr lang="en-GB" dirty="0"/>
            </a:br>
            <a:r>
              <a:rPr lang="en-GB" dirty="0"/>
              <a:t>images of the moon taken by the Ranger 7 probe</a:t>
            </a:r>
            <a:endParaRPr lang="en-GB" dirty="0"/>
          </a:p>
          <a:p>
            <a:r>
              <a:rPr lang="en-IE" altLang="en-US" dirty="0">
                <a:ea typeface="MS PGothic" panose="020B0600070205080204" pitchFamily="34" charset="-128"/>
              </a:rPr>
              <a:t>Such techniques were used in other </a:t>
            </a:r>
            <a:r>
              <a:rPr lang="en-IE" altLang="en-US" b="1" dirty="0">
                <a:ea typeface="MS PGothic" panose="020B0600070205080204" pitchFamily="34" charset="-128"/>
              </a:rPr>
              <a:t>space</a:t>
            </a:r>
            <a:r>
              <a:rPr lang="en-IE" altLang="en-US" dirty="0">
                <a:ea typeface="MS PGothic" panose="020B0600070205080204" pitchFamily="34" charset="-128"/>
              </a:rPr>
              <a:t> </a:t>
            </a:r>
            <a:endParaRPr lang="en-IE" altLang="en-US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IE" altLang="en-US" b="1" dirty="0">
                <a:ea typeface="MS PGothic" panose="020B0600070205080204" pitchFamily="34" charset="-128"/>
              </a:rPr>
              <a:t>missions</a:t>
            </a:r>
            <a:r>
              <a:rPr lang="en-IE" altLang="en-US" dirty="0">
                <a:ea typeface="MS PGothic" panose="020B0600070205080204" pitchFamily="34" charset="-128"/>
              </a:rPr>
              <a:t> including the </a:t>
            </a:r>
            <a:r>
              <a:rPr lang="en-IE" altLang="en-US" b="1" dirty="0">
                <a:ea typeface="MS PGothic" panose="020B0600070205080204" pitchFamily="34" charset="-128"/>
              </a:rPr>
              <a:t>Apollo</a:t>
            </a:r>
            <a:r>
              <a:rPr lang="en-IE" altLang="en-US" dirty="0">
                <a:ea typeface="MS PGothic" panose="020B0600070205080204" pitchFamily="34" charset="-128"/>
              </a:rPr>
              <a:t> </a:t>
            </a:r>
            <a:r>
              <a:rPr lang="en-IE" altLang="en-US" b="1" dirty="0">
                <a:ea typeface="MS PGothic" panose="020B0600070205080204" pitchFamily="34" charset="-128"/>
              </a:rPr>
              <a:t>landings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GB" dirty="0"/>
          </a:p>
          <a:p>
            <a:endParaRPr lang="tr-TR" dirty="0"/>
          </a:p>
        </p:txBody>
      </p:sp>
      <p:grpSp>
        <p:nvGrpSpPr>
          <p:cNvPr id="14" name="Group 13"/>
          <p:cNvGrpSpPr/>
          <p:nvPr/>
        </p:nvGrpSpPr>
        <p:grpSpPr bwMode="auto">
          <a:xfrm>
            <a:off x="8622959" y="2974499"/>
            <a:ext cx="2968625" cy="3586161"/>
            <a:chOff x="3612" y="1872"/>
            <a:chExt cx="1870" cy="2259"/>
          </a:xfrm>
        </p:grpSpPr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574"/>
            <a:stretch>
              <a:fillRect/>
            </a:stretch>
          </p:blipFill>
          <p:spPr bwMode="auto">
            <a:xfrm>
              <a:off x="3690" y="1892"/>
              <a:ext cx="1696" cy="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3612" y="3593"/>
              <a:ext cx="1870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sz="1800"/>
                <a:t>A picture of the moon taken by the Ranger 7 probe minutes before landing</a:t>
              </a:r>
              <a:endParaRPr lang="en-US" altLang="en-US" sz="18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42" y="1872"/>
              <a:ext cx="1809" cy="17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en-GB" altLang="en-US" sz="180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642" y="3582"/>
              <a:ext cx="1809" cy="54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en-GB" altLang="en-US" sz="18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758"/>
          </a:xfrm>
        </p:spPr>
        <p:txBody>
          <a:bodyPr>
            <a:normAutofit fontScale="90000"/>
          </a:bodyPr>
          <a:lstStyle/>
          <a:p>
            <a:r>
              <a:rPr lang="en-IE" altLang="en-US" dirty="0">
                <a:ea typeface="MS PGothic" panose="020B0600070205080204" pitchFamily="34" charset="-128"/>
              </a:rPr>
              <a:t>History of Digital Image Processing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08" y="810884"/>
            <a:ext cx="11481758" cy="5848708"/>
          </a:xfrm>
        </p:spPr>
        <p:txBody>
          <a:bodyPr/>
          <a:lstStyle/>
          <a:p>
            <a:r>
              <a:rPr lang="en-IE" altLang="en-US" b="1" dirty="0">
                <a:ea typeface="MS PGothic" panose="020B0600070205080204" pitchFamily="34" charset="-128"/>
              </a:rPr>
              <a:t>1970s:</a:t>
            </a:r>
            <a:r>
              <a:rPr lang="en-IE" altLang="en-US" dirty="0">
                <a:ea typeface="MS PGothic" panose="020B0600070205080204" pitchFamily="34" charset="-128"/>
              </a:rPr>
              <a:t> Digital image processing begins to be used in medical applications</a:t>
            </a:r>
            <a:endParaRPr lang="en-IE" altLang="en-US" dirty="0">
              <a:ea typeface="MS PGothic" panose="020B0600070205080204" pitchFamily="34" charset="-128"/>
            </a:endParaRPr>
          </a:p>
          <a:p>
            <a:r>
              <a:rPr lang="en-IE" altLang="en-US" b="1" dirty="0">
                <a:ea typeface="MS PGothic" panose="020B0600070205080204" pitchFamily="34" charset="-128"/>
              </a:rPr>
              <a:t>1979: </a:t>
            </a:r>
            <a:r>
              <a:rPr lang="en-IE" altLang="en-US" dirty="0">
                <a:ea typeface="MS PGothic" panose="020B0600070205080204" pitchFamily="34" charset="-128"/>
              </a:rPr>
              <a:t>Hounsfield &amp; Cormack share the </a:t>
            </a:r>
            <a:r>
              <a:rPr lang="en-IE" altLang="en-US" b="1" dirty="0">
                <a:ea typeface="MS PGothic" panose="020B0600070205080204" pitchFamily="34" charset="-128"/>
              </a:rPr>
              <a:t>Nobel</a:t>
            </a:r>
            <a:r>
              <a:rPr lang="en-IE" altLang="en-US" dirty="0">
                <a:ea typeface="MS PGothic" panose="020B0600070205080204" pitchFamily="34" charset="-128"/>
              </a:rPr>
              <a:t> </a:t>
            </a:r>
            <a:r>
              <a:rPr lang="en-IE" altLang="en-US" b="1" dirty="0">
                <a:ea typeface="MS PGothic" panose="020B0600070205080204" pitchFamily="34" charset="-128"/>
              </a:rPr>
              <a:t>Prize</a:t>
            </a:r>
            <a:r>
              <a:rPr lang="en-IE" altLang="en-US" dirty="0">
                <a:ea typeface="MS PGothic" panose="020B0600070205080204" pitchFamily="34" charset="-128"/>
              </a:rPr>
              <a:t> in </a:t>
            </a:r>
            <a:r>
              <a:rPr lang="en-IE" altLang="en-US" b="1" dirty="0">
                <a:ea typeface="MS PGothic" panose="020B0600070205080204" pitchFamily="34" charset="-128"/>
              </a:rPr>
              <a:t>medicine</a:t>
            </a:r>
            <a:r>
              <a:rPr lang="en-IE" altLang="en-US" dirty="0">
                <a:ea typeface="MS PGothic" panose="020B0600070205080204" pitchFamily="34" charset="-128"/>
              </a:rPr>
              <a:t> for the </a:t>
            </a:r>
            <a:br>
              <a:rPr lang="en-IE" altLang="en-US" dirty="0">
                <a:ea typeface="MS PGothic" panose="020B0600070205080204" pitchFamily="34" charset="-128"/>
              </a:rPr>
            </a:br>
            <a:r>
              <a:rPr lang="en-IE" altLang="en-US" b="1" dirty="0">
                <a:ea typeface="MS PGothic" panose="020B0600070205080204" pitchFamily="34" charset="-128"/>
              </a:rPr>
              <a:t>invention</a:t>
            </a:r>
            <a:r>
              <a:rPr lang="en-IE" altLang="en-US" dirty="0">
                <a:ea typeface="MS PGothic" panose="020B0600070205080204" pitchFamily="34" charset="-128"/>
              </a:rPr>
              <a:t> of </a:t>
            </a:r>
            <a:r>
              <a:rPr lang="en-IE" altLang="en-US" b="1" dirty="0">
                <a:ea typeface="MS PGothic" panose="020B0600070205080204" pitchFamily="34" charset="-128"/>
              </a:rPr>
              <a:t>tomography</a:t>
            </a:r>
            <a:r>
              <a:rPr lang="en-IE" altLang="en-US" dirty="0">
                <a:ea typeface="MS PGothic" panose="020B0600070205080204" pitchFamily="34" charset="-128"/>
              </a:rPr>
              <a:t>, the technology behind </a:t>
            </a:r>
            <a:r>
              <a:rPr lang="en-IE" altLang="en-US" b="1" dirty="0">
                <a:ea typeface="MS PGothic" panose="020B0600070205080204" pitchFamily="34" charset="-128"/>
              </a:rPr>
              <a:t>Computerised Axial </a:t>
            </a:r>
            <a:br>
              <a:rPr lang="en-IE" altLang="en-US" b="1" dirty="0">
                <a:ea typeface="MS PGothic" panose="020B0600070205080204" pitchFamily="34" charset="-128"/>
              </a:rPr>
            </a:br>
            <a:r>
              <a:rPr lang="en-IE" altLang="en-US" b="1" dirty="0">
                <a:ea typeface="MS PGothic" panose="020B0600070205080204" pitchFamily="34" charset="-128"/>
              </a:rPr>
              <a:t>Tomography</a:t>
            </a:r>
            <a:r>
              <a:rPr lang="en-IE" altLang="en-US" dirty="0">
                <a:ea typeface="MS PGothic" panose="020B0600070205080204" pitchFamily="34" charset="-128"/>
              </a:rPr>
              <a:t> (</a:t>
            </a:r>
            <a:r>
              <a:rPr lang="en-IE" altLang="en-US" b="1" dirty="0">
                <a:ea typeface="MS PGothic" panose="020B0600070205080204" pitchFamily="34" charset="-128"/>
              </a:rPr>
              <a:t>CAT</a:t>
            </a:r>
            <a:r>
              <a:rPr lang="en-IE" altLang="en-US" dirty="0">
                <a:ea typeface="MS PGothic" panose="020B0600070205080204" pitchFamily="34" charset="-128"/>
              </a:rPr>
              <a:t>) scans</a:t>
            </a:r>
            <a:endParaRPr lang="en-US" altLang="en-US" dirty="0">
              <a:ea typeface="MS PGothic" panose="020B0600070205080204" pitchFamily="34" charset="-128"/>
            </a:endParaRPr>
          </a:p>
          <a:p>
            <a:endParaRPr lang="tr-TR" dirty="0"/>
          </a:p>
        </p:txBody>
      </p:sp>
      <p:grpSp>
        <p:nvGrpSpPr>
          <p:cNvPr id="4" name="Group 3"/>
          <p:cNvGrpSpPr/>
          <p:nvPr/>
        </p:nvGrpSpPr>
        <p:grpSpPr bwMode="auto">
          <a:xfrm>
            <a:off x="8486435" y="3228808"/>
            <a:ext cx="2968626" cy="3314701"/>
            <a:chOff x="1344" y="1773"/>
            <a:chExt cx="1870" cy="2088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27" t="59561" r="46552" b="11528"/>
            <a:stretch>
              <a:fillRect/>
            </a:stretch>
          </p:blipFill>
          <p:spPr bwMode="auto">
            <a:xfrm>
              <a:off x="1473" y="1821"/>
              <a:ext cx="1611" cy="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344" y="3476"/>
              <a:ext cx="187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IE" altLang="en-US" sz="1800"/>
                <a:t>Typical head slice CAT image</a:t>
              </a:r>
              <a:endParaRPr lang="en-US" altLang="en-US" sz="180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433" y="1773"/>
              <a:ext cx="1692" cy="16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en-GB" altLang="en-US" sz="18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433" y="3465"/>
              <a:ext cx="1692" cy="3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en-GB" altLang="en-US" sz="18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758"/>
          </a:xfrm>
        </p:spPr>
        <p:txBody>
          <a:bodyPr>
            <a:normAutofit fontScale="90000"/>
          </a:bodyPr>
          <a:lstStyle/>
          <a:p>
            <a:r>
              <a:rPr lang="en-IE" altLang="en-US" dirty="0">
                <a:ea typeface="MS PGothic" panose="020B0600070205080204" pitchFamily="34" charset="-128"/>
              </a:rPr>
              <a:t>History of Digital Image Processing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08" y="810884"/>
            <a:ext cx="11481758" cy="5848708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en-IE" altLang="en-US" sz="3200" b="1" dirty="0">
                <a:ea typeface="MS PGothic" panose="020B0600070205080204" pitchFamily="34" charset="-128"/>
              </a:rPr>
              <a:t>1980s - Today:</a:t>
            </a:r>
            <a:r>
              <a:rPr lang="en-IE" altLang="en-US" sz="3200" dirty="0">
                <a:ea typeface="MS PGothic" panose="020B0600070205080204" pitchFamily="34" charset="-128"/>
              </a:rPr>
              <a:t> The use of digital image processing techniques has exploded and they are now used for all kinds of tasks in all kinds of areas</a:t>
            </a:r>
            <a:endParaRPr lang="en-IE" altLang="en-US" sz="3200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IE" altLang="en-US" sz="2800" dirty="0">
                <a:ea typeface="MS PGothic" panose="020B0600070205080204" pitchFamily="34" charset="-128"/>
              </a:rPr>
              <a:t>Image </a:t>
            </a:r>
            <a:r>
              <a:rPr lang="en-IE" altLang="en-US" sz="2800" b="1" dirty="0">
                <a:ea typeface="MS PGothic" panose="020B0600070205080204" pitchFamily="34" charset="-128"/>
              </a:rPr>
              <a:t>enhancement</a:t>
            </a:r>
            <a:r>
              <a:rPr lang="en-IE" altLang="en-US" sz="2800" dirty="0">
                <a:ea typeface="MS PGothic" panose="020B0600070205080204" pitchFamily="34" charset="-128"/>
              </a:rPr>
              <a:t>/restoration</a:t>
            </a:r>
            <a:endParaRPr lang="en-IE" altLang="en-US" sz="2800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IE" altLang="en-US" sz="2800" dirty="0">
                <a:ea typeface="MS PGothic" panose="020B0600070205080204" pitchFamily="34" charset="-128"/>
              </a:rPr>
              <a:t>Artistic effects</a:t>
            </a:r>
            <a:endParaRPr lang="en-IE" altLang="en-US" sz="2800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IE" altLang="en-US" sz="2800" b="1" dirty="0">
                <a:ea typeface="MS PGothic" panose="020B0600070205080204" pitchFamily="34" charset="-128"/>
              </a:rPr>
              <a:t>Medical</a:t>
            </a:r>
            <a:r>
              <a:rPr lang="en-IE" altLang="en-US" sz="2800" dirty="0">
                <a:ea typeface="MS PGothic" panose="020B0600070205080204" pitchFamily="34" charset="-128"/>
              </a:rPr>
              <a:t> visualisation</a:t>
            </a:r>
            <a:endParaRPr lang="en-IE" altLang="en-US" sz="2800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IE" altLang="en-US" sz="2800" b="1" dirty="0">
                <a:ea typeface="MS PGothic" panose="020B0600070205080204" pitchFamily="34" charset="-128"/>
              </a:rPr>
              <a:t>Industrial</a:t>
            </a:r>
            <a:r>
              <a:rPr lang="en-IE" altLang="en-US" sz="2800" dirty="0">
                <a:ea typeface="MS PGothic" panose="020B0600070205080204" pitchFamily="34" charset="-128"/>
              </a:rPr>
              <a:t> inspection</a:t>
            </a:r>
            <a:endParaRPr lang="en-IE" altLang="en-US" sz="2800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IE" altLang="en-US" sz="2800" b="1" dirty="0">
                <a:ea typeface="MS PGothic" panose="020B0600070205080204" pitchFamily="34" charset="-128"/>
              </a:rPr>
              <a:t>Law</a:t>
            </a:r>
            <a:r>
              <a:rPr lang="en-IE" altLang="en-US" sz="2800" dirty="0">
                <a:ea typeface="MS PGothic" panose="020B0600070205080204" pitchFamily="34" charset="-128"/>
              </a:rPr>
              <a:t> enforcement</a:t>
            </a:r>
            <a:endParaRPr lang="en-IE" altLang="en-US" sz="2800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IE" altLang="en-US" sz="2800" dirty="0">
                <a:ea typeface="MS PGothic" panose="020B0600070205080204" pitchFamily="34" charset="-128"/>
              </a:rPr>
              <a:t>Human computer interfaces</a:t>
            </a:r>
            <a:endParaRPr lang="tr-TR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758"/>
          </a:xfrm>
        </p:spPr>
        <p:txBody>
          <a:bodyPr>
            <a:normAutofit fontScale="90000"/>
          </a:bodyPr>
          <a:lstStyle/>
          <a:p>
            <a:r>
              <a:rPr lang="en-IE" altLang="en-US" dirty="0">
                <a:ea typeface="MS PGothic" panose="020B0600070205080204" pitchFamily="34" charset="-128"/>
              </a:rPr>
              <a:t>IMAGE ENHANCEMENT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08" y="810884"/>
            <a:ext cx="11481758" cy="5848708"/>
          </a:xfrm>
        </p:spPr>
        <p:txBody>
          <a:bodyPr/>
          <a:lstStyle/>
          <a:p>
            <a:pPr marL="0" indent="0" eaLnBrk="1" hangingPunct="1"/>
            <a:r>
              <a:rPr lang="en-GB" dirty="0"/>
              <a:t>DIP </a:t>
            </a:r>
            <a:r>
              <a:rPr lang="en-GB" dirty="0">
                <a:sym typeface="Wingdings" panose="05000000000000000000" pitchFamily="2" charset="2"/>
              </a:rPr>
              <a:t> quality improvement &amp; noise removal</a:t>
            </a:r>
            <a:endParaRPr lang="en-GB" dirty="0">
              <a:sym typeface="Wingdings" panose="05000000000000000000" pitchFamily="2" charset="2"/>
            </a:endParaRPr>
          </a:p>
          <a:p>
            <a:pPr marL="0" indent="0" eaLnBrk="1" hangingPunct="1"/>
            <a:endParaRPr lang="tr-TR" dirty="0"/>
          </a:p>
        </p:txBody>
      </p:sp>
      <p:grpSp>
        <p:nvGrpSpPr>
          <p:cNvPr id="4" name="Group 3"/>
          <p:cNvGrpSpPr/>
          <p:nvPr/>
        </p:nvGrpSpPr>
        <p:grpSpPr bwMode="auto">
          <a:xfrm>
            <a:off x="703262" y="1542002"/>
            <a:ext cx="2555876" cy="3946525"/>
            <a:chOff x="535" y="1813"/>
            <a:chExt cx="1610" cy="248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216" b="51291"/>
            <a:stretch>
              <a:fillRect/>
            </a:stretch>
          </p:blipFill>
          <p:spPr bwMode="auto">
            <a:xfrm>
              <a:off x="545" y="1813"/>
              <a:ext cx="1589" cy="1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58" t="48575" r="20232" b="2271"/>
            <a:stretch>
              <a:fillRect/>
            </a:stretch>
          </p:blipFill>
          <p:spPr bwMode="auto">
            <a:xfrm>
              <a:off x="535" y="3195"/>
              <a:ext cx="1610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AutoShape 15"/>
            <p:cNvSpPr>
              <a:spLocks noChangeArrowheads="1"/>
            </p:cNvSpPr>
            <p:nvPr/>
          </p:nvSpPr>
          <p:spPr bwMode="auto">
            <a:xfrm>
              <a:off x="1198" y="2941"/>
              <a:ext cx="283" cy="25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2">
                <a:alpha val="89803"/>
              </a:schemeClr>
            </a:solidFill>
            <a:ln w="12700">
              <a:solidFill>
                <a:schemeClr val="tx1"/>
              </a:solidFill>
              <a:miter lim="800000"/>
            </a:ln>
          </p:spPr>
          <p:txBody>
            <a:bodyPr vert="eaVert"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en-GB" altLang="en-US" sz="1800"/>
            </a:p>
          </p:txBody>
        </p:sp>
      </p:grpSp>
      <p:grpSp>
        <p:nvGrpSpPr>
          <p:cNvPr id="8" name="Group 7"/>
          <p:cNvGrpSpPr/>
          <p:nvPr/>
        </p:nvGrpSpPr>
        <p:grpSpPr bwMode="auto">
          <a:xfrm>
            <a:off x="4452941" y="1477743"/>
            <a:ext cx="4497386" cy="1873250"/>
            <a:chOff x="1805" y="1810"/>
            <a:chExt cx="2833" cy="1180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150" b="29172"/>
            <a:stretch>
              <a:fillRect/>
            </a:stretch>
          </p:blipFill>
          <p:spPr bwMode="auto">
            <a:xfrm>
              <a:off x="1805" y="1810"/>
              <a:ext cx="1231" cy="1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76" r="224" b="29172"/>
            <a:stretch>
              <a:fillRect/>
            </a:stretch>
          </p:blipFill>
          <p:spPr bwMode="auto">
            <a:xfrm>
              <a:off x="3423" y="1810"/>
              <a:ext cx="1215" cy="1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3054" y="2289"/>
              <a:ext cx="343" cy="222"/>
            </a:xfrm>
            <a:prstGeom prst="rightArrow">
              <a:avLst>
                <a:gd name="adj1" fmla="val 50000"/>
                <a:gd name="adj2" fmla="val 38626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en-GB" altLang="en-US" sz="1800"/>
            </a:p>
          </p:txBody>
        </p:sp>
      </p:grpSp>
      <p:grpSp>
        <p:nvGrpSpPr>
          <p:cNvPr id="12" name="Group 11"/>
          <p:cNvGrpSpPr/>
          <p:nvPr/>
        </p:nvGrpSpPr>
        <p:grpSpPr bwMode="auto">
          <a:xfrm>
            <a:off x="4452941" y="3655477"/>
            <a:ext cx="4865686" cy="2117726"/>
            <a:chOff x="1695" y="2986"/>
            <a:chExt cx="3065" cy="1334"/>
          </a:xfrm>
        </p:grpSpPr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80" r="40210" b="50188"/>
            <a:stretch>
              <a:fillRect/>
            </a:stretch>
          </p:blipFill>
          <p:spPr bwMode="auto">
            <a:xfrm>
              <a:off x="1695" y="2991"/>
              <a:ext cx="1321" cy="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15" t="49875"/>
            <a:stretch>
              <a:fillRect/>
            </a:stretch>
          </p:blipFill>
          <p:spPr bwMode="auto">
            <a:xfrm>
              <a:off x="3423" y="2986"/>
              <a:ext cx="1337" cy="1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3053" y="3542"/>
              <a:ext cx="343" cy="222"/>
            </a:xfrm>
            <a:prstGeom prst="rightArrow">
              <a:avLst>
                <a:gd name="adj1" fmla="val 50000"/>
                <a:gd name="adj2" fmla="val 38626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en-GB" altLang="en-US" sz="18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GPN-2002-000064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8" r="-2" b="5016"/>
          <a:stretch>
            <a:fillRect/>
          </a:stretch>
        </p:blipFill>
        <p:spPr bwMode="auto"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The Hubble Space Telescope">
            <a:hlinkClick r:id="rId2" tooltip="The Hubble Space Telescope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25" r="2" b="25475"/>
          <a:stretch>
            <a:fillRect/>
          </a:stretch>
        </p:blipFill>
        <p:spPr bwMode="auto"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24" name="Freeform: Shap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n-IE" altLang="en-US" sz="3400">
                <a:ea typeface="MS PGothic" panose="020B0600070205080204" pitchFamily="34" charset="-128"/>
              </a:rPr>
              <a:t>IMAGE ENHANCEMENT</a:t>
            </a:r>
            <a:endParaRPr lang="tr-TR" sz="3400"/>
          </a:p>
        </p:txBody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en-GB" sz="2000"/>
              <a:t>DIP </a:t>
            </a:r>
            <a:r>
              <a:rPr lang="en-GB" sz="2000">
                <a:sym typeface="Wingdings" panose="05000000000000000000" pitchFamily="2" charset="2"/>
              </a:rPr>
              <a:t> quality improvement &amp; noise removal</a:t>
            </a:r>
            <a:endParaRPr lang="en-GB" sz="2000">
              <a:sym typeface="Wingdings" panose="05000000000000000000" pitchFamily="2" charset="2"/>
            </a:endParaRPr>
          </a:p>
          <a:p>
            <a:pPr marL="0" indent="0" eaLnBrk="1" hangingPunct="1"/>
            <a:r>
              <a:rPr lang="en-IE" altLang="en-US" sz="2000">
                <a:ea typeface="MS PGothic" panose="020B0600070205080204" pitchFamily="34" charset="-128"/>
              </a:rPr>
              <a:t>Launched in 1990 the </a:t>
            </a:r>
            <a:r>
              <a:rPr lang="en-IE" altLang="en-US" sz="2000" b="1">
                <a:ea typeface="MS PGothic" panose="020B0600070205080204" pitchFamily="34" charset="-128"/>
              </a:rPr>
              <a:t>Hubble</a:t>
            </a:r>
            <a:r>
              <a:rPr lang="en-IE" altLang="en-US" sz="2000">
                <a:ea typeface="MS PGothic" panose="020B0600070205080204" pitchFamily="34" charset="-128"/>
              </a:rPr>
              <a:t> </a:t>
            </a:r>
            <a:br>
              <a:rPr lang="en-IE" altLang="en-US" sz="2000">
                <a:ea typeface="MS PGothic" panose="020B0600070205080204" pitchFamily="34" charset="-128"/>
              </a:rPr>
            </a:br>
            <a:r>
              <a:rPr lang="en-IE" altLang="en-US" sz="2000" b="1">
                <a:ea typeface="MS PGothic" panose="020B0600070205080204" pitchFamily="34" charset="-128"/>
              </a:rPr>
              <a:t>telescope</a:t>
            </a:r>
            <a:r>
              <a:rPr lang="en-IE" altLang="en-US" sz="2000">
                <a:ea typeface="MS PGothic" panose="020B0600070205080204" pitchFamily="34" charset="-128"/>
              </a:rPr>
              <a:t> can take images of </a:t>
            </a:r>
            <a:br>
              <a:rPr lang="en-IE" altLang="en-US" sz="2000">
                <a:ea typeface="MS PGothic" panose="020B0600070205080204" pitchFamily="34" charset="-128"/>
              </a:rPr>
            </a:br>
            <a:r>
              <a:rPr lang="en-IE" altLang="en-US" sz="2000">
                <a:ea typeface="MS PGothic" panose="020B0600070205080204" pitchFamily="34" charset="-128"/>
              </a:rPr>
              <a:t>very distant objects</a:t>
            </a:r>
            <a:endParaRPr lang="en-IE" altLang="en-US" sz="2000">
              <a:ea typeface="MS PGothic" panose="020B0600070205080204" pitchFamily="34" charset="-128"/>
            </a:endParaRPr>
          </a:p>
          <a:p>
            <a:pPr marL="0" indent="0" eaLnBrk="1" hangingPunct="1"/>
            <a:r>
              <a:rPr lang="en-IE" altLang="en-US" sz="2000" b="1">
                <a:ea typeface="MS PGothic" panose="020B0600070205080204" pitchFamily="34" charset="-128"/>
              </a:rPr>
              <a:t>However</a:t>
            </a:r>
            <a:r>
              <a:rPr lang="en-IE" altLang="en-US" sz="2000">
                <a:ea typeface="MS PGothic" panose="020B0600070205080204" pitchFamily="34" charset="-128"/>
              </a:rPr>
              <a:t>, an </a:t>
            </a:r>
            <a:r>
              <a:rPr lang="en-IE" altLang="en-US" sz="2000" b="1">
                <a:ea typeface="MS PGothic" panose="020B0600070205080204" pitchFamily="34" charset="-128"/>
              </a:rPr>
              <a:t>incorrect</a:t>
            </a:r>
            <a:r>
              <a:rPr lang="en-IE" altLang="en-US" sz="2000">
                <a:ea typeface="MS PGothic" panose="020B0600070205080204" pitchFamily="34" charset="-128"/>
              </a:rPr>
              <a:t> </a:t>
            </a:r>
            <a:r>
              <a:rPr lang="en-IE" altLang="en-US" sz="2000" b="1">
                <a:ea typeface="MS PGothic" panose="020B0600070205080204" pitchFamily="34" charset="-128"/>
              </a:rPr>
              <a:t>mirror</a:t>
            </a:r>
            <a:r>
              <a:rPr lang="en-IE" altLang="en-US" sz="2000">
                <a:ea typeface="MS PGothic" panose="020B0600070205080204" pitchFamily="34" charset="-128"/>
              </a:rPr>
              <a:t> </a:t>
            </a:r>
            <a:br>
              <a:rPr lang="en-IE" altLang="en-US" sz="2000">
                <a:ea typeface="MS PGothic" panose="020B0600070205080204" pitchFamily="34" charset="-128"/>
              </a:rPr>
            </a:br>
            <a:r>
              <a:rPr lang="en-IE" altLang="en-US" sz="2000">
                <a:ea typeface="MS PGothic" panose="020B0600070205080204" pitchFamily="34" charset="-128"/>
              </a:rPr>
              <a:t>made many of Hubble’s </a:t>
            </a:r>
            <a:br>
              <a:rPr lang="en-IE" altLang="en-US" sz="2000">
                <a:ea typeface="MS PGothic" panose="020B0600070205080204" pitchFamily="34" charset="-128"/>
              </a:rPr>
            </a:br>
            <a:r>
              <a:rPr lang="en-IE" altLang="en-US" sz="2000">
                <a:ea typeface="MS PGothic" panose="020B0600070205080204" pitchFamily="34" charset="-128"/>
              </a:rPr>
              <a:t>images </a:t>
            </a:r>
            <a:r>
              <a:rPr lang="en-IE" altLang="en-US" sz="2000" b="1">
                <a:ea typeface="MS PGothic" panose="020B0600070205080204" pitchFamily="34" charset="-128"/>
              </a:rPr>
              <a:t>useless</a:t>
            </a:r>
            <a:endParaRPr lang="en-IE" altLang="en-US" sz="2000" b="1">
              <a:ea typeface="MS PGothic" panose="020B0600070205080204" pitchFamily="34" charset="-128"/>
            </a:endParaRPr>
          </a:p>
          <a:p>
            <a:pPr marL="0" indent="0" eaLnBrk="1" hangingPunct="1"/>
            <a:r>
              <a:rPr lang="en-IE" altLang="en-US" sz="2000" b="1">
                <a:ea typeface="MS PGothic" panose="020B0600070205080204" pitchFamily="34" charset="-128"/>
              </a:rPr>
              <a:t>Image processing </a:t>
            </a:r>
            <a:br>
              <a:rPr lang="en-IE" altLang="en-US" sz="2000" b="1">
                <a:ea typeface="MS PGothic" panose="020B0600070205080204" pitchFamily="34" charset="-128"/>
              </a:rPr>
            </a:br>
            <a:r>
              <a:rPr lang="en-IE" altLang="en-US" sz="2000" b="1">
                <a:ea typeface="MS PGothic" panose="020B0600070205080204" pitchFamily="34" charset="-128"/>
              </a:rPr>
              <a:t>techniques </a:t>
            </a:r>
            <a:r>
              <a:rPr lang="en-IE" altLang="en-US" sz="2000">
                <a:ea typeface="MS PGothic" panose="020B0600070205080204" pitchFamily="34" charset="-128"/>
              </a:rPr>
              <a:t>were </a:t>
            </a:r>
            <a:br>
              <a:rPr lang="en-IE" altLang="en-US" sz="2000">
                <a:ea typeface="MS PGothic" panose="020B0600070205080204" pitchFamily="34" charset="-128"/>
              </a:rPr>
            </a:br>
            <a:r>
              <a:rPr lang="en-IE" altLang="en-US" sz="2000">
                <a:ea typeface="MS PGothic" panose="020B0600070205080204" pitchFamily="34" charset="-128"/>
              </a:rPr>
              <a:t>used to </a:t>
            </a:r>
            <a:r>
              <a:rPr lang="en-IE" altLang="en-US" sz="2000" b="1">
                <a:ea typeface="MS PGothic" panose="020B0600070205080204" pitchFamily="34" charset="-128"/>
              </a:rPr>
              <a:t>fix</a:t>
            </a:r>
            <a:r>
              <a:rPr lang="en-IE" altLang="en-US" sz="2000">
                <a:ea typeface="MS PGothic" panose="020B0600070205080204" pitchFamily="34" charset="-128"/>
              </a:rPr>
              <a:t> this</a:t>
            </a:r>
            <a:endParaRPr lang="en-US" altLang="en-US" sz="2000">
              <a:ea typeface="MS PGothic" panose="020B0600070205080204" pitchFamily="34" charset="-128"/>
            </a:endParaRPr>
          </a:p>
          <a:p>
            <a:pPr marL="0" indent="0" eaLnBrk="1" hangingPunct="1"/>
            <a:endParaRPr lang="en-GB" sz="2000">
              <a:sym typeface="Wingdings" panose="05000000000000000000" pitchFamily="2" charset="2"/>
            </a:endParaRPr>
          </a:p>
          <a:p>
            <a:pPr marL="0" indent="0" eaLnBrk="1" hangingPunct="1"/>
            <a:endParaRPr lang="tr-TR" sz="2000"/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8205788" y="1285123"/>
            <a:ext cx="625475" cy="417513"/>
          </a:xfrm>
          <a:prstGeom prst="rightArrow">
            <a:avLst>
              <a:gd name="adj1" fmla="val 50000"/>
              <a:gd name="adj2" fmla="val 37452"/>
            </a:avLst>
          </a:prstGeom>
          <a:solidFill>
            <a:srgbClr val="00CCFF"/>
          </a:solidFill>
          <a:ln w="12700">
            <a:solidFill>
              <a:schemeClr val="accent2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GB" altLang="en-US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758"/>
          </a:xfrm>
        </p:spPr>
        <p:txBody>
          <a:bodyPr>
            <a:normAutofit fontScale="90000"/>
          </a:bodyPr>
          <a:lstStyle/>
          <a:p>
            <a:r>
              <a:rPr lang="en-IE" altLang="en-US" dirty="0">
                <a:ea typeface="MS PGothic" panose="020B0600070205080204" pitchFamily="34" charset="-128"/>
              </a:rPr>
              <a:t>EDGE DETECTION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08" y="810884"/>
            <a:ext cx="11481758" cy="5848708"/>
          </a:xfrm>
        </p:spPr>
        <p:txBody>
          <a:bodyPr/>
          <a:lstStyle/>
          <a:p>
            <a:pPr marL="0" indent="0" eaLnBrk="1" hangingPunct="1">
              <a:buNone/>
            </a:pPr>
            <a:endParaRPr lang="en-GB" dirty="0"/>
          </a:p>
          <a:p>
            <a:pPr marL="0" indent="0" eaLnBrk="1" hangingPunct="1">
              <a:buNone/>
            </a:pPr>
            <a:endParaRPr lang="en-GB" dirty="0"/>
          </a:p>
          <a:p>
            <a:pPr marL="0" indent="0" eaLnBrk="1" hangingPunct="1">
              <a:buNone/>
            </a:pPr>
            <a:endParaRPr lang="en-GB" dirty="0"/>
          </a:p>
          <a:p>
            <a:pPr marL="0" indent="0" eaLnBrk="1" hangingPunct="1">
              <a:buNone/>
            </a:pPr>
            <a:endParaRPr lang="en-GB" dirty="0"/>
          </a:p>
          <a:p>
            <a:pPr marL="0" indent="0" eaLnBrk="1" hangingPunct="1">
              <a:buNone/>
            </a:pPr>
            <a:endParaRPr lang="en-GB" dirty="0"/>
          </a:p>
          <a:p>
            <a:pPr marL="0" indent="0" eaLnBrk="1" hangingPunct="1">
              <a:buNone/>
            </a:pPr>
            <a:endParaRPr lang="en-GB" dirty="0"/>
          </a:p>
          <a:p>
            <a:pPr marL="0" indent="0" eaLnBrk="1" hangingPunct="1">
              <a:buNone/>
            </a:pPr>
            <a:endParaRPr lang="en-GB" dirty="0"/>
          </a:p>
          <a:p>
            <a:r>
              <a:rPr lang="en-US" altLang="en-US" sz="3600" dirty="0">
                <a:ea typeface="MS PGothic" panose="020B0600070205080204" pitchFamily="34" charset="-128"/>
              </a:rPr>
              <a:t>a suitable </a:t>
            </a:r>
            <a:r>
              <a:rPr lang="en-US" altLang="en-US" sz="3600" b="1" dirty="0">
                <a:solidFill>
                  <a:srgbClr val="FF0000"/>
                </a:solidFill>
                <a:ea typeface="MS PGothic" panose="020B0600070205080204" pitchFamily="34" charset="-128"/>
              </a:rPr>
              <a:t>filter</a:t>
            </a:r>
            <a:r>
              <a:rPr lang="en-US" altLang="en-US" sz="3600" dirty="0">
                <a:ea typeface="MS PGothic" panose="020B0600070205080204" pitchFamily="34" charset="-128"/>
              </a:rPr>
              <a:t> to highlight </a:t>
            </a:r>
            <a:r>
              <a:rPr lang="en-US" altLang="en-US" sz="3600" b="1" dirty="0">
                <a:ea typeface="MS PGothic" panose="020B0600070205080204" pitchFamily="34" charset="-128"/>
              </a:rPr>
              <a:t>edges</a:t>
            </a:r>
            <a:endParaRPr lang="en-US" altLang="en-US" sz="3600" b="1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3200" b="1" dirty="0">
                <a:ea typeface="MS PGothic" panose="020B0600070205080204" pitchFamily="34" charset="-128"/>
              </a:rPr>
              <a:t>gray</a:t>
            </a:r>
            <a:r>
              <a:rPr lang="en-US" altLang="en-US" sz="3200" dirty="0">
                <a:ea typeface="MS PGothic" panose="020B0600070205080204" pitchFamily="34" charset="-128"/>
              </a:rPr>
              <a:t> </a:t>
            </a:r>
            <a:r>
              <a:rPr lang="en-US" altLang="en-US" sz="3200" b="1" dirty="0">
                <a:ea typeface="MS PGothic" panose="020B0600070205080204" pitchFamily="34" charset="-128"/>
              </a:rPr>
              <a:t>levels</a:t>
            </a:r>
            <a:r>
              <a:rPr lang="en-US" altLang="en-US" sz="3200" dirty="0">
                <a:ea typeface="MS PGothic" panose="020B0600070205080204" pitchFamily="34" charset="-128"/>
              </a:rPr>
              <a:t> representing </a:t>
            </a:r>
            <a:r>
              <a:rPr lang="en-US" altLang="en-US" sz="3200" b="1" dirty="0">
                <a:ea typeface="MS PGothic" panose="020B0600070205080204" pitchFamily="34" charset="-128"/>
              </a:rPr>
              <a:t>tissue</a:t>
            </a:r>
            <a:r>
              <a:rPr lang="en-US" altLang="en-US" sz="3200" dirty="0">
                <a:ea typeface="MS PGothic" panose="020B0600070205080204" pitchFamily="34" charset="-128"/>
              </a:rPr>
              <a:t> </a:t>
            </a:r>
            <a:r>
              <a:rPr lang="en-US" altLang="en-US" sz="3200" b="1" dirty="0">
                <a:ea typeface="MS PGothic" panose="020B0600070205080204" pitchFamily="34" charset="-128"/>
              </a:rPr>
              <a:t>density</a:t>
            </a:r>
            <a:endParaRPr lang="en-GB" sz="3200" b="1" dirty="0"/>
          </a:p>
        </p:txBody>
      </p:sp>
      <p:pic>
        <p:nvPicPr>
          <p:cNvPr id="16" name="Picture 15" descr="00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70" b="7060"/>
          <a:stretch>
            <a:fillRect/>
          </a:stretch>
        </p:blipFill>
        <p:spPr bwMode="auto">
          <a:xfrm>
            <a:off x="5102179" y="1104751"/>
            <a:ext cx="3281363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00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30"/>
          <a:stretch>
            <a:fillRect/>
          </a:stretch>
        </p:blipFill>
        <p:spPr bwMode="auto">
          <a:xfrm>
            <a:off x="1201692" y="1104751"/>
            <a:ext cx="3281362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115967" y="3471713"/>
            <a:ext cx="345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>
                <a:latin typeface="Times New Roman" panose="02020603050405020304" pitchFamily="18" charset="0"/>
              </a:rPr>
              <a:t>Original</a:t>
            </a:r>
            <a:r>
              <a:rPr lang="en-US" altLang="en-US" sz="1600" dirty="0">
                <a:latin typeface="Times New Roman" panose="02020603050405020304" pitchFamily="18" charset="0"/>
              </a:rPr>
              <a:t> MRI Image of a Dog Heart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5016454" y="3528863"/>
            <a:ext cx="345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>
                <a:latin typeface="Times New Roman" panose="02020603050405020304" pitchFamily="18" charset="0"/>
              </a:rPr>
              <a:t>Edge</a:t>
            </a:r>
            <a:r>
              <a:rPr lang="en-US" altLang="en-US" sz="1600" dirty="0">
                <a:latin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</a:rPr>
              <a:t>Detection</a:t>
            </a:r>
            <a:r>
              <a:rPr lang="en-US" altLang="en-US" sz="1600" dirty="0">
                <a:latin typeface="Times New Roman" panose="02020603050405020304" pitchFamily="18" charset="0"/>
              </a:rPr>
              <a:t> Image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4433841" y="2079476"/>
            <a:ext cx="625475" cy="417513"/>
          </a:xfrm>
          <a:prstGeom prst="rightArrow">
            <a:avLst>
              <a:gd name="adj1" fmla="val 50000"/>
              <a:gd name="adj2" fmla="val 37452"/>
            </a:avLst>
          </a:prstGeom>
          <a:solidFill>
            <a:srgbClr val="00CCFF"/>
          </a:solidFill>
          <a:ln w="12700">
            <a:solidFill>
              <a:schemeClr val="accent2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GB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758"/>
          </a:xfrm>
        </p:spPr>
        <p:txBody>
          <a:bodyPr>
            <a:normAutofit fontScale="90000"/>
          </a:bodyPr>
          <a:lstStyle/>
          <a:p>
            <a:r>
              <a:rPr lang="en-IE" altLang="en-US" dirty="0">
                <a:ea typeface="MS PGothic" panose="020B0600070205080204" pitchFamily="34" charset="-128"/>
              </a:rPr>
              <a:t>In GIS (GEOGRAPHIC INFORMATION SYSTEMS)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08" y="896609"/>
            <a:ext cx="11481758" cy="5848708"/>
          </a:xfrm>
        </p:spPr>
        <p:txBody>
          <a:bodyPr/>
          <a:lstStyle/>
          <a:p>
            <a:pPr lvl="1" eaLnBrk="1" hangingPunct="1"/>
            <a:r>
              <a:rPr lang="en-IE" altLang="en-US" dirty="0">
                <a:ea typeface="MS PGothic" panose="020B0600070205080204" pitchFamily="34" charset="-128"/>
              </a:rPr>
              <a:t>Digital image processing techniques are used extensively to manipulate satellite imagery</a:t>
            </a:r>
            <a:endParaRPr lang="en-IE" altLang="en-US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IE" altLang="en-US" dirty="0">
                <a:ea typeface="MS PGothic" panose="020B0600070205080204" pitchFamily="34" charset="-128"/>
              </a:rPr>
              <a:t>Terrain classification</a:t>
            </a:r>
            <a:endParaRPr lang="en-IE" altLang="en-US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IE" altLang="en-US" dirty="0">
                <a:ea typeface="MS PGothic" panose="020B0600070205080204" pitchFamily="34" charset="-128"/>
              </a:rPr>
              <a:t>Meteorology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0" indent="0" eaLnBrk="1" hangingPunct="1">
              <a:buNone/>
            </a:pPr>
            <a:endParaRPr lang="en-GB" dirty="0"/>
          </a:p>
          <a:p>
            <a:pPr marL="0" indent="0" eaLnBrk="1" hangingPunct="1">
              <a:buNone/>
            </a:pPr>
            <a:endParaRPr lang="en-GB" dirty="0"/>
          </a:p>
          <a:p>
            <a:pPr marL="0" indent="0" eaLnBrk="1" hangingPunct="1">
              <a:buNone/>
            </a:pPr>
            <a:endParaRPr lang="en-GB" dirty="0"/>
          </a:p>
          <a:p>
            <a:pPr marL="0" indent="0" eaLnBrk="1" hangingPunct="1">
              <a:buNone/>
            </a:pPr>
            <a:endParaRPr lang="en-GB" dirty="0"/>
          </a:p>
          <a:p>
            <a:pPr marL="0" indent="0" eaLnBrk="1" hangingPunct="1">
              <a:buNone/>
            </a:pPr>
            <a:endParaRPr lang="en-GB" dirty="0"/>
          </a:p>
          <a:p>
            <a:pPr marL="0" indent="0" eaLnBrk="1" hangingPunct="1">
              <a:buNone/>
            </a:pPr>
            <a:endParaRPr lang="en-GB" dirty="0"/>
          </a:p>
          <a:p>
            <a:pPr marL="0" indent="0" eaLnBrk="1" hangingPunct="1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95"/>
          <a:stretch>
            <a:fillRect/>
          </a:stretch>
        </p:blipFill>
        <p:spPr bwMode="auto">
          <a:xfrm>
            <a:off x="198407" y="2478343"/>
            <a:ext cx="6933923" cy="356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04"/>
          <a:stretch>
            <a:fillRect/>
          </a:stretch>
        </p:blipFill>
        <p:spPr bwMode="auto">
          <a:xfrm>
            <a:off x="7296727" y="2070727"/>
            <a:ext cx="4532173" cy="45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758"/>
          </a:xfrm>
        </p:spPr>
        <p:txBody>
          <a:bodyPr>
            <a:normAutofit fontScale="90000"/>
          </a:bodyPr>
          <a:lstStyle/>
          <a:p>
            <a:r>
              <a:rPr lang="en-IE" altLang="en-US" dirty="0">
                <a:ea typeface="MS PGothic" panose="020B0600070205080204" pitchFamily="34" charset="-128"/>
              </a:rPr>
              <a:t>In LAW ENFORCEMENT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08" y="810884"/>
            <a:ext cx="11481758" cy="5848708"/>
          </a:xfrm>
        </p:spPr>
        <p:txBody>
          <a:bodyPr/>
          <a:lstStyle/>
          <a:p>
            <a:pPr marL="0" indent="0" eaLnBrk="1" hangingPunct="1"/>
            <a:r>
              <a:rPr lang="en-IE" altLang="en-US" dirty="0">
                <a:ea typeface="MS PGothic" panose="020B0600070205080204" pitchFamily="34" charset="-128"/>
              </a:rPr>
              <a:t>Image processing techniques are used extensively by law enforcers</a:t>
            </a:r>
            <a:endParaRPr lang="en-IE" altLang="en-US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IE" altLang="en-US" dirty="0">
                <a:ea typeface="MS PGothic" panose="020B0600070205080204" pitchFamily="34" charset="-128"/>
              </a:rPr>
              <a:t>Number </a:t>
            </a:r>
            <a:r>
              <a:rPr lang="en-IE" altLang="en-US" b="1" dirty="0">
                <a:ea typeface="MS PGothic" panose="020B0600070205080204" pitchFamily="34" charset="-128"/>
              </a:rPr>
              <a:t>plate recognition </a:t>
            </a:r>
            <a:r>
              <a:rPr lang="en-IE" altLang="en-US" dirty="0">
                <a:ea typeface="MS PGothic" panose="020B0600070205080204" pitchFamily="34" charset="-128"/>
              </a:rPr>
              <a:t>for </a:t>
            </a:r>
            <a:r>
              <a:rPr lang="en-IE" altLang="en-US" b="1" dirty="0">
                <a:ea typeface="MS PGothic" panose="020B0600070205080204" pitchFamily="34" charset="-128"/>
              </a:rPr>
              <a:t>speed</a:t>
            </a:r>
            <a:r>
              <a:rPr lang="en-IE" altLang="en-US" dirty="0">
                <a:ea typeface="MS PGothic" panose="020B0600070205080204" pitchFamily="34" charset="-128"/>
              </a:rPr>
              <a:t> </a:t>
            </a:r>
            <a:r>
              <a:rPr lang="en-IE" altLang="en-US" b="1" dirty="0">
                <a:ea typeface="MS PGothic" panose="020B0600070205080204" pitchFamily="34" charset="-128"/>
              </a:rPr>
              <a:t>cameras</a:t>
            </a:r>
            <a:r>
              <a:rPr lang="en-IE" altLang="en-US" dirty="0">
                <a:ea typeface="MS PGothic" panose="020B0600070205080204" pitchFamily="34" charset="-128"/>
              </a:rPr>
              <a:t>/automated </a:t>
            </a:r>
            <a:r>
              <a:rPr lang="en-IE" altLang="en-US" b="1" dirty="0">
                <a:ea typeface="MS PGothic" panose="020B0600070205080204" pitchFamily="34" charset="-128"/>
              </a:rPr>
              <a:t>toll</a:t>
            </a:r>
            <a:r>
              <a:rPr lang="en-IE" altLang="en-US" dirty="0">
                <a:ea typeface="MS PGothic" panose="020B0600070205080204" pitchFamily="34" charset="-128"/>
              </a:rPr>
              <a:t> </a:t>
            </a:r>
            <a:r>
              <a:rPr lang="en-IE" altLang="en-US" b="1" dirty="0">
                <a:ea typeface="MS PGothic" panose="020B0600070205080204" pitchFamily="34" charset="-128"/>
              </a:rPr>
              <a:t>systems</a:t>
            </a:r>
            <a:endParaRPr lang="en-IE" altLang="en-US" b="1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IE" altLang="en-US" b="1" dirty="0">
                <a:ea typeface="MS PGothic" panose="020B0600070205080204" pitchFamily="34" charset="-128"/>
              </a:rPr>
              <a:t>Fingerprint</a:t>
            </a:r>
            <a:r>
              <a:rPr lang="en-IE" altLang="en-US" dirty="0">
                <a:ea typeface="MS PGothic" panose="020B0600070205080204" pitchFamily="34" charset="-128"/>
              </a:rPr>
              <a:t> recognition</a:t>
            </a:r>
            <a:endParaRPr lang="en-IE" altLang="en-US" dirty="0">
              <a:ea typeface="MS PGothic" panose="020B0600070205080204" pitchFamily="34" charset="-128"/>
            </a:endParaRPr>
          </a:p>
          <a:p>
            <a:pPr marL="0" indent="0" eaLnBrk="1" hangingPunct="1">
              <a:buNone/>
            </a:pPr>
            <a:endParaRPr lang="en-GB" dirty="0"/>
          </a:p>
          <a:p>
            <a:pPr marL="0" indent="0" eaLnBrk="1" hangingPunct="1">
              <a:buNone/>
            </a:pPr>
            <a:endParaRPr lang="en-GB" dirty="0"/>
          </a:p>
          <a:p>
            <a:pPr marL="0" indent="0" eaLnBrk="1" hangingPunct="1">
              <a:buNone/>
            </a:pPr>
            <a:endParaRPr lang="en-GB" dirty="0"/>
          </a:p>
          <a:p>
            <a:pPr marL="0" indent="0" eaLnBrk="1" hangingPunct="1">
              <a:buNone/>
            </a:pPr>
            <a:endParaRPr lang="en-GB" dirty="0"/>
          </a:p>
          <a:p>
            <a:pPr marL="0" indent="0" eaLnBrk="1" hangingPunct="1">
              <a:buNone/>
            </a:pPr>
            <a:endParaRPr lang="en-GB" dirty="0"/>
          </a:p>
          <a:p>
            <a:pPr marL="0" indent="0" eaLnBrk="1" hangingPunct="1">
              <a:buNone/>
            </a:pPr>
            <a:endParaRPr lang="en-GB" dirty="0"/>
          </a:p>
          <a:p>
            <a:pPr marL="0" indent="0" eaLnBrk="1" hangingPunct="1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13" r="19791"/>
          <a:stretch>
            <a:fillRect/>
          </a:stretch>
        </p:blipFill>
        <p:spPr bwMode="auto">
          <a:xfrm>
            <a:off x="1075546" y="2393636"/>
            <a:ext cx="3898900" cy="303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70"/>
          <a:stretch>
            <a:fillRect/>
          </a:stretch>
        </p:blipFill>
        <p:spPr bwMode="auto">
          <a:xfrm>
            <a:off x="6259655" y="2393635"/>
            <a:ext cx="3318453" cy="303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4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IE" altLang="en-US" sz="4000" dirty="0">
                <a:solidFill>
                  <a:schemeClr val="bg1"/>
                </a:solidFill>
                <a:ea typeface="MS PGothic" panose="020B0600070205080204" pitchFamily="34" charset="-128"/>
              </a:rPr>
              <a:t>In OTHER AREAS</a:t>
            </a:r>
            <a:endParaRPr lang="tr-TR" sz="4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"/>
          <a:stretch>
            <a:fillRect/>
          </a:stretch>
        </p:blipFill>
        <p:spPr bwMode="auto">
          <a:xfrm>
            <a:off x="-7809" y="1"/>
            <a:ext cx="4566747" cy="3333749"/>
          </a:xfrm>
          <a:custGeom>
            <a:avLst/>
            <a:gdLst/>
            <a:ahLst/>
            <a:cxnLst/>
            <a:rect l="l" t="t" r="r" b="b"/>
            <a:pathLst>
              <a:path w="4566747" h="3333749">
                <a:moveTo>
                  <a:pt x="3726625" y="1508457"/>
                </a:moveTo>
                <a:lnTo>
                  <a:pt x="3698531" y="1596213"/>
                </a:lnTo>
                <a:cubicBezTo>
                  <a:pt x="3696054" y="1604978"/>
                  <a:pt x="3697579" y="1615836"/>
                  <a:pt x="3700436" y="1624980"/>
                </a:cubicBezTo>
                <a:cubicBezTo>
                  <a:pt x="3710152" y="1656223"/>
                  <a:pt x="3734537" y="1676036"/>
                  <a:pt x="3757017" y="1697753"/>
                </a:cubicBezTo>
                <a:cubicBezTo>
                  <a:pt x="3766924" y="1707279"/>
                  <a:pt x="3773972" y="1720423"/>
                  <a:pt x="3779686" y="1733188"/>
                </a:cubicBezTo>
                <a:cubicBezTo>
                  <a:pt x="3794357" y="1766335"/>
                  <a:pt x="3807501" y="1800246"/>
                  <a:pt x="3821407" y="1833775"/>
                </a:cubicBezTo>
                <a:cubicBezTo>
                  <a:pt x="3822741" y="1837013"/>
                  <a:pt x="3826170" y="1839679"/>
                  <a:pt x="3829028" y="1842158"/>
                </a:cubicBezTo>
                <a:cubicBezTo>
                  <a:pt x="3859129" y="1866922"/>
                  <a:pt x="3889418" y="1891497"/>
                  <a:pt x="3919519" y="1916454"/>
                </a:cubicBezTo>
                <a:cubicBezTo>
                  <a:pt x="3925233" y="1921216"/>
                  <a:pt x="3929425" y="1928076"/>
                  <a:pt x="3934949" y="1933219"/>
                </a:cubicBezTo>
                <a:cubicBezTo>
                  <a:pt x="3942569" y="1940459"/>
                  <a:pt x="3949810" y="1949603"/>
                  <a:pt x="3958954" y="1953413"/>
                </a:cubicBezTo>
                <a:cubicBezTo>
                  <a:pt x="3987719" y="1965224"/>
                  <a:pt x="4000103" y="1987894"/>
                  <a:pt x="4005437" y="2016469"/>
                </a:cubicBezTo>
                <a:cubicBezTo>
                  <a:pt x="4010390" y="2042570"/>
                  <a:pt x="4014582" y="2068669"/>
                  <a:pt x="4020296" y="2094578"/>
                </a:cubicBezTo>
                <a:cubicBezTo>
                  <a:pt x="4027154" y="2126201"/>
                  <a:pt x="4034584" y="2157636"/>
                  <a:pt x="4042967" y="2188879"/>
                </a:cubicBezTo>
                <a:cubicBezTo>
                  <a:pt x="4046587" y="2202404"/>
                  <a:pt x="4050777" y="2216692"/>
                  <a:pt x="4058207" y="2228314"/>
                </a:cubicBezTo>
                <a:cubicBezTo>
                  <a:pt x="4078782" y="2260890"/>
                  <a:pt x="4092688" y="2295753"/>
                  <a:pt x="4087164" y="2334044"/>
                </a:cubicBezTo>
                <a:cubicBezTo>
                  <a:pt x="4082782" y="2364715"/>
                  <a:pt x="4094022" y="2390434"/>
                  <a:pt x="4111549" y="2409485"/>
                </a:cubicBezTo>
                <a:cubicBezTo>
                  <a:pt x="4119503" y="2418154"/>
                  <a:pt x="4125016" y="2426976"/>
                  <a:pt x="4128650" y="2435912"/>
                </a:cubicBezTo>
                <a:lnTo>
                  <a:pt x="4134481" y="2463017"/>
                </a:lnTo>
                <a:lnTo>
                  <a:pt x="4134480" y="2463032"/>
                </a:lnTo>
                <a:lnTo>
                  <a:pt x="4125839" y="2518261"/>
                </a:lnTo>
                <a:lnTo>
                  <a:pt x="4125838" y="2518263"/>
                </a:lnTo>
                <a:cubicBezTo>
                  <a:pt x="4123171" y="2527789"/>
                  <a:pt x="4122027" y="2536457"/>
                  <a:pt x="4122194" y="2545005"/>
                </a:cubicBezTo>
                <a:lnTo>
                  <a:pt x="4122194" y="2545006"/>
                </a:lnTo>
                <a:cubicBezTo>
                  <a:pt x="4122360" y="2553555"/>
                  <a:pt x="4123837" y="2561985"/>
                  <a:pt x="4126408" y="2571034"/>
                </a:cubicBezTo>
                <a:cubicBezTo>
                  <a:pt x="4138410" y="2612945"/>
                  <a:pt x="4170987" y="2640950"/>
                  <a:pt x="4199562" y="2668001"/>
                </a:cubicBezTo>
                <a:cubicBezTo>
                  <a:pt x="4223947" y="2691054"/>
                  <a:pt x="4237663" y="2716963"/>
                  <a:pt x="4247952" y="2745348"/>
                </a:cubicBezTo>
                <a:lnTo>
                  <a:pt x="4247953" y="2745351"/>
                </a:lnTo>
                <a:lnTo>
                  <a:pt x="4253873" y="2778005"/>
                </a:lnTo>
                <a:lnTo>
                  <a:pt x="4253453" y="2785439"/>
                </a:lnTo>
                <a:lnTo>
                  <a:pt x="4243374" y="2811779"/>
                </a:lnTo>
                <a:lnTo>
                  <a:pt x="4243370" y="2811786"/>
                </a:lnTo>
                <a:lnTo>
                  <a:pt x="4243372" y="2811786"/>
                </a:lnTo>
                <a:lnTo>
                  <a:pt x="4243374" y="2811779"/>
                </a:lnTo>
                <a:lnTo>
                  <a:pt x="4253024" y="2793022"/>
                </a:lnTo>
                <a:lnTo>
                  <a:pt x="4253453" y="2785439"/>
                </a:lnTo>
                <a:lnTo>
                  <a:pt x="4254653" y="2782304"/>
                </a:lnTo>
                <a:lnTo>
                  <a:pt x="4253873" y="2778005"/>
                </a:lnTo>
                <a:lnTo>
                  <a:pt x="4254283" y="2770756"/>
                </a:lnTo>
                <a:lnTo>
                  <a:pt x="4247953" y="2745351"/>
                </a:lnTo>
                <a:lnTo>
                  <a:pt x="4247952" y="2745347"/>
                </a:lnTo>
                <a:cubicBezTo>
                  <a:pt x="4237663" y="2716962"/>
                  <a:pt x="4223947" y="2691053"/>
                  <a:pt x="4199562" y="2668000"/>
                </a:cubicBezTo>
                <a:cubicBezTo>
                  <a:pt x="4170987" y="2640949"/>
                  <a:pt x="4138410" y="2612944"/>
                  <a:pt x="4126408" y="2571033"/>
                </a:cubicBezTo>
                <a:lnTo>
                  <a:pt x="4122194" y="2545006"/>
                </a:lnTo>
                <a:lnTo>
                  <a:pt x="4125838" y="2518264"/>
                </a:lnTo>
                <a:lnTo>
                  <a:pt x="4125839" y="2518261"/>
                </a:lnTo>
                <a:lnTo>
                  <a:pt x="4132419" y="2490550"/>
                </a:lnTo>
                <a:lnTo>
                  <a:pt x="4134480" y="2463032"/>
                </a:lnTo>
                <a:lnTo>
                  <a:pt x="4134482" y="2463018"/>
                </a:lnTo>
                <a:lnTo>
                  <a:pt x="4134481" y="2463017"/>
                </a:lnTo>
                <a:lnTo>
                  <a:pt x="4134482" y="2463017"/>
                </a:lnTo>
                <a:cubicBezTo>
                  <a:pt x="4133600" y="2444776"/>
                  <a:pt x="4127457" y="2426821"/>
                  <a:pt x="4111549" y="2409484"/>
                </a:cubicBezTo>
                <a:cubicBezTo>
                  <a:pt x="4094022" y="2390433"/>
                  <a:pt x="4082782" y="2364714"/>
                  <a:pt x="4087164" y="2334043"/>
                </a:cubicBezTo>
                <a:cubicBezTo>
                  <a:pt x="4092688" y="2295752"/>
                  <a:pt x="4078782" y="2260889"/>
                  <a:pt x="4058207" y="2228313"/>
                </a:cubicBezTo>
                <a:cubicBezTo>
                  <a:pt x="4050777" y="2216691"/>
                  <a:pt x="4046587" y="2202403"/>
                  <a:pt x="4042967" y="2188878"/>
                </a:cubicBezTo>
                <a:cubicBezTo>
                  <a:pt x="4034584" y="2157635"/>
                  <a:pt x="4027154" y="2126200"/>
                  <a:pt x="4020296" y="2094577"/>
                </a:cubicBezTo>
                <a:cubicBezTo>
                  <a:pt x="4014582" y="2068668"/>
                  <a:pt x="4010390" y="2042569"/>
                  <a:pt x="4005437" y="2016468"/>
                </a:cubicBezTo>
                <a:cubicBezTo>
                  <a:pt x="4000103" y="1987893"/>
                  <a:pt x="3987719" y="1965223"/>
                  <a:pt x="3958954" y="1953412"/>
                </a:cubicBezTo>
                <a:cubicBezTo>
                  <a:pt x="3949810" y="1949602"/>
                  <a:pt x="3942569" y="1940458"/>
                  <a:pt x="3934949" y="1933218"/>
                </a:cubicBezTo>
                <a:cubicBezTo>
                  <a:pt x="3929425" y="1928075"/>
                  <a:pt x="3925233" y="1921215"/>
                  <a:pt x="3919519" y="1916453"/>
                </a:cubicBezTo>
                <a:cubicBezTo>
                  <a:pt x="3889418" y="1891496"/>
                  <a:pt x="3859129" y="1866921"/>
                  <a:pt x="3829028" y="1842157"/>
                </a:cubicBezTo>
                <a:cubicBezTo>
                  <a:pt x="3826170" y="1839678"/>
                  <a:pt x="3822741" y="1837012"/>
                  <a:pt x="3821407" y="1833774"/>
                </a:cubicBezTo>
                <a:cubicBezTo>
                  <a:pt x="3807501" y="1800245"/>
                  <a:pt x="3794358" y="1766334"/>
                  <a:pt x="3779686" y="1733187"/>
                </a:cubicBezTo>
                <a:cubicBezTo>
                  <a:pt x="3773972" y="1720422"/>
                  <a:pt x="3766924" y="1707278"/>
                  <a:pt x="3757018" y="1697752"/>
                </a:cubicBezTo>
                <a:cubicBezTo>
                  <a:pt x="3734538" y="1676035"/>
                  <a:pt x="3710152" y="1656222"/>
                  <a:pt x="3700436" y="1624979"/>
                </a:cubicBezTo>
                <a:cubicBezTo>
                  <a:pt x="3697580" y="1615835"/>
                  <a:pt x="3696055" y="1604977"/>
                  <a:pt x="3698532" y="1596212"/>
                </a:cubicBezTo>
                <a:close/>
                <a:moveTo>
                  <a:pt x="3745230" y="1459072"/>
                </a:moveTo>
                <a:lnTo>
                  <a:pt x="3745229" y="1459073"/>
                </a:lnTo>
                <a:lnTo>
                  <a:pt x="3736012" y="1481571"/>
                </a:lnTo>
                <a:close/>
                <a:moveTo>
                  <a:pt x="3764423" y="1268757"/>
                </a:moveTo>
                <a:cubicBezTo>
                  <a:pt x="3764875" y="1275401"/>
                  <a:pt x="3766447" y="1281688"/>
                  <a:pt x="3769590" y="1286069"/>
                </a:cubicBezTo>
                <a:cubicBezTo>
                  <a:pt x="3784163" y="1306929"/>
                  <a:pt x="3790403" y="1328552"/>
                  <a:pt x="3791927" y="1350627"/>
                </a:cubicBezTo>
                <a:lnTo>
                  <a:pt x="3786333" y="1413839"/>
                </a:lnTo>
                <a:lnTo>
                  <a:pt x="3791928" y="1350626"/>
                </a:lnTo>
                <a:cubicBezTo>
                  <a:pt x="3790403" y="1328551"/>
                  <a:pt x="3784164" y="1306929"/>
                  <a:pt x="3769590" y="1286068"/>
                </a:cubicBezTo>
                <a:close/>
                <a:moveTo>
                  <a:pt x="3706152" y="773034"/>
                </a:moveTo>
                <a:lnTo>
                  <a:pt x="3706152" y="773035"/>
                </a:lnTo>
                <a:cubicBezTo>
                  <a:pt x="3708438" y="800276"/>
                  <a:pt x="3711676" y="827329"/>
                  <a:pt x="3714152" y="854379"/>
                </a:cubicBezTo>
                <a:cubicBezTo>
                  <a:pt x="3716438" y="878956"/>
                  <a:pt x="3717200" y="903722"/>
                  <a:pt x="3745205" y="915343"/>
                </a:cubicBezTo>
                <a:cubicBezTo>
                  <a:pt x="3749587" y="917059"/>
                  <a:pt x="3752825" y="922773"/>
                  <a:pt x="3755683" y="927155"/>
                </a:cubicBezTo>
                <a:cubicBezTo>
                  <a:pt x="3799691" y="994785"/>
                  <a:pt x="3798547" y="1030980"/>
                  <a:pt x="3752063" y="1097087"/>
                </a:cubicBezTo>
                <a:cubicBezTo>
                  <a:pt x="3747301" y="1103945"/>
                  <a:pt x="3743871" y="1118613"/>
                  <a:pt x="3747681" y="1123185"/>
                </a:cubicBezTo>
                <a:cubicBezTo>
                  <a:pt x="3763493" y="1142617"/>
                  <a:pt x="3770542" y="1162953"/>
                  <a:pt x="3772400" y="1184028"/>
                </a:cubicBezTo>
                <a:cubicBezTo>
                  <a:pt x="3770542" y="1162953"/>
                  <a:pt x="3763494" y="1142616"/>
                  <a:pt x="3747682" y="1123184"/>
                </a:cubicBezTo>
                <a:cubicBezTo>
                  <a:pt x="3743872" y="1118612"/>
                  <a:pt x="3747302" y="1103944"/>
                  <a:pt x="3752064" y="1097086"/>
                </a:cubicBezTo>
                <a:cubicBezTo>
                  <a:pt x="3798548" y="1030979"/>
                  <a:pt x="3799692" y="994784"/>
                  <a:pt x="3755684" y="927154"/>
                </a:cubicBezTo>
                <a:cubicBezTo>
                  <a:pt x="3752826" y="922772"/>
                  <a:pt x="3749588" y="917058"/>
                  <a:pt x="3745206" y="915342"/>
                </a:cubicBezTo>
                <a:cubicBezTo>
                  <a:pt x="3717200" y="903721"/>
                  <a:pt x="3716438" y="878955"/>
                  <a:pt x="3714152" y="854378"/>
                </a:cubicBezTo>
                <a:close/>
                <a:moveTo>
                  <a:pt x="3761553" y="517850"/>
                </a:moveTo>
                <a:lnTo>
                  <a:pt x="3752635" y="556047"/>
                </a:lnTo>
                <a:cubicBezTo>
                  <a:pt x="3750539" y="564048"/>
                  <a:pt x="3745015" y="572622"/>
                  <a:pt x="3746157" y="580050"/>
                </a:cubicBezTo>
                <a:cubicBezTo>
                  <a:pt x="3749491" y="601578"/>
                  <a:pt x="3747062" y="622200"/>
                  <a:pt x="3742776" y="642537"/>
                </a:cubicBezTo>
                <a:lnTo>
                  <a:pt x="3730253" y="694927"/>
                </a:lnTo>
                <a:lnTo>
                  <a:pt x="3742777" y="642536"/>
                </a:lnTo>
                <a:cubicBezTo>
                  <a:pt x="3747063" y="622200"/>
                  <a:pt x="3749492" y="601577"/>
                  <a:pt x="3746158" y="580049"/>
                </a:cubicBezTo>
                <a:cubicBezTo>
                  <a:pt x="3745016" y="572621"/>
                  <a:pt x="3750540" y="564047"/>
                  <a:pt x="3752636" y="556046"/>
                </a:cubicBezTo>
                <a:close/>
                <a:moveTo>
                  <a:pt x="3760066" y="313532"/>
                </a:moveTo>
                <a:lnTo>
                  <a:pt x="3760065" y="313533"/>
                </a:lnTo>
                <a:cubicBezTo>
                  <a:pt x="3755873" y="316389"/>
                  <a:pt x="3758159" y="330298"/>
                  <a:pt x="3759493" y="338870"/>
                </a:cubicBezTo>
                <a:lnTo>
                  <a:pt x="3759499" y="338898"/>
                </a:lnTo>
                <a:lnTo>
                  <a:pt x="3769400" y="395639"/>
                </a:lnTo>
                <a:lnTo>
                  <a:pt x="3765590" y="367327"/>
                </a:lnTo>
                <a:lnTo>
                  <a:pt x="3759499" y="338898"/>
                </a:lnTo>
                <a:lnTo>
                  <a:pt x="3759494" y="338869"/>
                </a:lnTo>
                <a:cubicBezTo>
                  <a:pt x="3758827" y="334583"/>
                  <a:pt x="3757922" y="328963"/>
                  <a:pt x="3757708" y="324057"/>
                </a:cubicBezTo>
                <a:close/>
                <a:moveTo>
                  <a:pt x="3782393" y="281567"/>
                </a:moveTo>
                <a:lnTo>
                  <a:pt x="3777498" y="295414"/>
                </a:lnTo>
                <a:lnTo>
                  <a:pt x="3777499" y="295414"/>
                </a:lnTo>
                <a:close/>
                <a:moveTo>
                  <a:pt x="3769073" y="24485"/>
                </a:moveTo>
                <a:lnTo>
                  <a:pt x="3766810" y="74128"/>
                </a:lnTo>
                <a:cubicBezTo>
                  <a:pt x="3767733" y="91491"/>
                  <a:pt x="3770043" y="108702"/>
                  <a:pt x="3772734" y="125860"/>
                </a:cubicBezTo>
                <a:lnTo>
                  <a:pt x="3777129" y="153387"/>
                </a:lnTo>
                <a:lnTo>
                  <a:pt x="3785402" y="228943"/>
                </a:lnTo>
                <a:lnTo>
                  <a:pt x="3780943" y="177270"/>
                </a:lnTo>
                <a:lnTo>
                  <a:pt x="3777129" y="153387"/>
                </a:lnTo>
                <a:lnTo>
                  <a:pt x="3776930" y="151568"/>
                </a:lnTo>
                <a:cubicBezTo>
                  <a:pt x="3772700" y="125875"/>
                  <a:pt x="3768195" y="100173"/>
                  <a:pt x="3766811" y="74128"/>
                </a:cubicBezTo>
                <a:close/>
                <a:moveTo>
                  <a:pt x="3766492" y="0"/>
                </a:moveTo>
                <a:lnTo>
                  <a:pt x="3769210" y="21485"/>
                </a:lnTo>
                <a:lnTo>
                  <a:pt x="3766492" y="0"/>
                </a:lnTo>
                <a:lnTo>
                  <a:pt x="4230600" y="0"/>
                </a:lnTo>
                <a:lnTo>
                  <a:pt x="4229473" y="2816"/>
                </a:lnTo>
                <a:cubicBezTo>
                  <a:pt x="4221091" y="21485"/>
                  <a:pt x="4218423" y="43011"/>
                  <a:pt x="4215374" y="63586"/>
                </a:cubicBezTo>
                <a:cubicBezTo>
                  <a:pt x="4209850" y="101307"/>
                  <a:pt x="4206420" y="139218"/>
                  <a:pt x="4201468" y="176938"/>
                </a:cubicBezTo>
                <a:cubicBezTo>
                  <a:pt x="4200324" y="184940"/>
                  <a:pt x="4198230" y="194084"/>
                  <a:pt x="4193466" y="200181"/>
                </a:cubicBezTo>
                <a:cubicBezTo>
                  <a:pt x="4161461" y="241900"/>
                  <a:pt x="4152508" y="292578"/>
                  <a:pt x="4155554" y="340773"/>
                </a:cubicBezTo>
                <a:cubicBezTo>
                  <a:pt x="4157843" y="378685"/>
                  <a:pt x="4159557" y="415834"/>
                  <a:pt x="4156319" y="453363"/>
                </a:cubicBezTo>
                <a:cubicBezTo>
                  <a:pt x="4156127" y="456221"/>
                  <a:pt x="4156509" y="460031"/>
                  <a:pt x="4158033" y="462125"/>
                </a:cubicBezTo>
                <a:cubicBezTo>
                  <a:pt x="4168129" y="475080"/>
                  <a:pt x="4168891" y="488606"/>
                  <a:pt x="4170605" y="505181"/>
                </a:cubicBezTo>
                <a:cubicBezTo>
                  <a:pt x="4173083" y="528614"/>
                  <a:pt x="4171367" y="550140"/>
                  <a:pt x="4167177" y="571859"/>
                </a:cubicBezTo>
                <a:cubicBezTo>
                  <a:pt x="4164129" y="587671"/>
                  <a:pt x="4157843" y="603672"/>
                  <a:pt x="4149840" y="617771"/>
                </a:cubicBezTo>
                <a:cubicBezTo>
                  <a:pt x="4138600" y="637391"/>
                  <a:pt x="4134220" y="656254"/>
                  <a:pt x="4149078" y="674922"/>
                </a:cubicBezTo>
                <a:cubicBezTo>
                  <a:pt x="4164891" y="695115"/>
                  <a:pt x="4159367" y="717976"/>
                  <a:pt x="4159937" y="740267"/>
                </a:cubicBezTo>
                <a:cubicBezTo>
                  <a:pt x="4160129" y="749981"/>
                  <a:pt x="4159747" y="760269"/>
                  <a:pt x="4162223" y="769604"/>
                </a:cubicBezTo>
                <a:cubicBezTo>
                  <a:pt x="4169273" y="796654"/>
                  <a:pt x="4179941" y="822755"/>
                  <a:pt x="4184703" y="850188"/>
                </a:cubicBezTo>
                <a:cubicBezTo>
                  <a:pt x="4187370" y="865429"/>
                  <a:pt x="4182607" y="882383"/>
                  <a:pt x="4179179" y="898197"/>
                </a:cubicBezTo>
                <a:cubicBezTo>
                  <a:pt x="4175559" y="914199"/>
                  <a:pt x="4170035" y="930010"/>
                  <a:pt x="4164319" y="945443"/>
                </a:cubicBezTo>
                <a:cubicBezTo>
                  <a:pt x="4160509" y="955919"/>
                  <a:pt x="4156889" y="967349"/>
                  <a:pt x="4150030" y="975732"/>
                </a:cubicBezTo>
                <a:cubicBezTo>
                  <a:pt x="4134410" y="994784"/>
                  <a:pt x="4131742" y="1014405"/>
                  <a:pt x="4139934" y="1036886"/>
                </a:cubicBezTo>
                <a:cubicBezTo>
                  <a:pt x="4141268" y="1040314"/>
                  <a:pt x="4141268" y="1044314"/>
                  <a:pt x="4141458" y="1048124"/>
                </a:cubicBezTo>
                <a:cubicBezTo>
                  <a:pt x="4145458" y="1109090"/>
                  <a:pt x="4147936" y="1170050"/>
                  <a:pt x="4154032" y="1230632"/>
                </a:cubicBezTo>
                <a:cubicBezTo>
                  <a:pt x="4156509" y="1255205"/>
                  <a:pt x="4167367" y="1278828"/>
                  <a:pt x="4174225" y="1303023"/>
                </a:cubicBezTo>
                <a:cubicBezTo>
                  <a:pt x="4175559" y="1307977"/>
                  <a:pt x="4177655" y="1313503"/>
                  <a:pt x="4176701" y="1318455"/>
                </a:cubicBezTo>
                <a:cubicBezTo>
                  <a:pt x="4167177" y="1372367"/>
                  <a:pt x="4181083" y="1422853"/>
                  <a:pt x="4199372" y="1472574"/>
                </a:cubicBezTo>
                <a:cubicBezTo>
                  <a:pt x="4201279" y="1477716"/>
                  <a:pt x="4200706" y="1484003"/>
                  <a:pt x="4200324" y="1489719"/>
                </a:cubicBezTo>
                <a:cubicBezTo>
                  <a:pt x="4198992" y="1505723"/>
                  <a:pt x="4192324" y="1523058"/>
                  <a:pt x="4196324" y="1537536"/>
                </a:cubicBezTo>
                <a:cubicBezTo>
                  <a:pt x="4207374" y="1576018"/>
                  <a:pt x="4220709" y="1614119"/>
                  <a:pt x="4237473" y="1650316"/>
                </a:cubicBezTo>
                <a:cubicBezTo>
                  <a:pt x="4254428" y="1687085"/>
                  <a:pt x="4268716" y="1721184"/>
                  <a:pt x="4251572" y="1763286"/>
                </a:cubicBezTo>
                <a:cubicBezTo>
                  <a:pt x="4244331" y="1781193"/>
                  <a:pt x="4249477" y="1804815"/>
                  <a:pt x="4251380" y="1825392"/>
                </a:cubicBezTo>
                <a:cubicBezTo>
                  <a:pt x="4252904" y="1840440"/>
                  <a:pt x="4261479" y="1854919"/>
                  <a:pt x="4261479" y="1869779"/>
                </a:cubicBezTo>
                <a:cubicBezTo>
                  <a:pt x="4261479" y="1909407"/>
                  <a:pt x="4271574" y="1944648"/>
                  <a:pt x="4292149" y="1978939"/>
                </a:cubicBezTo>
                <a:cubicBezTo>
                  <a:pt x="4300149" y="1992278"/>
                  <a:pt x="4294815" y="2013042"/>
                  <a:pt x="4296911" y="2030377"/>
                </a:cubicBezTo>
                <a:cubicBezTo>
                  <a:pt x="4299387" y="2048667"/>
                  <a:pt x="4301673" y="2067524"/>
                  <a:pt x="4307200" y="2085053"/>
                </a:cubicBezTo>
                <a:cubicBezTo>
                  <a:pt x="4321679" y="2130392"/>
                  <a:pt x="4338061" y="2175162"/>
                  <a:pt x="4353301" y="2220311"/>
                </a:cubicBezTo>
                <a:cubicBezTo>
                  <a:pt x="4365876" y="2257458"/>
                  <a:pt x="4355969" y="2294038"/>
                  <a:pt x="4350635" y="2330805"/>
                </a:cubicBezTo>
                <a:cubicBezTo>
                  <a:pt x="4347205" y="2353858"/>
                  <a:pt x="4339013" y="2375382"/>
                  <a:pt x="4351205" y="2401291"/>
                </a:cubicBezTo>
                <a:cubicBezTo>
                  <a:pt x="4362828" y="2426058"/>
                  <a:pt x="4360159" y="2457491"/>
                  <a:pt x="4366446" y="2485306"/>
                </a:cubicBezTo>
                <a:cubicBezTo>
                  <a:pt x="4371780" y="2508741"/>
                  <a:pt x="4380354" y="2531408"/>
                  <a:pt x="4388736" y="2554078"/>
                </a:cubicBezTo>
                <a:cubicBezTo>
                  <a:pt x="4400167" y="2584941"/>
                  <a:pt x="4412167" y="2615420"/>
                  <a:pt x="4406453" y="2649142"/>
                </a:cubicBezTo>
                <a:cubicBezTo>
                  <a:pt x="4399976" y="2687435"/>
                  <a:pt x="4424359" y="2713722"/>
                  <a:pt x="4440554" y="2743825"/>
                </a:cubicBezTo>
                <a:cubicBezTo>
                  <a:pt x="4451602" y="2764589"/>
                  <a:pt x="4459795" y="2787258"/>
                  <a:pt x="4466653" y="2809929"/>
                </a:cubicBezTo>
                <a:cubicBezTo>
                  <a:pt x="4475608" y="2840218"/>
                  <a:pt x="4480941" y="2871461"/>
                  <a:pt x="4489704" y="2901942"/>
                </a:cubicBezTo>
                <a:cubicBezTo>
                  <a:pt x="4502848" y="2948046"/>
                  <a:pt x="4513136" y="2994721"/>
                  <a:pt x="4505896" y="3042727"/>
                </a:cubicBezTo>
                <a:cubicBezTo>
                  <a:pt x="4502658" y="3064826"/>
                  <a:pt x="4502848" y="3085402"/>
                  <a:pt x="4507612" y="3107499"/>
                </a:cubicBezTo>
                <a:cubicBezTo>
                  <a:pt x="4515422" y="3143694"/>
                  <a:pt x="4516375" y="3180843"/>
                  <a:pt x="4545521" y="3209992"/>
                </a:cubicBezTo>
                <a:cubicBezTo>
                  <a:pt x="4555810" y="3220279"/>
                  <a:pt x="4558476" y="3238757"/>
                  <a:pt x="4563810" y="3253808"/>
                </a:cubicBezTo>
                <a:cubicBezTo>
                  <a:pt x="4570098" y="3271144"/>
                  <a:pt x="4566858" y="3283907"/>
                  <a:pt x="4548570" y="3293243"/>
                </a:cubicBezTo>
                <a:cubicBezTo>
                  <a:pt x="4540379" y="3297433"/>
                  <a:pt x="4532377" y="3309436"/>
                  <a:pt x="4531043" y="3318770"/>
                </a:cubicBezTo>
                <a:lnTo>
                  <a:pt x="4531438" y="3333749"/>
                </a:lnTo>
                <a:lnTo>
                  <a:pt x="4144407" y="3333749"/>
                </a:lnTo>
                <a:lnTo>
                  <a:pt x="4145031" y="3329060"/>
                </a:lnTo>
                <a:cubicBezTo>
                  <a:pt x="4154413" y="3276480"/>
                  <a:pt x="4167749" y="3224567"/>
                  <a:pt x="4180703" y="3172654"/>
                </a:cubicBezTo>
                <a:cubicBezTo>
                  <a:pt x="4188705" y="3140649"/>
                  <a:pt x="4192943" y="3109025"/>
                  <a:pt x="4193158" y="3077401"/>
                </a:cubicBezTo>
                <a:lnTo>
                  <a:pt x="4193158" y="3077400"/>
                </a:lnTo>
                <a:cubicBezTo>
                  <a:pt x="4193372" y="3045776"/>
                  <a:pt x="4189562" y="3014152"/>
                  <a:pt x="4181465" y="2982147"/>
                </a:cubicBezTo>
                <a:lnTo>
                  <a:pt x="4177881" y="2947862"/>
                </a:lnTo>
                <a:lnTo>
                  <a:pt x="4177882" y="2947858"/>
                </a:lnTo>
                <a:lnTo>
                  <a:pt x="4185787" y="2903549"/>
                </a:lnTo>
                <a:lnTo>
                  <a:pt x="4202421" y="2848793"/>
                </a:lnTo>
                <a:cubicBezTo>
                  <a:pt x="4203753" y="2844316"/>
                  <a:pt x="4207039" y="2839982"/>
                  <a:pt x="4211111" y="2836172"/>
                </a:cubicBezTo>
                <a:lnTo>
                  <a:pt x="4211111" y="2836171"/>
                </a:lnTo>
                <a:lnTo>
                  <a:pt x="4202421" y="2848792"/>
                </a:lnTo>
                <a:cubicBezTo>
                  <a:pt x="4197420" y="2865009"/>
                  <a:pt x="4191562" y="2881306"/>
                  <a:pt x="4186816" y="2897784"/>
                </a:cubicBezTo>
                <a:lnTo>
                  <a:pt x="4185787" y="2903549"/>
                </a:lnTo>
                <a:lnTo>
                  <a:pt x="4182513" y="2914327"/>
                </a:lnTo>
                <a:lnTo>
                  <a:pt x="4177882" y="2947858"/>
                </a:lnTo>
                <a:lnTo>
                  <a:pt x="4177881" y="2947861"/>
                </a:lnTo>
                <a:lnTo>
                  <a:pt x="4177881" y="2947862"/>
                </a:lnTo>
                <a:cubicBezTo>
                  <a:pt x="4177512" y="2959156"/>
                  <a:pt x="4178512" y="2970575"/>
                  <a:pt x="4181465" y="2982148"/>
                </a:cubicBezTo>
                <a:lnTo>
                  <a:pt x="4193158" y="3077401"/>
                </a:lnTo>
                <a:lnTo>
                  <a:pt x="4180703" y="3172653"/>
                </a:lnTo>
                <a:cubicBezTo>
                  <a:pt x="4167749" y="3224566"/>
                  <a:pt x="4154413" y="3276479"/>
                  <a:pt x="4145031" y="3329059"/>
                </a:cubicBezTo>
                <a:lnTo>
                  <a:pt x="4144407" y="3333749"/>
                </a:lnTo>
                <a:lnTo>
                  <a:pt x="0" y="3333749"/>
                </a:lnTo>
                <a:lnTo>
                  <a:pt x="0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77"/>
          <a:stretch>
            <a:fillRect/>
          </a:stretch>
        </p:blipFill>
        <p:spPr bwMode="auto">
          <a:xfrm>
            <a:off x="-7820" y="3524252"/>
            <a:ext cx="4572002" cy="3333748"/>
          </a:xfrm>
          <a:custGeom>
            <a:avLst/>
            <a:gdLst/>
            <a:ahLst/>
            <a:cxnLst/>
            <a:rect l="l" t="t" r="r" b="b"/>
            <a:pathLst>
              <a:path w="4572002" h="3333748">
                <a:moveTo>
                  <a:pt x="4246239" y="3218303"/>
                </a:moveTo>
                <a:lnTo>
                  <a:pt x="4265716" y="3287810"/>
                </a:lnTo>
                <a:lnTo>
                  <a:pt x="4260942" y="3252548"/>
                </a:lnTo>
                <a:close/>
                <a:moveTo>
                  <a:pt x="4247000" y="3138292"/>
                </a:moveTo>
                <a:lnTo>
                  <a:pt x="4235549" y="3158775"/>
                </a:lnTo>
                <a:lnTo>
                  <a:pt x="4232403" y="3178724"/>
                </a:lnTo>
                <a:lnTo>
                  <a:pt x="4232403" y="3178725"/>
                </a:lnTo>
                <a:cubicBezTo>
                  <a:pt x="4232807" y="3191917"/>
                  <a:pt x="4237951" y="3204967"/>
                  <a:pt x="4246239" y="3218301"/>
                </a:cubicBezTo>
                <a:lnTo>
                  <a:pt x="4246239" y="3218300"/>
                </a:lnTo>
                <a:lnTo>
                  <a:pt x="4232403" y="3178724"/>
                </a:lnTo>
                <a:close/>
                <a:moveTo>
                  <a:pt x="4214994" y="3040368"/>
                </a:moveTo>
                <a:lnTo>
                  <a:pt x="4214994" y="3040369"/>
                </a:lnTo>
                <a:cubicBezTo>
                  <a:pt x="4225281" y="3051227"/>
                  <a:pt x="4231378" y="3057895"/>
                  <a:pt x="4237473" y="3064374"/>
                </a:cubicBezTo>
                <a:lnTo>
                  <a:pt x="4254095" y="3100973"/>
                </a:lnTo>
                <a:lnTo>
                  <a:pt x="4247001" y="3138289"/>
                </a:lnTo>
                <a:lnTo>
                  <a:pt x="4247000" y="3138289"/>
                </a:lnTo>
                <a:lnTo>
                  <a:pt x="4247000" y="3138290"/>
                </a:lnTo>
                <a:lnTo>
                  <a:pt x="4247001" y="3138289"/>
                </a:lnTo>
                <a:lnTo>
                  <a:pt x="4254085" y="3121300"/>
                </a:lnTo>
                <a:lnTo>
                  <a:pt x="4254095" y="3100973"/>
                </a:lnTo>
                <a:lnTo>
                  <a:pt x="4254095" y="3100972"/>
                </a:lnTo>
                <a:cubicBezTo>
                  <a:pt x="4251999" y="3087090"/>
                  <a:pt x="4245951" y="3073326"/>
                  <a:pt x="4237473" y="3064373"/>
                </a:cubicBezTo>
                <a:close/>
                <a:moveTo>
                  <a:pt x="4295315" y="2914729"/>
                </a:moveTo>
                <a:lnTo>
                  <a:pt x="4275384" y="2939588"/>
                </a:lnTo>
                <a:lnTo>
                  <a:pt x="4275382" y="2939597"/>
                </a:lnTo>
                <a:lnTo>
                  <a:pt x="4261588" y="2988760"/>
                </a:lnTo>
                <a:lnTo>
                  <a:pt x="4242781" y="3021942"/>
                </a:lnTo>
                <a:lnTo>
                  <a:pt x="4242781" y="3021943"/>
                </a:lnTo>
                <a:lnTo>
                  <a:pt x="4259119" y="2997552"/>
                </a:lnTo>
                <a:lnTo>
                  <a:pt x="4261588" y="2988760"/>
                </a:lnTo>
                <a:lnTo>
                  <a:pt x="4264397" y="2983800"/>
                </a:lnTo>
                <a:lnTo>
                  <a:pt x="4275382" y="2939597"/>
                </a:lnTo>
                <a:lnTo>
                  <a:pt x="4275384" y="2939589"/>
                </a:lnTo>
                <a:cubicBezTo>
                  <a:pt x="4278336" y="2927398"/>
                  <a:pt x="4285814" y="2919825"/>
                  <a:pt x="4295315" y="2914729"/>
                </a:cubicBezTo>
                <a:close/>
                <a:moveTo>
                  <a:pt x="4381314" y="2840517"/>
                </a:moveTo>
                <a:lnTo>
                  <a:pt x="4380007" y="2863658"/>
                </a:lnTo>
                <a:lnTo>
                  <a:pt x="4377352" y="2869133"/>
                </a:lnTo>
                <a:lnTo>
                  <a:pt x="4370589" y="2883080"/>
                </a:lnTo>
                <a:lnTo>
                  <a:pt x="4370589" y="2883081"/>
                </a:lnTo>
                <a:lnTo>
                  <a:pt x="4377352" y="2869133"/>
                </a:lnTo>
                <a:lnTo>
                  <a:pt x="4380009" y="2863658"/>
                </a:lnTo>
                <a:close/>
                <a:moveTo>
                  <a:pt x="4142220" y="697139"/>
                </a:moveTo>
                <a:lnTo>
                  <a:pt x="4142220" y="697140"/>
                </a:lnTo>
                <a:cubicBezTo>
                  <a:pt x="4142982" y="707809"/>
                  <a:pt x="4143172" y="719621"/>
                  <a:pt x="4147936" y="728763"/>
                </a:cubicBezTo>
                <a:cubicBezTo>
                  <a:pt x="4160129" y="753150"/>
                  <a:pt x="4175749" y="775819"/>
                  <a:pt x="4187752" y="800394"/>
                </a:cubicBezTo>
                <a:lnTo>
                  <a:pt x="4196706" y="839639"/>
                </a:lnTo>
                <a:lnTo>
                  <a:pt x="4195944" y="957752"/>
                </a:lnTo>
                <a:cubicBezTo>
                  <a:pt x="4193276" y="1022524"/>
                  <a:pt x="4192704" y="1088248"/>
                  <a:pt x="4135934" y="1134922"/>
                </a:cubicBezTo>
                <a:cubicBezTo>
                  <a:pt x="4131362" y="1138734"/>
                  <a:pt x="4128694" y="1146924"/>
                  <a:pt x="4127932" y="1153403"/>
                </a:cubicBezTo>
                <a:cubicBezTo>
                  <a:pt x="4124313" y="1183312"/>
                  <a:pt x="4123931" y="1213983"/>
                  <a:pt x="4118025" y="1243512"/>
                </a:cubicBezTo>
                <a:cubicBezTo>
                  <a:pt x="4115644" y="1255323"/>
                  <a:pt x="4114835" y="1266134"/>
                  <a:pt x="4116716" y="1276231"/>
                </a:cubicBezTo>
                <a:lnTo>
                  <a:pt x="4116716" y="1276232"/>
                </a:lnTo>
                <a:cubicBezTo>
                  <a:pt x="4118597" y="1286329"/>
                  <a:pt x="4123170" y="1295712"/>
                  <a:pt x="4131552" y="1304665"/>
                </a:cubicBezTo>
                <a:lnTo>
                  <a:pt x="4153733" y="1339092"/>
                </a:lnTo>
                <a:lnTo>
                  <a:pt x="4161262" y="1365023"/>
                </a:lnTo>
                <a:lnTo>
                  <a:pt x="4159557" y="1387916"/>
                </a:lnTo>
                <a:cubicBezTo>
                  <a:pt x="4157842" y="1395726"/>
                  <a:pt x="4157485" y="1402870"/>
                  <a:pt x="4158155" y="1409553"/>
                </a:cubicBezTo>
                <a:lnTo>
                  <a:pt x="4158155" y="1409554"/>
                </a:lnTo>
                <a:lnTo>
                  <a:pt x="4158157" y="1409558"/>
                </a:lnTo>
                <a:lnTo>
                  <a:pt x="4162914" y="1428421"/>
                </a:lnTo>
                <a:lnTo>
                  <a:pt x="4165707" y="1433202"/>
                </a:lnTo>
                <a:lnTo>
                  <a:pt x="4166985" y="1437204"/>
                </a:lnTo>
                <a:cubicBezTo>
                  <a:pt x="4171496" y="1445845"/>
                  <a:pt x="4177202" y="1454141"/>
                  <a:pt x="4182989" y="1462786"/>
                </a:cubicBezTo>
                <a:cubicBezTo>
                  <a:pt x="4194228" y="1479550"/>
                  <a:pt x="4208326" y="1498601"/>
                  <a:pt x="4209468" y="1517270"/>
                </a:cubicBezTo>
                <a:lnTo>
                  <a:pt x="4209470" y="1517276"/>
                </a:lnTo>
                <a:lnTo>
                  <a:pt x="4214091" y="1540538"/>
                </a:lnTo>
                <a:lnTo>
                  <a:pt x="4216265" y="1546333"/>
                </a:lnTo>
                <a:lnTo>
                  <a:pt x="4216684" y="1548124"/>
                </a:lnTo>
                <a:lnTo>
                  <a:pt x="4222588" y="1563192"/>
                </a:lnTo>
                <a:lnTo>
                  <a:pt x="4235615" y="1608968"/>
                </a:lnTo>
                <a:lnTo>
                  <a:pt x="4235616" y="1608973"/>
                </a:lnTo>
                <a:lnTo>
                  <a:pt x="4228901" y="1641861"/>
                </a:lnTo>
                <a:lnTo>
                  <a:pt x="4228901" y="1641862"/>
                </a:lnTo>
                <a:cubicBezTo>
                  <a:pt x="4228140" y="1643386"/>
                  <a:pt x="4228711" y="1645529"/>
                  <a:pt x="4229592" y="1647839"/>
                </a:cubicBezTo>
                <a:lnTo>
                  <a:pt x="4232139" y="1654816"/>
                </a:lnTo>
                <a:lnTo>
                  <a:pt x="4231973" y="1705181"/>
                </a:lnTo>
                <a:lnTo>
                  <a:pt x="4224302" y="1719363"/>
                </a:lnTo>
                <a:lnTo>
                  <a:pt x="4208516" y="1748544"/>
                </a:lnTo>
                <a:cubicBezTo>
                  <a:pt x="4196871" y="1761189"/>
                  <a:pt x="4189165" y="1774343"/>
                  <a:pt x="4184613" y="1788036"/>
                </a:cubicBezTo>
                <a:lnTo>
                  <a:pt x="4183557" y="1797099"/>
                </a:lnTo>
                <a:lnTo>
                  <a:pt x="4181083" y="1801911"/>
                </a:lnTo>
                <a:lnTo>
                  <a:pt x="4179637" y="1830762"/>
                </a:lnTo>
                <a:lnTo>
                  <a:pt x="4179637" y="1830763"/>
                </a:lnTo>
                <a:cubicBezTo>
                  <a:pt x="4180286" y="1840631"/>
                  <a:pt x="4181989" y="1850751"/>
                  <a:pt x="4184513" y="1861133"/>
                </a:cubicBezTo>
                <a:cubicBezTo>
                  <a:pt x="4187752" y="1874470"/>
                  <a:pt x="4190038" y="1887806"/>
                  <a:pt x="4192704" y="1901331"/>
                </a:cubicBezTo>
                <a:cubicBezTo>
                  <a:pt x="4196514" y="1919619"/>
                  <a:pt x="4200516" y="1938100"/>
                  <a:pt x="4204326" y="1956386"/>
                </a:cubicBezTo>
                <a:lnTo>
                  <a:pt x="4208850" y="1983416"/>
                </a:lnTo>
                <a:lnTo>
                  <a:pt x="4198231" y="2007440"/>
                </a:lnTo>
                <a:lnTo>
                  <a:pt x="4198230" y="2007441"/>
                </a:lnTo>
                <a:cubicBezTo>
                  <a:pt x="4191181" y="2013348"/>
                  <a:pt x="4187989" y="2018397"/>
                  <a:pt x="4188085" y="2023326"/>
                </a:cubicBezTo>
                <a:lnTo>
                  <a:pt x="4188085" y="2023327"/>
                </a:lnTo>
                <a:cubicBezTo>
                  <a:pt x="4188180" y="2028256"/>
                  <a:pt x="4191562" y="2033066"/>
                  <a:pt x="4197658" y="2038495"/>
                </a:cubicBezTo>
                <a:cubicBezTo>
                  <a:pt x="4240331" y="2076216"/>
                  <a:pt x="4267003" y="2121938"/>
                  <a:pt x="4268906" y="2180232"/>
                </a:cubicBezTo>
                <a:cubicBezTo>
                  <a:pt x="4269288" y="2192234"/>
                  <a:pt x="4271954" y="2204427"/>
                  <a:pt x="4274812" y="2216237"/>
                </a:cubicBezTo>
                <a:cubicBezTo>
                  <a:pt x="4276527" y="2223477"/>
                  <a:pt x="4278434" y="2232242"/>
                  <a:pt x="4283577" y="2236622"/>
                </a:cubicBezTo>
                <a:cubicBezTo>
                  <a:pt x="4322821" y="2270723"/>
                  <a:pt x="4350063" y="2313206"/>
                  <a:pt x="4371972" y="2359500"/>
                </a:cubicBezTo>
                <a:lnTo>
                  <a:pt x="4371974" y="2359504"/>
                </a:lnTo>
                <a:lnTo>
                  <a:pt x="4389877" y="2411694"/>
                </a:lnTo>
                <a:lnTo>
                  <a:pt x="4389878" y="2411698"/>
                </a:lnTo>
                <a:lnTo>
                  <a:pt x="4386259" y="2469038"/>
                </a:lnTo>
                <a:lnTo>
                  <a:pt x="4386258" y="2469039"/>
                </a:lnTo>
                <a:cubicBezTo>
                  <a:pt x="4385116" y="2480279"/>
                  <a:pt x="4385307" y="2493233"/>
                  <a:pt x="4379783" y="2502188"/>
                </a:cubicBezTo>
                <a:cubicBezTo>
                  <a:pt x="4362445" y="2530573"/>
                  <a:pt x="4343777" y="2558006"/>
                  <a:pt x="4323582" y="2584486"/>
                </a:cubicBezTo>
                <a:cubicBezTo>
                  <a:pt x="4314914" y="2595822"/>
                  <a:pt x="4309961" y="2602632"/>
                  <a:pt x="4309891" y="2609062"/>
                </a:cubicBezTo>
                <a:lnTo>
                  <a:pt x="4309891" y="2609063"/>
                </a:lnTo>
                <a:lnTo>
                  <a:pt x="4313591" y="2618938"/>
                </a:lnTo>
                <a:lnTo>
                  <a:pt x="4325486" y="2631348"/>
                </a:lnTo>
                <a:lnTo>
                  <a:pt x="4325488" y="2631351"/>
                </a:lnTo>
                <a:cubicBezTo>
                  <a:pt x="4347777" y="2651546"/>
                  <a:pt x="4359397" y="2676693"/>
                  <a:pt x="4364159" y="2704505"/>
                </a:cubicBezTo>
                <a:lnTo>
                  <a:pt x="4381496" y="2837288"/>
                </a:lnTo>
                <a:lnTo>
                  <a:pt x="4381496" y="2837287"/>
                </a:lnTo>
                <a:cubicBezTo>
                  <a:pt x="4377876" y="2792899"/>
                  <a:pt x="4371590" y="2748512"/>
                  <a:pt x="4364159" y="2704504"/>
                </a:cubicBezTo>
                <a:cubicBezTo>
                  <a:pt x="4359397" y="2676692"/>
                  <a:pt x="4347777" y="2651545"/>
                  <a:pt x="4325488" y="2631350"/>
                </a:cubicBezTo>
                <a:lnTo>
                  <a:pt x="4325486" y="2631348"/>
                </a:lnTo>
                <a:lnTo>
                  <a:pt x="4309891" y="2609063"/>
                </a:lnTo>
                <a:lnTo>
                  <a:pt x="4323582" y="2584487"/>
                </a:lnTo>
                <a:cubicBezTo>
                  <a:pt x="4343777" y="2558007"/>
                  <a:pt x="4362445" y="2530574"/>
                  <a:pt x="4379783" y="2502189"/>
                </a:cubicBezTo>
                <a:cubicBezTo>
                  <a:pt x="4385307" y="2493234"/>
                  <a:pt x="4385116" y="2480280"/>
                  <a:pt x="4386258" y="2469040"/>
                </a:cubicBezTo>
                <a:lnTo>
                  <a:pt x="4386259" y="2469038"/>
                </a:lnTo>
                <a:lnTo>
                  <a:pt x="4389711" y="2440225"/>
                </a:lnTo>
                <a:lnTo>
                  <a:pt x="4389878" y="2411698"/>
                </a:lnTo>
                <a:lnTo>
                  <a:pt x="4389878" y="2411697"/>
                </a:lnTo>
                <a:lnTo>
                  <a:pt x="4389877" y="2411694"/>
                </a:lnTo>
                <a:lnTo>
                  <a:pt x="4382997" y="2385099"/>
                </a:lnTo>
                <a:lnTo>
                  <a:pt x="4371974" y="2359504"/>
                </a:lnTo>
                <a:lnTo>
                  <a:pt x="4371972" y="2359499"/>
                </a:lnTo>
                <a:cubicBezTo>
                  <a:pt x="4350063" y="2313205"/>
                  <a:pt x="4322821" y="2270722"/>
                  <a:pt x="4283577" y="2236621"/>
                </a:cubicBezTo>
                <a:cubicBezTo>
                  <a:pt x="4278434" y="2232241"/>
                  <a:pt x="4276527" y="2223476"/>
                  <a:pt x="4274812" y="2216236"/>
                </a:cubicBezTo>
                <a:cubicBezTo>
                  <a:pt x="4271954" y="2204426"/>
                  <a:pt x="4269288" y="2192233"/>
                  <a:pt x="4268906" y="2180231"/>
                </a:cubicBezTo>
                <a:cubicBezTo>
                  <a:pt x="4267003" y="2121937"/>
                  <a:pt x="4240331" y="2076215"/>
                  <a:pt x="4197658" y="2038494"/>
                </a:cubicBezTo>
                <a:lnTo>
                  <a:pt x="4188085" y="2023326"/>
                </a:lnTo>
                <a:lnTo>
                  <a:pt x="4198230" y="2007442"/>
                </a:lnTo>
                <a:lnTo>
                  <a:pt x="4198231" y="2007440"/>
                </a:lnTo>
                <a:lnTo>
                  <a:pt x="4206630" y="1996170"/>
                </a:lnTo>
                <a:lnTo>
                  <a:pt x="4208850" y="1983416"/>
                </a:lnTo>
                <a:lnTo>
                  <a:pt x="4208850" y="1983415"/>
                </a:lnTo>
                <a:cubicBezTo>
                  <a:pt x="4208803" y="1974580"/>
                  <a:pt x="4206232" y="1965245"/>
                  <a:pt x="4204326" y="1956385"/>
                </a:cubicBezTo>
                <a:cubicBezTo>
                  <a:pt x="4200516" y="1938099"/>
                  <a:pt x="4196514" y="1919618"/>
                  <a:pt x="4192704" y="1901330"/>
                </a:cubicBezTo>
                <a:cubicBezTo>
                  <a:pt x="4190038" y="1887805"/>
                  <a:pt x="4187752" y="1874469"/>
                  <a:pt x="4184513" y="1861132"/>
                </a:cubicBezTo>
                <a:lnTo>
                  <a:pt x="4179637" y="1830762"/>
                </a:lnTo>
                <a:lnTo>
                  <a:pt x="4183557" y="1797099"/>
                </a:lnTo>
                <a:lnTo>
                  <a:pt x="4208516" y="1748545"/>
                </a:lnTo>
                <a:lnTo>
                  <a:pt x="4224302" y="1719363"/>
                </a:lnTo>
                <a:lnTo>
                  <a:pt x="4231973" y="1705182"/>
                </a:lnTo>
                <a:cubicBezTo>
                  <a:pt x="4235807" y="1689346"/>
                  <a:pt x="4235759" y="1672343"/>
                  <a:pt x="4232139" y="1654816"/>
                </a:cubicBezTo>
                <a:lnTo>
                  <a:pt x="4232139" y="1654815"/>
                </a:lnTo>
                <a:cubicBezTo>
                  <a:pt x="4231663" y="1652624"/>
                  <a:pt x="4230473" y="1650148"/>
                  <a:pt x="4229592" y="1647838"/>
                </a:cubicBezTo>
                <a:lnTo>
                  <a:pt x="4228901" y="1641862"/>
                </a:lnTo>
                <a:lnTo>
                  <a:pt x="4235616" y="1608973"/>
                </a:lnTo>
                <a:lnTo>
                  <a:pt x="4235616" y="1608972"/>
                </a:lnTo>
                <a:lnTo>
                  <a:pt x="4235615" y="1608968"/>
                </a:lnTo>
                <a:lnTo>
                  <a:pt x="4228472" y="1578209"/>
                </a:lnTo>
                <a:lnTo>
                  <a:pt x="4222588" y="1563192"/>
                </a:lnTo>
                <a:lnTo>
                  <a:pt x="4222582" y="1563171"/>
                </a:lnTo>
                <a:lnTo>
                  <a:pt x="4216265" y="1546333"/>
                </a:lnTo>
                <a:lnTo>
                  <a:pt x="4209470" y="1517276"/>
                </a:lnTo>
                <a:lnTo>
                  <a:pt x="4209468" y="1517269"/>
                </a:lnTo>
                <a:cubicBezTo>
                  <a:pt x="4208326" y="1498600"/>
                  <a:pt x="4194228" y="1479549"/>
                  <a:pt x="4182989" y="1462785"/>
                </a:cubicBezTo>
                <a:lnTo>
                  <a:pt x="4165707" y="1433202"/>
                </a:lnTo>
                <a:lnTo>
                  <a:pt x="4158157" y="1409558"/>
                </a:lnTo>
                <a:lnTo>
                  <a:pt x="4158155" y="1409553"/>
                </a:lnTo>
                <a:lnTo>
                  <a:pt x="4159557" y="1387917"/>
                </a:lnTo>
                <a:cubicBezTo>
                  <a:pt x="4161319" y="1380107"/>
                  <a:pt x="4161831" y="1372462"/>
                  <a:pt x="4161262" y="1365024"/>
                </a:cubicBezTo>
                <a:lnTo>
                  <a:pt x="4161262" y="1365023"/>
                </a:lnTo>
                <a:lnTo>
                  <a:pt x="4156484" y="1343362"/>
                </a:lnTo>
                <a:lnTo>
                  <a:pt x="4153733" y="1339092"/>
                </a:lnTo>
                <a:lnTo>
                  <a:pt x="4151983" y="1333065"/>
                </a:lnTo>
                <a:cubicBezTo>
                  <a:pt x="4146840" y="1322962"/>
                  <a:pt x="4139839" y="1313451"/>
                  <a:pt x="4131552" y="1304664"/>
                </a:cubicBezTo>
                <a:lnTo>
                  <a:pt x="4116716" y="1276231"/>
                </a:lnTo>
                <a:lnTo>
                  <a:pt x="4118025" y="1243513"/>
                </a:lnTo>
                <a:cubicBezTo>
                  <a:pt x="4123931" y="1213984"/>
                  <a:pt x="4124313" y="1183313"/>
                  <a:pt x="4127932" y="1153404"/>
                </a:cubicBezTo>
                <a:cubicBezTo>
                  <a:pt x="4128694" y="1146925"/>
                  <a:pt x="4131362" y="1138735"/>
                  <a:pt x="4135934" y="1134923"/>
                </a:cubicBezTo>
                <a:cubicBezTo>
                  <a:pt x="4192704" y="1088249"/>
                  <a:pt x="4193276" y="1022525"/>
                  <a:pt x="4195944" y="957753"/>
                </a:cubicBezTo>
                <a:cubicBezTo>
                  <a:pt x="4197658" y="918510"/>
                  <a:pt x="4197658" y="879074"/>
                  <a:pt x="4196706" y="839639"/>
                </a:cubicBezTo>
                <a:lnTo>
                  <a:pt x="4196706" y="839638"/>
                </a:lnTo>
                <a:cubicBezTo>
                  <a:pt x="4196514" y="826302"/>
                  <a:pt x="4193466" y="812205"/>
                  <a:pt x="4187752" y="800393"/>
                </a:cubicBezTo>
                <a:cubicBezTo>
                  <a:pt x="4175749" y="775818"/>
                  <a:pt x="4160129" y="753149"/>
                  <a:pt x="4147936" y="728762"/>
                </a:cubicBezTo>
                <a:close/>
                <a:moveTo>
                  <a:pt x="4138410" y="641131"/>
                </a:moveTo>
                <a:lnTo>
                  <a:pt x="4138410" y="641132"/>
                </a:lnTo>
                <a:lnTo>
                  <a:pt x="4142315" y="668136"/>
                </a:lnTo>
                <a:lnTo>
                  <a:pt x="4142315" y="668135"/>
                </a:lnTo>
                <a:cubicBezTo>
                  <a:pt x="4142411" y="658515"/>
                  <a:pt x="4141839" y="649228"/>
                  <a:pt x="4138410" y="641131"/>
                </a:cubicBezTo>
                <a:close/>
                <a:moveTo>
                  <a:pt x="4126028" y="361086"/>
                </a:moveTo>
                <a:lnTo>
                  <a:pt x="4126028" y="361087"/>
                </a:lnTo>
                <a:cubicBezTo>
                  <a:pt x="4135744" y="373470"/>
                  <a:pt x="4143150" y="386067"/>
                  <a:pt x="4148409" y="398873"/>
                </a:cubicBezTo>
                <a:lnTo>
                  <a:pt x="4157913" y="437908"/>
                </a:lnTo>
                <a:lnTo>
                  <a:pt x="4142221" y="519586"/>
                </a:lnTo>
                <a:lnTo>
                  <a:pt x="4142220" y="519587"/>
                </a:lnTo>
                <a:cubicBezTo>
                  <a:pt x="4133457" y="539590"/>
                  <a:pt x="4128075" y="559450"/>
                  <a:pt x="4127099" y="579573"/>
                </a:cubicBezTo>
                <a:lnTo>
                  <a:pt x="4127099" y="579574"/>
                </a:lnTo>
                <a:lnTo>
                  <a:pt x="4129066" y="610003"/>
                </a:lnTo>
                <a:lnTo>
                  <a:pt x="4138410" y="641130"/>
                </a:lnTo>
                <a:lnTo>
                  <a:pt x="4127099" y="579574"/>
                </a:lnTo>
                <a:lnTo>
                  <a:pt x="4142220" y="519588"/>
                </a:lnTo>
                <a:lnTo>
                  <a:pt x="4142221" y="519586"/>
                </a:lnTo>
                <a:lnTo>
                  <a:pt x="4155523" y="478158"/>
                </a:lnTo>
                <a:lnTo>
                  <a:pt x="4157913" y="437908"/>
                </a:lnTo>
                <a:lnTo>
                  <a:pt x="4157913" y="437907"/>
                </a:lnTo>
                <a:cubicBezTo>
                  <a:pt x="4155651" y="411475"/>
                  <a:pt x="4145460" y="385852"/>
                  <a:pt x="4126028" y="361086"/>
                </a:cubicBezTo>
                <a:close/>
                <a:moveTo>
                  <a:pt x="4140787" y="146291"/>
                </a:moveTo>
                <a:lnTo>
                  <a:pt x="4143220" y="155912"/>
                </a:lnTo>
                <a:lnTo>
                  <a:pt x="4139172" y="210585"/>
                </a:lnTo>
                <a:lnTo>
                  <a:pt x="4139172" y="210586"/>
                </a:lnTo>
                <a:cubicBezTo>
                  <a:pt x="4138220" y="217064"/>
                  <a:pt x="4136886" y="224874"/>
                  <a:pt x="4139554" y="230401"/>
                </a:cubicBezTo>
                <a:lnTo>
                  <a:pt x="4145911" y="265524"/>
                </a:lnTo>
                <a:lnTo>
                  <a:pt x="4130980" y="298220"/>
                </a:lnTo>
                <a:cubicBezTo>
                  <a:pt x="4123932" y="307650"/>
                  <a:pt x="4118312" y="317794"/>
                  <a:pt x="4116645" y="328367"/>
                </a:cubicBezTo>
                <a:lnTo>
                  <a:pt x="4116645" y="328368"/>
                </a:lnTo>
                <a:lnTo>
                  <a:pt x="4117425" y="344512"/>
                </a:lnTo>
                <a:lnTo>
                  <a:pt x="4126028" y="361085"/>
                </a:lnTo>
                <a:lnTo>
                  <a:pt x="4116645" y="328368"/>
                </a:lnTo>
                <a:lnTo>
                  <a:pt x="4130980" y="298221"/>
                </a:lnTo>
                <a:cubicBezTo>
                  <a:pt x="4139172" y="287362"/>
                  <a:pt x="4144316" y="276645"/>
                  <a:pt x="4145911" y="265525"/>
                </a:cubicBezTo>
                <a:lnTo>
                  <a:pt x="4145911" y="265524"/>
                </a:lnTo>
                <a:cubicBezTo>
                  <a:pt x="4147507" y="254403"/>
                  <a:pt x="4145554" y="242878"/>
                  <a:pt x="4139554" y="230400"/>
                </a:cubicBezTo>
                <a:lnTo>
                  <a:pt x="4139172" y="210586"/>
                </a:lnTo>
                <a:lnTo>
                  <a:pt x="4143220" y="155912"/>
                </a:lnTo>
                <a:lnTo>
                  <a:pt x="4143220" y="155911"/>
                </a:lnTo>
                <a:close/>
                <a:moveTo>
                  <a:pt x="0" y="0"/>
                </a:moveTo>
                <a:lnTo>
                  <a:pt x="4123005" y="0"/>
                </a:lnTo>
                <a:lnTo>
                  <a:pt x="4110977" y="20461"/>
                </a:lnTo>
                <a:cubicBezTo>
                  <a:pt x="4100119" y="35416"/>
                  <a:pt x="4094260" y="42559"/>
                  <a:pt x="4093355" y="50156"/>
                </a:cubicBezTo>
                <a:lnTo>
                  <a:pt x="4093356" y="50156"/>
                </a:lnTo>
                <a:lnTo>
                  <a:pt x="4093355" y="50157"/>
                </a:lnTo>
                <a:cubicBezTo>
                  <a:pt x="4092450" y="57753"/>
                  <a:pt x="4096499" y="65802"/>
                  <a:pt x="4105453" y="82566"/>
                </a:cubicBezTo>
                <a:cubicBezTo>
                  <a:pt x="4109835" y="90568"/>
                  <a:pt x="4112501" y="100474"/>
                  <a:pt x="4118979" y="106381"/>
                </a:cubicBezTo>
                <a:lnTo>
                  <a:pt x="4134873" y="127702"/>
                </a:lnTo>
                <a:lnTo>
                  <a:pt x="4118979" y="106380"/>
                </a:lnTo>
                <a:cubicBezTo>
                  <a:pt x="4112501" y="100473"/>
                  <a:pt x="4109835" y="90567"/>
                  <a:pt x="4105453" y="82565"/>
                </a:cubicBezTo>
                <a:cubicBezTo>
                  <a:pt x="4100976" y="74183"/>
                  <a:pt x="4097725" y="67980"/>
                  <a:pt x="4095707" y="62922"/>
                </a:cubicBezTo>
                <a:lnTo>
                  <a:pt x="4093356" y="50156"/>
                </a:lnTo>
                <a:lnTo>
                  <a:pt x="4098434" y="38069"/>
                </a:lnTo>
                <a:cubicBezTo>
                  <a:pt x="4101369" y="33464"/>
                  <a:pt x="4105548" y="27939"/>
                  <a:pt x="4110977" y="20462"/>
                </a:cubicBezTo>
                <a:lnTo>
                  <a:pt x="4123006" y="0"/>
                </a:lnTo>
                <a:lnTo>
                  <a:pt x="4569127" y="0"/>
                </a:lnTo>
                <a:lnTo>
                  <a:pt x="4572002" y="22365"/>
                </a:lnTo>
                <a:cubicBezTo>
                  <a:pt x="4572002" y="47894"/>
                  <a:pt x="4565907" y="73230"/>
                  <a:pt x="4563620" y="98949"/>
                </a:cubicBezTo>
                <a:cubicBezTo>
                  <a:pt x="4561716" y="118952"/>
                  <a:pt x="4562478" y="139337"/>
                  <a:pt x="4560192" y="159339"/>
                </a:cubicBezTo>
                <a:cubicBezTo>
                  <a:pt x="4558476" y="175724"/>
                  <a:pt x="4554096" y="191916"/>
                  <a:pt x="4550476" y="208109"/>
                </a:cubicBezTo>
                <a:cubicBezTo>
                  <a:pt x="4549142" y="214015"/>
                  <a:pt x="4543997" y="219921"/>
                  <a:pt x="4544759" y="225254"/>
                </a:cubicBezTo>
                <a:cubicBezTo>
                  <a:pt x="4552952" y="278215"/>
                  <a:pt x="4516375" y="316317"/>
                  <a:pt x="4500183" y="361086"/>
                </a:cubicBezTo>
                <a:cubicBezTo>
                  <a:pt x="4483035" y="408142"/>
                  <a:pt x="4456747" y="453673"/>
                  <a:pt x="4464557" y="506251"/>
                </a:cubicBezTo>
                <a:cubicBezTo>
                  <a:pt x="4469319" y="538066"/>
                  <a:pt x="4480369" y="568737"/>
                  <a:pt x="4487039" y="600362"/>
                </a:cubicBezTo>
                <a:cubicBezTo>
                  <a:pt x="4489325" y="611602"/>
                  <a:pt x="4488942" y="624175"/>
                  <a:pt x="4486656" y="635415"/>
                </a:cubicBezTo>
                <a:cubicBezTo>
                  <a:pt x="4476177" y="689709"/>
                  <a:pt x="4474653" y="743241"/>
                  <a:pt x="4491800" y="796585"/>
                </a:cubicBezTo>
                <a:cubicBezTo>
                  <a:pt x="4494658" y="805727"/>
                  <a:pt x="4497324" y="815443"/>
                  <a:pt x="4497324" y="824970"/>
                </a:cubicBezTo>
                <a:cubicBezTo>
                  <a:pt x="4497324" y="877167"/>
                  <a:pt x="4493324" y="928413"/>
                  <a:pt x="4474653" y="978327"/>
                </a:cubicBezTo>
                <a:cubicBezTo>
                  <a:pt x="4468367" y="995091"/>
                  <a:pt x="4472367" y="1015476"/>
                  <a:pt x="4470843" y="1033955"/>
                </a:cubicBezTo>
                <a:cubicBezTo>
                  <a:pt x="4469511" y="1051099"/>
                  <a:pt x="4468939" y="1068626"/>
                  <a:pt x="4464557" y="1085200"/>
                </a:cubicBezTo>
                <a:cubicBezTo>
                  <a:pt x="4458082" y="1109395"/>
                  <a:pt x="4457319" y="1131874"/>
                  <a:pt x="4463033" y="1156831"/>
                </a:cubicBezTo>
                <a:cubicBezTo>
                  <a:pt x="4468367" y="1180643"/>
                  <a:pt x="4465702" y="1206362"/>
                  <a:pt x="4465891" y="1231129"/>
                </a:cubicBezTo>
                <a:cubicBezTo>
                  <a:pt x="4466081" y="1258752"/>
                  <a:pt x="4466271" y="1286375"/>
                  <a:pt x="4465319" y="1313998"/>
                </a:cubicBezTo>
                <a:cubicBezTo>
                  <a:pt x="4464939" y="1325048"/>
                  <a:pt x="4457319" y="1337621"/>
                  <a:pt x="4460367" y="1346767"/>
                </a:cubicBezTo>
                <a:cubicBezTo>
                  <a:pt x="4470653" y="1376294"/>
                  <a:pt x="4458271" y="1405823"/>
                  <a:pt x="4463795" y="1435350"/>
                </a:cubicBezTo>
                <a:cubicBezTo>
                  <a:pt x="4466653" y="1449830"/>
                  <a:pt x="4458843" y="1466213"/>
                  <a:pt x="4458082" y="1481834"/>
                </a:cubicBezTo>
                <a:cubicBezTo>
                  <a:pt x="4456747" y="1507362"/>
                  <a:pt x="4457319" y="1532889"/>
                  <a:pt x="4456938" y="1558418"/>
                </a:cubicBezTo>
                <a:cubicBezTo>
                  <a:pt x="4456747" y="1566800"/>
                  <a:pt x="4455985" y="1574993"/>
                  <a:pt x="4455602" y="1583375"/>
                </a:cubicBezTo>
                <a:cubicBezTo>
                  <a:pt x="4455222" y="1590805"/>
                  <a:pt x="4453508" y="1598615"/>
                  <a:pt x="4454840" y="1605664"/>
                </a:cubicBezTo>
                <a:cubicBezTo>
                  <a:pt x="4459605" y="1631193"/>
                  <a:pt x="4467415" y="1656339"/>
                  <a:pt x="4470463" y="1682056"/>
                </a:cubicBezTo>
                <a:cubicBezTo>
                  <a:pt x="4473129" y="1704345"/>
                  <a:pt x="4469511" y="1727398"/>
                  <a:pt x="4471415" y="1749877"/>
                </a:cubicBezTo>
                <a:cubicBezTo>
                  <a:pt x="4474653" y="1789502"/>
                  <a:pt x="4480369" y="1829127"/>
                  <a:pt x="4483989" y="1868753"/>
                </a:cubicBezTo>
                <a:cubicBezTo>
                  <a:pt x="4484751" y="1877327"/>
                  <a:pt x="4479988" y="1886279"/>
                  <a:pt x="4479607" y="1895043"/>
                </a:cubicBezTo>
                <a:cubicBezTo>
                  <a:pt x="4478655" y="1922476"/>
                  <a:pt x="4478463" y="1949909"/>
                  <a:pt x="4477893" y="1977342"/>
                </a:cubicBezTo>
                <a:cubicBezTo>
                  <a:pt x="4477702" y="1992963"/>
                  <a:pt x="4478273" y="2008775"/>
                  <a:pt x="4476559" y="2024208"/>
                </a:cubicBezTo>
                <a:cubicBezTo>
                  <a:pt x="4474273" y="2044590"/>
                  <a:pt x="4470843" y="2063069"/>
                  <a:pt x="4485703" y="2082120"/>
                </a:cubicBezTo>
                <a:cubicBezTo>
                  <a:pt x="4508754" y="2111459"/>
                  <a:pt x="4499800" y="2148798"/>
                  <a:pt x="4505134" y="2182707"/>
                </a:cubicBezTo>
                <a:cubicBezTo>
                  <a:pt x="4506468" y="2191471"/>
                  <a:pt x="4506658" y="2200426"/>
                  <a:pt x="4508182" y="2209188"/>
                </a:cubicBezTo>
                <a:cubicBezTo>
                  <a:pt x="4511040" y="2225382"/>
                  <a:pt x="4514278" y="2241383"/>
                  <a:pt x="4517519" y="2257578"/>
                </a:cubicBezTo>
                <a:cubicBezTo>
                  <a:pt x="4518089" y="2260434"/>
                  <a:pt x="4518282" y="2263672"/>
                  <a:pt x="4519233" y="2266340"/>
                </a:cubicBezTo>
                <a:cubicBezTo>
                  <a:pt x="4527233" y="2290917"/>
                  <a:pt x="4536377" y="2315109"/>
                  <a:pt x="4542855" y="2340066"/>
                </a:cubicBezTo>
                <a:cubicBezTo>
                  <a:pt x="4546094" y="2352259"/>
                  <a:pt x="4546476" y="2365785"/>
                  <a:pt x="4544759" y="2378358"/>
                </a:cubicBezTo>
                <a:cubicBezTo>
                  <a:pt x="4539807" y="2415125"/>
                  <a:pt x="4537711" y="2451512"/>
                  <a:pt x="4544951" y="2488471"/>
                </a:cubicBezTo>
                <a:cubicBezTo>
                  <a:pt x="4547808" y="2503140"/>
                  <a:pt x="4543045" y="2519524"/>
                  <a:pt x="4541332" y="2535145"/>
                </a:cubicBezTo>
                <a:cubicBezTo>
                  <a:pt x="4536759" y="2572484"/>
                  <a:pt x="4531805" y="2609823"/>
                  <a:pt x="4527425" y="2647353"/>
                </a:cubicBezTo>
                <a:cubicBezTo>
                  <a:pt x="4524757" y="2670785"/>
                  <a:pt x="4523233" y="2694408"/>
                  <a:pt x="4520567" y="2717841"/>
                </a:cubicBezTo>
                <a:cubicBezTo>
                  <a:pt x="4517327" y="2744892"/>
                  <a:pt x="4512374" y="2771753"/>
                  <a:pt x="4509706" y="2798806"/>
                </a:cubicBezTo>
                <a:cubicBezTo>
                  <a:pt x="4506658" y="2829667"/>
                  <a:pt x="4506088" y="2860720"/>
                  <a:pt x="4502848" y="2891581"/>
                </a:cubicBezTo>
                <a:cubicBezTo>
                  <a:pt x="4496562" y="2947973"/>
                  <a:pt x="4489132" y="3004172"/>
                  <a:pt x="4482084" y="3060560"/>
                </a:cubicBezTo>
                <a:cubicBezTo>
                  <a:pt x="4475225" y="3115236"/>
                  <a:pt x="4469129" y="3169912"/>
                  <a:pt x="4460557" y="3224206"/>
                </a:cubicBezTo>
                <a:cubicBezTo>
                  <a:pt x="4456938" y="3247067"/>
                  <a:pt x="4447030" y="3268783"/>
                  <a:pt x="4441506" y="3291264"/>
                </a:cubicBezTo>
                <a:lnTo>
                  <a:pt x="4431807" y="3333748"/>
                </a:lnTo>
                <a:lnTo>
                  <a:pt x="4259554" y="3333748"/>
                </a:lnTo>
                <a:lnTo>
                  <a:pt x="0" y="333374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3697286" y="-1"/>
            <a:ext cx="874716" cy="6858001"/>
            <a:chOff x="3697286" y="0"/>
            <a:chExt cx="874716" cy="6858001"/>
          </a:xfrm>
        </p:grpSpPr>
        <p:sp>
          <p:nvSpPr>
            <p:cNvPr id="13" name="Freeform: Shape 12"/>
            <p:cNvSpPr/>
            <p:nvPr/>
          </p:nvSpPr>
          <p:spPr>
            <a:xfrm rot="16200000" flipH="1">
              <a:off x="705643" y="2991643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dist="1524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 rot="16200000" flipH="1">
              <a:off x="705643" y="2991643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401" y="3146400"/>
            <a:ext cx="6140449" cy="2682000"/>
          </a:xfrm>
        </p:spPr>
        <p:txBody>
          <a:bodyPr>
            <a:normAutofit/>
          </a:bodyPr>
          <a:lstStyle/>
          <a:p>
            <a:pPr lvl="1" eaLnBrk="1" hangingPunct="1"/>
            <a:r>
              <a:rPr lang="en-IE" altLang="en-US" sz="4800" dirty="0">
                <a:solidFill>
                  <a:schemeClr val="bg1">
                    <a:alpha val="80000"/>
                  </a:schemeClr>
                </a:solidFill>
                <a:ea typeface="MS PGothic" panose="020B0600070205080204" pitchFamily="34" charset="-128"/>
              </a:rPr>
              <a:t>Face recognition</a:t>
            </a:r>
            <a:endParaRPr lang="en-IE" altLang="en-US" sz="4800" dirty="0">
              <a:solidFill>
                <a:schemeClr val="bg1">
                  <a:alpha val="80000"/>
                </a:schemeClr>
              </a:solidFill>
              <a:ea typeface="MS PGothic" panose="020B0600070205080204" pitchFamily="34" charset="-128"/>
            </a:endParaRPr>
          </a:p>
          <a:p>
            <a:pPr lvl="1" eaLnBrk="1" hangingPunct="1"/>
            <a:r>
              <a:rPr lang="en-IE" altLang="en-US" sz="4800" dirty="0">
                <a:solidFill>
                  <a:schemeClr val="bg1">
                    <a:alpha val="80000"/>
                  </a:schemeClr>
                </a:solidFill>
                <a:ea typeface="MS PGothic" panose="020B0600070205080204" pitchFamily="34" charset="-128"/>
              </a:rPr>
              <a:t>Gesture recognition</a:t>
            </a:r>
            <a:endParaRPr lang="en-IE" altLang="en-US" sz="4800" dirty="0">
              <a:solidFill>
                <a:schemeClr val="bg1">
                  <a:alpha val="80000"/>
                </a:schemeClr>
              </a:solidFill>
              <a:ea typeface="MS PGothic" panose="020B0600070205080204" pitchFamily="34" charset="-128"/>
            </a:endParaRPr>
          </a:p>
          <a:p>
            <a:pPr marL="0" indent="0" eaLnBrk="1" hangingPunct="1">
              <a:buNone/>
            </a:pPr>
            <a:endParaRPr lang="en-GB" sz="24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 eaLnBrk="1" hangingPunct="1">
              <a:buNone/>
            </a:pPr>
            <a:endParaRPr lang="en-GB" sz="24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 eaLnBrk="1" hangingPunct="1">
              <a:buNone/>
            </a:pPr>
            <a:endParaRPr lang="en-GB" sz="24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 eaLnBrk="1" hangingPunct="1">
              <a:buNone/>
            </a:pPr>
            <a:endParaRPr lang="en-GB" sz="24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 eaLnBrk="1" hangingPunct="1">
              <a:buNone/>
            </a:pPr>
            <a:endParaRPr lang="en-GB" sz="24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 eaLnBrk="1" hangingPunct="1">
              <a:buNone/>
            </a:pPr>
            <a:endParaRPr lang="en-GB" sz="24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 eaLnBrk="1" hangingPunct="1">
              <a:buNone/>
            </a:pPr>
            <a:endParaRPr lang="en-GB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758"/>
          </a:xfrm>
        </p:spPr>
        <p:txBody>
          <a:bodyPr>
            <a:normAutofit fontScale="90000"/>
          </a:bodyPr>
          <a:lstStyle/>
          <a:p>
            <a:r>
              <a:rPr lang="en-IE" altLang="en-US" dirty="0">
                <a:ea typeface="MS PGothic" panose="020B0600070205080204" pitchFamily="34" charset="-128"/>
              </a:rPr>
              <a:t>In PATTERN RECOGNITION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08" y="810884"/>
            <a:ext cx="11481758" cy="5848708"/>
          </a:xfrm>
        </p:spPr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Pattern recognition 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involves studies from image processing and from various other fields especially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machine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learning</a:t>
            </a:r>
            <a:endParaRPr lang="en-GB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image processing is used for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identifying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the objects in an image 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 then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machine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learning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is used to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train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the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for the change in pattern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GB" b="1" dirty="0">
                <a:solidFill>
                  <a:srgbClr val="000000"/>
                </a:solidFill>
                <a:latin typeface="Verdana" panose="020B0604030504040204" pitchFamily="34" charset="0"/>
              </a:rPr>
              <a:t>HOWEVER, </a:t>
            </a:r>
            <a:r>
              <a:rPr lang="en-GB" b="1" dirty="0">
                <a:solidFill>
                  <a:srgbClr val="FF0000"/>
                </a:solidFill>
                <a:latin typeface="Verdana" panose="020B0604030504040204" pitchFamily="34" charset="0"/>
              </a:rPr>
              <a:t>CNN</a:t>
            </a:r>
            <a:r>
              <a:rPr lang="en-GB" b="1" dirty="0">
                <a:solidFill>
                  <a:srgbClr val="000000"/>
                </a:solidFill>
                <a:latin typeface="Verdana" panose="020B0604030504040204" pitchFamily="34" charset="0"/>
              </a:rPr>
              <a:t>s changed image processing forever!</a:t>
            </a:r>
            <a:endParaRPr lang="en-GB" b="1" dirty="0"/>
          </a:p>
          <a:p>
            <a:pPr lvl="1"/>
            <a:r>
              <a:rPr lang="en-GB" dirty="0"/>
              <a:t>	automatic feature extraction</a:t>
            </a:r>
            <a:endParaRPr lang="en-GB" dirty="0"/>
          </a:p>
          <a:p>
            <a:pPr lvl="2"/>
            <a:r>
              <a:rPr lang="en-GB" dirty="0"/>
              <a:t>Edges</a:t>
            </a:r>
            <a:endParaRPr lang="en-GB" dirty="0"/>
          </a:p>
          <a:p>
            <a:pPr marL="0" indent="0" eaLnBrk="1" hangingPunct="1">
              <a:buNone/>
            </a:pPr>
            <a:endParaRPr lang="en-GB" dirty="0"/>
          </a:p>
          <a:p>
            <a:pPr marL="0" indent="0" eaLnBrk="1" hangingPunct="1">
              <a:buNone/>
            </a:pPr>
            <a:endParaRPr lang="en-GB" dirty="0"/>
          </a:p>
          <a:p>
            <a:pPr marL="0" indent="0" eaLnBrk="1" hangingPunct="1">
              <a:buNone/>
            </a:pPr>
            <a:endParaRPr lang="en-GB" dirty="0"/>
          </a:p>
          <a:p>
            <a:pPr marL="0" indent="0" eaLnBrk="1" hangingPunct="1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>
                <a:ea typeface="MS PGothic" panose="020B0600070205080204" pitchFamily="34" charset="-128"/>
              </a:rPr>
              <a:t>What is a Digital Image?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A </a:t>
            </a:r>
            <a:r>
              <a:rPr lang="en-US" altLang="en-US" b="1" dirty="0">
                <a:ea typeface="MS PGothic" panose="020B0600070205080204" pitchFamily="34" charset="-128"/>
              </a:rPr>
              <a:t>digital image</a:t>
            </a:r>
            <a:r>
              <a:rPr lang="en-US" altLang="en-US" dirty="0">
                <a:ea typeface="MS PGothic" panose="020B0600070205080204" pitchFamily="34" charset="-128"/>
              </a:rPr>
              <a:t> is a representation of a </a:t>
            </a:r>
            <a:r>
              <a:rPr lang="en-US" altLang="en-US" b="1" dirty="0">
                <a:ea typeface="MS PGothic" panose="020B0600070205080204" pitchFamily="34" charset="-128"/>
              </a:rPr>
              <a:t>two-dimensional</a:t>
            </a:r>
            <a:r>
              <a:rPr lang="en-US" altLang="en-US" dirty="0">
                <a:ea typeface="MS PGothic" panose="020B0600070205080204" pitchFamily="34" charset="-128"/>
              </a:rPr>
              <a:t> image as a </a:t>
            </a:r>
            <a:r>
              <a:rPr lang="en-US" altLang="en-US" b="1" dirty="0">
                <a:ea typeface="MS PGothic" panose="020B0600070205080204" pitchFamily="34" charset="-128"/>
              </a:rPr>
              <a:t>finite set of digital values</a:t>
            </a:r>
            <a:r>
              <a:rPr lang="en-US" altLang="en-US" dirty="0">
                <a:ea typeface="MS PGothic" panose="020B0600070205080204" pitchFamily="34" charset="-128"/>
              </a:rPr>
              <a:t>, called picture elements or </a:t>
            </a:r>
            <a:r>
              <a:rPr lang="en-US" altLang="en-US" b="1" dirty="0">
                <a:ea typeface="MS PGothic" panose="020B0600070205080204" pitchFamily="34" charset="-128"/>
              </a:rPr>
              <a:t>pixels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75"/>
          <a:stretch>
            <a:fillRect/>
          </a:stretch>
        </p:blipFill>
        <p:spPr bwMode="auto">
          <a:xfrm>
            <a:off x="2774950" y="3063240"/>
            <a:ext cx="6268085" cy="354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758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tr-TR" dirty="0" err="1"/>
              <a:t>Concept</a:t>
            </a:r>
            <a:r>
              <a:rPr lang="tr-TR" dirty="0"/>
              <a:t> of </a:t>
            </a:r>
            <a:r>
              <a:rPr lang="tr-TR" dirty="0" err="1"/>
              <a:t>Pixel</a:t>
            </a:r>
            <a:br>
              <a:rPr lang="tr-TR" dirty="0"/>
            </a:b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08" y="810884"/>
            <a:ext cx="11481758" cy="5848708"/>
          </a:xfrm>
        </p:spPr>
        <p:txBody>
          <a:bodyPr/>
          <a:lstStyle/>
          <a:p>
            <a:pPr algn="l"/>
            <a:r>
              <a:rPr lang="en-GB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Pixel (PEL)</a:t>
            </a:r>
            <a:endParaRPr lang="en-GB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smallest element of an image (</a:t>
            </a:r>
            <a:r>
              <a:rPr lang="en-GB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matrix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Each pixel corresponds to one value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an 8-bit gray-scale image, the value of the pixel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ranges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between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and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255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value of a pixel at any point corresponds to the intensity of the light 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eaLnBrk="1" hangingPunct="1">
              <a:buNone/>
            </a:pPr>
            <a:endParaRPr lang="en-GB" dirty="0"/>
          </a:p>
          <a:p>
            <a:pPr marL="0" indent="0" eaLnBrk="1" hangingPunct="1">
              <a:buNone/>
            </a:pPr>
            <a:endParaRPr lang="en-GB" dirty="0"/>
          </a:p>
          <a:p>
            <a:pPr marL="0" indent="0" eaLnBrk="1" hangingPunct="1">
              <a:buNone/>
            </a:pPr>
            <a:endParaRPr lang="en-GB" dirty="0"/>
          </a:p>
          <a:p>
            <a:pPr marL="0" indent="0" eaLnBrk="1" hangingPunct="1">
              <a:buNone/>
            </a:pPr>
            <a:endParaRPr lang="en-GB" dirty="0"/>
          </a:p>
        </p:txBody>
      </p:sp>
      <p:pic>
        <p:nvPicPr>
          <p:cNvPr id="5" name="Picture 4" descr="A person with his hands folded in pray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47" y="4197062"/>
            <a:ext cx="1771650" cy="1733550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4402260" y="49400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4273236" y="4291343"/>
            <a:ext cx="1822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ZOOM</a:t>
            </a:r>
            <a:endParaRPr lang="tr-TR" sz="3600" b="1" dirty="0">
              <a:solidFill>
                <a:srgbClr val="FF0000"/>
              </a:solidFill>
            </a:endParaRPr>
          </a:p>
        </p:txBody>
      </p:sp>
      <p:pic>
        <p:nvPicPr>
          <p:cNvPr id="10" name="Picture 9" descr="A grey and white pixelated background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536" y="4020849"/>
            <a:ext cx="2590800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758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tr-TR" dirty="0" err="1"/>
              <a:t>Concept</a:t>
            </a:r>
            <a:r>
              <a:rPr lang="tr-TR" dirty="0"/>
              <a:t> of </a:t>
            </a:r>
            <a:r>
              <a:rPr lang="tr-TR" dirty="0" err="1"/>
              <a:t>Pixel</a:t>
            </a:r>
            <a:br>
              <a:rPr lang="tr-TR" dirty="0"/>
            </a:b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08" y="810884"/>
            <a:ext cx="11481758" cy="5848708"/>
          </a:xfrm>
        </p:spPr>
        <p:txBody>
          <a:bodyPr/>
          <a:lstStyle/>
          <a:p>
            <a:pPr algn="l"/>
            <a:r>
              <a:rPr lang="en-GB" b="0" i="0" dirty="0">
                <a:effectLst/>
                <a:latin typeface="Verdana" panose="020B0604030504040204" pitchFamily="34" charset="0"/>
              </a:rPr>
              <a:t>Calculation of total number of pixels</a:t>
            </a:r>
            <a:endParaRPr lang="en-GB" b="0" i="0" dirty="0">
              <a:effectLst/>
              <a:latin typeface="Verdana" panose="020B0604030504040204" pitchFamily="34" charset="0"/>
            </a:endParaRPr>
          </a:p>
          <a:p>
            <a:r>
              <a:rPr lang="en-GB" dirty="0"/>
              <a:t>Image </a:t>
            </a:r>
            <a:r>
              <a:rPr lang="en-GB" dirty="0">
                <a:sym typeface="Wingdings" panose="05000000000000000000" pitchFamily="2" charset="2"/>
              </a:rPr>
              <a:t> matrix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Total number of pixels = number of rows * number of columns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number of (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x,y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coordinate pairs make up the total number of pixels</a:t>
            </a:r>
            <a:br>
              <a:rPr lang="en-GB" dirty="0"/>
            </a:b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758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tr-TR" dirty="0" err="1"/>
              <a:t>Concept</a:t>
            </a:r>
            <a:r>
              <a:rPr lang="tr-TR" dirty="0"/>
              <a:t> of </a:t>
            </a:r>
            <a:r>
              <a:rPr lang="tr-TR" dirty="0" err="1"/>
              <a:t>Pixel</a:t>
            </a:r>
            <a:br>
              <a:rPr lang="tr-TR" dirty="0"/>
            </a:b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08" y="810884"/>
            <a:ext cx="11481758" cy="5848708"/>
          </a:xfrm>
        </p:spPr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value of the pixel at any point denotes the intensity of image at that location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sym typeface="Wingdings" panose="05000000000000000000" pitchFamily="2" charset="2"/>
              </a:rPr>
              <a:t>GRAY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sym typeface="Wingdings" panose="05000000000000000000" pitchFamily="2" charset="2"/>
              </a:rPr>
              <a:t>LEVEL</a:t>
            </a:r>
            <a:endParaRPr lang="en-GB" b="1" i="0" dirty="0">
              <a:solidFill>
                <a:srgbClr val="000000"/>
              </a:solidFill>
              <a:effectLst/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Bpp or bits per pixel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the number of bits per pixel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number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different colours in an image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sym typeface="Wingdings" panose="05000000000000000000" pitchFamily="2" charset="2"/>
              </a:rPr>
              <a:t>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 the depth of colour or bits per pixel.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many numbers can be represented by one bit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?</a:t>
            </a:r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0 &amp; 1</a:t>
            </a:r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many numbers can be represented by two bits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?</a:t>
            </a:r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GB" dirty="0"/>
              <a:t>0,1,2,3</a:t>
            </a:r>
            <a:br>
              <a:rPr lang="en-GB" dirty="0"/>
            </a:b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758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tr-TR" dirty="0" err="1"/>
              <a:t>Concept</a:t>
            </a:r>
            <a:r>
              <a:rPr lang="tr-TR" dirty="0"/>
              <a:t> of </a:t>
            </a:r>
            <a:r>
              <a:rPr lang="tr-TR" dirty="0" err="1"/>
              <a:t>Pixel</a:t>
            </a:r>
            <a:br>
              <a:rPr lang="tr-TR" dirty="0"/>
            </a:br>
            <a:br>
              <a:rPr lang="tr-TR" dirty="0"/>
            </a:br>
            <a:endParaRPr lang="tr-T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0817" y="810884"/>
            <a:ext cx="5795183" cy="5848350"/>
          </a:xfrm>
        </p:spPr>
      </p:pic>
      <p:sp>
        <p:nvSpPr>
          <p:cNvPr id="6" name="TextBox 5"/>
          <p:cNvSpPr txBox="1"/>
          <p:nvPr/>
        </p:nvSpPr>
        <p:spPr>
          <a:xfrm>
            <a:off x="7588577" y="1923068"/>
            <a:ext cx="33088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/>
              <a:t>2</a:t>
            </a:r>
            <a:r>
              <a:rPr lang="en-GB" sz="6600" b="1" baseline="30000" dirty="0"/>
              <a:t>bpp</a:t>
            </a:r>
            <a:endParaRPr lang="tr-TR" sz="6600" b="1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6654297" y="3331675"/>
            <a:ext cx="4979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If bpp=1 then</a:t>
            </a:r>
            <a:endParaRPr lang="en-GB" sz="2800" b="1" dirty="0"/>
          </a:p>
          <a:p>
            <a:r>
              <a:rPr lang="en-GB" sz="2800" b="1" dirty="0"/>
              <a:t>	image </a:t>
            </a:r>
            <a:r>
              <a:rPr lang="en-GB" sz="2800" b="1" dirty="0">
                <a:sym typeface="Wingdings" panose="05000000000000000000" pitchFamily="2" charset="2"/>
              </a:rPr>
              <a:t> black &amp; white</a:t>
            </a:r>
            <a:endParaRPr lang="tr-TR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18083" y="4608214"/>
            <a:ext cx="502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Exponential Growth</a:t>
            </a:r>
            <a:endParaRPr lang="tr-TR" sz="36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90535"/>
            <a:ext cx="10515600" cy="506995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Concept</a:t>
            </a:r>
            <a:r>
              <a:rPr lang="tr-TR" dirty="0"/>
              <a:t> of </a:t>
            </a:r>
            <a:r>
              <a:rPr lang="tr-TR" dirty="0" err="1"/>
              <a:t>Pixel</a:t>
            </a:r>
            <a:endParaRPr lang="tr-T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72428" y="597530"/>
            <a:ext cx="12023002" cy="6169935"/>
          </a:xfrm>
        </p:spPr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 pixel value always denotes black colour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is no fixed value that denotes white colour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case of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 bpp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denotes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black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denotes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white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case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8 bpp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denotes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black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255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denotes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white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9037" y="1723719"/>
            <a:ext cx="5521602" cy="110432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90535"/>
            <a:ext cx="10515600" cy="506995"/>
          </a:xfrm>
        </p:spPr>
        <p:txBody>
          <a:bodyPr>
            <a:normAutofit fontScale="90000"/>
          </a:bodyPr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var(--ff-lato)"/>
              </a:rPr>
              <a:t>Image storage requirements</a:t>
            </a:r>
            <a:endParaRPr lang="en-GB" b="1" i="0" dirty="0">
              <a:solidFill>
                <a:srgbClr val="000000"/>
              </a:solidFill>
              <a:effectLst/>
              <a:latin typeface="var(--ff-lato)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72428" y="597530"/>
            <a:ext cx="12023002" cy="6169935"/>
          </a:xfrm>
        </p:spPr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size of an image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three params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 algn="just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Number of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rows</a:t>
            </a:r>
            <a:endParaRPr lang="en-GB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 algn="just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Number of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columns</a:t>
            </a:r>
            <a:endParaRPr lang="en-GB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 algn="just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Number of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bits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per pixel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en-GB" dirty="0"/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Size of an image = rows * cols * bpp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Assume that the following 8-bit gray-scale image has 1024 rows &amp; 1024 cols.</a:t>
            </a:r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tr-TR" dirty="0"/>
          </a:p>
        </p:txBody>
      </p:sp>
      <p:pic>
        <p:nvPicPr>
          <p:cNvPr id="3" name="Picture 2" descr="A person with his hands folded in pray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48" y="4460652"/>
            <a:ext cx="1771650" cy="1733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6364" y="4939203"/>
            <a:ext cx="6971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Size = 1024*1024*8 = </a:t>
            </a:r>
            <a:r>
              <a:rPr lang="en-GB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8388608</a:t>
            </a:r>
            <a:r>
              <a:rPr lang="en-GB" sz="20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bits = 1,048,576 bytes = 1024 KB = 1 MB</a:t>
            </a:r>
            <a:endParaRPr lang="tr-TR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90535"/>
            <a:ext cx="10515600" cy="506995"/>
          </a:xfrm>
        </p:spPr>
        <p:txBody>
          <a:bodyPr>
            <a:normAutofit fontScale="90000"/>
          </a:bodyPr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var(--ff-lato)"/>
              </a:rPr>
              <a:t>24 bit Colour Format</a:t>
            </a:r>
            <a:endParaRPr lang="en-GB" b="1" i="0" dirty="0">
              <a:solidFill>
                <a:srgbClr val="000000"/>
              </a:solidFill>
              <a:effectLst/>
              <a:latin typeface="var(--ff-lato)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72428" y="597530"/>
            <a:ext cx="12023002" cy="6169935"/>
          </a:xfrm>
        </p:spPr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24 bit colour format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true colour format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distributed equally between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three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different colour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channels</a:t>
            </a:r>
            <a:endParaRPr lang="en-GB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8 bits for </a:t>
            </a:r>
            <a:r>
              <a:rPr lang="en-GB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R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8 bits for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8 bits for </a:t>
            </a:r>
            <a:r>
              <a:rPr lang="en-GB" b="1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B</a:t>
            </a:r>
            <a:endParaRPr lang="en-GB" b="1" i="0" dirty="0">
              <a:solidFill>
                <a:srgbClr val="00B0F0"/>
              </a:solidFill>
              <a:effectLst/>
              <a:latin typeface="Verdana" panose="020B0604030504040204" pitchFamily="34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Unlike a 8 bit gray scale image, which has one matrix, a 24 bit image has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three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different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matrices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R, G, B.</a:t>
            </a:r>
            <a:endParaRPr lang="tr-TR" b="1" dirty="0">
              <a:solidFill>
                <a:srgbClr val="00B0F0"/>
              </a:solidFill>
            </a:endParaRPr>
          </a:p>
        </p:txBody>
      </p:sp>
      <p:pic>
        <p:nvPicPr>
          <p:cNvPr id="5" name="Picture 4" descr="A diagram of a diagram&#10;&#10;Description automatically generated with medium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687" y="1295400"/>
            <a:ext cx="37719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90535"/>
            <a:ext cx="10515600" cy="506995"/>
          </a:xfrm>
        </p:spPr>
        <p:txBody>
          <a:bodyPr>
            <a:normAutofit fontScale="90000"/>
          </a:bodyPr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var(--ff-lato)"/>
              </a:rPr>
              <a:t>24 bit Colour Format</a:t>
            </a:r>
            <a:endParaRPr lang="en-GB" b="1" i="0" dirty="0">
              <a:solidFill>
                <a:srgbClr val="000000"/>
              </a:solidFill>
              <a:effectLst/>
              <a:latin typeface="var(--ff-lato)"/>
            </a:endParaRPr>
          </a:p>
        </p:txBody>
      </p:sp>
      <p:pic>
        <p:nvPicPr>
          <p:cNvPr id="3" name="Content Placeholder 2" descr="A parrots on a branch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152778"/>
            <a:ext cx="6155703" cy="4924562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90535"/>
            <a:ext cx="10515600" cy="506995"/>
          </a:xfrm>
        </p:spPr>
        <p:txBody>
          <a:bodyPr>
            <a:normAutofit fontScale="90000"/>
          </a:bodyPr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var(--ff-lato)"/>
              </a:rPr>
              <a:t>24 bit Colour Format</a:t>
            </a:r>
            <a:endParaRPr lang="en-GB" b="1" i="0" dirty="0">
              <a:solidFill>
                <a:srgbClr val="000000"/>
              </a:solidFill>
              <a:effectLst/>
              <a:latin typeface="var(--ff-lato)"/>
            </a:endParaRPr>
          </a:p>
        </p:txBody>
      </p:sp>
      <p:pic>
        <p:nvPicPr>
          <p:cNvPr id="7" name="Content Placeholder 6" descr="A colorful circles with text&#10;&#10;Description automatically generated with medium confidence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8" y="914269"/>
            <a:ext cx="4200525" cy="3048000"/>
          </a:xfrm>
        </p:spPr>
      </p:pic>
      <p:sp>
        <p:nvSpPr>
          <p:cNvPr id="10" name="TextBox 9"/>
          <p:cNvSpPr txBox="1"/>
          <p:nvPr/>
        </p:nvSpPr>
        <p:spPr>
          <a:xfrm>
            <a:off x="1181819" y="4270075"/>
            <a:ext cx="3599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383838"/>
                </a:solidFill>
                <a:effectLst/>
                <a:latin typeface="Mulish"/>
              </a:rPr>
              <a:t>How many possible colours can be represented with the 24-bit RGB model?</a:t>
            </a:r>
            <a:endParaRPr lang="tr-TR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212" y="802869"/>
            <a:ext cx="4182059" cy="409632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90535"/>
            <a:ext cx="10515600" cy="506995"/>
          </a:xfrm>
        </p:spPr>
        <p:txBody>
          <a:bodyPr>
            <a:normAutofit fontScale="90000"/>
          </a:bodyPr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var(--ff-lato)"/>
              </a:rPr>
              <a:t>VISIBLE LIGHT</a:t>
            </a:r>
            <a:endParaRPr lang="en-GB" b="1" i="0" dirty="0">
              <a:solidFill>
                <a:srgbClr val="000000"/>
              </a:solidFill>
              <a:effectLst/>
              <a:latin typeface="var(--ff-lato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7" y="597530"/>
            <a:ext cx="11619781" cy="6105195"/>
          </a:xfrm>
        </p:spPr>
        <p:txBody>
          <a:bodyPr/>
          <a:lstStyle/>
          <a:p>
            <a:r>
              <a:rPr lang="en-GB" b="0" i="0" dirty="0">
                <a:solidFill>
                  <a:srgbClr val="1B1B1B"/>
                </a:solidFill>
                <a:effectLst/>
                <a:latin typeface="Public Sans Web"/>
              </a:rPr>
              <a:t>The visible light spectrum </a:t>
            </a:r>
            <a:r>
              <a:rPr lang="en-GB" b="0" i="0" dirty="0">
                <a:solidFill>
                  <a:srgbClr val="1B1B1B"/>
                </a:solidFill>
                <a:effectLst/>
                <a:latin typeface="Public Sans Web"/>
                <a:sym typeface="Wingdings" panose="05000000000000000000" pitchFamily="2" charset="2"/>
              </a:rPr>
              <a:t></a:t>
            </a:r>
            <a:r>
              <a:rPr lang="en-GB" b="0" i="0" dirty="0">
                <a:solidFill>
                  <a:srgbClr val="1B1B1B"/>
                </a:solidFill>
                <a:effectLst/>
                <a:latin typeface="Public Sans Web"/>
              </a:rPr>
              <a:t> the segment of the electromagnetic spectrum that the </a:t>
            </a:r>
            <a:r>
              <a:rPr lang="en-GB" b="1" i="0" dirty="0">
                <a:solidFill>
                  <a:srgbClr val="1B1B1B"/>
                </a:solidFill>
                <a:effectLst/>
                <a:latin typeface="Public Sans Web"/>
              </a:rPr>
              <a:t>human</a:t>
            </a:r>
            <a:r>
              <a:rPr lang="en-GB" b="0" i="0" dirty="0">
                <a:solidFill>
                  <a:srgbClr val="1B1B1B"/>
                </a:solidFill>
                <a:effectLst/>
                <a:latin typeface="Public Sans Web"/>
              </a:rPr>
              <a:t> </a:t>
            </a:r>
            <a:r>
              <a:rPr lang="en-GB" b="1" i="0" dirty="0">
                <a:solidFill>
                  <a:srgbClr val="1B1B1B"/>
                </a:solidFill>
                <a:effectLst/>
                <a:latin typeface="Public Sans Web"/>
              </a:rPr>
              <a:t>eye</a:t>
            </a:r>
            <a:r>
              <a:rPr lang="en-GB" b="0" i="0" dirty="0">
                <a:solidFill>
                  <a:srgbClr val="1B1B1B"/>
                </a:solidFill>
                <a:effectLst/>
                <a:latin typeface="Public Sans Web"/>
              </a:rPr>
              <a:t> can view. </a:t>
            </a:r>
            <a:endParaRPr lang="en-GB" b="0" i="0" dirty="0">
              <a:solidFill>
                <a:srgbClr val="1B1B1B"/>
              </a:solidFill>
              <a:effectLst/>
              <a:latin typeface="Public Sans Web"/>
            </a:endParaRPr>
          </a:p>
          <a:p>
            <a:r>
              <a:rPr lang="en-GB" b="0" i="0" dirty="0">
                <a:solidFill>
                  <a:srgbClr val="1B1B1B"/>
                </a:solidFill>
                <a:effectLst/>
                <a:latin typeface="Public Sans Web"/>
              </a:rPr>
              <a:t>More simply, this range of </a:t>
            </a:r>
            <a:r>
              <a:rPr lang="en-GB" b="1" i="0" dirty="0">
                <a:solidFill>
                  <a:srgbClr val="1B1B1B"/>
                </a:solidFill>
                <a:effectLst/>
                <a:latin typeface="Public Sans Web"/>
              </a:rPr>
              <a:t>wavelengths</a:t>
            </a:r>
            <a:r>
              <a:rPr lang="en-GB" b="0" i="0" dirty="0">
                <a:solidFill>
                  <a:srgbClr val="1B1B1B"/>
                </a:solidFill>
                <a:effectLst/>
                <a:latin typeface="Public Sans Web"/>
              </a:rPr>
              <a:t> is called </a:t>
            </a:r>
            <a:r>
              <a:rPr lang="en-GB" b="1" i="0" dirty="0">
                <a:solidFill>
                  <a:srgbClr val="1B1B1B"/>
                </a:solidFill>
                <a:effectLst/>
                <a:latin typeface="Public Sans Web"/>
              </a:rPr>
              <a:t>visible light</a:t>
            </a:r>
            <a:r>
              <a:rPr lang="en-GB" b="0" i="0" dirty="0">
                <a:solidFill>
                  <a:srgbClr val="1B1B1B"/>
                </a:solidFill>
                <a:effectLst/>
                <a:latin typeface="Public Sans Web"/>
              </a:rPr>
              <a:t>. </a:t>
            </a:r>
            <a:endParaRPr lang="en-GB" b="0" i="0" dirty="0">
              <a:solidFill>
                <a:srgbClr val="1B1B1B"/>
              </a:solidFill>
              <a:effectLst/>
              <a:latin typeface="Public Sans Web"/>
            </a:endParaRPr>
          </a:p>
          <a:p>
            <a:r>
              <a:rPr lang="en-GB" b="0" i="0" dirty="0">
                <a:solidFill>
                  <a:srgbClr val="1B1B1B"/>
                </a:solidFill>
                <a:effectLst/>
                <a:latin typeface="Public Sans Web"/>
              </a:rPr>
              <a:t>Typically, the </a:t>
            </a:r>
            <a:r>
              <a:rPr lang="en-GB" b="1" i="0" dirty="0">
                <a:solidFill>
                  <a:srgbClr val="1B1B1B"/>
                </a:solidFill>
                <a:effectLst/>
                <a:latin typeface="Public Sans Web"/>
              </a:rPr>
              <a:t>human</a:t>
            </a:r>
            <a:r>
              <a:rPr lang="en-GB" b="0" i="0" dirty="0">
                <a:solidFill>
                  <a:srgbClr val="1B1B1B"/>
                </a:solidFill>
                <a:effectLst/>
                <a:latin typeface="Public Sans Web"/>
              </a:rPr>
              <a:t> </a:t>
            </a:r>
            <a:r>
              <a:rPr lang="en-GB" b="1" i="0" dirty="0">
                <a:solidFill>
                  <a:srgbClr val="1B1B1B"/>
                </a:solidFill>
                <a:effectLst/>
                <a:latin typeface="Public Sans Web"/>
              </a:rPr>
              <a:t>eye</a:t>
            </a:r>
            <a:r>
              <a:rPr lang="en-GB" b="0" i="0" dirty="0">
                <a:solidFill>
                  <a:srgbClr val="1B1B1B"/>
                </a:solidFill>
                <a:effectLst/>
                <a:latin typeface="Public Sans Web"/>
              </a:rPr>
              <a:t> can detect wavelengths from </a:t>
            </a:r>
            <a:r>
              <a:rPr lang="en-GB" b="1" i="0" dirty="0">
                <a:solidFill>
                  <a:srgbClr val="1B1B1B"/>
                </a:solidFill>
                <a:effectLst/>
                <a:latin typeface="Public Sans Web"/>
              </a:rPr>
              <a:t>380</a:t>
            </a:r>
            <a:r>
              <a:rPr lang="en-GB" b="0" i="0" dirty="0">
                <a:solidFill>
                  <a:srgbClr val="1B1B1B"/>
                </a:solidFill>
                <a:effectLst/>
                <a:latin typeface="Public Sans Web"/>
              </a:rPr>
              <a:t> to </a:t>
            </a:r>
            <a:r>
              <a:rPr lang="en-GB" b="1" i="0" dirty="0">
                <a:solidFill>
                  <a:srgbClr val="1B1B1B"/>
                </a:solidFill>
                <a:effectLst/>
                <a:latin typeface="Public Sans Web"/>
              </a:rPr>
              <a:t>700</a:t>
            </a:r>
            <a:r>
              <a:rPr lang="en-GB" b="0" i="0" dirty="0">
                <a:solidFill>
                  <a:srgbClr val="1B1B1B"/>
                </a:solidFill>
                <a:effectLst/>
                <a:latin typeface="Public Sans Web"/>
              </a:rPr>
              <a:t> nanometers.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922" y="3035935"/>
            <a:ext cx="11603057" cy="17689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>
                <a:ea typeface="MS PGothic" panose="020B0600070205080204" pitchFamily="34" charset="-128"/>
              </a:rPr>
              <a:t>What is a Digital Image?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Pixel values typically represent </a:t>
            </a:r>
            <a:r>
              <a:rPr lang="en-US" altLang="en-US" b="1" dirty="0">
                <a:ea typeface="MS PGothic" panose="020B0600070205080204" pitchFamily="34" charset="-128"/>
              </a:rPr>
              <a:t>gray levels</a:t>
            </a:r>
            <a:r>
              <a:rPr lang="en-US" altLang="en-US" dirty="0">
                <a:ea typeface="MS PGothic" panose="020B0600070205080204" pitchFamily="34" charset="-128"/>
              </a:rPr>
              <a:t>, </a:t>
            </a:r>
            <a:r>
              <a:rPr lang="en-US" altLang="en-US" dirty="0" err="1">
                <a:ea typeface="MS PGothic" panose="020B0600070205080204" pitchFamily="34" charset="-128"/>
              </a:rPr>
              <a:t>colours</a:t>
            </a:r>
            <a:r>
              <a:rPr lang="en-US" altLang="en-US" dirty="0">
                <a:ea typeface="MS PGothic" panose="020B0600070205080204" pitchFamily="34" charset="-128"/>
              </a:rPr>
              <a:t>, opacities </a:t>
            </a:r>
            <a:r>
              <a:rPr lang="en-US" altLang="en-US" dirty="0" err="1">
                <a:ea typeface="MS PGothic" panose="020B0600070205080204" pitchFamily="34" charset="-128"/>
              </a:rPr>
              <a:t>etc</a:t>
            </a:r>
            <a:r>
              <a:rPr lang="en-US" altLang="en-US" dirty="0">
                <a:ea typeface="MS PGothic" panose="020B0600070205080204" pitchFamily="34" charset="-128"/>
              </a:rPr>
              <a:t>…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IE" altLang="en-US" b="1" i="1" dirty="0">
                <a:ea typeface="MS PGothic" panose="020B0600070205080204" pitchFamily="34" charset="-128"/>
              </a:rPr>
              <a:t>Digitization</a:t>
            </a:r>
            <a:r>
              <a:rPr lang="en-IE" altLang="en-US" dirty="0">
                <a:ea typeface="MS PGothic" panose="020B0600070205080204" pitchFamily="34" charset="-128"/>
              </a:rPr>
              <a:t> implies that a digital image is an </a:t>
            </a:r>
            <a:r>
              <a:rPr lang="en-IE" altLang="en-US" b="1" i="1" dirty="0">
                <a:ea typeface="MS PGothic" panose="020B0600070205080204" pitchFamily="34" charset="-128"/>
              </a:rPr>
              <a:t>approximation</a:t>
            </a:r>
            <a:r>
              <a:rPr lang="en-IE" altLang="en-US" dirty="0">
                <a:ea typeface="MS PGothic" panose="020B0600070205080204" pitchFamily="34" charset="-128"/>
              </a:rPr>
              <a:t> of a real scene</a:t>
            </a:r>
            <a:endParaRPr lang="en-US" altLang="en-US" dirty="0">
              <a:ea typeface="MS PGothic" panose="020B0600070205080204" pitchFamily="34" charset="-128"/>
            </a:endParaRPr>
          </a:p>
          <a:p>
            <a:endParaRPr lang="tr-T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97"/>
          <a:stretch>
            <a:fillRect/>
          </a:stretch>
        </p:blipFill>
        <p:spPr bwMode="auto">
          <a:xfrm>
            <a:off x="1330953" y="3693005"/>
            <a:ext cx="39401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 bwMode="auto">
          <a:xfrm>
            <a:off x="5858380" y="3651730"/>
            <a:ext cx="4557713" cy="2308225"/>
            <a:chOff x="1464" y="2747"/>
            <a:chExt cx="2871" cy="1454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4" y="2747"/>
              <a:ext cx="2871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25" y="3153"/>
              <a:ext cx="128" cy="12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en-GB" altLang="en-US" sz="18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840" y="2773"/>
              <a:ext cx="1460" cy="140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en-GB" altLang="en-US" sz="1800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2348" y="3108"/>
              <a:ext cx="484" cy="1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225" y="3137"/>
              <a:ext cx="56" cy="57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en-GB" altLang="en-US" sz="180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414" y="2965"/>
              <a:ext cx="3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r>
                <a:rPr lang="en-IE" altLang="en-US" sz="1000">
                  <a:solidFill>
                    <a:srgbClr val="CC0000"/>
                  </a:solidFill>
                </a:rPr>
                <a:t>1 pixel</a:t>
              </a:r>
              <a:endParaRPr lang="en-US" altLang="en-US" sz="1000">
                <a:solidFill>
                  <a:srgbClr val="CC0000"/>
                </a:solidFill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3296" y="3052"/>
              <a:ext cx="168" cy="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90535"/>
            <a:ext cx="10515600" cy="506995"/>
          </a:xfrm>
        </p:spPr>
        <p:txBody>
          <a:bodyPr>
            <a:normAutofit fontScale="90000"/>
          </a:bodyPr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var(--ff-lato)"/>
              </a:rPr>
              <a:t>VISIBLE LIGHT</a:t>
            </a:r>
            <a:endParaRPr lang="en-GB" b="1" i="0" dirty="0">
              <a:solidFill>
                <a:srgbClr val="000000"/>
              </a:solidFill>
              <a:effectLst/>
              <a:latin typeface="var(--ff-lato)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6999" y="806923"/>
            <a:ext cx="7363853" cy="5630061"/>
          </a:xfrm>
        </p:spPr>
      </p:pic>
      <p:sp>
        <p:nvSpPr>
          <p:cNvPr id="7" name="TextBox 6"/>
          <p:cNvSpPr txBox="1"/>
          <p:nvPr/>
        </p:nvSpPr>
        <p:spPr>
          <a:xfrm>
            <a:off x="8048445" y="1000664"/>
            <a:ext cx="38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Which one has the most energy?</a:t>
            </a:r>
            <a:endParaRPr lang="tr-TR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90535"/>
            <a:ext cx="10515600" cy="506995"/>
          </a:xfrm>
        </p:spPr>
        <p:txBody>
          <a:bodyPr>
            <a:normAutofit fontScale="90000"/>
          </a:bodyPr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var(--ff-lato)"/>
              </a:rPr>
              <a:t>VISIBLE LIGHT</a:t>
            </a:r>
            <a:endParaRPr lang="en-GB" b="1" i="0" dirty="0">
              <a:solidFill>
                <a:srgbClr val="000000"/>
              </a:solidFill>
              <a:effectLst/>
              <a:latin typeface="var(--ff-lato)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6999" y="806924"/>
            <a:ext cx="4405527" cy="3368262"/>
          </a:xfrm>
        </p:spPr>
      </p:pic>
      <p:sp>
        <p:nvSpPr>
          <p:cNvPr id="7" name="TextBox 6"/>
          <p:cNvSpPr txBox="1"/>
          <p:nvPr/>
        </p:nvSpPr>
        <p:spPr>
          <a:xfrm>
            <a:off x="5517681" y="159366"/>
            <a:ext cx="38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Which one has the most energy?</a:t>
            </a:r>
            <a:endParaRPr lang="tr-TR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361" y="806924"/>
            <a:ext cx="6649378" cy="56586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1" y="5074024"/>
            <a:ext cx="10109199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i="0" dirty="0">
                <a:effectLst/>
              </a:rPr>
              <a:t>EM SPECTRUM (</a:t>
            </a:r>
            <a:r>
              <a:rPr lang="en-GB" sz="2000" b="1" i="0" dirty="0">
                <a:effectLst/>
                <a:latin typeface="Roboto" panose="02000000000000000000" pitchFamily="2" charset="0"/>
              </a:rPr>
              <a:t>ELECTROMAGNETIC SPECTRUM</a:t>
            </a:r>
            <a:r>
              <a:rPr lang="en-US" sz="3600" b="1" i="0" dirty="0">
                <a:effectLst/>
              </a:rPr>
              <a:t>)</a:t>
            </a:r>
            <a:endParaRPr lang="en-US" sz="3600" b="1" i="0" dirty="0">
              <a:effectLst/>
            </a:endParaRPr>
          </a:p>
        </p:txBody>
      </p:sp>
      <p:pic>
        <p:nvPicPr>
          <p:cNvPr id="9" name="Content Placeholder 8" descr="A diagram of a spectrum&#10;&#10;Description automatically generated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1511" r="1339"/>
          <a:stretch>
            <a:fillRect/>
          </a:stretch>
        </p:blipFill>
        <p:spPr>
          <a:xfrm>
            <a:off x="20" y="-39"/>
            <a:ext cx="12191980" cy="417274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1" y="5074024"/>
            <a:ext cx="10109199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i="0" dirty="0">
                <a:effectLst/>
              </a:rPr>
              <a:t>EM SPECTRUM (</a:t>
            </a:r>
            <a:r>
              <a:rPr lang="en-GB" sz="2000" b="1" i="0" dirty="0">
                <a:effectLst/>
                <a:latin typeface="Roboto" panose="02000000000000000000" pitchFamily="2" charset="0"/>
              </a:rPr>
              <a:t>ELECTROMAGNETIC SPECTRUM</a:t>
            </a:r>
            <a:r>
              <a:rPr lang="en-US" sz="3600" b="1" i="0" dirty="0">
                <a:effectLst/>
              </a:rPr>
              <a:t>)</a:t>
            </a:r>
            <a:endParaRPr lang="en-US" sz="3600" b="1" i="0" dirty="0">
              <a:effectLst/>
            </a:endParaRPr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430" y="172528"/>
            <a:ext cx="11671540" cy="6469812"/>
          </a:xfrm>
        </p:spPr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The electromagnetic (EM) </a:t>
            </a:r>
            <a:r>
              <a:rPr lang="en-GB" b="0" i="0" u="none" strike="noStrike" dirty="0">
                <a:solidFill>
                  <a:srgbClr val="1C6EB7"/>
                </a:solidFill>
                <a:effectLst/>
                <a:latin typeface="Arial" panose="020B0604020202020204" pitchFamily="34" charset="0"/>
              </a:rPr>
              <a:t>spectrum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is the range of all types of EM </a:t>
            </a:r>
            <a:r>
              <a:rPr lang="en-GB" b="0" i="0" u="none" strike="noStrike" dirty="0">
                <a:solidFill>
                  <a:srgbClr val="1C6EB7"/>
                </a:solidFill>
                <a:effectLst/>
                <a:latin typeface="Arial" panose="020B0604020202020204" pitchFamily="34" charset="0"/>
              </a:rPr>
              <a:t>radiation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</a:t>
            </a: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Radiation is energy that travels and spreads out as it goes </a:t>
            </a: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– the </a:t>
            </a:r>
            <a:r>
              <a:rPr lang="en-GB" b="0" i="0" u="none" strike="noStrike" dirty="0">
                <a:solidFill>
                  <a:srgbClr val="1C6EB7"/>
                </a:solidFill>
                <a:effectLst/>
                <a:latin typeface="Arial" panose="020B0604020202020204" pitchFamily="34" charset="0"/>
              </a:rPr>
              <a:t>visible light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that comes from a lamp in your house and </a:t>
            </a: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the </a:t>
            </a:r>
            <a:r>
              <a:rPr lang="en-GB" b="0" i="0" u="none" strike="noStrike" dirty="0">
                <a:solidFill>
                  <a:srgbClr val="1C6EB7"/>
                </a:solidFill>
                <a:effectLst/>
                <a:latin typeface="Arial" panose="020B0604020202020204" pitchFamily="34" charset="0"/>
              </a:rPr>
              <a:t>radio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waves that come from a radio station are two types of electromagnetic radiation. </a:t>
            </a: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The other types of EM radiation that make up the electromagnetic spectrum are </a:t>
            </a:r>
            <a:r>
              <a:rPr lang="en-GB" b="0" i="0" u="none" strike="noStrike" dirty="0">
                <a:solidFill>
                  <a:srgbClr val="1C6EB7"/>
                </a:solidFill>
                <a:effectLst/>
                <a:latin typeface="Arial" panose="020B0604020202020204" pitchFamily="34" charset="0"/>
              </a:rPr>
              <a:t>microwaves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 </a:t>
            </a:r>
            <a:r>
              <a:rPr lang="en-GB" b="0" i="0" u="none" strike="noStrike" dirty="0">
                <a:solidFill>
                  <a:srgbClr val="1C6EB7"/>
                </a:solidFill>
                <a:effectLst/>
                <a:latin typeface="Arial" panose="020B0604020202020204" pitchFamily="34" charset="0"/>
              </a:rPr>
              <a:t>infrared light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 </a:t>
            </a:r>
            <a:r>
              <a:rPr lang="en-GB" b="0" i="0" u="none" strike="noStrike" dirty="0">
                <a:solidFill>
                  <a:srgbClr val="1C6EB7"/>
                </a:solidFill>
                <a:effectLst/>
                <a:latin typeface="Arial" panose="020B0604020202020204" pitchFamily="34" charset="0"/>
              </a:rPr>
              <a:t>ultraviolet light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 </a:t>
            </a:r>
            <a:r>
              <a:rPr lang="en-GB" b="0" i="0" u="none" strike="noStrike" dirty="0">
                <a:solidFill>
                  <a:srgbClr val="1C6EB7"/>
                </a:solidFill>
                <a:effectLst/>
                <a:latin typeface="Arial" panose="020B0604020202020204" pitchFamily="34" charset="0"/>
              </a:rPr>
              <a:t>X-rays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and </a:t>
            </a:r>
            <a:r>
              <a:rPr lang="en-GB" b="0" i="0" u="none" strike="noStrike" dirty="0">
                <a:solidFill>
                  <a:srgbClr val="1C6EB7"/>
                </a:solidFill>
                <a:effectLst/>
                <a:latin typeface="Arial" panose="020B0604020202020204" pitchFamily="34" charset="0"/>
              </a:rPr>
              <a:t>gamma-rays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Radio waves, gamma-rays, visible light, and all the other parts of the electromagnetic spectrum are </a:t>
            </a:r>
            <a:r>
              <a:rPr lang="en-GB" b="1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electromagnetic</a:t>
            </a:r>
            <a:r>
              <a:rPr lang="en-GB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GB" b="1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radiation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>
                <a:ea typeface="MS PGothic" panose="020B0600070205080204" pitchFamily="34" charset="-128"/>
              </a:rPr>
              <a:t>What is a Digital Image?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image is nothing more than a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two-dimensional signal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It is defined by the mathematical function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f(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x,y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where x and y are the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two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co-ordinates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horizontally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and </a:t>
            </a:r>
            <a:r>
              <a:rPr lang="en-GB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vertically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tr-T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97"/>
          <a:stretch>
            <a:fillRect/>
          </a:stretch>
        </p:blipFill>
        <p:spPr bwMode="auto">
          <a:xfrm>
            <a:off x="1330953" y="3693005"/>
            <a:ext cx="39401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 bwMode="auto">
          <a:xfrm>
            <a:off x="5858380" y="3651730"/>
            <a:ext cx="4557713" cy="2308225"/>
            <a:chOff x="1464" y="2747"/>
            <a:chExt cx="2871" cy="1454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4" y="2747"/>
              <a:ext cx="2871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25" y="3153"/>
              <a:ext cx="128" cy="12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en-GB" altLang="en-US" sz="18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840" y="2773"/>
              <a:ext cx="1460" cy="140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en-GB" altLang="en-US" sz="1800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2348" y="3108"/>
              <a:ext cx="484" cy="1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225" y="3137"/>
              <a:ext cx="56" cy="57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en-GB" altLang="en-US" sz="180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414" y="2965"/>
              <a:ext cx="3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r>
                <a:rPr lang="en-IE" altLang="en-US" sz="1000">
                  <a:solidFill>
                    <a:srgbClr val="CC0000"/>
                  </a:solidFill>
                </a:rPr>
                <a:t>1 pixel</a:t>
              </a:r>
              <a:endParaRPr lang="en-US" altLang="en-US" sz="1000">
                <a:solidFill>
                  <a:srgbClr val="CC0000"/>
                </a:solidFill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3296" y="3052"/>
              <a:ext cx="168" cy="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>
                <a:ea typeface="MS PGothic" panose="020B0600070205080204" pitchFamily="34" charset="-128"/>
              </a:rPr>
              <a:t>What is a Digital Image?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f(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x,y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any point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 the 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pixel value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 that point of an image.</a:t>
            </a:r>
            <a:endParaRPr lang="tr-T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97"/>
          <a:stretch>
            <a:fillRect/>
          </a:stretch>
        </p:blipFill>
        <p:spPr bwMode="auto">
          <a:xfrm>
            <a:off x="39946" y="2950234"/>
            <a:ext cx="5502443" cy="3165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 bwMode="auto">
          <a:xfrm>
            <a:off x="5529532" y="2769079"/>
            <a:ext cx="5909094" cy="3407883"/>
            <a:chOff x="1464" y="2747"/>
            <a:chExt cx="2871" cy="1454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4" y="2747"/>
              <a:ext cx="2871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25" y="3153"/>
              <a:ext cx="128" cy="12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en-GB" altLang="en-US" sz="18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840" y="2773"/>
              <a:ext cx="1460" cy="140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en-GB" altLang="en-US" sz="1800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2348" y="3108"/>
              <a:ext cx="484" cy="1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225" y="3137"/>
              <a:ext cx="56" cy="57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en-GB" altLang="en-US" sz="180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414" y="2965"/>
              <a:ext cx="3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r>
                <a:rPr lang="en-IE" altLang="en-US" sz="1000">
                  <a:solidFill>
                    <a:srgbClr val="CC0000"/>
                  </a:solidFill>
                </a:rPr>
                <a:t>1 pixel</a:t>
              </a:r>
              <a:endParaRPr lang="en-US" altLang="en-US" sz="1000">
                <a:solidFill>
                  <a:srgbClr val="CC0000"/>
                </a:solidFill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3296" y="3052"/>
              <a:ext cx="168" cy="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tr-TR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758"/>
          </a:xfrm>
        </p:spPr>
        <p:txBody>
          <a:bodyPr>
            <a:normAutofit fontScale="90000"/>
          </a:bodyPr>
          <a:lstStyle/>
          <a:p>
            <a:r>
              <a:rPr lang="en-IE" altLang="en-US" dirty="0">
                <a:ea typeface="MS PGothic" panose="020B0600070205080204" pitchFamily="34" charset="-128"/>
              </a:rPr>
              <a:t>What is a Digital Image?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08" y="810884"/>
            <a:ext cx="11852694" cy="5848708"/>
          </a:xfrm>
        </p:spPr>
        <p:txBody>
          <a:bodyPr/>
          <a:lstStyle/>
          <a:p>
            <a:pPr marL="0" indent="0" eaLnBrk="1" hangingPunct="1">
              <a:tabLst>
                <a:tab pos="5381625" algn="l"/>
              </a:tabLst>
            </a:pPr>
            <a:r>
              <a:rPr lang="en-US" altLang="en-US" sz="2800" dirty="0">
                <a:ea typeface="MS PGothic" panose="020B0600070205080204" pitchFamily="34" charset="-128"/>
              </a:rPr>
              <a:t>Common image formats include:</a:t>
            </a:r>
            <a:endParaRPr lang="en-US" altLang="en-US" sz="2800" dirty="0">
              <a:ea typeface="MS PGothic" panose="020B0600070205080204" pitchFamily="34" charset="-128"/>
            </a:endParaRPr>
          </a:p>
          <a:p>
            <a:pPr lvl="1" eaLnBrk="1" hangingPunct="1">
              <a:tabLst>
                <a:tab pos="5381625" algn="l"/>
              </a:tabLst>
            </a:pPr>
            <a:r>
              <a:rPr lang="en-US" altLang="en-US" sz="2400" b="1" dirty="0">
                <a:ea typeface="MS PGothic" panose="020B0600070205080204" pitchFamily="34" charset="-128"/>
              </a:rPr>
              <a:t>1</a:t>
            </a:r>
            <a:r>
              <a:rPr lang="en-US" altLang="en-US" sz="2400" dirty="0">
                <a:ea typeface="MS PGothic" panose="020B0600070205080204" pitchFamily="34" charset="-128"/>
              </a:rPr>
              <a:t> </a:t>
            </a:r>
            <a:r>
              <a:rPr lang="en-US" altLang="en-US" sz="2400" b="1" dirty="0">
                <a:ea typeface="MS PGothic" panose="020B0600070205080204" pitchFamily="34" charset="-128"/>
              </a:rPr>
              <a:t>sample</a:t>
            </a:r>
            <a:r>
              <a:rPr lang="en-US" altLang="en-US" sz="2400" dirty="0">
                <a:ea typeface="MS PGothic" panose="020B0600070205080204" pitchFamily="34" charset="-128"/>
              </a:rPr>
              <a:t> per point (B&amp;W or </a:t>
            </a:r>
            <a:r>
              <a:rPr lang="en-US" altLang="en-US" sz="2400" b="1" dirty="0">
                <a:ea typeface="MS PGothic" panose="020B0600070205080204" pitchFamily="34" charset="-128"/>
              </a:rPr>
              <a:t>Grayscale</a:t>
            </a:r>
            <a:r>
              <a:rPr lang="en-US" altLang="en-US" sz="2400" dirty="0">
                <a:ea typeface="MS PGothic" panose="020B0600070205080204" pitchFamily="34" charset="-128"/>
              </a:rPr>
              <a:t>)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1" eaLnBrk="1" hangingPunct="1">
              <a:tabLst>
                <a:tab pos="5381625" algn="l"/>
              </a:tabLst>
            </a:pPr>
            <a:r>
              <a:rPr lang="en-US" altLang="en-US" sz="2400" b="1" dirty="0">
                <a:ea typeface="MS PGothic" panose="020B0600070205080204" pitchFamily="34" charset="-128"/>
              </a:rPr>
              <a:t>3</a:t>
            </a:r>
            <a:r>
              <a:rPr lang="en-US" altLang="en-US" sz="2400" dirty="0">
                <a:ea typeface="MS PGothic" panose="020B0600070205080204" pitchFamily="34" charset="-128"/>
              </a:rPr>
              <a:t> </a:t>
            </a:r>
            <a:r>
              <a:rPr lang="en-US" altLang="en-US" sz="2400" b="1" dirty="0">
                <a:ea typeface="MS PGothic" panose="020B0600070205080204" pitchFamily="34" charset="-128"/>
              </a:rPr>
              <a:t>samples</a:t>
            </a:r>
            <a:r>
              <a:rPr lang="en-US" altLang="en-US" sz="2400" dirty="0">
                <a:ea typeface="MS PGothic" panose="020B0600070205080204" pitchFamily="34" charset="-128"/>
              </a:rPr>
              <a:t> per point (</a:t>
            </a:r>
            <a:r>
              <a:rPr lang="en-US" altLang="en-US" sz="2400" b="1" dirty="0">
                <a:ea typeface="MS PGothic" panose="020B0600070205080204" pitchFamily="34" charset="-128"/>
              </a:rPr>
              <a:t>Red</a:t>
            </a:r>
            <a:r>
              <a:rPr lang="en-US" altLang="en-US" sz="2400" dirty="0">
                <a:ea typeface="MS PGothic" panose="020B0600070205080204" pitchFamily="34" charset="-128"/>
              </a:rPr>
              <a:t>, </a:t>
            </a:r>
            <a:r>
              <a:rPr lang="en-US" altLang="en-US" sz="2400" b="1" dirty="0">
                <a:ea typeface="MS PGothic" panose="020B0600070205080204" pitchFamily="34" charset="-128"/>
              </a:rPr>
              <a:t>Green</a:t>
            </a:r>
            <a:r>
              <a:rPr lang="en-US" altLang="en-US" sz="2400" dirty="0">
                <a:ea typeface="MS PGothic" panose="020B0600070205080204" pitchFamily="34" charset="-128"/>
              </a:rPr>
              <a:t>, and </a:t>
            </a:r>
            <a:r>
              <a:rPr lang="en-US" altLang="en-US" sz="2400" b="1" dirty="0">
                <a:ea typeface="MS PGothic" panose="020B0600070205080204" pitchFamily="34" charset="-128"/>
              </a:rPr>
              <a:t>Blue</a:t>
            </a:r>
            <a:r>
              <a:rPr lang="en-US" altLang="en-US" sz="2400" dirty="0">
                <a:ea typeface="MS PGothic" panose="020B0600070205080204" pitchFamily="34" charset="-128"/>
              </a:rPr>
              <a:t>)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1" eaLnBrk="1" hangingPunct="1">
              <a:tabLst>
                <a:tab pos="5381625" algn="l"/>
              </a:tabLst>
            </a:pPr>
            <a:r>
              <a:rPr lang="en-US" altLang="en-US" sz="2400" b="1" dirty="0">
                <a:ea typeface="MS PGothic" panose="020B0600070205080204" pitchFamily="34" charset="-128"/>
              </a:rPr>
              <a:t>4 samples</a:t>
            </a:r>
            <a:r>
              <a:rPr lang="en-US" altLang="en-US" sz="2400" dirty="0">
                <a:ea typeface="MS PGothic" panose="020B0600070205080204" pitchFamily="34" charset="-128"/>
              </a:rPr>
              <a:t> per point (Red, Green, Blue, and “</a:t>
            </a:r>
            <a:r>
              <a:rPr lang="en-US" altLang="en-US" sz="2400" b="1" dirty="0">
                <a:ea typeface="MS PGothic" panose="020B0600070205080204" pitchFamily="34" charset="-128"/>
              </a:rPr>
              <a:t>Alpha</a:t>
            </a:r>
            <a:r>
              <a:rPr lang="en-US" altLang="en-US" sz="2400" dirty="0">
                <a:ea typeface="MS PGothic" panose="020B0600070205080204" pitchFamily="34" charset="-128"/>
              </a:rPr>
              <a:t>”, a.k.a. </a:t>
            </a:r>
            <a:r>
              <a:rPr lang="en-US" altLang="en-US" sz="2400" b="1" dirty="0">
                <a:ea typeface="MS PGothic" panose="020B0600070205080204" pitchFamily="34" charset="-128"/>
              </a:rPr>
              <a:t>Opacity</a:t>
            </a:r>
            <a:r>
              <a:rPr lang="en-US" altLang="en-US" sz="2400" dirty="0">
                <a:ea typeface="MS PGothic" panose="020B0600070205080204" pitchFamily="34" charset="-128"/>
              </a:rPr>
              <a:t>)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endParaRPr lang="tr-TR" dirty="0"/>
          </a:p>
        </p:txBody>
      </p:sp>
      <p:pic>
        <p:nvPicPr>
          <p:cNvPr id="4" name="Picture 3" descr="waterfall"/>
          <p:cNvPicPr preferRelativeResize="0">
            <a:picLocks noGrp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389" y="2954562"/>
            <a:ext cx="2416175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waterfall"/>
          <p:cNvPicPr preferRelativeResize="0">
            <a:picLocks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614" y="2954562"/>
            <a:ext cx="2416175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52" y="2954562"/>
            <a:ext cx="2416175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758"/>
          </a:xfrm>
        </p:spPr>
        <p:txBody>
          <a:bodyPr>
            <a:normAutofit fontScale="90000"/>
          </a:bodyPr>
          <a:lstStyle/>
          <a:p>
            <a:r>
              <a:rPr lang="en-IE" altLang="en-US" dirty="0">
                <a:ea typeface="MS PGothic" panose="020B0600070205080204" pitchFamily="34" charset="-128"/>
              </a:rPr>
              <a:t>What is a Digital Image Processing?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08" y="810884"/>
            <a:ext cx="11852694" cy="5848708"/>
          </a:xfrm>
        </p:spPr>
        <p:txBody>
          <a:bodyPr/>
          <a:lstStyle/>
          <a:p>
            <a:pPr marL="0" indent="0"/>
            <a:r>
              <a:rPr lang="en-IE" altLang="en-US" sz="4000" dirty="0">
                <a:ea typeface="MS PGothic" panose="020B0600070205080204" pitchFamily="34" charset="-128"/>
              </a:rPr>
              <a:t>DIP</a:t>
            </a:r>
            <a:r>
              <a:rPr lang="en-IE" altLang="en-US" sz="4000" dirty="0">
                <a:ea typeface="MS PGothic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deals with developing a digital system that performs </a:t>
            </a:r>
            <a:r>
              <a:rPr lang="en-GB" sz="3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operations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on a digital image</a:t>
            </a:r>
            <a:endParaRPr lang="en-IE" altLang="en-US" sz="3600" dirty="0">
              <a:ea typeface="MS PGothic" panose="020B0600070205080204" pitchFamily="34" charset="-128"/>
            </a:endParaRPr>
          </a:p>
          <a:p>
            <a:pPr marL="0" indent="0"/>
            <a:r>
              <a:rPr lang="en-IE" altLang="en-US" sz="4000" dirty="0">
                <a:ea typeface="MS PGothic" panose="020B0600070205080204" pitchFamily="34" charset="-128"/>
              </a:rPr>
              <a:t>Digital image processing </a:t>
            </a:r>
            <a:r>
              <a:rPr lang="en-IE" altLang="en-US" sz="4000" b="1" dirty="0">
                <a:ea typeface="MS PGothic" panose="020B0600070205080204" pitchFamily="34" charset="-128"/>
              </a:rPr>
              <a:t>focuses</a:t>
            </a:r>
            <a:r>
              <a:rPr lang="en-IE" altLang="en-US" sz="4000" dirty="0">
                <a:ea typeface="MS PGothic" panose="020B0600070205080204" pitchFamily="34" charset="-128"/>
              </a:rPr>
              <a:t> on </a:t>
            </a:r>
            <a:r>
              <a:rPr lang="en-IE" altLang="en-US" sz="4000" b="1" dirty="0">
                <a:ea typeface="MS PGothic" panose="020B0600070205080204" pitchFamily="34" charset="-128"/>
              </a:rPr>
              <a:t>two</a:t>
            </a:r>
            <a:r>
              <a:rPr lang="en-IE" altLang="en-US" sz="4000" dirty="0">
                <a:ea typeface="MS PGothic" panose="020B0600070205080204" pitchFamily="34" charset="-128"/>
              </a:rPr>
              <a:t> major tasks</a:t>
            </a:r>
            <a:endParaRPr lang="en-IE" altLang="en-US" sz="4000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IE" altLang="en-US" sz="3600" b="1" dirty="0">
                <a:ea typeface="MS PGothic" panose="020B0600070205080204" pitchFamily="34" charset="-128"/>
              </a:rPr>
              <a:t>Improvement</a:t>
            </a:r>
            <a:r>
              <a:rPr lang="en-IE" altLang="en-US" sz="3600" dirty="0">
                <a:ea typeface="MS PGothic" panose="020B0600070205080204" pitchFamily="34" charset="-128"/>
              </a:rPr>
              <a:t> of pictorial information for </a:t>
            </a:r>
            <a:r>
              <a:rPr lang="en-IE" altLang="en-US" sz="3600" b="1" dirty="0">
                <a:ea typeface="MS PGothic" panose="020B0600070205080204" pitchFamily="34" charset="-128"/>
              </a:rPr>
              <a:t>human</a:t>
            </a:r>
            <a:r>
              <a:rPr lang="en-IE" altLang="en-US" sz="3600" dirty="0">
                <a:ea typeface="MS PGothic" panose="020B0600070205080204" pitchFamily="34" charset="-128"/>
              </a:rPr>
              <a:t> </a:t>
            </a:r>
            <a:r>
              <a:rPr lang="en-IE" altLang="en-US" sz="3600" b="1" dirty="0">
                <a:ea typeface="MS PGothic" panose="020B0600070205080204" pitchFamily="34" charset="-128"/>
              </a:rPr>
              <a:t>interpretation</a:t>
            </a:r>
            <a:endParaRPr lang="en-IE" altLang="en-US" sz="3600" b="1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IE" altLang="en-US" sz="3600" b="1" dirty="0">
                <a:ea typeface="MS PGothic" panose="020B0600070205080204" pitchFamily="34" charset="-128"/>
              </a:rPr>
              <a:t>Processing</a:t>
            </a:r>
            <a:r>
              <a:rPr lang="en-IE" altLang="en-US" sz="3600" dirty="0">
                <a:ea typeface="MS PGothic" panose="020B0600070205080204" pitchFamily="34" charset="-128"/>
              </a:rPr>
              <a:t> of </a:t>
            </a:r>
            <a:r>
              <a:rPr lang="en-IE" altLang="en-US" sz="3600" b="1" dirty="0">
                <a:ea typeface="MS PGothic" panose="020B0600070205080204" pitchFamily="34" charset="-128"/>
              </a:rPr>
              <a:t>image</a:t>
            </a:r>
            <a:r>
              <a:rPr lang="en-IE" altLang="en-US" sz="3600" dirty="0">
                <a:ea typeface="MS PGothic" panose="020B0600070205080204" pitchFamily="34" charset="-128"/>
              </a:rPr>
              <a:t> </a:t>
            </a:r>
            <a:r>
              <a:rPr lang="en-IE" altLang="en-US" sz="3600" b="1" dirty="0">
                <a:ea typeface="MS PGothic" panose="020B0600070205080204" pitchFamily="34" charset="-128"/>
              </a:rPr>
              <a:t>data</a:t>
            </a:r>
            <a:r>
              <a:rPr lang="en-IE" altLang="en-US" sz="3600" dirty="0">
                <a:ea typeface="MS PGothic" panose="020B0600070205080204" pitchFamily="34" charset="-128"/>
              </a:rPr>
              <a:t> for storage, transmission and representation for autonomous </a:t>
            </a:r>
            <a:r>
              <a:rPr lang="en-IE" altLang="en-US" sz="3600" b="1" dirty="0">
                <a:ea typeface="MS PGothic" panose="020B0600070205080204" pitchFamily="34" charset="-128"/>
              </a:rPr>
              <a:t>machine</a:t>
            </a:r>
            <a:r>
              <a:rPr lang="en-IE" altLang="en-US" sz="3600" dirty="0">
                <a:ea typeface="MS PGothic" panose="020B0600070205080204" pitchFamily="34" charset="-128"/>
              </a:rPr>
              <a:t> </a:t>
            </a:r>
            <a:r>
              <a:rPr lang="en-IE" altLang="en-US" sz="3600" b="1" dirty="0">
                <a:ea typeface="MS PGothic" panose="020B0600070205080204" pitchFamily="34" charset="-128"/>
              </a:rPr>
              <a:t>perception</a:t>
            </a:r>
            <a:endParaRPr lang="en-IE" altLang="en-US" sz="3600" b="1" dirty="0">
              <a:ea typeface="MS PGothic" panose="020B0600070205080204" pitchFamily="34" charset="-128"/>
            </a:endParaRPr>
          </a:p>
          <a:p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758"/>
          </a:xfrm>
        </p:spPr>
        <p:txBody>
          <a:bodyPr>
            <a:normAutofit fontScale="90000"/>
          </a:bodyPr>
          <a:lstStyle/>
          <a:p>
            <a:r>
              <a:rPr lang="en-IE" altLang="en-US" dirty="0">
                <a:ea typeface="MS PGothic" panose="020B0600070205080204" pitchFamily="34" charset="-128"/>
              </a:rPr>
              <a:t>What is a Digital Image Processing?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08" y="810884"/>
            <a:ext cx="11852694" cy="5848708"/>
          </a:xfrm>
        </p:spPr>
        <p:txBody>
          <a:bodyPr/>
          <a:lstStyle/>
          <a:p>
            <a:r>
              <a:rPr lang="en-GB" dirty="0"/>
              <a:t>DIP vs COMPUTER VISION</a:t>
            </a:r>
            <a:endParaRPr lang="tr-TR" dirty="0"/>
          </a:p>
        </p:txBody>
      </p:sp>
      <p:sp>
        <p:nvSpPr>
          <p:cNvPr id="4" name="AutoShape 14"/>
          <p:cNvSpPr>
            <a:spLocks noChangeArrowheads="1"/>
          </p:cNvSpPr>
          <p:nvPr/>
        </p:nvSpPr>
        <p:spPr bwMode="auto">
          <a:xfrm>
            <a:off x="1210887" y="2794239"/>
            <a:ext cx="8786813" cy="885825"/>
          </a:xfrm>
          <a:prstGeom prst="rightArrow">
            <a:avLst>
              <a:gd name="adj1" fmla="val 53046"/>
              <a:gd name="adj2" fmla="val 8293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GB" altLang="en-US" sz="1800"/>
          </a:p>
        </p:txBody>
      </p:sp>
      <p:grpSp>
        <p:nvGrpSpPr>
          <p:cNvPr id="5" name="Group 4"/>
          <p:cNvGrpSpPr/>
          <p:nvPr/>
        </p:nvGrpSpPr>
        <p:grpSpPr bwMode="auto">
          <a:xfrm>
            <a:off x="1510925" y="1965567"/>
            <a:ext cx="2587625" cy="2495553"/>
            <a:chOff x="252" y="1413"/>
            <a:chExt cx="1476" cy="1572"/>
          </a:xfrm>
        </p:grpSpPr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252" y="1413"/>
              <a:ext cx="1476" cy="239"/>
            </a:xfrm>
            <a:prstGeom prst="rect">
              <a:avLst/>
            </a:prstGeom>
            <a:solidFill>
              <a:schemeClr val="bg1">
                <a:alpha val="70195"/>
              </a:schemeClr>
            </a:solidFill>
            <a:ln w="127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E" altLang="en-US" sz="1800" b="1"/>
                <a:t>Low Level Process</a:t>
              </a:r>
              <a:endParaRPr lang="en-US" altLang="en-US" sz="1800" b="1"/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252" y="1648"/>
              <a:ext cx="1476" cy="1337"/>
            </a:xfrm>
            <a:prstGeom prst="rect">
              <a:avLst/>
            </a:prstGeom>
            <a:solidFill>
              <a:schemeClr val="bg1">
                <a:alpha val="70195"/>
              </a:schemeClr>
            </a:solidFill>
            <a:ln w="12700"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E" altLang="en-US" sz="1800" b="1"/>
                <a:t>Input:</a:t>
              </a:r>
              <a:r>
                <a:rPr lang="en-IE" altLang="en-US" sz="1800"/>
                <a:t> Image</a:t>
              </a:r>
              <a:br>
                <a:rPr lang="en-IE" altLang="en-US" sz="1800"/>
              </a:br>
              <a:r>
                <a:rPr lang="en-IE" altLang="en-US" sz="1800" b="1"/>
                <a:t>Output:</a:t>
              </a:r>
              <a:r>
                <a:rPr lang="en-IE" altLang="en-US" sz="1800"/>
                <a:t> Image</a:t>
              </a:r>
              <a:endParaRPr lang="en-IE" altLang="en-US" sz="1800"/>
            </a:p>
            <a:p>
              <a:pPr eaLnBrk="1" hangingPunct="1">
                <a:spcBef>
                  <a:spcPct val="50000"/>
                </a:spcBef>
              </a:pPr>
              <a:r>
                <a:rPr lang="en-IE" altLang="en-US" sz="1800" b="1"/>
                <a:t>Examples:</a:t>
              </a:r>
              <a:r>
                <a:rPr lang="en-IE" altLang="en-US" sz="1800"/>
                <a:t> Noise removal, image sharpening</a:t>
              </a:r>
              <a:endParaRPr lang="en-US" altLang="en-US" sz="1800"/>
            </a:p>
          </p:txBody>
        </p:sp>
      </p:grpSp>
      <p:grpSp>
        <p:nvGrpSpPr>
          <p:cNvPr id="6" name="Group 5"/>
          <p:cNvGrpSpPr/>
          <p:nvPr/>
        </p:nvGrpSpPr>
        <p:grpSpPr bwMode="auto">
          <a:xfrm>
            <a:off x="4319212" y="1965567"/>
            <a:ext cx="2587625" cy="2495553"/>
            <a:chOff x="2142" y="1360"/>
            <a:chExt cx="1476" cy="1572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142" y="1360"/>
              <a:ext cx="1476" cy="239"/>
            </a:xfrm>
            <a:prstGeom prst="rect">
              <a:avLst/>
            </a:prstGeom>
            <a:solidFill>
              <a:schemeClr val="bg1">
                <a:alpha val="70195"/>
              </a:schemeClr>
            </a:solidFill>
            <a:ln w="127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E" altLang="en-US" sz="1800" b="1"/>
                <a:t>Mid Level Process</a:t>
              </a:r>
              <a:endParaRPr lang="en-US" altLang="en-US" sz="1800" b="1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142" y="1595"/>
              <a:ext cx="1476" cy="1337"/>
            </a:xfrm>
            <a:prstGeom prst="rect">
              <a:avLst/>
            </a:prstGeom>
            <a:solidFill>
              <a:schemeClr val="bg1">
                <a:alpha val="70195"/>
              </a:schemeClr>
            </a:solidFill>
            <a:ln w="12700"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E" altLang="en-US" sz="1800" b="1"/>
                <a:t>Input:</a:t>
              </a:r>
              <a:r>
                <a:rPr lang="en-IE" altLang="en-US" sz="1800"/>
                <a:t> Image </a:t>
              </a:r>
              <a:br>
                <a:rPr lang="en-IE" altLang="en-US" sz="1800"/>
              </a:br>
              <a:r>
                <a:rPr lang="en-IE" altLang="en-US" sz="1800" b="1"/>
                <a:t>Output:</a:t>
              </a:r>
              <a:r>
                <a:rPr lang="en-IE" altLang="en-US" sz="1800"/>
                <a:t> Attributes</a:t>
              </a:r>
              <a:endParaRPr lang="en-IE" altLang="en-US" sz="1800"/>
            </a:p>
            <a:p>
              <a:pPr eaLnBrk="1" hangingPunct="1">
                <a:spcBef>
                  <a:spcPct val="50000"/>
                </a:spcBef>
              </a:pPr>
              <a:r>
                <a:rPr lang="en-IE" altLang="en-US" sz="1800" b="1"/>
                <a:t>Examples:</a:t>
              </a:r>
              <a:r>
                <a:rPr lang="en-IE" altLang="en-US" sz="1800"/>
                <a:t> Object recognition, segmentation</a:t>
              </a:r>
              <a:endParaRPr lang="en-US" altLang="en-US" sz="1800"/>
            </a:p>
          </p:txBody>
        </p:sp>
      </p:grpSp>
      <p:grpSp>
        <p:nvGrpSpPr>
          <p:cNvPr id="7" name="Group 6"/>
          <p:cNvGrpSpPr/>
          <p:nvPr/>
        </p:nvGrpSpPr>
        <p:grpSpPr bwMode="auto">
          <a:xfrm>
            <a:off x="7129087" y="1965567"/>
            <a:ext cx="2586038" cy="2495553"/>
            <a:chOff x="3719" y="1352"/>
            <a:chExt cx="1476" cy="1572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719" y="1352"/>
              <a:ext cx="1476" cy="239"/>
            </a:xfrm>
            <a:prstGeom prst="rect">
              <a:avLst/>
            </a:prstGeom>
            <a:solidFill>
              <a:schemeClr val="bg1">
                <a:alpha val="70195"/>
              </a:schemeClr>
            </a:solidFill>
            <a:ln w="127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E" altLang="en-US" sz="1800" b="1"/>
                <a:t>High Level Process</a:t>
              </a:r>
              <a:endParaRPr lang="en-US" altLang="en-US" sz="1800" b="1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719" y="1587"/>
              <a:ext cx="1476" cy="1337"/>
            </a:xfrm>
            <a:prstGeom prst="rect">
              <a:avLst/>
            </a:prstGeom>
            <a:solidFill>
              <a:schemeClr val="bg1">
                <a:alpha val="70195"/>
              </a:schemeClr>
            </a:solidFill>
            <a:ln w="12700"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IE" altLang="en-US" sz="1800" b="1"/>
                <a:t>Input: </a:t>
              </a:r>
              <a:r>
                <a:rPr lang="en-IE" altLang="en-US" sz="1800"/>
                <a:t>Attributes </a:t>
              </a:r>
              <a:r>
                <a:rPr lang="en-IE" altLang="en-US" sz="1800" b="1"/>
                <a:t>Output:</a:t>
              </a:r>
              <a:r>
                <a:rPr lang="en-IE" altLang="en-US" sz="1800"/>
                <a:t> Understanding</a:t>
              </a:r>
              <a:endParaRPr lang="en-IE" altLang="en-US" sz="1800"/>
            </a:p>
            <a:p>
              <a:pPr eaLnBrk="1" hangingPunct="1">
                <a:spcBef>
                  <a:spcPct val="50000"/>
                </a:spcBef>
              </a:pPr>
              <a:r>
                <a:rPr lang="en-IE" altLang="en-US" sz="1800" b="1"/>
                <a:t>Examples: </a:t>
              </a:r>
              <a:r>
                <a:rPr lang="en-IE" altLang="en-US" sz="1800"/>
                <a:t>Scene understanding, autonomous navigation</a:t>
              </a:r>
              <a:endParaRPr lang="en-US" altLang="en-US" sz="18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E" altLang="en-US" sz="5400">
                <a:ea typeface="MS PGothic" panose="020B0600070205080204" pitchFamily="34" charset="-128"/>
              </a:rPr>
              <a:t>History of Digital Image Processing</a:t>
            </a:r>
            <a:endParaRPr lang="tr-TR" sz="5400"/>
          </a:p>
        </p:txBody>
      </p:sp>
      <p:sp>
        <p:nvSpPr>
          <p:cNvPr id="1049" name="sketchy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GB" sz="2200" b="0" i="0">
                <a:effectLst/>
                <a:latin typeface="Verdana" panose="020B0604030504040204" pitchFamily="34" charset="0"/>
              </a:rPr>
              <a:t>The very first image that has been transmitted over the wire</a:t>
            </a:r>
            <a:endParaRPr lang="en-GB" sz="2200" b="0" i="0">
              <a:effectLst/>
              <a:latin typeface="Verdana" panose="020B0604030504040204" pitchFamily="34" charset="0"/>
            </a:endParaRPr>
          </a:p>
          <a:p>
            <a:pPr lvl="1"/>
            <a:r>
              <a:rPr lang="en-GB" sz="2200">
                <a:latin typeface="Verdana" panose="020B0604030504040204" pitchFamily="34" charset="0"/>
              </a:rPr>
              <a:t>LONDON </a:t>
            </a:r>
            <a:r>
              <a:rPr lang="en-GB" sz="2200">
                <a:latin typeface="Verdana" panose="020B0604030504040204" pitchFamily="34" charset="0"/>
                <a:sym typeface="Wingdings" panose="05000000000000000000" pitchFamily="2" charset="2"/>
              </a:rPr>
              <a:t> NEW YORK</a:t>
            </a:r>
            <a:endParaRPr lang="en-GB" sz="2200"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lvl="1"/>
            <a:r>
              <a:rPr lang="en-GB" sz="2200">
                <a:latin typeface="Verdana" panose="020B0604030504040204" pitchFamily="34" charset="0"/>
                <a:sym typeface="Wingdings" panose="05000000000000000000" pitchFamily="2" charset="2"/>
              </a:rPr>
              <a:t>Submarine cable</a:t>
            </a:r>
            <a:endParaRPr lang="en-GB" sz="2200"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lvl="1"/>
            <a:r>
              <a:rPr lang="en-GB" sz="2200" b="0" i="0">
                <a:effectLst/>
                <a:latin typeface="Verdana" panose="020B0604030504040204" pitchFamily="34" charset="0"/>
              </a:rPr>
              <a:t>three hours</a:t>
            </a:r>
            <a:endParaRPr lang="en-GB" sz="2200"/>
          </a:p>
          <a:p>
            <a:endParaRPr lang="tr-TR" sz="2200"/>
          </a:p>
        </p:txBody>
      </p:sp>
      <p:pic>
        <p:nvPicPr>
          <p:cNvPr id="1026" name="Picture 2" descr="transmission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8" r="17278" b="-1"/>
          <a:stretch>
            <a:fillRect/>
          </a:stretch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6669</Words>
  <Application>WPS Presentation</Application>
  <PresentationFormat>Widescreen</PresentationFormat>
  <Paragraphs>288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2" baseType="lpstr">
      <vt:lpstr>Arial</vt:lpstr>
      <vt:lpstr>SimSun</vt:lpstr>
      <vt:lpstr>Wingdings</vt:lpstr>
      <vt:lpstr>MS PGothic</vt:lpstr>
      <vt:lpstr>Verdana</vt:lpstr>
      <vt:lpstr>Aptos Display</vt:lpstr>
      <vt:lpstr>Segoe Print</vt:lpstr>
      <vt:lpstr>Microsoft YaHei</vt:lpstr>
      <vt:lpstr>Arial Unicode MS</vt:lpstr>
      <vt:lpstr>Aptos</vt:lpstr>
      <vt:lpstr>Calibri</vt:lpstr>
      <vt:lpstr>Calibri</vt:lpstr>
      <vt:lpstr>Times New Roman</vt:lpstr>
      <vt:lpstr>var(--ff-lato)</vt:lpstr>
      <vt:lpstr>Mulish</vt:lpstr>
      <vt:lpstr>Public Sans Web</vt:lpstr>
      <vt:lpstr>Roboto</vt:lpstr>
      <vt:lpstr>Helvetica</vt:lpstr>
      <vt:lpstr>Office Theme</vt:lpstr>
      <vt:lpstr>DIGITAL IMAGE PROCESSING</vt:lpstr>
      <vt:lpstr>What is a Digital Image?</vt:lpstr>
      <vt:lpstr>What is a Digital Image?</vt:lpstr>
      <vt:lpstr>What is a Digital Image?</vt:lpstr>
      <vt:lpstr>What is a Digital Image?</vt:lpstr>
      <vt:lpstr>What is a Digital Image?</vt:lpstr>
      <vt:lpstr>What is a Digital Image Processing?</vt:lpstr>
      <vt:lpstr>What is a Digital Image Processing?</vt:lpstr>
      <vt:lpstr>History of Digital Image Processing</vt:lpstr>
      <vt:lpstr>History of Digital Image Processing</vt:lpstr>
      <vt:lpstr>History of Digital Image Processing</vt:lpstr>
      <vt:lpstr>History of Digital Image Processing</vt:lpstr>
      <vt:lpstr>IMAGE ENHANCEMENT</vt:lpstr>
      <vt:lpstr>IMAGE ENHANCEMENT</vt:lpstr>
      <vt:lpstr>EDGE DETECTION</vt:lpstr>
      <vt:lpstr>In GIS (GEOGRAPHIC INFORMATION SYSTEMS)</vt:lpstr>
      <vt:lpstr>In LAW ENFORCEMENT</vt:lpstr>
      <vt:lpstr>In OTHER AREAS</vt:lpstr>
      <vt:lpstr>In PATTERN RECOGNITION</vt:lpstr>
      <vt:lpstr>  Concept of Pixel  </vt:lpstr>
      <vt:lpstr>  Concept of Pixel  </vt:lpstr>
      <vt:lpstr>  Concept of Pixel  </vt:lpstr>
      <vt:lpstr>  Concept of Pixel  </vt:lpstr>
      <vt:lpstr>Concept of Pixel</vt:lpstr>
      <vt:lpstr>Image storage requirements</vt:lpstr>
      <vt:lpstr>24 bit Colour Format</vt:lpstr>
      <vt:lpstr>24 bit Colour Format</vt:lpstr>
      <vt:lpstr>24 bit Colour Format</vt:lpstr>
      <vt:lpstr>VISIBLE LIGHT</vt:lpstr>
      <vt:lpstr>VISIBLE LIGHT</vt:lpstr>
      <vt:lpstr>VISIBLE LIGHT</vt:lpstr>
      <vt:lpstr>EM SPECTRUM (ELECTROMAGNETIC SPECTRUM)</vt:lpstr>
      <vt:lpstr>EM SPECTRUM (ELECTROMAGNETIC SPECTRUM)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Koray Açıcı</dc:creator>
  <cp:lastModifiedBy>Asus F15</cp:lastModifiedBy>
  <cp:revision>68</cp:revision>
  <dcterms:created xsi:type="dcterms:W3CDTF">2024-03-04T20:12:00Z</dcterms:created>
  <dcterms:modified xsi:type="dcterms:W3CDTF">2024-04-21T11:34:02Z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B9CF766B48334C81B5CA9B66C6B2F720_12</vt:lpwstr>
  </property>
  <property fmtid="{D5CDD505-2E9C-101B-9397-08002B2CF9AE}" pid="3" name="KSOProductBuildVer">
    <vt:lpwstr>1033-12.2.0.16731</vt:lpwstr>
  </property>
</Properties>
</file>