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0773-7FE4-4013-A5CF-EFB6DA6B89FC}" type="datetimeFigureOut">
              <a:rPr lang="tr-TR" smtClean="0"/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C4DCA-E073-48BE-A889-CC66B2046F78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0773-7FE4-4013-A5CF-EFB6DA6B89FC}" type="datetimeFigureOut">
              <a:rPr lang="tr-TR" smtClean="0"/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C4DCA-E073-48BE-A889-CC66B2046F78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0773-7FE4-4013-A5CF-EFB6DA6B89FC}" type="datetimeFigureOut">
              <a:rPr lang="tr-TR" smtClean="0"/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C4DCA-E073-48BE-A889-CC66B2046F78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0773-7FE4-4013-A5CF-EFB6DA6B89FC}" type="datetimeFigureOut">
              <a:rPr lang="tr-TR" smtClean="0"/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C4DCA-E073-48BE-A889-CC66B2046F78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0773-7FE4-4013-A5CF-EFB6DA6B89FC}" type="datetimeFigureOut">
              <a:rPr lang="tr-TR" smtClean="0"/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C4DCA-E073-48BE-A889-CC66B2046F78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0773-7FE4-4013-A5CF-EFB6DA6B89FC}" type="datetimeFigureOut">
              <a:rPr lang="tr-TR" smtClean="0"/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C4DCA-E073-48BE-A889-CC66B2046F78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0773-7FE4-4013-A5CF-EFB6DA6B89FC}" type="datetimeFigureOut">
              <a:rPr lang="tr-TR" smtClean="0"/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C4DCA-E073-48BE-A889-CC66B2046F78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0773-7FE4-4013-A5CF-EFB6DA6B89FC}" type="datetimeFigureOut">
              <a:rPr lang="tr-TR" smtClean="0"/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C4DCA-E073-48BE-A889-CC66B2046F78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0773-7FE4-4013-A5CF-EFB6DA6B89FC}" type="datetimeFigureOut">
              <a:rPr lang="tr-TR" smtClean="0"/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C4DCA-E073-48BE-A889-CC66B2046F78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0773-7FE4-4013-A5CF-EFB6DA6B89FC}" type="datetimeFigureOut">
              <a:rPr lang="tr-TR" smtClean="0"/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C4DCA-E073-48BE-A889-CC66B2046F78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0773-7FE4-4013-A5CF-EFB6DA6B89FC}" type="datetimeFigureOut">
              <a:rPr lang="tr-TR" smtClean="0"/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C4DCA-E073-48BE-A889-CC66B2046F78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280773-7FE4-4013-A5CF-EFB6DA6B89FC}" type="datetimeFigureOut">
              <a:rPr lang="tr-TR" smtClean="0"/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EC4DCA-E073-48BE-A889-CC66B2046F78}" type="slidenum">
              <a:rPr lang="tr-TR" smtClean="0"/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IMAGE ENHANCEMENT</a:t>
            </a:r>
            <a:br>
              <a:rPr lang="en-GB" dirty="0"/>
            </a:br>
            <a:r>
              <a:rPr lang="en-GB" dirty="0"/>
              <a:t>Histogram Processing</a:t>
            </a:r>
            <a:endParaRPr lang="tr-T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7" y="85206"/>
            <a:ext cx="11989837" cy="595831"/>
          </a:xfrm>
        </p:spPr>
        <p:txBody>
          <a:bodyPr>
            <a:normAutofit fontScale="90000"/>
          </a:bodyPr>
          <a:lstStyle/>
          <a:p>
            <a:r>
              <a:rPr lang="en-GB" dirty="0"/>
              <a:t>Histogram Sliding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97" y="783770"/>
            <a:ext cx="11989837" cy="5989023"/>
          </a:xfrm>
        </p:spPr>
        <p:txBody>
          <a:bodyPr>
            <a:normAutofit/>
          </a:bodyPr>
          <a:lstStyle/>
          <a:p>
            <a:r>
              <a:rPr lang="en-GB" dirty="0"/>
              <a:t>simply </a:t>
            </a:r>
            <a:r>
              <a:rPr lang="en-GB" b="1" dirty="0"/>
              <a:t>shift</a:t>
            </a:r>
            <a:r>
              <a:rPr lang="en-GB" dirty="0"/>
              <a:t> a </a:t>
            </a:r>
            <a:r>
              <a:rPr lang="en-GB" b="1" dirty="0"/>
              <a:t>complete</a:t>
            </a:r>
            <a:r>
              <a:rPr lang="en-GB" dirty="0"/>
              <a:t> </a:t>
            </a:r>
            <a:r>
              <a:rPr lang="en-GB" b="1" dirty="0"/>
              <a:t>histogram</a:t>
            </a:r>
            <a:r>
              <a:rPr lang="en-GB" dirty="0"/>
              <a:t> </a:t>
            </a:r>
            <a:r>
              <a:rPr lang="en-GB" b="1" dirty="0"/>
              <a:t>rightwards</a:t>
            </a:r>
            <a:r>
              <a:rPr lang="en-GB" dirty="0"/>
              <a:t> or </a:t>
            </a:r>
            <a:r>
              <a:rPr lang="en-GB" b="1" dirty="0"/>
              <a:t>leftwards</a:t>
            </a:r>
            <a:r>
              <a:rPr lang="en-GB" dirty="0"/>
              <a:t>. Due to shifting or sliding of histogram towards right or left, </a:t>
            </a:r>
            <a:r>
              <a:rPr lang="en-GB" b="1" dirty="0"/>
              <a:t>a</a:t>
            </a:r>
            <a:r>
              <a:rPr lang="en-GB" dirty="0"/>
              <a:t> clear </a:t>
            </a:r>
            <a:r>
              <a:rPr lang="en-GB" b="1" dirty="0"/>
              <a:t>change</a:t>
            </a:r>
            <a:r>
              <a:rPr lang="en-GB" dirty="0"/>
              <a:t> can be seen in the image</a:t>
            </a:r>
            <a:endParaRPr lang="en-GB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6547" y="2194989"/>
            <a:ext cx="6569175" cy="4680537"/>
          </a:xfrm>
          <a:prstGeom prst="rect">
            <a:avLst/>
          </a:prstGeom>
        </p:spPr>
      </p:pic>
      <p:sp>
        <p:nvSpPr>
          <p:cNvPr id="6" name="Arrow: Right 5"/>
          <p:cNvSpPr/>
          <p:nvPr/>
        </p:nvSpPr>
        <p:spPr>
          <a:xfrm>
            <a:off x="5327779" y="262190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TextBox 6"/>
          <p:cNvSpPr txBox="1"/>
          <p:nvPr/>
        </p:nvSpPr>
        <p:spPr>
          <a:xfrm>
            <a:off x="4935894" y="3340359"/>
            <a:ext cx="1651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To obtain a brighter image</a:t>
            </a:r>
            <a:endParaRPr lang="tr-TR" dirty="0"/>
          </a:p>
        </p:txBody>
      </p:sp>
      <p:sp>
        <p:nvSpPr>
          <p:cNvPr id="10" name="TextBox 9"/>
          <p:cNvSpPr txBox="1"/>
          <p:nvPr/>
        </p:nvSpPr>
        <p:spPr>
          <a:xfrm>
            <a:off x="9004041" y="2621902"/>
            <a:ext cx="2836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Simply add 50 to each pixel value</a:t>
            </a:r>
            <a:endParaRPr lang="tr-TR" dirty="0"/>
          </a:p>
        </p:txBody>
      </p:sp>
      <p:sp>
        <p:nvSpPr>
          <p:cNvPr id="17" name="TextBox 16"/>
          <p:cNvSpPr txBox="1"/>
          <p:nvPr/>
        </p:nvSpPr>
        <p:spPr>
          <a:xfrm>
            <a:off x="9265722" y="4960566"/>
            <a:ext cx="2575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all the pixel values have been shifted towards right</a:t>
            </a:r>
            <a:endParaRPr lang="tr-TR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7" y="85206"/>
            <a:ext cx="11989837" cy="595831"/>
          </a:xfrm>
        </p:spPr>
        <p:txBody>
          <a:bodyPr>
            <a:normAutofit fontScale="90000"/>
          </a:bodyPr>
          <a:lstStyle/>
          <a:p>
            <a:r>
              <a:rPr lang="en-GB"/>
              <a:t>Histogram Stretching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97" y="783770"/>
            <a:ext cx="11989837" cy="5989023"/>
          </a:xfrm>
        </p:spPr>
        <p:txBody>
          <a:bodyPr>
            <a:norm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contrast enhancement</a:t>
            </a: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</a:rPr>
              <a:t>Contrast?</a:t>
            </a: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difference between maximum and minimum pixel intensity</a:t>
            </a: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tr-TR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131" y="2663804"/>
            <a:ext cx="3486637" cy="341042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144" y="2663804"/>
            <a:ext cx="4472628" cy="3415867"/>
          </a:xfrm>
          <a:prstGeom prst="rect">
            <a:avLst/>
          </a:prstGeom>
        </p:spPr>
      </p:pic>
      <p:sp>
        <p:nvSpPr>
          <p:cNvPr id="18" name="Arrow: Right 17"/>
          <p:cNvSpPr/>
          <p:nvPr/>
        </p:nvSpPr>
        <p:spPr>
          <a:xfrm>
            <a:off x="3855211" y="402907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TextBox 18"/>
          <p:cNvSpPr txBox="1"/>
          <p:nvPr/>
        </p:nvSpPr>
        <p:spPr>
          <a:xfrm>
            <a:off x="9590466" y="4369017"/>
            <a:ext cx="241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Contrast = 225.</a:t>
            </a:r>
            <a:endParaRPr lang="tr-TR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7" y="85206"/>
            <a:ext cx="11989837" cy="595831"/>
          </a:xfrm>
        </p:spPr>
        <p:txBody>
          <a:bodyPr>
            <a:normAutofit fontScale="90000"/>
          </a:bodyPr>
          <a:lstStyle/>
          <a:p>
            <a:r>
              <a:rPr lang="en-GB"/>
              <a:t>Histogram Stretching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97" y="783770"/>
            <a:ext cx="11989837" cy="5989023"/>
          </a:xfrm>
        </p:spPr>
        <p:txBody>
          <a:bodyPr>
            <a:normAutofit/>
          </a:bodyPr>
          <a:lstStyle/>
          <a:p>
            <a:r>
              <a:rPr lang="en-GB" dirty="0"/>
              <a:t>How to increase the contrast?</a:t>
            </a:r>
            <a:endParaRPr lang="en-GB" dirty="0"/>
          </a:p>
          <a:p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1098" y="1460839"/>
            <a:ext cx="6106395" cy="19014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877" y="4352404"/>
            <a:ext cx="5144599" cy="1770184"/>
          </a:xfrm>
          <a:prstGeom prst="rect">
            <a:avLst/>
          </a:prstGeom>
        </p:spPr>
      </p:pic>
      <p:sp>
        <p:nvSpPr>
          <p:cNvPr id="8" name="Arrow: Down 7"/>
          <p:cNvSpPr/>
          <p:nvPr/>
        </p:nvSpPr>
        <p:spPr>
          <a:xfrm>
            <a:off x="5310320" y="317750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7" y="85206"/>
            <a:ext cx="11989837" cy="595831"/>
          </a:xfrm>
        </p:spPr>
        <p:txBody>
          <a:bodyPr>
            <a:normAutofit fontScale="90000"/>
          </a:bodyPr>
          <a:lstStyle/>
          <a:p>
            <a:r>
              <a:rPr lang="en-GB"/>
              <a:t>Histogram Stretching</a:t>
            </a:r>
            <a:endParaRPr lang="tr-T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4960" y="1306282"/>
            <a:ext cx="3353268" cy="3305636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906737"/>
            <a:ext cx="4876800" cy="366339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57550" y="5067300"/>
            <a:ext cx="5276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Contrast = 240</a:t>
            </a:r>
            <a:endParaRPr lang="tr-TR" sz="32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7" y="85206"/>
            <a:ext cx="11989837" cy="595831"/>
          </a:xfrm>
        </p:spPr>
        <p:txBody>
          <a:bodyPr>
            <a:normAutofit fontScale="90000"/>
          </a:bodyPr>
          <a:lstStyle/>
          <a:p>
            <a:r>
              <a:rPr lang="en-GB"/>
              <a:t>Histogram Stretching</a:t>
            </a:r>
            <a:endParaRPr lang="tr-T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51636" y="933058"/>
            <a:ext cx="3486637" cy="3437111"/>
          </a:xfrm>
        </p:spPr>
      </p:pic>
      <p:sp>
        <p:nvSpPr>
          <p:cNvPr id="11" name="TextBox 10"/>
          <p:cNvSpPr txBox="1"/>
          <p:nvPr/>
        </p:nvSpPr>
        <p:spPr>
          <a:xfrm>
            <a:off x="6756530" y="4490715"/>
            <a:ext cx="5276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Contrast = 240</a:t>
            </a:r>
            <a:endParaRPr lang="tr-TR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80" y="933058"/>
            <a:ext cx="3486637" cy="34104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8580" y="4490715"/>
            <a:ext cx="4472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Contrast = 225</a:t>
            </a:r>
            <a:endParaRPr lang="tr-TR" sz="3200" b="1" dirty="0"/>
          </a:p>
        </p:txBody>
      </p:sp>
      <p:sp>
        <p:nvSpPr>
          <p:cNvPr id="5" name="Arrow: Right 4"/>
          <p:cNvSpPr/>
          <p:nvPr/>
        </p:nvSpPr>
        <p:spPr>
          <a:xfrm>
            <a:off x="4889240" y="2367285"/>
            <a:ext cx="2192693" cy="9884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7" y="85206"/>
            <a:ext cx="11989837" cy="595831"/>
          </a:xfrm>
        </p:spPr>
        <p:txBody>
          <a:bodyPr>
            <a:normAutofit fontScale="90000"/>
          </a:bodyPr>
          <a:lstStyle/>
          <a:p>
            <a:r>
              <a:rPr lang="en-GB"/>
              <a:t>Histogram Stretching</a:t>
            </a:r>
            <a:endParaRPr lang="tr-TR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05273" y="746448"/>
            <a:ext cx="11821886" cy="6026345"/>
          </a:xfrm>
        </p:spPr>
        <p:txBody>
          <a:bodyPr/>
          <a:lstStyle/>
          <a:p>
            <a:r>
              <a:rPr lang="en-GB" dirty="0"/>
              <a:t>When to FAIL?</a:t>
            </a:r>
            <a:endParaRPr lang="en-GB" dirty="0"/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pixel intensities 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0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and 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255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are 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present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in an image, then they become the 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minimum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and 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maximum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pixel intensity</a:t>
            </a: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tr-TR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488" y="2909631"/>
            <a:ext cx="4998429" cy="12984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085" y="2909631"/>
            <a:ext cx="3995117" cy="114460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706" y="4899073"/>
            <a:ext cx="3934121" cy="128117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844" y="4987172"/>
            <a:ext cx="4395073" cy="1177252"/>
          </a:xfrm>
          <a:prstGeom prst="rect">
            <a:avLst/>
          </a:prstGeom>
        </p:spPr>
      </p:pic>
      <p:sp>
        <p:nvSpPr>
          <p:cNvPr id="18" name="Arrow: Right 17"/>
          <p:cNvSpPr/>
          <p:nvPr/>
        </p:nvSpPr>
        <p:spPr>
          <a:xfrm>
            <a:off x="5630128" y="328431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Arrow: Down 20"/>
          <p:cNvSpPr/>
          <p:nvPr/>
        </p:nvSpPr>
        <p:spPr>
          <a:xfrm>
            <a:off x="8490295" y="4054237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Arrow: Right 21"/>
          <p:cNvSpPr/>
          <p:nvPr/>
        </p:nvSpPr>
        <p:spPr>
          <a:xfrm rot="10800000">
            <a:off x="5852677" y="529734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3800"/>
              <a:t>Histogram EQUALIZATION</a:t>
            </a:r>
            <a:endParaRPr lang="tr-TR" sz="3800"/>
          </a:p>
        </p:txBody>
      </p:sp>
      <p:sp>
        <p:nvSpPr>
          <p:cNvPr id="12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GB" sz="2200" b="0" i="0">
                <a:effectLst/>
                <a:latin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GB" sz="2200" b="0" i="0">
                <a:effectLst/>
                <a:latin typeface="Verdana" panose="020B0604030504040204" pitchFamily="34" charset="0"/>
              </a:rPr>
              <a:t>contrast enhancement</a:t>
            </a:r>
            <a:endParaRPr lang="en-GB" sz="2200" b="0" i="0">
              <a:effectLst/>
              <a:latin typeface="Verdana" panose="020B0604030504040204" pitchFamily="34" charset="0"/>
            </a:endParaRPr>
          </a:p>
          <a:p>
            <a:endParaRPr lang="en-GB" sz="2200">
              <a:latin typeface="Verdana" panose="020B0604030504040204" pitchFamily="34" charset="0"/>
            </a:endParaRPr>
          </a:p>
          <a:p>
            <a:endParaRPr lang="tr-TR" sz="2200"/>
          </a:p>
        </p:txBody>
      </p:sp>
      <p:pic>
        <p:nvPicPr>
          <p:cNvPr id="4" name="Picture 3" descr="A collage of images of old peopl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4168" y="640080"/>
            <a:ext cx="6843976" cy="5577840"/>
          </a:xfrm>
          <a:prstGeom prst="rect">
            <a:avLst/>
          </a:prstGeom>
        </p:spPr>
      </p:pic>
      <p:sp>
        <p:nvSpPr>
          <p:cNvPr id="5" name="Arrow: Right 4"/>
          <p:cNvSpPr/>
          <p:nvPr/>
        </p:nvSpPr>
        <p:spPr>
          <a:xfrm rot="10800000">
            <a:off x="7145888" y="177456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7" y="85206"/>
            <a:ext cx="11989837" cy="595831"/>
          </a:xfrm>
        </p:spPr>
        <p:txBody>
          <a:bodyPr>
            <a:normAutofit fontScale="90000"/>
          </a:bodyPr>
          <a:lstStyle/>
          <a:p>
            <a:r>
              <a:rPr lang="en-GB" dirty="0"/>
              <a:t>Histogram EQUALIZATION</a:t>
            </a:r>
            <a:endParaRPr lang="tr-TR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21297" y="606490"/>
            <a:ext cx="11949406" cy="6166304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257300" algn="l"/>
              </a:tabLst>
            </a:pPr>
            <a:r>
              <a:rPr lang="en-IE" altLang="en-US" dirty="0"/>
              <a:t>Spreading out the frequencies in an image (or equalising the image) is a simple way to improve dark or washed-out images</a:t>
            </a:r>
            <a:endParaRPr lang="en-IE" altLang="en-US" dirty="0"/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257300" algn="l"/>
              </a:tabLst>
            </a:pPr>
            <a:r>
              <a:rPr lang="en-IE" altLang="en-US" dirty="0"/>
              <a:t>The formula for histogram </a:t>
            </a:r>
            <a:br>
              <a:rPr lang="en-IE" altLang="en-US" dirty="0"/>
            </a:br>
            <a:r>
              <a:rPr lang="en-IE" altLang="en-US" dirty="0"/>
              <a:t>equalization is given where:</a:t>
            </a:r>
            <a:endParaRPr lang="en-IE" altLang="en-US" dirty="0"/>
          </a:p>
          <a:p>
            <a:pPr lvl="1" eaLnBrk="1" hangingPunct="1">
              <a:lnSpc>
                <a:spcPct val="90000"/>
              </a:lnSpc>
              <a:tabLst>
                <a:tab pos="1257300" algn="l"/>
              </a:tabLst>
            </a:pPr>
            <a:r>
              <a:rPr lang="en-IE" altLang="en-US" sz="3600" i="1" dirty="0" err="1">
                <a:latin typeface="Times New Roman" panose="02020603050405020304" pitchFamily="18" charset="0"/>
                <a:ea typeface="MS PGothic" panose="020B0600070205080204" pitchFamily="34" charset="-128"/>
              </a:rPr>
              <a:t>r</a:t>
            </a:r>
            <a:r>
              <a:rPr lang="en-IE" altLang="en-US" sz="3600" i="1" baseline="-25000" dirty="0" err="1">
                <a:latin typeface="Times New Roman" panose="02020603050405020304" pitchFamily="18" charset="0"/>
                <a:ea typeface="MS PGothic" panose="020B0600070205080204" pitchFamily="34" charset="-128"/>
              </a:rPr>
              <a:t>k</a:t>
            </a:r>
            <a:r>
              <a:rPr lang="en-IE" altLang="en-US" sz="3600" dirty="0">
                <a:ea typeface="MS PGothic" panose="020B0600070205080204" pitchFamily="34" charset="-128"/>
              </a:rPr>
              <a:t>:	input intensity</a:t>
            </a:r>
            <a:endParaRPr lang="en-IE" altLang="en-US" sz="3600" dirty="0">
              <a:ea typeface="MS PGothic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  <a:tabLst>
                <a:tab pos="1257300" algn="l"/>
              </a:tabLst>
            </a:pPr>
            <a:r>
              <a:rPr lang="en-IE" altLang="en-US" sz="3600" i="1" dirty="0" err="1">
                <a:latin typeface="Times New Roman" panose="02020603050405020304" pitchFamily="18" charset="0"/>
                <a:ea typeface="MS PGothic" panose="020B0600070205080204" pitchFamily="34" charset="-128"/>
              </a:rPr>
              <a:t>s</a:t>
            </a:r>
            <a:r>
              <a:rPr lang="en-IE" altLang="en-US" sz="3600" i="1" baseline="-25000" dirty="0" err="1">
                <a:latin typeface="Times New Roman" panose="02020603050405020304" pitchFamily="18" charset="0"/>
                <a:ea typeface="MS PGothic" panose="020B0600070205080204" pitchFamily="34" charset="-128"/>
              </a:rPr>
              <a:t>k</a:t>
            </a:r>
            <a:r>
              <a:rPr lang="en-IE" altLang="en-US" sz="3600" dirty="0">
                <a:ea typeface="MS PGothic" panose="020B0600070205080204" pitchFamily="34" charset="-128"/>
              </a:rPr>
              <a:t>:	processed intensity</a:t>
            </a:r>
            <a:endParaRPr lang="en-IE" altLang="en-US" sz="3600" dirty="0">
              <a:ea typeface="MS PGothic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  <a:tabLst>
                <a:tab pos="1257300" algn="l"/>
              </a:tabLst>
            </a:pPr>
            <a:r>
              <a:rPr lang="en-IE" altLang="en-US" sz="3600" i="1" dirty="0">
                <a:latin typeface="Times New Roman" panose="02020603050405020304" pitchFamily="18" charset="0"/>
                <a:ea typeface="MS PGothic" panose="020B0600070205080204" pitchFamily="34" charset="-128"/>
              </a:rPr>
              <a:t>k</a:t>
            </a:r>
            <a:r>
              <a:rPr lang="en-IE" altLang="en-US" sz="3600" dirty="0">
                <a:ea typeface="MS PGothic" panose="020B0600070205080204" pitchFamily="34" charset="-128"/>
              </a:rPr>
              <a:t>: 	the intensity range </a:t>
            </a:r>
            <a:br>
              <a:rPr lang="en-IE" altLang="en-US" sz="3600" dirty="0">
                <a:ea typeface="MS PGothic" panose="020B0600070205080204" pitchFamily="34" charset="-128"/>
              </a:rPr>
            </a:br>
            <a:r>
              <a:rPr lang="en-IE" altLang="en-US" sz="3600" dirty="0">
                <a:ea typeface="MS PGothic" panose="020B0600070205080204" pitchFamily="34" charset="-128"/>
              </a:rPr>
              <a:t>	(</a:t>
            </a:r>
            <a:r>
              <a:rPr lang="en-IE" altLang="en-US" sz="3600" dirty="0" err="1">
                <a:ea typeface="MS PGothic" panose="020B0600070205080204" pitchFamily="34" charset="-128"/>
              </a:rPr>
              <a:t>e.g</a:t>
            </a:r>
            <a:r>
              <a:rPr lang="en-IE" altLang="en-US" sz="3600" dirty="0">
                <a:ea typeface="MS PGothic" panose="020B0600070205080204" pitchFamily="34" charset="-128"/>
              </a:rPr>
              <a:t> 0.0 – 1.0)</a:t>
            </a:r>
            <a:endParaRPr lang="en-IE" altLang="en-US" sz="3600" dirty="0">
              <a:ea typeface="MS PGothic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  <a:tabLst>
                <a:tab pos="1257300" algn="l"/>
              </a:tabLst>
            </a:pPr>
            <a:r>
              <a:rPr lang="en-IE" altLang="en-US" sz="3600" i="1" dirty="0" err="1">
                <a:latin typeface="Times New Roman" panose="02020603050405020304" pitchFamily="18" charset="0"/>
                <a:ea typeface="MS PGothic" panose="020B0600070205080204" pitchFamily="34" charset="-128"/>
              </a:rPr>
              <a:t>n</a:t>
            </a:r>
            <a:r>
              <a:rPr lang="en-IE" altLang="en-US" sz="3600" i="1" baseline="-25000" dirty="0" err="1">
                <a:latin typeface="Times New Roman" panose="02020603050405020304" pitchFamily="18" charset="0"/>
                <a:ea typeface="MS PGothic" panose="020B0600070205080204" pitchFamily="34" charset="-128"/>
              </a:rPr>
              <a:t>j</a:t>
            </a:r>
            <a:r>
              <a:rPr lang="en-IE" altLang="en-US" sz="3600" dirty="0">
                <a:ea typeface="MS PGothic" panose="020B0600070205080204" pitchFamily="34" charset="-128"/>
              </a:rPr>
              <a:t>:	the frequency of intensity </a:t>
            </a:r>
            <a:r>
              <a:rPr lang="en-IE" altLang="en-US" sz="3600" i="1" dirty="0">
                <a:latin typeface="Times New Roman" panose="02020603050405020304" pitchFamily="18" charset="0"/>
                <a:ea typeface="MS PGothic" panose="020B0600070205080204" pitchFamily="34" charset="-128"/>
              </a:rPr>
              <a:t>j</a:t>
            </a:r>
            <a:endParaRPr lang="en-IE" altLang="en-US" sz="3600" i="1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  <a:tabLst>
                <a:tab pos="1257300" algn="l"/>
              </a:tabLst>
            </a:pPr>
            <a:r>
              <a:rPr lang="en-IE" altLang="en-US" sz="3600" i="1" dirty="0">
                <a:latin typeface="Times New Roman" panose="02020603050405020304" pitchFamily="18" charset="0"/>
                <a:ea typeface="MS PGothic" panose="020B0600070205080204" pitchFamily="34" charset="-128"/>
              </a:rPr>
              <a:t>n</a:t>
            </a:r>
            <a:r>
              <a:rPr lang="en-IE" altLang="en-US" sz="3600" dirty="0">
                <a:ea typeface="MS PGothic" panose="020B0600070205080204" pitchFamily="34" charset="-128"/>
              </a:rPr>
              <a:t>:	the sum of all frequencies</a:t>
            </a:r>
            <a:endParaRPr lang="en-IE" altLang="en-US" sz="3600" dirty="0">
              <a:ea typeface="MS PGothic" panose="020B0600070205080204" pitchFamily="34" charset="-128"/>
            </a:endParaRPr>
          </a:p>
          <a:p>
            <a:endParaRPr lang="tr-TR" dirty="0"/>
          </a:p>
        </p:txBody>
      </p:sp>
      <p:grpSp>
        <p:nvGrpSpPr>
          <p:cNvPr id="9" name="Group 8"/>
          <p:cNvGrpSpPr/>
          <p:nvPr/>
        </p:nvGrpSpPr>
        <p:grpSpPr bwMode="auto">
          <a:xfrm>
            <a:off x="-214551" y="-698572"/>
            <a:ext cx="2147011200" cy="2147011200"/>
            <a:chOff x="3641" y="1923"/>
            <a:chExt cx="8858982" cy="6367314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641" y="1923"/>
              <a:ext cx="1780" cy="217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grpSp>
          <p:nvGrpSpPr>
            <p:cNvPr id="12" name="Group 11"/>
            <p:cNvGrpSpPr/>
            <p:nvPr/>
          </p:nvGrpSpPr>
          <p:grpSpPr bwMode="auto">
            <a:xfrm>
              <a:off x="6176934" y="2978151"/>
              <a:ext cx="2687638" cy="3392487"/>
              <a:chOff x="6176963" y="2978150"/>
              <a:chExt cx="2687638" cy="3392487"/>
            </a:xfrm>
          </p:grpSpPr>
          <p:pic>
            <p:nvPicPr>
              <p:cNvPr id="13" name="Picture 12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76963" y="2978150"/>
                <a:ext cx="2127250" cy="7508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1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3538" y="3636962"/>
                <a:ext cx="2151063" cy="1320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15" name="Picture 1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9413" y="4973637"/>
                <a:ext cx="1550988" cy="1397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828308" y="2124868"/>
            <a:ext cx="4773142" cy="43902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150" y="2366962"/>
            <a:ext cx="2133600" cy="7524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0987" y="3500437"/>
            <a:ext cx="2162175" cy="13239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1487" y="4964905"/>
            <a:ext cx="1552575" cy="14097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7" y="85206"/>
            <a:ext cx="11989837" cy="595831"/>
          </a:xfrm>
        </p:spPr>
        <p:txBody>
          <a:bodyPr>
            <a:normAutofit fontScale="90000"/>
          </a:bodyPr>
          <a:lstStyle/>
          <a:p>
            <a:r>
              <a:rPr lang="en-GB" dirty="0"/>
              <a:t>Histogram EQUALIZATION</a:t>
            </a:r>
            <a:endParaRPr lang="tr-T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04926" y="999719"/>
            <a:ext cx="3210080" cy="4499599"/>
          </a:xfrm>
        </p:spPr>
      </p:pic>
      <p:grpSp>
        <p:nvGrpSpPr>
          <p:cNvPr id="9" name="Group 8"/>
          <p:cNvGrpSpPr/>
          <p:nvPr/>
        </p:nvGrpSpPr>
        <p:grpSpPr bwMode="auto">
          <a:xfrm>
            <a:off x="-214551" y="-698572"/>
            <a:ext cx="2147011200" cy="2147011200"/>
            <a:chOff x="3641" y="1923"/>
            <a:chExt cx="8858982" cy="6367314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641" y="1923"/>
              <a:ext cx="1780" cy="217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grpSp>
          <p:nvGrpSpPr>
            <p:cNvPr id="12" name="Group 11"/>
            <p:cNvGrpSpPr/>
            <p:nvPr/>
          </p:nvGrpSpPr>
          <p:grpSpPr bwMode="auto">
            <a:xfrm>
              <a:off x="6176934" y="2978151"/>
              <a:ext cx="2687638" cy="3392487"/>
              <a:chOff x="6176963" y="2978150"/>
              <a:chExt cx="2687638" cy="3392487"/>
            </a:xfrm>
          </p:grpSpPr>
          <p:pic>
            <p:nvPicPr>
              <p:cNvPr id="13" name="Picture 1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76963" y="2978150"/>
                <a:ext cx="2127250" cy="7508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1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3538" y="3636962"/>
                <a:ext cx="2151063" cy="1320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15" name="Picture 1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9413" y="4973637"/>
                <a:ext cx="1550988" cy="1397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6" name="Arrow: Right 5"/>
          <p:cNvSpPr/>
          <p:nvPr/>
        </p:nvSpPr>
        <p:spPr>
          <a:xfrm>
            <a:off x="5457825" y="280298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TextBox 6"/>
          <p:cNvSpPr txBox="1"/>
          <p:nvPr/>
        </p:nvSpPr>
        <p:spPr>
          <a:xfrm>
            <a:off x="6962775" y="1962150"/>
            <a:ext cx="23050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800" b="1" dirty="0"/>
              <a:t>?</a:t>
            </a:r>
            <a:endParaRPr lang="tr-TR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7" y="85206"/>
            <a:ext cx="11989837" cy="595831"/>
          </a:xfrm>
        </p:spPr>
        <p:txBody>
          <a:bodyPr>
            <a:normAutofit fontScale="90000"/>
          </a:bodyPr>
          <a:lstStyle/>
          <a:p>
            <a:r>
              <a:rPr lang="en-GB" dirty="0"/>
              <a:t>Histogram EQUALIZATION</a:t>
            </a:r>
            <a:endParaRPr lang="tr-T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1297" y="1037818"/>
            <a:ext cx="3210080" cy="4499599"/>
          </a:xfrm>
        </p:spPr>
      </p:pic>
      <p:grpSp>
        <p:nvGrpSpPr>
          <p:cNvPr id="9" name="Group 8"/>
          <p:cNvGrpSpPr/>
          <p:nvPr/>
        </p:nvGrpSpPr>
        <p:grpSpPr bwMode="auto">
          <a:xfrm>
            <a:off x="-214551" y="-698572"/>
            <a:ext cx="2147011200" cy="2147011200"/>
            <a:chOff x="3641" y="1923"/>
            <a:chExt cx="8858982" cy="6367314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641" y="1923"/>
              <a:ext cx="1780" cy="217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grpSp>
          <p:nvGrpSpPr>
            <p:cNvPr id="12" name="Group 11"/>
            <p:cNvGrpSpPr/>
            <p:nvPr/>
          </p:nvGrpSpPr>
          <p:grpSpPr bwMode="auto">
            <a:xfrm>
              <a:off x="6176934" y="2978151"/>
              <a:ext cx="2687638" cy="3392487"/>
              <a:chOff x="6176963" y="2978150"/>
              <a:chExt cx="2687638" cy="3392487"/>
            </a:xfrm>
          </p:grpSpPr>
          <p:pic>
            <p:nvPicPr>
              <p:cNvPr id="13" name="Picture 1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76963" y="2978150"/>
                <a:ext cx="2127250" cy="7508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1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3538" y="3636962"/>
                <a:ext cx="2151063" cy="1320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15" name="Picture 1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9413" y="4973637"/>
                <a:ext cx="1550988" cy="1397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6" name="Arrow: Right 5"/>
          <p:cNvSpPr/>
          <p:nvPr/>
        </p:nvSpPr>
        <p:spPr>
          <a:xfrm>
            <a:off x="3238500" y="3045301"/>
            <a:ext cx="495300" cy="2408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828401" y="1714341"/>
          <a:ext cx="8128002" cy="342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949"/>
                <a:gridCol w="1304925"/>
                <a:gridCol w="188212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Frequency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PDF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CDF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CDF*(L-1)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New Value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34000" y="552450"/>
            <a:ext cx="519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Probability density function = frequency/#pixels</a:t>
            </a:r>
            <a:endParaRPr lang="tr-TR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054473" y="963615"/>
            <a:ext cx="812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Cumulative density function = cumulative frequency of each intensity </a:t>
            </a:r>
            <a:endParaRPr lang="tr-TR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333875" y="5695950"/>
            <a:ext cx="6515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/>
              <a:t>3-bit image </a:t>
            </a:r>
            <a:r>
              <a:rPr lang="en-GB" sz="4400" b="1" dirty="0">
                <a:sym typeface="Wingdings" panose="05000000000000000000" pitchFamily="2" charset="2"/>
              </a:rPr>
              <a:t> L=8</a:t>
            </a:r>
            <a:endParaRPr lang="tr-TR" sz="4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</a:t>
            </a:r>
            <a:endParaRPr lang="tr-T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0953" y="1977977"/>
            <a:ext cx="2286319" cy="220058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778" y="1916056"/>
            <a:ext cx="5792008" cy="45250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4463" y="4900606"/>
            <a:ext cx="43131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Distribution of pixel brightness</a:t>
            </a:r>
            <a:endParaRPr lang="en-GB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GB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GB" b="1" dirty="0">
                <a:solidFill>
                  <a:srgbClr val="000000"/>
                </a:solidFill>
                <a:latin typeface="Verdana" panose="020B0604030504040204" pitchFamily="34" charset="0"/>
              </a:rPr>
              <a:t>Ex: 500 pixels have a grayscale value of 50</a:t>
            </a:r>
            <a:endParaRPr lang="tr-T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36994" y="4354916"/>
            <a:ext cx="40781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i="0" dirty="0">
                <a:solidFill>
                  <a:srgbClr val="1F1F1F"/>
                </a:solidFill>
                <a:effectLst/>
                <a:latin typeface="Google Sans"/>
              </a:rPr>
              <a:t>Intensity value distribution of pixels</a:t>
            </a:r>
            <a:endParaRPr lang="tr-TR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7" y="85206"/>
            <a:ext cx="11989837" cy="595831"/>
          </a:xfrm>
        </p:spPr>
        <p:txBody>
          <a:bodyPr>
            <a:normAutofit fontScale="90000"/>
          </a:bodyPr>
          <a:lstStyle/>
          <a:p>
            <a:r>
              <a:rPr lang="en-GB" dirty="0"/>
              <a:t>Histogram EQUALIZATION</a:t>
            </a:r>
            <a:endParaRPr lang="tr-T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1297" y="1037818"/>
            <a:ext cx="3210080" cy="4499599"/>
          </a:xfrm>
        </p:spPr>
      </p:pic>
      <p:grpSp>
        <p:nvGrpSpPr>
          <p:cNvPr id="9" name="Group 8"/>
          <p:cNvGrpSpPr/>
          <p:nvPr/>
        </p:nvGrpSpPr>
        <p:grpSpPr bwMode="auto">
          <a:xfrm>
            <a:off x="-214551" y="-698572"/>
            <a:ext cx="2147011200" cy="2147011200"/>
            <a:chOff x="3641" y="1923"/>
            <a:chExt cx="8858982" cy="6367314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641" y="1923"/>
              <a:ext cx="1780" cy="217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grpSp>
          <p:nvGrpSpPr>
            <p:cNvPr id="12" name="Group 11"/>
            <p:cNvGrpSpPr/>
            <p:nvPr/>
          </p:nvGrpSpPr>
          <p:grpSpPr bwMode="auto">
            <a:xfrm>
              <a:off x="6176934" y="2978151"/>
              <a:ext cx="2687638" cy="3392487"/>
              <a:chOff x="6176963" y="2978150"/>
              <a:chExt cx="2687638" cy="3392487"/>
            </a:xfrm>
          </p:grpSpPr>
          <p:pic>
            <p:nvPicPr>
              <p:cNvPr id="13" name="Picture 1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76963" y="2978150"/>
                <a:ext cx="2127250" cy="7508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1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3538" y="3636962"/>
                <a:ext cx="2151063" cy="1320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15" name="Picture 1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9413" y="4973637"/>
                <a:ext cx="1550988" cy="1397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6" name="Arrow: Right 5"/>
          <p:cNvSpPr/>
          <p:nvPr/>
        </p:nvSpPr>
        <p:spPr>
          <a:xfrm>
            <a:off x="3238500" y="3045301"/>
            <a:ext cx="495300" cy="2408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828401" y="1714341"/>
          <a:ext cx="8128002" cy="342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949"/>
                <a:gridCol w="1304925"/>
                <a:gridCol w="188212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Frequency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PDF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CDF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CDF*(L-1)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New Value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tr-T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0.05 (1/20)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0.05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0.35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tr-T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0.35 (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7/20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2.45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3.5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4.2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0.75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5.25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0.85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5.95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0.05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0.9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6.3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tr-TR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34000" y="552450"/>
            <a:ext cx="519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Probability density function = frequency/#pixels</a:t>
            </a:r>
            <a:endParaRPr lang="tr-TR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054473" y="963615"/>
            <a:ext cx="812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Cumulative density function = cumulative frequency of each intensity </a:t>
            </a:r>
            <a:endParaRPr lang="tr-TR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7" y="85206"/>
            <a:ext cx="11989837" cy="595831"/>
          </a:xfrm>
        </p:spPr>
        <p:txBody>
          <a:bodyPr>
            <a:normAutofit fontScale="90000"/>
          </a:bodyPr>
          <a:lstStyle/>
          <a:p>
            <a:r>
              <a:rPr lang="en-GB" dirty="0"/>
              <a:t>Histogram EQUALIZATION</a:t>
            </a:r>
            <a:endParaRPr lang="tr-T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04926" y="999719"/>
            <a:ext cx="3210080" cy="4499599"/>
          </a:xfrm>
        </p:spPr>
      </p:pic>
      <p:grpSp>
        <p:nvGrpSpPr>
          <p:cNvPr id="9" name="Group 8"/>
          <p:cNvGrpSpPr/>
          <p:nvPr/>
        </p:nvGrpSpPr>
        <p:grpSpPr bwMode="auto">
          <a:xfrm>
            <a:off x="-214551" y="-698572"/>
            <a:ext cx="2147011200" cy="2147011200"/>
            <a:chOff x="3641" y="1923"/>
            <a:chExt cx="8858982" cy="6367314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641" y="1923"/>
              <a:ext cx="1780" cy="217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grpSp>
          <p:nvGrpSpPr>
            <p:cNvPr id="12" name="Group 11"/>
            <p:cNvGrpSpPr/>
            <p:nvPr/>
          </p:nvGrpSpPr>
          <p:grpSpPr bwMode="auto">
            <a:xfrm>
              <a:off x="6176934" y="2978151"/>
              <a:ext cx="2687638" cy="3392487"/>
              <a:chOff x="6176963" y="2978150"/>
              <a:chExt cx="2687638" cy="3392487"/>
            </a:xfrm>
          </p:grpSpPr>
          <p:pic>
            <p:nvPicPr>
              <p:cNvPr id="13" name="Picture 1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76963" y="2978150"/>
                <a:ext cx="2127250" cy="7508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1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3538" y="3636962"/>
                <a:ext cx="2151063" cy="1320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15" name="Picture 1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9413" y="4973637"/>
                <a:ext cx="1550988" cy="1397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6" name="Arrow: Right 5"/>
          <p:cNvSpPr/>
          <p:nvPr/>
        </p:nvSpPr>
        <p:spPr>
          <a:xfrm>
            <a:off x="5457825" y="280298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3313" y="1037818"/>
            <a:ext cx="3314591" cy="449959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Difference!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during 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histogram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equalization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the overall shape of the histogram </a:t>
            </a:r>
            <a:r>
              <a:rPr lang="en-GB" b="1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changes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whereas in 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histogram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stretching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the overall shape of histogram remains </a:t>
            </a:r>
            <a:r>
              <a:rPr lang="en-GB" b="1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same</a:t>
            </a:r>
            <a:endParaRPr lang="tr-T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473"/>
          </a:xfrm>
        </p:spPr>
        <p:txBody>
          <a:bodyPr>
            <a:normAutofit fontScale="90000"/>
          </a:bodyPr>
          <a:lstStyle/>
          <a:p>
            <a:r>
              <a:rPr lang="en-IE" altLang="en-US" dirty="0">
                <a:ea typeface="MS PGothic" panose="020B0600070205080204" pitchFamily="34" charset="-128"/>
              </a:rPr>
              <a:t>Basic Grey Level Transformations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45" y="1380930"/>
            <a:ext cx="11476653" cy="5299787"/>
          </a:xfrm>
        </p:spPr>
        <p:txBody>
          <a:bodyPr/>
          <a:lstStyle/>
          <a:p>
            <a:r>
              <a:rPr lang="en-IE" altLang="en-US" dirty="0">
                <a:ea typeface="MS PGothic" panose="020B0600070205080204" pitchFamily="34" charset="-128"/>
              </a:rPr>
              <a:t>Negative images</a:t>
            </a:r>
            <a:endParaRPr lang="en-IE" altLang="en-US" dirty="0">
              <a:ea typeface="MS PGothic" panose="020B0600070205080204" pitchFamily="34" charset="-128"/>
            </a:endParaRPr>
          </a:p>
          <a:p>
            <a:r>
              <a:rPr lang="en-IE" altLang="en-US" dirty="0">
                <a:ea typeface="MS PGothic" panose="020B0600070205080204" pitchFamily="34" charset="-128"/>
              </a:rPr>
              <a:t>Negative images are useful for enhancing white or grey </a:t>
            </a:r>
            <a:r>
              <a:rPr lang="en-IE" altLang="en-US" b="1" dirty="0">
                <a:ea typeface="MS PGothic" panose="020B0600070205080204" pitchFamily="34" charset="-128"/>
              </a:rPr>
              <a:t>detail</a:t>
            </a:r>
            <a:r>
              <a:rPr lang="en-IE" altLang="en-US" dirty="0">
                <a:ea typeface="MS PGothic" panose="020B0600070205080204" pitchFamily="34" charset="-128"/>
              </a:rPr>
              <a:t> embedded </a:t>
            </a:r>
            <a:r>
              <a:rPr lang="en-IE" altLang="en-US" b="1" dirty="0">
                <a:ea typeface="MS PGothic" panose="020B0600070205080204" pitchFamily="34" charset="-128"/>
              </a:rPr>
              <a:t>in dark regions </a:t>
            </a:r>
            <a:r>
              <a:rPr lang="en-IE" altLang="en-US" dirty="0">
                <a:ea typeface="MS PGothic" panose="020B0600070205080204" pitchFamily="34" charset="-128"/>
              </a:rPr>
              <a:t>of an image</a:t>
            </a:r>
            <a:endParaRPr lang="en-IE" altLang="en-US" dirty="0">
              <a:ea typeface="MS PGothic" panose="020B0600070205080204" pitchFamily="34" charset="-128"/>
            </a:endParaRPr>
          </a:p>
          <a:p>
            <a:r>
              <a:rPr lang="en-IE" altLang="en-US" dirty="0">
                <a:ea typeface="MS PGothic" panose="020B0600070205080204" pitchFamily="34" charset="-128"/>
              </a:rPr>
              <a:t>Note how much clearer the tissue is </a:t>
            </a:r>
            <a:r>
              <a:rPr lang="en-IE" altLang="en-US" b="1" dirty="0">
                <a:ea typeface="MS PGothic" panose="020B0600070205080204" pitchFamily="34" charset="-128"/>
              </a:rPr>
              <a:t>in the negative image </a:t>
            </a:r>
            <a:r>
              <a:rPr lang="en-IE" altLang="en-US" dirty="0">
                <a:ea typeface="MS PGothic" panose="020B0600070205080204" pitchFamily="34" charset="-128"/>
              </a:rPr>
              <a:t>of the mammogram </a:t>
            </a:r>
            <a:endParaRPr lang="en-IE" altLang="en-US" dirty="0">
              <a:ea typeface="MS PGothic" panose="020B0600070205080204" pitchFamily="34" charset="-128"/>
            </a:endParaRPr>
          </a:p>
          <a:p>
            <a:endParaRPr lang="tr-T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518"/>
          <a:stretch>
            <a:fillRect/>
          </a:stretch>
        </p:blipFill>
        <p:spPr bwMode="auto">
          <a:xfrm>
            <a:off x="2161802" y="3800444"/>
            <a:ext cx="2493963" cy="299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60" r="20432"/>
          <a:stretch>
            <a:fillRect/>
          </a:stretch>
        </p:blipFill>
        <p:spPr bwMode="auto">
          <a:xfrm>
            <a:off x="6780457" y="3780065"/>
            <a:ext cx="2495550" cy="299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rrow: Right 6"/>
          <p:cNvSpPr/>
          <p:nvPr/>
        </p:nvSpPr>
        <p:spPr>
          <a:xfrm>
            <a:off x="5411544" y="488437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TextBox 7"/>
          <p:cNvSpPr txBox="1"/>
          <p:nvPr/>
        </p:nvSpPr>
        <p:spPr>
          <a:xfrm>
            <a:off x="5141167" y="4422710"/>
            <a:ext cx="1444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255-f(</a:t>
            </a:r>
            <a:r>
              <a:rPr lang="en-GB" sz="2400" b="1" dirty="0" err="1"/>
              <a:t>x,y</a:t>
            </a:r>
            <a:r>
              <a:rPr lang="en-GB" sz="2400" b="1" dirty="0"/>
              <a:t>)</a:t>
            </a:r>
            <a:endParaRPr lang="tr-TR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-13617" y="4422710"/>
            <a:ext cx="20777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hangingPunct="1"/>
            <a:r>
              <a:rPr lang="en-IE" altLang="en-US" sz="1800" b="1" dirty="0"/>
              <a:t>Original Image</a:t>
            </a:r>
            <a:endParaRPr lang="en-US" altLang="en-US" sz="1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087061" y="4555857"/>
            <a:ext cx="20777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hangingPunct="1"/>
            <a:r>
              <a:rPr lang="en-IE" altLang="en-US" b="1" dirty="0"/>
              <a:t>N</a:t>
            </a:r>
            <a:r>
              <a:rPr lang="en-IE" altLang="en-US" sz="1800" b="1" dirty="0"/>
              <a:t>egative Image</a:t>
            </a:r>
            <a:endParaRPr lang="en-US" altLang="en-US" sz="1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271788" y="5477070"/>
            <a:ext cx="144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8bbp</a:t>
            </a:r>
            <a:endParaRPr lang="tr-T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967"/>
            <a:ext cx="10515600" cy="746449"/>
          </a:xfrm>
        </p:spPr>
        <p:txBody>
          <a:bodyPr>
            <a:normAutofit/>
          </a:bodyPr>
          <a:lstStyle/>
          <a:p>
            <a:r>
              <a:rPr lang="en-IE" altLang="en-US" dirty="0">
                <a:ea typeface="MS PGothic" panose="020B0600070205080204" pitchFamily="34" charset="-128"/>
              </a:rPr>
              <a:t>Basic Grey Level Transformations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51" y="858416"/>
            <a:ext cx="11924522" cy="5887617"/>
          </a:xfrm>
        </p:spPr>
        <p:txBody>
          <a:bodyPr/>
          <a:lstStyle/>
          <a:p>
            <a:pPr marL="0" indent="0" eaLnBrk="1" hangingPunct="1"/>
            <a:r>
              <a:rPr lang="en-IE" altLang="en-US" dirty="0">
                <a:ea typeface="MS PGothic" panose="020B0600070205080204" pitchFamily="34" charset="-128"/>
              </a:rPr>
              <a:t>There are many different kinds of grey level transformations</a:t>
            </a:r>
            <a:endParaRPr lang="en-IE" altLang="en-US" dirty="0">
              <a:ea typeface="MS PGothic" panose="020B0600070205080204" pitchFamily="34" charset="-128"/>
            </a:endParaRPr>
          </a:p>
          <a:p>
            <a:pPr marL="0" indent="0" eaLnBrk="1" hangingPunct="1"/>
            <a:r>
              <a:rPr lang="en-IE" altLang="en-US" dirty="0">
                <a:ea typeface="MS PGothic" panose="020B0600070205080204" pitchFamily="34" charset="-128"/>
              </a:rPr>
              <a:t>Three of the most </a:t>
            </a:r>
            <a:br>
              <a:rPr lang="en-IE" altLang="en-US" dirty="0">
                <a:ea typeface="MS PGothic" panose="020B0600070205080204" pitchFamily="34" charset="-128"/>
              </a:rPr>
            </a:br>
            <a:r>
              <a:rPr lang="en-IE" altLang="en-US" dirty="0">
                <a:ea typeface="MS PGothic" panose="020B0600070205080204" pitchFamily="34" charset="-128"/>
              </a:rPr>
              <a:t>common are shown </a:t>
            </a:r>
            <a:br>
              <a:rPr lang="en-IE" altLang="en-US" dirty="0">
                <a:ea typeface="MS PGothic" panose="020B0600070205080204" pitchFamily="34" charset="-128"/>
              </a:rPr>
            </a:br>
            <a:r>
              <a:rPr lang="en-IE" altLang="en-US" dirty="0">
                <a:ea typeface="MS PGothic" panose="020B0600070205080204" pitchFamily="34" charset="-128"/>
              </a:rPr>
              <a:t>here</a:t>
            </a:r>
            <a:endParaRPr lang="en-IE" altLang="en-US" dirty="0">
              <a:ea typeface="MS PGothic" panose="020B0600070205080204" pitchFamily="34" charset="-128"/>
            </a:endParaRPr>
          </a:p>
          <a:p>
            <a:pPr lvl="1" eaLnBrk="1" hangingPunct="1"/>
            <a:r>
              <a:rPr lang="en-IE" altLang="en-US" sz="3200" dirty="0">
                <a:ea typeface="MS PGothic" panose="020B0600070205080204" pitchFamily="34" charset="-128"/>
              </a:rPr>
              <a:t>Linear </a:t>
            </a:r>
            <a:endParaRPr lang="en-IE" altLang="en-US" sz="3200" dirty="0">
              <a:ea typeface="MS PGothic" panose="020B0600070205080204" pitchFamily="34" charset="-128"/>
            </a:endParaRPr>
          </a:p>
          <a:p>
            <a:pPr lvl="2" eaLnBrk="1" hangingPunct="1"/>
            <a:r>
              <a:rPr lang="en-IE" altLang="en-US" sz="2800" dirty="0">
                <a:ea typeface="MS PGothic" panose="020B0600070205080204" pitchFamily="34" charset="-128"/>
              </a:rPr>
              <a:t>Negative/Identity</a:t>
            </a:r>
            <a:endParaRPr lang="en-IE" altLang="en-US" sz="2800" dirty="0">
              <a:ea typeface="MS PGothic" panose="020B0600070205080204" pitchFamily="34" charset="-128"/>
            </a:endParaRPr>
          </a:p>
          <a:p>
            <a:pPr lvl="1" eaLnBrk="1" hangingPunct="1"/>
            <a:r>
              <a:rPr lang="en-IE" altLang="en-US" sz="3200" dirty="0">
                <a:ea typeface="MS PGothic" panose="020B0600070205080204" pitchFamily="34" charset="-128"/>
              </a:rPr>
              <a:t>Logarithmic</a:t>
            </a:r>
            <a:endParaRPr lang="en-IE" altLang="en-US" sz="3200" dirty="0">
              <a:ea typeface="MS PGothic" panose="020B0600070205080204" pitchFamily="34" charset="-128"/>
            </a:endParaRPr>
          </a:p>
          <a:p>
            <a:pPr lvl="2" eaLnBrk="1" hangingPunct="1"/>
            <a:r>
              <a:rPr lang="en-IE" altLang="en-US" sz="2800" dirty="0">
                <a:ea typeface="MS PGothic" panose="020B0600070205080204" pitchFamily="34" charset="-128"/>
              </a:rPr>
              <a:t>Log/Inverse log</a:t>
            </a:r>
            <a:endParaRPr lang="en-IE" altLang="en-US" sz="2800" dirty="0">
              <a:ea typeface="MS PGothic" panose="020B0600070205080204" pitchFamily="34" charset="-128"/>
            </a:endParaRPr>
          </a:p>
          <a:p>
            <a:pPr lvl="1" eaLnBrk="1" hangingPunct="1"/>
            <a:r>
              <a:rPr lang="en-IE" altLang="en-US" sz="3200" dirty="0">
                <a:ea typeface="MS PGothic" panose="020B0600070205080204" pitchFamily="34" charset="-128"/>
              </a:rPr>
              <a:t>Power law</a:t>
            </a:r>
            <a:endParaRPr lang="en-IE" altLang="en-US" sz="3200" dirty="0">
              <a:ea typeface="MS PGothic" panose="020B0600070205080204" pitchFamily="34" charset="-128"/>
            </a:endParaRPr>
          </a:p>
          <a:p>
            <a:pPr lvl="2" eaLnBrk="1" hangingPunct="1"/>
            <a:r>
              <a:rPr lang="en-IE" altLang="en-US" sz="2800" dirty="0">
                <a:ea typeface="MS PGothic" panose="020B0600070205080204" pitchFamily="34" charset="-128"/>
              </a:rPr>
              <a:t>n</a:t>
            </a:r>
            <a:r>
              <a:rPr lang="en-IE" altLang="en-US" sz="2800" baseline="30000" dirty="0">
                <a:ea typeface="MS PGothic" panose="020B0600070205080204" pitchFamily="34" charset="-128"/>
              </a:rPr>
              <a:t>th</a:t>
            </a:r>
            <a:r>
              <a:rPr lang="en-IE" altLang="en-US" sz="2800" dirty="0">
                <a:ea typeface="MS PGothic" panose="020B0600070205080204" pitchFamily="34" charset="-128"/>
              </a:rPr>
              <a:t> power/n</a:t>
            </a:r>
            <a:r>
              <a:rPr lang="en-IE" altLang="en-US" sz="2800" baseline="30000" dirty="0">
                <a:ea typeface="MS PGothic" panose="020B0600070205080204" pitchFamily="34" charset="-128"/>
              </a:rPr>
              <a:t>th</a:t>
            </a:r>
            <a:r>
              <a:rPr lang="en-IE" altLang="en-US" sz="2800" dirty="0">
                <a:ea typeface="MS PGothic" panose="020B0600070205080204" pitchFamily="34" charset="-128"/>
              </a:rPr>
              <a:t> root</a:t>
            </a:r>
            <a:endParaRPr lang="en-US" altLang="en-US" sz="2800" dirty="0">
              <a:ea typeface="MS PGothic" panose="020B0600070205080204" pitchFamily="34" charset="-128"/>
            </a:endParaRPr>
          </a:p>
          <a:p>
            <a:endParaRPr lang="tr-T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lum bright="-30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34"/>
          <a:stretch>
            <a:fillRect/>
          </a:stretch>
        </p:blipFill>
        <p:spPr bwMode="auto">
          <a:xfrm>
            <a:off x="4972050" y="1381126"/>
            <a:ext cx="6301893" cy="536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967"/>
            <a:ext cx="10515600" cy="746449"/>
          </a:xfrm>
        </p:spPr>
        <p:txBody>
          <a:bodyPr>
            <a:normAutofit/>
          </a:bodyPr>
          <a:lstStyle/>
          <a:p>
            <a:r>
              <a:rPr lang="en-IE" altLang="en-US" dirty="0">
                <a:ea typeface="MS PGothic" panose="020B0600070205080204" pitchFamily="34" charset="-128"/>
              </a:rPr>
              <a:t>Basic Grey Level Transformations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51" y="858416"/>
            <a:ext cx="11924522" cy="5887617"/>
          </a:xfrm>
        </p:spPr>
        <p:txBody>
          <a:bodyPr/>
          <a:lstStyle/>
          <a:p>
            <a:pPr marL="0" indent="0" eaLnBrk="1" hangingPunct="1"/>
            <a:r>
              <a:rPr lang="en-IE" altLang="en-US" dirty="0">
                <a:ea typeface="MS PGothic" panose="020B0600070205080204" pitchFamily="34" charset="-128"/>
              </a:rPr>
              <a:t>The general form of the log transformation is </a:t>
            </a:r>
            <a:endParaRPr lang="en-IE" altLang="en-US" dirty="0">
              <a:ea typeface="MS PGothic" panose="020B0600070205080204" pitchFamily="34" charset="-128"/>
            </a:endParaRPr>
          </a:p>
          <a:p>
            <a:pPr marL="0" indent="0" algn="ctr" eaLnBrk="1" hangingPunct="1"/>
            <a:r>
              <a:rPr lang="en-IE" altLang="en-US" sz="3600" b="1" i="1" dirty="0">
                <a:latin typeface="Times New Roman" panose="02020603050405020304" pitchFamily="18" charset="0"/>
                <a:ea typeface="MS PGothic" panose="020B0600070205080204" pitchFamily="34" charset="-128"/>
              </a:rPr>
              <a:t>s = c * log(1 + r)</a:t>
            </a:r>
            <a:endParaRPr lang="en-IE" altLang="en-US" sz="3600" b="1" i="1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marL="0" indent="0" eaLnBrk="1" hangingPunct="1"/>
            <a:r>
              <a:rPr lang="en-IE" altLang="en-US" dirty="0">
                <a:ea typeface="MS PGothic" panose="020B0600070205080204" pitchFamily="34" charset="-128"/>
              </a:rPr>
              <a:t>The </a:t>
            </a:r>
            <a:r>
              <a:rPr lang="en-IE" altLang="en-US" b="1" dirty="0">
                <a:ea typeface="MS PGothic" panose="020B0600070205080204" pitchFamily="34" charset="-128"/>
              </a:rPr>
              <a:t>log transformation</a:t>
            </a:r>
            <a:r>
              <a:rPr lang="en-IE" altLang="en-US" dirty="0">
                <a:ea typeface="MS PGothic" panose="020B0600070205080204" pitchFamily="34" charset="-128"/>
              </a:rPr>
              <a:t> </a:t>
            </a:r>
            <a:r>
              <a:rPr lang="en-IE" altLang="en-US" b="1" dirty="0">
                <a:solidFill>
                  <a:srgbClr val="FF0000"/>
                </a:solidFill>
                <a:ea typeface="MS PGothic" panose="020B0600070205080204" pitchFamily="34" charset="-128"/>
              </a:rPr>
              <a:t>maps</a:t>
            </a:r>
            <a:r>
              <a:rPr lang="en-IE" altLang="en-US" dirty="0">
                <a:ea typeface="MS PGothic" panose="020B0600070205080204" pitchFamily="34" charset="-128"/>
              </a:rPr>
              <a:t> a </a:t>
            </a:r>
            <a:r>
              <a:rPr lang="en-IE" altLang="en-US" b="1" dirty="0">
                <a:ea typeface="MS PGothic" panose="020B0600070205080204" pitchFamily="34" charset="-128"/>
              </a:rPr>
              <a:t>narrow range </a:t>
            </a:r>
            <a:r>
              <a:rPr lang="en-IE" altLang="en-US" dirty="0">
                <a:ea typeface="MS PGothic" panose="020B0600070205080204" pitchFamily="34" charset="-128"/>
              </a:rPr>
              <a:t>of </a:t>
            </a:r>
            <a:r>
              <a:rPr lang="en-IE" altLang="en-US" b="1" dirty="0">
                <a:ea typeface="MS PGothic" panose="020B0600070205080204" pitchFamily="34" charset="-128"/>
              </a:rPr>
              <a:t>low input grey level values </a:t>
            </a:r>
            <a:r>
              <a:rPr lang="en-IE" altLang="en-US" dirty="0">
                <a:ea typeface="MS PGothic" panose="020B0600070205080204" pitchFamily="34" charset="-128"/>
              </a:rPr>
              <a:t>into a </a:t>
            </a:r>
            <a:r>
              <a:rPr lang="en-IE" altLang="en-US" b="1" dirty="0">
                <a:ea typeface="MS PGothic" panose="020B0600070205080204" pitchFamily="34" charset="-128"/>
              </a:rPr>
              <a:t>wider range of output values</a:t>
            </a:r>
            <a:endParaRPr lang="en-IE" altLang="en-US" b="1" dirty="0">
              <a:ea typeface="MS PGothic" panose="020B0600070205080204" pitchFamily="34" charset="-128"/>
            </a:endParaRPr>
          </a:p>
          <a:p>
            <a:pPr marL="0" indent="0" eaLnBrk="1" hangingPunct="1"/>
            <a:r>
              <a:rPr lang="en-IE" altLang="en-US" dirty="0">
                <a:ea typeface="MS PGothic" panose="020B0600070205080204" pitchFamily="34" charset="-128"/>
              </a:rPr>
              <a:t>The inverse log transformation performs the opposite transformation</a:t>
            </a:r>
            <a:endParaRPr lang="en-IE" altLang="en-US" dirty="0">
              <a:ea typeface="MS PGothic" panose="020B0600070205080204" pitchFamily="34" charset="-128"/>
            </a:endParaRPr>
          </a:p>
          <a:p>
            <a:endParaRPr lang="tr-T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lum bright="-30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34"/>
          <a:stretch>
            <a:fillRect/>
          </a:stretch>
        </p:blipFill>
        <p:spPr bwMode="auto">
          <a:xfrm>
            <a:off x="7547469" y="3573624"/>
            <a:ext cx="3726474" cy="3172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4245429" y="2407298"/>
            <a:ext cx="4245428" cy="2071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1562" y="4079790"/>
            <a:ext cx="6097554" cy="1868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90000"/>
              </a:lnSpc>
            </a:pPr>
            <a:r>
              <a:rPr lang="en-IE" altLang="en-US" sz="3200" b="1" dirty="0">
                <a:ea typeface="MS PGothic" panose="020B0600070205080204" pitchFamily="34" charset="-128"/>
              </a:rPr>
              <a:t>Log functions are particularly useful </a:t>
            </a:r>
            <a:r>
              <a:rPr lang="en-IE" altLang="en-US" sz="3200" b="1" dirty="0">
                <a:solidFill>
                  <a:srgbClr val="FF0000"/>
                </a:solidFill>
                <a:ea typeface="MS PGothic" panose="020B0600070205080204" pitchFamily="34" charset="-128"/>
              </a:rPr>
              <a:t>when</a:t>
            </a:r>
            <a:r>
              <a:rPr lang="en-IE" altLang="en-US" sz="3200" b="1" dirty="0">
                <a:ea typeface="MS PGothic" panose="020B0600070205080204" pitchFamily="34" charset="-128"/>
              </a:rPr>
              <a:t> the input grey level values may have an </a:t>
            </a:r>
            <a:r>
              <a:rPr lang="en-IE" altLang="en-US" sz="3200" b="1" dirty="0">
                <a:solidFill>
                  <a:srgbClr val="FF0000"/>
                </a:solidFill>
                <a:ea typeface="MS PGothic" panose="020B0600070205080204" pitchFamily="34" charset="-128"/>
              </a:rPr>
              <a:t>extremely large range</a:t>
            </a:r>
            <a:r>
              <a:rPr lang="en-IE" altLang="en-US" sz="3200" b="1" dirty="0">
                <a:ea typeface="MS PGothic" panose="020B0600070205080204" pitchFamily="34" charset="-128"/>
              </a:rPr>
              <a:t> of values</a:t>
            </a:r>
            <a:endParaRPr lang="en-IE" altLang="en-US" sz="3200" b="1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967"/>
            <a:ext cx="10515600" cy="746449"/>
          </a:xfrm>
        </p:spPr>
        <p:txBody>
          <a:bodyPr>
            <a:normAutofit/>
          </a:bodyPr>
          <a:lstStyle/>
          <a:p>
            <a:r>
              <a:rPr lang="en-IE" altLang="en-US">
                <a:ea typeface="MS PGothic" panose="020B0600070205080204" pitchFamily="34" charset="-128"/>
              </a:rPr>
              <a:t>Basic Grey Level Transformations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51" y="858416"/>
            <a:ext cx="11924522" cy="5887617"/>
          </a:xfrm>
        </p:spPr>
        <p:txBody>
          <a:bodyPr/>
          <a:lstStyle/>
          <a:p>
            <a:pPr marL="0" indent="0" eaLnBrk="1" hangingPunct="1"/>
            <a:r>
              <a:rPr lang="en-IE" altLang="en-US" dirty="0">
                <a:ea typeface="MS PGothic" panose="020B0600070205080204" pitchFamily="34" charset="-128"/>
              </a:rPr>
              <a:t>Power law transformations have the following form</a:t>
            </a:r>
            <a:endParaRPr lang="en-IE" altLang="en-US" dirty="0">
              <a:ea typeface="MS PGothic" panose="020B0600070205080204" pitchFamily="34" charset="-128"/>
            </a:endParaRPr>
          </a:p>
          <a:p>
            <a:pPr marL="0" indent="0" eaLnBrk="1" hangingPunct="1"/>
            <a:r>
              <a:rPr lang="en-IE" altLang="en-US" sz="4000" b="1" i="1" dirty="0">
                <a:latin typeface="Times New Roman" panose="02020603050405020304" pitchFamily="18" charset="0"/>
                <a:ea typeface="MS PGothic" panose="020B0600070205080204" pitchFamily="34" charset="-128"/>
              </a:rPr>
              <a:t>	s = c * r </a:t>
            </a:r>
            <a:r>
              <a:rPr lang="el-GR" altLang="en-US" sz="4000" b="1" i="1" baseline="30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γ</a:t>
            </a:r>
            <a:endParaRPr lang="en-IE" altLang="en-US" sz="4000" b="1" i="1" baseline="300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0" indent="0" eaLnBrk="1" hangingPunct="1"/>
            <a:r>
              <a:rPr lang="en-IE" altLang="en-US" dirty="0">
                <a:ea typeface="MS PGothic" panose="020B0600070205080204" pitchFamily="34" charset="-128"/>
                <a:cs typeface="Times New Roman" panose="02020603050405020304" pitchFamily="18" charset="0"/>
              </a:rPr>
              <a:t>Map a </a:t>
            </a:r>
            <a:r>
              <a:rPr lang="en-IE" altLang="en-US" b="1" dirty="0">
                <a:ea typeface="MS PGothic" panose="020B0600070205080204" pitchFamily="34" charset="-128"/>
                <a:cs typeface="Times New Roman" panose="02020603050405020304" pitchFamily="18" charset="0"/>
              </a:rPr>
              <a:t>narrow</a:t>
            </a:r>
            <a:r>
              <a:rPr lang="en-IE" altLang="en-US" dirty="0"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IE" altLang="en-US" b="1" dirty="0">
                <a:ea typeface="MS PGothic" panose="020B0600070205080204" pitchFamily="34" charset="-128"/>
                <a:cs typeface="Times New Roman" panose="02020603050405020304" pitchFamily="18" charset="0"/>
              </a:rPr>
              <a:t>range</a:t>
            </a:r>
            <a:r>
              <a:rPr lang="en-IE" altLang="en-US" dirty="0"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br>
              <a:rPr lang="en-IE" altLang="en-US" dirty="0">
                <a:ea typeface="MS PGothic" panose="020B0600070205080204" pitchFamily="34" charset="-128"/>
                <a:cs typeface="Times New Roman" panose="02020603050405020304" pitchFamily="18" charset="0"/>
              </a:rPr>
            </a:br>
            <a:r>
              <a:rPr lang="en-IE" altLang="en-US" dirty="0">
                <a:ea typeface="MS PGothic" panose="020B0600070205080204" pitchFamily="34" charset="-128"/>
                <a:cs typeface="Times New Roman" panose="02020603050405020304" pitchFamily="18" charset="0"/>
              </a:rPr>
              <a:t>of </a:t>
            </a:r>
            <a:r>
              <a:rPr lang="en-IE" altLang="en-US" b="1" dirty="0">
                <a:ea typeface="MS PGothic" panose="020B0600070205080204" pitchFamily="34" charset="-128"/>
                <a:cs typeface="Times New Roman" panose="02020603050405020304" pitchFamily="18" charset="0"/>
              </a:rPr>
              <a:t>dark</a:t>
            </a:r>
            <a:r>
              <a:rPr lang="en-IE" altLang="en-US" dirty="0"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IE" altLang="en-US" b="1" dirty="0">
                <a:ea typeface="MS PGothic" panose="020B0600070205080204" pitchFamily="34" charset="-128"/>
                <a:cs typeface="Times New Roman" panose="02020603050405020304" pitchFamily="18" charset="0"/>
              </a:rPr>
              <a:t>input</a:t>
            </a:r>
            <a:r>
              <a:rPr lang="en-IE" altLang="en-US" dirty="0"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IE" altLang="en-US" b="1" dirty="0">
                <a:ea typeface="MS PGothic" panose="020B0600070205080204" pitchFamily="34" charset="-128"/>
                <a:cs typeface="Times New Roman" panose="02020603050405020304" pitchFamily="18" charset="0"/>
              </a:rPr>
              <a:t>values</a:t>
            </a:r>
            <a:r>
              <a:rPr lang="en-IE" altLang="en-US" dirty="0"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br>
              <a:rPr lang="en-IE" altLang="en-US" dirty="0">
                <a:ea typeface="MS PGothic" panose="020B0600070205080204" pitchFamily="34" charset="-128"/>
                <a:cs typeface="Times New Roman" panose="02020603050405020304" pitchFamily="18" charset="0"/>
              </a:rPr>
            </a:br>
            <a:r>
              <a:rPr lang="en-IE" altLang="en-US" dirty="0">
                <a:ea typeface="MS PGothic" panose="020B0600070205080204" pitchFamily="34" charset="-128"/>
                <a:cs typeface="Times New Roman" panose="02020603050405020304" pitchFamily="18" charset="0"/>
              </a:rPr>
              <a:t>into a </a:t>
            </a:r>
            <a:r>
              <a:rPr lang="en-IE" altLang="en-US" b="1" dirty="0">
                <a:ea typeface="MS PGothic" panose="020B0600070205080204" pitchFamily="34" charset="-128"/>
                <a:cs typeface="Times New Roman" panose="02020603050405020304" pitchFamily="18" charset="0"/>
              </a:rPr>
              <a:t>wider</a:t>
            </a:r>
            <a:r>
              <a:rPr lang="en-IE" altLang="en-US" dirty="0"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IE" altLang="en-US" b="1" dirty="0">
                <a:ea typeface="MS PGothic" panose="020B0600070205080204" pitchFamily="34" charset="-128"/>
                <a:cs typeface="Times New Roman" panose="02020603050405020304" pitchFamily="18" charset="0"/>
              </a:rPr>
              <a:t>range</a:t>
            </a:r>
            <a:r>
              <a:rPr lang="en-IE" altLang="en-US" dirty="0">
                <a:ea typeface="MS PGothic" panose="020B0600070205080204" pitchFamily="34" charset="-128"/>
                <a:cs typeface="Times New Roman" panose="02020603050405020304" pitchFamily="18" charset="0"/>
              </a:rPr>
              <a:t> of </a:t>
            </a:r>
            <a:br>
              <a:rPr lang="en-IE" altLang="en-US" dirty="0">
                <a:ea typeface="MS PGothic" panose="020B0600070205080204" pitchFamily="34" charset="-128"/>
                <a:cs typeface="Times New Roman" panose="02020603050405020304" pitchFamily="18" charset="0"/>
              </a:rPr>
            </a:br>
            <a:r>
              <a:rPr lang="en-IE" altLang="en-US" b="1" dirty="0">
                <a:ea typeface="MS PGothic" panose="020B0600070205080204" pitchFamily="34" charset="-128"/>
                <a:cs typeface="Times New Roman" panose="02020603050405020304" pitchFamily="18" charset="0"/>
              </a:rPr>
              <a:t>output</a:t>
            </a:r>
            <a:r>
              <a:rPr lang="en-IE" altLang="en-US" dirty="0"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IE" altLang="en-US" b="1" dirty="0">
                <a:ea typeface="MS PGothic" panose="020B0600070205080204" pitchFamily="34" charset="-128"/>
                <a:cs typeface="Times New Roman" panose="02020603050405020304" pitchFamily="18" charset="0"/>
              </a:rPr>
              <a:t>values</a:t>
            </a:r>
            <a:r>
              <a:rPr lang="en-IE" altLang="en-US" dirty="0">
                <a:ea typeface="MS PGothic" panose="020B0600070205080204" pitchFamily="34" charset="-128"/>
                <a:cs typeface="Times New Roman" panose="02020603050405020304" pitchFamily="18" charset="0"/>
              </a:rPr>
              <a:t> or vice </a:t>
            </a:r>
            <a:br>
              <a:rPr lang="en-IE" altLang="en-US" dirty="0">
                <a:ea typeface="MS PGothic" panose="020B0600070205080204" pitchFamily="34" charset="-128"/>
                <a:cs typeface="Times New Roman" panose="02020603050405020304" pitchFamily="18" charset="0"/>
              </a:rPr>
            </a:br>
            <a:r>
              <a:rPr lang="en-IE" altLang="en-US" dirty="0">
                <a:ea typeface="MS PGothic" panose="020B0600070205080204" pitchFamily="34" charset="-128"/>
                <a:cs typeface="Times New Roman" panose="02020603050405020304" pitchFamily="18" charset="0"/>
              </a:rPr>
              <a:t>versa</a:t>
            </a:r>
            <a:endParaRPr lang="en-IE" altLang="en-US" dirty="0"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0" indent="0" eaLnBrk="1" hangingPunct="1"/>
            <a:r>
              <a:rPr lang="en-IE" altLang="en-US" dirty="0">
                <a:ea typeface="MS PGothic" panose="020B0600070205080204" pitchFamily="34" charset="-128"/>
                <a:cs typeface="Times New Roman" panose="02020603050405020304" pitchFamily="18" charset="0"/>
              </a:rPr>
              <a:t>Varying </a:t>
            </a:r>
            <a:r>
              <a:rPr lang="el-GR" altLang="en-US" sz="6000" b="1" i="1" baseline="30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γ</a:t>
            </a:r>
            <a:r>
              <a:rPr lang="en-IE" altLang="en-US" dirty="0">
                <a:ea typeface="MS PGothic" panose="020B0600070205080204" pitchFamily="34" charset="-128"/>
                <a:cs typeface="Times New Roman" panose="02020603050405020304" pitchFamily="18" charset="0"/>
              </a:rPr>
              <a:t> gives a whole </a:t>
            </a:r>
            <a:br>
              <a:rPr lang="en-IE" altLang="en-US" dirty="0">
                <a:ea typeface="MS PGothic" panose="020B0600070205080204" pitchFamily="34" charset="-128"/>
                <a:cs typeface="Times New Roman" panose="02020603050405020304" pitchFamily="18" charset="0"/>
              </a:rPr>
            </a:br>
            <a:r>
              <a:rPr lang="en-IE" altLang="en-US" dirty="0">
                <a:ea typeface="MS PGothic" panose="020B0600070205080204" pitchFamily="34" charset="-128"/>
                <a:cs typeface="Times New Roman" panose="02020603050405020304" pitchFamily="18" charset="0"/>
              </a:rPr>
              <a:t>family of curves</a:t>
            </a:r>
            <a:endParaRPr lang="el-GR" altLang="en-US" dirty="0"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endParaRPr lang="tr-T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2525" y="1369414"/>
            <a:ext cx="6805371" cy="53766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</a:t>
            </a:r>
            <a:endParaRPr lang="tr-T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IE" altLang="en-US" dirty="0"/>
              <a:t>The histogram of an image shows us the distribution of grey levels in the image</a:t>
            </a:r>
            <a:endParaRPr lang="en-IE" altLang="en-US" dirty="0"/>
          </a:p>
          <a:p>
            <a:pPr marL="0" indent="0" eaLnBrk="1" hangingPunct="1">
              <a:buFontTx/>
              <a:buNone/>
            </a:pPr>
            <a:r>
              <a:rPr lang="en-IE" altLang="en-US" dirty="0"/>
              <a:t>Massively useful in image processing, especially in segmentation</a:t>
            </a:r>
            <a:endParaRPr lang="en-US" altLang="en-US" dirty="0"/>
          </a:p>
          <a:p>
            <a:endParaRPr lang="tr-TR" dirty="0"/>
          </a:p>
        </p:txBody>
      </p:sp>
      <p:grpSp>
        <p:nvGrpSpPr>
          <p:cNvPr id="6" name="Group 5"/>
          <p:cNvGrpSpPr/>
          <p:nvPr/>
        </p:nvGrpSpPr>
        <p:grpSpPr bwMode="auto">
          <a:xfrm>
            <a:off x="5429250" y="3271644"/>
            <a:ext cx="5924550" cy="3371850"/>
            <a:chOff x="753" y="1530"/>
            <a:chExt cx="4041" cy="2171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3" y="1530"/>
              <a:ext cx="3851" cy="1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2429" y="3465"/>
              <a:ext cx="957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r>
                <a:rPr lang="en-IE" altLang="en-US" sz="1800"/>
                <a:t>Grey Levels</a:t>
              </a:r>
              <a:endParaRPr lang="en-US" altLang="en-US" sz="1800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 rot="-5400000">
              <a:off x="414" y="2380"/>
              <a:ext cx="9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r>
                <a:rPr lang="en-IE" altLang="en-US" sz="1800"/>
                <a:t>Frequencies</a:t>
              </a:r>
              <a:endParaRPr lang="en-US" altLang="en-US" sz="18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580" y="103237"/>
            <a:ext cx="10515600" cy="813903"/>
          </a:xfrm>
        </p:spPr>
        <p:txBody>
          <a:bodyPr/>
          <a:lstStyle/>
          <a:p>
            <a:r>
              <a:rPr lang="en-GB" dirty="0"/>
              <a:t>Histogram Examples</a:t>
            </a:r>
            <a:endParaRPr lang="tr-T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9289" y="1091682"/>
            <a:ext cx="11933853" cy="5663081"/>
          </a:xfrm>
        </p:spPr>
        <p:txBody>
          <a:bodyPr/>
          <a:lstStyle/>
          <a:p>
            <a:r>
              <a:rPr lang="en-IE" altLang="en-US" dirty="0"/>
              <a:t>A selection of images and </a:t>
            </a:r>
            <a:br>
              <a:rPr lang="en-IE" altLang="en-US" dirty="0"/>
            </a:br>
            <a:r>
              <a:rPr lang="en-IE" altLang="en-US" dirty="0"/>
              <a:t>their histograms</a:t>
            </a:r>
            <a:endParaRPr lang="en-IE" altLang="en-US" dirty="0"/>
          </a:p>
          <a:p>
            <a:r>
              <a:rPr lang="en-IE" altLang="en-US" dirty="0"/>
              <a:t>Notice the relationships </a:t>
            </a:r>
            <a:br>
              <a:rPr lang="en-IE" altLang="en-US" dirty="0"/>
            </a:br>
            <a:r>
              <a:rPr lang="en-IE" altLang="en-US" dirty="0"/>
              <a:t>between the images and </a:t>
            </a:r>
            <a:br>
              <a:rPr lang="en-IE" altLang="en-US" dirty="0"/>
            </a:br>
            <a:r>
              <a:rPr lang="en-IE" altLang="en-US" dirty="0"/>
              <a:t>their histograms</a:t>
            </a:r>
            <a:endParaRPr lang="en-IE" altLang="en-US" dirty="0"/>
          </a:p>
          <a:p>
            <a:r>
              <a:rPr lang="en-IE" altLang="en-US" dirty="0"/>
              <a:t>Note that the high contrast </a:t>
            </a:r>
            <a:br>
              <a:rPr lang="en-IE" altLang="en-US" dirty="0"/>
            </a:br>
            <a:r>
              <a:rPr lang="en-IE" altLang="en-US" dirty="0"/>
              <a:t>image has the </a:t>
            </a:r>
            <a:r>
              <a:rPr lang="en-IE" altLang="en-US" b="1" dirty="0"/>
              <a:t>most </a:t>
            </a:r>
            <a:br>
              <a:rPr lang="en-IE" altLang="en-US" b="1" dirty="0"/>
            </a:br>
            <a:r>
              <a:rPr lang="en-IE" altLang="en-US" b="1" dirty="0"/>
              <a:t>evenly spaced</a:t>
            </a:r>
            <a:r>
              <a:rPr lang="en-IE" altLang="en-US" dirty="0"/>
              <a:t> histogram</a:t>
            </a:r>
            <a:endParaRPr lang="en-US" altLang="en-US" dirty="0"/>
          </a:p>
          <a:p>
            <a:endParaRPr lang="tr-TR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359" y="214552"/>
            <a:ext cx="5775649" cy="6479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580" y="103237"/>
            <a:ext cx="10515600" cy="813903"/>
          </a:xfrm>
        </p:spPr>
        <p:txBody>
          <a:bodyPr/>
          <a:lstStyle/>
          <a:p>
            <a:r>
              <a:rPr lang="en-GB" dirty="0"/>
              <a:t>Histogram Examples</a:t>
            </a:r>
            <a:endParaRPr lang="tr-T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9289" y="1091682"/>
            <a:ext cx="11933853" cy="566308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rgbClr val="1F1F1F"/>
                </a:solidFill>
                <a:effectLst/>
                <a:latin typeface="Google Sans"/>
              </a:rPr>
              <a:t>The pixel intensities are concentrated in the </a:t>
            </a:r>
            <a:r>
              <a:rPr lang="en-GB" b="1" i="0" dirty="0">
                <a:solidFill>
                  <a:srgbClr val="1F1F1F"/>
                </a:solidFill>
                <a:effectLst/>
                <a:latin typeface="Google Sans"/>
              </a:rPr>
              <a:t>low end</a:t>
            </a:r>
            <a:r>
              <a:rPr lang="en-GB" i="0" dirty="0">
                <a:solidFill>
                  <a:srgbClr val="1F1F1F"/>
                </a:solidFill>
                <a:effectLst/>
                <a:latin typeface="Google Sans"/>
              </a:rPr>
              <a:t> of the </a:t>
            </a:r>
            <a:r>
              <a:rPr lang="en-GB" b="1" i="0" dirty="0">
                <a:solidFill>
                  <a:srgbClr val="1F1F1F"/>
                </a:solidFill>
                <a:effectLst/>
                <a:latin typeface="Google Sans"/>
              </a:rPr>
              <a:t>grayscale spectrum</a:t>
            </a:r>
            <a:r>
              <a:rPr lang="en-GB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  <a:endParaRPr lang="en-GB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F1F1F"/>
                </a:solidFill>
                <a:effectLst/>
                <a:latin typeface="Google Sans"/>
              </a:rPr>
              <a:t>Since the image is </a:t>
            </a:r>
            <a:r>
              <a:rPr lang="en-GB" b="1" i="0" dirty="0">
                <a:solidFill>
                  <a:srgbClr val="1F1F1F"/>
                </a:solidFill>
                <a:effectLst/>
                <a:latin typeface="Google Sans"/>
              </a:rPr>
              <a:t>dark</a:t>
            </a:r>
            <a:r>
              <a:rPr lang="en-GB" b="0" i="0" dirty="0">
                <a:solidFill>
                  <a:srgbClr val="1F1F1F"/>
                </a:solidFill>
                <a:effectLst/>
                <a:latin typeface="Google Sans"/>
              </a:rPr>
              <a:t>, the variation in brightness will be </a:t>
            </a:r>
            <a:r>
              <a:rPr lang="en-GB" b="1" i="0" dirty="0">
                <a:solidFill>
                  <a:srgbClr val="1F1F1F"/>
                </a:solidFill>
                <a:effectLst/>
                <a:latin typeface="Google Sans"/>
              </a:rPr>
              <a:t>limited</a:t>
            </a:r>
            <a:r>
              <a:rPr lang="en-GB" b="0" i="0" dirty="0">
                <a:solidFill>
                  <a:srgbClr val="1F1F1F"/>
                </a:solidFill>
                <a:effectLst/>
                <a:latin typeface="Google Sans"/>
              </a:rPr>
              <a:t>. This means most pixel values will be </a:t>
            </a:r>
            <a:r>
              <a:rPr lang="en-GB" b="1" i="0" dirty="0">
                <a:solidFill>
                  <a:srgbClr val="1F1F1F"/>
                </a:solidFill>
                <a:effectLst/>
                <a:latin typeface="Google Sans"/>
              </a:rPr>
              <a:t>clustered</a:t>
            </a:r>
            <a:r>
              <a:rPr lang="en-GB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GB" b="1" i="0" dirty="0">
                <a:solidFill>
                  <a:srgbClr val="1F1F1F"/>
                </a:solidFill>
                <a:effectLst/>
                <a:latin typeface="Google Sans"/>
              </a:rPr>
              <a:t>together</a:t>
            </a:r>
            <a:r>
              <a:rPr lang="en-GB" b="0" i="0" dirty="0">
                <a:solidFill>
                  <a:srgbClr val="1F1F1F"/>
                </a:solidFill>
                <a:effectLst/>
                <a:latin typeface="Google Sans"/>
              </a:rPr>
              <a:t> in a </a:t>
            </a:r>
            <a:r>
              <a:rPr lang="en-GB" b="1" i="0" dirty="0">
                <a:solidFill>
                  <a:srgbClr val="1F1F1F"/>
                </a:solidFill>
                <a:effectLst/>
                <a:latin typeface="Google Sans"/>
              </a:rPr>
              <a:t>smaller range </a:t>
            </a:r>
            <a:r>
              <a:rPr lang="en-GB" b="0" i="0" dirty="0">
                <a:solidFill>
                  <a:srgbClr val="1F1F1F"/>
                </a:solidFill>
                <a:effectLst/>
                <a:latin typeface="Google Sans"/>
              </a:rPr>
              <a:t>of grayscale values, rather than being spread out across the entire spectrum.</a:t>
            </a:r>
            <a:endParaRPr lang="en-GB" i="0" dirty="0">
              <a:solidFill>
                <a:srgbClr val="1F1F1F"/>
              </a:solidFill>
              <a:effectLst/>
              <a:latin typeface="Google Sans"/>
            </a:endParaRPr>
          </a:p>
          <a:p>
            <a:endParaRPr lang="en-US" altLang="en-US" dirty="0"/>
          </a:p>
          <a:p>
            <a:endParaRPr lang="tr-T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5630" y="3561715"/>
            <a:ext cx="7297420" cy="306260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7100597" y="2413176"/>
            <a:ext cx="1260000" cy="203164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580" y="103237"/>
            <a:ext cx="10515600" cy="813903"/>
          </a:xfrm>
        </p:spPr>
        <p:txBody>
          <a:bodyPr/>
          <a:lstStyle/>
          <a:p>
            <a:r>
              <a:rPr lang="en-GB" dirty="0"/>
              <a:t>Histogram Examples</a:t>
            </a:r>
            <a:endParaRPr lang="tr-T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9289" y="1091682"/>
            <a:ext cx="11933853" cy="566308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rgbClr val="1F1F1F"/>
                </a:solidFill>
                <a:effectLst/>
                <a:latin typeface="Google Sans"/>
              </a:rPr>
              <a:t>The pixel intensities are concentrated in the </a:t>
            </a:r>
            <a:r>
              <a:rPr lang="en-GB" b="1" i="0" dirty="0">
                <a:solidFill>
                  <a:srgbClr val="1F1F1F"/>
                </a:solidFill>
                <a:effectLst/>
                <a:latin typeface="Google Sans"/>
              </a:rPr>
              <a:t>high end</a:t>
            </a:r>
            <a:r>
              <a:rPr lang="en-GB" i="0" dirty="0">
                <a:solidFill>
                  <a:srgbClr val="1F1F1F"/>
                </a:solidFill>
                <a:effectLst/>
                <a:latin typeface="Google Sans"/>
              </a:rPr>
              <a:t> of the </a:t>
            </a:r>
            <a:r>
              <a:rPr lang="en-GB" b="1" i="0" dirty="0">
                <a:solidFill>
                  <a:srgbClr val="1F1F1F"/>
                </a:solidFill>
                <a:effectLst/>
                <a:latin typeface="Google Sans"/>
              </a:rPr>
              <a:t>grayscale spectrum</a:t>
            </a:r>
            <a:r>
              <a:rPr lang="en-GB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  <a:endParaRPr lang="en-GB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F1F1F"/>
                </a:solidFill>
                <a:effectLst/>
                <a:latin typeface="Google Sans"/>
              </a:rPr>
              <a:t>Since the image is </a:t>
            </a:r>
            <a:r>
              <a:rPr lang="en-GB" b="1" i="0" dirty="0">
                <a:solidFill>
                  <a:srgbClr val="1F1F1F"/>
                </a:solidFill>
                <a:effectLst/>
                <a:latin typeface="Google Sans"/>
              </a:rPr>
              <a:t>bright</a:t>
            </a:r>
            <a:r>
              <a:rPr lang="en-GB" b="0" i="0" dirty="0">
                <a:solidFill>
                  <a:srgbClr val="1F1F1F"/>
                </a:solidFill>
                <a:effectLst/>
                <a:latin typeface="Google Sans"/>
              </a:rPr>
              <a:t>, there will be </a:t>
            </a:r>
            <a:r>
              <a:rPr lang="en-GB" b="1" i="0" dirty="0">
                <a:solidFill>
                  <a:srgbClr val="1F1F1F"/>
                </a:solidFill>
                <a:effectLst/>
                <a:latin typeface="Google Sans"/>
              </a:rPr>
              <a:t>more</a:t>
            </a:r>
            <a:r>
              <a:rPr lang="en-GB" b="0" i="0" dirty="0">
                <a:solidFill>
                  <a:srgbClr val="1F1F1F"/>
                </a:solidFill>
                <a:effectLst/>
                <a:latin typeface="Google Sans"/>
              </a:rPr>
              <a:t> variation in brightness compared to a dark image. This means the pixel values will be spread out across a </a:t>
            </a:r>
            <a:r>
              <a:rPr lang="en-GB" b="1" i="0" dirty="0">
                <a:solidFill>
                  <a:srgbClr val="1F1F1F"/>
                </a:solidFill>
                <a:effectLst/>
                <a:latin typeface="Google Sans"/>
              </a:rPr>
              <a:t>larger</a:t>
            </a:r>
            <a:r>
              <a:rPr lang="en-GB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GB" b="1" i="0" dirty="0">
                <a:solidFill>
                  <a:srgbClr val="1F1F1F"/>
                </a:solidFill>
                <a:effectLst/>
                <a:latin typeface="Google Sans"/>
              </a:rPr>
              <a:t>range</a:t>
            </a:r>
            <a:r>
              <a:rPr lang="en-GB" b="0" i="0" dirty="0">
                <a:solidFill>
                  <a:srgbClr val="1F1F1F"/>
                </a:solidFill>
                <a:effectLst/>
                <a:latin typeface="Google Sans"/>
              </a:rPr>
              <a:t> of grayscale values..</a:t>
            </a:r>
            <a:endParaRPr lang="en-GB" i="0" dirty="0">
              <a:solidFill>
                <a:srgbClr val="1F1F1F"/>
              </a:solidFill>
              <a:effectLst/>
              <a:latin typeface="Google Sans"/>
            </a:endParaRPr>
          </a:p>
          <a:p>
            <a:endParaRPr lang="en-US" altLang="en-US" dirty="0"/>
          </a:p>
          <a:p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289" y="3621660"/>
            <a:ext cx="7811169" cy="323634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7287208" y="2878411"/>
            <a:ext cx="3478010" cy="160028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580" y="103237"/>
            <a:ext cx="10515600" cy="813903"/>
          </a:xfrm>
        </p:spPr>
        <p:txBody>
          <a:bodyPr/>
          <a:lstStyle/>
          <a:p>
            <a:r>
              <a:rPr lang="en-GB" dirty="0"/>
              <a:t>Histogram Examples</a:t>
            </a:r>
            <a:endParaRPr lang="tr-T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9289" y="917140"/>
            <a:ext cx="11933853" cy="5837623"/>
          </a:xfrm>
        </p:spPr>
        <p:txBody>
          <a:bodyPr/>
          <a:lstStyle/>
          <a:p>
            <a:r>
              <a:rPr lang="en-GB" b="1" i="0" dirty="0">
                <a:solidFill>
                  <a:srgbClr val="1F1F1F"/>
                </a:solidFill>
                <a:effectLst/>
                <a:latin typeface="Google Sans"/>
              </a:rPr>
              <a:t>Low</a:t>
            </a:r>
            <a:r>
              <a:rPr lang="en-GB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GB" b="1" i="0" dirty="0">
                <a:solidFill>
                  <a:srgbClr val="1F1F1F"/>
                </a:solidFill>
                <a:effectLst/>
                <a:latin typeface="Google Sans"/>
              </a:rPr>
              <a:t>contrast</a:t>
            </a:r>
            <a:r>
              <a:rPr lang="en-GB" b="0" i="0" dirty="0">
                <a:solidFill>
                  <a:srgbClr val="1F1F1F"/>
                </a:solidFill>
                <a:effectLst/>
                <a:latin typeface="Google Sans"/>
              </a:rPr>
              <a:t> means the difference between light and dark areas in the image is </a:t>
            </a:r>
            <a:r>
              <a:rPr lang="en-GB" b="1" i="0" dirty="0">
                <a:solidFill>
                  <a:srgbClr val="FF0000"/>
                </a:solidFill>
                <a:effectLst/>
                <a:latin typeface="Google Sans"/>
              </a:rPr>
              <a:t>minimal</a:t>
            </a:r>
            <a:r>
              <a:rPr lang="en-GB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  <a:endParaRPr lang="en-US" altLang="en-US" dirty="0"/>
          </a:p>
          <a:p>
            <a:r>
              <a:rPr lang="en-GB" b="0" i="0" dirty="0">
                <a:solidFill>
                  <a:srgbClr val="1F1F1F"/>
                </a:solidFill>
                <a:effectLst/>
                <a:latin typeface="Google Sans"/>
              </a:rPr>
              <a:t>Due to the </a:t>
            </a:r>
            <a:r>
              <a:rPr lang="en-GB" b="1" i="0" dirty="0">
                <a:solidFill>
                  <a:srgbClr val="1F1F1F"/>
                </a:solidFill>
                <a:effectLst/>
                <a:latin typeface="Google Sans"/>
              </a:rPr>
              <a:t>lack</a:t>
            </a:r>
            <a:r>
              <a:rPr lang="en-GB" b="0" i="0" dirty="0">
                <a:solidFill>
                  <a:srgbClr val="1F1F1F"/>
                </a:solidFill>
                <a:effectLst/>
                <a:latin typeface="Google Sans"/>
              </a:rPr>
              <a:t> of </a:t>
            </a:r>
            <a:r>
              <a:rPr lang="en-GB" b="1" i="0" dirty="0">
                <a:solidFill>
                  <a:srgbClr val="1F1F1F"/>
                </a:solidFill>
                <a:effectLst/>
                <a:latin typeface="Google Sans"/>
              </a:rPr>
              <a:t>significant</a:t>
            </a:r>
            <a:r>
              <a:rPr lang="en-GB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GB" b="1" i="0" dirty="0">
                <a:solidFill>
                  <a:srgbClr val="1F1F1F"/>
                </a:solidFill>
                <a:effectLst/>
                <a:latin typeface="Google Sans"/>
              </a:rPr>
              <a:t>variations</a:t>
            </a:r>
            <a:r>
              <a:rPr lang="en-GB" b="0" i="0" dirty="0">
                <a:solidFill>
                  <a:srgbClr val="1F1F1F"/>
                </a:solidFill>
                <a:effectLst/>
                <a:latin typeface="Google Sans"/>
              </a:rPr>
              <a:t> in </a:t>
            </a:r>
            <a:r>
              <a:rPr lang="en-GB" b="1" i="0" dirty="0">
                <a:solidFill>
                  <a:srgbClr val="1F1F1F"/>
                </a:solidFill>
                <a:effectLst/>
                <a:latin typeface="Google Sans"/>
              </a:rPr>
              <a:t>brightness</a:t>
            </a:r>
            <a:r>
              <a:rPr lang="en-GB" b="0" i="0" dirty="0">
                <a:solidFill>
                  <a:srgbClr val="1F1F1F"/>
                </a:solidFill>
                <a:effectLst/>
                <a:latin typeface="Google Sans"/>
              </a:rPr>
              <a:t>, the pixel values will be </a:t>
            </a:r>
            <a:r>
              <a:rPr lang="en-GB" b="1" i="0" dirty="0">
                <a:solidFill>
                  <a:srgbClr val="1F1F1F"/>
                </a:solidFill>
                <a:effectLst/>
                <a:latin typeface="Google Sans"/>
              </a:rPr>
              <a:t>clustered</a:t>
            </a:r>
            <a:r>
              <a:rPr lang="en-GB" b="0" i="0" dirty="0">
                <a:solidFill>
                  <a:srgbClr val="1F1F1F"/>
                </a:solidFill>
                <a:effectLst/>
                <a:latin typeface="Google Sans"/>
              </a:rPr>
              <a:t> in </a:t>
            </a:r>
            <a:r>
              <a:rPr lang="en-GB" b="1" i="0" dirty="0">
                <a:solidFill>
                  <a:srgbClr val="1F1F1F"/>
                </a:solidFill>
                <a:effectLst/>
                <a:latin typeface="Google Sans"/>
              </a:rPr>
              <a:t>a smaller portion </a:t>
            </a:r>
            <a:r>
              <a:rPr lang="en-GB" b="0" i="0" dirty="0">
                <a:solidFill>
                  <a:srgbClr val="1F1F1F"/>
                </a:solidFill>
                <a:effectLst/>
                <a:latin typeface="Google Sans"/>
              </a:rPr>
              <a:t>of the grayscale </a:t>
            </a:r>
            <a:r>
              <a:rPr lang="en-GB" b="1" i="0" dirty="0">
                <a:solidFill>
                  <a:srgbClr val="1F1F1F"/>
                </a:solidFill>
                <a:effectLst/>
                <a:latin typeface="Google Sans"/>
              </a:rPr>
              <a:t>spectrum</a:t>
            </a:r>
            <a:r>
              <a:rPr lang="en-GB" b="0" i="0" dirty="0">
                <a:solidFill>
                  <a:srgbClr val="1F1F1F"/>
                </a:solidFill>
                <a:effectLst/>
                <a:latin typeface="Google Sans"/>
              </a:rPr>
              <a:t>. They won't be spread out across the full range from black (0) to white (255).</a:t>
            </a:r>
            <a:endParaRPr lang="tr-T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123" y="3429000"/>
            <a:ext cx="7512826" cy="309466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226767" y="2621902"/>
            <a:ext cx="1371600" cy="167951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580" y="103237"/>
            <a:ext cx="10515600" cy="813903"/>
          </a:xfrm>
        </p:spPr>
        <p:txBody>
          <a:bodyPr/>
          <a:lstStyle/>
          <a:p>
            <a:r>
              <a:rPr lang="en-GB" dirty="0"/>
              <a:t>Histogram Examples</a:t>
            </a:r>
            <a:endParaRPr lang="tr-T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4099" y="3897636"/>
            <a:ext cx="7254306" cy="3061279"/>
          </a:xfrm>
        </p:spPr>
      </p:pic>
      <p:sp>
        <p:nvSpPr>
          <p:cNvPr id="11" name="TextBox 10"/>
          <p:cNvSpPr txBox="1"/>
          <p:nvPr/>
        </p:nvSpPr>
        <p:spPr>
          <a:xfrm>
            <a:off x="74645" y="1006447"/>
            <a:ext cx="1195325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i="0" dirty="0">
                <a:solidFill>
                  <a:srgbClr val="1F1F1F"/>
                </a:solidFill>
                <a:effectLst/>
                <a:latin typeface="Google Sans"/>
              </a:rPr>
              <a:t>High</a:t>
            </a:r>
            <a:r>
              <a:rPr lang="en-GB" sz="28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GB" sz="2800" b="1" i="0" dirty="0">
                <a:solidFill>
                  <a:srgbClr val="1F1F1F"/>
                </a:solidFill>
                <a:effectLst/>
                <a:latin typeface="Google Sans"/>
              </a:rPr>
              <a:t>contrast</a:t>
            </a:r>
            <a:r>
              <a:rPr lang="en-GB" sz="2800" b="0" i="0" dirty="0">
                <a:solidFill>
                  <a:srgbClr val="1F1F1F"/>
                </a:solidFill>
                <a:effectLst/>
                <a:latin typeface="Google Sans"/>
              </a:rPr>
              <a:t> signifies a </a:t>
            </a:r>
            <a:r>
              <a:rPr lang="en-GB" sz="2800" b="1" i="0" dirty="0">
                <a:solidFill>
                  <a:srgbClr val="1F1F1F"/>
                </a:solidFill>
                <a:effectLst/>
                <a:latin typeface="Google Sans"/>
              </a:rPr>
              <a:t>significant</a:t>
            </a:r>
            <a:r>
              <a:rPr lang="en-GB" sz="28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GB" sz="2800" b="1" i="0" dirty="0">
                <a:solidFill>
                  <a:srgbClr val="1F1F1F"/>
                </a:solidFill>
                <a:effectLst/>
                <a:latin typeface="Google Sans"/>
              </a:rPr>
              <a:t>difference</a:t>
            </a:r>
            <a:r>
              <a:rPr lang="en-GB" sz="2800" b="0" i="0" dirty="0">
                <a:solidFill>
                  <a:srgbClr val="1F1F1F"/>
                </a:solidFill>
                <a:effectLst/>
                <a:latin typeface="Google Sans"/>
              </a:rPr>
              <a:t> between the light and dark areas in the image</a:t>
            </a:r>
            <a:endParaRPr lang="en-GB" sz="28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1F1F1F"/>
                </a:solidFill>
                <a:effectLst/>
                <a:latin typeface="Google Sans"/>
              </a:rPr>
              <a:t>To represent this stark difference, the pixel values will be spread out across a </a:t>
            </a:r>
            <a:r>
              <a:rPr lang="en-GB" sz="2800" b="1" i="0" dirty="0">
                <a:solidFill>
                  <a:srgbClr val="1F1F1F"/>
                </a:solidFill>
                <a:effectLst/>
                <a:latin typeface="Google Sans"/>
              </a:rPr>
              <a:t>larger portion of the grayscale spectrum</a:t>
            </a:r>
            <a:r>
              <a:rPr lang="en-GB" sz="2800" b="0" i="0" dirty="0">
                <a:solidFill>
                  <a:srgbClr val="1F1F1F"/>
                </a:solidFill>
                <a:effectLst/>
                <a:latin typeface="Google Sans"/>
              </a:rPr>
              <a:t>. There will be a greater presence of </a:t>
            </a:r>
            <a:r>
              <a:rPr lang="en-GB" sz="2800" b="1" i="0" dirty="0">
                <a:solidFill>
                  <a:srgbClr val="FF0000"/>
                </a:solidFill>
                <a:effectLst/>
                <a:latin typeface="Google Sans"/>
              </a:rPr>
              <a:t>both</a:t>
            </a:r>
            <a:r>
              <a:rPr lang="en-GB" sz="2800" b="0" i="0" dirty="0">
                <a:solidFill>
                  <a:srgbClr val="1F1F1F"/>
                </a:solidFill>
                <a:effectLst/>
                <a:latin typeface="Google Sans"/>
              </a:rPr>
              <a:t> high (bright) and low (dark) values </a:t>
            </a:r>
            <a:r>
              <a:rPr lang="en-GB" sz="2800" b="1" i="0" dirty="0">
                <a:solidFill>
                  <a:srgbClr val="1F1F1F"/>
                </a:solidFill>
                <a:effectLst/>
                <a:latin typeface="Google Sans"/>
              </a:rPr>
              <a:t>compared</a:t>
            </a:r>
            <a:r>
              <a:rPr lang="en-GB" sz="2800" b="0" i="0" dirty="0">
                <a:solidFill>
                  <a:srgbClr val="1F1F1F"/>
                </a:solidFill>
                <a:effectLst/>
                <a:latin typeface="Google Sans"/>
              </a:rPr>
              <a:t> to a </a:t>
            </a:r>
            <a:r>
              <a:rPr lang="en-GB" sz="2800" b="1" i="0" dirty="0">
                <a:solidFill>
                  <a:srgbClr val="1F1F1F"/>
                </a:solidFill>
                <a:effectLst/>
                <a:latin typeface="Google Sans"/>
              </a:rPr>
              <a:t>low</a:t>
            </a:r>
            <a:r>
              <a:rPr lang="en-GB" sz="28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GB" sz="2800" b="1" i="0" dirty="0">
                <a:solidFill>
                  <a:srgbClr val="1F1F1F"/>
                </a:solidFill>
                <a:effectLst/>
                <a:latin typeface="Google Sans"/>
              </a:rPr>
              <a:t>contrast</a:t>
            </a:r>
            <a:r>
              <a:rPr lang="en-GB" sz="2800" b="0" i="0" dirty="0">
                <a:solidFill>
                  <a:srgbClr val="1F1F1F"/>
                </a:solidFill>
                <a:effectLst/>
                <a:latin typeface="Google Sans"/>
              </a:rPr>
              <a:t> image.</a:t>
            </a:r>
            <a:endParaRPr lang="tr-TR" sz="28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500603" y="2765030"/>
            <a:ext cx="2080728" cy="233881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7" y="85206"/>
            <a:ext cx="11989837" cy="595831"/>
          </a:xfrm>
        </p:spPr>
        <p:txBody>
          <a:bodyPr>
            <a:normAutofit fontScale="90000"/>
          </a:bodyPr>
          <a:lstStyle/>
          <a:p>
            <a:r>
              <a:rPr lang="en-GB" dirty="0"/>
              <a:t>Histogram Sliding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97" y="783770"/>
            <a:ext cx="11989837" cy="5989023"/>
          </a:xfrm>
        </p:spPr>
        <p:txBody>
          <a:bodyPr>
            <a:normAutofit/>
          </a:bodyPr>
          <a:lstStyle/>
          <a:p>
            <a:r>
              <a:rPr lang="en-GB" dirty="0"/>
              <a:t>simply </a:t>
            </a:r>
            <a:r>
              <a:rPr lang="en-GB" b="1" dirty="0"/>
              <a:t>shift</a:t>
            </a:r>
            <a:r>
              <a:rPr lang="en-GB" dirty="0"/>
              <a:t> a </a:t>
            </a:r>
            <a:r>
              <a:rPr lang="en-GB" b="1" dirty="0"/>
              <a:t>complete</a:t>
            </a:r>
            <a:r>
              <a:rPr lang="en-GB" dirty="0"/>
              <a:t> </a:t>
            </a:r>
            <a:r>
              <a:rPr lang="en-GB" b="1" dirty="0"/>
              <a:t>histogram</a:t>
            </a:r>
            <a:r>
              <a:rPr lang="en-GB" dirty="0"/>
              <a:t> </a:t>
            </a:r>
            <a:r>
              <a:rPr lang="en-GB" b="1" dirty="0"/>
              <a:t>rightwards</a:t>
            </a:r>
            <a:r>
              <a:rPr lang="en-GB" dirty="0"/>
              <a:t> or </a:t>
            </a:r>
            <a:r>
              <a:rPr lang="en-GB" b="1" dirty="0"/>
              <a:t>leftwards</a:t>
            </a:r>
            <a:r>
              <a:rPr lang="en-GB" dirty="0"/>
              <a:t>. Due to shifting or sliding of histogram towards right or left, </a:t>
            </a:r>
            <a:r>
              <a:rPr lang="en-GB" b="1" dirty="0"/>
              <a:t>a</a:t>
            </a:r>
            <a:r>
              <a:rPr lang="en-GB" dirty="0"/>
              <a:t> clear </a:t>
            </a:r>
            <a:r>
              <a:rPr lang="en-GB" b="1" dirty="0"/>
              <a:t>change</a:t>
            </a:r>
            <a:r>
              <a:rPr lang="en-GB" dirty="0"/>
              <a:t> can be seen in the image</a:t>
            </a:r>
            <a:endParaRPr lang="en-GB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6547" y="2194989"/>
            <a:ext cx="6569175" cy="4680537"/>
          </a:xfrm>
          <a:prstGeom prst="rect">
            <a:avLst/>
          </a:prstGeom>
        </p:spPr>
      </p:pic>
      <p:sp>
        <p:nvSpPr>
          <p:cNvPr id="6" name="Arrow: Right 5"/>
          <p:cNvSpPr/>
          <p:nvPr/>
        </p:nvSpPr>
        <p:spPr>
          <a:xfrm>
            <a:off x="5327779" y="262190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TextBox 6"/>
          <p:cNvSpPr txBox="1"/>
          <p:nvPr/>
        </p:nvSpPr>
        <p:spPr>
          <a:xfrm>
            <a:off x="4935894" y="3340359"/>
            <a:ext cx="1651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To obtain a brighter image</a:t>
            </a:r>
            <a:endParaRPr lang="tr-TR" dirty="0"/>
          </a:p>
        </p:txBody>
      </p:sp>
      <p:sp>
        <p:nvSpPr>
          <p:cNvPr id="10" name="TextBox 9"/>
          <p:cNvSpPr txBox="1"/>
          <p:nvPr/>
        </p:nvSpPr>
        <p:spPr>
          <a:xfrm>
            <a:off x="9004041" y="2621902"/>
            <a:ext cx="2836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Simply add 50 to each pixel value</a:t>
            </a:r>
            <a:endParaRPr lang="tr-TR" dirty="0"/>
          </a:p>
        </p:txBody>
      </p:sp>
      <p:sp>
        <p:nvSpPr>
          <p:cNvPr id="17" name="TextBox 16"/>
          <p:cNvSpPr txBox="1"/>
          <p:nvPr/>
        </p:nvSpPr>
        <p:spPr>
          <a:xfrm>
            <a:off x="9265722" y="4960566"/>
            <a:ext cx="2575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all the pixel values have been shifted towards right</a:t>
            </a:r>
            <a:endParaRPr lang="tr-TR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4949</Words>
  <Application>WPS Presentation</Application>
  <PresentationFormat>Widescreen</PresentationFormat>
  <Paragraphs>310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Arial</vt:lpstr>
      <vt:lpstr>SimSun</vt:lpstr>
      <vt:lpstr>Wingdings</vt:lpstr>
      <vt:lpstr>Verdana</vt:lpstr>
      <vt:lpstr>Google Sans</vt:lpstr>
      <vt:lpstr>Segoe Print</vt:lpstr>
      <vt:lpstr>MS PGothic</vt:lpstr>
      <vt:lpstr>Aptos Display</vt:lpstr>
      <vt:lpstr>Microsoft YaHei</vt:lpstr>
      <vt:lpstr>Arial Unicode MS</vt:lpstr>
      <vt:lpstr>Aptos</vt:lpstr>
      <vt:lpstr>Calibri</vt:lpstr>
      <vt:lpstr>Times New Roman</vt:lpstr>
      <vt:lpstr>Office Theme</vt:lpstr>
      <vt:lpstr>IMAGE ENHANCEMENT Histogram Processing</vt:lpstr>
      <vt:lpstr>Histogram</vt:lpstr>
      <vt:lpstr>Histogram</vt:lpstr>
      <vt:lpstr>Histogram Examples</vt:lpstr>
      <vt:lpstr>Histogram Examples</vt:lpstr>
      <vt:lpstr>Histogram Examples</vt:lpstr>
      <vt:lpstr>Histogram Examples</vt:lpstr>
      <vt:lpstr>Histogram Examples</vt:lpstr>
      <vt:lpstr>Histogram Sliding</vt:lpstr>
      <vt:lpstr>Histogram Sliding</vt:lpstr>
      <vt:lpstr>Histogram Stretching</vt:lpstr>
      <vt:lpstr>Histogram Stretching</vt:lpstr>
      <vt:lpstr>Histogram Stretching</vt:lpstr>
      <vt:lpstr>Histogram Stretching</vt:lpstr>
      <vt:lpstr>Histogram Stretching</vt:lpstr>
      <vt:lpstr>Histogram EQUALIZATION</vt:lpstr>
      <vt:lpstr>Histogram EQUALIZATION</vt:lpstr>
      <vt:lpstr>Histogram EQUALIZATION</vt:lpstr>
      <vt:lpstr>Histogram EQUALIZATION</vt:lpstr>
      <vt:lpstr>Histogram EQUALIZATION</vt:lpstr>
      <vt:lpstr>Histogram EQUALIZATION</vt:lpstr>
      <vt:lpstr>Difference!</vt:lpstr>
      <vt:lpstr>Basic Grey Level Transformations</vt:lpstr>
      <vt:lpstr>Basic Grey Level Transformations</vt:lpstr>
      <vt:lpstr>Basic Grey Level Transformations</vt:lpstr>
      <vt:lpstr>Basic Grey Level Transformations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Koray Açıcı</dc:creator>
  <cp:lastModifiedBy>Asus F15</cp:lastModifiedBy>
  <cp:revision>71</cp:revision>
  <dcterms:created xsi:type="dcterms:W3CDTF">2024-03-18T22:59:00Z</dcterms:created>
  <dcterms:modified xsi:type="dcterms:W3CDTF">2024-04-01T06:46:25Z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F8B7CC47028447DA96778CCFD358ADB6_12</vt:lpwstr>
  </property>
  <property fmtid="{D5CDD505-2E9C-101B-9397-08002B2CF9AE}" pid="3" name="KSOProductBuildVer">
    <vt:lpwstr>1033-12.2.0.16703</vt:lpwstr>
  </property>
</Properties>
</file>