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C5F13-E370-42E1-9703-C9B1F2B4524E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7DF61-98ED-428F-8565-E5402D43A978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e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SPATIAL FILTERING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" y="1"/>
            <a:ext cx="12138660" cy="716280"/>
          </a:xfrm>
        </p:spPr>
        <p:txBody>
          <a:bodyPr>
            <a:normAutofit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Weighted Smoothing Filters</a:t>
            </a:r>
            <a:endParaRPr lang="tr-TR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43840" y="666750"/>
            <a:ext cx="11894820" cy="61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More effective smoothing filters 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IE" altLang="en-US" dirty="0">
                <a:ea typeface="MS PGothic" panose="020B0600070205080204" pitchFamily="34" charset="-128"/>
              </a:rPr>
              <a:t>by allowing </a:t>
            </a:r>
            <a:r>
              <a:rPr lang="en-IE" altLang="en-US" b="1" dirty="0">
                <a:ea typeface="MS PGothic" panose="020B0600070205080204" pitchFamily="34" charset="-128"/>
              </a:rPr>
              <a:t>different pixels </a:t>
            </a:r>
            <a:r>
              <a:rPr lang="en-IE" altLang="en-US" dirty="0">
                <a:ea typeface="MS PGothic" panose="020B0600070205080204" pitchFamily="34" charset="-128"/>
              </a:rPr>
              <a:t>in the neighbourhood </a:t>
            </a:r>
            <a:r>
              <a:rPr lang="en-IE" altLang="en-US" b="1" dirty="0">
                <a:ea typeface="MS PGothic" panose="020B0600070205080204" pitchFamily="34" charset="-128"/>
              </a:rPr>
              <a:t>different weights </a:t>
            </a:r>
            <a:r>
              <a:rPr lang="en-IE" altLang="en-US" dirty="0">
                <a:ea typeface="MS PGothic" panose="020B0600070205080204" pitchFamily="34" charset="-128"/>
              </a:rPr>
              <a:t>in the </a:t>
            </a:r>
            <a:r>
              <a:rPr lang="en-IE" altLang="en-US" b="1" dirty="0">
                <a:ea typeface="MS PGothic" panose="020B0600070205080204" pitchFamily="34" charset="-128"/>
              </a:rPr>
              <a:t>averaging function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Pixels </a:t>
            </a:r>
            <a:r>
              <a:rPr lang="en-IE" altLang="en-US" b="1" dirty="0">
                <a:ea typeface="MS PGothic" panose="020B0600070205080204" pitchFamily="34" charset="-128"/>
              </a:rPr>
              <a:t>closer to the </a:t>
            </a:r>
            <a:br>
              <a:rPr lang="en-IE" altLang="en-US" b="1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central pixel</a:t>
            </a:r>
            <a:r>
              <a:rPr lang="en-IE" altLang="en-US" dirty="0">
                <a:ea typeface="MS PGothic" panose="020B0600070205080204" pitchFamily="34" charset="-128"/>
              </a:rPr>
              <a:t> are more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important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Often referred to as a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i="1" dirty="0">
                <a:ea typeface="MS PGothic" panose="020B0600070205080204" pitchFamily="34" charset="-128"/>
              </a:rPr>
              <a:t>weighted averaging</a:t>
            </a:r>
            <a:endParaRPr lang="en-IE" altLang="en-US" b="1" i="1" dirty="0">
              <a:ea typeface="MS PGothic" panose="020B0600070205080204" pitchFamily="34" charset="-128"/>
            </a:endParaRPr>
          </a:p>
          <a:p>
            <a:pPr marL="0" indent="0" eaLnBrk="1" hangingPunct="1"/>
            <a:endParaRPr lang="en-IE" altLang="en-US" b="1" dirty="0">
              <a:ea typeface="MS PGothic" panose="020B0600070205080204" pitchFamily="34" charset="-128"/>
            </a:endParaRPr>
          </a:p>
        </p:txBody>
      </p:sp>
      <p:pic>
        <p:nvPicPr>
          <p:cNvPr id="2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81" y="2141537"/>
            <a:ext cx="2714625" cy="25749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02544" y="4716462"/>
            <a:ext cx="27860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en-US" sz="2800" b="1"/>
              <a:t>Weighted  averaging filter</a:t>
            </a:r>
            <a:endParaRPr lang="en-US" altLang="en-US" sz="2800" b="1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74921" y="3428999"/>
            <a:ext cx="2265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0007" y="3059667"/>
            <a:ext cx="16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 =1 </a:t>
            </a:r>
            <a:r>
              <a:rPr lang="en-GB" dirty="0" err="1"/>
              <a:t>px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0581" y="3428999"/>
            <a:ext cx="2050212" cy="1971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0317" y="4920014"/>
            <a:ext cx="203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 =1.4 </a:t>
            </a:r>
            <a:r>
              <a:rPr lang="en-GB" dirty="0" err="1"/>
              <a:t>px</a:t>
            </a:r>
            <a:endParaRPr lang="tr-T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72596" y="2838091"/>
            <a:ext cx="4743091" cy="29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" y="1"/>
            <a:ext cx="12138660" cy="716280"/>
          </a:xfrm>
        </p:spPr>
        <p:txBody>
          <a:bodyPr>
            <a:normAutofit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Weighted Smoothing Filters</a:t>
            </a:r>
            <a:endParaRPr lang="tr-TR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43840" y="666750"/>
            <a:ext cx="11894820" cy="61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Filtering is often used to </a:t>
            </a:r>
            <a:r>
              <a:rPr lang="en-IE" altLang="en-US" b="1" dirty="0">
                <a:ea typeface="MS PGothic" panose="020B0600070205080204" pitchFamily="34" charset="-128"/>
              </a:rPr>
              <a:t>remove noise </a:t>
            </a:r>
            <a:r>
              <a:rPr lang="en-IE" altLang="en-US" dirty="0">
                <a:ea typeface="MS PGothic" panose="020B0600070205080204" pitchFamily="34" charset="-128"/>
              </a:rPr>
              <a:t>from images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Sometimes a </a:t>
            </a:r>
            <a:r>
              <a:rPr lang="en-IE" altLang="en-US" b="1" dirty="0">
                <a:ea typeface="MS PGothic" panose="020B0600070205080204" pitchFamily="34" charset="-128"/>
              </a:rPr>
              <a:t>median filter </a:t>
            </a:r>
            <a:r>
              <a:rPr lang="en-IE" altLang="en-US" dirty="0">
                <a:ea typeface="MS PGothic" panose="020B0600070205080204" pitchFamily="34" charset="-128"/>
              </a:rPr>
              <a:t>works </a:t>
            </a:r>
            <a:r>
              <a:rPr lang="en-IE" altLang="en-US" b="1" dirty="0">
                <a:ea typeface="MS PGothic" panose="020B0600070205080204" pitchFamily="34" charset="-128"/>
              </a:rPr>
              <a:t>better</a:t>
            </a:r>
            <a:r>
              <a:rPr lang="en-IE" altLang="en-US" dirty="0">
                <a:ea typeface="MS PGothic" panose="020B0600070205080204" pitchFamily="34" charset="-128"/>
              </a:rPr>
              <a:t> than an averaging filter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 eaLnBrk="1" hangingPunct="1"/>
            <a:endParaRPr lang="en-IE" altLang="en-US" b="1" dirty="0">
              <a:ea typeface="MS PGothic" panose="020B0600070205080204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015451" y="2334838"/>
            <a:ext cx="7488238" cy="3033712"/>
            <a:chOff x="474" y="817"/>
            <a:chExt cx="4717" cy="191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6"/>
            <a:stretch>
              <a:fillRect/>
            </a:stretch>
          </p:blipFill>
          <p:spPr bwMode="auto"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13" y="2324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800" b="1"/>
                <a:t>Original Image</a:t>
              </a:r>
              <a:br>
                <a:rPr lang="en-IE" altLang="en-US" sz="1800" b="1"/>
              </a:br>
              <a:r>
                <a:rPr lang="en-IE" altLang="en-US" sz="1800" b="1"/>
                <a:t>With Noise</a:t>
              </a:r>
              <a:endParaRPr lang="en-US" altLang="en-US" sz="1800" b="1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218" y="2324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800" b="1"/>
                <a:t>Image After</a:t>
              </a:r>
              <a:br>
                <a:rPr lang="en-IE" altLang="en-US" sz="1800" b="1"/>
              </a:br>
              <a:r>
                <a:rPr lang="en-IE" altLang="en-US" sz="1800" b="1"/>
                <a:t>Averaging Filter</a:t>
              </a:r>
              <a:endParaRPr lang="en-US" altLang="en-US" sz="1800" b="1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884" y="2324"/>
              <a:ext cx="10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800" b="1"/>
                <a:t>Image After</a:t>
              </a:r>
              <a:br>
                <a:rPr lang="en-IE" altLang="en-US" sz="1800" b="1"/>
              </a:br>
              <a:r>
                <a:rPr lang="en-IE" altLang="en-US" sz="1800" b="1"/>
                <a:t>Median Filter</a:t>
              </a:r>
              <a:endParaRPr lang="en-US" altLang="en-US" sz="1800" b="1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08430" y="5460521"/>
            <a:ext cx="1924050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noisy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" y="1"/>
            <a:ext cx="12138660" cy="716280"/>
          </a:xfrm>
        </p:spPr>
        <p:txBody>
          <a:bodyPr>
            <a:normAutofit/>
          </a:bodyPr>
          <a:lstStyle/>
          <a:p>
            <a:r>
              <a:rPr lang="en-GB" dirty="0"/>
              <a:t>Filtering At The EDGES</a:t>
            </a:r>
            <a:endParaRPr lang="tr-TR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43840" y="666750"/>
            <a:ext cx="11894820" cy="61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sz="3200" dirty="0"/>
              <a:t>At the edges of an image we are missing pixels to form a neighbourhood</a:t>
            </a:r>
            <a:endParaRPr lang="en-US" altLang="en-US" sz="3200" dirty="0"/>
          </a:p>
          <a:p>
            <a:pPr marL="0" indent="0" eaLnBrk="1" hangingPunct="1"/>
            <a:endParaRPr lang="en-IE" altLang="en-US" b="1" dirty="0">
              <a:ea typeface="MS PGothic" panose="020B0600070205080204" pitchFamily="34" charset="-128"/>
            </a:endParaRPr>
          </a:p>
        </p:txBody>
      </p:sp>
      <p:grpSp>
        <p:nvGrpSpPr>
          <p:cNvPr id="351" name="Group 350"/>
          <p:cNvGrpSpPr/>
          <p:nvPr/>
        </p:nvGrpSpPr>
        <p:grpSpPr bwMode="auto">
          <a:xfrm>
            <a:off x="4163693" y="2062397"/>
            <a:ext cx="3625852" cy="3384551"/>
            <a:chOff x="330" y="1023"/>
            <a:chExt cx="2284" cy="2132"/>
          </a:xfrm>
        </p:grpSpPr>
        <p:sp>
          <p:nvSpPr>
            <p:cNvPr id="450" name="Rectangle 449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1" name="Rectangle 450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2" name="Rectangle 451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3" name="Rectangle 452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4" name="Rectangle 453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5" name="Rectangle 454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6" name="Rectangle 455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7" name="Rectangle 456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8" name="Rectangle 457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9" name="Rectangle 458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0" name="Rectangle 459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1" name="Rectangle 460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2" name="Rectangle 461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3" name="Rectangle 462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4" name="Rectangle 463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5" name="Rectangle 464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6" name="Rectangle 465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7" name="Rectangle 466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8" name="Rectangle 467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9" name="Rectangle 468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0" name="Rectangle 469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1" name="Rectangle 470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2" name="Rectangle 471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3" name="Rectangle 472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4" name="Rectangle 473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5" name="Rectangle 474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6" name="Rectangle 475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7" name="Rectangle 476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8" name="Rectangle 477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9" name="Rectangle 478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0" name="Rectangle 479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1" name="Rectangle 480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2" name="Rectangle 481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3" name="Rectangle 482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4" name="Rectangle 483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5" name="Rectangle 484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6" name="Rectangle 485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7" name="Rectangle 486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8" name="Rectangle 487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9" name="Rectangle 488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0" name="Rectangle 489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1" name="Rectangle 490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2" name="Rectangle 491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3" name="Rectangle 492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4" name="Rectangle 493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5" name="Rectangle 494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6" name="Rectangle 495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7" name="Rectangle 496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8" name="Rectangle 497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9" name="Rectangle 498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0" name="Rectangle 499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1" name="Rectangle 500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2" name="Rectangle 501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3" name="Rectangle 502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4" name="Rectangle 503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5" name="Rectangle 504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6" name="Rectangle 505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7" name="Rectangle 506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8" name="Rectangle 507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9" name="Rectangle 508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0" name="Rectangle 509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1" name="Rectangle 510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2" name="Rectangle 511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3" name="Rectangle 512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4" name="Rectangle 513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5" name="Rectangle 514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6" name="Rectangle 515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7" name="Rectangle 516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8" name="Rectangle 517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9" name="Rectangle 518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0" name="Rectangle 519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1" name="Rectangle 520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2" name="Rectangle 521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3" name="Rectangle 522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4" name="Rectangle 523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5" name="Rectangle 524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6" name="Rectangle 525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7" name="Rectangle 526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8" name="Rectangle 527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9" name="Rectangle 528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0" name="Rectangle 529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1" name="Rectangle 530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2" name="Rectangle 531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3" name="Rectangle 532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4" name="Rectangle 533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5" name="Rectangle 534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6" name="Rectangle 535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7" name="Rectangle 536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8" name="Rectangle 537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9" name="Rectangle 538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0" name="Rectangle 539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1" name="Rectangle 540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2" name="Rectangle 541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3" name="Rectangle 542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4" name="Rectangle 543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5" name="Rectangle 544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6" name="Rectangle 545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7" name="Rectangle 546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8" name="Rectangle 547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9" name="Rectangle 548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0" name="Rectangle 549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1" name="Rectangle 550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2" name="Rectangle 551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3" name="Rectangle 552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4" name="Rectangle 553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5" name="Rectangle 554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6" name="Rectangle 555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7" name="Rectangle 556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8" name="Rectangle 557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9" name="Rectangle 558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0" name="Rectangle 559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1" name="Rectangle 560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2" name="Rectangle 561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3" name="Rectangle 562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4" name="Rectangle 563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5" name="Rectangle 564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6" name="Rectangle 565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7" name="Rectangle 566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8" name="Rectangle 567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9" name="Rectangle 568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0" name="Rectangle 569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1" name="Rectangle 570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2" name="Rectangle 571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3" name="Rectangle 572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4" name="Rectangle 573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5" name="Rectangle 574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6" name="Rectangle 575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7" name="Rectangle 576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8" name="Rectangle 577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9" name="Rectangle 578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0" name="Rectangle 579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1" name="Rectangle 580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2" name="Rectangle 581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3" name="Rectangle 582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4" name="Rectangle 583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5" name="Rectangle 584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6" name="Rectangle 585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7" name="Rectangle 586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8" name="Rectangle 587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9" name="Rectangle 588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0" name="Rectangle 589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1" name="Rectangle 590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2" name="Rectangle 591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3" name="Rectangle 592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4" name="Rectangle 593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5" name="Rectangle 594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6" name="Rectangle 595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7" name="Rectangle 596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8" name="Rectangle 597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9" name="Rectangle 598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0" name="Rectangle 599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1" name="Rectangle 600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2" name="Rectangle 601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3" name="Rectangle 602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4" name="Rectangle 603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5" name="Rectangle 604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6" name="Rectangle 605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7" name="Rectangle 606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8" name="Rectangle 607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9" name="Rectangle 608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0" name="Rectangle 609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1" name="Rectangle 610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2" name="Rectangle 611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3" name="Rectangle 612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4" name="Rectangle 613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5" name="Rectangle 614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6" name="Rectangle 615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7" name="Rectangle 616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8" name="Rectangle 617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9" name="Rectangle 618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0" name="Rectangle 619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1" name="Rectangle 620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2" name="Rectangle 621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3" name="Rectangle 622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4" name="Rectangle 623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5" name="Rectangle 624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6" name="Rectangle 625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7" name="Rectangle 626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8" name="Rectangle 627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9" name="Rectangle 628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0" name="Rectangle 629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1" name="Rectangle 630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2" name="Rectangle 631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3" name="Rectangle 632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4" name="Rectangle 633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5" name="Rectangle 634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6" name="Rectangle 635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7" name="Rectangle 636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8" name="Rectangle 637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9" name="Rectangle 638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0" name="Rectangle 639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1" name="Rectangle 640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2" name="Rectangle 641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3" name="Rectangle 642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4" name="Rectangle 643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5" name="Rectangle 644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6" name="Rectangle 645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7" name="Rectangle 646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8" name="Rectangle 647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9" name="Rectangle 648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0" name="Rectangle 649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1" name="Rectangle 650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2" name="Rectangle 651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3" name="Rectangle 652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4" name="Rectangle 653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5" name="Rectangle 654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" name="Rectangle 655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" name="Rectangle 656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" name="Rectangle 657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9" name="Rectangle 658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0" name="Rectangle 659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1" name="Rectangle 660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2" name="Rectangle 661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3" name="Rectangle 662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4" name="Rectangle 663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5" name="Rectangle 664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6" name="Rectangle 665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7" name="Rectangle 666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8" name="Rectangle 667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9" name="Rectangle 668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0" name="Rectangle 669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1" name="Rectangle 670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2" name="Rectangle 671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3" name="Rectangle 672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4" name="Rectangle 673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5" name="Rectangle 674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6" name="Rectangle 675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7" name="Rectangle 676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8" name="Rectangle 677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9" name="Rectangle 678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0" name="Rectangle 679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1" name="Rectangle 680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2" name="Rectangle 681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3" name="Rectangle 682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4" name="Rectangle 683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5" name="Rectangle 684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6" name="Rectangle 685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7" name="Rectangle 686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8" name="Rectangle 687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9" name="Rectangle 688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352" name="Line 518"/>
          <p:cNvSpPr>
            <a:spLocks noChangeShapeType="1"/>
          </p:cNvSpPr>
          <p:nvPr/>
        </p:nvSpPr>
        <p:spPr bwMode="auto">
          <a:xfrm>
            <a:off x="4163693" y="2062396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353" name="Line 519"/>
          <p:cNvSpPr>
            <a:spLocks noChangeShapeType="1"/>
          </p:cNvSpPr>
          <p:nvPr/>
        </p:nvSpPr>
        <p:spPr bwMode="auto">
          <a:xfrm rot="5400000">
            <a:off x="2383311" y="3842778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354" name="Text Box 520"/>
          <p:cNvSpPr txBox="1">
            <a:spLocks noChangeArrowheads="1"/>
          </p:cNvSpPr>
          <p:nvPr/>
        </p:nvSpPr>
        <p:spPr bwMode="auto">
          <a:xfrm>
            <a:off x="3639818" y="1694096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5" name="Text Box 521"/>
          <p:cNvSpPr txBox="1">
            <a:spLocks noChangeArrowheads="1"/>
          </p:cNvSpPr>
          <p:nvPr/>
        </p:nvSpPr>
        <p:spPr bwMode="auto">
          <a:xfrm>
            <a:off x="7780018" y="1695684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6" name="Text Box 522"/>
          <p:cNvSpPr txBox="1">
            <a:spLocks noChangeArrowheads="1"/>
          </p:cNvSpPr>
          <p:nvPr/>
        </p:nvSpPr>
        <p:spPr bwMode="auto">
          <a:xfrm>
            <a:off x="3879531" y="5408846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7" name="Text Box 523"/>
          <p:cNvSpPr txBox="1">
            <a:spLocks noChangeArrowheads="1"/>
          </p:cNvSpPr>
          <p:nvPr/>
        </p:nvSpPr>
        <p:spPr bwMode="auto">
          <a:xfrm>
            <a:off x="6436993" y="5435834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Rectangle 357"/>
          <p:cNvSpPr>
            <a:spLocks noChangeArrowheads="1"/>
          </p:cNvSpPr>
          <p:nvPr/>
        </p:nvSpPr>
        <p:spPr bwMode="auto">
          <a:xfrm>
            <a:off x="4157343" y="2054459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anose="02020603050405020304" pitchFamily="18" charset="0"/>
              </a:rPr>
              <a:t>e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grpSp>
        <p:nvGrpSpPr>
          <p:cNvPr id="359" name="Group 358"/>
          <p:cNvGrpSpPr/>
          <p:nvPr/>
        </p:nvGrpSpPr>
        <p:grpSpPr bwMode="auto">
          <a:xfrm>
            <a:off x="3931918" y="1829034"/>
            <a:ext cx="677863" cy="685800"/>
            <a:chOff x="1752" y="2422"/>
            <a:chExt cx="427" cy="432"/>
          </a:xfrm>
        </p:grpSpPr>
        <p:sp>
          <p:nvSpPr>
            <p:cNvPr id="442" name="Rectangle 441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3" name="Rectangle 442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4" name="Rectangle 443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5" name="Rectangle 444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7" name="Rectangle 446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449" name="Rectangle 448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360" name="Group 359"/>
          <p:cNvGrpSpPr/>
          <p:nvPr/>
        </p:nvGrpSpPr>
        <p:grpSpPr bwMode="auto">
          <a:xfrm>
            <a:off x="7338693" y="3645134"/>
            <a:ext cx="677863" cy="685800"/>
            <a:chOff x="2564" y="2228"/>
            <a:chExt cx="427" cy="432"/>
          </a:xfrm>
        </p:grpSpPr>
        <p:sp>
          <p:nvSpPr>
            <p:cNvPr id="432" name="Rectangle 43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433" name="Group 432"/>
            <p:cNvGrpSpPr/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434" name="Rectangle 43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5" name="Rectangle 43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6" name="Rectangle 43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7" name="Rectangle 43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8" name="Rectangle 43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9" name="Rectangle 43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40" name="Rectangle 43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41" name="Rectangle 44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361" name="Group 360"/>
          <p:cNvGrpSpPr/>
          <p:nvPr/>
        </p:nvGrpSpPr>
        <p:grpSpPr bwMode="auto">
          <a:xfrm>
            <a:off x="5298758" y="4999271"/>
            <a:ext cx="677863" cy="685800"/>
            <a:chOff x="698" y="3091"/>
            <a:chExt cx="427" cy="432"/>
          </a:xfrm>
        </p:grpSpPr>
        <p:sp>
          <p:nvSpPr>
            <p:cNvPr id="422" name="Rectangle 421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423" name="Group 422"/>
            <p:cNvGrpSpPr/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424" name="Rectangle 42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5" name="Rectangle 42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6" name="Rectangle 42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7" name="Rectangle 42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8" name="Rectangle 42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9" name="Rectangle 42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0" name="Rectangle 42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31" name="Rectangle 43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362" name="Group 361"/>
          <p:cNvGrpSpPr/>
          <p:nvPr/>
        </p:nvGrpSpPr>
        <p:grpSpPr bwMode="auto">
          <a:xfrm>
            <a:off x="6665593" y="1835384"/>
            <a:ext cx="677863" cy="685800"/>
            <a:chOff x="2140" y="1098"/>
            <a:chExt cx="427" cy="432"/>
          </a:xfrm>
        </p:grpSpPr>
        <p:sp>
          <p:nvSpPr>
            <p:cNvPr id="412" name="Rectangle 411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413" name="Group 412"/>
            <p:cNvGrpSpPr/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414" name="Rectangle 41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5" name="Rectangle 41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6" name="Rectangle 41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7" name="Rectangle 41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8" name="Rectangle 41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9" name="Rectangle 41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0" name="Rectangle 41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21" name="Rectangle 42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sp>
        <p:nvSpPr>
          <p:cNvPr id="363" name="Rectangle 362"/>
          <p:cNvSpPr>
            <a:spLocks noChangeArrowheads="1"/>
          </p:cNvSpPr>
          <p:nvPr/>
        </p:nvSpPr>
        <p:spPr bwMode="auto">
          <a:xfrm>
            <a:off x="17526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grpSp>
        <p:nvGrpSpPr>
          <p:cNvPr id="364" name="Group 363"/>
          <p:cNvGrpSpPr/>
          <p:nvPr/>
        </p:nvGrpSpPr>
        <p:grpSpPr bwMode="auto">
          <a:xfrm>
            <a:off x="3933506" y="4988159"/>
            <a:ext cx="685800" cy="677863"/>
            <a:chOff x="1561" y="3687"/>
            <a:chExt cx="432" cy="427"/>
          </a:xfrm>
        </p:grpSpPr>
        <p:grpSp>
          <p:nvGrpSpPr>
            <p:cNvPr id="402" name="Group 401"/>
            <p:cNvGrpSpPr/>
            <p:nvPr/>
          </p:nvGrpSpPr>
          <p:grpSpPr bwMode="auto">
            <a:xfrm rot="-5400000">
              <a:off x="1563" y="3685"/>
              <a:ext cx="427" cy="432"/>
              <a:chOff x="1752" y="2422"/>
              <a:chExt cx="427" cy="432"/>
            </a:xfrm>
          </p:grpSpPr>
          <p:sp>
            <p:nvSpPr>
              <p:cNvPr id="404" name="Rectangle 40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5" name="Rectangle 40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6" name="Rectangle 40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7" name="Rectangle 40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8" name="Rectangle 40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9" name="Rectangle 40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0" name="Rectangle 40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11" name="Rectangle 41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403" name="Rectangle 402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 bwMode="auto">
          <a:xfrm>
            <a:off x="7332343" y="4984984"/>
            <a:ext cx="677863" cy="685800"/>
            <a:chOff x="3702" y="3685"/>
            <a:chExt cx="427" cy="432"/>
          </a:xfrm>
        </p:grpSpPr>
        <p:grpSp>
          <p:nvGrpSpPr>
            <p:cNvPr id="392" name="Group 391"/>
            <p:cNvGrpSpPr/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394" name="Rectangle 39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395" name="Rectangle 39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396" name="Rectangle 39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397" name="Rectangle 39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398" name="Rectangle 39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399" name="Rectangle 39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0" name="Rectangle 39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401" name="Rectangle 40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393" name="Rectangle 392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 bwMode="auto">
          <a:xfrm>
            <a:off x="3933508" y="2940284"/>
            <a:ext cx="1136651" cy="1149350"/>
            <a:chOff x="1561" y="2397"/>
            <a:chExt cx="716" cy="724"/>
          </a:xfrm>
        </p:grpSpPr>
        <p:sp>
          <p:nvSpPr>
            <p:cNvPr id="367" name="Rectangle 366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368" name="Rectangle 367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69" name="Rectangle 368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0" name="Rectangle 369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1" name="Rectangle 370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2" name="Rectangle 371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3" name="Rectangle 372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4" name="Rectangle 373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5" name="Rectangle 374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6" name="Rectangle 375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7" name="Rectangle 376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8" name="Rectangle 377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79" name="Rectangle 378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0" name="Rectangle 379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1" name="Rectangle 380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2" name="Rectangle 381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3" name="Rectangle 382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4" name="Rectangle 383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5" name="Rectangle 384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6" name="Rectangle 385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7" name="Rectangle 386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8" name="Rectangle 387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89" name="Rectangle 388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90" name="Rectangle 389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sp>
        <p:nvSpPr>
          <p:cNvPr id="690" name="TextBox 689"/>
          <p:cNvSpPr txBox="1"/>
          <p:nvPr/>
        </p:nvSpPr>
        <p:spPr>
          <a:xfrm>
            <a:off x="8823445" y="2557181"/>
            <a:ext cx="16159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b="1" dirty="0"/>
              <a:t>?</a:t>
            </a:r>
            <a:endParaRPr lang="tr-TR" sz="199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Filtering At The EDGES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39460" y="759125"/>
            <a:ext cx="118081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IE" altLang="en-US" sz="3200" b="1" dirty="0">
                <a:ea typeface="MS PGothic" panose="020B0600070205080204" pitchFamily="34" charset="-128"/>
              </a:rPr>
              <a:t>Pad the image </a:t>
            </a:r>
            <a:endParaRPr lang="en-IE" altLang="en-US" sz="3200" b="1" dirty="0">
              <a:ea typeface="MS PGothic" panose="020B0600070205080204" pitchFamily="34" charset="-128"/>
            </a:endParaRPr>
          </a:p>
          <a:p>
            <a:pPr lvl="2" eaLnBrk="1" hangingPunct="1"/>
            <a:r>
              <a:rPr lang="en-IE" altLang="en-US" dirty="0">
                <a:ea typeface="MS PGothic" panose="020B0600070205080204" pitchFamily="34" charset="-128"/>
              </a:rPr>
              <a:t>Typically with either all white or all black pixels (ZERO PADDING)</a:t>
            </a:r>
            <a:endParaRPr lang="en-IE" altLang="en-US" dirty="0">
              <a:ea typeface="MS PGothic" panose="020B0600070205080204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977" y="1767549"/>
            <a:ext cx="80867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- SHARPENING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39460" y="635540"/>
            <a:ext cx="11808125" cy="886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2800" b="1" i="1" dirty="0"/>
              <a:t>Sharpening</a:t>
            </a:r>
            <a:r>
              <a:rPr lang="en-IE" altLang="en-US" sz="2800" i="1" dirty="0"/>
              <a:t> spatial filters</a:t>
            </a:r>
            <a:r>
              <a:rPr lang="en-IE" altLang="en-US" sz="2800" dirty="0"/>
              <a:t> </a:t>
            </a:r>
            <a:r>
              <a:rPr lang="en-IE" altLang="en-US" sz="2800" dirty="0">
                <a:sym typeface="Wingdings" panose="05000000000000000000" pitchFamily="2" charset="2"/>
              </a:rPr>
              <a:t></a:t>
            </a:r>
            <a:r>
              <a:rPr lang="en-IE" altLang="en-US" sz="2800" dirty="0"/>
              <a:t> to </a:t>
            </a:r>
            <a:r>
              <a:rPr lang="en-IE" altLang="en-US" sz="2800" b="1" dirty="0"/>
              <a:t>highlight</a:t>
            </a:r>
            <a:r>
              <a:rPr lang="en-IE" altLang="en-US" sz="2800" dirty="0"/>
              <a:t> fine detail</a:t>
            </a:r>
            <a:endParaRPr lang="en-IE" alt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800" dirty="0"/>
              <a:t>Remove </a:t>
            </a:r>
            <a:r>
              <a:rPr lang="en-GB" altLang="en-US" sz="2800" b="1" dirty="0"/>
              <a:t>blurring</a:t>
            </a:r>
            <a:r>
              <a:rPr lang="en-GB" altLang="en-US" sz="2800" dirty="0"/>
              <a:t> from images</a:t>
            </a:r>
            <a:endParaRPr lang="en-GB" alt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800" b="1" dirty="0"/>
              <a:t>Highlight</a:t>
            </a:r>
            <a:r>
              <a:rPr lang="en-GB" altLang="en-US" sz="2800" dirty="0"/>
              <a:t> edges</a:t>
            </a:r>
            <a:endParaRPr lang="en-GB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4400" dirty="0"/>
              <a:t>Sharpening filters are </a:t>
            </a:r>
            <a:r>
              <a:rPr lang="en-IE" altLang="en-US" sz="4400" b="1" dirty="0"/>
              <a:t>based on</a:t>
            </a:r>
            <a:r>
              <a:rPr lang="en-IE" altLang="en-US" sz="4400" dirty="0"/>
              <a:t> </a:t>
            </a:r>
            <a:r>
              <a:rPr lang="en-IE" altLang="en-US" sz="4400" i="1" dirty="0"/>
              <a:t>spatial </a:t>
            </a:r>
            <a:r>
              <a:rPr lang="en-IE" altLang="en-US" sz="4400" b="1" i="1" dirty="0"/>
              <a:t>differentiation</a:t>
            </a:r>
            <a:endParaRPr lang="en-US" altLang="en-US" sz="4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- SHARPENING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39948" y="635540"/>
            <a:ext cx="1126609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2800" b="1" dirty="0"/>
              <a:t>Differentiation</a:t>
            </a:r>
            <a:r>
              <a:rPr lang="en-IE" altLang="en-US" sz="2800" dirty="0"/>
              <a:t> measures the </a:t>
            </a:r>
            <a:r>
              <a:rPr lang="en-IE" altLang="en-US" sz="2800" b="1" i="1" dirty="0"/>
              <a:t>rate of change</a:t>
            </a:r>
            <a:r>
              <a:rPr lang="en-IE" altLang="en-US" sz="2800" b="1" dirty="0"/>
              <a:t> </a:t>
            </a:r>
            <a:r>
              <a:rPr lang="en-IE" altLang="en-US" sz="2800" dirty="0"/>
              <a:t>of a function</a:t>
            </a:r>
            <a:endParaRPr lang="en-IE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dirty="0"/>
              <a:t>It’s just the </a:t>
            </a:r>
            <a:r>
              <a:rPr lang="en-GB" altLang="en-US" sz="2800" b="1" dirty="0"/>
              <a:t>difference</a:t>
            </a:r>
            <a:r>
              <a:rPr lang="en-GB" altLang="en-US" sz="2800" dirty="0"/>
              <a:t> between </a:t>
            </a:r>
            <a:r>
              <a:rPr lang="en-GB" altLang="en-US" sz="2800" b="1" dirty="0"/>
              <a:t>subsequent values </a:t>
            </a:r>
            <a:r>
              <a:rPr lang="en-GB" altLang="en-US" sz="2800" dirty="0"/>
              <a:t>and measures the rate of change of the function</a:t>
            </a:r>
            <a:endParaRPr lang="en-GB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dirty="0"/>
              <a:t>The formula for the 1st order derivative of a function is as follows:</a:t>
            </a:r>
            <a:endParaRPr lang="en-GB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  <a:p>
            <a:pPr lvl="2" eaLnBrk="1" hangingPunct="1"/>
            <a:endParaRPr lang="en-IE" altLang="en-US" dirty="0">
              <a:ea typeface="MS PGothic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166" y="3429000"/>
            <a:ext cx="40671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- SHARPENING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39948" y="635540"/>
            <a:ext cx="1126609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 dirty="0"/>
              <a:t>The formula for the </a:t>
            </a:r>
            <a:r>
              <a:rPr lang="en-GB" altLang="en-US" sz="3200" b="1" dirty="0"/>
              <a:t>2</a:t>
            </a:r>
            <a:r>
              <a:rPr lang="en-GB" altLang="en-US" sz="3200" b="1" baseline="30000" dirty="0"/>
              <a:t>nd</a:t>
            </a:r>
            <a:r>
              <a:rPr lang="en-GB" altLang="en-US" sz="3200" dirty="0"/>
              <a:t> order derivative of a function is as follows:</a:t>
            </a: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4800" dirty="0"/>
              <a:t>Simply takes into account the values both </a:t>
            </a:r>
            <a:r>
              <a:rPr lang="en-IE" altLang="en-US" sz="4800" b="1" dirty="0"/>
              <a:t>before</a:t>
            </a:r>
            <a:r>
              <a:rPr lang="en-IE" altLang="en-US" sz="4800" dirty="0"/>
              <a:t> and </a:t>
            </a:r>
            <a:r>
              <a:rPr lang="en-IE" altLang="en-US" sz="4800" b="1" dirty="0"/>
              <a:t>after</a:t>
            </a:r>
            <a:r>
              <a:rPr lang="en-IE" altLang="en-US" sz="4800" dirty="0"/>
              <a:t> the </a:t>
            </a:r>
            <a:r>
              <a:rPr lang="en-IE" altLang="en-US" sz="4800" b="1" dirty="0"/>
              <a:t>current value</a:t>
            </a:r>
            <a:endParaRPr lang="en-IE" altLang="en-US" sz="4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750" y="1718086"/>
            <a:ext cx="65246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- SHARPENING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39948" y="635540"/>
            <a:ext cx="11266098" cy="36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sz="2800" dirty="0"/>
              <a:t>The </a:t>
            </a:r>
            <a:r>
              <a:rPr lang="en-IE" altLang="en-US" sz="2800" b="1" dirty="0"/>
              <a:t>2</a:t>
            </a:r>
            <a:r>
              <a:rPr lang="en-IE" altLang="en-US" sz="2800" b="1" baseline="30000" dirty="0"/>
              <a:t>nd</a:t>
            </a:r>
            <a:r>
              <a:rPr lang="en-IE" altLang="en-US" sz="2800" dirty="0"/>
              <a:t> order derivative is more </a:t>
            </a:r>
            <a:r>
              <a:rPr lang="en-IE" altLang="en-US" sz="2800" b="1" dirty="0"/>
              <a:t>useful</a:t>
            </a:r>
            <a:r>
              <a:rPr lang="en-IE" altLang="en-US" sz="2800" dirty="0"/>
              <a:t> for image enhancement than the 1</a:t>
            </a:r>
            <a:r>
              <a:rPr lang="en-IE" altLang="en-US" sz="2800" baseline="30000" dirty="0"/>
              <a:t>st</a:t>
            </a:r>
            <a:r>
              <a:rPr lang="en-IE" altLang="en-US" sz="2800" dirty="0"/>
              <a:t> derivative</a:t>
            </a:r>
            <a:endParaRPr lang="en-IE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IE" altLang="en-US" sz="2800" b="1" dirty="0">
                <a:ea typeface="MS PGothic" panose="020B0600070205080204" pitchFamily="34" charset="-128"/>
              </a:rPr>
              <a:t>Stronger</a:t>
            </a:r>
            <a:r>
              <a:rPr lang="en-IE" altLang="en-US" sz="2800" dirty="0">
                <a:ea typeface="MS PGothic" panose="020B0600070205080204" pitchFamily="34" charset="-128"/>
              </a:rPr>
              <a:t> </a:t>
            </a:r>
            <a:r>
              <a:rPr lang="en-IE" altLang="en-US" sz="2800" b="1" dirty="0">
                <a:ea typeface="MS PGothic" panose="020B0600070205080204" pitchFamily="34" charset="-128"/>
              </a:rPr>
              <a:t>response</a:t>
            </a:r>
            <a:r>
              <a:rPr lang="en-IE" altLang="en-US" sz="2800" dirty="0">
                <a:ea typeface="MS PGothic" panose="020B0600070205080204" pitchFamily="34" charset="-128"/>
              </a:rPr>
              <a:t> to fine </a:t>
            </a:r>
            <a:r>
              <a:rPr lang="en-IE" altLang="en-US" sz="2800" b="1" dirty="0">
                <a:ea typeface="MS PGothic" panose="020B0600070205080204" pitchFamily="34" charset="-128"/>
              </a:rPr>
              <a:t>detail</a:t>
            </a:r>
            <a:endParaRPr lang="en-IE" altLang="en-US" sz="2800" b="1" dirty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IE" altLang="en-US" sz="2800" b="1" dirty="0">
                <a:ea typeface="MS PGothic" panose="020B0600070205080204" pitchFamily="34" charset="-128"/>
              </a:rPr>
              <a:t>Simpler</a:t>
            </a:r>
            <a:r>
              <a:rPr lang="en-IE" altLang="en-US" sz="2800" dirty="0">
                <a:ea typeface="MS PGothic" panose="020B0600070205080204" pitchFamily="34" charset="-128"/>
              </a:rPr>
              <a:t> implementation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684" y="2503090"/>
            <a:ext cx="65246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dirty="0"/>
              <a:t>The Laplacian is defined as follows:</a:t>
            </a: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dirty="0"/>
              <a:t>where the partial </a:t>
            </a:r>
            <a:r>
              <a:rPr lang="en-IE" altLang="en-US" b="1" dirty="0"/>
              <a:t>2</a:t>
            </a:r>
            <a:r>
              <a:rPr lang="en-IE" altLang="en-US" b="1" baseline="30000" dirty="0"/>
              <a:t>nd</a:t>
            </a:r>
            <a:r>
              <a:rPr lang="en-IE" altLang="en-US" dirty="0"/>
              <a:t> order derivative in the </a:t>
            </a:r>
            <a:r>
              <a:rPr lang="en-IE" altLang="en-US" i="1" dirty="0">
                <a:latin typeface="Times New Roman" panose="02020603050405020304" pitchFamily="18" charset="0"/>
              </a:rPr>
              <a:t>x</a:t>
            </a:r>
            <a:r>
              <a:rPr lang="en-IE" altLang="en-US" dirty="0"/>
              <a:t> direction is defined as follows:</a:t>
            </a: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dirty="0"/>
              <a:t>and in the </a:t>
            </a:r>
            <a:r>
              <a:rPr lang="en-IE" altLang="en-US" i="1" dirty="0">
                <a:latin typeface="Times New Roman" panose="02020603050405020304" pitchFamily="18" charset="0"/>
              </a:rPr>
              <a:t>y</a:t>
            </a:r>
            <a:r>
              <a:rPr lang="en-IE" altLang="en-US" dirty="0"/>
              <a:t> direction as follows: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974" y="1066859"/>
            <a:ext cx="32004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838450"/>
            <a:ext cx="6972300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02" y="4988225"/>
            <a:ext cx="698182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IE" altLang="en-US" dirty="0"/>
              <a:t>So, the Laplacian can be given as follows:</a:t>
            </a: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None/>
            </a:pPr>
            <a:r>
              <a:rPr lang="en-IE" altLang="en-US" dirty="0"/>
              <a:t>We can easily build a filter based on this:</a:t>
            </a:r>
            <a:endParaRPr lang="en-US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92" y="1460644"/>
            <a:ext cx="7144747" cy="214342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790765" y="4841096"/>
          <a:ext cx="262779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31"/>
                <a:gridCol w="875931"/>
                <a:gridCol w="875931"/>
              </a:tblGrid>
              <a:tr h="5790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?</a:t>
                      </a:r>
                      <a:endParaRPr lang="tr-TR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Arrow: Right 19"/>
          <p:cNvSpPr/>
          <p:nvPr/>
        </p:nvSpPr>
        <p:spPr>
          <a:xfrm>
            <a:off x="2423604" y="53174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8" y="106333"/>
            <a:ext cx="11999343" cy="678672"/>
          </a:xfrm>
        </p:spPr>
        <p:txBody>
          <a:bodyPr>
            <a:normAutofit fontScale="90000"/>
          </a:bodyPr>
          <a:lstStyle/>
          <a:p>
            <a:r>
              <a:rPr lang="en-GB" dirty="0"/>
              <a:t>NEIGHBOURHOOD OPERATIONS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7" y="879894"/>
            <a:ext cx="11999343" cy="5871773"/>
          </a:xfrm>
        </p:spPr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simply operate on a larger neighbourhood of pixels </a:t>
            </a:r>
            <a:r>
              <a:rPr lang="en-IE" altLang="en-US" b="1" dirty="0">
                <a:ea typeface="MS PGothic" panose="020B0600070205080204" pitchFamily="34" charset="-128"/>
              </a:rPr>
              <a:t>than</a:t>
            </a:r>
            <a:r>
              <a:rPr lang="en-IE" altLang="en-US" dirty="0">
                <a:ea typeface="MS PGothic" panose="020B0600070205080204" pitchFamily="34" charset="-128"/>
              </a:rPr>
              <a:t> point operations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GB" altLang="en-US" dirty="0">
                <a:ea typeface="MS PGothic" panose="020B0600070205080204" pitchFamily="34" charset="-128"/>
              </a:rPr>
              <a:t>Neighbourhoods </a:t>
            </a:r>
            <a:r>
              <a:rPr lang="en-GB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GB" altLang="en-US" dirty="0">
                <a:ea typeface="MS PGothic" panose="020B0600070205080204" pitchFamily="34" charset="-128"/>
              </a:rPr>
              <a:t> mostly a </a:t>
            </a:r>
            <a:r>
              <a:rPr lang="en-GB" altLang="en-US" b="1" dirty="0">
                <a:ea typeface="MS PGothic" panose="020B0600070205080204" pitchFamily="34" charset="-128"/>
              </a:rPr>
              <a:t>rectangle</a:t>
            </a:r>
            <a:r>
              <a:rPr lang="en-GB" altLang="en-US" dirty="0">
                <a:ea typeface="MS PGothic" panose="020B0600070205080204" pitchFamily="34" charset="-128"/>
              </a:rPr>
              <a:t> around a </a:t>
            </a:r>
            <a:r>
              <a:rPr lang="en-GB" altLang="en-US" b="1" dirty="0">
                <a:ea typeface="MS PGothic" panose="020B0600070205080204" pitchFamily="34" charset="-128"/>
              </a:rPr>
              <a:t>central</a:t>
            </a:r>
            <a:r>
              <a:rPr lang="en-GB" altLang="en-US" dirty="0">
                <a:ea typeface="MS PGothic" panose="020B0600070205080204" pitchFamily="34" charset="-128"/>
              </a:rPr>
              <a:t> </a:t>
            </a:r>
            <a:r>
              <a:rPr lang="en-GB" altLang="en-US" b="1" dirty="0">
                <a:ea typeface="MS PGothic" panose="020B0600070205080204" pitchFamily="34" charset="-128"/>
              </a:rPr>
              <a:t>pixel</a:t>
            </a:r>
            <a:endParaRPr lang="en-GB" altLang="en-US" b="1" dirty="0">
              <a:ea typeface="MS PGothic" panose="020B0600070205080204" pitchFamily="34" charset="-128"/>
            </a:endParaRPr>
          </a:p>
          <a:p>
            <a:r>
              <a:rPr lang="en-IE" altLang="en-US" dirty="0">
                <a:ea typeface="MS PGothic" panose="020B0600070205080204" pitchFamily="34" charset="-128"/>
              </a:rPr>
              <a:t>Any size rectangle and any shape filter are possible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GB" altLang="en-US" b="1" dirty="0">
              <a:ea typeface="MS PGothic" panose="020B0600070205080204" pitchFamily="34" charset="-128"/>
            </a:endParaRPr>
          </a:p>
          <a:p>
            <a:endParaRPr lang="en-IE" altLang="en-US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6519233" y="2306428"/>
            <a:ext cx="4743450" cy="4108451"/>
            <a:chOff x="2712" y="1586"/>
            <a:chExt cx="2988" cy="2588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5" name="Rectangle 164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7" name="Rectangle 166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7" name="Rectangle 176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8" name="Rectangle 177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9" name="Rectangle 178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9" name="Rectangle 188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0" name="Rectangle 189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1" name="Rectangle 190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2" name="Rectangle 191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3" name="Rectangle 192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4" name="Rectangle 193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5" name="Rectangle 194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6" name="Rectangle 195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7" name="Rectangle 196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8" name="Rectangle 197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0" name="Rectangle 199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1" name="Rectangle 200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2" name="Rectangle 201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6" name="Rectangle 205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7" name="Rectangle 206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8" name="Rectangle 207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9" name="Rectangle 208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7" name="Rectangle 236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8" name="Rectangle 237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9" name="Rectangle 238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0" name="Rectangle 239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1" name="Rectangle 240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2" name="Rectangle 241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3" name="Rectangle 242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4" name="Rectangle 243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5" name="Rectangle 244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6" name="Rectangle 245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7" name="Rectangle 246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9" name="Rectangle 248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1" name="Rectangle 250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2" name="Rectangle 251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2" name="Rectangle 261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3" name="Rectangle 262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4" name="Rectangle 263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6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13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AutoShape 263"/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Neighbourhood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IE" altLang="en-US" dirty="0"/>
              <a:t>So, the Laplacian can be given as follows:</a:t>
            </a: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None/>
            </a:pPr>
            <a:r>
              <a:rPr lang="en-IE" altLang="en-US" dirty="0"/>
              <a:t>We can easily build a filter based on this:</a:t>
            </a:r>
            <a:endParaRPr lang="en-US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92" y="1460644"/>
            <a:ext cx="7144747" cy="2143424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2423604" y="53174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4227039" y="4631457"/>
            <a:ext cx="2139951" cy="2128837"/>
            <a:chOff x="3689" y="895"/>
            <a:chExt cx="988" cy="983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-4</a:t>
              </a:r>
              <a:endParaRPr lang="en-US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6118285" y="5691544"/>
            <a:ext cx="2031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09499" y="5432757"/>
            <a:ext cx="2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/>
              <a:t>f(x+1,y)</a:t>
            </a:r>
            <a:endParaRPr lang="tr-TR" sz="3200" b="1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10692" y="4987707"/>
            <a:ext cx="2031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21240" y="4693773"/>
            <a:ext cx="2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/>
              <a:t>f(x+1,y-1)</a:t>
            </a:r>
            <a:endParaRPr lang="tr-TR" sz="3200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None/>
            </a:pPr>
            <a:r>
              <a:rPr lang="en-IE" altLang="en-US" dirty="0"/>
              <a:t>Applying the Laplacian </a:t>
            </a:r>
            <a:r>
              <a:rPr lang="en-IE" altLang="en-US" dirty="0">
                <a:sym typeface="Wingdings" panose="05000000000000000000" pitchFamily="2" charset="2"/>
              </a:rPr>
              <a:t> </a:t>
            </a:r>
            <a:r>
              <a:rPr lang="en-IE" altLang="en-US" dirty="0"/>
              <a:t>we get a new image that </a:t>
            </a:r>
            <a:r>
              <a:rPr lang="en-IE" altLang="en-US" b="1" dirty="0"/>
              <a:t>highlights</a:t>
            </a:r>
            <a:r>
              <a:rPr lang="en-IE" altLang="en-US" dirty="0"/>
              <a:t> </a:t>
            </a:r>
            <a:r>
              <a:rPr lang="en-IE" altLang="en-US" b="1" dirty="0"/>
              <a:t>edges</a:t>
            </a:r>
            <a:r>
              <a:rPr lang="en-IE" altLang="en-US" dirty="0"/>
              <a:t> and other </a:t>
            </a:r>
            <a:r>
              <a:rPr lang="en-IE" altLang="en-US" b="1" dirty="0"/>
              <a:t>discontinuities</a:t>
            </a:r>
            <a:endParaRPr lang="en-US" altLang="en-US" b="1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380" y="1660124"/>
            <a:ext cx="6724545" cy="47406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IE" altLang="en-US" dirty="0"/>
              <a:t>The result of a Laplacian filtering is </a:t>
            </a:r>
            <a:r>
              <a:rPr lang="en-IE" altLang="en-US" b="1" dirty="0"/>
              <a:t>not</a:t>
            </a:r>
            <a:r>
              <a:rPr lang="en-IE" altLang="en-US" dirty="0"/>
              <a:t> an enhanced image</a:t>
            </a:r>
            <a:endParaRPr lang="en-IE" altLang="en-US" dirty="0"/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IE" altLang="en-US" dirty="0"/>
              <a:t>Subtract the Laplacian result from the original image </a:t>
            </a:r>
            <a:endParaRPr lang="en-IE" altLang="en-US" dirty="0"/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IE" altLang="en-US" dirty="0"/>
              <a:t>to obtain a </a:t>
            </a:r>
            <a:r>
              <a:rPr lang="en-IE" altLang="en-US" b="1" dirty="0"/>
              <a:t>sharpened</a:t>
            </a:r>
            <a:r>
              <a:rPr lang="en-IE" altLang="en-US" dirty="0"/>
              <a:t> </a:t>
            </a:r>
            <a:r>
              <a:rPr lang="en-IE" altLang="en-US" b="1" dirty="0"/>
              <a:t>enhanced</a:t>
            </a:r>
            <a:r>
              <a:rPr lang="en-IE" altLang="en-US" dirty="0"/>
              <a:t> image</a:t>
            </a: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96" y="2392218"/>
            <a:ext cx="6095276" cy="4297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04" y="2569254"/>
            <a:ext cx="46291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4" y="873804"/>
            <a:ext cx="4629150" cy="742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993" y="1851728"/>
            <a:ext cx="8869013" cy="35056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9526" y="529074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EDGES AND DETAILS ARE MUCH MORE OBVIOUS!</a:t>
            </a:r>
            <a:endParaRPr lang="tr-TR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4" y="873804"/>
            <a:ext cx="4629150" cy="742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58175" y="477639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EDGES AND DETAILS ARE MUCH MORE OBVIOUS!</a:t>
            </a:r>
            <a:endParaRPr lang="tr-TR" sz="2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40" y="2176759"/>
            <a:ext cx="7901635" cy="44989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5350" y="18288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ORIGINAL IMAGE (blurry)</a:t>
            </a:r>
            <a:endParaRPr lang="tr-T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07357" y="1807427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SHARPENED IMAGE BY LAPLACIAN</a:t>
            </a:r>
            <a:endParaRPr lang="tr-TR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84030" y="612475"/>
            <a:ext cx="118239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2800" dirty="0"/>
              <a:t>The entire enhancement </a:t>
            </a:r>
            <a:r>
              <a:rPr lang="en-IE" altLang="en-US" sz="2800" dirty="0">
                <a:sym typeface="Wingdings" panose="05000000000000000000" pitchFamily="2" charset="2"/>
              </a:rPr>
              <a:t> </a:t>
            </a:r>
            <a:r>
              <a:rPr lang="en-IE" altLang="en-US" sz="2800" dirty="0"/>
              <a:t>a </a:t>
            </a:r>
            <a:r>
              <a:rPr lang="en-IE" altLang="en-US" sz="2800" b="1" dirty="0"/>
              <a:t>single</a:t>
            </a:r>
            <a:r>
              <a:rPr lang="en-IE" altLang="en-US" sz="2800" dirty="0"/>
              <a:t> filtering operation</a:t>
            </a: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54" y="1425102"/>
            <a:ext cx="8897592" cy="46202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25" y="276141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FILTERS – SHARPENING-LAPLACIAN</a:t>
            </a:r>
            <a:endParaRPr lang="tr-TR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84030" y="612475"/>
            <a:ext cx="118239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2800" dirty="0"/>
              <a:t>The entire enhancement </a:t>
            </a:r>
            <a:r>
              <a:rPr lang="en-IE" altLang="en-US" sz="2800" dirty="0">
                <a:sym typeface="Wingdings" panose="05000000000000000000" pitchFamily="2" charset="2"/>
              </a:rPr>
              <a:t> </a:t>
            </a:r>
            <a:r>
              <a:rPr lang="en-IE" altLang="en-US" sz="2800" dirty="0"/>
              <a:t>a </a:t>
            </a:r>
            <a:r>
              <a:rPr lang="en-IE" altLang="en-US" sz="2800" b="1" dirty="0"/>
              <a:t>single</a:t>
            </a:r>
            <a:r>
              <a:rPr lang="en-IE" altLang="en-US" sz="2800" dirty="0"/>
              <a:t> filtering operation</a:t>
            </a:r>
            <a:endParaRPr lang="en-US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t="42604" r="44447" b="13454"/>
          <a:stretch>
            <a:fillRect/>
          </a:stretch>
        </p:blipFill>
        <p:spPr bwMode="auto">
          <a:xfrm>
            <a:off x="6946900" y="1966119"/>
            <a:ext cx="241617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4078288" y="2631282"/>
            <a:ext cx="2938462" cy="896937"/>
          </a:xfrm>
          <a:prstGeom prst="rightArrow">
            <a:avLst>
              <a:gd name="adj1" fmla="val 50093"/>
              <a:gd name="adj2" fmla="val 463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4576767" y="2143919"/>
            <a:ext cx="1893888" cy="1884363"/>
            <a:chOff x="3689" y="895"/>
            <a:chExt cx="988" cy="98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5</a:t>
              </a:r>
              <a:endParaRPr lang="en-US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1685925" y="1989932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rrow: Down 26"/>
          <p:cNvSpPr/>
          <p:nvPr/>
        </p:nvSpPr>
        <p:spPr>
          <a:xfrm>
            <a:off x="5355366" y="42800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1854623" y="5368220"/>
            <a:ext cx="71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 new filter that sharpens the image in one step</a:t>
            </a:r>
            <a:endParaRPr lang="tr-TR" sz="2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 </a:t>
            </a:r>
            <a:r>
              <a:rPr lang="en-GB" dirty="0"/>
              <a:t>ORDER DERIVATE OPERATORS - SOBEL</a:t>
            </a:r>
            <a:endParaRPr lang="tr-TR" baseline="30000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Group 22"/>
          <p:cNvGrpSpPr/>
          <p:nvPr/>
        </p:nvGrpSpPr>
        <p:grpSpPr bwMode="auto">
          <a:xfrm>
            <a:off x="6644485" y="1705770"/>
            <a:ext cx="1893888" cy="1884363"/>
            <a:chOff x="3689" y="895"/>
            <a:chExt cx="988" cy="983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-2</a:t>
              </a:r>
              <a:endParaRPr lang="en-US" alt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2</a:t>
              </a:r>
              <a:endParaRPr lang="en-US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15948" y="4086225"/>
            <a:ext cx="634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EDGE DETECTION!</a:t>
            </a:r>
            <a:endParaRPr lang="tr-TR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15948" y="5048250"/>
            <a:ext cx="6347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They are sensitive to </a:t>
            </a:r>
            <a:r>
              <a:rPr lang="en-GB" sz="2800" b="1" i="0" u="sng" dirty="0">
                <a:solidFill>
                  <a:srgbClr val="1F1F1F"/>
                </a:solidFill>
                <a:effectLst/>
                <a:latin typeface="Google Sans"/>
              </a:rPr>
              <a:t>noise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 in the image, which can lead to false edge detection.</a:t>
            </a:r>
            <a:endParaRPr lang="en-GB" sz="2800" b="1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tr-TR" dirty="0"/>
          </a:p>
        </p:txBody>
      </p:sp>
      <p:sp>
        <p:nvSpPr>
          <p:cNvPr id="50" name="TextBox 49"/>
          <p:cNvSpPr txBox="1"/>
          <p:nvPr/>
        </p:nvSpPr>
        <p:spPr>
          <a:xfrm>
            <a:off x="8829675" y="1066800"/>
            <a:ext cx="2800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The positive values (+1 and +2) on the right side give more weight to pixels with higher intensity, emphasizing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transitions from dark to bright 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as we move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horizontally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GB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Similarly, the negative values (-1 and -2) on the left side emphasize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transitions from bright to dark.</a:t>
            </a:r>
            <a:endParaRPr lang="en-GB" b="1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tr-TR" dirty="0"/>
          </a:p>
        </p:txBody>
      </p:sp>
      <p:grpSp>
        <p:nvGrpSpPr>
          <p:cNvPr id="51" name="Group 50"/>
          <p:cNvGrpSpPr/>
          <p:nvPr/>
        </p:nvGrpSpPr>
        <p:grpSpPr bwMode="auto">
          <a:xfrm>
            <a:off x="2474676" y="1705770"/>
            <a:ext cx="1893888" cy="1884363"/>
            <a:chOff x="3689" y="895"/>
            <a:chExt cx="988" cy="983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-2</a:t>
              </a:r>
              <a:endParaRPr lang="en-US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-1</a:t>
              </a:r>
              <a:endParaRPr lang="en-US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0</a:t>
              </a:r>
              <a:endParaRPr lang="en-US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2</a:t>
              </a:r>
              <a:endParaRPr lang="en-US" alt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/>
                <a:t>1</a:t>
              </a:r>
              <a:endParaRPr lang="en-US" altLang="en-US"/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85" y="1185844"/>
            <a:ext cx="1676634" cy="25721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119" y="1185844"/>
            <a:ext cx="1629002" cy="3524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 </a:t>
            </a:r>
            <a:r>
              <a:rPr lang="en-GB" dirty="0"/>
              <a:t>ORDER DERIVATE OPERATORS - SOBEL</a:t>
            </a:r>
            <a:endParaRPr lang="tr-TR" baseline="30000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030" y="552090"/>
            <a:ext cx="11868510" cy="63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 bwMode="auto">
          <a:xfrm>
            <a:off x="251955925" y="1113039535"/>
            <a:ext cx="2147011200" cy="2147011200"/>
            <a:chOff x="758825" y="1892300"/>
            <a:chExt cx="6521603" cy="206329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25" y="1892300"/>
              <a:ext cx="5992813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2641600"/>
              <a:ext cx="4986338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525" y="3311525"/>
              <a:ext cx="21304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7" y="942826"/>
            <a:ext cx="2476846" cy="21338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873" y="978979"/>
            <a:ext cx="1495634" cy="1857634"/>
          </a:xfrm>
          <a:prstGeom prst="rect">
            <a:avLst/>
          </a:prstGeom>
        </p:spPr>
      </p:pic>
      <p:sp>
        <p:nvSpPr>
          <p:cNvPr id="16" name="Arrow: Right 15"/>
          <p:cNvSpPr/>
          <p:nvPr/>
        </p:nvSpPr>
        <p:spPr>
          <a:xfrm>
            <a:off x="4429507" y="16654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636" y="1007558"/>
            <a:ext cx="2886478" cy="18290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8673" y="1096093"/>
            <a:ext cx="1991003" cy="1619476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8499636" y="16635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6724650" y="2905125"/>
            <a:ext cx="50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G</a:t>
            </a:r>
            <a:r>
              <a:rPr lang="en-GB" b="0" i="0" baseline="-25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y</a:t>
            </a:r>
            <a:r>
              <a:rPr lang="en-GB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 for the pixel in row 2, column 2 is </a:t>
            </a:r>
            <a:r>
              <a:rPr lang="en-GB" sz="2400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315</a:t>
            </a:r>
            <a:r>
              <a:rPr lang="en-GB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.</a:t>
            </a:r>
            <a:endParaRPr lang="tr-TR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7" y="3745123"/>
            <a:ext cx="2476846" cy="21338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2661" y="3855660"/>
            <a:ext cx="1457528" cy="1781424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>
            <a:off x="4429507" y="45040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7636" y="3855660"/>
            <a:ext cx="2848373" cy="1829055"/>
          </a:xfrm>
          <a:prstGeom prst="rect">
            <a:avLst/>
          </a:prstGeom>
        </p:spPr>
      </p:pic>
      <p:sp>
        <p:nvSpPr>
          <p:cNvPr id="40" name="Arrow: Right 39"/>
          <p:cNvSpPr/>
          <p:nvPr/>
        </p:nvSpPr>
        <p:spPr>
          <a:xfrm>
            <a:off x="8444114" y="47368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9510" y="4046187"/>
            <a:ext cx="1971950" cy="159089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819900" y="5831396"/>
            <a:ext cx="50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G</a:t>
            </a:r>
            <a:r>
              <a:rPr lang="en-GB" b="0" i="0" baseline="-2500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x</a:t>
            </a:r>
            <a:r>
              <a:rPr lang="en-GB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 for the pixel in row 2, column 2 is </a:t>
            </a:r>
            <a:r>
              <a:rPr lang="en-GB" sz="2400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315</a:t>
            </a:r>
            <a:r>
              <a:rPr lang="en-GB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 </a:t>
            </a:r>
            <a:r>
              <a:rPr lang="en-GB" dirty="0"/>
              <a:t>ORDER DERIVATE OPERATORS - SOBEL</a:t>
            </a:r>
            <a:endParaRPr lang="tr-TR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1025" y="876300"/>
                <a:ext cx="8553450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200" b="0" i="0" dirty="0">
                    <a:solidFill>
                      <a:srgbClr val="1A1A1A"/>
                    </a:solidFill>
                    <a:effectLst/>
                    <a:latin typeface="Merriweather" panose="00000500000000000000" pitchFamily="2" charset="0"/>
                  </a:rPr>
                  <a:t>magnitude(G)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3200" b="0" i="1" dirty="0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3200" b="0" i="1" dirty="0" smtClean="0">
                                <a:solidFill>
                                  <a:srgbClr val="1A1A1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200" b="0" i="1" dirty="0" smtClean="0">
                                    <a:solidFill>
                                      <a:srgbClr val="1A1A1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3200" b="0" i="1" dirty="0" smtClean="0">
                                            <a:solidFill>
                                              <a:srgbClr val="1A1A1A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rgbClr val="1A1A1A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sz="3200" b="0" i="1" dirty="0" smtClean="0">
                                            <a:solidFill>
                                              <a:srgbClr val="1A1A1A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3200" b="0" i="1" dirty="0" smtClean="0">
                                    <a:solidFill>
                                      <a:srgbClr val="1A1A1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3200" b="0" i="1" dirty="0" smtClean="0">
                                            <a:solidFill>
                                              <a:srgbClr val="1A1A1A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rgbClr val="1A1A1A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sz="3200" b="0" i="1" dirty="0" smtClean="0">
                                            <a:solidFill>
                                              <a:srgbClr val="1A1A1A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3200" b="0" i="1" dirty="0" smtClean="0">
                                <a:solidFill>
                                  <a:srgbClr val="1A1A1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3200" b="0" i="1" dirty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200" b="0" i="0" dirty="0">
                  <a:solidFill>
                    <a:srgbClr val="1A1A1A"/>
                  </a:solidFill>
                  <a:effectLst/>
                  <a:latin typeface="Merriweather" panose="00000500000000000000" pitchFamily="2" charset="0"/>
                </a:endParaRPr>
              </a:p>
              <a:p>
                <a:r>
                  <a:rPr lang="en-GB" sz="3200" b="0" i="0" dirty="0">
                    <a:solidFill>
                      <a:srgbClr val="1A1A1A"/>
                    </a:solidFill>
                    <a:effectLst/>
                    <a:latin typeface="Merriweather" panose="00000500000000000000" pitchFamily="2" charset="0"/>
                  </a:rPr>
                  <a:t>magnitude(G)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3200" b="0" i="1" dirty="0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3200" b="0" i="1" dirty="0" smtClean="0">
                                <a:solidFill>
                                  <a:srgbClr val="1A1A1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200" b="0" i="1" dirty="0" smtClean="0">
                                    <a:solidFill>
                                      <a:srgbClr val="1A1A1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315</m:t>
                                    </m:r>
                                  </m:e>
                                  <m:sup>
                                    <m: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3200" b="0" i="1" dirty="0" smtClean="0">
                                    <a:solidFill>
                                      <a:srgbClr val="1A1A1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315</m:t>
                                    </m:r>
                                  </m:e>
                                  <m:sup>
                                    <m:r>
                                      <a:rPr lang="en-GB" sz="3200" b="0" i="1" dirty="0" smtClean="0">
                                        <a:solidFill>
                                          <a:srgbClr val="1A1A1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3200" b="0" i="1" dirty="0" smtClean="0">
                                <a:solidFill>
                                  <a:srgbClr val="1A1A1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3200" b="0" i="1" dirty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200" b="0" i="0" dirty="0">
                  <a:solidFill>
                    <a:srgbClr val="1A1A1A"/>
                  </a:solidFill>
                  <a:effectLst/>
                  <a:latin typeface="Merriweather" panose="00000500000000000000" pitchFamily="2" charset="0"/>
                </a:endParaRPr>
              </a:p>
              <a:p>
                <a:pPr algn="l"/>
                <a:endParaRPr lang="en-GB" sz="3200" b="0" i="0" dirty="0">
                  <a:solidFill>
                    <a:srgbClr val="1A1A1A"/>
                  </a:solidFill>
                  <a:effectLst/>
                  <a:latin typeface="Merriweather" panose="00000500000000000000" pitchFamily="2" charset="0"/>
                </a:endParaRPr>
              </a:p>
              <a:p>
                <a:pPr algn="l"/>
                <a:r>
                  <a:rPr lang="en-GB" sz="3200" b="0" i="0" dirty="0">
                    <a:solidFill>
                      <a:srgbClr val="1A1A1A"/>
                    </a:solidFill>
                    <a:effectLst/>
                    <a:latin typeface="Merriweather" panose="00000500000000000000" pitchFamily="2" charset="0"/>
                  </a:rPr>
                  <a:t>magnitude(G) ≈ </a:t>
                </a:r>
                <a:r>
                  <a:rPr lang="en-GB" sz="3200" b="1" i="0" dirty="0">
                    <a:solidFill>
                      <a:srgbClr val="1A1A1A"/>
                    </a:solidFill>
                    <a:effectLst/>
                    <a:latin typeface="Merriweather" panose="00000500000000000000" pitchFamily="2" charset="0"/>
                  </a:rPr>
                  <a:t>445</a:t>
                </a:r>
                <a:endParaRPr lang="en-GB" sz="3200" b="0" i="0" dirty="0">
                  <a:solidFill>
                    <a:srgbClr val="1A1A1A"/>
                  </a:solidFill>
                  <a:effectLst/>
                  <a:latin typeface="Merriweather" panose="00000500000000000000" pitchFamily="2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876300"/>
                <a:ext cx="8553450" cy="2675732"/>
              </a:xfrm>
              <a:prstGeom prst="rect">
                <a:avLst/>
              </a:prstGeom>
              <a:blipFill rotWithShape="1">
                <a:blip r:embed="rId1"/>
                <a:stretch>
                  <a:fillRect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8" y="106333"/>
            <a:ext cx="11999343" cy="678672"/>
          </a:xfrm>
        </p:spPr>
        <p:txBody>
          <a:bodyPr>
            <a:normAutofit fontScale="90000"/>
          </a:bodyPr>
          <a:lstStyle/>
          <a:p>
            <a:r>
              <a:rPr lang="en-GB" dirty="0"/>
              <a:t>NEIGHBOURHOOD OPERATIONS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7" y="879894"/>
            <a:ext cx="11999343" cy="5871773"/>
          </a:xfrm>
        </p:spPr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Some simple neighbourhood operations :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Min: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Set</a:t>
            </a:r>
            <a:r>
              <a:rPr lang="en-IE" altLang="en-US" dirty="0">
                <a:ea typeface="MS PGothic" panose="020B0600070205080204" pitchFamily="34" charset="-128"/>
              </a:rPr>
              <a:t> the pixel value to the </a:t>
            </a:r>
            <a:r>
              <a:rPr lang="en-IE" altLang="en-US" b="1" dirty="0">
                <a:ea typeface="MS PGothic" panose="020B0600070205080204" pitchFamily="34" charset="-128"/>
              </a:rPr>
              <a:t>minimum in the neighbourhood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Max: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Set</a:t>
            </a:r>
            <a:r>
              <a:rPr lang="en-IE" altLang="en-US" dirty="0">
                <a:ea typeface="MS PGothic" panose="020B0600070205080204" pitchFamily="34" charset="-128"/>
              </a:rPr>
              <a:t> the pixel value to the </a:t>
            </a:r>
            <a:r>
              <a:rPr lang="en-IE" altLang="en-US" b="1" dirty="0">
                <a:ea typeface="MS PGothic" panose="020B0600070205080204" pitchFamily="34" charset="-128"/>
              </a:rPr>
              <a:t>maximum in the neighbourhood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Median:</a:t>
            </a:r>
            <a:r>
              <a:rPr lang="en-IE" altLang="en-US" dirty="0">
                <a:ea typeface="MS PGothic" panose="020B0600070205080204" pitchFamily="34" charset="-128"/>
              </a:rPr>
              <a:t> The median value of a set of numbers is the </a:t>
            </a:r>
            <a:r>
              <a:rPr lang="en-IE" altLang="en-US" b="1" dirty="0">
                <a:ea typeface="MS PGothic" panose="020B0600070205080204" pitchFamily="34" charset="-128"/>
              </a:rPr>
              <a:t>midpoint</a:t>
            </a:r>
            <a:r>
              <a:rPr lang="en-IE" altLang="en-US" dirty="0">
                <a:ea typeface="MS PGothic" panose="020B0600070205080204" pitchFamily="34" charset="-128"/>
              </a:rPr>
              <a:t> value in that set (e.g. from the set [1, 7, 15, 18, 24] </a:t>
            </a:r>
            <a:r>
              <a:rPr lang="en-IE" altLang="en-US" b="1" dirty="0">
                <a:ea typeface="MS PGothic" panose="020B0600070205080204" pitchFamily="34" charset="-128"/>
              </a:rPr>
              <a:t>15</a:t>
            </a:r>
            <a:r>
              <a:rPr lang="en-IE" altLang="en-US" dirty="0">
                <a:ea typeface="MS PGothic" panose="020B0600070205080204" pitchFamily="34" charset="-128"/>
              </a:rPr>
              <a:t> is the </a:t>
            </a:r>
            <a:r>
              <a:rPr lang="en-IE" altLang="en-US" b="1" dirty="0">
                <a:ea typeface="MS PGothic" panose="020B0600070205080204" pitchFamily="34" charset="-128"/>
              </a:rPr>
              <a:t>median</a:t>
            </a:r>
            <a:r>
              <a:rPr lang="en-IE" altLang="en-US" dirty="0">
                <a:ea typeface="MS PGothic" panose="020B0600070205080204" pitchFamily="34" charset="-128"/>
              </a:rPr>
              <a:t>). Sometimes the median works better than the average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97706"/>
            <a:ext cx="11868510" cy="514769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IF A PIXEL VALUE EXCEEDS 255?</a:t>
            </a:r>
            <a:endParaRPr lang="tr-TR" baseline="30000" dirty="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2" y="1092200"/>
            <a:ext cx="11325225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102" y="3013604"/>
          <a:ext cx="3008373" cy="185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791"/>
                <a:gridCol w="1002791"/>
                <a:gridCol w="1002791"/>
              </a:tblGrid>
              <a:tr h="61736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445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255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36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200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36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210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155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255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43425" y="3124200"/>
            <a:ext cx="62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=[(445-0)/(445-0)](255-0) + 0 = </a:t>
            </a:r>
            <a:r>
              <a:rPr lang="en-GB" sz="2800" b="1" dirty="0"/>
              <a:t>255</a:t>
            </a:r>
            <a:endParaRPr lang="tr-TR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999477" y="3393334"/>
          <a:ext cx="3008630" cy="332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791"/>
                <a:gridCol w="1002791"/>
                <a:gridCol w="1002791"/>
              </a:tblGrid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tr-TR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tr-TR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tr-T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361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FF0000"/>
                          </a:solidFill>
                        </a:rPr>
                        <a:t>115</a:t>
                      </a:r>
                      <a:endParaRPr lang="tr-T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tr-T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tr-TR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361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tr-TR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tr-T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tr-T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rrow: Right 7"/>
          <p:cNvSpPr/>
          <p:nvPr/>
        </p:nvSpPr>
        <p:spPr>
          <a:xfrm>
            <a:off x="3669222" y="40518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8" y="106333"/>
            <a:ext cx="11999343" cy="678672"/>
          </a:xfrm>
        </p:spPr>
        <p:txBody>
          <a:bodyPr>
            <a:normAutofit fontScale="90000"/>
          </a:bodyPr>
          <a:lstStyle/>
          <a:p>
            <a:r>
              <a:rPr lang="en-GB" dirty="0"/>
              <a:t>THE SPATIAL FILTERING PROCESS</a:t>
            </a:r>
            <a:endParaRPr lang="tr-TR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8809839" y="1503364"/>
            <a:ext cx="1568452" cy="1560514"/>
            <a:chOff x="3696" y="2149"/>
            <a:chExt cx="988" cy="983"/>
          </a:xfrm>
        </p:grpSpPr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r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s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t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u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v</a:t>
              </a:r>
              <a:endParaRPr lang="el-GR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w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x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y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z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 bwMode="auto">
          <a:xfrm>
            <a:off x="2193131" y="1701801"/>
            <a:ext cx="3625852" cy="3384551"/>
            <a:chOff x="330" y="1023"/>
            <a:chExt cx="2284" cy="2132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6" name="Text Box 256"/>
          <p:cNvSpPr txBox="1">
            <a:spLocks noChangeArrowheads="1"/>
          </p:cNvSpPr>
          <p:nvPr/>
        </p:nvSpPr>
        <p:spPr bwMode="auto">
          <a:xfrm>
            <a:off x="1669256" y="1333500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257"/>
          <p:cNvSpPr txBox="1">
            <a:spLocks noChangeArrowheads="1"/>
          </p:cNvSpPr>
          <p:nvPr/>
        </p:nvSpPr>
        <p:spPr bwMode="auto">
          <a:xfrm>
            <a:off x="5809456" y="133508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258"/>
          <p:cNvSpPr txBox="1">
            <a:spLocks noChangeArrowheads="1"/>
          </p:cNvSpPr>
          <p:nvPr/>
        </p:nvSpPr>
        <p:spPr bwMode="auto">
          <a:xfrm>
            <a:off x="1908969" y="5048250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259"/>
          <p:cNvSpPr txBox="1">
            <a:spLocks noChangeArrowheads="1"/>
          </p:cNvSpPr>
          <p:nvPr/>
        </p:nvSpPr>
        <p:spPr bwMode="auto">
          <a:xfrm>
            <a:off x="4466431" y="5075237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261"/>
          <p:cNvSpPr txBox="1">
            <a:spLocks noChangeArrowheads="1"/>
          </p:cNvSpPr>
          <p:nvPr/>
        </p:nvSpPr>
        <p:spPr bwMode="auto">
          <a:xfrm>
            <a:off x="6363494" y="3832225"/>
            <a:ext cx="4159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2600" i="1">
                <a:latin typeface="Times New Roman" panose="02020603050405020304" pitchFamily="18" charset="0"/>
              </a:rPr>
              <a:t>e</a:t>
            </a:r>
            <a:r>
              <a:rPr lang="en-IE" altLang="en-US" sz="2600" i="1" baseline="-25000">
                <a:latin typeface="Times New Roman" panose="02020603050405020304" pitchFamily="18" charset="0"/>
              </a:rPr>
              <a:t>processed</a:t>
            </a:r>
            <a:r>
              <a:rPr lang="en-IE" altLang="en-US" sz="2600" i="1">
                <a:latin typeface="Times New Roman" panose="02020603050405020304" pitchFamily="18" charset="0"/>
              </a:rPr>
              <a:t> = 	</a:t>
            </a:r>
            <a:r>
              <a:rPr lang="en-IE" altLang="en-US" i="1">
                <a:latin typeface="Times New Roman" panose="02020603050405020304" pitchFamily="18" charset="0"/>
              </a:rPr>
              <a:t>v</a:t>
            </a:r>
            <a:r>
              <a:rPr lang="en-IE" altLang="en-US" sz="2600" i="1">
                <a:latin typeface="Times New Roman" panose="02020603050405020304" pitchFamily="18" charset="0"/>
              </a:rPr>
              <a:t>*e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r</a:t>
            </a:r>
            <a:r>
              <a:rPr lang="en-IE" altLang="en-US" sz="2600" i="1">
                <a:latin typeface="Times New Roman" panose="02020603050405020304" pitchFamily="18" charset="0"/>
              </a:rPr>
              <a:t>*a + </a:t>
            </a:r>
            <a:r>
              <a:rPr lang="en-IE" altLang="en-US" i="1">
                <a:latin typeface="Times New Roman" panose="02020603050405020304" pitchFamily="18" charset="0"/>
              </a:rPr>
              <a:t>s</a:t>
            </a:r>
            <a:r>
              <a:rPr lang="en-IE" altLang="en-US" sz="2600" i="1">
                <a:latin typeface="Times New Roman" panose="02020603050405020304" pitchFamily="18" charset="0"/>
              </a:rPr>
              <a:t>*b + </a:t>
            </a:r>
            <a:r>
              <a:rPr lang="en-IE" altLang="en-US" i="1">
                <a:latin typeface="Times New Roman" panose="02020603050405020304" pitchFamily="18" charset="0"/>
              </a:rPr>
              <a:t>t</a:t>
            </a:r>
            <a:r>
              <a:rPr lang="en-IE" altLang="en-US" sz="2600" i="1">
                <a:latin typeface="Times New Roman" panose="02020603050405020304" pitchFamily="18" charset="0"/>
              </a:rPr>
              <a:t>*c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u</a:t>
            </a:r>
            <a:r>
              <a:rPr lang="en-IE" altLang="en-US" sz="2600" i="1">
                <a:latin typeface="Times New Roman" panose="02020603050405020304" pitchFamily="18" charset="0"/>
              </a:rPr>
              <a:t>*d + </a:t>
            </a:r>
            <a:r>
              <a:rPr lang="en-IE" altLang="en-US" i="1">
                <a:latin typeface="Times New Roman" panose="02020603050405020304" pitchFamily="18" charset="0"/>
              </a:rPr>
              <a:t>w</a:t>
            </a:r>
            <a:r>
              <a:rPr lang="en-IE" altLang="en-US" sz="2600" i="1">
                <a:latin typeface="Times New Roman" panose="02020603050405020304" pitchFamily="18" charset="0"/>
              </a:rPr>
              <a:t>*f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x</a:t>
            </a:r>
            <a:r>
              <a:rPr lang="en-IE" altLang="en-US" sz="2600" i="1">
                <a:latin typeface="Times New Roman" panose="02020603050405020304" pitchFamily="18" charset="0"/>
              </a:rPr>
              <a:t>*g + </a:t>
            </a:r>
            <a:r>
              <a:rPr lang="en-IE" altLang="en-US" i="1">
                <a:latin typeface="Times New Roman" panose="02020603050405020304" pitchFamily="18" charset="0"/>
              </a:rPr>
              <a:t>y</a:t>
            </a:r>
            <a:r>
              <a:rPr lang="en-IE" altLang="en-US" sz="2600" i="1">
                <a:latin typeface="Times New Roman" panose="02020603050405020304" pitchFamily="18" charset="0"/>
              </a:rPr>
              <a:t>*h + </a:t>
            </a:r>
            <a:r>
              <a:rPr lang="en-IE" altLang="en-US" i="1">
                <a:latin typeface="Times New Roman" panose="02020603050405020304" pitchFamily="18" charset="0"/>
              </a:rPr>
              <a:t>z</a:t>
            </a:r>
            <a:r>
              <a:rPr lang="en-IE" altLang="en-US" sz="2600" i="1">
                <a:latin typeface="Times New Roman" panose="02020603050405020304" pitchFamily="18" charset="0"/>
              </a:rPr>
              <a:t>*i</a:t>
            </a:r>
            <a:endParaRPr lang="en-IE" altLang="en-US" sz="2600" i="1">
              <a:latin typeface="Times New Roman" panose="02020603050405020304" pitchFamily="18" charset="0"/>
            </a:endParaRPr>
          </a:p>
        </p:txBody>
      </p:sp>
      <p:sp>
        <p:nvSpPr>
          <p:cNvPr id="11" name="Text Box 262"/>
          <p:cNvSpPr txBox="1">
            <a:spLocks noChangeArrowheads="1"/>
          </p:cNvSpPr>
          <p:nvPr/>
        </p:nvSpPr>
        <p:spPr bwMode="auto">
          <a:xfrm>
            <a:off x="8682831" y="3116262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IE" altLang="en-US" sz="1800" b="1" dirty="0"/>
              <a:t>Filter</a:t>
            </a:r>
            <a:endParaRPr lang="en-US" altLang="en-US" sz="1800" b="1" dirty="0"/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6634964" y="1503363"/>
            <a:ext cx="1568452" cy="1560514"/>
            <a:chOff x="3689" y="895"/>
            <a:chExt cx="988" cy="983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a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b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c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d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e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f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g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h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i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Text Box 298"/>
          <p:cNvSpPr txBox="1">
            <a:spLocks noChangeArrowheads="1"/>
          </p:cNvSpPr>
          <p:nvPr/>
        </p:nvSpPr>
        <p:spPr bwMode="auto">
          <a:xfrm>
            <a:off x="6509544" y="3095625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IE" altLang="en-US" sz="1800" b="1"/>
              <a:t>Original Image Pixels</a:t>
            </a:r>
            <a:endParaRPr lang="en-US" altLang="en-US" sz="1800" b="1"/>
          </a:p>
        </p:txBody>
      </p:sp>
      <p:sp>
        <p:nvSpPr>
          <p:cNvPr id="272" name="Content Placeholder 271"/>
          <p:cNvSpPr>
            <a:spLocks noGrp="1" noChangeArrowheads="1"/>
          </p:cNvSpPr>
          <p:nvPr>
            <p:ph idx="1"/>
          </p:nvPr>
        </p:nvSpPr>
        <p:spPr bwMode="auto">
          <a:xfrm>
            <a:off x="3550442" y="2016580"/>
            <a:ext cx="1133478" cy="1016323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 dirty="0"/>
          </a:p>
        </p:txBody>
      </p:sp>
      <p:grpSp>
        <p:nvGrpSpPr>
          <p:cNvPr id="273" name="Group 272"/>
          <p:cNvGrpSpPr/>
          <p:nvPr/>
        </p:nvGrpSpPr>
        <p:grpSpPr bwMode="auto">
          <a:xfrm>
            <a:off x="3785395" y="2145507"/>
            <a:ext cx="685800" cy="682625"/>
            <a:chOff x="3168" y="2244"/>
            <a:chExt cx="432" cy="430"/>
          </a:xfrm>
        </p:grpSpPr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76" name="Rectangle 275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2" name="Rectangle 281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1751162" y="5632448"/>
            <a:ext cx="76775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altLang="en-US" sz="3200" b="1" dirty="0"/>
              <a:t>repeat for every pixel in the original image to generate the filtered image</a:t>
            </a:r>
            <a:endParaRPr lang="tr-TR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43" y="94891"/>
            <a:ext cx="11913080" cy="543465"/>
          </a:xfrm>
        </p:spPr>
        <p:txBody>
          <a:bodyPr>
            <a:normAutofit fontScale="90000"/>
          </a:bodyPr>
          <a:lstStyle/>
          <a:p>
            <a:r>
              <a:rPr lang="en-GB" dirty="0"/>
              <a:t>THE SPATIAL FILTERING</a:t>
            </a:r>
            <a:endParaRPr lang="tr-TR" dirty="0"/>
          </a:p>
        </p:txBody>
      </p:sp>
      <p:pic>
        <p:nvPicPr>
          <p:cNvPr id="283" name="Picture 282"/>
          <p:cNvPicPr>
            <a:picLocks noChangeAspect="1" noChangeArrowheads="1"/>
          </p:cNvPicPr>
          <p:nvPr/>
        </p:nvPicPr>
        <p:blipFill>
          <a:blip r:embed="rId1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1"/>
          <a:stretch>
            <a:fillRect/>
          </a:stretch>
        </p:blipFill>
        <p:spPr bwMode="auto">
          <a:xfrm>
            <a:off x="1106906" y="894048"/>
            <a:ext cx="4615640" cy="516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44" y="1487776"/>
            <a:ext cx="51244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43" y="94891"/>
            <a:ext cx="11913080" cy="543465"/>
          </a:xfrm>
        </p:spPr>
        <p:txBody>
          <a:bodyPr>
            <a:normAutofit fontScale="90000"/>
          </a:bodyPr>
          <a:lstStyle/>
          <a:p>
            <a:r>
              <a:rPr lang="en-GB" dirty="0"/>
              <a:t>THE SPATIAL FILTERING - SMOOTHING</a:t>
            </a:r>
            <a:endParaRPr lang="tr-TR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67419" y="666749"/>
            <a:ext cx="11757804" cy="609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One of the simplest spatial filtering operations we can perform is a </a:t>
            </a:r>
            <a:r>
              <a:rPr lang="en-IE" altLang="en-US" b="1" dirty="0">
                <a:ea typeface="MS PGothic" panose="020B0600070205080204" pitchFamily="34" charset="-128"/>
              </a:rPr>
              <a:t>smoothing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operation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Simply </a:t>
            </a:r>
            <a:r>
              <a:rPr lang="en-IE" altLang="en-US" b="1" dirty="0">
                <a:ea typeface="MS PGothic" panose="020B0600070205080204" pitchFamily="34" charset="-128"/>
              </a:rPr>
              <a:t>average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all of the pixels in a neighbourhood </a:t>
            </a:r>
            <a:r>
              <a:rPr lang="en-IE" altLang="en-US" dirty="0">
                <a:ea typeface="MS PGothic" panose="020B0600070205080204" pitchFamily="34" charset="-128"/>
              </a:rPr>
              <a:t>around a central value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Especially useful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in </a:t>
            </a:r>
            <a:r>
              <a:rPr lang="en-IE" altLang="en-US" b="1" dirty="0">
                <a:ea typeface="MS PGothic" panose="020B0600070205080204" pitchFamily="34" charset="-128"/>
              </a:rPr>
              <a:t>removing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noise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from images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Also useful for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highlighting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details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670" y="2861385"/>
            <a:ext cx="2714625" cy="2600325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07479" y="3194772"/>
            <a:ext cx="2218671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en-US" sz="3200" b="1" dirty="0"/>
              <a:t>Simple averaging filter</a:t>
            </a:r>
            <a:endParaRPr lang="en-US" alt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43" y="94891"/>
            <a:ext cx="11913080" cy="543465"/>
          </a:xfrm>
        </p:spPr>
        <p:txBody>
          <a:bodyPr>
            <a:normAutofit fontScale="90000"/>
          </a:bodyPr>
          <a:lstStyle/>
          <a:p>
            <a:r>
              <a:rPr lang="en-GB" dirty="0"/>
              <a:t>THE SPATIAL FILTERING - SMOOTHING</a:t>
            </a:r>
            <a:endParaRPr lang="tr-TR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67419" y="666749"/>
            <a:ext cx="11757804" cy="609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endParaRPr lang="en-US" altLang="en-US" dirty="0">
              <a:ea typeface="MS PGothic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 bwMode="auto">
          <a:xfrm>
            <a:off x="8509008" y="1242221"/>
            <a:ext cx="1568452" cy="1560514"/>
            <a:chOff x="3696" y="2149"/>
            <a:chExt cx="988" cy="983"/>
          </a:xfrm>
        </p:grpSpPr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76" name="Rectangle 275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l-GR" altLang="en-US" baseline="-25000"/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282" name="Rectangle 281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1892300" y="1440658"/>
            <a:ext cx="3625852" cy="3384551"/>
            <a:chOff x="330" y="1023"/>
            <a:chExt cx="2284" cy="2132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72" name="Rectangle 271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8" name="Text Box 553"/>
          <p:cNvSpPr txBox="1">
            <a:spLocks noChangeArrowheads="1"/>
          </p:cNvSpPr>
          <p:nvPr/>
        </p:nvSpPr>
        <p:spPr bwMode="auto">
          <a:xfrm>
            <a:off x="4165600" y="4814094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568"/>
          <p:cNvSpPr txBox="1">
            <a:spLocks noChangeArrowheads="1"/>
          </p:cNvSpPr>
          <p:nvPr/>
        </p:nvSpPr>
        <p:spPr bwMode="auto">
          <a:xfrm>
            <a:off x="5681663" y="3539332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2600">
                <a:latin typeface="Times New Roman" panose="02020603050405020304" pitchFamily="18" charset="0"/>
              </a:rPr>
              <a:t>e = 	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*106 + </a:t>
            </a:r>
            <a:br>
              <a:rPr lang="en-IE" altLang="en-US" sz="2600">
                <a:latin typeface="Times New Roman" panose="02020603050405020304" pitchFamily="18" charset="0"/>
              </a:rPr>
            </a:br>
            <a:r>
              <a:rPr lang="en-IE" altLang="en-US" sz="2600">
                <a:latin typeface="Times New Roman" panose="02020603050405020304" pitchFamily="18" charset="0"/>
              </a:rPr>
              <a:t>	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*104 + 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*100 + 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*108 + </a:t>
            </a:r>
            <a:br>
              <a:rPr lang="en-IE" altLang="en-US" sz="2600">
                <a:latin typeface="Times New Roman" panose="02020603050405020304" pitchFamily="18" charset="0"/>
              </a:rPr>
            </a:br>
            <a:r>
              <a:rPr lang="en-IE" altLang="en-US" sz="2600">
                <a:latin typeface="Times New Roman" panose="02020603050405020304" pitchFamily="18" charset="0"/>
              </a:rPr>
              <a:t>	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*99 + 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*98 + </a:t>
            </a:r>
            <a:br>
              <a:rPr lang="en-IE" altLang="en-US" sz="2600">
                <a:latin typeface="Times New Roman" panose="02020603050405020304" pitchFamily="18" charset="0"/>
              </a:rPr>
            </a:br>
            <a:r>
              <a:rPr lang="en-IE" altLang="en-US" sz="2600">
                <a:latin typeface="Times New Roman" panose="02020603050405020304" pitchFamily="18" charset="0"/>
              </a:rPr>
              <a:t>	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*95 + 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*90 + </a:t>
            </a:r>
            <a:r>
              <a:rPr lang="en-IE" altLang="en-US" baseline="30000">
                <a:latin typeface="Times New Roman" panose="02020603050405020304" pitchFamily="18" charset="0"/>
              </a:rPr>
              <a:t>1</a:t>
            </a:r>
            <a:r>
              <a:rPr lang="en-IE" altLang="en-US">
                <a:latin typeface="Times New Roman" panose="02020603050405020304" pitchFamily="18" charset="0"/>
              </a:rPr>
              <a:t>/</a:t>
            </a:r>
            <a:r>
              <a:rPr lang="en-IE" altLang="en-US" baseline="-25000">
                <a:latin typeface="Times New Roman" panose="02020603050405020304" pitchFamily="18" charset="0"/>
              </a:rPr>
              <a:t>9</a:t>
            </a:r>
            <a:r>
              <a:rPr lang="en-IE" altLang="en-US" sz="2600">
                <a:latin typeface="Times New Roman" panose="02020603050405020304" pitchFamily="18" charset="0"/>
              </a:rPr>
              <a:t>*85</a:t>
            </a:r>
            <a:endParaRPr lang="en-IE" altLang="en-US" sz="2600">
              <a:latin typeface="Times New Roman" panose="02020603050405020304" pitchFamily="18" charset="0"/>
            </a:endParaRPr>
          </a:p>
          <a:p>
            <a:pPr eaLnBrk="1" hangingPunct="1"/>
            <a:r>
              <a:rPr lang="en-IE" altLang="en-US" sz="2600">
                <a:latin typeface="Times New Roman" panose="02020603050405020304" pitchFamily="18" charset="0"/>
              </a:rPr>
              <a:t>   =	98.3333</a:t>
            </a:r>
            <a:endParaRPr lang="en-US" altLang="en-US" sz="2600">
              <a:latin typeface="Times New Roman" panose="02020603050405020304" pitchFamily="18" charset="0"/>
            </a:endParaRPr>
          </a:p>
        </p:txBody>
      </p:sp>
      <p:sp>
        <p:nvSpPr>
          <p:cNvPr id="10" name="Text Box 571"/>
          <p:cNvSpPr txBox="1">
            <a:spLocks noChangeArrowheads="1"/>
          </p:cNvSpPr>
          <p:nvPr/>
        </p:nvSpPr>
        <p:spPr bwMode="auto">
          <a:xfrm>
            <a:off x="8382000" y="2855119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IE" altLang="en-US" sz="1800" b="1"/>
              <a:t>Filter</a:t>
            </a:r>
            <a:endParaRPr lang="en-US" altLang="en-US" sz="1800" b="1"/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4141788" y="3020219"/>
            <a:ext cx="685800" cy="682625"/>
            <a:chOff x="3168" y="2244"/>
            <a:chExt cx="432" cy="43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>
                  <a:solidFill>
                    <a:schemeClr val="bg1"/>
                  </a:solidFill>
                </a:rPr>
                <a:t>1</a:t>
              </a:r>
              <a:r>
                <a:rPr lang="en-IE" altLang="en-US" sz="1000">
                  <a:solidFill>
                    <a:schemeClr val="bg1"/>
                  </a:solidFill>
                </a:rPr>
                <a:t>/</a:t>
              </a:r>
              <a:r>
                <a:rPr lang="en-IE" altLang="en-US" sz="1000" baseline="-25000">
                  <a:solidFill>
                    <a:schemeClr val="bg1"/>
                  </a:solidFill>
                </a:rPr>
                <a:t>9</a:t>
              </a:r>
              <a:endParaRPr lang="en-US" altLang="en-US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</p:grp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2875" y="2829719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6334133" y="1242220"/>
            <a:ext cx="1568452" cy="1560514"/>
            <a:chOff x="3689" y="895"/>
            <a:chExt cx="988" cy="98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104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100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108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99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106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98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95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90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anose="02020603050405020304" pitchFamily="18" charset="0"/>
                </a:rPr>
                <a:t>85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570"/>
          <p:cNvSpPr txBox="1">
            <a:spLocks noChangeArrowheads="1"/>
          </p:cNvSpPr>
          <p:nvPr/>
        </p:nvSpPr>
        <p:spPr bwMode="auto">
          <a:xfrm>
            <a:off x="6208713" y="2834482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IE" altLang="en-US" sz="1800" b="1"/>
              <a:t>Original Image Pixels</a:t>
            </a:r>
            <a:endParaRPr lang="en-US" altLang="en-US" sz="1800" b="1"/>
          </a:p>
        </p:txBody>
      </p:sp>
      <p:sp>
        <p:nvSpPr>
          <p:cNvPr id="15" name="Text Box 569"/>
          <p:cNvSpPr txBox="1">
            <a:spLocks noChangeArrowheads="1"/>
          </p:cNvSpPr>
          <p:nvPr/>
        </p:nvSpPr>
        <p:spPr bwMode="auto">
          <a:xfrm>
            <a:off x="7910513" y="1645444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IE" altLang="en-US" sz="5400" i="1">
                <a:latin typeface="Times New Roman" panose="02020603050405020304" pitchFamily="18" charset="0"/>
              </a:rPr>
              <a:t>*</a:t>
            </a:r>
            <a:endParaRPr lang="en-US" altLang="en-US" sz="5400" i="1">
              <a:latin typeface="Times New Roman" panose="02020603050405020304" pitchFamily="18" charset="0"/>
            </a:endParaRPr>
          </a:p>
        </p:txBody>
      </p:sp>
      <p:sp>
        <p:nvSpPr>
          <p:cNvPr id="287" name="Text Box 550"/>
          <p:cNvSpPr txBox="1">
            <a:spLocks noChangeArrowheads="1"/>
          </p:cNvSpPr>
          <p:nvPr/>
        </p:nvSpPr>
        <p:spPr bwMode="auto">
          <a:xfrm>
            <a:off x="1405045" y="1057237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" y="1"/>
            <a:ext cx="12138660" cy="716280"/>
          </a:xfrm>
        </p:spPr>
        <p:txBody>
          <a:bodyPr>
            <a:normAutofit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Smoothing Example</a:t>
            </a:r>
            <a:endParaRPr lang="tr-TR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43840" y="666750"/>
            <a:ext cx="11894820" cy="61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The image at the top left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is an </a:t>
            </a:r>
            <a:r>
              <a:rPr lang="en-IE" altLang="en-US" b="1" dirty="0">
                <a:ea typeface="MS PGothic" panose="020B0600070205080204" pitchFamily="34" charset="-128"/>
              </a:rPr>
              <a:t>original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image</a:t>
            </a:r>
            <a:r>
              <a:rPr lang="en-IE" altLang="en-US" dirty="0">
                <a:ea typeface="MS PGothic" panose="020B0600070205080204" pitchFamily="34" charset="-128"/>
              </a:rPr>
              <a:t> of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size 500*500 pixels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The subsequent images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show the image after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filtering with an </a:t>
            </a:r>
            <a:r>
              <a:rPr lang="en-IE" altLang="en-US" b="1" dirty="0">
                <a:ea typeface="MS PGothic" panose="020B0600070205080204" pitchFamily="34" charset="-128"/>
              </a:rPr>
              <a:t>averaging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filter</a:t>
            </a:r>
            <a:r>
              <a:rPr lang="en-IE" altLang="en-US" dirty="0">
                <a:ea typeface="MS PGothic" panose="020B0600070205080204" pitchFamily="34" charset="-128"/>
              </a:rPr>
              <a:t> of </a:t>
            </a:r>
            <a:r>
              <a:rPr lang="en-IE" altLang="en-US" b="1" dirty="0">
                <a:ea typeface="MS PGothic" panose="020B0600070205080204" pitchFamily="34" charset="-128"/>
              </a:rPr>
              <a:t>increasing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sizes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3, 5, 9, 15 and 35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b="1" dirty="0">
                <a:ea typeface="MS PGothic" panose="020B0600070205080204" pitchFamily="34" charset="-128"/>
              </a:rPr>
              <a:t>Notice</a:t>
            </a:r>
            <a:r>
              <a:rPr lang="en-IE" altLang="en-US" dirty="0">
                <a:ea typeface="MS PGothic" panose="020B0600070205080204" pitchFamily="34" charset="-128"/>
              </a:rPr>
              <a:t> how </a:t>
            </a:r>
            <a:r>
              <a:rPr lang="en-IE" altLang="en-US" b="1" dirty="0">
                <a:ea typeface="MS PGothic" panose="020B0600070205080204" pitchFamily="34" charset="-128"/>
              </a:rPr>
              <a:t>detail</a:t>
            </a:r>
            <a:r>
              <a:rPr lang="en-IE" altLang="en-US" dirty="0">
                <a:ea typeface="MS PGothic" panose="020B0600070205080204" pitchFamily="34" charset="-128"/>
              </a:rPr>
              <a:t> begins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to </a:t>
            </a:r>
            <a:r>
              <a:rPr lang="en-IE" altLang="en-US" b="1" dirty="0">
                <a:ea typeface="MS PGothic" panose="020B0600070205080204" pitchFamily="34" charset="-128"/>
              </a:rPr>
              <a:t>disappear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  <p:pic>
        <p:nvPicPr>
          <p:cNvPr id="283" name="Picture 28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01" y="716281"/>
            <a:ext cx="3746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" y="1"/>
            <a:ext cx="12138660" cy="716280"/>
          </a:xfrm>
        </p:spPr>
        <p:txBody>
          <a:bodyPr>
            <a:normAutofit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Weighted Smoothing Filters</a:t>
            </a:r>
            <a:endParaRPr lang="tr-TR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43840" y="666750"/>
            <a:ext cx="11894820" cy="61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2740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433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More effective smoothing filters 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IE" altLang="en-US" dirty="0">
                <a:ea typeface="MS PGothic" panose="020B0600070205080204" pitchFamily="34" charset="-128"/>
              </a:rPr>
              <a:t>by allowing </a:t>
            </a:r>
            <a:r>
              <a:rPr lang="en-IE" altLang="en-US" b="1" dirty="0">
                <a:ea typeface="MS PGothic" panose="020B0600070205080204" pitchFamily="34" charset="-128"/>
              </a:rPr>
              <a:t>different pixels </a:t>
            </a:r>
            <a:r>
              <a:rPr lang="en-IE" altLang="en-US" dirty="0">
                <a:ea typeface="MS PGothic" panose="020B0600070205080204" pitchFamily="34" charset="-128"/>
              </a:rPr>
              <a:t>in the neighbourhood </a:t>
            </a:r>
            <a:r>
              <a:rPr lang="en-IE" altLang="en-US" b="1" dirty="0">
                <a:ea typeface="MS PGothic" panose="020B0600070205080204" pitchFamily="34" charset="-128"/>
              </a:rPr>
              <a:t>different weights </a:t>
            </a:r>
            <a:r>
              <a:rPr lang="en-IE" altLang="en-US" dirty="0">
                <a:ea typeface="MS PGothic" panose="020B0600070205080204" pitchFamily="34" charset="-128"/>
              </a:rPr>
              <a:t>in the </a:t>
            </a:r>
            <a:r>
              <a:rPr lang="en-IE" altLang="en-US" b="1" dirty="0">
                <a:ea typeface="MS PGothic" panose="020B0600070205080204" pitchFamily="34" charset="-128"/>
              </a:rPr>
              <a:t>averaging function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Pixels </a:t>
            </a:r>
            <a:r>
              <a:rPr lang="en-IE" altLang="en-US" b="1" dirty="0">
                <a:ea typeface="MS PGothic" panose="020B0600070205080204" pitchFamily="34" charset="-128"/>
              </a:rPr>
              <a:t>closer to the </a:t>
            </a:r>
            <a:br>
              <a:rPr lang="en-IE" altLang="en-US" b="1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central pixel</a:t>
            </a:r>
            <a:r>
              <a:rPr lang="en-IE" altLang="en-US" dirty="0">
                <a:ea typeface="MS PGothic" panose="020B0600070205080204" pitchFamily="34" charset="-128"/>
              </a:rPr>
              <a:t> are more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important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Often referred to as a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i="1" dirty="0">
                <a:ea typeface="MS PGothic" panose="020B0600070205080204" pitchFamily="34" charset="-128"/>
              </a:rPr>
              <a:t>weighted averaging</a:t>
            </a:r>
            <a:endParaRPr lang="en-IE" altLang="en-US" b="1" i="1" dirty="0">
              <a:ea typeface="MS PGothic" panose="020B0600070205080204" pitchFamily="34" charset="-128"/>
            </a:endParaRPr>
          </a:p>
          <a:p>
            <a:pPr marL="0" indent="0" eaLnBrk="1" hangingPunct="1"/>
            <a:endParaRPr lang="en-IE" altLang="en-US" b="1" dirty="0">
              <a:ea typeface="MS PGothic" panose="020B0600070205080204" pitchFamily="34" charset="-128"/>
            </a:endParaRPr>
          </a:p>
        </p:txBody>
      </p:sp>
      <p:pic>
        <p:nvPicPr>
          <p:cNvPr id="2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81" y="2141537"/>
            <a:ext cx="2714625" cy="25749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02544" y="4716462"/>
            <a:ext cx="27860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en-US" sz="2800" b="1"/>
              <a:t>Weighted  averaging filter</a:t>
            </a:r>
            <a:endParaRPr lang="en-US" altLang="en-US" sz="2800" b="1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74921" y="3428999"/>
            <a:ext cx="2265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0007" y="3059667"/>
            <a:ext cx="16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 =1 </a:t>
            </a:r>
            <a:r>
              <a:rPr lang="en-GB" dirty="0" err="1"/>
              <a:t>px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0581" y="3428999"/>
            <a:ext cx="2050212" cy="1971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0317" y="4920014"/>
            <a:ext cx="203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 =1.4 </a:t>
            </a:r>
            <a:r>
              <a:rPr lang="en-GB" dirty="0" err="1"/>
              <a:t>px</a:t>
            </a:r>
            <a:endParaRPr lang="tr-T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72596" y="2838091"/>
            <a:ext cx="4743091" cy="29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5583</Words>
  <Application>WPS Presentation</Application>
  <PresentationFormat>Widescreen</PresentationFormat>
  <Paragraphs>608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SimSun</vt:lpstr>
      <vt:lpstr>Wingdings</vt:lpstr>
      <vt:lpstr>MS PGothic</vt:lpstr>
      <vt:lpstr>Times New Roman</vt:lpstr>
      <vt:lpstr>Aptos Display</vt:lpstr>
      <vt:lpstr>Segoe Print</vt:lpstr>
      <vt:lpstr>Aptos</vt:lpstr>
      <vt:lpstr>Microsoft YaHei</vt:lpstr>
      <vt:lpstr>Arial Unicode MS</vt:lpstr>
      <vt:lpstr>Calibri</vt:lpstr>
      <vt:lpstr>Google Sans</vt:lpstr>
      <vt:lpstr>Merriweather</vt:lpstr>
      <vt:lpstr>Cambria Math</vt:lpstr>
      <vt:lpstr>Office Theme</vt:lpstr>
      <vt:lpstr>SPATIAL FILTERING</vt:lpstr>
      <vt:lpstr>NEIGHBOURHOOD OPERATIONS</vt:lpstr>
      <vt:lpstr>NEIGHBOURHOOD OPERATIONS</vt:lpstr>
      <vt:lpstr>THE SPATIAL FILTERING PROCESS</vt:lpstr>
      <vt:lpstr>THE SPATIAL FILTERING</vt:lpstr>
      <vt:lpstr>THE SPATIAL FILTERING - SMOOTHING</vt:lpstr>
      <vt:lpstr>THE SPATIAL FILTERING - SMOOTHING</vt:lpstr>
      <vt:lpstr>Smoothing Example</vt:lpstr>
      <vt:lpstr>Weighted Smoothing Filters</vt:lpstr>
      <vt:lpstr>Weighted Smoothing Filters</vt:lpstr>
      <vt:lpstr>Weighted Smoothing Filters</vt:lpstr>
      <vt:lpstr>Filtering At The EDGES</vt:lpstr>
      <vt:lpstr>Filtering At The EDGES</vt:lpstr>
      <vt:lpstr>SPATIAL FILTERS - SHARPENING</vt:lpstr>
      <vt:lpstr>SPATIAL FILTERS - SHARPENING</vt:lpstr>
      <vt:lpstr>SPATIAL FILTERS - SHARPENING</vt:lpstr>
      <vt:lpstr>SPATIAL FILTERS - SHARPENING</vt:lpstr>
      <vt:lpstr>SPATIAL FILTERS – SHARPENING-LAPLACIAN</vt:lpstr>
      <vt:lpstr>SPATIAL FILTERS – SHARPENING-LAPLACIAN</vt:lpstr>
      <vt:lpstr>SPATIAL FILTERS – SHARPENING-LAPLACIAN</vt:lpstr>
      <vt:lpstr>SPATIAL FILTERS – SHARPENING-LAPLACIAN</vt:lpstr>
      <vt:lpstr>SPATIAL FILTERS – SHARPENING-LAPLACIAN</vt:lpstr>
      <vt:lpstr>SPATIAL FILTERS – SHARPENING-LAPLACIAN</vt:lpstr>
      <vt:lpstr>SPATIAL FILTERS – SHARPENING-LAPLACIAN</vt:lpstr>
      <vt:lpstr>SPATIAL FILTERS – SHARPENING-LAPLACIAN</vt:lpstr>
      <vt:lpstr>SPATIAL FILTERS – SHARPENING-LAPLACIAN</vt:lpstr>
      <vt:lpstr>1st ORDER DERIVATE OPERATORS - SOBEL</vt:lpstr>
      <vt:lpstr>1st ORDER DERIVATE OPERATORS - SOBEL</vt:lpstr>
      <vt:lpstr>1st ORDER DERIVATE OPERATORS - SOBEL</vt:lpstr>
      <vt:lpstr>WHAT IF A PIXEL VALUE EXCEEDS 255?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FILTERING</dc:title>
  <dc:creator>Koray Açıcı</dc:creator>
  <cp:lastModifiedBy>Asus F15</cp:lastModifiedBy>
  <cp:revision>75</cp:revision>
  <dcterms:created xsi:type="dcterms:W3CDTF">2024-03-25T19:58:00Z</dcterms:created>
  <dcterms:modified xsi:type="dcterms:W3CDTF">2024-04-21T13:04:03Z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8610018AA3534B31B33D9E6E02C50D85_12</vt:lpwstr>
  </property>
  <property fmtid="{D5CDD505-2E9C-101B-9397-08002B2CF9AE}" pid="3" name="KSOProductBuildVer">
    <vt:lpwstr>1033-12.2.0.16731</vt:lpwstr>
  </property>
</Properties>
</file>