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smtClean="0"/>
              <a:t>R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R</a:t>
            </a:r>
            <a:r>
              <a:rPr lang="tr-TR" smtClean="0"/>
              <a:t> Basics I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R </a:t>
            </a:r>
            <a:r>
              <a:rPr lang="tr-TR" dirty="0" err="1" smtClean="0"/>
              <a:t>Cookbook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Paurush</a:t>
            </a:r>
            <a:r>
              <a:rPr lang="tr-TR" dirty="0" smtClean="0"/>
              <a:t> </a:t>
            </a:r>
            <a:r>
              <a:rPr lang="tr-TR" dirty="0" err="1" smtClean="0"/>
              <a:t>Praveen</a:t>
            </a:r>
            <a:r>
              <a:rPr lang="tr-TR" dirty="0" smtClean="0"/>
              <a:t> </a:t>
            </a:r>
            <a:r>
              <a:rPr lang="tr-TR" dirty="0" err="1" smtClean="0"/>
              <a:t>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Besides all this, R has a comprehensive built-in help system. You can get help from R 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ways. The Windows and Mac OS platforms offer help as a separate HTML </a:t>
            </a:r>
            <a:r>
              <a:rPr lang="en-US" dirty="0" smtClean="0"/>
              <a:t>page</a:t>
            </a:r>
            <a:r>
              <a:rPr lang="tr-TR" dirty="0" smtClean="0"/>
              <a:t> </a:t>
            </a:r>
            <a:r>
              <a:rPr lang="en-US" dirty="0" smtClean="0"/>
              <a:t>(as </a:t>
            </a:r>
            <a:r>
              <a:rPr lang="en-US" dirty="0"/>
              <a:t>shown in the following screenshot) </a:t>
            </a:r>
            <a:r>
              <a:rPr lang="tr-TR" dirty="0" smtClean="0"/>
              <a:t>. T</a:t>
            </a:r>
            <a:r>
              <a:rPr lang="en-US" dirty="0" smtClean="0"/>
              <a:t>he </a:t>
            </a:r>
            <a:r>
              <a:rPr lang="en-US" dirty="0"/>
              <a:t>following is a list of options that can be used to seek help in R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help.start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&gt; help(sum) # Accesses help file for function sum</a:t>
            </a:r>
          </a:p>
          <a:p>
            <a:pPr marL="0" indent="0">
              <a:buNone/>
            </a:pPr>
            <a:r>
              <a:rPr lang="en-US" b="1" dirty="0"/>
              <a:t>&gt; ?sum # Searches the help files for function sum</a:t>
            </a:r>
          </a:p>
          <a:p>
            <a:pPr marL="0" indent="0">
              <a:buNone/>
            </a:pPr>
            <a:r>
              <a:rPr lang="en-US" b="1" dirty="0"/>
              <a:t>&gt; example(sum) # demonstrates the function with an example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help.search</a:t>
            </a:r>
            <a:r>
              <a:rPr lang="en-US" b="1" dirty="0"/>
              <a:t>("sum") # uses the argument character to search help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 previous functions provide help in a unique way. The </a:t>
            </a:r>
            <a:r>
              <a:rPr lang="en-US" dirty="0" err="1"/>
              <a:t>help.start</a:t>
            </a:r>
            <a:r>
              <a:rPr lang="en-US" dirty="0"/>
              <a:t> command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general </a:t>
            </a:r>
            <a:r>
              <a:rPr lang="en-US" dirty="0"/>
              <a:t>command used to start the hypertext version of the R documentation. All the help </a:t>
            </a:r>
            <a:r>
              <a:rPr lang="en-US" dirty="0" smtClean="0"/>
              <a:t>files</a:t>
            </a:r>
            <a:r>
              <a:rPr lang="tr-TR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to the package can be checked with the following command:</a:t>
            </a:r>
          </a:p>
          <a:p>
            <a:pPr marL="0" indent="0">
              <a:buNone/>
            </a:pPr>
            <a:r>
              <a:rPr lang="en-US" b="1" dirty="0"/>
              <a:t>&gt; help(package="</a:t>
            </a:r>
            <a:r>
              <a:rPr lang="en-US" b="1" dirty="0" err="1"/>
              <a:t>package_name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1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5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start with analyzing any data, we must load it into our R workspace. This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done directly either by loading an external R object (typical file extensions are .</a:t>
            </a:r>
            <a:r>
              <a:rPr lang="en-US" dirty="0" err="1"/>
              <a:t>rda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.</a:t>
            </a:r>
            <a:r>
              <a:rPr lang="en-US" dirty="0" err="1"/>
              <a:t>RData</a:t>
            </a:r>
            <a:r>
              <a:rPr lang="en-US" dirty="0"/>
              <a:t>, but it is not limited to these extensions) or an internal R object for a package or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TXT</a:t>
            </a:r>
            <a:r>
              <a:rPr lang="en-US" dirty="0"/>
              <a:t>, CSV, or Excel file.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recipe explains the methods that can be used to read data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table or the .csv format and/or write similar files into an R session.</a:t>
            </a:r>
          </a:p>
        </p:txBody>
      </p:sp>
    </p:spTree>
    <p:extLst>
      <p:ext uri="{BB962C8B-B14F-4D97-AF65-F5344CB8AC3E}">
        <p14:creationId xmlns:p14="http://schemas.microsoft.com/office/powerpoint/2010/main" val="411185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use an iris dataset for this recipe, which is available with R Base packages.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dataset bears quantified features of the morphologic variation of the </a:t>
            </a:r>
            <a:r>
              <a:rPr lang="en-US" dirty="0" smtClean="0"/>
              <a:t>three</a:t>
            </a:r>
            <a:r>
              <a:rPr lang="tr-TR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species of Iris flowers.</a:t>
            </a:r>
          </a:p>
        </p:txBody>
      </p:sp>
    </p:spTree>
    <p:extLst>
      <p:ext uri="{BB962C8B-B14F-4D97-AF65-F5344CB8AC3E}">
        <p14:creationId xmlns:p14="http://schemas.microsoft.com/office/powerpoint/2010/main" val="152363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Perform the following steps to read and write functions in R:</a:t>
            </a:r>
          </a:p>
          <a:p>
            <a:pPr marL="0" indent="0">
              <a:buNone/>
            </a:pPr>
            <a:r>
              <a:rPr lang="en-US" dirty="0"/>
              <a:t>1. Load internal R data (already available with a package or base R) using the </a:t>
            </a:r>
            <a:r>
              <a:rPr lang="en-US" dirty="0" smtClean="0"/>
              <a:t>following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function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data(iris)</a:t>
            </a:r>
          </a:p>
          <a:p>
            <a:pPr marL="0" indent="0">
              <a:buNone/>
            </a:pPr>
            <a:r>
              <a:rPr lang="en-US" dirty="0"/>
              <a:t>2. To learn more about iris data, check the help function in R using the following function:</a:t>
            </a:r>
          </a:p>
          <a:p>
            <a:pPr marL="0" indent="0">
              <a:buNone/>
            </a:pPr>
            <a:r>
              <a:rPr lang="en-US" b="1" dirty="0"/>
              <a:t>&gt; ?iris</a:t>
            </a:r>
          </a:p>
          <a:p>
            <a:pPr marL="0" indent="0">
              <a:buNone/>
            </a:pPr>
            <a:r>
              <a:rPr lang="en-US" dirty="0"/>
              <a:t>3. Load external R data (conventionally saved as .</a:t>
            </a:r>
            <a:r>
              <a:rPr lang="en-US" dirty="0" err="1"/>
              <a:t>rda</a:t>
            </a:r>
            <a:r>
              <a:rPr lang="en-US" dirty="0"/>
              <a:t> or .</a:t>
            </a:r>
            <a:r>
              <a:rPr lang="en-US" dirty="0" err="1"/>
              <a:t>RData</a:t>
            </a:r>
            <a:r>
              <a:rPr lang="en-US" dirty="0"/>
              <a:t>, but not limited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this</a:t>
            </a:r>
            <a:r>
              <a:rPr lang="en-US" dirty="0"/>
              <a:t>) with the following load function:</a:t>
            </a:r>
          </a:p>
          <a:p>
            <a:pPr marL="0" indent="0">
              <a:buNone/>
            </a:pPr>
            <a:r>
              <a:rPr lang="en-US" b="1" dirty="0"/>
              <a:t>&gt; load(file="</a:t>
            </a:r>
            <a:r>
              <a:rPr lang="en-US" b="1" dirty="0" err="1"/>
              <a:t>mydata.RData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3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4. </a:t>
            </a:r>
            <a:r>
              <a:rPr lang="en-US" dirty="0" smtClean="0"/>
              <a:t>To </a:t>
            </a:r>
            <a:r>
              <a:rPr lang="en-US" dirty="0"/>
              <a:t>save a data object, say, D, you can use the save function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save(D, file="</a:t>
            </a:r>
            <a:r>
              <a:rPr lang="en-US" b="1" dirty="0" err="1"/>
              <a:t>myData.RData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dirty="0"/>
              <a:t>5. To read the tabular data in the form of a .csv file with read.csv or </a:t>
            </a:r>
            <a:r>
              <a:rPr lang="en-US" dirty="0" err="1" smtClean="0"/>
              <a:t>read.table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type </a:t>
            </a:r>
            <a:r>
              <a:rPr lang="en-US" dirty="0"/>
              <a:t>the following command: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mydata</a:t>
            </a:r>
            <a:r>
              <a:rPr lang="en-US" b="1" dirty="0"/>
              <a:t> &lt;- </a:t>
            </a:r>
            <a:r>
              <a:rPr lang="en-US" b="1" dirty="0" err="1"/>
              <a:t>read.table</a:t>
            </a:r>
            <a:r>
              <a:rPr lang="en-US" b="1" dirty="0"/>
              <a:t>("file.dat", header = TRUE, </a:t>
            </a:r>
            <a:r>
              <a:rPr lang="en-US" b="1" dirty="0" err="1"/>
              <a:t>sep</a:t>
            </a:r>
            <a:r>
              <a:rPr lang="en-US" b="1" dirty="0"/>
              <a:t>="\t", row.</a:t>
            </a:r>
          </a:p>
          <a:p>
            <a:pPr marL="0" indent="0">
              <a:buNone/>
            </a:pPr>
            <a:r>
              <a:rPr lang="en-US" b="1" dirty="0"/>
              <a:t>names = 1)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mydata</a:t>
            </a:r>
            <a:r>
              <a:rPr lang="en-US" b="1" dirty="0"/>
              <a:t> &lt;- read.csv("mydata.csv")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also possible to read an Excel file in R. You can achieve this with </a:t>
            </a:r>
            <a:r>
              <a:rPr lang="en-US" dirty="0" smtClean="0"/>
              <a:t>various</a:t>
            </a:r>
            <a:r>
              <a:rPr lang="tr-TR" dirty="0" smtClean="0"/>
              <a:t> </a:t>
            </a:r>
            <a:r>
              <a:rPr lang="en-US" dirty="0" smtClean="0"/>
              <a:t>packages </a:t>
            </a:r>
            <a:r>
              <a:rPr lang="en-US" dirty="0"/>
              <a:t>such as </a:t>
            </a:r>
            <a:r>
              <a:rPr lang="en-US" dirty="0" err="1"/>
              <a:t>xlsx</a:t>
            </a:r>
            <a:r>
              <a:rPr lang="en-US" dirty="0"/>
              <a:t> and </a:t>
            </a:r>
            <a:r>
              <a:rPr lang="en-US" dirty="0" err="1"/>
              <a:t>gdata</a:t>
            </a:r>
            <a:r>
              <a:rPr lang="en-US" dirty="0"/>
              <a:t>. The </a:t>
            </a:r>
            <a:r>
              <a:rPr lang="en-US" dirty="0" err="1"/>
              <a:t>xlsx</a:t>
            </a:r>
            <a:r>
              <a:rPr lang="en-US" dirty="0"/>
              <a:t> package requires Java settings, </a:t>
            </a:r>
            <a:r>
              <a:rPr lang="en-US" dirty="0" smtClean="0"/>
              <a:t>while</a:t>
            </a:r>
            <a:r>
              <a:rPr lang="tr-TR" dirty="0" smtClean="0"/>
              <a:t> </a:t>
            </a:r>
            <a:r>
              <a:rPr lang="en-US" dirty="0" err="1" smtClean="0"/>
              <a:t>gdata</a:t>
            </a:r>
            <a:r>
              <a:rPr lang="en-US" dirty="0" smtClean="0"/>
              <a:t> </a:t>
            </a:r>
            <a:r>
              <a:rPr lang="en-US" dirty="0"/>
              <a:t>is relatively simple. However, the </a:t>
            </a:r>
            <a:r>
              <a:rPr lang="en-US" dirty="0" err="1"/>
              <a:t>xlsx</a:t>
            </a:r>
            <a:r>
              <a:rPr lang="en-US" dirty="0"/>
              <a:t> package offers more </a:t>
            </a:r>
            <a:r>
              <a:rPr lang="en-US" dirty="0" smtClean="0"/>
              <a:t>functionalities,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read permissions for different sheets in a workbook and the newer </a:t>
            </a:r>
            <a:r>
              <a:rPr lang="en-US" dirty="0" smtClean="0"/>
              <a:t>versions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Excel files. For this example, we will use the </a:t>
            </a:r>
            <a:r>
              <a:rPr lang="en-US" dirty="0" err="1"/>
              <a:t>xlsx</a:t>
            </a:r>
            <a:r>
              <a:rPr lang="en-US" dirty="0"/>
              <a:t> package. Use the </a:t>
            </a:r>
            <a:r>
              <a:rPr lang="en-US" dirty="0" smtClean="0"/>
              <a:t>read.xlsx</a:t>
            </a:r>
            <a:r>
              <a:rPr lang="tr-TR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to read an Excel file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xlsx</a:t>
            </a:r>
            <a:r>
              <a:rPr lang="en-US" b="1" dirty="0"/>
              <a:t>", dependencies=TRUE)</a:t>
            </a:r>
          </a:p>
          <a:p>
            <a:pPr marL="0" indent="0">
              <a:buNone/>
            </a:pPr>
            <a:r>
              <a:rPr lang="en-US" b="1" dirty="0"/>
              <a:t>&gt; library(</a:t>
            </a:r>
            <a:r>
              <a:rPr lang="en-US" b="1" dirty="0" err="1"/>
              <a:t>gdata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mydata</a:t>
            </a:r>
            <a:r>
              <a:rPr lang="en-US" b="1" dirty="0"/>
              <a:t> &lt;- read.xls("mydata.xls")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9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7. </a:t>
            </a:r>
            <a:r>
              <a:rPr lang="en-US" dirty="0" smtClean="0"/>
              <a:t>To </a:t>
            </a:r>
            <a:r>
              <a:rPr lang="en-US" dirty="0"/>
              <a:t>write these data frames or table objects into a CSV or table file, use the </a:t>
            </a:r>
            <a:r>
              <a:rPr lang="en-US" dirty="0" smtClean="0"/>
              <a:t>read.csv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 err="1"/>
              <a:t>write.table</a:t>
            </a:r>
            <a:r>
              <a:rPr lang="en-US" dirty="0"/>
              <a:t> function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write.table</a:t>
            </a:r>
            <a:r>
              <a:rPr lang="en-US" b="1" dirty="0"/>
              <a:t>(x, file = "myexcel.xls", append = FALSE, quote =</a:t>
            </a:r>
          </a:p>
          <a:p>
            <a:pPr marL="0" indent="0">
              <a:buNone/>
            </a:pPr>
            <a:r>
              <a:rPr lang="en-US" b="1" dirty="0"/>
              <a:t>TRUE, </a:t>
            </a:r>
            <a:r>
              <a:rPr lang="en-US" b="1" dirty="0" err="1"/>
              <a:t>sep</a:t>
            </a:r>
            <a:r>
              <a:rPr lang="en-US" b="1" dirty="0"/>
              <a:t> = " ")</a:t>
            </a:r>
          </a:p>
          <a:p>
            <a:pPr marL="0" indent="0">
              <a:buNone/>
            </a:pPr>
            <a:r>
              <a:rPr lang="en-US" b="1" dirty="0"/>
              <a:t>&gt; write.csv(x, </a:t>
            </a:r>
            <a:r>
              <a:rPr lang="en-US" b="1" dirty="0" err="1"/>
              <a:t>col.names</a:t>
            </a:r>
            <a:r>
              <a:rPr lang="en-US" b="1" dirty="0"/>
              <a:t> = NA, </a:t>
            </a:r>
            <a:r>
              <a:rPr lang="en-US" b="1" dirty="0" err="1"/>
              <a:t>sep</a:t>
            </a:r>
            <a:r>
              <a:rPr lang="en-US" b="1" dirty="0"/>
              <a:t> = ",")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5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read.csv or write.csv commands take the filename in the current </a:t>
            </a:r>
            <a:r>
              <a:rPr lang="en-US" dirty="0" smtClean="0"/>
              <a:t>working</a:t>
            </a:r>
            <a:r>
              <a:rPr lang="tr-TR" dirty="0" smtClean="0"/>
              <a:t> </a:t>
            </a:r>
            <a:r>
              <a:rPr lang="en-US" dirty="0" smtClean="0"/>
              <a:t>directory—if </a:t>
            </a:r>
            <a:r>
              <a:rPr lang="en-US" dirty="0"/>
              <a:t>a complete path has not been specified—and based on the separators (</a:t>
            </a:r>
            <a:r>
              <a:rPr lang="en-US" dirty="0" smtClean="0"/>
              <a:t>usually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sep</a:t>
            </a:r>
            <a:r>
              <a:rPr lang="en-US" dirty="0"/>
              <a:t> argument), import the data frames (or export them in case of write commands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out the current working directory, use the </a:t>
            </a:r>
            <a:r>
              <a:rPr lang="en-US" dirty="0" err="1"/>
              <a:t>getwd</a:t>
            </a:r>
            <a:r>
              <a:rPr lang="en-US" dirty="0"/>
              <a:t>() command. In order to change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your desired directory, use the </a:t>
            </a:r>
            <a:r>
              <a:rPr lang="en-US" dirty="0" err="1"/>
              <a:t>setwd</a:t>
            </a:r>
            <a:r>
              <a:rPr lang="en-US" dirty="0"/>
              <a:t> function as follows:</a:t>
            </a:r>
          </a:p>
        </p:txBody>
      </p:sp>
    </p:spTree>
    <p:extLst>
      <p:ext uri="{BB962C8B-B14F-4D97-AF65-F5344CB8AC3E}">
        <p14:creationId xmlns:p14="http://schemas.microsoft.com/office/powerpoint/2010/main" val="32768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Recent developments in molecular biology, such as high throughput array technology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sequencing </a:t>
            </a:r>
            <a:r>
              <a:rPr lang="en-US" dirty="0"/>
              <a:t>technology, are leading to an exponential increase in the volume of data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being generated.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Bioinformatics </a:t>
            </a:r>
            <a:r>
              <a:rPr lang="en-US" dirty="0"/>
              <a:t>aims to get an insight into biological functioning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organization </a:t>
            </a:r>
            <a:r>
              <a:rPr lang="en-US" dirty="0"/>
              <a:t>of a living system riding on this data. The enormous data generated </a:t>
            </a:r>
            <a:r>
              <a:rPr lang="en-US" dirty="0" smtClean="0"/>
              <a:t>needs</a:t>
            </a:r>
            <a:r>
              <a:rPr lang="tr-TR" dirty="0" smtClean="0"/>
              <a:t> </a:t>
            </a:r>
            <a:r>
              <a:rPr lang="en-US" dirty="0" smtClean="0"/>
              <a:t>robust </a:t>
            </a:r>
            <a:r>
              <a:rPr lang="en-US" dirty="0"/>
              <a:t>statistical handling, which in turn requires a sound computational statistics </a:t>
            </a:r>
            <a:r>
              <a:rPr lang="en-US" dirty="0" smtClean="0"/>
              <a:t>tool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environment.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R </a:t>
            </a:r>
            <a:r>
              <a:rPr lang="en-US" dirty="0"/>
              <a:t>provides just that kind of environment. It is a free tool with a </a:t>
            </a:r>
            <a:r>
              <a:rPr lang="en-US" dirty="0" smtClean="0"/>
              <a:t>large</a:t>
            </a:r>
            <a:r>
              <a:rPr lang="tr-TR" dirty="0" smtClean="0"/>
              <a:t> </a:t>
            </a:r>
            <a:r>
              <a:rPr lang="en-US" dirty="0" smtClean="0"/>
              <a:t>community </a:t>
            </a:r>
            <a:r>
              <a:rPr lang="en-US" dirty="0"/>
              <a:t>and leverages the analysis of data via its huge package libraries that </a:t>
            </a:r>
            <a:r>
              <a:rPr lang="en-US" dirty="0" smtClean="0"/>
              <a:t>support</a:t>
            </a:r>
            <a:r>
              <a:rPr lang="tr-TR" dirty="0" smtClean="0"/>
              <a:t> </a:t>
            </a:r>
            <a:r>
              <a:rPr lang="en-US" dirty="0" smtClean="0"/>
              <a:t>various </a:t>
            </a:r>
            <a:r>
              <a:rPr lang="en-US" dirty="0"/>
              <a:t>analysis operations.</a:t>
            </a:r>
          </a:p>
        </p:txBody>
      </p:sp>
    </p:spTree>
    <p:extLst>
      <p:ext uri="{BB962C8B-B14F-4D97-AF65-F5344CB8AC3E}">
        <p14:creationId xmlns:p14="http://schemas.microsoft.com/office/powerpoint/2010/main" val="70218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setwd</a:t>
            </a:r>
            <a:r>
              <a:rPr lang="en-US" b="1" dirty="0"/>
              <a:t>("path/to desired/directory")</a:t>
            </a:r>
          </a:p>
          <a:p>
            <a:pPr marL="0" indent="0">
              <a:buNone/>
            </a:pPr>
            <a:r>
              <a:rPr lang="en-US" dirty="0"/>
              <a:t>The second argument header indicates whether or not the first row is a set of labels by </a:t>
            </a:r>
            <a:r>
              <a:rPr lang="en-US" dirty="0" smtClean="0"/>
              <a:t>taking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Boolean values TRUE or FALSE.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read.csv function may not work in the case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incomplete </a:t>
            </a:r>
            <a:r>
              <a:rPr lang="en-US" dirty="0"/>
              <a:t>tables with the default argument fill. To overcome such issues, use the </a:t>
            </a:r>
            <a:r>
              <a:rPr lang="en-US" dirty="0" smtClean="0"/>
              <a:t>value,</a:t>
            </a:r>
            <a:r>
              <a:rPr lang="tr-TR" dirty="0" smtClean="0"/>
              <a:t> </a:t>
            </a:r>
            <a:r>
              <a:rPr lang="en-US" dirty="0" smtClean="0"/>
              <a:t>TRUE </a:t>
            </a:r>
            <a:r>
              <a:rPr lang="en-US" dirty="0"/>
              <a:t>for the fill argument. To learn more about optional arguments, take a look at the </a:t>
            </a:r>
            <a:r>
              <a:rPr lang="en-US" dirty="0" smtClean="0"/>
              <a:t>help</a:t>
            </a:r>
            <a:r>
              <a:rPr lang="tr-TR" dirty="0" smtClean="0"/>
              <a:t> </a:t>
            </a:r>
            <a:r>
              <a:rPr lang="en-US" dirty="0" smtClean="0"/>
              <a:t>section </a:t>
            </a:r>
            <a:r>
              <a:rPr lang="en-US" dirty="0"/>
              <a:t>of the </a:t>
            </a:r>
            <a:r>
              <a:rPr lang="en-US" dirty="0" err="1"/>
              <a:t>read.table</a:t>
            </a:r>
            <a:r>
              <a:rPr lang="en-US" dirty="0"/>
              <a:t> function. Both the functions (</a:t>
            </a:r>
            <a:r>
              <a:rPr lang="en-US" dirty="0" err="1"/>
              <a:t>read.table</a:t>
            </a:r>
            <a:r>
              <a:rPr lang="en-US" dirty="0"/>
              <a:t> and read.csv)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use </a:t>
            </a:r>
            <a:r>
              <a:rPr lang="en-US" dirty="0"/>
              <a:t>the headers (usually the first row) as column names and specify certain column </a:t>
            </a:r>
            <a:r>
              <a:rPr lang="en-US" dirty="0" smtClean="0"/>
              <a:t>numbers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row names.</a:t>
            </a:r>
          </a:p>
        </p:txBody>
      </p:sp>
    </p:spTree>
    <p:extLst>
      <p:ext uri="{BB962C8B-B14F-4D97-AF65-F5344CB8AC3E}">
        <p14:creationId xmlns:p14="http://schemas.microsoft.com/office/powerpoint/2010/main" val="202101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get further information about the loaded dataset, use the class function for the </a:t>
            </a:r>
            <a:r>
              <a:rPr lang="en-US" dirty="0" smtClean="0"/>
              <a:t>dataset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get the type of dataset (object class). The data or object type in R can be of </a:t>
            </a:r>
            <a:r>
              <a:rPr lang="en-US" dirty="0" smtClean="0"/>
              <a:t>numerous</a:t>
            </a:r>
            <a:r>
              <a:rPr lang="tr-TR" dirty="0" smtClean="0"/>
              <a:t> </a:t>
            </a:r>
            <a:r>
              <a:rPr lang="en-US" dirty="0" smtClean="0"/>
              <a:t>types</a:t>
            </a:r>
            <a:r>
              <a:rPr lang="en-US" dirty="0"/>
              <a:t>. This is beyond the scope of the book. It is expected that the reader is acquainted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terms.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, in the case of the iris data, the type is a data frame with 150 rows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five </a:t>
            </a:r>
            <a:r>
              <a:rPr lang="en-US" dirty="0"/>
              <a:t>columns (type the dim command with iris as the argument).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data frame class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like </a:t>
            </a:r>
            <a:r>
              <a:rPr lang="en-US" dirty="0"/>
              <a:t>a matrix but can accommodate objects of different types, such as character, </a:t>
            </a:r>
            <a:r>
              <a:rPr lang="en-US" dirty="0" smtClean="0"/>
              <a:t>numeric,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factor, within it. You can take a look at the first or last few rows using the head or </a:t>
            </a:r>
            <a:r>
              <a:rPr lang="en-US" dirty="0" smtClean="0"/>
              <a:t>tail</a:t>
            </a:r>
            <a:r>
              <a:rPr lang="tr-TR" dirty="0" smtClean="0"/>
              <a:t> </a:t>
            </a:r>
            <a:r>
              <a:rPr lang="en-US" dirty="0" smtClean="0"/>
              <a:t>functions </a:t>
            </a:r>
            <a:r>
              <a:rPr lang="en-US" dirty="0"/>
              <a:t>(there are six rows by default) respectively, as follows:</a:t>
            </a:r>
          </a:p>
        </p:txBody>
      </p:sp>
    </p:spTree>
    <p:extLst>
      <p:ext uri="{BB962C8B-B14F-4D97-AF65-F5344CB8AC3E}">
        <p14:creationId xmlns:p14="http://schemas.microsoft.com/office/powerpoint/2010/main" val="403673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smtClean="0"/>
              <a:t>class(iris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dim(iris)</a:t>
            </a:r>
          </a:p>
          <a:p>
            <a:pPr marL="0" indent="0">
              <a:buNone/>
            </a:pPr>
            <a:r>
              <a:rPr lang="en-US" b="1" dirty="0"/>
              <a:t>&gt; head(iris</a:t>
            </a:r>
            <a:r>
              <a:rPr lang="en-US" b="1" dirty="0" smtClean="0"/>
              <a:t>)</a:t>
            </a:r>
            <a:r>
              <a:rPr lang="tr-TR" b="1" dirty="0" smtClean="0"/>
              <a:t>, </a:t>
            </a:r>
            <a:r>
              <a:rPr lang="tr-TR" b="1" dirty="0" err="1" smtClean="0"/>
              <a:t>head</a:t>
            </a:r>
            <a:r>
              <a:rPr lang="tr-TR" b="1" dirty="0" smtClean="0"/>
              <a:t> (iris, 10)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&gt; tail(iris)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2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1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save function in R is a standard way to save an object. However, the </a:t>
            </a:r>
            <a:r>
              <a:rPr lang="en-US" dirty="0" err="1" smtClean="0"/>
              <a:t>saveRDS</a:t>
            </a:r>
            <a:r>
              <a:rPr lang="tr-TR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offers an advantage as it doesn't save both the object and its name; it just saves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representation </a:t>
            </a:r>
            <a:r>
              <a:rPr lang="en-US" dirty="0"/>
              <a:t>of the object.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result, the saved object can be loaded into a named </a:t>
            </a:r>
            <a:r>
              <a:rPr lang="en-US" dirty="0" smtClean="0"/>
              <a:t>object</a:t>
            </a:r>
            <a:r>
              <a:rPr lang="tr-TR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R that will be different from the name it had when it was originally </a:t>
            </a:r>
            <a:r>
              <a:rPr lang="en-US" dirty="0" smtClean="0"/>
              <a:t>serialized. Let's take</a:t>
            </a:r>
            <a:r>
              <a:rPr lang="tr-TR" dirty="0" smtClean="0"/>
              <a:t> </a:t>
            </a:r>
            <a:r>
              <a:rPr lang="en-US" dirty="0" smtClean="0"/>
              <a:t>a look at the following example: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saveRDS</a:t>
            </a:r>
            <a:r>
              <a:rPr lang="en-US" b="1" dirty="0"/>
              <a:t>(</a:t>
            </a:r>
            <a:r>
              <a:rPr lang="en-US" b="1" dirty="0" err="1"/>
              <a:t>myObj</a:t>
            </a:r>
            <a:r>
              <a:rPr lang="en-US" b="1" dirty="0"/>
              <a:t>, "</a:t>
            </a:r>
            <a:r>
              <a:rPr lang="en-US" b="1" dirty="0" err="1"/>
              <a:t>myObj.rds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b="1" dirty="0"/>
              <a:t>&gt; myObj2 &lt;- </a:t>
            </a:r>
            <a:r>
              <a:rPr lang="en-US" b="1" dirty="0" err="1"/>
              <a:t>readRDS</a:t>
            </a:r>
            <a:r>
              <a:rPr lang="en-US" b="1" dirty="0"/>
              <a:t>("</a:t>
            </a:r>
            <a:r>
              <a:rPr lang="en-US" b="1" dirty="0" err="1"/>
              <a:t>myObj.rds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b="1" dirty="0"/>
              <a:t>&gt; ls()</a:t>
            </a:r>
          </a:p>
          <a:p>
            <a:pPr marL="0" indent="0">
              <a:buNone/>
            </a:pPr>
            <a:r>
              <a:rPr lang="en-US" b="1" dirty="0"/>
              <a:t>[1] "</a:t>
            </a:r>
            <a:r>
              <a:rPr lang="en-US" b="1" dirty="0" err="1"/>
              <a:t>myObj</a:t>
            </a:r>
            <a:r>
              <a:rPr lang="en-US" b="1" dirty="0"/>
              <a:t>" "myObj2"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8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</a:t>
            </a:r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 that we read in our previous recipes exists in R as data frames. Data frames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primary structures of tabular data in R. By a tabular structure, we mean the </a:t>
            </a:r>
            <a:r>
              <a:rPr lang="en-US" dirty="0" smtClean="0"/>
              <a:t>row-column</a:t>
            </a:r>
            <a:r>
              <a:rPr lang="tr-TR" dirty="0" smtClean="0"/>
              <a:t> </a:t>
            </a:r>
            <a:r>
              <a:rPr lang="en-US" dirty="0" smtClean="0"/>
              <a:t>format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 we store in the columns of a data frame can be of various types, such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numeric </a:t>
            </a:r>
            <a:r>
              <a:rPr lang="en-US" dirty="0"/>
              <a:t>or factor. In this recipe, we will talk about some simple operations on data to </a:t>
            </a:r>
            <a:r>
              <a:rPr lang="en-US" dirty="0" smtClean="0"/>
              <a:t>extract</a:t>
            </a:r>
            <a:r>
              <a:rPr lang="tr-TR" dirty="0" smtClean="0"/>
              <a:t> </a:t>
            </a:r>
            <a:r>
              <a:rPr lang="en-US" dirty="0" smtClean="0"/>
              <a:t>parts </a:t>
            </a:r>
            <a:r>
              <a:rPr lang="en-US" dirty="0"/>
              <a:t>of these data frames, add a new chunk, or filter a part that satisfies certain conditions.</a:t>
            </a:r>
          </a:p>
        </p:txBody>
      </p:sp>
    </p:spTree>
    <p:extLst>
      <p:ext uri="{BB962C8B-B14F-4D97-AF65-F5344CB8AC3E}">
        <p14:creationId xmlns:p14="http://schemas.microsoft.com/office/powerpoint/2010/main" val="162981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items are needed for this </a:t>
            </a:r>
            <a:r>
              <a:rPr lang="tr-TR" dirty="0" err="1" smtClean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data frame loaded to be modified or filtered in the R session (in our </a:t>
            </a:r>
            <a:r>
              <a:rPr lang="en-US" dirty="0" smtClean="0"/>
              <a:t>case,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iris data)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set of data to be added to item 1 or a set of filters to be extracted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item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867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Perform the following steps to filter and create a subset from a data frame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1. Load the iris data as explained in the earlier recipe.</a:t>
            </a:r>
          </a:p>
          <a:p>
            <a:pPr marL="0" indent="0">
              <a:buNone/>
            </a:pPr>
            <a:r>
              <a:rPr lang="en-US" dirty="0"/>
              <a:t>2. To extract the names of the species and corresponding sepal </a:t>
            </a:r>
            <a:r>
              <a:rPr lang="en-US" dirty="0" smtClean="0"/>
              <a:t>dimensions</a:t>
            </a:r>
            <a:r>
              <a:rPr lang="tr-TR" dirty="0" smtClean="0"/>
              <a:t> </a:t>
            </a:r>
            <a:r>
              <a:rPr lang="en-US" dirty="0" smtClean="0"/>
              <a:t>(length </a:t>
            </a:r>
            <a:r>
              <a:rPr lang="en-US" dirty="0"/>
              <a:t>and width), take a look at the structure of the data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str</a:t>
            </a:r>
            <a:r>
              <a:rPr lang="en-US" b="1" dirty="0"/>
              <a:t>(iris)</a:t>
            </a:r>
          </a:p>
          <a:p>
            <a:pPr marL="0" indent="0">
              <a:buNone/>
            </a:pPr>
            <a:r>
              <a:rPr lang="en-US" b="1" dirty="0"/>
              <a:t>'</a:t>
            </a:r>
            <a:r>
              <a:rPr lang="en-US" b="1" dirty="0" err="1"/>
              <a:t>data.frame</a:t>
            </a:r>
            <a:r>
              <a:rPr lang="en-US" b="1" dirty="0"/>
              <a:t>': 150 obs. of 5 variables: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Sepal.Length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5.1 4.9 4.7 4.6 5 5.4 4.6 …</a:t>
            </a:r>
          </a:p>
          <a:p>
            <a:pPr marL="0" indent="0">
              <a:buNone/>
            </a:pPr>
            <a:r>
              <a:rPr lang="pt-BR" b="1" dirty="0"/>
              <a:t>$ Sepal.Width : num 3.5 3 3.2 3.1 3.6 3.9 3.4 …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Petal.Length</a:t>
            </a:r>
            <a:r>
              <a:rPr lang="en-US" b="1" dirty="0"/>
              <a:t>: </a:t>
            </a:r>
            <a:r>
              <a:rPr lang="en-US" b="1" dirty="0" err="1"/>
              <a:t>num</a:t>
            </a:r>
            <a:r>
              <a:rPr lang="en-US" b="1" dirty="0"/>
              <a:t> 1.4 1.4 1.3 1.5 1.4 1.7 1.4 …</a:t>
            </a:r>
          </a:p>
          <a:p>
            <a:pPr marL="0" indent="0">
              <a:buNone/>
            </a:pPr>
            <a:r>
              <a:rPr lang="pt-BR" b="1" dirty="0"/>
              <a:t>$ Petal.Width : num 0.2 0.2 0.2 0.2 0.2 0.4 0.3 …</a:t>
            </a:r>
          </a:p>
          <a:p>
            <a:pPr marL="0" indent="0">
              <a:buNone/>
            </a:pPr>
            <a:r>
              <a:rPr lang="en-US" b="1" dirty="0"/>
              <a:t>$ Species : Factor w/ 3 levels "</a:t>
            </a:r>
            <a:r>
              <a:rPr lang="en-US" b="1" dirty="0" err="1"/>
              <a:t>setosa</a:t>
            </a:r>
            <a:r>
              <a:rPr lang="en-US" b="1" dirty="0"/>
              <a:t>","versicolor",..: 1 1</a:t>
            </a:r>
          </a:p>
          <a:p>
            <a:pPr marL="0" indent="0">
              <a:buNone/>
            </a:pPr>
            <a:r>
              <a:rPr lang="en-US" b="1" dirty="0"/>
              <a:t>1 1 1 1 1 1 1 1 ...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9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3. </a:t>
            </a:r>
            <a:r>
              <a:rPr lang="en-US" dirty="0" smtClean="0"/>
              <a:t>To </a:t>
            </a:r>
            <a:r>
              <a:rPr lang="en-US" dirty="0"/>
              <a:t>extract the relevant data to the </a:t>
            </a:r>
            <a:r>
              <a:rPr lang="en-US" dirty="0" err="1"/>
              <a:t>myiris</a:t>
            </a:r>
            <a:r>
              <a:rPr lang="en-US" dirty="0"/>
              <a:t> object, use the </a:t>
            </a:r>
            <a:r>
              <a:rPr lang="en-US" dirty="0" err="1"/>
              <a:t>data.frame</a:t>
            </a:r>
            <a:r>
              <a:rPr lang="en-US" dirty="0"/>
              <a:t> function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creates </a:t>
            </a:r>
            <a:r>
              <a:rPr lang="en-US" dirty="0"/>
              <a:t>a data frame with the defined columns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myiris</a:t>
            </a:r>
            <a:r>
              <a:rPr lang="en-US" b="1" dirty="0"/>
              <a:t>=</a:t>
            </a:r>
            <a:r>
              <a:rPr lang="en-US" b="1" dirty="0" err="1"/>
              <a:t>data.frame</a:t>
            </a:r>
            <a:r>
              <a:rPr lang="en-US" b="1" dirty="0"/>
              <a:t>(</a:t>
            </a:r>
            <a:r>
              <a:rPr lang="en-US" b="1" dirty="0" err="1"/>
              <a:t>Sepal.Length</a:t>
            </a:r>
            <a:r>
              <a:rPr lang="en-US" b="1" dirty="0"/>
              <a:t>=</a:t>
            </a:r>
            <a:r>
              <a:rPr lang="en-US" b="1" dirty="0" err="1"/>
              <a:t>iris$Sepal.Length</a:t>
            </a:r>
            <a:r>
              <a:rPr lang="en-US" b="1" dirty="0"/>
              <a:t>, </a:t>
            </a:r>
            <a:r>
              <a:rPr lang="en-US" b="1" dirty="0" err="1"/>
              <a:t>Sepal.Width</a:t>
            </a:r>
            <a:r>
              <a:rPr lang="en-US" b="1" dirty="0"/>
              <a:t>=</a:t>
            </a:r>
          </a:p>
          <a:p>
            <a:pPr marL="0" indent="0">
              <a:buNone/>
            </a:pPr>
            <a:r>
              <a:rPr lang="en-US" b="1" dirty="0" err="1"/>
              <a:t>iris$Sepal.Width</a:t>
            </a:r>
            <a:r>
              <a:rPr lang="en-US" b="1" dirty="0"/>
              <a:t>, Species= </a:t>
            </a:r>
            <a:r>
              <a:rPr lang="en-US" b="1" dirty="0" err="1"/>
              <a:t>iris$Species</a:t>
            </a:r>
            <a:r>
              <a:rPr lang="en-US" b="1" dirty="0"/>
              <a:t>)</a:t>
            </a:r>
          </a:p>
          <a:p>
            <a:r>
              <a:rPr lang="en-US" dirty="0"/>
              <a:t>4. Alternatively, extract the relevant columns or remove the irrelevant </a:t>
            </a:r>
            <a:r>
              <a:rPr lang="en-US" dirty="0" smtClean="0"/>
              <a:t>ones</a:t>
            </a:r>
            <a:r>
              <a:rPr lang="tr-TR" dirty="0" smtClean="0"/>
              <a:t> </a:t>
            </a:r>
            <a:r>
              <a:rPr lang="en-US" dirty="0" smtClean="0"/>
              <a:t>(however</a:t>
            </a:r>
            <a:r>
              <a:rPr lang="en-US" dirty="0"/>
              <a:t>, this style of </a:t>
            </a:r>
            <a:r>
              <a:rPr lang="en-US" dirty="0" err="1"/>
              <a:t>subsetting</a:t>
            </a:r>
            <a:r>
              <a:rPr lang="en-US" dirty="0"/>
              <a:t> should be avoided):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myiris</a:t>
            </a:r>
            <a:r>
              <a:rPr lang="en-US" b="1" dirty="0"/>
              <a:t> &lt;- iris[,c(1,2,5)]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67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Instead of the two previous methods, you can also use the removal approach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extract </a:t>
            </a:r>
            <a:r>
              <a:rPr lang="en-US" dirty="0"/>
              <a:t>the data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/>
              <a:t>myiris</a:t>
            </a:r>
            <a:r>
              <a:rPr lang="en-US" b="1" dirty="0"/>
              <a:t> &lt;- iris[,-c(3,4)]</a:t>
            </a:r>
          </a:p>
          <a:p>
            <a:pPr marL="0" indent="0">
              <a:buNone/>
            </a:pPr>
            <a:r>
              <a:rPr lang="en-US" dirty="0"/>
              <a:t>6. You can add to the data by adding a new column with </a:t>
            </a:r>
            <a:r>
              <a:rPr lang="en-US" dirty="0" err="1"/>
              <a:t>cbind</a:t>
            </a:r>
            <a:r>
              <a:rPr lang="en-US" dirty="0"/>
              <a:t> or a new row </a:t>
            </a:r>
            <a:r>
              <a:rPr lang="en-US" dirty="0" smtClean="0"/>
              <a:t>through</a:t>
            </a:r>
            <a:r>
              <a:rPr lang="tr-TR" dirty="0" smtClean="0"/>
              <a:t> </a:t>
            </a:r>
            <a:r>
              <a:rPr lang="en-US" dirty="0" err="1" smtClean="0"/>
              <a:t>rbind</a:t>
            </a:r>
            <a:r>
              <a:rPr lang="en-US" dirty="0" smtClean="0"/>
              <a:t> </a:t>
            </a:r>
            <a:r>
              <a:rPr lang="en-US" dirty="0"/>
              <a:t>(the </a:t>
            </a:r>
            <a:r>
              <a:rPr lang="en-US" dirty="0" err="1"/>
              <a:t>rnorm</a:t>
            </a:r>
            <a:r>
              <a:rPr lang="en-US" dirty="0"/>
              <a:t> function generates a random sample from a normal </a:t>
            </a:r>
            <a:r>
              <a:rPr lang="en-US" dirty="0" smtClean="0"/>
              <a:t>distribution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will be discussed in detail in the next recipe):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Stalk.Length</a:t>
            </a:r>
            <a:r>
              <a:rPr lang="en-US" b="1" dirty="0"/>
              <a:t> &lt;-c (</a:t>
            </a:r>
            <a:r>
              <a:rPr lang="en-US" b="1" dirty="0" err="1"/>
              <a:t>rnorm</a:t>
            </a:r>
            <a:r>
              <a:rPr lang="en-US" b="1" dirty="0"/>
              <a:t>(30,1,0.1),</a:t>
            </a:r>
            <a:r>
              <a:rPr lang="en-US" b="1" dirty="0" err="1"/>
              <a:t>rnorm</a:t>
            </a:r>
            <a:r>
              <a:rPr lang="en-US" b="1" dirty="0"/>
              <a:t>(30,1.3,0.1), </a:t>
            </a:r>
            <a:r>
              <a:rPr lang="en-US" b="1" dirty="0" err="1"/>
              <a:t>rnorm</a:t>
            </a:r>
            <a:r>
              <a:rPr lang="en-US" b="1" dirty="0"/>
              <a:t>(30,1.</a:t>
            </a:r>
          </a:p>
          <a:p>
            <a:pPr marL="0" indent="0">
              <a:buNone/>
            </a:pPr>
            <a:r>
              <a:rPr lang="en-US" b="1" dirty="0"/>
              <a:t>5,0.1),</a:t>
            </a:r>
            <a:r>
              <a:rPr lang="en-US" b="1" dirty="0" err="1"/>
              <a:t>rnorm</a:t>
            </a:r>
            <a:r>
              <a:rPr lang="en-US" b="1" dirty="0"/>
              <a:t>(30,1.8,0.1), </a:t>
            </a:r>
            <a:r>
              <a:rPr lang="en-US" b="1" dirty="0" err="1"/>
              <a:t>rnorm</a:t>
            </a:r>
            <a:r>
              <a:rPr lang="en-US" b="1" dirty="0"/>
              <a:t>(30,2,0.1))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myiris</a:t>
            </a:r>
            <a:r>
              <a:rPr lang="en-US" b="1" dirty="0"/>
              <a:t> &lt;- </a:t>
            </a:r>
            <a:r>
              <a:rPr lang="en-US" b="1" dirty="0" err="1"/>
              <a:t>cbind</a:t>
            </a:r>
            <a:r>
              <a:rPr lang="en-US" b="1" dirty="0"/>
              <a:t>(iris, </a:t>
            </a:r>
            <a:r>
              <a:rPr lang="en-US" b="1" dirty="0" err="1"/>
              <a:t>Stalk.Length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4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111758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Alternatively, you can do it in one step as follows</a:t>
            </a:r>
            <a:r>
              <a:rPr lang="en-US" dirty="0" smtClean="0"/>
              <a:t>:</a:t>
            </a:r>
            <a:r>
              <a:rPr lang="tr-TR" dirty="0" smtClean="0"/>
              <a:t> 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/>
              <a:t>myiris$Stalk.Length</a:t>
            </a:r>
            <a:r>
              <a:rPr lang="en-US" b="1" dirty="0"/>
              <a:t> = c(</a:t>
            </a:r>
            <a:r>
              <a:rPr lang="en-US" b="1" dirty="0" err="1"/>
              <a:t>rnorm</a:t>
            </a:r>
            <a:r>
              <a:rPr lang="en-US" b="1" dirty="0"/>
              <a:t>(30,1,0.1),</a:t>
            </a:r>
            <a:r>
              <a:rPr lang="en-US" b="1" dirty="0" err="1"/>
              <a:t>rnorm</a:t>
            </a:r>
            <a:r>
              <a:rPr lang="en-US" b="1" dirty="0"/>
              <a:t>(30,1.3,0.1), </a:t>
            </a:r>
            <a:r>
              <a:rPr lang="en-US" b="1" dirty="0" err="1"/>
              <a:t>rnorm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(30,1.5,0.1),</a:t>
            </a:r>
            <a:r>
              <a:rPr lang="en-US" b="1" dirty="0" err="1"/>
              <a:t>rnorm</a:t>
            </a:r>
            <a:r>
              <a:rPr lang="en-US" b="1" dirty="0"/>
              <a:t>(30,1.8,0.1), </a:t>
            </a:r>
            <a:r>
              <a:rPr lang="en-US" b="1" dirty="0" err="1"/>
              <a:t>rnorm</a:t>
            </a:r>
            <a:r>
              <a:rPr lang="en-US" b="1" dirty="0"/>
              <a:t>(30,2,0.1))</a:t>
            </a:r>
          </a:p>
          <a:p>
            <a:pPr marL="0" indent="0">
              <a:buNone/>
            </a:pPr>
            <a:r>
              <a:rPr lang="en-US" dirty="0"/>
              <a:t>8. Check the new data frame using the following commands:</a:t>
            </a:r>
          </a:p>
          <a:p>
            <a:pPr marL="0" indent="0">
              <a:buNone/>
            </a:pPr>
            <a:r>
              <a:rPr lang="en-US" b="1" dirty="0"/>
              <a:t>&gt; dim(</a:t>
            </a:r>
            <a:r>
              <a:rPr lang="en-US" b="1" dirty="0" err="1"/>
              <a:t>myiris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[1] 150 6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colnames</a:t>
            </a:r>
            <a:r>
              <a:rPr lang="en-US" b="1" dirty="0"/>
              <a:t>(</a:t>
            </a:r>
            <a:r>
              <a:rPr lang="en-US" b="1" dirty="0" err="1"/>
              <a:t>myiris</a:t>
            </a:r>
            <a:r>
              <a:rPr lang="en-US" b="1" dirty="0"/>
              <a:t>)# get column names for the data frame </a:t>
            </a:r>
            <a:r>
              <a:rPr lang="en-US" b="1" dirty="0" err="1"/>
              <a:t>myiris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[1] "</a:t>
            </a:r>
            <a:r>
              <a:rPr lang="en-US" b="1" dirty="0" err="1"/>
              <a:t>Sepal.Length</a:t>
            </a:r>
            <a:r>
              <a:rPr lang="en-US" b="1" dirty="0"/>
              <a:t>" "</a:t>
            </a:r>
            <a:r>
              <a:rPr lang="en-US" b="1" dirty="0" err="1"/>
              <a:t>Sepal.Width</a:t>
            </a:r>
            <a:r>
              <a:rPr lang="en-US" b="1" dirty="0"/>
              <a:t>" "</a:t>
            </a:r>
            <a:r>
              <a:rPr lang="en-US" b="1" dirty="0" err="1"/>
              <a:t>Petal.Length</a:t>
            </a:r>
            <a:r>
              <a:rPr lang="en-US" b="1" dirty="0"/>
              <a:t>" "</a:t>
            </a:r>
            <a:r>
              <a:rPr lang="en-US" b="1" dirty="0" err="1"/>
              <a:t>Petal.Width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b="1" dirty="0"/>
              <a:t>"Species" "</a:t>
            </a:r>
            <a:r>
              <a:rPr lang="en-US" b="1" dirty="0" err="1"/>
              <a:t>Stalk.Length</a:t>
            </a:r>
            <a:r>
              <a:rPr lang="en-US" b="1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0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 dealing with bioinformatics, this chapter lays the groundwork for </a:t>
            </a:r>
            <a:r>
              <a:rPr lang="en-US" dirty="0" smtClean="0"/>
              <a:t>upcoming</a:t>
            </a:r>
            <a:r>
              <a:rPr lang="tr-TR" dirty="0" smtClean="0"/>
              <a:t> </a:t>
            </a:r>
            <a:r>
              <a:rPr lang="en-US" dirty="0" smtClean="0"/>
              <a:t>chapters</a:t>
            </a:r>
            <a:r>
              <a:rPr lang="en-US" dirty="0"/>
              <a:t>. We first make sure that you know how to install R, followed by a few </a:t>
            </a:r>
            <a:r>
              <a:rPr lang="en-US" dirty="0" smtClean="0"/>
              <a:t>sections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basics of R that will rejuvenate and churn up your memories and knowledge on </a:t>
            </a:r>
            <a:r>
              <a:rPr lang="en-US" dirty="0" smtClean="0"/>
              <a:t>R</a:t>
            </a:r>
            <a:r>
              <a:rPr lang="tr-TR" dirty="0" smtClean="0"/>
              <a:t> </a:t>
            </a:r>
            <a:r>
              <a:rPr lang="en-US" dirty="0" smtClean="0"/>
              <a:t>programming </a:t>
            </a:r>
            <a:r>
              <a:rPr lang="en-US" dirty="0"/>
              <a:t>that we assume you already have.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mostly </a:t>
            </a:r>
            <a:r>
              <a:rPr lang="en-US" dirty="0" smtClean="0"/>
              <a:t>introduce</a:t>
            </a:r>
            <a:r>
              <a:rPr lang="tr-TR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to certain functions in R that will be useful in the upcoming chapters, without </a:t>
            </a:r>
            <a:r>
              <a:rPr lang="en-US" dirty="0" smtClean="0"/>
              <a:t>getting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the technical details.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, we will also discuss the technical details of the R programs used.</a:t>
            </a:r>
          </a:p>
        </p:txBody>
      </p:sp>
    </p:spTree>
    <p:extLst>
      <p:ext uri="{BB962C8B-B14F-4D97-AF65-F5344CB8AC3E}">
        <p14:creationId xmlns:p14="http://schemas.microsoft.com/office/powerpoint/2010/main" val="2837776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9. Use </a:t>
            </a:r>
            <a:r>
              <a:rPr lang="en-US" dirty="0" err="1" smtClean="0"/>
              <a:t>rbind</a:t>
            </a:r>
            <a:r>
              <a:rPr lang="en-US" dirty="0" smtClean="0"/>
              <a:t> as depicted: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newdat</a:t>
            </a:r>
            <a:r>
              <a:rPr lang="en-US" b="1" dirty="0" smtClean="0"/>
              <a:t> </a:t>
            </a:r>
            <a:r>
              <a:rPr lang="en-US" b="1" dirty="0"/>
              <a:t>&lt;- </a:t>
            </a:r>
            <a:r>
              <a:rPr lang="en-US" b="1" dirty="0" err="1"/>
              <a:t>data.frame</a:t>
            </a:r>
            <a:r>
              <a:rPr lang="en-US" b="1" dirty="0"/>
              <a:t>(</a:t>
            </a:r>
            <a:r>
              <a:rPr lang="en-US" b="1" dirty="0" err="1"/>
              <a:t>Sepal.Length</a:t>
            </a:r>
            <a:r>
              <a:rPr lang="en-US" b="1" dirty="0"/>
              <a:t>=10.1, </a:t>
            </a:r>
            <a:r>
              <a:rPr lang="en-US" b="1" dirty="0" err="1"/>
              <a:t>Sepal.Width</a:t>
            </a:r>
            <a:r>
              <a:rPr lang="en-US" b="1" dirty="0"/>
              <a:t>=0.5, Petal.</a:t>
            </a:r>
          </a:p>
          <a:p>
            <a:pPr marL="0" indent="0">
              <a:buNone/>
            </a:pPr>
            <a:r>
              <a:rPr lang="en-US" b="1" dirty="0"/>
              <a:t>Length=2.5, </a:t>
            </a:r>
            <a:r>
              <a:rPr lang="en-US" b="1" dirty="0" err="1"/>
              <a:t>Petal.Width</a:t>
            </a:r>
            <a:r>
              <a:rPr lang="en-US" b="1" dirty="0"/>
              <a:t>=0.9, Species="</a:t>
            </a:r>
            <a:r>
              <a:rPr lang="en-US" b="1" dirty="0" err="1"/>
              <a:t>myspecies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myiris</a:t>
            </a:r>
            <a:r>
              <a:rPr lang="en-US" b="1" dirty="0"/>
              <a:t> &lt;- </a:t>
            </a:r>
            <a:r>
              <a:rPr lang="en-US" b="1" dirty="0" err="1"/>
              <a:t>rbind</a:t>
            </a:r>
            <a:r>
              <a:rPr lang="en-US" b="1" dirty="0"/>
              <a:t>(iris, </a:t>
            </a:r>
            <a:r>
              <a:rPr lang="en-US" b="1" dirty="0" err="1"/>
              <a:t>newdat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dim(</a:t>
            </a:r>
            <a:r>
              <a:rPr lang="en-US" b="1" dirty="0" err="1"/>
              <a:t>myiris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[1] 151 5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myiris</a:t>
            </a:r>
            <a:r>
              <a:rPr lang="en-US" b="1" dirty="0"/>
              <a:t>[151,]</a:t>
            </a:r>
          </a:p>
          <a:p>
            <a:pPr marL="0" indent="0">
              <a:buNone/>
            </a:pPr>
            <a:r>
              <a:rPr lang="en-US" b="1" dirty="0" err="1"/>
              <a:t>Sepal.Length</a:t>
            </a:r>
            <a:r>
              <a:rPr lang="en-US" b="1" dirty="0"/>
              <a:t> </a:t>
            </a:r>
            <a:r>
              <a:rPr lang="en-US" b="1" dirty="0" err="1"/>
              <a:t>Sepal.Width</a:t>
            </a:r>
            <a:r>
              <a:rPr lang="en-US" b="1" dirty="0"/>
              <a:t> </a:t>
            </a:r>
            <a:r>
              <a:rPr lang="en-US" b="1" dirty="0" err="1"/>
              <a:t>Petal.Length</a:t>
            </a:r>
            <a:r>
              <a:rPr lang="en-US" b="1" dirty="0"/>
              <a:t> </a:t>
            </a:r>
            <a:r>
              <a:rPr lang="en-US" b="1" dirty="0" err="1"/>
              <a:t>Petal.Width</a:t>
            </a:r>
            <a:r>
              <a:rPr lang="en-US" b="1" dirty="0"/>
              <a:t> Species</a:t>
            </a:r>
          </a:p>
          <a:p>
            <a:pPr marL="0" indent="0">
              <a:buNone/>
            </a:pPr>
            <a:r>
              <a:rPr lang="en-US" b="1" dirty="0"/>
              <a:t>151 10.1 0.5 2.5 0.9 </a:t>
            </a:r>
            <a:r>
              <a:rPr lang="en-US" b="1" dirty="0" err="1"/>
              <a:t>myspecies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93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10. Extract a part from the data frame, which meets certain conditions, in one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ways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tr-TR" dirty="0" err="1" smtClean="0"/>
              <a:t>One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r>
              <a:rPr lang="tr-TR" dirty="0" smtClean="0"/>
              <a:t> is as </a:t>
            </a:r>
            <a:r>
              <a:rPr lang="tr-TR" dirty="0" err="1" smtClean="0"/>
              <a:t>follows</a:t>
            </a:r>
            <a:r>
              <a:rPr lang="tr-TR" dirty="0" smtClean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mynew.iris</a:t>
            </a:r>
            <a:r>
              <a:rPr lang="en-US" b="1" dirty="0" smtClean="0"/>
              <a:t> </a:t>
            </a:r>
            <a:r>
              <a:rPr lang="en-US" b="1" dirty="0"/>
              <a:t>&lt;- subset(</a:t>
            </a:r>
            <a:r>
              <a:rPr lang="en-US" b="1" dirty="0" err="1"/>
              <a:t>myiris</a:t>
            </a:r>
            <a:r>
              <a:rPr lang="en-US" b="1" dirty="0"/>
              <a:t>, </a:t>
            </a:r>
            <a:r>
              <a:rPr lang="en-US" b="1" dirty="0" err="1"/>
              <a:t>Sepal.Length</a:t>
            </a:r>
            <a:r>
              <a:rPr lang="en-US" b="1" dirty="0"/>
              <a:t> == 10.1)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alternative condition is as follows:</a:t>
            </a:r>
          </a:p>
          <a:p>
            <a:pPr marL="457200" lvl="1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mynew.iris</a:t>
            </a:r>
            <a:r>
              <a:rPr lang="en-US" b="1" dirty="0"/>
              <a:t> &lt;- </a:t>
            </a:r>
            <a:r>
              <a:rPr lang="en-US" b="1" dirty="0" err="1"/>
              <a:t>myiris</a:t>
            </a:r>
            <a:r>
              <a:rPr lang="en-US" b="1" dirty="0"/>
              <a:t>[</a:t>
            </a:r>
            <a:r>
              <a:rPr lang="en-US" b="1" dirty="0" err="1"/>
              <a:t>myiris$Sepal.Length</a:t>
            </a:r>
            <a:r>
              <a:rPr lang="en-US" b="1" dirty="0"/>
              <a:t> == 10.1, ]</a:t>
            </a:r>
          </a:p>
          <a:p>
            <a:pPr marL="457200" lvl="1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mynew.iris</a:t>
            </a:r>
            <a:endParaRPr lang="en-US" b="1" dirty="0"/>
          </a:p>
          <a:p>
            <a:r>
              <a:rPr lang="en-US" b="1" dirty="0" err="1"/>
              <a:t>Sepal.Length</a:t>
            </a:r>
            <a:r>
              <a:rPr lang="en-US" b="1" dirty="0"/>
              <a:t> </a:t>
            </a:r>
            <a:r>
              <a:rPr lang="en-US" b="1" dirty="0" err="1"/>
              <a:t>Sepal.Width</a:t>
            </a:r>
            <a:r>
              <a:rPr lang="en-US" b="1" dirty="0"/>
              <a:t> </a:t>
            </a:r>
            <a:r>
              <a:rPr lang="en-US" b="1" dirty="0" err="1"/>
              <a:t>Petal.Length</a:t>
            </a:r>
            <a:r>
              <a:rPr lang="en-US" b="1" dirty="0"/>
              <a:t> </a:t>
            </a:r>
            <a:r>
              <a:rPr lang="en-US" b="1" dirty="0" err="1"/>
              <a:t>Petal.Width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Species</a:t>
            </a:r>
          </a:p>
          <a:p>
            <a:pPr marL="0" indent="0">
              <a:buNone/>
            </a:pPr>
            <a:r>
              <a:rPr lang="en-US" b="1" dirty="0"/>
              <a:t>151 10.1 0.5 2.5 0.9</a:t>
            </a:r>
          </a:p>
          <a:p>
            <a:pPr marL="0" indent="0">
              <a:buNone/>
            </a:pPr>
            <a:r>
              <a:rPr lang="en-US" b="1" dirty="0" err="1"/>
              <a:t>myspecies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mynew.iris</a:t>
            </a:r>
            <a:r>
              <a:rPr lang="en-US" b="1" dirty="0"/>
              <a:t> &lt;- subset(iris, Species == "</a:t>
            </a:r>
            <a:r>
              <a:rPr lang="en-US" b="1" dirty="0" err="1"/>
              <a:t>setosa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09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11. Check the following first row of the extracted data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/>
              <a:t>mynew.iris</a:t>
            </a:r>
            <a:r>
              <a:rPr lang="en-US" b="1" dirty="0"/>
              <a:t>[1,]</a:t>
            </a:r>
          </a:p>
          <a:p>
            <a:pPr marL="0" indent="0">
              <a:buNone/>
            </a:pPr>
            <a:r>
              <a:rPr lang="en-US" b="1" dirty="0" err="1"/>
              <a:t>Sepal.Length</a:t>
            </a:r>
            <a:r>
              <a:rPr lang="en-US" b="1" dirty="0"/>
              <a:t> </a:t>
            </a:r>
            <a:r>
              <a:rPr lang="en-US" b="1" dirty="0" err="1"/>
              <a:t>Sepal.Width</a:t>
            </a:r>
            <a:r>
              <a:rPr lang="en-US" b="1" dirty="0"/>
              <a:t> </a:t>
            </a:r>
            <a:r>
              <a:rPr lang="en-US" b="1" dirty="0" err="1"/>
              <a:t>Petal.Length</a:t>
            </a:r>
            <a:r>
              <a:rPr lang="en-US" b="1" dirty="0"/>
              <a:t> </a:t>
            </a:r>
            <a:r>
              <a:rPr lang="en-US" b="1" dirty="0" err="1"/>
              <a:t>Petal.Width</a:t>
            </a:r>
            <a:r>
              <a:rPr lang="en-US" b="1" dirty="0"/>
              <a:t> Species</a:t>
            </a:r>
          </a:p>
          <a:p>
            <a:pPr marL="0" indent="0">
              <a:buNone/>
            </a:pPr>
            <a:r>
              <a:rPr lang="pt-BR" b="1" dirty="0"/>
              <a:t>1 5.1 3.5 1.4 0.2 setosa</a:t>
            </a:r>
          </a:p>
          <a:p>
            <a:r>
              <a:rPr lang="en-US" dirty="0"/>
              <a:t>You can use any comparative operator as well as even combine more than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condition </a:t>
            </a:r>
            <a:r>
              <a:rPr lang="en-US" dirty="0"/>
              <a:t>with logical operators such as &amp; (AND), | (OR), and ! (NOT), if required.</a:t>
            </a:r>
          </a:p>
        </p:txBody>
      </p:sp>
    </p:spTree>
    <p:extLst>
      <p:ext uri="{BB962C8B-B14F-4D97-AF65-F5344CB8AC3E}">
        <p14:creationId xmlns:p14="http://schemas.microsoft.com/office/powerpoint/2010/main" val="294539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These functions use R indexing with named columns (the $ sign) or index numbers. The </a:t>
            </a:r>
            <a:r>
              <a:rPr lang="en-US" dirty="0" smtClean="0"/>
              <a:t>$</a:t>
            </a:r>
            <a:r>
              <a:rPr lang="tr-TR" dirty="0" smtClean="0"/>
              <a:t> </a:t>
            </a:r>
            <a:r>
              <a:rPr lang="en-US" dirty="0" smtClean="0"/>
              <a:t>sign </a:t>
            </a:r>
            <a:r>
              <a:rPr lang="en-US" dirty="0"/>
              <a:t>placed after the data followed by the column name specifies the data in that column.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 </a:t>
            </a:r>
            <a:r>
              <a:rPr lang="en-US" dirty="0"/>
              <a:t>indexing system for data frames is very simple, just like other scripting languages, and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represented </a:t>
            </a:r>
            <a:r>
              <a:rPr lang="en-US" dirty="0"/>
              <a:t>as [rows, columns]. You can represent several indices for rows and columns </a:t>
            </a:r>
            <a:r>
              <a:rPr lang="en-US" dirty="0" smtClean="0"/>
              <a:t>using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 operator as implemented in the following example.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minus sign on the indices for </a:t>
            </a:r>
            <a:r>
              <a:rPr lang="en-US" dirty="0" smtClean="0"/>
              <a:t>rows/</a:t>
            </a:r>
            <a:r>
              <a:rPr lang="tr-TR" dirty="0" smtClean="0"/>
              <a:t> </a:t>
            </a:r>
            <a:r>
              <a:rPr lang="en-US" dirty="0" smtClean="0"/>
              <a:t>columns </a:t>
            </a:r>
            <a:r>
              <a:rPr lang="en-US" dirty="0"/>
              <a:t>removes these parts of the data.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rbind</a:t>
            </a:r>
            <a:r>
              <a:rPr lang="en-US" dirty="0"/>
              <a:t> function used earlier combines the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along </a:t>
            </a:r>
            <a:r>
              <a:rPr lang="en-US" dirty="0"/>
              <a:t>the rows (row-wise), whereas </a:t>
            </a:r>
            <a:r>
              <a:rPr lang="en-US" dirty="0" err="1"/>
              <a:t>cbind</a:t>
            </a:r>
            <a:r>
              <a:rPr lang="en-US" dirty="0"/>
              <a:t> does the same along the columns (column-wise).</a:t>
            </a:r>
          </a:p>
        </p:txBody>
      </p:sp>
    </p:spTree>
    <p:extLst>
      <p:ext uri="{BB962C8B-B14F-4D97-AF65-F5344CB8AC3E}">
        <p14:creationId xmlns:p14="http://schemas.microsoft.com/office/powerpoint/2010/main" val="229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way to select part of the data is using %in% operators with the data frame,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/>
              <a:t>mylength</a:t>
            </a:r>
            <a:r>
              <a:rPr lang="en-US" b="1" dirty="0"/>
              <a:t> &lt;- c(4,5,6,7,7.2)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mynew.iris</a:t>
            </a:r>
            <a:r>
              <a:rPr lang="en-US" b="1" dirty="0"/>
              <a:t> &lt;- </a:t>
            </a:r>
            <a:r>
              <a:rPr lang="en-US" b="1" dirty="0" err="1"/>
              <a:t>myiris</a:t>
            </a:r>
            <a:r>
              <a:rPr lang="en-US" b="1" dirty="0"/>
              <a:t>[</a:t>
            </a:r>
            <a:r>
              <a:rPr lang="en-US" b="1" dirty="0" err="1"/>
              <a:t>myiris</a:t>
            </a:r>
            <a:r>
              <a:rPr lang="en-US" b="1" dirty="0"/>
              <a:t>[,1] %in% </a:t>
            </a:r>
            <a:r>
              <a:rPr lang="en-US" b="1" dirty="0" err="1"/>
              <a:t>mylength</a:t>
            </a:r>
            <a:r>
              <a:rPr lang="en-US" b="1" dirty="0"/>
              <a:t>,]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selects all the rows from the data that meet the defined condition. The condition </a:t>
            </a:r>
            <a:r>
              <a:rPr lang="en-US" dirty="0" smtClean="0"/>
              <a:t>here</a:t>
            </a:r>
            <a:r>
              <a:rPr lang="tr-TR" dirty="0" smtClean="0"/>
              <a:t> </a:t>
            </a:r>
            <a:r>
              <a:rPr lang="en-US" dirty="0" smtClean="0"/>
              <a:t>means </a:t>
            </a:r>
            <a:r>
              <a:rPr lang="en-US" dirty="0"/>
              <a:t>that the value in column 1 of </a:t>
            </a:r>
            <a:r>
              <a:rPr lang="en-US" dirty="0" err="1"/>
              <a:t>myiris</a:t>
            </a:r>
            <a:r>
              <a:rPr lang="en-US" dirty="0"/>
              <a:t> is the same as (matching) any value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err="1" smtClean="0"/>
              <a:t>mylength</a:t>
            </a:r>
            <a:r>
              <a:rPr lang="en-US" dirty="0" smtClean="0"/>
              <a:t> </a:t>
            </a:r>
            <a:r>
              <a:rPr lang="en-US" dirty="0"/>
              <a:t>vector. The extracted rows are then assigned to a new object, </a:t>
            </a:r>
            <a:r>
              <a:rPr lang="en-US" dirty="0" err="1"/>
              <a:t>mynew.iris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58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and installing libraries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Libraries in R are packages that have functions written to serve specific purposes;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include </a:t>
            </a:r>
            <a:r>
              <a:rPr lang="en-US" dirty="0"/>
              <a:t>reading specific file formats in the case of a microarray </a:t>
            </a:r>
            <a:r>
              <a:rPr lang="en-US" dirty="0" err="1"/>
              <a:t>datafile</a:t>
            </a:r>
            <a:r>
              <a:rPr lang="en-US" dirty="0"/>
              <a:t> or fetching data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certain </a:t>
            </a:r>
            <a:r>
              <a:rPr lang="en-US" dirty="0"/>
              <a:t>databases, for example, </a:t>
            </a:r>
            <a:r>
              <a:rPr lang="en-US" dirty="0" err="1"/>
              <a:t>GenBank</a:t>
            </a:r>
            <a:r>
              <a:rPr lang="en-US" dirty="0"/>
              <a:t> (a sequence database). 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must have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libraries </a:t>
            </a:r>
            <a:r>
              <a:rPr lang="en-US" dirty="0"/>
              <a:t>installed in the system as well as loaded in the R session in order to be able to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them</a:t>
            </a:r>
            <a:r>
              <a:rPr lang="en-US" dirty="0"/>
              <a:t>. They can be downloaded and installed from a specific repository or directly from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local </a:t>
            </a:r>
            <a:r>
              <a:rPr lang="en-US" dirty="0"/>
              <a:t>path. Two of the most popular repositories of R packages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Comprehensive </a:t>
            </a:r>
            <a:r>
              <a:rPr lang="en-US" dirty="0"/>
              <a:t>R </a:t>
            </a:r>
            <a:r>
              <a:rPr lang="en-US" dirty="0" smtClean="0"/>
              <a:t>Archive</a:t>
            </a:r>
            <a:r>
              <a:rPr lang="tr-TR" dirty="0" smtClean="0"/>
              <a:t> </a:t>
            </a:r>
            <a:r>
              <a:rPr lang="en-US" dirty="0" smtClean="0"/>
              <a:t>Network </a:t>
            </a:r>
            <a:r>
              <a:rPr lang="en-US" dirty="0"/>
              <a:t>(CRAN) and Bioconductor. </a:t>
            </a:r>
            <a:endParaRPr lang="tr-TR" dirty="0" smtClean="0"/>
          </a:p>
          <a:p>
            <a:pPr lvl="1"/>
            <a:r>
              <a:rPr lang="en-US" dirty="0" smtClean="0"/>
              <a:t>CRAN </a:t>
            </a:r>
            <a:r>
              <a:rPr lang="en-US" dirty="0"/>
              <a:t>maintains and hosts identical, up-to-date </a:t>
            </a:r>
            <a:r>
              <a:rPr lang="en-US" dirty="0" smtClean="0"/>
              <a:t>versions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code and documentation for R on its mirror sites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dirty="0"/>
              <a:t>Bioconductor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another </a:t>
            </a:r>
            <a:r>
              <a:rPr lang="en-US" dirty="0"/>
              <a:t>repository of R and the associated tool with a focus on other tools for the </a:t>
            </a:r>
            <a:r>
              <a:rPr lang="en-US" dirty="0" smtClean="0"/>
              <a:t>analysis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high throughput data.</a:t>
            </a:r>
          </a:p>
        </p:txBody>
      </p:sp>
    </p:spTree>
    <p:extLst>
      <p:ext uri="{BB962C8B-B14F-4D97-AF65-F5344CB8AC3E}">
        <p14:creationId xmlns:p14="http://schemas.microsoft.com/office/powerpoint/2010/main" val="31302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initialization of R depends on the operating system you are using. On Windows and </a:t>
            </a:r>
            <a:r>
              <a:rPr lang="en-US" dirty="0" smtClean="0"/>
              <a:t>Mac</a:t>
            </a:r>
            <a:r>
              <a:rPr lang="tr-TR" dirty="0" smtClean="0"/>
              <a:t> </a:t>
            </a:r>
            <a:r>
              <a:rPr lang="en-US" dirty="0" smtClean="0"/>
              <a:t>OS </a:t>
            </a:r>
            <a:r>
              <a:rPr lang="en-US" dirty="0"/>
              <a:t>platforms, just clicking on the program starts an R session, like any other application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these </a:t>
            </a:r>
            <a:r>
              <a:rPr lang="en-US" dirty="0"/>
              <a:t>systems.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packages</a:t>
            </a:r>
            <a:endParaRPr lang="tr-T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/>
              <a:t>the Packages menu in the toolbar, select Install package(s)....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this is the first time that you are installing a package during this session, R will </a:t>
            </a:r>
            <a:r>
              <a:rPr lang="en-US" dirty="0" smtClean="0"/>
              <a:t>ask</a:t>
            </a:r>
            <a:r>
              <a:rPr lang="tr-TR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to pick a mirror. A selection of the nearest mirror (geographically) is more </a:t>
            </a:r>
            <a:r>
              <a:rPr lang="en-US" dirty="0" smtClean="0"/>
              <a:t>feasible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 faster download.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the name of the package that you want to install and then on the OK </a:t>
            </a:r>
            <a:r>
              <a:rPr lang="en-US" dirty="0" smtClean="0"/>
              <a:t>button.</a:t>
            </a:r>
            <a:r>
              <a:rPr lang="tr-TR" dirty="0" smtClean="0"/>
              <a:t> </a:t>
            </a:r>
            <a:r>
              <a:rPr lang="en-US" dirty="0" smtClean="0"/>
              <a:t>R </a:t>
            </a:r>
            <a:r>
              <a:rPr lang="en-US" dirty="0"/>
              <a:t>downloads and installs the selected packages.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default, R fetches packages from CRAN. However, you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change </a:t>
            </a:r>
            <a:r>
              <a:rPr lang="en-US" dirty="0"/>
              <a:t>this if necessary just by choosing Select repositories</a:t>
            </a:r>
            <a:r>
              <a:rPr lang="en-US" dirty="0" smtClean="0"/>
              <a:t>...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Packages menu. You are required to change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default </a:t>
            </a:r>
            <a:r>
              <a:rPr lang="en-US" dirty="0"/>
              <a:t>repository or switch the repository in case the </a:t>
            </a:r>
            <a:r>
              <a:rPr lang="en-US" dirty="0" smtClean="0"/>
              <a:t>desired</a:t>
            </a:r>
            <a:r>
              <a:rPr lang="tr-TR" dirty="0" smtClean="0"/>
              <a:t> </a:t>
            </a:r>
            <a:r>
              <a:rPr lang="en-US" dirty="0" smtClean="0"/>
              <a:t>package </a:t>
            </a:r>
            <a:r>
              <a:rPr lang="en-US" dirty="0"/>
              <a:t>is available in a different repository. Remember that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change </a:t>
            </a:r>
            <a:r>
              <a:rPr lang="en-US" dirty="0"/>
              <a:t>in the repository is different from a change in the </a:t>
            </a:r>
            <a:r>
              <a:rPr lang="en-US" dirty="0" smtClean="0"/>
              <a:t>mirror;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mirror is the same repository at a different location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packages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issuing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/>
              <a:t>("</a:t>
            </a:r>
            <a:r>
              <a:rPr lang="en-US" b="1" dirty="0" err="1"/>
              <a:t>package_name</a:t>
            </a:r>
            <a:r>
              <a:rPr lang="en-US" b="1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check the installed libraries/packages in R, type the following command</a:t>
            </a:r>
            <a:r>
              <a:rPr lang="en-US" dirty="0" smtClean="0"/>
              <a:t>: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&gt; library()</a:t>
            </a:r>
            <a:r>
              <a:rPr lang="tr-TR" b="1" dirty="0" smtClean="0"/>
              <a:t> 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To quit an R session, type in q() at the R prompt, and the session will ask </a:t>
            </a:r>
            <a:r>
              <a:rPr lang="en-US" dirty="0" smtClean="0"/>
              <a:t>whether</a:t>
            </a:r>
            <a:r>
              <a:rPr lang="tr-TR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want to save the session as a workspace image or not or whether you want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cancel </a:t>
            </a:r>
            <a:r>
              <a:rPr lang="en-US" dirty="0"/>
              <a:t>the quit command.</a:t>
            </a:r>
          </a:p>
        </p:txBody>
      </p:sp>
    </p:spTree>
    <p:extLst>
      <p:ext uri="{BB962C8B-B14F-4D97-AF65-F5344CB8AC3E}">
        <p14:creationId xmlns:p14="http://schemas.microsoft.com/office/powerpoint/2010/main" val="57471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/>
              <a:t>F</a:t>
            </a:r>
            <a:r>
              <a:rPr lang="en-US" dirty="0" err="1" smtClean="0"/>
              <a:t>ew</a:t>
            </a:r>
            <a:r>
              <a:rPr lang="en-US" dirty="0" smtClean="0"/>
              <a:t> </a:t>
            </a:r>
            <a:r>
              <a:rPr lang="en-US" dirty="0"/>
              <a:t>libraries are loaded by default when an R session starts. To load a library in R, run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command:</a:t>
            </a:r>
          </a:p>
          <a:p>
            <a:pPr marL="0" indent="0">
              <a:buNone/>
            </a:pPr>
            <a:r>
              <a:rPr lang="en-US" b="1" dirty="0"/>
              <a:t>&gt; load(</a:t>
            </a:r>
            <a:r>
              <a:rPr lang="en-US" b="1" dirty="0" err="1"/>
              <a:t>package_name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Loading a package imports all the functions of this specific package into the R session.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default </a:t>
            </a:r>
            <a:r>
              <a:rPr lang="en-US" dirty="0"/>
              <a:t>packages in the session can be viewed using the following </a:t>
            </a:r>
            <a:r>
              <a:rPr lang="en-US" dirty="0" err="1"/>
              <a:t>getOption</a:t>
            </a:r>
            <a:r>
              <a:rPr lang="en-US" dirty="0"/>
              <a:t> command: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getOption</a:t>
            </a:r>
            <a:r>
              <a:rPr lang="en-US" b="1" dirty="0"/>
              <a:t>("</a:t>
            </a:r>
            <a:r>
              <a:rPr lang="en-US" b="1" dirty="0" err="1"/>
              <a:t>defaultPackages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dirty="0"/>
              <a:t>The currently loaded libraries in a session can be seen with the following command:</a:t>
            </a:r>
          </a:p>
          <a:p>
            <a:pPr marL="0" indent="0">
              <a:buNone/>
            </a:pPr>
            <a:r>
              <a:rPr lang="en-US" b="1" dirty="0"/>
              <a:t>&gt; print(.packages())</a:t>
            </a:r>
          </a:p>
          <a:p>
            <a:pPr marL="0" indent="0">
              <a:buNone/>
            </a:pPr>
            <a:r>
              <a:rPr lang="en-US" dirty="0"/>
              <a:t>An alternative for this is </a:t>
            </a:r>
            <a:r>
              <a:rPr lang="en-US" dirty="0" err="1"/>
              <a:t>sessionInfo</a:t>
            </a:r>
            <a:r>
              <a:rPr lang="en-US" dirty="0"/>
              <a:t>(), which provides version details as well.</a:t>
            </a:r>
          </a:p>
          <a:p>
            <a:pPr marL="0" indent="0">
              <a:buNone/>
            </a:pPr>
            <a:r>
              <a:rPr lang="en-US" dirty="0"/>
              <a:t>All the installed packages can be displayed by running the library function as follows:</a:t>
            </a:r>
          </a:p>
          <a:p>
            <a:pPr marL="0" indent="0">
              <a:buNone/>
            </a:pPr>
            <a:r>
              <a:rPr lang="en-US" b="1" dirty="0"/>
              <a:t>&gt; library()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2871</Words>
  <Application>Microsoft Office PowerPoint</Application>
  <PresentationFormat>Geniş ekran</PresentationFormat>
  <Paragraphs>178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Teması</vt:lpstr>
      <vt:lpstr>Bioinformatics with R  R Basics I</vt:lpstr>
      <vt:lpstr>Introduction</vt:lpstr>
      <vt:lpstr>PowerPoint Sunusu</vt:lpstr>
      <vt:lpstr>Getting started and installing libraries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Reading and writing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Filtering and subsetting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with R</dc:title>
  <dc:creator>Erkan</dc:creator>
  <cp:lastModifiedBy>Erkan</cp:lastModifiedBy>
  <cp:revision>142</cp:revision>
  <dcterms:created xsi:type="dcterms:W3CDTF">2019-03-04T11:34:50Z</dcterms:created>
  <dcterms:modified xsi:type="dcterms:W3CDTF">2021-01-29T13:57:53Z</dcterms:modified>
</cp:coreProperties>
</file>