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304" r:id="rId15"/>
    <p:sldId id="306" r:id="rId16"/>
    <p:sldId id="307" r:id="rId17"/>
    <p:sldId id="314" r:id="rId18"/>
    <p:sldId id="308" r:id="rId19"/>
    <p:sldId id="315" r:id="rId20"/>
    <p:sldId id="309" r:id="rId21"/>
    <p:sldId id="310" r:id="rId22"/>
    <p:sldId id="311" r:id="rId23"/>
    <p:sldId id="316" r:id="rId24"/>
    <p:sldId id="312" r:id="rId25"/>
    <p:sldId id="313" r:id="rId26"/>
    <p:sldId id="317" r:id="rId27"/>
    <p:sldId id="321" r:id="rId28"/>
    <p:sldId id="318" r:id="rId29"/>
    <p:sldId id="323" r:id="rId30"/>
    <p:sldId id="324" r:id="rId31"/>
    <p:sldId id="319" r:id="rId32"/>
    <p:sldId id="325" r:id="rId33"/>
    <p:sldId id="326" r:id="rId34"/>
    <p:sldId id="320" r:id="rId35"/>
    <p:sldId id="322" r:id="rId36"/>
    <p:sldId id="327" r:id="rId37"/>
    <p:sldId id="32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6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9F66-16D1-406A-BECF-F7CC05CD02B4}" type="datetimeFigureOut">
              <a:rPr lang="en-US" smtClean="0"/>
              <a:t>29-Jan-21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Bioinformatics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smtClean="0"/>
              <a:t>R</a:t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err="1"/>
              <a:t>R</a:t>
            </a:r>
            <a:r>
              <a:rPr lang="tr-TR"/>
              <a:t> </a:t>
            </a:r>
            <a:r>
              <a:rPr lang="tr-TR"/>
              <a:t>Basics </a:t>
            </a:r>
            <a:r>
              <a:rPr lang="tr-TR" smtClean="0"/>
              <a:t>II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73082"/>
          </a:xfrm>
        </p:spPr>
        <p:txBody>
          <a:bodyPr>
            <a:normAutofit/>
          </a:bodyPr>
          <a:lstStyle/>
          <a:p>
            <a:r>
              <a:rPr lang="tr-TR" dirty="0" err="1" smtClean="0"/>
              <a:t>Assoc</a:t>
            </a:r>
            <a:r>
              <a:rPr lang="tr-TR" dirty="0" smtClean="0"/>
              <a:t>. Prof. Dr. Gazi Erkan BOSTANCI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Slides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mainly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‘</a:t>
            </a:r>
            <a:r>
              <a:rPr lang="tr-TR" dirty="0" err="1" smtClean="0"/>
              <a:t>Bioinformatics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R </a:t>
            </a:r>
            <a:r>
              <a:rPr lang="tr-TR" dirty="0" err="1" smtClean="0"/>
              <a:t>Cookbook</a:t>
            </a:r>
            <a:r>
              <a:rPr lang="tr-TR" dirty="0" smtClean="0"/>
              <a:t>’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Paurush</a:t>
            </a:r>
            <a:r>
              <a:rPr lang="tr-TR" dirty="0" smtClean="0"/>
              <a:t> </a:t>
            </a:r>
            <a:r>
              <a:rPr lang="tr-TR" dirty="0" err="1" smtClean="0"/>
              <a:t>Praveen</a:t>
            </a:r>
            <a:r>
              <a:rPr lang="tr-TR" dirty="0" smtClean="0"/>
              <a:t> </a:t>
            </a:r>
            <a:r>
              <a:rPr lang="tr-TR" dirty="0" err="1" smtClean="0"/>
              <a:t>Sinha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9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script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/>
              <a:t>a &lt;- c(1:4, NA, 6)</a:t>
            </a:r>
          </a:p>
          <a:p>
            <a:pPr marL="0" indent="0">
              <a:buNone/>
            </a:pPr>
            <a:r>
              <a:rPr lang="en-US" b="1" dirty="0"/>
              <a:t>&gt; mean(a) # returns NA</a:t>
            </a:r>
          </a:p>
          <a:p>
            <a:pPr marL="0" indent="0">
              <a:buNone/>
            </a:pPr>
            <a:r>
              <a:rPr lang="en-US" b="1" dirty="0"/>
              <a:t>[1] NA</a:t>
            </a:r>
          </a:p>
          <a:p>
            <a:pPr marL="0" indent="0">
              <a:buNone/>
            </a:pPr>
            <a:r>
              <a:rPr lang="en-US" b="1" dirty="0"/>
              <a:t>&gt; mean(a, na.rm=TRUE)</a:t>
            </a:r>
          </a:p>
          <a:p>
            <a:pPr marL="0" indent="0">
              <a:buNone/>
            </a:pPr>
            <a:r>
              <a:rPr lang="en-US" b="1" dirty="0"/>
              <a:t>[1] </a:t>
            </a:r>
            <a:r>
              <a:rPr lang="en-US" b="1" dirty="0" smtClean="0"/>
              <a:t>3.2</a:t>
            </a:r>
            <a:endParaRPr lang="tr-TR" b="1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We see here that in the case of missing values, the mean function returns NA by default as it</a:t>
            </a:r>
            <a:r>
              <a:rPr lang="tr-TR" dirty="0" smtClean="0"/>
              <a:t> </a:t>
            </a:r>
            <a:r>
              <a:rPr lang="en-US" dirty="0" smtClean="0"/>
              <a:t>does not know how to handle the missing value. Setting na.rm to TRUE actually computes the</a:t>
            </a:r>
            <a:r>
              <a:rPr lang="tr-TR" dirty="0" smtClean="0"/>
              <a:t> </a:t>
            </a:r>
            <a:r>
              <a:rPr lang="en-US" dirty="0" smtClean="0"/>
              <a:t>mean of five numbers (1, 2, 3, 4, and 6) in place of 6 (1, 2, 3, 4, NA, and 6),</a:t>
            </a:r>
            <a:r>
              <a:rPr lang="tr-TR" dirty="0" smtClean="0"/>
              <a:t> </a:t>
            </a:r>
            <a:r>
              <a:rPr lang="en-US" dirty="0" smtClean="0"/>
              <a:t>returning 3.2.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3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compute the correlation between the sepal length and sepal width in our iris data, </a:t>
            </a:r>
            <a:r>
              <a:rPr lang="en-US" dirty="0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simply </a:t>
            </a:r>
            <a:r>
              <a:rPr lang="en-US" dirty="0"/>
              <a:t>use the </a:t>
            </a:r>
            <a:r>
              <a:rPr lang="en-US" dirty="0" err="1"/>
              <a:t>cor</a:t>
            </a:r>
            <a:r>
              <a:rPr lang="en-US" dirty="0"/>
              <a:t> function with the two columns (sepal length and sepal width) as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arguments </a:t>
            </a:r>
            <a:r>
              <a:rPr lang="en-US" dirty="0"/>
              <a:t>for the function.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can compute the different types of correlation </a:t>
            </a:r>
            <a:r>
              <a:rPr lang="en-US" dirty="0" smtClean="0"/>
              <a:t>coefficients,</a:t>
            </a:r>
            <a:r>
              <a:rPr lang="tr-TR" dirty="0" smtClean="0"/>
              <a:t> </a:t>
            </a:r>
            <a:r>
              <a:rPr lang="en-US" dirty="0" smtClean="0"/>
              <a:t>namely </a:t>
            </a:r>
            <a:r>
              <a:rPr lang="en-US" dirty="0"/>
              <a:t>Pearson, Spearman, Kendall, and so on, by specifying the apt value for the </a:t>
            </a:r>
            <a:r>
              <a:rPr lang="en-US" dirty="0" smtClean="0"/>
              <a:t>method</a:t>
            </a:r>
            <a:r>
              <a:rPr lang="tr-TR" dirty="0" smtClean="0"/>
              <a:t> </a:t>
            </a:r>
            <a:r>
              <a:rPr lang="en-US" dirty="0" smtClean="0"/>
              <a:t>arguments </a:t>
            </a:r>
            <a:r>
              <a:rPr lang="en-US" dirty="0"/>
              <a:t>in the function. For more details, refer to the help (?</a:t>
            </a:r>
            <a:r>
              <a:rPr lang="en-US" dirty="0" err="1"/>
              <a:t>cor</a:t>
            </a:r>
            <a:r>
              <a:rPr lang="en-US" dirty="0"/>
              <a:t>) function.</a:t>
            </a:r>
          </a:p>
        </p:txBody>
      </p:sp>
    </p:spTree>
    <p:extLst>
      <p:ext uri="{BB962C8B-B14F-4D97-AF65-F5344CB8AC3E}">
        <p14:creationId xmlns:p14="http://schemas.microsoft.com/office/powerpoint/2010/main" val="222809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probability distributions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we talk about anything in this section, try the ?Distributions function in your </a:t>
            </a:r>
            <a:r>
              <a:rPr lang="en-US" dirty="0" smtClean="0"/>
              <a:t>R</a:t>
            </a:r>
            <a:r>
              <a:rPr lang="tr-TR" dirty="0" smtClean="0"/>
              <a:t> </a:t>
            </a:r>
            <a:r>
              <a:rPr lang="en-US" dirty="0" smtClean="0"/>
              <a:t>terminal </a:t>
            </a:r>
            <a:r>
              <a:rPr lang="en-US" dirty="0"/>
              <a:t>(console). You will see that a help page consisting of different probability </a:t>
            </a:r>
            <a:r>
              <a:rPr lang="en-US" dirty="0" smtClean="0"/>
              <a:t>distributions</a:t>
            </a:r>
            <a:r>
              <a:rPr lang="tr-TR" dirty="0" smtClean="0"/>
              <a:t> </a:t>
            </a:r>
            <a:r>
              <a:rPr lang="en-US" dirty="0" smtClean="0"/>
              <a:t>opens </a:t>
            </a:r>
            <a:r>
              <a:rPr lang="en-US" dirty="0"/>
              <a:t>up. These are part of the base package of R.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can generate all these </a:t>
            </a:r>
            <a:r>
              <a:rPr lang="en-US" dirty="0" smtClean="0"/>
              <a:t>distributions</a:t>
            </a:r>
            <a:r>
              <a:rPr lang="tr-TR" dirty="0" smtClean="0"/>
              <a:t> </a:t>
            </a:r>
            <a:r>
              <a:rPr lang="en-US" dirty="0" smtClean="0"/>
              <a:t>without </a:t>
            </a:r>
            <a:r>
              <a:rPr lang="en-US" dirty="0"/>
              <a:t>the aid of additional packages. Some interesting distributions are listed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following </a:t>
            </a:r>
            <a:r>
              <a:rPr lang="en-US" dirty="0"/>
              <a:t>table.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035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table depicts the functions that deal with various statistical distributions in </a:t>
            </a:r>
            <a:r>
              <a:rPr lang="en-US" dirty="0" smtClean="0"/>
              <a:t>R</a:t>
            </a:r>
            <a:r>
              <a:rPr lang="tr-TR" dirty="0" smtClean="0"/>
              <a:t> </a:t>
            </a:r>
            <a:r>
              <a:rPr lang="en-US" dirty="0" smtClean="0"/>
              <a:t>(R </a:t>
            </a:r>
            <a:r>
              <a:rPr lang="en-US" dirty="0"/>
              <a:t>Base packages only):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99" y="3043372"/>
            <a:ext cx="10041002" cy="191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6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following are the steps to generate probability distributions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</a:rPr>
              <a:t>script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1. To generate 100 instances of normally distributed data with a mean equal to 1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standard </a:t>
            </a:r>
            <a:r>
              <a:rPr lang="en-US" dirty="0"/>
              <a:t>deviation equal to 0.1, use the following command: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n.data</a:t>
            </a:r>
            <a:r>
              <a:rPr lang="en-US" b="1" dirty="0"/>
              <a:t> &lt;- </a:t>
            </a:r>
            <a:r>
              <a:rPr lang="en-US" b="1" dirty="0" err="1"/>
              <a:t>rnorm</a:t>
            </a:r>
            <a:r>
              <a:rPr lang="en-US" b="1" dirty="0"/>
              <a:t>(n=100, mean=1, </a:t>
            </a:r>
            <a:r>
              <a:rPr lang="en-US" b="1" dirty="0" err="1"/>
              <a:t>sd</a:t>
            </a:r>
            <a:r>
              <a:rPr lang="en-US" b="1" dirty="0"/>
              <a:t>=0.1)</a:t>
            </a:r>
          </a:p>
          <a:p>
            <a:pPr marL="0" indent="0">
              <a:buNone/>
            </a:pPr>
            <a:r>
              <a:rPr lang="en-US" dirty="0"/>
              <a:t>2. Plot the histogram to observe the distribution as follows: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hist</a:t>
            </a:r>
            <a:r>
              <a:rPr lang="en-US" b="1" dirty="0"/>
              <a:t>(</a:t>
            </a:r>
            <a:r>
              <a:rPr lang="en-US" b="1" dirty="0" err="1"/>
              <a:t>n.data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3. Check the density of the distribution and observe the shape by typing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following </a:t>
            </a:r>
            <a:r>
              <a:rPr lang="en-US" dirty="0"/>
              <a:t>command:</a:t>
            </a:r>
          </a:p>
          <a:p>
            <a:pPr marL="0" indent="0">
              <a:buNone/>
            </a:pPr>
            <a:r>
              <a:rPr lang="en-US" b="1" dirty="0"/>
              <a:t>&gt; plot(density(</a:t>
            </a:r>
            <a:r>
              <a:rPr lang="en-US" b="1" dirty="0" err="1"/>
              <a:t>n.data</a:t>
            </a:r>
            <a:r>
              <a:rPr lang="en-US" b="1" dirty="0"/>
              <a:t>))</a:t>
            </a:r>
          </a:p>
          <a:p>
            <a:pPr marL="0" indent="0">
              <a:buNone/>
            </a:pPr>
            <a:r>
              <a:rPr lang="en-US" dirty="0"/>
              <a:t>Do you see the bell shape in this plot?</a:t>
            </a:r>
          </a:p>
          <a:p>
            <a:pPr marL="0" indent="0">
              <a:buNone/>
            </a:pPr>
            <a:r>
              <a:rPr lang="en-US" dirty="0"/>
              <a:t>4. To identify the corresponding parameters for other prefixes, use the following </a:t>
            </a:r>
            <a:r>
              <a:rPr lang="en-US" dirty="0" smtClean="0"/>
              <a:t>help</a:t>
            </a:r>
            <a:r>
              <a:rPr lang="tr-TR" dirty="0" smtClean="0"/>
              <a:t> </a:t>
            </a:r>
            <a:r>
              <a:rPr lang="en-US" dirty="0" smtClean="0"/>
              <a:t>file </a:t>
            </a: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/>
              <a:t>&gt; ?</a:t>
            </a:r>
            <a:r>
              <a:rPr lang="en-US" b="1" dirty="0" err="1"/>
              <a:t>pnorm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9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rnorm</a:t>
            </a:r>
            <a:r>
              <a:rPr lang="en-US" dirty="0"/>
              <a:t> function has three arguments: n (the number of instances you want to generate</a:t>
            </a:r>
            <a:r>
              <a:rPr lang="en-US" dirty="0" smtClean="0"/>
              <a:t>),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desired mean of the distribution, and the desired standard deviation (</a:t>
            </a:r>
            <a:r>
              <a:rPr lang="en-US" dirty="0" err="1"/>
              <a:t>sd</a:t>
            </a:r>
            <a:r>
              <a:rPr lang="en-US" dirty="0"/>
              <a:t>)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distribution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command thus generates a vector of length </a:t>
            </a:r>
            <a:r>
              <a:rPr lang="en-US" i="1" dirty="0"/>
              <a:t>n</a:t>
            </a:r>
            <a:r>
              <a:rPr lang="en-US" dirty="0"/>
              <a:t>, whose mean and </a:t>
            </a:r>
            <a:r>
              <a:rPr lang="en-US" dirty="0" smtClean="0"/>
              <a:t>standard</a:t>
            </a:r>
            <a:r>
              <a:rPr lang="tr-TR" dirty="0" smtClean="0"/>
              <a:t> </a:t>
            </a:r>
            <a:r>
              <a:rPr lang="en-US" dirty="0" smtClean="0"/>
              <a:t>deviations </a:t>
            </a:r>
            <a:r>
              <a:rPr lang="en-US" dirty="0"/>
              <a:t>are as defined by you. If you look closely at the functions described in the </a:t>
            </a:r>
            <a:r>
              <a:rPr lang="en-US" dirty="0" smtClean="0"/>
              <a:t>table,</a:t>
            </a:r>
            <a:r>
              <a:rPr lang="tr-TR" dirty="0" smtClean="0"/>
              <a:t> </a:t>
            </a:r>
            <a:r>
              <a:rPr lang="en-US" dirty="0" smtClean="0"/>
              <a:t>you </a:t>
            </a:r>
            <a:r>
              <a:rPr lang="en-US" dirty="0"/>
              <a:t>can figure out a pattern. The prefixes p, q, d, and r are added to every distribution </a:t>
            </a:r>
            <a:r>
              <a:rPr lang="en-US" dirty="0" smtClean="0"/>
              <a:t>name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generate probability, quintiles, density, and random samples,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15058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statistical tests on data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Statistical tests are performed to assess the significance of results in research or </a:t>
            </a:r>
            <a:r>
              <a:rPr lang="en-US" dirty="0" smtClean="0"/>
              <a:t>application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assist in making quantitative decisions. The idea is to determine whether there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enough </a:t>
            </a:r>
            <a:r>
              <a:rPr lang="en-US" dirty="0"/>
              <a:t>evidence to reject a conjecture about the results. In-built functions in R </a:t>
            </a:r>
            <a:r>
              <a:rPr lang="en-US" dirty="0" smtClean="0"/>
              <a:t>allow</a:t>
            </a:r>
            <a:r>
              <a:rPr lang="tr-TR" dirty="0" smtClean="0"/>
              <a:t> </a:t>
            </a:r>
            <a:r>
              <a:rPr lang="en-US" dirty="0" smtClean="0"/>
              <a:t>several </a:t>
            </a:r>
            <a:r>
              <a:rPr lang="en-US" dirty="0"/>
              <a:t>such tests on data. The choice of test depends on the data and the question </a:t>
            </a:r>
            <a:r>
              <a:rPr lang="en-US" dirty="0" smtClean="0"/>
              <a:t>being</a:t>
            </a:r>
            <a:r>
              <a:rPr lang="tr-TR" dirty="0" smtClean="0"/>
              <a:t> </a:t>
            </a:r>
            <a:r>
              <a:rPr lang="en-US" dirty="0" smtClean="0"/>
              <a:t>asked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illustrate, when we need to compare a group against a hypothetical value and </a:t>
            </a:r>
            <a:r>
              <a:rPr lang="en-US" dirty="0" smtClean="0"/>
              <a:t>our</a:t>
            </a:r>
            <a:r>
              <a:rPr lang="tr-TR" dirty="0" smtClean="0"/>
              <a:t> </a:t>
            </a:r>
            <a:r>
              <a:rPr lang="en-US" dirty="0" smtClean="0"/>
              <a:t>measurements </a:t>
            </a:r>
            <a:r>
              <a:rPr lang="en-US" dirty="0"/>
              <a:t>follow the Gaussian distribution, we can use a one-sample t-test. However, </a:t>
            </a:r>
            <a:r>
              <a:rPr lang="en-US" dirty="0" smtClean="0"/>
              <a:t>if</a:t>
            </a:r>
            <a:r>
              <a:rPr lang="tr-TR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have two paired groups (both measurements that follow the Gaussian distribution) </a:t>
            </a:r>
            <a:r>
              <a:rPr lang="en-US" dirty="0" smtClean="0"/>
              <a:t>being</a:t>
            </a:r>
            <a:r>
              <a:rPr lang="tr-TR" dirty="0" smtClean="0"/>
              <a:t> </a:t>
            </a:r>
            <a:r>
              <a:rPr lang="en-US" dirty="0" smtClean="0"/>
              <a:t>compared</a:t>
            </a:r>
            <a:r>
              <a:rPr lang="en-US" dirty="0"/>
              <a:t>, we can use a paired t-test. R has built-in functions to carry out such tests, and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this </a:t>
            </a:r>
            <a:r>
              <a:rPr lang="tr-TR" dirty="0" err="1" smtClean="0"/>
              <a:t>example</a:t>
            </a:r>
            <a:r>
              <a:rPr lang="en-US" dirty="0" smtClean="0"/>
              <a:t>, </a:t>
            </a:r>
            <a:r>
              <a:rPr lang="en-US" dirty="0"/>
              <a:t>we will try out some of these.</a:t>
            </a:r>
          </a:p>
        </p:txBody>
      </p:sp>
    </p:spTree>
    <p:extLst>
      <p:ext uri="{BB962C8B-B14F-4D97-AF65-F5344CB8AC3E}">
        <p14:creationId xmlns:p14="http://schemas.microsoft.com/office/powerpoint/2010/main" val="397250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t-test (in our case, it is two sample t-tests) computes how the calculated mean </a:t>
            </a:r>
            <a:r>
              <a:rPr lang="en-US" dirty="0" smtClean="0"/>
              <a:t>may</a:t>
            </a:r>
            <a:r>
              <a:rPr lang="tr-TR" dirty="0" smtClean="0"/>
              <a:t> </a:t>
            </a:r>
            <a:r>
              <a:rPr lang="en-US" dirty="0" smtClean="0"/>
              <a:t>deviate </a:t>
            </a:r>
            <a:r>
              <a:rPr lang="en-US" dirty="0"/>
              <a:t>from the real mean by chance. Here, we use the sleep data that already exists in 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sleep data shows the effect of two drugs in terms of an increase in the hours of </a:t>
            </a:r>
            <a:r>
              <a:rPr lang="en-US" dirty="0" smtClean="0"/>
              <a:t>sleep</a:t>
            </a:r>
            <a:r>
              <a:rPr lang="tr-TR" dirty="0" smtClean="0"/>
              <a:t> </a:t>
            </a:r>
            <a:r>
              <a:rPr lang="en-US" dirty="0" smtClean="0"/>
              <a:t>compared </a:t>
            </a:r>
            <a:r>
              <a:rPr lang="en-US" dirty="0"/>
              <a:t>to the sleep data of 10 control patients. The result is a list that consists of </a:t>
            </a:r>
            <a:r>
              <a:rPr lang="en-US" dirty="0" smtClean="0"/>
              <a:t>nine</a:t>
            </a:r>
            <a:r>
              <a:rPr lang="tr-TR" dirty="0" smtClean="0"/>
              <a:t> </a:t>
            </a:r>
            <a:r>
              <a:rPr lang="en-US" dirty="0" smtClean="0"/>
              <a:t>elements</a:t>
            </a:r>
            <a:r>
              <a:rPr lang="en-US" dirty="0"/>
              <a:t>, such as p-value, confidence interval, method, and mean estimates.</a:t>
            </a:r>
          </a:p>
        </p:txBody>
      </p:sp>
    </p:spTree>
    <p:extLst>
      <p:ext uri="{BB962C8B-B14F-4D97-AF65-F5344CB8AC3E}">
        <p14:creationId xmlns:p14="http://schemas.microsoft.com/office/powerpoint/2010/main" val="110969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51460"/>
            <a:ext cx="10515600" cy="66065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Use the following steps to perform a statistical test on your data:</a:t>
            </a:r>
          </a:p>
          <a:p>
            <a:pPr marL="0" indent="0">
              <a:buNone/>
            </a:pPr>
            <a:r>
              <a:rPr lang="en-US" dirty="0"/>
              <a:t>1. To do a t-test, load your data (in our case, it is the sleep data) as follows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script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/>
              <a:t>data(sleep)</a:t>
            </a:r>
          </a:p>
          <a:p>
            <a:pPr marL="0" indent="0">
              <a:buNone/>
            </a:pPr>
            <a:r>
              <a:rPr lang="en-US" dirty="0"/>
              <a:t>2. To perform the two-sided, unpaired t-test on the first and second columns (the </a:t>
            </a:r>
            <a:r>
              <a:rPr lang="en-US" dirty="0" smtClean="0"/>
              <a:t>values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the two conditions), type the following commands:</a:t>
            </a:r>
          </a:p>
          <a:p>
            <a:pPr marL="0" indent="0">
              <a:buNone/>
            </a:pPr>
            <a:r>
              <a:rPr lang="en-US" b="1" dirty="0"/>
              <a:t>&gt; test &lt;- </a:t>
            </a:r>
            <a:r>
              <a:rPr lang="en-US" b="1" dirty="0" err="1"/>
              <a:t>t.test</a:t>
            </a:r>
            <a:r>
              <a:rPr lang="en-US" b="1" dirty="0"/>
              <a:t>(sleep[,1]~sleep[,2])</a:t>
            </a:r>
          </a:p>
          <a:p>
            <a:pPr marL="0" indent="0">
              <a:buNone/>
            </a:pPr>
            <a:r>
              <a:rPr lang="en-US" b="1" dirty="0"/>
              <a:t>&gt; test</a:t>
            </a:r>
          </a:p>
          <a:p>
            <a:pPr marL="0" indent="0">
              <a:buNone/>
            </a:pPr>
            <a:r>
              <a:rPr lang="en-US" b="1" dirty="0"/>
              <a:t>Welch Two Sample t-test</a:t>
            </a:r>
          </a:p>
          <a:p>
            <a:pPr marL="0" indent="0">
              <a:buNone/>
            </a:pPr>
            <a:r>
              <a:rPr lang="en-US" b="1" dirty="0"/>
              <a:t>data: sleep[, 1] by sleep[, 2]</a:t>
            </a:r>
          </a:p>
          <a:p>
            <a:pPr marL="0" indent="0">
              <a:buNone/>
            </a:pPr>
            <a:r>
              <a:rPr lang="en-US" b="1" dirty="0"/>
              <a:t>t = -1.8608, </a:t>
            </a:r>
            <a:r>
              <a:rPr lang="en-US" b="1" dirty="0" err="1"/>
              <a:t>df</a:t>
            </a:r>
            <a:r>
              <a:rPr lang="en-US" b="1" dirty="0"/>
              <a:t> = 17.776, p-value = 0.07939</a:t>
            </a:r>
          </a:p>
          <a:p>
            <a:pPr marL="0" indent="0">
              <a:buNone/>
            </a:pPr>
            <a:r>
              <a:rPr lang="en-US" b="1" dirty="0"/>
              <a:t>alternative hypothesis: true difference in means is not equal to 0</a:t>
            </a:r>
          </a:p>
          <a:p>
            <a:pPr marL="0" indent="0">
              <a:buNone/>
            </a:pPr>
            <a:r>
              <a:rPr lang="en-US" b="1" dirty="0"/>
              <a:t>95 percent confidence interval:</a:t>
            </a:r>
          </a:p>
          <a:p>
            <a:pPr marL="0" indent="0">
              <a:buNone/>
            </a:pPr>
            <a:r>
              <a:rPr lang="en-US" b="1" dirty="0"/>
              <a:t>-3.3654832 0.2054832</a:t>
            </a:r>
          </a:p>
          <a:p>
            <a:pPr marL="0" indent="0">
              <a:buNone/>
            </a:pPr>
            <a:r>
              <a:rPr lang="en-US" b="1" dirty="0"/>
              <a:t>sample estimates:</a:t>
            </a:r>
          </a:p>
          <a:p>
            <a:pPr marL="0" indent="0">
              <a:buNone/>
            </a:pPr>
            <a:r>
              <a:rPr lang="en-US" b="1" dirty="0"/>
              <a:t>mean in group 1 mean in group 2</a:t>
            </a:r>
          </a:p>
          <a:p>
            <a:pPr marL="0" indent="0">
              <a:buNone/>
            </a:pPr>
            <a:r>
              <a:rPr lang="en-US" b="1" dirty="0"/>
              <a:t>0.75 2.33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45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Chi-square statistics investigate whether the distributions of the categorical variables </a:t>
            </a:r>
            <a:r>
              <a:rPr lang="en-US" dirty="0" smtClean="0"/>
              <a:t>differ</a:t>
            </a:r>
            <a:r>
              <a:rPr lang="tr-TR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one another. It is commonly used to compare observed data with the data that </a:t>
            </a:r>
            <a:r>
              <a:rPr lang="en-US" dirty="0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would </a:t>
            </a:r>
            <a:r>
              <a:rPr lang="en-US" dirty="0"/>
              <a:t>expect to obtain according to a specific hypothesis.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tr-TR" dirty="0" err="1" smtClean="0"/>
              <a:t>example</a:t>
            </a:r>
            <a:r>
              <a:rPr lang="en-US" dirty="0" smtClean="0"/>
              <a:t>, </a:t>
            </a:r>
            <a:r>
              <a:rPr lang="en-US" dirty="0"/>
              <a:t>we considered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scenario </a:t>
            </a:r>
            <a:r>
              <a:rPr lang="en-US" dirty="0"/>
              <a:t>that one gender has a different preference for a car, which comes out to true at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p-value </a:t>
            </a:r>
            <a:r>
              <a:rPr lang="en-US" dirty="0"/>
              <a:t>cutoff at 0.05. We can also check the expected values for the Chi-square test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 err="1"/>
              <a:t>chisq.test</a:t>
            </a:r>
            <a:r>
              <a:rPr lang="en-US" dirty="0"/>
              <a:t>(</a:t>
            </a:r>
            <a:r>
              <a:rPr lang="en-US" dirty="0" err="1"/>
              <a:t>as.table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))$expected function.</a:t>
            </a:r>
          </a:p>
        </p:txBody>
      </p:sp>
    </p:spTree>
    <p:extLst>
      <p:ext uri="{BB962C8B-B14F-4D97-AF65-F5344CB8AC3E}">
        <p14:creationId xmlns:p14="http://schemas.microsoft.com/office/powerpoint/2010/main" val="309720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operations on data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 being a statistical programming environment has a number of built-in functionalities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perform </a:t>
            </a:r>
            <a:r>
              <a:rPr lang="en-US" dirty="0"/>
              <a:t>statistics on data.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Nevertheless</a:t>
            </a:r>
            <a:r>
              <a:rPr lang="en-US" dirty="0"/>
              <a:t>, some specific functionalities are either available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packages </a:t>
            </a:r>
            <a:r>
              <a:rPr lang="en-US" dirty="0"/>
              <a:t>or can easily be written. This section will introduce some basic built-in and </a:t>
            </a:r>
            <a:r>
              <a:rPr lang="en-US" dirty="0" smtClean="0"/>
              <a:t>useful</a:t>
            </a:r>
            <a:r>
              <a:rPr lang="tr-TR" dirty="0" smtClean="0"/>
              <a:t> </a:t>
            </a:r>
            <a:r>
              <a:rPr lang="en-US" dirty="0" smtClean="0"/>
              <a:t>in-package </a:t>
            </a:r>
            <a:r>
              <a:rPr lang="en-US" dirty="0"/>
              <a:t>options.</a:t>
            </a:r>
          </a:p>
        </p:txBody>
      </p:sp>
    </p:spTree>
    <p:extLst>
      <p:ext uri="{BB962C8B-B14F-4D97-AF65-F5344CB8AC3E}">
        <p14:creationId xmlns:p14="http://schemas.microsoft.com/office/powerpoint/2010/main" val="346810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Create a contingency table as follows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script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&gt; </a:t>
            </a:r>
            <a:r>
              <a:rPr lang="fr-FR" b="1" dirty="0" err="1"/>
              <a:t>cont</a:t>
            </a:r>
            <a:r>
              <a:rPr lang="fr-FR" b="1" dirty="0"/>
              <a:t> &lt;- matrix(c(14, 33, 7, 3), </a:t>
            </a:r>
            <a:r>
              <a:rPr lang="fr-FR" b="1" dirty="0" err="1"/>
              <a:t>ncol</a:t>
            </a:r>
            <a:r>
              <a:rPr lang="fr-FR" b="1" dirty="0"/>
              <a:t> = 2)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cont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[,1] [,2]</a:t>
            </a:r>
          </a:p>
          <a:p>
            <a:pPr marL="0" indent="0">
              <a:buNone/>
            </a:pPr>
            <a:r>
              <a:rPr lang="en-US" b="1" dirty="0"/>
              <a:t>[1,] 14 7</a:t>
            </a:r>
          </a:p>
          <a:p>
            <a:pPr marL="0" indent="0">
              <a:buNone/>
            </a:pPr>
            <a:r>
              <a:rPr lang="en-US" b="1" dirty="0"/>
              <a:t>[2,] 33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48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4. Create a table that represents two types of cars, namely, sedan and </a:t>
            </a:r>
            <a:r>
              <a:rPr lang="en-US" dirty="0" smtClean="0"/>
              <a:t>convertible</a:t>
            </a:r>
            <a:r>
              <a:rPr lang="tr-TR" dirty="0" smtClean="0"/>
              <a:t> </a:t>
            </a:r>
            <a:r>
              <a:rPr lang="en-US" dirty="0" smtClean="0"/>
              <a:t>(columns</a:t>
            </a:r>
            <a:r>
              <a:rPr lang="en-US" dirty="0"/>
              <a:t>) and two genders, male and female, and a count of these that own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types </a:t>
            </a:r>
            <a:r>
              <a:rPr lang="en-US" dirty="0"/>
              <a:t>of cars along the rows. Thus, you have the following output: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colnames</a:t>
            </a:r>
            <a:r>
              <a:rPr lang="en-US" b="1" dirty="0"/>
              <a:t>(</a:t>
            </a:r>
            <a:r>
              <a:rPr lang="en-US" b="1" dirty="0" err="1"/>
              <a:t>cont</a:t>
            </a:r>
            <a:r>
              <a:rPr lang="en-US" b="1" dirty="0"/>
              <a:t>) &lt;- c("Sedan", "Convertible")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rownames</a:t>
            </a:r>
            <a:r>
              <a:rPr lang="en-US" b="1" dirty="0"/>
              <a:t>(</a:t>
            </a:r>
            <a:r>
              <a:rPr lang="en-US" b="1" dirty="0" err="1"/>
              <a:t>cont</a:t>
            </a:r>
            <a:r>
              <a:rPr lang="en-US" b="1" dirty="0"/>
              <a:t>) &lt;- c("Male", "Female")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cont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Sedan Convertible</a:t>
            </a:r>
          </a:p>
          <a:p>
            <a:pPr marL="0" indent="0">
              <a:buNone/>
            </a:pPr>
            <a:r>
              <a:rPr lang="en-US" b="1" dirty="0"/>
              <a:t>Male 14 7</a:t>
            </a:r>
          </a:p>
          <a:p>
            <a:pPr marL="0" indent="0">
              <a:buNone/>
            </a:pPr>
            <a:r>
              <a:rPr lang="en-US" b="1" dirty="0"/>
              <a:t>Female 33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5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In order to find the car type and gender, carry out a Chi-square test based on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contingency </a:t>
            </a:r>
            <a:r>
              <a:rPr lang="en-US" dirty="0"/>
              <a:t>table as follows:</a:t>
            </a:r>
          </a:p>
          <a:p>
            <a:pPr marL="0" indent="0">
              <a:buNone/>
            </a:pPr>
            <a:r>
              <a:rPr lang="en-US" b="1" dirty="0"/>
              <a:t>&gt; test &lt;- </a:t>
            </a:r>
            <a:r>
              <a:rPr lang="en-US" b="1" dirty="0" err="1"/>
              <a:t>chisq.test</a:t>
            </a:r>
            <a:r>
              <a:rPr lang="en-US" b="1" dirty="0"/>
              <a:t>(</a:t>
            </a:r>
            <a:r>
              <a:rPr lang="en-US" b="1" dirty="0" err="1"/>
              <a:t>as.table</a:t>
            </a:r>
            <a:r>
              <a:rPr lang="en-US" b="1" dirty="0"/>
              <a:t>(</a:t>
            </a:r>
            <a:r>
              <a:rPr lang="en-US" b="1" dirty="0" err="1"/>
              <a:t>cont</a:t>
            </a:r>
            <a:r>
              <a:rPr lang="en-US" b="1" dirty="0"/>
              <a:t>))</a:t>
            </a:r>
          </a:p>
          <a:p>
            <a:pPr marL="0" indent="0">
              <a:buNone/>
            </a:pPr>
            <a:r>
              <a:rPr lang="en-US" b="1" dirty="0"/>
              <a:t>&gt; test</a:t>
            </a:r>
          </a:p>
          <a:p>
            <a:pPr marL="0" indent="0">
              <a:buNone/>
            </a:pPr>
            <a:r>
              <a:rPr lang="en-US" b="1" dirty="0"/>
              <a:t>Pearson's Chi-squared test with Yates' continuity correction</a:t>
            </a:r>
          </a:p>
          <a:p>
            <a:pPr marL="0" indent="0">
              <a:buNone/>
            </a:pPr>
            <a:r>
              <a:rPr lang="en-US" b="1" dirty="0"/>
              <a:t>data: </a:t>
            </a:r>
            <a:r>
              <a:rPr lang="en-US" b="1" dirty="0" err="1"/>
              <a:t>as.table</a:t>
            </a:r>
            <a:r>
              <a:rPr lang="en-US" b="1" dirty="0"/>
              <a:t>(</a:t>
            </a:r>
            <a:r>
              <a:rPr lang="en-US" b="1" dirty="0" err="1"/>
              <a:t>cont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X-squared = 4.1324, </a:t>
            </a:r>
            <a:r>
              <a:rPr lang="en-US" b="1" dirty="0" err="1"/>
              <a:t>df</a:t>
            </a:r>
            <a:r>
              <a:rPr lang="en-US" b="1" dirty="0"/>
              <a:t> = 1, p-value = 0.04207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1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Wilcoxon test is used to compare two related samples or repeated measurements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single sample, to assess if their population mean ranks differ. It can be used to </a:t>
            </a:r>
            <a:r>
              <a:rPr lang="en-US" dirty="0" smtClean="0"/>
              <a:t>compare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results of two methods.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be the performance results of two methods, and </a:t>
            </a:r>
            <a:r>
              <a:rPr lang="en-US" dirty="0" smtClean="0"/>
              <a:t>our</a:t>
            </a:r>
            <a:r>
              <a:rPr lang="tr-TR" dirty="0" smtClean="0"/>
              <a:t> </a:t>
            </a:r>
            <a:r>
              <a:rPr lang="en-US" dirty="0" smtClean="0"/>
              <a:t>alternative </a:t>
            </a:r>
            <a:r>
              <a:rPr lang="en-US" dirty="0"/>
              <a:t>hypothesis is that </a:t>
            </a:r>
            <a:r>
              <a:rPr lang="en-US" i="1" dirty="0"/>
              <a:t>x </a:t>
            </a:r>
            <a:r>
              <a:rPr lang="en-US" dirty="0"/>
              <a:t>is shifted to the right of </a:t>
            </a:r>
            <a:r>
              <a:rPr lang="en-US" i="1" dirty="0"/>
              <a:t>y </a:t>
            </a:r>
            <a:r>
              <a:rPr lang="en-US" dirty="0"/>
              <a:t>(greater). The p-value returned by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test </a:t>
            </a:r>
            <a:r>
              <a:rPr lang="en-US" dirty="0"/>
              <a:t>facilitates the acceptance or rejection of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246702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6. For a Wilcoxon signed-rank test, first create a set of vectors containing </a:t>
            </a:r>
            <a:r>
              <a:rPr lang="en-US" dirty="0" smtClean="0"/>
              <a:t>observations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be tested as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</a:t>
            </a:r>
            <a:r>
              <a:rPr lang="en-US" dirty="0"/>
              <a:t>, as shown in the following commands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script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/>
              <a:t>x &lt;- c(1.83, 0.50, 1.62, 2.48, 1.68, 1.88, 1.55, 3.06, 1.30)</a:t>
            </a:r>
          </a:p>
          <a:p>
            <a:pPr marL="0" indent="0">
              <a:buNone/>
            </a:pPr>
            <a:r>
              <a:rPr lang="es-ES" b="1" dirty="0"/>
              <a:t>&gt; y &lt;- c(0.878, 0.647, 0.598, 2.05, 1.06, 1.29, 1.06, 3.14, 1.29)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93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7. This is simply followed by a command that you need to execute to run the </a:t>
            </a:r>
            <a:r>
              <a:rPr lang="en-US" dirty="0" smtClean="0"/>
              <a:t>Wilcoxon</a:t>
            </a:r>
            <a:r>
              <a:rPr lang="tr-TR" dirty="0" smtClean="0"/>
              <a:t> </a:t>
            </a:r>
            <a:r>
              <a:rPr lang="en-US" dirty="0" smtClean="0"/>
              <a:t>signed-rank </a:t>
            </a:r>
            <a:r>
              <a:rPr lang="en-US" dirty="0"/>
              <a:t>test as follows:</a:t>
            </a:r>
          </a:p>
          <a:p>
            <a:pPr marL="0" indent="0">
              <a:buNone/>
            </a:pPr>
            <a:r>
              <a:rPr lang="en-US" b="1" dirty="0"/>
              <a:t>&gt; test &lt;- </a:t>
            </a:r>
            <a:r>
              <a:rPr lang="en-US" b="1" dirty="0" err="1"/>
              <a:t>wilcox.test</a:t>
            </a:r>
            <a:r>
              <a:rPr lang="en-US" b="1" dirty="0"/>
              <a:t>(x, y, paired = TRUE, alternative =</a:t>
            </a:r>
          </a:p>
          <a:p>
            <a:pPr marL="0" indent="0">
              <a:buNone/>
            </a:pPr>
            <a:r>
              <a:rPr lang="en-US" b="1" dirty="0"/>
              <a:t>"</a:t>
            </a:r>
            <a:r>
              <a:rPr lang="en-US" b="1" dirty="0" smtClean="0"/>
              <a:t>greater")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8. To look at the contents of the object test, check the structures as follows and look </a:t>
            </a:r>
            <a:r>
              <a:rPr lang="en-US" dirty="0" smtClean="0"/>
              <a:t>at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specific values of the components: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str</a:t>
            </a:r>
            <a:r>
              <a:rPr lang="en-US" b="1" dirty="0"/>
              <a:t>(test)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test$p.value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25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is more intuitive to comprehend if visualized in a graphical format rather than in the </a:t>
            </a:r>
            <a:r>
              <a:rPr lang="en-US" dirty="0" smtClean="0"/>
              <a:t>form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 table, matrix, text, or numbers. For example, if we want to visualize how the sepal </a:t>
            </a:r>
            <a:r>
              <a:rPr lang="en-US" dirty="0" smtClean="0"/>
              <a:t>length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Iris flower varies with the petal length, we can plot along the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axes, </a:t>
            </a:r>
            <a:r>
              <a:rPr lang="en-US" dirty="0" smtClean="0"/>
              <a:t>respectively,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visualize the trend or even the correlation (scatter plot</a:t>
            </a:r>
            <a:r>
              <a:rPr lang="en-US" dirty="0" smtClean="0"/>
              <a:t>).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tr-TR" dirty="0" err="1" smtClean="0"/>
              <a:t>example</a:t>
            </a:r>
            <a:r>
              <a:rPr lang="en-US" dirty="0" smtClean="0"/>
              <a:t>, </a:t>
            </a:r>
            <a:r>
              <a:rPr lang="en-US" dirty="0"/>
              <a:t>we look at </a:t>
            </a:r>
            <a:r>
              <a:rPr lang="en-US" dirty="0" smtClean="0"/>
              <a:t>some</a:t>
            </a:r>
            <a:r>
              <a:rPr lang="tr-TR" dirty="0" smtClean="0"/>
              <a:t> </a:t>
            </a:r>
            <a:r>
              <a:rPr lang="en-US" dirty="0" smtClean="0"/>
              <a:t>common </a:t>
            </a:r>
            <a:r>
              <a:rPr lang="en-US" dirty="0"/>
              <a:t>way of visualizing data in R and plotting functions with R Base graphics </a:t>
            </a:r>
            <a:r>
              <a:rPr lang="en-US" dirty="0" smtClean="0"/>
              <a:t>functions.</a:t>
            </a:r>
            <a:r>
              <a:rPr lang="tr-TR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also discuss the basic plotting functions.</a:t>
            </a:r>
          </a:p>
        </p:txBody>
      </p:sp>
    </p:spTree>
    <p:extLst>
      <p:ext uri="{BB962C8B-B14F-4D97-AF65-F5344CB8AC3E}">
        <p14:creationId xmlns:p14="http://schemas.microsoft.com/office/powerpoint/2010/main" val="757540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687" y="0"/>
            <a:ext cx="6664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7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following are the steps for some basic graph visualizations in R:</a:t>
            </a:r>
          </a:p>
          <a:p>
            <a:pPr marL="0" indent="0">
              <a:buNone/>
            </a:pPr>
            <a:r>
              <a:rPr lang="en-US" dirty="0"/>
              <a:t>1. To create a scatter plot, start with your iris dataset. What you want to see is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variation </a:t>
            </a:r>
            <a:r>
              <a:rPr lang="en-US" dirty="0"/>
              <a:t>of the sepal length and petal length. You need a plot of the sepal </a:t>
            </a:r>
            <a:r>
              <a:rPr lang="en-US" dirty="0" smtClean="0"/>
              <a:t>length</a:t>
            </a:r>
            <a:r>
              <a:rPr lang="tr-TR" dirty="0" smtClean="0"/>
              <a:t> </a:t>
            </a:r>
            <a:r>
              <a:rPr lang="en-US" dirty="0" smtClean="0"/>
              <a:t>(column </a:t>
            </a:r>
            <a:r>
              <a:rPr lang="en-US" dirty="0"/>
              <a:t>1) along the </a:t>
            </a:r>
            <a:r>
              <a:rPr lang="en-US" i="1" dirty="0"/>
              <a:t>y </a:t>
            </a:r>
            <a:r>
              <a:rPr lang="en-US" dirty="0"/>
              <a:t>axis and the petal length (column 4) along the </a:t>
            </a:r>
            <a:r>
              <a:rPr lang="en-US" i="1" dirty="0"/>
              <a:t>x </a:t>
            </a:r>
            <a:r>
              <a:rPr lang="en-US" dirty="0"/>
              <a:t>axis,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shown </a:t>
            </a:r>
            <a:r>
              <a:rPr lang="en-US" dirty="0"/>
              <a:t>in the following commands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</a:rPr>
              <a:t>script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sl</a:t>
            </a:r>
            <a:r>
              <a:rPr lang="en-US" b="1" dirty="0"/>
              <a:t> &lt;- iris[,1]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pl</a:t>
            </a:r>
            <a:r>
              <a:rPr lang="en-US" b="1" dirty="0"/>
              <a:t> &lt;- iris[,4]</a:t>
            </a:r>
          </a:p>
          <a:p>
            <a:pPr marL="0" indent="0">
              <a:buNone/>
            </a:pPr>
            <a:r>
              <a:rPr lang="en-US" b="1" dirty="0"/>
              <a:t>&gt; plot(x=</a:t>
            </a:r>
            <a:r>
              <a:rPr lang="en-US" b="1" dirty="0" err="1"/>
              <a:t>pl</a:t>
            </a:r>
            <a:r>
              <a:rPr lang="en-US" b="1" dirty="0"/>
              <a:t>, y=</a:t>
            </a:r>
            <a:r>
              <a:rPr lang="en-US" b="1" dirty="0" err="1"/>
              <a:t>sl</a:t>
            </a:r>
            <a:r>
              <a:rPr lang="en-US" b="1" dirty="0"/>
              <a:t>, </a:t>
            </a:r>
            <a:r>
              <a:rPr lang="en-US" b="1" dirty="0" err="1"/>
              <a:t>xlab</a:t>
            </a:r>
            <a:r>
              <a:rPr lang="en-US" b="1" dirty="0"/>
              <a:t>="Petal length", </a:t>
            </a:r>
            <a:r>
              <a:rPr lang="en-US" b="1" dirty="0" err="1"/>
              <a:t>ylab</a:t>
            </a:r>
            <a:r>
              <a:rPr lang="en-US" b="1" dirty="0"/>
              <a:t>="Sepal length",</a:t>
            </a:r>
          </a:p>
          <a:p>
            <a:pPr marL="0" indent="0">
              <a:buNone/>
            </a:pPr>
            <a:r>
              <a:rPr lang="en-US" b="1" dirty="0"/>
              <a:t>col="black", main="</a:t>
            </a:r>
            <a:r>
              <a:rPr lang="en-US" b="1" dirty="0" err="1"/>
              <a:t>Varition</a:t>
            </a:r>
            <a:r>
              <a:rPr lang="en-US" b="1" dirty="0"/>
              <a:t> of sepal length with petal length")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60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0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plot function extracts the relevant data from the original dataset with the </a:t>
            </a:r>
            <a:r>
              <a:rPr lang="en-US" dirty="0" smtClean="0"/>
              <a:t>column</a:t>
            </a:r>
            <a:r>
              <a:rPr lang="tr-TR" dirty="0" smtClean="0"/>
              <a:t> </a:t>
            </a:r>
            <a:r>
              <a:rPr lang="en-US" dirty="0" smtClean="0"/>
              <a:t>numbers </a:t>
            </a:r>
            <a:r>
              <a:rPr lang="en-US" dirty="0"/>
              <a:t>(</a:t>
            </a:r>
            <a:r>
              <a:rPr lang="en-US" dirty="0" err="1"/>
              <a:t>sl</a:t>
            </a:r>
            <a:r>
              <a:rPr lang="en-US" dirty="0"/>
              <a:t> and </a:t>
            </a:r>
            <a:r>
              <a:rPr lang="en-US" dirty="0" err="1"/>
              <a:t>pl</a:t>
            </a:r>
            <a:r>
              <a:rPr lang="en-US" dirty="0"/>
              <a:t>, respectively, for the sepal length and petal length) and then plots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scatter </a:t>
            </a:r>
            <a:r>
              <a:rPr lang="en-US" dirty="0"/>
              <a:t>plot. The plot function then plots the sepal length along the </a:t>
            </a:r>
            <a:r>
              <a:rPr lang="en-US" i="1" dirty="0"/>
              <a:t>y </a:t>
            </a:r>
            <a:r>
              <a:rPr lang="en-US" dirty="0"/>
              <a:t>axis and the </a:t>
            </a:r>
            <a:r>
              <a:rPr lang="en-US" dirty="0" smtClean="0"/>
              <a:t>petal</a:t>
            </a:r>
            <a:r>
              <a:rPr lang="tr-TR" dirty="0" smtClean="0"/>
              <a:t> </a:t>
            </a:r>
            <a:r>
              <a:rPr lang="en-US" dirty="0" smtClean="0"/>
              <a:t>length </a:t>
            </a:r>
            <a:r>
              <a:rPr lang="en-US" dirty="0"/>
              <a:t>along the </a:t>
            </a:r>
            <a:r>
              <a:rPr lang="en-US" i="1" dirty="0"/>
              <a:t>x </a:t>
            </a:r>
            <a:r>
              <a:rPr lang="en-US" dirty="0"/>
              <a:t>axis.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axis labels can be assigned with the argument for </a:t>
            </a:r>
            <a:r>
              <a:rPr lang="en-US" dirty="0" err="1"/>
              <a:t>xlab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err="1" smtClean="0"/>
              <a:t>ylab</a:t>
            </a:r>
            <a:r>
              <a:rPr lang="en-US" dirty="0"/>
              <a:t>, respectively, and the plot can be given a title with the main argument. The plot (in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section of the previous screenshot) thus shows that the two variables follow a more or </a:t>
            </a:r>
            <a:r>
              <a:rPr lang="en-US" dirty="0" smtClean="0"/>
              <a:t>less</a:t>
            </a:r>
            <a:r>
              <a:rPr lang="tr-TR" dirty="0" smtClean="0"/>
              <a:t> </a:t>
            </a:r>
            <a:r>
              <a:rPr lang="en-US" dirty="0" smtClean="0"/>
              <a:t>positive </a:t>
            </a:r>
            <a:r>
              <a:rPr lang="en-US" dirty="0"/>
              <a:t>correlation.</a:t>
            </a:r>
          </a:p>
        </p:txBody>
      </p:sp>
    </p:spTree>
    <p:extLst>
      <p:ext uri="{BB962C8B-B14F-4D97-AF65-F5344CB8AC3E}">
        <p14:creationId xmlns:p14="http://schemas.microsoft.com/office/powerpoint/2010/main" val="252383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only prerequisite for this </a:t>
            </a:r>
            <a:r>
              <a:rPr lang="tr-TR" dirty="0" err="1" smtClean="0"/>
              <a:t>lecture</a:t>
            </a:r>
            <a:r>
              <a:rPr lang="en-US" dirty="0" smtClean="0"/>
              <a:t> </a:t>
            </a:r>
            <a:r>
              <a:rPr lang="en-US" dirty="0"/>
              <a:t>is the dataset that you want to work with. We use our </a:t>
            </a:r>
            <a:r>
              <a:rPr lang="en-US" dirty="0" smtClean="0"/>
              <a:t>iris</a:t>
            </a:r>
            <a:r>
              <a:rPr lang="tr-TR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in most of the </a:t>
            </a:r>
            <a:r>
              <a:rPr lang="tr-TR" dirty="0" err="1" smtClean="0"/>
              <a:t>examples</a:t>
            </a:r>
            <a:r>
              <a:rPr lang="tr-TR" dirty="0" smtClean="0"/>
              <a:t> in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lecture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03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Scatter plots are not useful if one has to look for a trend, that is, for how a value is </a:t>
            </a:r>
            <a:r>
              <a:rPr lang="en-US" dirty="0" smtClean="0"/>
              <a:t>evolving</a:t>
            </a:r>
            <a:r>
              <a:rPr lang="tr-TR" dirty="0" smtClean="0"/>
              <a:t> </a:t>
            </a:r>
            <a:r>
              <a:rPr lang="en-US" dirty="0" smtClean="0"/>
              <a:t>along </a:t>
            </a:r>
            <a:r>
              <a:rPr lang="en-US" dirty="0"/>
              <a:t>the indices, which can prove that it is time for a dynamic process. For example,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expression </a:t>
            </a:r>
            <a:r>
              <a:rPr lang="en-US" dirty="0"/>
              <a:t>of a gene along time or along the concentration of a drug.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line diagram is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better </a:t>
            </a:r>
            <a:r>
              <a:rPr lang="en-US" dirty="0"/>
              <a:t>way to show this. Here, we first generate a set of 250 artificial values and their </a:t>
            </a:r>
            <a:r>
              <a:rPr lang="en-US" dirty="0" smtClean="0"/>
              <a:t>indices,</a:t>
            </a:r>
            <a:r>
              <a:rPr lang="tr-TR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are the values on the </a:t>
            </a:r>
            <a:r>
              <a:rPr lang="en-US" i="1" dirty="0"/>
              <a:t>x </a:t>
            </a:r>
            <a:r>
              <a:rPr lang="en-US" dirty="0"/>
              <a:t>scale. For these values, we assume a normal </a:t>
            </a:r>
            <a:r>
              <a:rPr lang="en-US" dirty="0" smtClean="0"/>
              <a:t>distribution,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we saw in the previous section. This is then plotted (as shown in the B section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previous </a:t>
            </a:r>
            <a:r>
              <a:rPr lang="en-US" dirty="0"/>
              <a:t>screenshot). It is possible to add more lines to the same plot using the </a:t>
            </a:r>
            <a:r>
              <a:rPr lang="en-US" dirty="0" smtClean="0"/>
              <a:t>line</a:t>
            </a:r>
            <a:r>
              <a:rPr lang="tr-TR" dirty="0" smtClean="0"/>
              <a:t> </a:t>
            </a:r>
            <a:r>
              <a:rPr lang="en-US" dirty="0" smtClean="0"/>
              <a:t>function </a:t>
            </a:r>
            <a:r>
              <a:rPr lang="en-US" dirty="0"/>
              <a:t>as follows:</a:t>
            </a:r>
          </a:p>
          <a:p>
            <a:pPr marL="0" indent="0">
              <a:buNone/>
            </a:pPr>
            <a:r>
              <a:rPr lang="en-US" b="1" dirty="0"/>
              <a:t>&gt; lines(density(x), col="red")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85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66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 alternatively, we can use the following command:</a:t>
            </a:r>
          </a:p>
          <a:p>
            <a:pPr marL="0" indent="0">
              <a:buNone/>
            </a:pPr>
            <a:r>
              <a:rPr lang="en-US" b="1" dirty="0" smtClean="0"/>
              <a:t>&gt; plot(with(iris</a:t>
            </a:r>
            <a:r>
              <a:rPr lang="en-US" b="1" dirty="0"/>
              <a:t>, plot(x = </a:t>
            </a:r>
            <a:r>
              <a:rPr lang="en-US" b="1" dirty="0" err="1"/>
              <a:t>Sepal.Length</a:t>
            </a:r>
            <a:r>
              <a:rPr lang="en-US" b="1" dirty="0"/>
              <a:t>, y=</a:t>
            </a:r>
            <a:r>
              <a:rPr lang="en-US" b="1" dirty="0" err="1"/>
              <a:t>Petal.Length</a:t>
            </a:r>
            <a:r>
              <a:rPr lang="en-US" b="1" dirty="0" smtClean="0"/>
              <a:t>))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2. To create a boxplot for the data, use the boxplot function in the following way:</a:t>
            </a:r>
          </a:p>
          <a:p>
            <a:pPr marL="0" indent="0">
              <a:buNone/>
            </a:pPr>
            <a:r>
              <a:rPr lang="en-US" b="1" dirty="0"/>
              <a:t>&gt; boxplot(</a:t>
            </a:r>
            <a:r>
              <a:rPr lang="en-US" b="1" dirty="0" err="1"/>
              <a:t>Sepal.Length~Species</a:t>
            </a:r>
            <a:r>
              <a:rPr lang="en-US" b="1" dirty="0"/>
              <a:t>, data=iris, </a:t>
            </a:r>
            <a:r>
              <a:rPr lang="en-US" b="1" dirty="0" err="1"/>
              <a:t>ylab</a:t>
            </a:r>
            <a:r>
              <a:rPr lang="en-US" b="1" dirty="0"/>
              <a:t>="sepal length",</a:t>
            </a:r>
          </a:p>
          <a:p>
            <a:pPr marL="0" indent="0">
              <a:buNone/>
            </a:pPr>
            <a:r>
              <a:rPr lang="en-US" b="1" dirty="0" err="1"/>
              <a:t>xlab</a:t>
            </a:r>
            <a:r>
              <a:rPr lang="en-US" b="1" dirty="0"/>
              <a:t>="Species", main="Sepal length for different species")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85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boxplot can be an interesting visualization if we want to compare two categories or </a:t>
            </a:r>
            <a:r>
              <a:rPr lang="en-US" dirty="0" smtClean="0"/>
              <a:t>groups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terms of their attributes that are measured in terms of numbers. They depict groups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numerical </a:t>
            </a:r>
            <a:r>
              <a:rPr lang="en-US" dirty="0"/>
              <a:t>data through their quartiles.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illustrate, let us consider the iris data again. </a:t>
            </a:r>
            <a:r>
              <a:rPr lang="en-US" dirty="0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the name of the species in this data (column 5). Now, we want to compare the </a:t>
            </a:r>
            <a:r>
              <a:rPr lang="en-US" dirty="0" smtClean="0"/>
              <a:t>sepal</a:t>
            </a:r>
            <a:r>
              <a:rPr lang="tr-TR" dirty="0" smtClean="0"/>
              <a:t> </a:t>
            </a:r>
            <a:r>
              <a:rPr lang="en-US" dirty="0" smtClean="0"/>
              <a:t>length </a:t>
            </a:r>
            <a:r>
              <a:rPr lang="en-US" dirty="0"/>
              <a:t>of these species with each other, such as which one has the longest sepal and how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sepal </a:t>
            </a:r>
            <a:r>
              <a:rPr lang="en-US" dirty="0"/>
              <a:t>length varies within and between species. The data table has all this information, but </a:t>
            </a:r>
            <a:r>
              <a:rPr lang="en-US" dirty="0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not readily observable.</a:t>
            </a:r>
          </a:p>
        </p:txBody>
      </p:sp>
    </p:spTree>
    <p:extLst>
      <p:ext uri="{BB962C8B-B14F-4D97-AF65-F5344CB8AC3E}">
        <p14:creationId xmlns:p14="http://schemas.microsoft.com/office/powerpoint/2010/main" val="3822220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boxplot function has the first argument that sorts out what to plot and what to </a:t>
            </a:r>
            <a:r>
              <a:rPr lang="en-US" dirty="0" smtClean="0"/>
              <a:t>plot</a:t>
            </a:r>
            <a:r>
              <a:rPr lang="tr-TR" dirty="0" smtClean="0"/>
              <a:t> </a:t>
            </a:r>
            <a:r>
              <a:rPr lang="en-US" dirty="0" smtClean="0"/>
              <a:t>against</a:t>
            </a:r>
            <a:r>
              <a:rPr lang="en-US" dirty="0"/>
              <a:t>. This can be given in terms of the column names of the data frame that is the </a:t>
            </a:r>
            <a:r>
              <a:rPr lang="en-US" dirty="0" smtClean="0"/>
              <a:t>second</a:t>
            </a:r>
            <a:r>
              <a:rPr lang="tr-TR" dirty="0" smtClean="0"/>
              <a:t> </a:t>
            </a:r>
            <a:r>
              <a:rPr lang="en-US" dirty="0" smtClean="0"/>
              <a:t>argument</a:t>
            </a:r>
            <a:r>
              <a:rPr lang="en-US" dirty="0"/>
              <a:t>. Other arguments are the same as other plot functions.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resulting plot (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shown </a:t>
            </a:r>
            <a:r>
              <a:rPr lang="en-US" dirty="0"/>
              <a:t>in the C section of the previous screenshot,) shows three boxes along the </a:t>
            </a:r>
            <a:r>
              <a:rPr lang="en-US" i="1" dirty="0"/>
              <a:t>x </a:t>
            </a:r>
            <a:r>
              <a:rPr lang="en-US" dirty="0"/>
              <a:t>axis for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three </a:t>
            </a:r>
            <a:r>
              <a:rPr lang="en-US" dirty="0"/>
              <a:t>species in our data. Each of these boxes depicts the range quartiles and median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corresponding </a:t>
            </a:r>
            <a:r>
              <a:rPr lang="en-US" dirty="0"/>
              <a:t>sepal lengths.</a:t>
            </a:r>
          </a:p>
        </p:txBody>
      </p:sp>
    </p:spTree>
    <p:extLst>
      <p:ext uri="{BB962C8B-B14F-4D97-AF65-F5344CB8AC3E}">
        <p14:creationId xmlns:p14="http://schemas.microsoft.com/office/powerpoint/2010/main" val="1389864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Plotting a line diagram, however, is the same as plotting a scatter plot; just </a:t>
            </a:r>
            <a:r>
              <a:rPr lang="en-US" dirty="0" smtClean="0"/>
              <a:t>introduce</a:t>
            </a:r>
            <a:r>
              <a:rPr lang="tr-TR" dirty="0" smtClean="0"/>
              <a:t> </a:t>
            </a:r>
            <a:r>
              <a:rPr lang="en-US" dirty="0" smtClean="0"/>
              <a:t>another </a:t>
            </a:r>
            <a:r>
              <a:rPr lang="en-US" dirty="0"/>
              <a:t>argument type into it and set it to 'l'. However, we use a </a:t>
            </a:r>
            <a:r>
              <a:rPr lang="en-US" dirty="0" smtClean="0"/>
              <a:t>different,</a:t>
            </a:r>
            <a:r>
              <a:rPr lang="tr-TR" dirty="0" smtClean="0"/>
              <a:t> </a:t>
            </a:r>
            <a:r>
              <a:rPr lang="en-US" dirty="0" smtClean="0"/>
              <a:t>self-created </a:t>
            </a:r>
            <a:r>
              <a:rPr lang="en-US" dirty="0"/>
              <a:t>dataset to depict this as follows:</a:t>
            </a:r>
          </a:p>
          <a:p>
            <a:pPr marL="0" indent="0">
              <a:buNone/>
            </a:pPr>
            <a:r>
              <a:rPr lang="sv-SE" b="1" dirty="0"/>
              <a:t>&gt; genex &lt;- c(rnorm(100, 1, 0.1), rnorm(100, 2, 0.1), rnorm(50, 3,</a:t>
            </a:r>
          </a:p>
          <a:p>
            <a:pPr marL="0" indent="0">
              <a:buNone/>
            </a:pPr>
            <a:r>
              <a:rPr lang="en-US" b="1" dirty="0"/>
              <a:t>0.1))</a:t>
            </a:r>
          </a:p>
          <a:p>
            <a:pPr marL="0" indent="0">
              <a:buNone/>
            </a:pPr>
            <a:r>
              <a:rPr lang="en-US" b="1" dirty="0"/>
              <a:t>&gt; plot(x=</a:t>
            </a:r>
            <a:r>
              <a:rPr lang="en-US" b="1" dirty="0" err="1"/>
              <a:t>genex</a:t>
            </a:r>
            <a:r>
              <a:rPr lang="en-US" b="1" dirty="0"/>
              <a:t>, </a:t>
            </a:r>
            <a:r>
              <a:rPr lang="en-US" b="1" dirty="0" err="1"/>
              <a:t>xlim</a:t>
            </a:r>
            <a:r>
              <a:rPr lang="en-US" b="1" dirty="0"/>
              <a:t>=c(1,5), type='l', main="line diagram")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94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Histograms can </a:t>
            </a:r>
            <a:r>
              <a:rPr lang="tr-TR" dirty="0" smtClean="0"/>
              <a:t> be </a:t>
            </a:r>
            <a:r>
              <a:rPr lang="en-US" dirty="0" smtClean="0"/>
              <a:t>used </a:t>
            </a:r>
            <a:r>
              <a:rPr lang="en-US" dirty="0"/>
              <a:t>to visualize the density of the data and the frequency of </a:t>
            </a:r>
            <a:r>
              <a:rPr lang="en-US" dirty="0" smtClean="0"/>
              <a:t>every</a:t>
            </a:r>
            <a:r>
              <a:rPr lang="tr-TR" dirty="0" smtClean="0"/>
              <a:t> </a:t>
            </a:r>
            <a:r>
              <a:rPr lang="en-US" dirty="0" smtClean="0"/>
              <a:t>bin/category</a:t>
            </a:r>
            <a:r>
              <a:rPr lang="en-US" dirty="0"/>
              <a:t>. Plotting histograms in R is pretty simple; use the following commands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</a:rPr>
              <a:t>script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&gt; x &lt;- </a:t>
            </a:r>
            <a:r>
              <a:rPr lang="en-US" b="1" dirty="0" err="1"/>
              <a:t>rnorm</a:t>
            </a:r>
            <a:r>
              <a:rPr lang="en-US" b="1" dirty="0"/>
              <a:t>(1000, 3, 0.02)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hist</a:t>
            </a:r>
            <a:r>
              <a:rPr lang="en-US" b="1" dirty="0"/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10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histogram (the D section of the previous screenshot) describes the distribution of data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we see, the data is normally distributed with a mean of 3; therefore, the plot displays a </a:t>
            </a:r>
            <a:r>
              <a:rPr lang="en-US" dirty="0" smtClean="0"/>
              <a:t>bell</a:t>
            </a:r>
            <a:r>
              <a:rPr lang="tr-TR" dirty="0" smtClean="0"/>
              <a:t> </a:t>
            </a:r>
            <a:r>
              <a:rPr lang="en-US" dirty="0" smtClean="0"/>
              <a:t>shape </a:t>
            </a:r>
            <a:r>
              <a:rPr lang="en-US" dirty="0"/>
              <a:t>with a peak of around 3. To see the bell shape, try the plot(density(x)) function.</a:t>
            </a:r>
          </a:p>
        </p:txBody>
      </p:sp>
    </p:spTree>
    <p:extLst>
      <p:ext uri="{BB962C8B-B14F-4D97-AF65-F5344CB8AC3E}">
        <p14:creationId xmlns:p14="http://schemas.microsoft.com/office/powerpoint/2010/main" val="4092183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use the plot function for an entire data frame (try doing this for the iris </a:t>
            </a:r>
            <a:r>
              <a:rPr lang="en-US" dirty="0" smtClean="0"/>
              <a:t>dataset,</a:t>
            </a:r>
            <a:r>
              <a:rPr lang="tr-TR" dirty="0" smtClean="0"/>
              <a:t> </a:t>
            </a:r>
            <a:r>
              <a:rPr lang="en-US" dirty="0" smtClean="0"/>
              <a:t>plot(iris</a:t>
            </a:r>
            <a:r>
              <a:rPr lang="en-US" dirty="0"/>
              <a:t>)). You will observe a set of pair-wise plots like a matrix.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Beside </a:t>
            </a:r>
            <a:r>
              <a:rPr lang="en-US" dirty="0"/>
              <a:t>this, there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many </a:t>
            </a:r>
            <a:r>
              <a:rPr lang="en-US" dirty="0"/>
              <a:t>other packages available in R for different high-quality plots such as ggplot2, and </a:t>
            </a:r>
            <a:r>
              <a:rPr lang="en-US" dirty="0" err="1" smtClean="0"/>
              <a:t>plotrix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dirty="0" smtClean="0"/>
              <a:t>They </a:t>
            </a:r>
            <a:r>
              <a:rPr lang="en-US" dirty="0"/>
              <a:t>will be discussed in the next chapters when needed.</a:t>
            </a:r>
          </a:p>
        </p:txBody>
      </p:sp>
    </p:spTree>
    <p:extLst>
      <p:ext uri="{BB962C8B-B14F-4D97-AF65-F5344CB8AC3E}">
        <p14:creationId xmlns:p14="http://schemas.microsoft.com/office/powerpoint/2010/main" val="183225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09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steps to perform a basic statistical operation on the data are listed here as follows:</a:t>
            </a:r>
          </a:p>
          <a:p>
            <a:pPr marL="0" indent="0">
              <a:buNone/>
            </a:pPr>
            <a:r>
              <a:rPr lang="en-US" dirty="0"/>
              <a:t>1. R facilitates the computing of various kinds of statistical parameters, such as </a:t>
            </a:r>
            <a:r>
              <a:rPr lang="en-US" dirty="0" smtClean="0"/>
              <a:t>mea</a:t>
            </a:r>
            <a:r>
              <a:rPr lang="tr-TR" dirty="0" smtClean="0"/>
              <a:t>n </a:t>
            </a:r>
            <a:r>
              <a:rPr lang="en-US" dirty="0" smtClean="0"/>
              <a:t>standard </a:t>
            </a:r>
            <a:r>
              <a:rPr lang="en-US" dirty="0"/>
              <a:t>deviation, with a simple function. This can be applied on individual </a:t>
            </a:r>
            <a:r>
              <a:rPr lang="en-US" dirty="0" smtClean="0"/>
              <a:t>vectors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on an entire data frame as follows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</a:rPr>
              <a:t>script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&gt; summary(iris) # Shows a summary for each column for table data</a:t>
            </a:r>
          </a:p>
          <a:p>
            <a:pPr marL="0" indent="0">
              <a:buNone/>
            </a:pPr>
            <a:r>
              <a:rPr lang="en-US" b="1" dirty="0" err="1"/>
              <a:t>Sepal.Length</a:t>
            </a:r>
            <a:r>
              <a:rPr lang="en-US" b="1" dirty="0"/>
              <a:t> </a:t>
            </a:r>
            <a:r>
              <a:rPr lang="en-US" b="1" dirty="0" err="1"/>
              <a:t>Sepal.Width</a:t>
            </a:r>
            <a:r>
              <a:rPr lang="en-US" b="1" dirty="0"/>
              <a:t> </a:t>
            </a:r>
            <a:r>
              <a:rPr lang="en-US" b="1" dirty="0" err="1"/>
              <a:t>Petal.Length</a:t>
            </a:r>
            <a:r>
              <a:rPr lang="en-US" b="1" dirty="0"/>
              <a:t> </a:t>
            </a:r>
            <a:r>
              <a:rPr lang="en-US" b="1" dirty="0" err="1"/>
              <a:t>Petal.Width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6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Sepal.Length</a:t>
            </a:r>
            <a:r>
              <a:rPr lang="en-US" b="1" dirty="0"/>
              <a:t> </a:t>
            </a:r>
            <a:r>
              <a:rPr lang="en-US" b="1" dirty="0" err="1"/>
              <a:t>Sepal.Width</a:t>
            </a:r>
            <a:r>
              <a:rPr lang="en-US" b="1" dirty="0"/>
              <a:t> </a:t>
            </a:r>
            <a:r>
              <a:rPr lang="en-US" b="1" dirty="0" err="1"/>
              <a:t>Petal.Length</a:t>
            </a:r>
            <a:r>
              <a:rPr lang="en-US" b="1" dirty="0"/>
              <a:t> </a:t>
            </a:r>
            <a:r>
              <a:rPr lang="en-US" b="1" dirty="0" err="1"/>
              <a:t>Petal.Width</a:t>
            </a:r>
            <a:r>
              <a:rPr lang="en-US" b="1" dirty="0"/>
              <a:t> </a:t>
            </a:r>
            <a:endParaRPr lang="tr-TR" b="1" dirty="0" smtClean="0"/>
          </a:p>
          <a:p>
            <a:pPr marL="0" indent="0">
              <a:buNone/>
            </a:pPr>
            <a:r>
              <a:rPr lang="sv-SE" b="1" dirty="0" smtClean="0"/>
              <a:t>Min</a:t>
            </a:r>
            <a:r>
              <a:rPr lang="sv-SE" b="1" dirty="0"/>
              <a:t>. :4.300 Min. :2.000 Min. :1.000 Min. :0.100</a:t>
            </a:r>
          </a:p>
          <a:p>
            <a:pPr marL="0" indent="0">
              <a:buNone/>
            </a:pPr>
            <a:r>
              <a:rPr lang="en-US" b="1" dirty="0"/>
              <a:t>1st Qu.:5.100 1st Qu.:2.800 1st Qu.:1.600 1st Qu.:0.300</a:t>
            </a:r>
          </a:p>
          <a:p>
            <a:pPr marL="0" indent="0">
              <a:buNone/>
            </a:pPr>
            <a:r>
              <a:rPr lang="en-US" b="1" dirty="0"/>
              <a:t>Median :5.800 Median :3.000 Median :4.350 Median :1.300</a:t>
            </a:r>
          </a:p>
          <a:p>
            <a:pPr marL="0" indent="0">
              <a:buNone/>
            </a:pPr>
            <a:r>
              <a:rPr lang="en-US" b="1" dirty="0"/>
              <a:t>Mean :5.843 Mean :3.057 Mean :3.758 Mean :1.199</a:t>
            </a:r>
          </a:p>
          <a:p>
            <a:pPr marL="0" indent="0">
              <a:buNone/>
            </a:pPr>
            <a:r>
              <a:rPr lang="en-US" b="1" dirty="0"/>
              <a:t>3rd Qu.:6.400 3rd Qu.:3.300 3rd Qu.:5.100 3rd Qu.:1.800</a:t>
            </a:r>
          </a:p>
          <a:p>
            <a:pPr marL="0" indent="0">
              <a:buNone/>
            </a:pPr>
            <a:r>
              <a:rPr lang="fr-FR" b="1" dirty="0"/>
              <a:t>Max. :7.900 Max. :4.400 Max. :6.900 Max. :2.500</a:t>
            </a:r>
          </a:p>
          <a:p>
            <a:pPr marL="0" indent="0">
              <a:buNone/>
            </a:pPr>
            <a:r>
              <a:rPr lang="en-US" b="1" dirty="0"/>
              <a:t>Species</a:t>
            </a:r>
          </a:p>
          <a:p>
            <a:pPr marL="0" indent="0">
              <a:buNone/>
            </a:pPr>
            <a:r>
              <a:rPr lang="en-US" b="1" dirty="0" err="1"/>
              <a:t>setosa</a:t>
            </a:r>
            <a:r>
              <a:rPr lang="en-US" b="1" dirty="0"/>
              <a:t> :50</a:t>
            </a:r>
          </a:p>
          <a:p>
            <a:pPr marL="0" indent="0">
              <a:buNone/>
            </a:pPr>
            <a:r>
              <a:rPr lang="en-US" b="1" dirty="0"/>
              <a:t>versicolor:50</a:t>
            </a:r>
          </a:p>
          <a:p>
            <a:pPr marL="0" indent="0">
              <a:buNone/>
            </a:pPr>
            <a:r>
              <a:rPr lang="en-US" b="1" dirty="0" err="1"/>
              <a:t>virginica</a:t>
            </a:r>
            <a:r>
              <a:rPr lang="en-US" b="1" dirty="0"/>
              <a:t> :50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1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The </a:t>
            </a:r>
            <a:r>
              <a:rPr lang="en-US" dirty="0" err="1"/>
              <a:t>cor</a:t>
            </a:r>
            <a:r>
              <a:rPr lang="en-US" dirty="0"/>
              <a:t> function allows for the computing of the correlation between two </a:t>
            </a:r>
            <a:r>
              <a:rPr lang="en-US" dirty="0" smtClean="0"/>
              <a:t>vectors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follows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script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cor</a:t>
            </a:r>
            <a:r>
              <a:rPr lang="en-US" b="1" dirty="0"/>
              <a:t>(iris[,1], iris[,2])</a:t>
            </a:r>
          </a:p>
          <a:p>
            <a:pPr marL="0" indent="0">
              <a:buNone/>
            </a:pPr>
            <a:r>
              <a:rPr lang="en-US" b="1" dirty="0"/>
              <a:t>[1] -0.1175698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cor</a:t>
            </a:r>
            <a:r>
              <a:rPr lang="en-US" b="1" dirty="0"/>
              <a:t>(iris[,1], iris[,3])</a:t>
            </a:r>
          </a:p>
          <a:p>
            <a:pPr marL="0" indent="0">
              <a:buNone/>
            </a:pPr>
            <a:r>
              <a:rPr lang="en-US" b="1" dirty="0"/>
              <a:t>[1] 0.8717538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5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3. To get the covariance for the data matrix, simply use the </a:t>
            </a:r>
            <a:r>
              <a:rPr lang="en-US" dirty="0" err="1"/>
              <a:t>cov</a:t>
            </a:r>
            <a:r>
              <a:rPr lang="en-US" dirty="0"/>
              <a:t> function as follows</a:t>
            </a:r>
            <a:r>
              <a:rPr lang="en-US" dirty="0" smtClean="0"/>
              <a:t>:</a:t>
            </a:r>
            <a:r>
              <a:rPr lang="tr-TR" dirty="0" smtClean="0"/>
              <a:t> 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script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 err="1"/>
              <a:t>Cov.mat</a:t>
            </a:r>
            <a:r>
              <a:rPr lang="en-US" b="1" dirty="0"/>
              <a:t> &lt;- </a:t>
            </a:r>
            <a:r>
              <a:rPr lang="en-US" b="1" dirty="0" err="1"/>
              <a:t>cov</a:t>
            </a:r>
            <a:r>
              <a:rPr lang="en-US" b="1" dirty="0"/>
              <a:t>(iris[,1:4])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Cov.mat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Sepal.Length</a:t>
            </a:r>
            <a:r>
              <a:rPr lang="en-US" b="1" dirty="0"/>
              <a:t> </a:t>
            </a:r>
            <a:r>
              <a:rPr lang="en-US" b="1" dirty="0" err="1"/>
              <a:t>Sepal.Width</a:t>
            </a:r>
            <a:r>
              <a:rPr lang="en-US" b="1" dirty="0"/>
              <a:t> </a:t>
            </a:r>
            <a:r>
              <a:rPr lang="en-US" b="1" dirty="0" err="1"/>
              <a:t>Petal.Length</a:t>
            </a:r>
            <a:r>
              <a:rPr lang="en-US" b="1" dirty="0"/>
              <a:t> </a:t>
            </a:r>
            <a:r>
              <a:rPr lang="en-US" b="1" dirty="0" err="1"/>
              <a:t>Petal.Width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Sepal.Length</a:t>
            </a:r>
            <a:r>
              <a:rPr lang="en-US" b="1" dirty="0"/>
              <a:t> 0.6856935 -0.0424340 1.2743154 0.5162707</a:t>
            </a:r>
          </a:p>
          <a:p>
            <a:pPr marL="0" indent="0">
              <a:buNone/>
            </a:pPr>
            <a:r>
              <a:rPr lang="en-US" b="1" dirty="0" err="1"/>
              <a:t>Sepal.Width</a:t>
            </a:r>
            <a:r>
              <a:rPr lang="en-US" b="1" dirty="0"/>
              <a:t> -0.0424340 0.1899794 -0.3296564 -0.1216394</a:t>
            </a:r>
          </a:p>
          <a:p>
            <a:pPr marL="0" indent="0">
              <a:buNone/>
            </a:pPr>
            <a:r>
              <a:rPr lang="en-US" b="1" dirty="0" err="1"/>
              <a:t>Petal.Length</a:t>
            </a:r>
            <a:r>
              <a:rPr lang="en-US" b="1" dirty="0"/>
              <a:t> 1.2743154 -0.3296564 3.1162779 1.2956094</a:t>
            </a:r>
          </a:p>
          <a:p>
            <a:pPr marL="0" indent="0">
              <a:buNone/>
            </a:pPr>
            <a:r>
              <a:rPr lang="nn-NO" b="1" dirty="0"/>
              <a:t>Petal.Width 0.5162707 -0.1216394 1.2956094 0.5810063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6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of the functions we saw in this recipe are part of basic R or generic functions.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summary </a:t>
            </a:r>
            <a:r>
              <a:rPr lang="en-US" dirty="0"/>
              <a:t>function in R provides the summaries of the input depending on the class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input</a:t>
            </a:r>
            <a:r>
              <a:rPr lang="en-US" dirty="0"/>
              <a:t>. The function invokes various functions depending on the class of the input object.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returned value also depends on the input object. For instance, if the input is a </a:t>
            </a:r>
            <a:r>
              <a:rPr lang="en-US" dirty="0" smtClean="0"/>
              <a:t>vector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consists of numeric data, it will present the mean, median, minimum, maximum,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quartiles </a:t>
            </a:r>
            <a:r>
              <a:rPr lang="en-US" dirty="0"/>
              <a:t>for the data, whereas if the input is tabular (numeric) data, it will give </a:t>
            </a:r>
            <a:r>
              <a:rPr lang="en-US" dirty="0" smtClean="0"/>
              <a:t>similar</a:t>
            </a:r>
            <a:r>
              <a:rPr lang="tr-TR" dirty="0" smtClean="0"/>
              <a:t> </a:t>
            </a:r>
            <a:r>
              <a:rPr lang="en-US" dirty="0" smtClean="0"/>
              <a:t>computations </a:t>
            </a:r>
            <a:r>
              <a:rPr lang="en-US" dirty="0"/>
              <a:t>for each column. We will use the summary function in upcoming </a:t>
            </a:r>
            <a:r>
              <a:rPr lang="en-US" dirty="0" smtClean="0"/>
              <a:t>chapters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different types of input objects.</a:t>
            </a:r>
          </a:p>
        </p:txBody>
      </p:sp>
    </p:spTree>
    <p:extLst>
      <p:ext uri="{BB962C8B-B14F-4D97-AF65-F5344CB8AC3E}">
        <p14:creationId xmlns:p14="http://schemas.microsoft.com/office/powerpoint/2010/main" val="15888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functions accept the data as input and simply compute all these statistical scores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them</a:t>
            </a:r>
            <a:r>
              <a:rPr lang="en-US" dirty="0"/>
              <a:t>, displaying them as vector, list, or data frame depending on the input and the function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most of these functions, we have the possibility of using the na.rm argument.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empowers </a:t>
            </a:r>
            <a:r>
              <a:rPr lang="en-US" dirty="0"/>
              <a:t>the user to work with missing data. If we have missing values (called NA in R) in </a:t>
            </a:r>
            <a:r>
              <a:rPr lang="en-US" dirty="0" smtClean="0"/>
              <a:t>our</a:t>
            </a:r>
            <a:r>
              <a:rPr lang="tr-TR" dirty="0" smtClean="0"/>
              <a:t> </a:t>
            </a:r>
            <a:r>
              <a:rPr lang="en-US" dirty="0" smtClean="0"/>
              <a:t>data</a:t>
            </a:r>
            <a:r>
              <a:rPr lang="en-US" dirty="0"/>
              <a:t>, we can set the na.rm argument to TRUE, and the computation will be done only </a:t>
            </a:r>
            <a:r>
              <a:rPr lang="en-US" dirty="0" smtClean="0"/>
              <a:t>based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non-NA values. Take a look at the following chunk for an example:</a:t>
            </a:r>
          </a:p>
        </p:txBody>
      </p:sp>
    </p:spTree>
    <p:extLst>
      <p:ext uri="{BB962C8B-B14F-4D97-AF65-F5344CB8AC3E}">
        <p14:creationId xmlns:p14="http://schemas.microsoft.com/office/powerpoint/2010/main" val="125038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3053</Words>
  <Application>Microsoft Office PowerPoint</Application>
  <PresentationFormat>Geniş ekran</PresentationFormat>
  <Paragraphs>170</Paragraphs>
  <Slides>37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Teması</vt:lpstr>
      <vt:lpstr>Bioinformatics with R  R Basics II</vt:lpstr>
      <vt:lpstr>Basic statistical operations on data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Generating probability distributions</vt:lpstr>
      <vt:lpstr>PowerPoint Sunusu</vt:lpstr>
      <vt:lpstr>PowerPoint Sunusu</vt:lpstr>
      <vt:lpstr>PowerPoint Sunusu</vt:lpstr>
      <vt:lpstr>Performing statistical tests on data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Visualizing data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with R</dc:title>
  <dc:creator>Erkan</dc:creator>
  <cp:lastModifiedBy>Erkan</cp:lastModifiedBy>
  <cp:revision>143</cp:revision>
  <dcterms:created xsi:type="dcterms:W3CDTF">2019-03-04T11:34:50Z</dcterms:created>
  <dcterms:modified xsi:type="dcterms:W3CDTF">2021-01-29T13:58:08Z</dcterms:modified>
</cp:coreProperties>
</file>