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06-May-21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Sequence</a:t>
            </a:r>
            <a:r>
              <a:rPr lang="tr-TR" dirty="0" smtClean="0"/>
              <a:t> Analysis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 </a:t>
            </a:r>
            <a:r>
              <a:rPr lang="tr-TR" dirty="0" err="1" smtClean="0"/>
              <a:t>Cookbook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Paurush</a:t>
            </a:r>
            <a:r>
              <a:rPr lang="tr-TR" dirty="0" smtClean="0"/>
              <a:t> </a:t>
            </a:r>
            <a:r>
              <a:rPr lang="tr-TR" dirty="0" err="1" smtClean="0"/>
              <a:t>Praveen</a:t>
            </a:r>
            <a:r>
              <a:rPr lang="tr-TR" dirty="0" smtClean="0"/>
              <a:t> </a:t>
            </a:r>
            <a:r>
              <a:rPr lang="tr-TR" dirty="0" err="1" smtClean="0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tr-TR" dirty="0" err="1" smtClean="0"/>
              <a:t>example</a:t>
            </a:r>
            <a:r>
              <a:rPr lang="en-US" dirty="0" smtClean="0"/>
              <a:t> </a:t>
            </a:r>
            <a:r>
              <a:rPr lang="en-US" dirty="0"/>
              <a:t>requires a FASTA file in the local or remote directories to be read into the </a:t>
            </a:r>
            <a:r>
              <a:rPr lang="en-US" dirty="0" smtClean="0"/>
              <a:t>R</a:t>
            </a:r>
            <a:r>
              <a:rPr lang="tr-TR" dirty="0" smtClean="0"/>
              <a:t> </a:t>
            </a:r>
            <a:r>
              <a:rPr lang="en-US" dirty="0" smtClean="0"/>
              <a:t>session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this, you can simply copy and paste a FASTA sequence into a text editor and </a:t>
            </a:r>
            <a:r>
              <a:rPr lang="en-US" dirty="0" smtClean="0"/>
              <a:t>save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as a .</a:t>
            </a:r>
            <a:r>
              <a:rPr lang="en-US" dirty="0" err="1"/>
              <a:t>fasta</a:t>
            </a:r>
            <a:r>
              <a:rPr lang="en-US" dirty="0"/>
              <a:t> file (even .txt should serve the purpose). Besides this, the </a:t>
            </a:r>
            <a:r>
              <a:rPr lang="en-US" dirty="0" err="1"/>
              <a:t>seqinr</a:t>
            </a:r>
            <a:r>
              <a:rPr lang="en-US" dirty="0"/>
              <a:t> </a:t>
            </a:r>
            <a:r>
              <a:rPr lang="en-US" dirty="0" smtClean="0"/>
              <a:t>library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be required, which we discussed in the previous recipe.</a:t>
            </a:r>
          </a:p>
        </p:txBody>
      </p:sp>
    </p:spTree>
    <p:extLst>
      <p:ext uri="{BB962C8B-B14F-4D97-AF65-F5344CB8AC3E}">
        <p14:creationId xmlns:p14="http://schemas.microsoft.com/office/powerpoint/2010/main" val="351235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614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Load the </a:t>
            </a:r>
            <a:r>
              <a:rPr lang="en-US" dirty="0" err="1"/>
              <a:t>seqinr</a:t>
            </a:r>
            <a:r>
              <a:rPr lang="en-US" dirty="0"/>
              <a:t> library with the help of the following command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seqinr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2. Read the FASTA file from its location (provide the complete path if not in the </a:t>
            </a:r>
            <a:r>
              <a:rPr lang="en-US" dirty="0" smtClean="0"/>
              <a:t>current</a:t>
            </a:r>
            <a:r>
              <a:rPr lang="tr-TR" dirty="0" smtClean="0"/>
              <a:t> </a:t>
            </a:r>
            <a:r>
              <a:rPr lang="en-US" dirty="0" smtClean="0"/>
              <a:t>working </a:t>
            </a:r>
            <a:r>
              <a:rPr lang="en-US" dirty="0"/>
              <a:t>directory) as follows: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mysequence</a:t>
            </a:r>
            <a:r>
              <a:rPr lang="en-US" b="1" dirty="0" smtClean="0"/>
              <a:t> </a:t>
            </a:r>
            <a:r>
              <a:rPr lang="en-US" b="1" dirty="0"/>
              <a:t>&lt;- </a:t>
            </a:r>
            <a:r>
              <a:rPr lang="en-US" b="1" dirty="0" err="1"/>
              <a:t>read.fasta</a:t>
            </a:r>
            <a:r>
              <a:rPr lang="en-US" b="1" dirty="0"/>
              <a:t>(file = </a:t>
            </a:r>
            <a:r>
              <a:rPr lang="en-US" b="1" dirty="0" smtClean="0"/>
              <a:t>"</a:t>
            </a:r>
            <a:r>
              <a:rPr lang="tr-TR" b="1" dirty="0" smtClean="0"/>
              <a:t>da</a:t>
            </a:r>
            <a:r>
              <a:rPr lang="en-US" b="1" dirty="0" smtClean="0"/>
              <a:t>ta</a:t>
            </a:r>
            <a:r>
              <a:rPr lang="tr-TR" b="1" dirty="0" smtClean="0"/>
              <a:t>1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")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3. </a:t>
            </a:r>
            <a:r>
              <a:rPr lang="en-US" dirty="0" smtClean="0"/>
              <a:t>To </a:t>
            </a:r>
            <a:r>
              <a:rPr lang="en-US" dirty="0"/>
              <a:t>look for the sequence identifiers, extract the name attribute of the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follows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tr-TR" b="1" dirty="0" err="1" smtClean="0"/>
              <a:t>names</a:t>
            </a:r>
            <a:r>
              <a:rPr lang="tr-TR" b="1" dirty="0" smtClean="0"/>
              <a:t>&lt;-</a:t>
            </a:r>
            <a:r>
              <a:rPr lang="tr-TR" b="1" dirty="0" err="1" smtClean="0"/>
              <a:t>getName</a:t>
            </a:r>
            <a:r>
              <a:rPr lang="tr-TR" b="1" dirty="0" smtClean="0"/>
              <a:t>(</a:t>
            </a:r>
            <a:r>
              <a:rPr lang="tr-TR" b="1" dirty="0" err="1" smtClean="0"/>
              <a:t>mysequence</a:t>
            </a:r>
            <a:r>
              <a:rPr lang="tr-TR" b="1" dirty="0" smtClean="0"/>
              <a:t>)</a:t>
            </a:r>
            <a:endParaRPr lang="tr-TR" b="1" dirty="0"/>
          </a:p>
          <a:p>
            <a:pPr marL="0" indent="0">
              <a:buNone/>
            </a:pPr>
            <a:r>
              <a:rPr lang="tr-TR" dirty="0" smtClean="0"/>
              <a:t>4.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sequences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 smtClean="0"/>
              <a:t>&gt; </a:t>
            </a:r>
            <a:r>
              <a:rPr lang="tr-TR" dirty="0" err="1" smtClean="0"/>
              <a:t>length</a:t>
            </a:r>
            <a:r>
              <a:rPr lang="tr-TR" dirty="0" smtClean="0"/>
              <a:t>(</a:t>
            </a:r>
            <a:r>
              <a:rPr lang="tr-TR" dirty="0" err="1" smtClean="0"/>
              <a:t>names</a:t>
            </a:r>
            <a:r>
              <a:rPr lang="tr-TR" dirty="0" smtClean="0"/>
              <a:t>)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5. Write </a:t>
            </a:r>
            <a:r>
              <a:rPr lang="tr-TR" dirty="0" err="1" smtClean="0"/>
              <a:t>the</a:t>
            </a:r>
            <a:r>
              <a:rPr lang="tr-TR" dirty="0" smtClean="0"/>
              <a:t> FASTA file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disk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err="1" smtClean="0"/>
              <a:t>write.fasta</a:t>
            </a:r>
            <a:r>
              <a:rPr lang="en-US" b="1" dirty="0" smtClean="0"/>
              <a:t>(</a:t>
            </a:r>
            <a:r>
              <a:rPr lang="en-US" b="1" dirty="0" err="1" smtClean="0"/>
              <a:t>myseq</a:t>
            </a:r>
            <a:r>
              <a:rPr lang="tr-TR" b="1" dirty="0" err="1" smtClean="0"/>
              <a:t>uence</a:t>
            </a:r>
            <a:r>
              <a:rPr lang="en-US" b="1" dirty="0" smtClean="0"/>
              <a:t>, names</a:t>
            </a:r>
            <a:r>
              <a:rPr lang="en-US" b="1" dirty="0"/>
              <a:t>, </a:t>
            </a:r>
            <a:r>
              <a:rPr lang="en-US" b="1" dirty="0" err="1"/>
              <a:t>file.out</a:t>
            </a:r>
            <a:r>
              <a:rPr lang="en-US" b="1" dirty="0"/>
              <a:t> = </a:t>
            </a:r>
            <a:r>
              <a:rPr lang="en-US" b="1" dirty="0" smtClean="0"/>
              <a:t>"</a:t>
            </a:r>
            <a:r>
              <a:rPr lang="tr-TR" b="1" dirty="0" err="1" smtClean="0"/>
              <a:t>dataCopy</a:t>
            </a:r>
            <a:r>
              <a:rPr lang="tr-TR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9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Getting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detail</a:t>
            </a:r>
            <a:r>
              <a:rPr lang="tr-TR" dirty="0" smtClean="0"/>
              <a:t> of a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composition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we have retrieved a sequence, we need to know more about it; for example, we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know the nucleotide or amino acid frequency, and Guanine and Cytosine </a:t>
            </a:r>
            <a:r>
              <a:rPr lang="en-US" dirty="0" smtClean="0"/>
              <a:t>nucleotide</a:t>
            </a:r>
            <a:r>
              <a:rPr lang="tr-TR" dirty="0" smtClean="0"/>
              <a:t> </a:t>
            </a:r>
            <a:r>
              <a:rPr lang="en-US" dirty="0" smtClean="0"/>
              <a:t>bases </a:t>
            </a:r>
            <a:r>
              <a:rPr lang="en-US" dirty="0"/>
              <a:t>(GC content).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illustrate, if we have repetitive bases, say, AAAAAA, the sequence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very interesting because of low information content. The contents of a sequence </a:t>
            </a:r>
            <a:r>
              <a:rPr lang="en-US" dirty="0" smtClean="0"/>
              <a:t>also</a:t>
            </a:r>
            <a:r>
              <a:rPr lang="tr-TR" dirty="0" smtClean="0"/>
              <a:t> </a:t>
            </a:r>
            <a:r>
              <a:rPr lang="en-US" dirty="0" smtClean="0"/>
              <a:t>help </a:t>
            </a:r>
            <a:r>
              <a:rPr lang="en-US" dirty="0"/>
              <a:t>in determining certain properties of the entire molecule, for example, the acid </a:t>
            </a:r>
            <a:r>
              <a:rPr lang="en-US" dirty="0" smtClean="0"/>
              <a:t>basicity</a:t>
            </a:r>
            <a:r>
              <a:rPr lang="tr-TR" dirty="0" smtClean="0"/>
              <a:t> </a:t>
            </a:r>
            <a:r>
              <a:rPr lang="en-US" dirty="0" smtClean="0"/>
              <a:t>hydrophobicity </a:t>
            </a:r>
            <a:r>
              <a:rPr lang="en-US" dirty="0"/>
              <a:t>in proteins based on the amino acids present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93628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574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interesting aspect is the GC content in a nucleotide. It refers to the fraction of Guanine (</a:t>
            </a:r>
            <a:r>
              <a:rPr lang="en-US" dirty="0" smtClean="0"/>
              <a:t>G)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Cytosine (C) in the sequence, and certain genomes, especially among the bacteria, </a:t>
            </a:r>
            <a:r>
              <a:rPr lang="en-US" dirty="0" smtClean="0"/>
              <a:t>Show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significant difference on this scale and variations in terms of genomic regions.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illustrate,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 err="1"/>
              <a:t>Actinobacteria</a:t>
            </a:r>
            <a:r>
              <a:rPr lang="en-US" dirty="0"/>
              <a:t> can have more than 70 percent of GC, whereas some </a:t>
            </a:r>
            <a:r>
              <a:rPr lang="en-US" dirty="0" err="1" smtClean="0"/>
              <a:t>Proteobacteria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have less that 20 percent of GC.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aspects make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analysis </a:t>
            </a:r>
            <a:r>
              <a:rPr lang="en-US" dirty="0"/>
              <a:t>of the contents in a sequence important. In this recipe, we discuss how to get </a:t>
            </a:r>
            <a:r>
              <a:rPr lang="en-US" dirty="0" smtClean="0"/>
              <a:t>such</a:t>
            </a:r>
            <a:r>
              <a:rPr lang="tr-TR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out of sequence data.</a:t>
            </a:r>
          </a:p>
        </p:txBody>
      </p:sp>
    </p:spTree>
    <p:extLst>
      <p:ext uri="{BB962C8B-B14F-4D97-AF65-F5344CB8AC3E}">
        <p14:creationId xmlns:p14="http://schemas.microsoft.com/office/powerpoint/2010/main" val="135122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1. </a:t>
            </a:r>
            <a:r>
              <a:rPr lang="tr-TR" dirty="0" err="1" smtClean="0"/>
              <a:t>We</a:t>
            </a:r>
            <a:r>
              <a:rPr lang="tr-TR" dirty="0" smtClean="0"/>
              <a:t> can</a:t>
            </a:r>
            <a:r>
              <a:rPr lang="en-US" dirty="0" smtClean="0"/>
              <a:t> </a:t>
            </a:r>
            <a:r>
              <a:rPr lang="en-US" dirty="0"/>
              <a:t>manually copy the sequence from the web page of the </a:t>
            </a:r>
            <a:r>
              <a:rPr lang="en-US" dirty="0" smtClean="0"/>
              <a:t>database,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will be considered a character object; it must be converted into a vector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characters </a:t>
            </a:r>
            <a:r>
              <a:rPr lang="en-US" dirty="0"/>
              <a:t>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myseq</a:t>
            </a:r>
            <a:r>
              <a:rPr lang="en-US" b="1" dirty="0"/>
              <a:t> &lt;- "AAAATGCAGTAACCCATGCCAAAATGCAGTAA"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myseq</a:t>
            </a:r>
            <a:r>
              <a:rPr lang="en-US" b="1" dirty="0"/>
              <a:t> &lt;- </a:t>
            </a:r>
            <a:r>
              <a:rPr lang="en-US" b="1" dirty="0" err="1"/>
              <a:t>strsplit</a:t>
            </a:r>
            <a:r>
              <a:rPr lang="en-US" b="1" dirty="0"/>
              <a:t>(</a:t>
            </a:r>
            <a:r>
              <a:rPr lang="en-US" b="1" dirty="0" err="1"/>
              <a:t>myseq</a:t>
            </a:r>
            <a:r>
              <a:rPr lang="en-US" b="1" dirty="0"/>
              <a:t>, "")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myseq</a:t>
            </a:r>
            <a:r>
              <a:rPr lang="en-US" b="1" dirty="0"/>
              <a:t> &lt;- </a:t>
            </a:r>
            <a:r>
              <a:rPr lang="en-US" b="1" dirty="0" err="1"/>
              <a:t>unlist</a:t>
            </a:r>
            <a:r>
              <a:rPr lang="en-US" b="1" dirty="0"/>
              <a:t>(</a:t>
            </a:r>
            <a:r>
              <a:rPr lang="en-US" b="1" dirty="0" err="1"/>
              <a:t>myseq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tr-TR" dirty="0"/>
              <a:t>2</a:t>
            </a:r>
            <a:r>
              <a:rPr lang="en-US" dirty="0" smtClean="0"/>
              <a:t>. </a:t>
            </a:r>
            <a:r>
              <a:rPr lang="en-US" dirty="0"/>
              <a:t>To compute the individual frequencies of the nucleotides, use the following </a:t>
            </a:r>
            <a:r>
              <a:rPr lang="en-US" dirty="0" smtClean="0"/>
              <a:t>table</a:t>
            </a:r>
            <a:r>
              <a:rPr lang="tr-TR" smtClean="0"/>
              <a:t>  f</a:t>
            </a:r>
            <a:r>
              <a:rPr lang="en-US" smtClean="0"/>
              <a:t>unction </a:t>
            </a:r>
            <a:r>
              <a:rPr lang="en-US" dirty="0"/>
              <a:t>in the same way as used earlier:</a:t>
            </a:r>
          </a:p>
          <a:p>
            <a:pPr marL="0" indent="0">
              <a:buNone/>
            </a:pPr>
            <a:r>
              <a:rPr lang="en-US" b="1" dirty="0"/>
              <a:t>&gt; table(</a:t>
            </a:r>
            <a:r>
              <a:rPr lang="en-US" b="1" dirty="0" err="1"/>
              <a:t>myseq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myseq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 C G T</a:t>
            </a:r>
          </a:p>
          <a:p>
            <a:pPr marL="0" indent="0">
              <a:buNone/>
            </a:pPr>
            <a:r>
              <a:rPr lang="en-US" b="1" dirty="0"/>
              <a:t>15 7 5 5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0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6332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3. </a:t>
            </a:r>
            <a:r>
              <a:rPr lang="en-US" dirty="0"/>
              <a:t>Moving on the interesting aspects of the GC content of the sequences, </a:t>
            </a:r>
            <a:r>
              <a:rPr lang="en-US" dirty="0" smtClean="0"/>
              <a:t>simply</a:t>
            </a:r>
            <a:r>
              <a:rPr lang="tr-TR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the GC command from the </a:t>
            </a:r>
            <a:r>
              <a:rPr lang="en-US" dirty="0" err="1"/>
              <a:t>seqinr</a:t>
            </a:r>
            <a:r>
              <a:rPr lang="en-US" dirty="0"/>
              <a:t> package for the </a:t>
            </a:r>
            <a:r>
              <a:rPr lang="en-US" dirty="0" smtClean="0"/>
              <a:t>sequence 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manually</a:t>
            </a:r>
            <a:r>
              <a:rPr lang="tr-TR" dirty="0" smtClean="0"/>
              <a:t> </a:t>
            </a:r>
            <a:r>
              <a:rPr lang="tr-TR" dirty="0" err="1" smtClean="0"/>
              <a:t>entered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smtClean="0"/>
              <a:t>GC(</a:t>
            </a:r>
            <a:r>
              <a:rPr lang="en-US" b="1" dirty="0" err="1" smtClean="0"/>
              <a:t>myseq</a:t>
            </a:r>
            <a:r>
              <a:rPr lang="en-US" b="1" dirty="0" smtClean="0"/>
              <a:t>)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GC </a:t>
            </a:r>
            <a:r>
              <a:rPr lang="tr-TR" dirty="0" err="1" smtClean="0"/>
              <a:t>returns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total </a:t>
            </a:r>
            <a:r>
              <a:rPr lang="tr-TR" dirty="0" err="1" smtClean="0"/>
              <a:t>number</a:t>
            </a:r>
            <a:r>
              <a:rPr lang="tr-TR" dirty="0" smtClean="0"/>
              <a:t> of G </a:t>
            </a:r>
            <a:r>
              <a:rPr lang="tr-TR" dirty="0" err="1" smtClean="0"/>
              <a:t>and</a:t>
            </a:r>
            <a:r>
              <a:rPr lang="tr-TR" dirty="0" smtClean="0"/>
              <a:t> C </a:t>
            </a:r>
            <a:r>
              <a:rPr lang="tr-TR" dirty="0" err="1" smtClean="0"/>
              <a:t>occurences</a:t>
            </a:r>
            <a:r>
              <a:rPr lang="tr-TR" dirty="0" smtClean="0"/>
              <a:t> </a:t>
            </a:r>
            <a:r>
              <a:rPr lang="tr-TR" dirty="0" err="1" smtClean="0"/>
              <a:t>divided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length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4. </a:t>
            </a:r>
            <a:r>
              <a:rPr lang="en-US" dirty="0"/>
              <a:t>To know the frequency of every possible pair of nucleotides in the sequence,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count function, as shown in the following example, for every character </a:t>
            </a:r>
            <a:r>
              <a:rPr lang="en-US" dirty="0" smtClean="0"/>
              <a:t>pair</a:t>
            </a:r>
            <a:r>
              <a:rPr lang="tr-TR" dirty="0" smtClean="0"/>
              <a:t> </a:t>
            </a:r>
            <a:r>
              <a:rPr lang="en-US" dirty="0" smtClean="0"/>
              <a:t>(you </a:t>
            </a:r>
            <a:r>
              <a:rPr lang="en-US" dirty="0"/>
              <a:t>can also do this for triples and so on by choosing the right value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wordsize</a:t>
            </a:r>
            <a:r>
              <a:rPr lang="en-US" dirty="0" smtClean="0"/>
              <a:t> </a:t>
            </a:r>
            <a:r>
              <a:rPr lang="en-US" dirty="0"/>
              <a:t>argument):</a:t>
            </a:r>
          </a:p>
          <a:p>
            <a:pPr marL="0" indent="0">
              <a:buNone/>
            </a:pPr>
            <a:r>
              <a:rPr lang="en-US" b="1" dirty="0" smtClean="0"/>
              <a:t>&gt;</a:t>
            </a:r>
            <a:r>
              <a:rPr lang="tr-TR" b="1" dirty="0" smtClean="0"/>
              <a:t> </a:t>
            </a:r>
            <a:r>
              <a:rPr lang="en-US" b="1" dirty="0" err="1" smtClean="0"/>
              <a:t>myseq</a:t>
            </a:r>
            <a:r>
              <a:rPr lang="en-US" b="1" dirty="0" smtClean="0"/>
              <a:t> </a:t>
            </a:r>
            <a:r>
              <a:rPr lang="en-US" b="1" dirty="0"/>
              <a:t>&lt;- s2c("</a:t>
            </a:r>
            <a:r>
              <a:rPr lang="en-US" b="1" dirty="0" err="1"/>
              <a:t>atgcgcgtatagcgtagtacgcgcgcgatatg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err="1" smtClean="0"/>
              <a:t>seqinr</a:t>
            </a:r>
            <a:r>
              <a:rPr lang="en-US" b="1" dirty="0"/>
              <a:t>::</a:t>
            </a:r>
            <a:r>
              <a:rPr lang="en-US" b="1" dirty="0" smtClean="0"/>
              <a:t>count(</a:t>
            </a:r>
            <a:r>
              <a:rPr lang="en-US" b="1" dirty="0" err="1" smtClean="0"/>
              <a:t>myseq</a:t>
            </a:r>
            <a:r>
              <a:rPr lang="en-US" b="1" dirty="0"/>
              <a:t>, </a:t>
            </a:r>
            <a:r>
              <a:rPr lang="en-US" b="1" dirty="0" err="1"/>
              <a:t>wordsize</a:t>
            </a:r>
            <a:r>
              <a:rPr lang="en-US" b="1" dirty="0"/>
              <a:t>=2) 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err="1" smtClean="0"/>
              <a:t>Note</a:t>
            </a:r>
            <a:r>
              <a:rPr lang="tr-TR" b="1" dirty="0" smtClean="0"/>
              <a:t>: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nucleotides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lowercase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counted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.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toLower</a:t>
            </a:r>
            <a:r>
              <a:rPr lang="tr-TR" dirty="0" smtClean="0"/>
              <a:t>()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nucleotides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in </a:t>
            </a:r>
            <a:r>
              <a:rPr lang="tr-TR" dirty="0" err="1" smtClean="0"/>
              <a:t>uppercase</a:t>
            </a:r>
            <a:r>
              <a:rPr lang="tr-TR" dirty="0" smtClean="0"/>
              <a:t>.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39946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Pairwise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mentioned in the introductory section of this </a:t>
            </a:r>
            <a:r>
              <a:rPr lang="tr-TR" dirty="0" err="1" smtClean="0"/>
              <a:t>course</a:t>
            </a:r>
            <a:r>
              <a:rPr lang="en-US" dirty="0" smtClean="0"/>
              <a:t>, </a:t>
            </a:r>
            <a:r>
              <a:rPr lang="en-US" dirty="0"/>
              <a:t>while analyzing genes or </a:t>
            </a:r>
            <a:r>
              <a:rPr lang="en-US" dirty="0" smtClean="0"/>
              <a:t>proteins</a:t>
            </a:r>
            <a:r>
              <a:rPr lang="tr-TR" dirty="0" smtClean="0"/>
              <a:t> </a:t>
            </a:r>
            <a:r>
              <a:rPr lang="en-US" dirty="0" smtClean="0"/>
              <a:t>sequences</a:t>
            </a:r>
            <a:r>
              <a:rPr lang="en-US" dirty="0"/>
              <a:t>, we often need to compare them to know their similarities and differences.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serves </a:t>
            </a:r>
            <a:r>
              <a:rPr lang="en-US" dirty="0"/>
              <a:t>the purposes from various perspectives, such as for evolutionary studies and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understand </a:t>
            </a:r>
            <a:r>
              <a:rPr lang="en-US" dirty="0"/>
              <a:t>the structure and function of a novel sequence by comparing it to the known </a:t>
            </a:r>
            <a:r>
              <a:rPr lang="en-US" dirty="0" smtClean="0"/>
              <a:t>one.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know whether the two gene/protein sequences we are studying are similar or different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quantitative level, we measure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2259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628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making comparative statements about two sequences, we have to produce a </a:t>
            </a:r>
            <a:r>
              <a:rPr lang="en-US" dirty="0" smtClean="0"/>
              <a:t>pairwise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alignment. Pairwise alignment refers to the optimal way of arranging two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order to identify regions of similarity therein.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other words, we need to find the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between the two sequences. Some of the questions that pop up are as follows</a:t>
            </a:r>
            <a:r>
              <a:rPr lang="en-US" dirty="0" smtClean="0"/>
              <a:t>:</a:t>
            </a:r>
            <a:endParaRPr lang="tr-TR" dirty="0" smtClean="0"/>
          </a:p>
          <a:p>
            <a:pPr lvl="1"/>
            <a:r>
              <a:rPr lang="en-US" dirty="0"/>
              <a:t>How should we optimize such an arrangement of two sequences?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should we score matches and mismatches?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we score protein sequences differently than we score DNA sequences?</a:t>
            </a:r>
          </a:p>
        </p:txBody>
      </p:sp>
    </p:spTree>
    <p:extLst>
      <p:ext uri="{BB962C8B-B14F-4D97-AF65-F5344CB8AC3E}">
        <p14:creationId xmlns:p14="http://schemas.microsoft.com/office/powerpoint/2010/main" val="237354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algorithms and metrics that try to answer these questions and are </a:t>
            </a:r>
            <a:r>
              <a:rPr lang="en-US" dirty="0" smtClean="0"/>
              <a:t>designed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perform such alignments, and opting for one of them depends on the biological </a:t>
            </a:r>
            <a:r>
              <a:rPr lang="en-US" dirty="0" smtClean="0"/>
              <a:t>question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needs to be answered.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global alignment methods that aim to align </a:t>
            </a:r>
            <a:r>
              <a:rPr lang="en-US" dirty="0" smtClean="0"/>
              <a:t>every</a:t>
            </a:r>
            <a:r>
              <a:rPr lang="tr-TR" dirty="0" smtClean="0"/>
              <a:t> </a:t>
            </a:r>
            <a:r>
              <a:rPr lang="en-US" dirty="0" smtClean="0"/>
              <a:t>residue </a:t>
            </a:r>
            <a:r>
              <a:rPr lang="en-US" dirty="0"/>
              <a:t>in the sequences and are used when sequences are similar and of comparable </a:t>
            </a:r>
            <a:r>
              <a:rPr lang="en-US" dirty="0" smtClean="0"/>
              <a:t>length</a:t>
            </a:r>
            <a:r>
              <a:rPr lang="tr-TR" dirty="0" smtClean="0"/>
              <a:t> </a:t>
            </a:r>
            <a:r>
              <a:rPr lang="en-US" dirty="0" smtClean="0"/>
              <a:t>(they </a:t>
            </a:r>
            <a:r>
              <a:rPr lang="en-US" dirty="0"/>
              <a:t>need not be equal). An example of such a method is 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also have a local alignment technique that attempts to align regions of high similarity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sequences, and the Smith-Waterman algorithm is an example of such a technique.</a:t>
            </a:r>
          </a:p>
        </p:txBody>
      </p:sp>
    </p:spTree>
    <p:extLst>
      <p:ext uri="{BB962C8B-B14F-4D97-AF65-F5344CB8AC3E}">
        <p14:creationId xmlns:p14="http://schemas.microsoft.com/office/powerpoint/2010/main" val="183324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25780"/>
            <a:ext cx="10515600" cy="56511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Sequence alignment requires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Biostrings</a:t>
            </a:r>
            <a:r>
              <a:rPr lang="en-US" dirty="0"/>
              <a:t> library installed and loaded in the R session</a:t>
            </a:r>
          </a:p>
          <a:p>
            <a:pPr lvl="1"/>
            <a:r>
              <a:rPr lang="en-US" dirty="0" smtClean="0"/>
              <a:t>Sequences </a:t>
            </a:r>
            <a:r>
              <a:rPr lang="en-US" dirty="0"/>
              <a:t>of our interest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Biostrings</a:t>
            </a:r>
            <a:r>
              <a:rPr lang="en-US" dirty="0"/>
              <a:t> library can be installed and loaded as we did the other </a:t>
            </a:r>
            <a:r>
              <a:rPr lang="en-US" dirty="0" smtClean="0"/>
              <a:t>Bioconductor</a:t>
            </a:r>
            <a:r>
              <a:rPr lang="tr-TR" dirty="0" smtClean="0"/>
              <a:t> </a:t>
            </a:r>
            <a:r>
              <a:rPr lang="en-US" dirty="0" smtClean="0"/>
              <a:t>libraries</a:t>
            </a:r>
            <a:r>
              <a:rPr lang="en-US" dirty="0"/>
              <a:t>. We will need the sequences to be aligned.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alignment also computes an alignment score for which we need to define the </a:t>
            </a:r>
            <a:r>
              <a:rPr lang="en-US" dirty="0" smtClean="0"/>
              <a:t>scoring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that depends on the type of sequence (nucleotide or protein). </a:t>
            </a:r>
          </a:p>
        </p:txBody>
      </p:sp>
    </p:spTree>
    <p:extLst>
      <p:ext uri="{BB962C8B-B14F-4D97-AF65-F5344CB8AC3E}">
        <p14:creationId xmlns:p14="http://schemas.microsoft.com/office/powerpoint/2010/main" val="23492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Nucleic acids and protein sequences are extremely ubiquitous to the way we imagine </a:t>
            </a:r>
            <a:r>
              <a:rPr lang="en-US" dirty="0" smtClean="0"/>
              <a:t>biology</a:t>
            </a:r>
            <a:r>
              <a:rPr lang="tr-TR" dirty="0" smtClean="0"/>
              <a:t> </a:t>
            </a:r>
            <a:r>
              <a:rPr lang="en-US" dirty="0" smtClean="0"/>
              <a:t>today</a:t>
            </a:r>
            <a:r>
              <a:rPr lang="en-US" dirty="0"/>
              <a:t>. Nucleic acids represent genes, RNAs, and so on, whereas proteins are </a:t>
            </a:r>
            <a:r>
              <a:rPr lang="en-US" dirty="0" smtClean="0"/>
              <a:t>considered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building blocks of life. These biomolecules actually depict the information content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living system. They are represented in terms of a sequence of characters.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famous</a:t>
            </a:r>
            <a:r>
              <a:rPr lang="tr-TR" dirty="0" smtClean="0"/>
              <a:t> </a:t>
            </a:r>
            <a:r>
              <a:rPr lang="en-US" dirty="0" smtClean="0"/>
              <a:t>central </a:t>
            </a:r>
            <a:r>
              <a:rPr lang="en-US" dirty="0"/>
              <a:t>dogma of molecular biology can be perceived as one type of a set of characters </a:t>
            </a:r>
            <a:r>
              <a:rPr lang="en-US" dirty="0" smtClean="0"/>
              <a:t>being</a:t>
            </a:r>
            <a:r>
              <a:rPr lang="tr-TR" dirty="0" smtClean="0"/>
              <a:t> </a:t>
            </a:r>
            <a:r>
              <a:rPr lang="en-US" dirty="0" smtClean="0"/>
              <a:t>converted </a:t>
            </a:r>
            <a:r>
              <a:rPr lang="en-US" dirty="0"/>
              <a:t>into another at the sequence level. For example, messenger RNAs (mRNAs)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converted </a:t>
            </a:r>
            <a:r>
              <a:rPr lang="en-US" dirty="0"/>
              <a:t>into proteins or, rather, polypeptides via translation. Thus, it is the sequence of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will eventually determine the protein sequence.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makes sequence analysis </a:t>
            </a:r>
            <a:r>
              <a:rPr lang="en-US" dirty="0" smtClean="0"/>
              <a:t>important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various applications ranging from the comparison of biomolecules for studying </a:t>
            </a:r>
            <a:r>
              <a:rPr lang="en-US" dirty="0" smtClean="0"/>
              <a:t>evolution,</a:t>
            </a:r>
            <a:r>
              <a:rPr lang="tr-TR" dirty="0" smtClean="0"/>
              <a:t> </a:t>
            </a:r>
            <a:r>
              <a:rPr lang="en-US" dirty="0" smtClean="0"/>
              <a:t>mutation </a:t>
            </a:r>
            <a:r>
              <a:rPr lang="en-US" dirty="0"/>
              <a:t>to identification of interesting sites in biomolecules, and so on.</a:t>
            </a:r>
          </a:p>
        </p:txBody>
      </p:sp>
    </p:spTree>
    <p:extLst>
      <p:ext uri="{BB962C8B-B14F-4D97-AF65-F5344CB8AC3E}">
        <p14:creationId xmlns:p14="http://schemas.microsoft.com/office/powerpoint/2010/main" val="34681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do a pairwise sequence alignment, perform the following steps:</a:t>
            </a:r>
          </a:p>
          <a:p>
            <a:pPr marL="0" indent="0">
              <a:buNone/>
            </a:pPr>
            <a:r>
              <a:rPr lang="en-US" dirty="0"/>
              <a:t>1. Start with installing and loading the </a:t>
            </a:r>
            <a:r>
              <a:rPr lang="en-US" dirty="0" err="1"/>
              <a:t>Biostrings</a:t>
            </a:r>
            <a:r>
              <a:rPr lang="en-US" dirty="0"/>
              <a:t> library by typing the</a:t>
            </a:r>
          </a:p>
          <a:p>
            <a:pPr marL="0" indent="0">
              <a:buNone/>
            </a:pPr>
            <a:r>
              <a:rPr lang="en-US" dirty="0"/>
              <a:t>following commands:</a:t>
            </a:r>
          </a:p>
          <a:p>
            <a:pPr marL="0" indent="0">
              <a:buNone/>
            </a:pPr>
            <a:r>
              <a:rPr lang="en-US" b="1" dirty="0"/>
              <a:t>&gt; source("http://bioconductor.org/</a:t>
            </a:r>
            <a:r>
              <a:rPr lang="en-US" b="1" dirty="0" err="1"/>
              <a:t>biocLite.R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biocLite</a:t>
            </a:r>
            <a:r>
              <a:rPr lang="en-US" b="1" dirty="0"/>
              <a:t>("</a:t>
            </a:r>
            <a:r>
              <a:rPr lang="en-US" b="1" dirty="0" err="1"/>
              <a:t>Biostrings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Biostrings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2. Read the two sequences. In the following example, we have shown </a:t>
            </a:r>
            <a:r>
              <a:rPr lang="en-US" dirty="0" smtClean="0"/>
              <a:t>manually</a:t>
            </a:r>
            <a:r>
              <a:rPr lang="tr-TR" dirty="0" smtClean="0"/>
              <a:t> </a:t>
            </a:r>
            <a:r>
              <a:rPr lang="en-US" dirty="0" smtClean="0"/>
              <a:t>typed-in </a:t>
            </a:r>
            <a:r>
              <a:rPr lang="en-US" dirty="0"/>
              <a:t>sequences for convenience, but the same method can be used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types of sequences as well:</a:t>
            </a:r>
          </a:p>
          <a:p>
            <a:pPr marL="0" indent="0">
              <a:buNone/>
            </a:pPr>
            <a:r>
              <a:rPr lang="en-US" b="1" dirty="0"/>
              <a:t>&gt; sequence1 &lt;- "GAATTCGGCTA"</a:t>
            </a:r>
          </a:p>
          <a:p>
            <a:pPr marL="0" indent="0">
              <a:buNone/>
            </a:pPr>
            <a:r>
              <a:rPr lang="en-US" b="1" dirty="0"/>
              <a:t>&gt; sequence2 &lt;- "GATTACCTA"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2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Assign penalties for the mismatch and gap to get a scoring matrix for the </a:t>
            </a:r>
            <a:r>
              <a:rPr lang="en-US" dirty="0" smtClean="0"/>
              <a:t>nucleotides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follows:</a:t>
            </a:r>
          </a:p>
          <a:p>
            <a:r>
              <a:rPr lang="en-US" b="1" dirty="0"/>
              <a:t>&gt; </a:t>
            </a:r>
            <a:r>
              <a:rPr lang="en-US" b="1" dirty="0" err="1"/>
              <a:t>myScoringMat</a:t>
            </a:r>
            <a:r>
              <a:rPr lang="en-US" b="1" dirty="0"/>
              <a:t> &lt;- </a:t>
            </a:r>
            <a:r>
              <a:rPr lang="en-US" b="1" dirty="0" err="1"/>
              <a:t>nucleotideSubstitutionMatrix</a:t>
            </a:r>
            <a:r>
              <a:rPr lang="en-US" b="1" dirty="0"/>
              <a:t>(match = 1, </a:t>
            </a:r>
            <a:r>
              <a:rPr lang="en-US" b="1" dirty="0" smtClean="0"/>
              <a:t>mismatch</a:t>
            </a:r>
            <a:r>
              <a:rPr lang="tr-TR" b="1" dirty="0" smtClean="0"/>
              <a:t> </a:t>
            </a:r>
            <a:r>
              <a:rPr lang="en-US" b="1" dirty="0" smtClean="0"/>
              <a:t>= </a:t>
            </a:r>
            <a:r>
              <a:rPr lang="en-US" b="1" dirty="0"/>
              <a:t>-1, </a:t>
            </a:r>
            <a:r>
              <a:rPr lang="en-US" b="1" dirty="0" err="1"/>
              <a:t>baseOnly</a:t>
            </a:r>
            <a:r>
              <a:rPr lang="en-US" b="1" dirty="0"/>
              <a:t> = TRUE)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myScoringMat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4. Assign gap penalties for the alignments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gapOpen</a:t>
            </a:r>
            <a:r>
              <a:rPr lang="en-US" b="1" dirty="0"/>
              <a:t> &lt;- 2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gapExtend</a:t>
            </a:r>
            <a:r>
              <a:rPr lang="en-US" b="1" dirty="0"/>
              <a:t> &lt;- 1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Run the following </a:t>
            </a:r>
            <a:r>
              <a:rPr lang="en-US" dirty="0" err="1"/>
              <a:t>pairwiseAlignment</a:t>
            </a:r>
            <a:r>
              <a:rPr lang="en-US" dirty="0"/>
              <a:t> function to perform a global alignment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myAlignment</a:t>
            </a:r>
            <a:r>
              <a:rPr lang="en-US" b="1" dirty="0"/>
              <a:t> &lt;- </a:t>
            </a:r>
            <a:r>
              <a:rPr lang="en-US" b="1" dirty="0" err="1"/>
              <a:t>pairwiseAlignment</a:t>
            </a:r>
            <a:r>
              <a:rPr lang="en-US" b="1" dirty="0"/>
              <a:t>(sequence1, sequence2,</a:t>
            </a:r>
          </a:p>
          <a:p>
            <a:pPr marL="0" indent="0">
              <a:buNone/>
            </a:pPr>
            <a:r>
              <a:rPr lang="en-US" b="1" dirty="0" err="1"/>
              <a:t>substitutionMatrix</a:t>
            </a:r>
            <a:r>
              <a:rPr lang="en-US" b="1" dirty="0"/>
              <a:t> = </a:t>
            </a:r>
            <a:r>
              <a:rPr lang="en-US" b="1" dirty="0" err="1"/>
              <a:t>myScoringMat</a:t>
            </a:r>
            <a:r>
              <a:rPr lang="en-US" b="1" dirty="0"/>
              <a:t>, </a:t>
            </a:r>
            <a:r>
              <a:rPr lang="en-US" b="1" dirty="0" err="1"/>
              <a:t>gapOpening</a:t>
            </a:r>
            <a:r>
              <a:rPr lang="en-US" b="1" dirty="0"/>
              <a:t> = </a:t>
            </a:r>
            <a:r>
              <a:rPr lang="en-US" b="1" dirty="0" err="1"/>
              <a:t>gapOpen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err="1"/>
              <a:t>gapExtension</a:t>
            </a:r>
            <a:r>
              <a:rPr lang="en-US" b="1" dirty="0"/>
              <a:t> = </a:t>
            </a:r>
            <a:r>
              <a:rPr lang="en-US" b="1" dirty="0" err="1"/>
              <a:t>gapExtend</a:t>
            </a:r>
            <a:r>
              <a:rPr lang="en-US" b="1" dirty="0"/>
              <a:t>, type="global", </a:t>
            </a:r>
            <a:r>
              <a:rPr lang="en-US" b="1" dirty="0" err="1"/>
              <a:t>scoreOnly</a:t>
            </a:r>
            <a:r>
              <a:rPr lang="en-US" b="1" dirty="0"/>
              <a:t> = FALSE)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2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alignment recipe can be divided into two phases: the scoring matrix formulation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itself. In the nucleotide alignment, the function defining the scoring matrix </a:t>
            </a:r>
            <a:r>
              <a:rPr lang="en-US" dirty="0" smtClean="0"/>
              <a:t>creates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4 x 4 matrix for the nucleotides. The diagonal alignment in the matrix represents the </a:t>
            </a:r>
            <a:r>
              <a:rPr lang="en-US" dirty="0" smtClean="0"/>
              <a:t>match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other alignments represent the mismatch as shown in the following example:</a:t>
            </a:r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en-US" b="1" dirty="0" smtClean="0"/>
              <a:t>A </a:t>
            </a:r>
            <a:r>
              <a:rPr lang="tr-TR" b="1" dirty="0" smtClean="0"/>
              <a:t> </a:t>
            </a:r>
            <a:r>
              <a:rPr lang="en-US" b="1" dirty="0" smtClean="0"/>
              <a:t>C </a:t>
            </a:r>
            <a:r>
              <a:rPr lang="tr-TR" b="1" dirty="0" smtClean="0"/>
              <a:t> </a:t>
            </a:r>
            <a:r>
              <a:rPr lang="en-US" b="1" dirty="0" smtClean="0"/>
              <a:t>G </a:t>
            </a:r>
            <a:r>
              <a:rPr lang="tr-TR" b="1" dirty="0" smtClean="0"/>
              <a:t> </a:t>
            </a:r>
            <a:r>
              <a:rPr lang="en-US" b="1" dirty="0" smtClean="0"/>
              <a:t>T</a:t>
            </a:r>
            <a:endParaRPr lang="en-US" b="1" dirty="0"/>
          </a:p>
          <a:p>
            <a:pPr marL="0" indent="0">
              <a:buNone/>
            </a:pPr>
            <a:r>
              <a:rPr lang="pt-BR" b="1" dirty="0"/>
              <a:t>A 1 -1 -1 -1</a:t>
            </a:r>
          </a:p>
          <a:p>
            <a:pPr marL="0" indent="0">
              <a:buNone/>
            </a:pPr>
            <a:r>
              <a:rPr lang="en-US" b="1" dirty="0"/>
              <a:t>C -1 1 -1 -1</a:t>
            </a:r>
          </a:p>
          <a:p>
            <a:pPr marL="0" indent="0">
              <a:buNone/>
            </a:pPr>
            <a:r>
              <a:rPr lang="nn-NO" b="1" dirty="0"/>
              <a:t>G -1 -1 1 -1</a:t>
            </a:r>
          </a:p>
          <a:p>
            <a:pPr marL="0" indent="0">
              <a:buNone/>
            </a:pPr>
            <a:r>
              <a:rPr lang="en-US" b="1" dirty="0"/>
              <a:t>T -1 -1 -1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alignment we used was a global alignment, by setting the type argument to global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time the alignment finds a match or mismatch, the corresponding score is </a:t>
            </a:r>
            <a:r>
              <a:rPr lang="en-US" dirty="0" smtClean="0"/>
              <a:t>added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existing score (set to 0 at the beginning).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Furthermore</a:t>
            </a:r>
            <a:r>
              <a:rPr lang="en-US" dirty="0"/>
              <a:t>, we also use a </a:t>
            </a:r>
            <a:r>
              <a:rPr lang="en-US" dirty="0" err="1" smtClean="0"/>
              <a:t>gapOpening</a:t>
            </a:r>
            <a:r>
              <a:rPr lang="tr-TR" dirty="0" smtClean="0"/>
              <a:t> </a:t>
            </a:r>
            <a:r>
              <a:rPr lang="en-US" dirty="0" smtClean="0"/>
              <a:t>penalty </a:t>
            </a:r>
            <a:r>
              <a:rPr lang="en-US" dirty="0"/>
              <a:t>of 2 and a </a:t>
            </a:r>
            <a:r>
              <a:rPr lang="en-US" dirty="0" err="1"/>
              <a:t>gapExtension</a:t>
            </a:r>
            <a:r>
              <a:rPr lang="en-US" dirty="0"/>
              <a:t> penalty of 1 for our scoring task (see the </a:t>
            </a:r>
            <a:r>
              <a:rPr lang="en-US" dirty="0" err="1" smtClean="0"/>
              <a:t>gapOpening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 err="1"/>
              <a:t>gapExtension</a:t>
            </a:r>
            <a:r>
              <a:rPr lang="en-US" dirty="0"/>
              <a:t> arguments respectively). The gap opening and gap extension </a:t>
            </a:r>
            <a:r>
              <a:rPr lang="en-US" dirty="0" smtClean="0"/>
              <a:t>penalties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every time introduce a gap or extend an existing gap to get a better alignment.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parameters </a:t>
            </a:r>
            <a:r>
              <a:rPr lang="en-US" dirty="0"/>
              <a:t>are used to run the Needleman-</a:t>
            </a:r>
            <a:r>
              <a:rPr lang="en-US" dirty="0" err="1"/>
              <a:t>Wunsch</a:t>
            </a:r>
            <a:r>
              <a:rPr lang="en-US" dirty="0"/>
              <a:t> algorithm for the global alignment.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uses the dynamic programming approach to find the optimal global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two sequences with the scoring that we defined here.</a:t>
            </a:r>
          </a:p>
        </p:txBody>
      </p:sp>
    </p:spTree>
    <p:extLst>
      <p:ext uri="{BB962C8B-B14F-4D97-AF65-F5344CB8AC3E}">
        <p14:creationId xmlns:p14="http://schemas.microsoft.com/office/powerpoint/2010/main" val="252406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56969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look at the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created </a:t>
            </a:r>
            <a:r>
              <a:rPr lang="en-US" dirty="0"/>
              <a:t>for our sequences:</a:t>
            </a:r>
          </a:p>
          <a:p>
            <a:pPr marL="0" indent="0">
              <a:buNone/>
            </a:pPr>
            <a:r>
              <a:rPr lang="en-US" b="1" dirty="0"/>
              <a:t>&gt; show(</a:t>
            </a:r>
            <a:r>
              <a:rPr lang="en-US" b="1" dirty="0" err="1"/>
              <a:t>myAlignment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Global </a:t>
            </a:r>
            <a:r>
              <a:rPr lang="en-US" b="1" dirty="0" err="1"/>
              <a:t>PairwiseAlignmentsSingleSubject</a:t>
            </a:r>
            <a:r>
              <a:rPr lang="en-US" b="1" dirty="0"/>
              <a:t> (1 of 1)</a:t>
            </a:r>
          </a:p>
          <a:p>
            <a:pPr marL="0" indent="0">
              <a:buNone/>
            </a:pPr>
            <a:r>
              <a:rPr lang="en-US" b="1" dirty="0"/>
              <a:t>pattern: </a:t>
            </a:r>
            <a:r>
              <a:rPr lang="en-US" b="1" dirty="0" smtClean="0"/>
              <a:t> </a:t>
            </a:r>
            <a:r>
              <a:rPr lang="en-US" b="1" dirty="0"/>
              <a:t>GAATTCGGCTA</a:t>
            </a:r>
          </a:p>
          <a:p>
            <a:pPr marL="0" indent="0">
              <a:buNone/>
            </a:pPr>
            <a:r>
              <a:rPr lang="en-US" b="1" dirty="0"/>
              <a:t>subject: </a:t>
            </a:r>
            <a:r>
              <a:rPr lang="tr-TR" b="1" dirty="0" smtClean="0"/>
              <a:t> </a:t>
            </a:r>
            <a:r>
              <a:rPr lang="en-US" b="1" dirty="0" smtClean="0"/>
              <a:t>GATTAC-</a:t>
            </a:r>
            <a:r>
              <a:rPr lang="en-US" b="1" dirty="0"/>
              <a:t>-CTA</a:t>
            </a:r>
          </a:p>
          <a:p>
            <a:pPr marL="0" indent="0">
              <a:buNone/>
            </a:pPr>
            <a:r>
              <a:rPr lang="en-US" b="1" dirty="0"/>
              <a:t>score: </a:t>
            </a:r>
            <a:r>
              <a:rPr lang="en-US" b="1" dirty="0" smtClean="0"/>
              <a:t>1</a:t>
            </a: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dirty="0"/>
              <a:t>We can see that in the alignment produced, we have two gaps inserted to get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optimal </a:t>
            </a:r>
            <a:r>
              <a:rPr lang="en-US" dirty="0"/>
              <a:t>alignment.</a:t>
            </a:r>
          </a:p>
        </p:txBody>
      </p:sp>
    </p:spTree>
    <p:extLst>
      <p:ext uri="{BB962C8B-B14F-4D97-AF65-F5344CB8AC3E}">
        <p14:creationId xmlns:p14="http://schemas.microsoft.com/office/powerpoint/2010/main" val="311690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57883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Dot plots are most likely the oldest visual representation used to compare two sequences (see </a:t>
            </a:r>
            <a:r>
              <a:rPr lang="en-US" dirty="0" err="1"/>
              <a:t>Maizel</a:t>
            </a:r>
            <a:r>
              <a:rPr lang="en-US" dirty="0"/>
              <a:t> and </a:t>
            </a:r>
            <a:r>
              <a:rPr lang="en-US" dirty="0" err="1"/>
              <a:t>Lenk</a:t>
            </a:r>
            <a:r>
              <a:rPr lang="en-US" dirty="0"/>
              <a:t> 1981 and references therein).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its simplest form, a dot is produced at position (</a:t>
            </a:r>
            <a:r>
              <a:rPr lang="en-US" dirty="0" err="1"/>
              <a:t>i,j</a:t>
            </a:r>
            <a:r>
              <a:rPr lang="en-US" dirty="0"/>
              <a:t>) </a:t>
            </a:r>
            <a:r>
              <a:rPr lang="en-US" dirty="0" smtClean="0"/>
              <a:t>if </a:t>
            </a:r>
            <a:r>
              <a:rPr lang="en-US" dirty="0"/>
              <a:t>character number </a:t>
            </a:r>
            <a:r>
              <a:rPr lang="en-US" dirty="0" err="1"/>
              <a:t>i</a:t>
            </a:r>
            <a:r>
              <a:rPr lang="en-US" dirty="0"/>
              <a:t> in the first sequence is the same as character number j in the second sequence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tr-T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err="1" smtClean="0"/>
              <a:t>mysequence</a:t>
            </a:r>
            <a:r>
              <a:rPr lang="en-US" b="1" dirty="0" smtClean="0"/>
              <a:t> </a:t>
            </a:r>
            <a:r>
              <a:rPr lang="en-US" b="1" dirty="0"/>
              <a:t>&lt;- </a:t>
            </a:r>
            <a:r>
              <a:rPr lang="en-US" b="1" dirty="0" err="1"/>
              <a:t>read.fasta</a:t>
            </a:r>
            <a:r>
              <a:rPr lang="en-US" b="1" dirty="0"/>
              <a:t>(file = "data3.fasta")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smtClean="0"/>
              <a:t>names</a:t>
            </a:r>
            <a:r>
              <a:rPr lang="en-US" b="1" dirty="0"/>
              <a:t>&lt;-</a:t>
            </a:r>
            <a:r>
              <a:rPr lang="en-US" b="1" dirty="0" err="1"/>
              <a:t>getName</a:t>
            </a:r>
            <a:r>
              <a:rPr lang="en-US" b="1" dirty="0"/>
              <a:t>(</a:t>
            </a:r>
            <a:r>
              <a:rPr lang="en-US" b="1" dirty="0" err="1"/>
              <a:t>mysequence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smtClean="0"/>
              <a:t>names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err="1" smtClean="0"/>
              <a:t>dotPlot</a:t>
            </a:r>
            <a:r>
              <a:rPr lang="en-US" b="1" dirty="0" smtClean="0"/>
              <a:t>(</a:t>
            </a:r>
            <a:r>
              <a:rPr lang="en-US" b="1" dirty="0" err="1" smtClean="0"/>
              <a:t>mysequence</a:t>
            </a:r>
            <a:r>
              <a:rPr lang="en-US" b="1" dirty="0"/>
              <a:t>[[1]], </a:t>
            </a:r>
            <a:r>
              <a:rPr lang="en-US" b="1" dirty="0" err="1"/>
              <a:t>mysequence</a:t>
            </a:r>
            <a:r>
              <a:rPr lang="en-US" b="1" dirty="0"/>
              <a:t>[[2]], col=c("white", "red"), </a:t>
            </a:r>
            <a:r>
              <a:rPr lang="en-US" b="1" dirty="0" err="1"/>
              <a:t>xlab</a:t>
            </a:r>
            <a:r>
              <a:rPr lang="en-US" b="1" dirty="0"/>
              <a:t>=names[1],</a:t>
            </a:r>
            <a:r>
              <a:rPr lang="en-US" b="1" dirty="0" err="1"/>
              <a:t>ylab</a:t>
            </a:r>
            <a:r>
              <a:rPr lang="en-US" b="1" dirty="0"/>
              <a:t>=names[2])</a:t>
            </a:r>
          </a:p>
        </p:txBody>
      </p:sp>
    </p:spTree>
    <p:extLst>
      <p:ext uri="{BB962C8B-B14F-4D97-AF65-F5344CB8AC3E}">
        <p14:creationId xmlns:p14="http://schemas.microsoft.com/office/powerpoint/2010/main" val="294068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56738" y="1251194"/>
            <a:ext cx="6430108" cy="22774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dots represent identities that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due </a:t>
            </a:r>
            <a:r>
              <a:rPr lang="en-US" dirty="0"/>
              <a:t>to true matching of </a:t>
            </a:r>
            <a:r>
              <a:rPr lang="en-US" dirty="0" smtClean="0"/>
              <a:t>identical</a:t>
            </a:r>
            <a:r>
              <a:rPr lang="tr-TR" dirty="0" smtClean="0"/>
              <a:t> </a:t>
            </a:r>
            <a:r>
              <a:rPr lang="en-US" dirty="0" smtClean="0"/>
              <a:t>residue-pairs</a:t>
            </a:r>
            <a:r>
              <a:rPr lang="tr-TR" dirty="0" smtClean="0"/>
              <a:t>.</a:t>
            </a:r>
          </a:p>
          <a:p>
            <a:r>
              <a:rPr lang="tr-TR" dirty="0" smtClean="0">
                <a:solidFill>
                  <a:srgbClr val="FF3399"/>
                </a:solidFill>
              </a:rPr>
              <a:t>P</a:t>
            </a:r>
            <a:r>
              <a:rPr lang="en-US" dirty="0" smtClean="0">
                <a:solidFill>
                  <a:srgbClr val="FF3399"/>
                </a:solidFill>
              </a:rPr>
              <a:t>ink </a:t>
            </a:r>
            <a:r>
              <a:rPr lang="en-US" dirty="0"/>
              <a:t>dots </a:t>
            </a:r>
            <a:r>
              <a:rPr lang="en-US" dirty="0" smtClean="0"/>
              <a:t>represent</a:t>
            </a:r>
            <a:r>
              <a:rPr lang="tr-TR" dirty="0" smtClean="0"/>
              <a:t> </a:t>
            </a:r>
            <a:r>
              <a:rPr lang="en-US" dirty="0" smtClean="0"/>
              <a:t>identities </a:t>
            </a:r>
            <a:r>
              <a:rPr lang="en-US" dirty="0"/>
              <a:t>that are due to </a:t>
            </a:r>
            <a:r>
              <a:rPr lang="en-US" dirty="0" smtClean="0"/>
              <a:t>noise</a:t>
            </a:r>
            <a:r>
              <a:rPr lang="tr-TR" dirty="0" smtClean="0"/>
              <a:t> </a:t>
            </a:r>
            <a:r>
              <a:rPr lang="en-US" dirty="0" smtClean="0"/>
              <a:t>(matching </a:t>
            </a:r>
            <a:r>
              <a:rPr lang="en-US" dirty="0"/>
              <a:t>of random identical </a:t>
            </a:r>
            <a:r>
              <a:rPr lang="en-US" dirty="0" smtClean="0"/>
              <a:t>residue</a:t>
            </a:r>
            <a:r>
              <a:rPr lang="tr-TR" dirty="0" smtClean="0"/>
              <a:t> </a:t>
            </a:r>
            <a:r>
              <a:rPr lang="en-US" dirty="0" smtClean="0"/>
              <a:t>pairs</a:t>
            </a:r>
            <a:r>
              <a:rPr lang="en-US" dirty="0"/>
              <a:t>)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6738" cy="57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875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was the huge growth in sequence data that paved the way for the evolution of the</a:t>
            </a:r>
            <a:r>
              <a:rPr lang="tr-TR" dirty="0" smtClean="0"/>
              <a:t> </a:t>
            </a:r>
            <a:r>
              <a:rPr lang="en-US" dirty="0" smtClean="0"/>
              <a:t>bioinformatics domain. Data is usually a stream of characters.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characters in the case</a:t>
            </a:r>
            <a:r>
              <a:rPr lang="tr-TR" dirty="0" smtClean="0"/>
              <a:t> </a:t>
            </a:r>
            <a:r>
              <a:rPr lang="en-US" dirty="0" smtClean="0"/>
              <a:t>of DNA are ATGC (these represent the bases in the nucleotides—remember that RNA has U</a:t>
            </a:r>
            <a:r>
              <a:rPr lang="tr-TR" dirty="0" smtClean="0"/>
              <a:t> </a:t>
            </a:r>
            <a:r>
              <a:rPr lang="en-US" dirty="0" smtClean="0"/>
              <a:t>instead of T), whereas in the case of proteins, they consist of the letters that represent amino</a:t>
            </a:r>
            <a:r>
              <a:rPr lang="tr-TR" dirty="0" smtClean="0"/>
              <a:t> </a:t>
            </a:r>
            <a:r>
              <a:rPr lang="en-US" dirty="0" smtClean="0"/>
              <a:t>acids.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Computer scientists sometimes call these sequences the </a:t>
            </a:r>
            <a:r>
              <a:rPr lang="en-US" dirty="0" err="1" smtClean="0"/>
              <a:t>bitcode</a:t>
            </a:r>
            <a:r>
              <a:rPr lang="en-US" dirty="0" smtClean="0"/>
              <a:t> of life. Analyzing the</a:t>
            </a:r>
            <a:r>
              <a:rPr lang="tr-TR" dirty="0" smtClean="0"/>
              <a:t> </a:t>
            </a:r>
            <a:r>
              <a:rPr lang="en-US" dirty="0" smtClean="0"/>
              <a:t>properties of these molecules as well as understanding the underlying mechanism of the</a:t>
            </a:r>
            <a:r>
              <a:rPr lang="tr-TR" dirty="0" smtClean="0"/>
              <a:t> </a:t>
            </a:r>
            <a:r>
              <a:rPr lang="en-US" dirty="0" smtClean="0"/>
              <a:t>transformation of one type of information into another or the next level is one of the keys</a:t>
            </a:r>
            <a:r>
              <a:rPr lang="tr-TR" dirty="0" smtClean="0"/>
              <a:t> </a:t>
            </a:r>
            <a:r>
              <a:rPr lang="en-US" dirty="0" smtClean="0"/>
              <a:t>to deciphering the living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1026140" cy="6195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figure illustrates how genetic information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transferred </a:t>
            </a:r>
            <a:r>
              <a:rPr lang="en-US" dirty="0"/>
              <a:t>to a protein. From the information science perspective, it can be seen 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transfer </a:t>
            </a:r>
            <a:r>
              <a:rPr lang="en-US" dirty="0"/>
              <a:t>of one type of sequence to another via the process of transcription and translation.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64" y="2058134"/>
            <a:ext cx="5671015" cy="47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966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Sequence analysis is the most basic task in bioinformatics. In general, it refers to </a:t>
            </a:r>
            <a:r>
              <a:rPr lang="en-US" dirty="0" smtClean="0"/>
              <a:t>processing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data of DNA or proteins to harness the underlying information about the </a:t>
            </a:r>
            <a:r>
              <a:rPr lang="en-US" dirty="0" smtClean="0"/>
              <a:t>function,</a:t>
            </a:r>
            <a:r>
              <a:rPr lang="tr-TR" dirty="0" smtClean="0"/>
              <a:t> </a:t>
            </a:r>
            <a:r>
              <a:rPr lang="en-US" dirty="0" smtClean="0"/>
              <a:t>structure</a:t>
            </a:r>
            <a:r>
              <a:rPr lang="en-US" dirty="0"/>
              <a:t>, or evolution of the biomolecule.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Analyzing </a:t>
            </a:r>
            <a:r>
              <a:rPr lang="en-US" dirty="0"/>
              <a:t>sequences allows us to find </a:t>
            </a:r>
            <a:r>
              <a:rPr lang="en-US" dirty="0" smtClean="0"/>
              <a:t>similarities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dissimilarities between them for comparison purposes. One can use the sequence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identify the chemical properties of the sequence based on its content.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Furthermore</a:t>
            </a:r>
            <a:r>
              <a:rPr lang="en-US" dirty="0"/>
              <a:t>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also use them to compute their structure. In addition, they are also applied to create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homology-based </a:t>
            </a:r>
            <a:r>
              <a:rPr lang="en-US" dirty="0"/>
              <a:t>model to predict unknown three-dimensional structures of proteins that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used in drug discovery. However, the purposes are not limited to these mentioned aspects.</a:t>
            </a:r>
          </a:p>
        </p:txBody>
      </p:sp>
    </p:spTree>
    <p:extLst>
      <p:ext uri="{BB962C8B-B14F-4D97-AF65-F5344CB8AC3E}">
        <p14:creationId xmlns:p14="http://schemas.microsoft.com/office/powerpoint/2010/main" val="37153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looking</a:t>
            </a:r>
            <a:r>
              <a:rPr lang="tr-TR" dirty="0" smtClean="0"/>
              <a:t> at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flavours</a:t>
            </a:r>
            <a:r>
              <a:rPr lang="tr-TR" dirty="0" smtClean="0"/>
              <a:t> of </a:t>
            </a:r>
            <a:r>
              <a:rPr lang="tr-TR" dirty="0" err="1" smtClean="0"/>
              <a:t>performing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in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Reading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writing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FASTA file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The FASTA format is a simple and widely used format for storing biological (DNA or </a:t>
            </a:r>
            <a:r>
              <a:rPr lang="en-US" dirty="0" smtClean="0"/>
              <a:t>protein)</a:t>
            </a:r>
            <a:r>
              <a:rPr lang="tr-TR" dirty="0" smtClean="0"/>
              <a:t> </a:t>
            </a:r>
            <a:r>
              <a:rPr lang="en-US" dirty="0" smtClean="0"/>
              <a:t>sequences</a:t>
            </a:r>
            <a:r>
              <a:rPr lang="en-US" dirty="0"/>
              <a:t>. It begins with a single-line description that starts with a &gt; symbol. The </a:t>
            </a:r>
            <a:r>
              <a:rPr lang="en-US" dirty="0" smtClean="0"/>
              <a:t>description</a:t>
            </a:r>
            <a:r>
              <a:rPr lang="tr-TR" dirty="0" smtClean="0"/>
              <a:t>  </a:t>
            </a:r>
            <a:r>
              <a:rPr lang="en-US" dirty="0" smtClean="0"/>
              <a:t>consists </a:t>
            </a:r>
            <a:r>
              <a:rPr lang="en-US" dirty="0"/>
              <a:t>of virtually anything regarding the sequence but usually carries the sequence </a:t>
            </a:r>
            <a:r>
              <a:rPr lang="en-US" dirty="0" smtClean="0"/>
              <a:t>name,</a:t>
            </a:r>
            <a:r>
              <a:rPr lang="tr-TR" dirty="0" smtClean="0"/>
              <a:t> </a:t>
            </a:r>
            <a:r>
              <a:rPr lang="en-US" dirty="0" smtClean="0"/>
              <a:t>ID</a:t>
            </a:r>
            <a:r>
              <a:rPr lang="en-US" dirty="0"/>
              <a:t>, name of the species, name of the author, and so on. The line that follows carries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(nucleotide or protein). </a:t>
            </a:r>
          </a:p>
        </p:txBody>
      </p:sp>
    </p:spTree>
    <p:extLst>
      <p:ext uri="{BB962C8B-B14F-4D97-AF65-F5344CB8AC3E}">
        <p14:creationId xmlns:p14="http://schemas.microsoft.com/office/powerpoint/2010/main" val="225316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is an example of a FASTA file for a protein</a:t>
            </a:r>
            <a:r>
              <a:rPr lang="tr-TR" dirty="0"/>
              <a:t> </a:t>
            </a:r>
            <a:r>
              <a:rPr lang="en-US" dirty="0"/>
              <a:t>sequence taken from Protein Data Bank (PDB) or (ID- 2BQ0):</a:t>
            </a:r>
          </a:p>
          <a:p>
            <a:pPr marL="0" indent="0">
              <a:buNone/>
            </a:pPr>
            <a:r>
              <a:rPr lang="en-US" b="1" dirty="0"/>
              <a:t>&gt;2BQ0:A|PDBID|CHAIN|SEQUENCE</a:t>
            </a:r>
          </a:p>
          <a:p>
            <a:pPr marL="0" indent="0">
              <a:buNone/>
            </a:pPr>
            <a:r>
              <a:rPr lang="en-US" b="1" dirty="0" smtClean="0"/>
              <a:t>MTMDKSELVQKAKLAEQAERYDDMAAAMKAVTEQGHELSNEERNLLSVAYKNVVGARRSSWRVISSIEQKTERNEKKQQMGKEYREKIEAELQDICNDVLELLDKYLIPNATQPESKVFYLKMKGDYFRYLSEVASGDNKQTTVSNQQAYQEAFEISKKEMQPTHPIRLGLALNFSVFYYEILNSPEKACSLAKTAFDEAIAELDTLNEESYKDSTLIMQLLRDNLTWTSENQGDEGENLYFQ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7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FASTA is a standard format for storing sequence data in databases such as </a:t>
            </a:r>
            <a:r>
              <a:rPr lang="en-US" dirty="0" err="1"/>
              <a:t>GenBank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It is</a:t>
            </a:r>
            <a:r>
              <a:rPr lang="tr-TR" dirty="0" smtClean="0"/>
              <a:t> </a:t>
            </a:r>
            <a:r>
              <a:rPr lang="en-US" dirty="0" smtClean="0"/>
              <a:t>important </a:t>
            </a:r>
            <a:r>
              <a:rPr lang="en-US" dirty="0"/>
              <a:t>to have an idea about importing this file format into an R session and exporting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from one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2252</Words>
  <Application>Microsoft Office PowerPoint</Application>
  <PresentationFormat>Geniş ekran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Teması</vt:lpstr>
      <vt:lpstr>Bioinformatics with R  Sequence Analysis</vt:lpstr>
      <vt:lpstr>Introduction</vt:lpstr>
      <vt:lpstr>PowerPoint Sunusu</vt:lpstr>
      <vt:lpstr>PowerPoint Sunusu</vt:lpstr>
      <vt:lpstr>PowerPoint Sunusu</vt:lpstr>
      <vt:lpstr>PowerPoint Sunusu</vt:lpstr>
      <vt:lpstr>Reading and writing the FASTA file</vt:lpstr>
      <vt:lpstr>PowerPoint Sunusu</vt:lpstr>
      <vt:lpstr>PowerPoint Sunusu</vt:lpstr>
      <vt:lpstr>PowerPoint Sunusu</vt:lpstr>
      <vt:lpstr>PowerPoint Sunusu</vt:lpstr>
      <vt:lpstr>Getting the detail of a sequence composition</vt:lpstr>
      <vt:lpstr>PowerPoint Sunusu</vt:lpstr>
      <vt:lpstr>PowerPoint Sunusu</vt:lpstr>
      <vt:lpstr>PowerPoint Sunusu</vt:lpstr>
      <vt:lpstr>Pairwise sequence alignment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R</dc:title>
  <dc:creator>Erkan</dc:creator>
  <cp:lastModifiedBy>Erkan</cp:lastModifiedBy>
  <cp:revision>217</cp:revision>
  <dcterms:created xsi:type="dcterms:W3CDTF">2019-03-04T11:34:50Z</dcterms:created>
  <dcterms:modified xsi:type="dcterms:W3CDTF">2021-05-06T07:08:04Z</dcterms:modified>
</cp:coreProperties>
</file>