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77" r:id="rId7"/>
    <p:sldId id="259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9F66-16D1-406A-BECF-F7CC05CD02B4}" type="datetimeFigureOut">
              <a:rPr lang="en-US" smtClean="0"/>
              <a:t>30-Jan-21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30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9F66-16D1-406A-BECF-F7CC05CD02B4}" type="datetimeFigureOut">
              <a:rPr lang="en-US" smtClean="0"/>
              <a:t>30-Jan-21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62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9F66-16D1-406A-BECF-F7CC05CD02B4}" type="datetimeFigureOut">
              <a:rPr lang="en-US" smtClean="0"/>
              <a:t>30-Jan-21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7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9F66-16D1-406A-BECF-F7CC05CD02B4}" type="datetimeFigureOut">
              <a:rPr lang="en-US" smtClean="0"/>
              <a:t>30-Jan-21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31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9F66-16D1-406A-BECF-F7CC05CD02B4}" type="datetimeFigureOut">
              <a:rPr lang="en-US" smtClean="0"/>
              <a:t>30-Jan-21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38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9F66-16D1-406A-BECF-F7CC05CD02B4}" type="datetimeFigureOut">
              <a:rPr lang="en-US" smtClean="0"/>
              <a:t>30-Jan-21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4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9F66-16D1-406A-BECF-F7CC05CD02B4}" type="datetimeFigureOut">
              <a:rPr lang="en-US" smtClean="0"/>
              <a:t>30-Jan-21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06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9F66-16D1-406A-BECF-F7CC05CD02B4}" type="datetimeFigureOut">
              <a:rPr lang="en-US" smtClean="0"/>
              <a:t>30-Jan-21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459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9F66-16D1-406A-BECF-F7CC05CD02B4}" type="datetimeFigureOut">
              <a:rPr lang="en-US" smtClean="0"/>
              <a:t>30-Jan-21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85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9F66-16D1-406A-BECF-F7CC05CD02B4}" type="datetimeFigureOut">
              <a:rPr lang="en-US" smtClean="0"/>
              <a:t>30-Jan-21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05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9F66-16D1-406A-BECF-F7CC05CD02B4}" type="datetimeFigureOut">
              <a:rPr lang="en-US" smtClean="0"/>
              <a:t>30-Jan-21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42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C9F66-16D1-406A-BECF-F7CC05CD02B4}" type="datetimeFigureOut">
              <a:rPr lang="en-US" smtClean="0"/>
              <a:t>30-Jan-21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968C3-F73C-4EC7-8A34-47430832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0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60242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tr-TR" dirty="0" err="1" smtClean="0"/>
              <a:t>Bioinformatics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R</a:t>
            </a:r>
            <a:br>
              <a:rPr lang="tr-TR" dirty="0" smtClean="0"/>
            </a:br>
            <a:r>
              <a:rPr lang="tr-TR" dirty="0"/>
              <a:t/>
            </a:r>
            <a:br>
              <a:rPr lang="tr-TR" dirty="0"/>
            </a:br>
            <a:r>
              <a:rPr lang="tr-TR" dirty="0" err="1" smtClean="0"/>
              <a:t>Multiple</a:t>
            </a:r>
            <a:r>
              <a:rPr lang="tr-TR" dirty="0" smtClean="0"/>
              <a:t> </a:t>
            </a:r>
            <a:r>
              <a:rPr lang="tr-TR" dirty="0" err="1" smtClean="0"/>
              <a:t>Sequence</a:t>
            </a:r>
            <a:r>
              <a:rPr lang="tr-TR" dirty="0" smtClean="0"/>
              <a:t> </a:t>
            </a:r>
            <a:r>
              <a:rPr lang="tr-TR" dirty="0" err="1" smtClean="0"/>
              <a:t>Alignment</a:t>
            </a:r>
            <a:r>
              <a:rPr lang="tr-TR" dirty="0" smtClean="0"/>
              <a:t>, </a:t>
            </a:r>
            <a:r>
              <a:rPr lang="tr-TR" dirty="0" err="1" smtClean="0"/>
              <a:t>Building</a:t>
            </a:r>
            <a:r>
              <a:rPr lang="tr-TR" dirty="0" smtClean="0"/>
              <a:t> </a:t>
            </a:r>
            <a:r>
              <a:rPr lang="tr-TR" dirty="0" err="1" smtClean="0"/>
              <a:t>Phylogenetic</a:t>
            </a:r>
            <a:r>
              <a:rPr lang="tr-TR" dirty="0" smtClean="0"/>
              <a:t> </a:t>
            </a:r>
            <a:r>
              <a:rPr lang="tr-TR" dirty="0" err="1" smtClean="0"/>
              <a:t>Trees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Pattern</a:t>
            </a:r>
            <a:r>
              <a:rPr lang="tr-TR" dirty="0" smtClean="0"/>
              <a:t> </a:t>
            </a:r>
            <a:r>
              <a:rPr lang="tr-TR" dirty="0" err="1" smtClean="0"/>
              <a:t>Search</a:t>
            </a:r>
            <a:endParaRPr lang="en-US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4229100"/>
            <a:ext cx="9144000" cy="2446020"/>
          </a:xfrm>
        </p:spPr>
        <p:txBody>
          <a:bodyPr>
            <a:normAutofit lnSpcReduction="10000"/>
          </a:bodyPr>
          <a:lstStyle/>
          <a:p>
            <a:r>
              <a:rPr lang="tr-TR" dirty="0" err="1" smtClean="0"/>
              <a:t>Assoc</a:t>
            </a:r>
            <a:r>
              <a:rPr lang="tr-TR" dirty="0" smtClean="0"/>
              <a:t>. Prof. Dr. Gazi Erkan BOSTANCI</a:t>
            </a:r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r>
              <a:rPr lang="tr-TR" dirty="0" err="1" smtClean="0"/>
              <a:t>Slides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mainly</a:t>
            </a:r>
            <a:r>
              <a:rPr lang="tr-TR" dirty="0" smtClean="0"/>
              <a:t> </a:t>
            </a:r>
            <a:r>
              <a:rPr lang="tr-TR" dirty="0" err="1" smtClean="0"/>
              <a:t>based</a:t>
            </a:r>
            <a:r>
              <a:rPr lang="tr-TR" dirty="0" smtClean="0"/>
              <a:t> on ‘</a:t>
            </a:r>
            <a:r>
              <a:rPr lang="tr-TR" dirty="0" err="1" smtClean="0"/>
              <a:t>Bioinformatics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R </a:t>
            </a:r>
            <a:r>
              <a:rPr lang="tr-TR" dirty="0" err="1" smtClean="0"/>
              <a:t>Cookbook</a:t>
            </a:r>
            <a:r>
              <a:rPr lang="tr-TR" dirty="0" smtClean="0"/>
              <a:t>’ </a:t>
            </a:r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 err="1" smtClean="0"/>
              <a:t>Paurush</a:t>
            </a:r>
            <a:r>
              <a:rPr lang="tr-TR" dirty="0" smtClean="0"/>
              <a:t> </a:t>
            </a:r>
            <a:r>
              <a:rPr lang="tr-TR" dirty="0" err="1" smtClean="0"/>
              <a:t>Praveen</a:t>
            </a:r>
            <a:r>
              <a:rPr lang="tr-TR" dirty="0" smtClean="0"/>
              <a:t> </a:t>
            </a:r>
            <a:r>
              <a:rPr lang="tr-TR" dirty="0" err="1" smtClean="0"/>
              <a:t>Sinha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394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880"/>
            <a:ext cx="10515600" cy="646938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6. At this stage, we can do a bootstrap on the </a:t>
            </a:r>
            <a:r>
              <a:rPr lang="en-US" dirty="0" err="1"/>
              <a:t>phylo</a:t>
            </a:r>
            <a:r>
              <a:rPr lang="en-US" dirty="0"/>
              <a:t> object, if needed, using the boot.</a:t>
            </a:r>
          </a:p>
          <a:p>
            <a:pPr marL="0" indent="0">
              <a:buNone/>
            </a:pPr>
            <a:r>
              <a:rPr lang="en-US" dirty="0" err="1"/>
              <a:t>phylo</a:t>
            </a:r>
            <a:r>
              <a:rPr lang="en-US" dirty="0"/>
              <a:t> function. For detailed information, type ?</a:t>
            </a:r>
            <a:r>
              <a:rPr lang="en-US" dirty="0" err="1"/>
              <a:t>boot.phylo</a:t>
            </a:r>
            <a:r>
              <a:rPr lang="en-US" dirty="0"/>
              <a:t> in the R session.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7</a:t>
            </a:r>
            <a:r>
              <a:rPr lang="en-US" dirty="0"/>
              <a:t>. Create the different kinds of phylogenetic trees for your analysis as follows:</a:t>
            </a:r>
          </a:p>
          <a:p>
            <a:pPr marL="0" indent="0">
              <a:buNone/>
            </a:pPr>
            <a:r>
              <a:rPr lang="en-US" b="1" dirty="0"/>
              <a:t>&gt; plot(</a:t>
            </a:r>
            <a:r>
              <a:rPr lang="en-US" b="1" dirty="0" err="1"/>
              <a:t>myphylo</a:t>
            </a:r>
            <a:r>
              <a:rPr lang="en-US" b="1" dirty="0"/>
              <a:t>, type="</a:t>
            </a:r>
            <a:r>
              <a:rPr lang="en-US" b="1" dirty="0" err="1"/>
              <a:t>phylogram</a:t>
            </a:r>
            <a:r>
              <a:rPr lang="en-US" b="1" dirty="0"/>
              <a:t>", </a:t>
            </a:r>
            <a:r>
              <a:rPr lang="en-US" b="1" dirty="0" err="1"/>
              <a:t>edge.color</a:t>
            </a:r>
            <a:r>
              <a:rPr lang="en-US" b="1" dirty="0"/>
              <a:t>="red", </a:t>
            </a:r>
            <a:r>
              <a:rPr lang="en-US" b="1" dirty="0" err="1"/>
              <a:t>cex</a:t>
            </a:r>
            <a:r>
              <a:rPr lang="en-US" b="1" dirty="0"/>
              <a:t>=1, edge.</a:t>
            </a:r>
          </a:p>
          <a:p>
            <a:pPr marL="0" indent="0">
              <a:buNone/>
            </a:pPr>
            <a:r>
              <a:rPr lang="en-US" b="1" dirty="0"/>
              <a:t>width=1,main="(A) </a:t>
            </a:r>
            <a:r>
              <a:rPr lang="en-US" b="1" dirty="0" err="1"/>
              <a:t>Phylogram</a:t>
            </a:r>
            <a:r>
              <a:rPr lang="en-US" b="1" dirty="0"/>
              <a:t>")</a:t>
            </a:r>
          </a:p>
          <a:p>
            <a:pPr marL="0" indent="0">
              <a:buNone/>
            </a:pPr>
            <a:r>
              <a:rPr lang="en-US" b="1" dirty="0"/>
              <a:t>&gt; plot(</a:t>
            </a:r>
            <a:r>
              <a:rPr lang="en-US" b="1" dirty="0" err="1"/>
              <a:t>myphylo</a:t>
            </a:r>
            <a:r>
              <a:rPr lang="en-US" b="1" dirty="0"/>
              <a:t>, type="cladogram", </a:t>
            </a:r>
            <a:r>
              <a:rPr lang="en-US" b="1" dirty="0" err="1"/>
              <a:t>edge.color</a:t>
            </a:r>
            <a:r>
              <a:rPr lang="en-US" b="1" dirty="0"/>
              <a:t>="red", </a:t>
            </a:r>
            <a:r>
              <a:rPr lang="en-US" b="1" dirty="0" err="1"/>
              <a:t>cex</a:t>
            </a:r>
            <a:r>
              <a:rPr lang="en-US" b="1" dirty="0"/>
              <a:t>=1, edge.</a:t>
            </a:r>
          </a:p>
          <a:p>
            <a:pPr marL="0" indent="0">
              <a:buNone/>
            </a:pPr>
            <a:r>
              <a:rPr lang="en-US" b="1" dirty="0"/>
              <a:t>width=1, main="(B) Cladogram")</a:t>
            </a:r>
          </a:p>
          <a:p>
            <a:pPr marL="0" indent="0">
              <a:buNone/>
            </a:pPr>
            <a:r>
              <a:rPr lang="en-US" b="1" dirty="0"/>
              <a:t>&gt; plot(</a:t>
            </a:r>
            <a:r>
              <a:rPr lang="en-US" b="1" dirty="0" err="1"/>
              <a:t>myphylo</a:t>
            </a:r>
            <a:r>
              <a:rPr lang="en-US" b="1" dirty="0"/>
              <a:t>, type="fan", </a:t>
            </a:r>
            <a:r>
              <a:rPr lang="en-US" b="1" dirty="0" err="1"/>
              <a:t>edge.color</a:t>
            </a:r>
            <a:r>
              <a:rPr lang="en-US" b="1" dirty="0"/>
              <a:t>="red", </a:t>
            </a:r>
            <a:r>
              <a:rPr lang="en-US" b="1" dirty="0" err="1"/>
              <a:t>cex</a:t>
            </a:r>
            <a:r>
              <a:rPr lang="en-US" b="1" dirty="0"/>
              <a:t>=1, </a:t>
            </a:r>
            <a:r>
              <a:rPr lang="en-US" b="1" dirty="0" err="1"/>
              <a:t>edge.width</a:t>
            </a:r>
            <a:r>
              <a:rPr lang="en-US" b="1" dirty="0"/>
              <a:t>=1,</a:t>
            </a:r>
          </a:p>
          <a:p>
            <a:pPr marL="0" indent="0">
              <a:buNone/>
            </a:pPr>
            <a:r>
              <a:rPr lang="en-US" b="1" dirty="0"/>
              <a:t>main="(C) Fan")</a:t>
            </a:r>
          </a:p>
          <a:p>
            <a:pPr marL="0" indent="0">
              <a:buNone/>
            </a:pPr>
            <a:r>
              <a:rPr lang="en-US" b="1" dirty="0"/>
              <a:t>&gt; plot(</a:t>
            </a:r>
            <a:r>
              <a:rPr lang="en-US" b="1" dirty="0" err="1"/>
              <a:t>myphylo</a:t>
            </a:r>
            <a:r>
              <a:rPr lang="en-US" b="1" dirty="0"/>
              <a:t>, type="unrooted", </a:t>
            </a:r>
            <a:r>
              <a:rPr lang="en-US" b="1" dirty="0" err="1"/>
              <a:t>edge.color</a:t>
            </a:r>
            <a:r>
              <a:rPr lang="en-US" b="1" dirty="0"/>
              <a:t>="red", </a:t>
            </a:r>
            <a:r>
              <a:rPr lang="en-US" b="1" dirty="0" err="1"/>
              <a:t>cex</a:t>
            </a:r>
            <a:r>
              <a:rPr lang="en-US" b="1" dirty="0"/>
              <a:t>=1, edge.</a:t>
            </a:r>
          </a:p>
          <a:p>
            <a:pPr marL="0" indent="0">
              <a:buNone/>
            </a:pPr>
            <a:r>
              <a:rPr lang="en-US" b="1" dirty="0"/>
              <a:t>width=1, main="(D) Unrooted")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015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342900"/>
            <a:ext cx="10515600" cy="63322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Once the sequences are fetched from the database by the system, the process </a:t>
            </a:r>
            <a:r>
              <a:rPr lang="en-US" dirty="0" smtClean="0"/>
              <a:t>of</a:t>
            </a:r>
            <a:r>
              <a:rPr lang="tr-TR" dirty="0" smtClean="0"/>
              <a:t> </a:t>
            </a:r>
            <a:r>
              <a:rPr lang="en-US" dirty="0" smtClean="0"/>
              <a:t>phylogenetic </a:t>
            </a:r>
            <a:r>
              <a:rPr lang="en-US" dirty="0"/>
              <a:t>analysis starts. The first step is the computation of pairwise distances </a:t>
            </a:r>
            <a:r>
              <a:rPr lang="en-US" dirty="0" smtClean="0"/>
              <a:t>between</a:t>
            </a:r>
            <a:r>
              <a:rPr lang="tr-TR" dirty="0" smtClean="0"/>
              <a:t> </a:t>
            </a:r>
            <a:r>
              <a:rPr lang="en-US" dirty="0" smtClean="0"/>
              <a:t>sequences</a:t>
            </a:r>
            <a:r>
              <a:rPr lang="en-US" dirty="0"/>
              <a:t>. This is based on different models of DNA evolution, for example, the </a:t>
            </a:r>
            <a:r>
              <a:rPr lang="en-US" dirty="0" smtClean="0"/>
              <a:t>Kimura</a:t>
            </a:r>
            <a:r>
              <a:rPr lang="tr-TR" dirty="0" smtClean="0"/>
              <a:t> </a:t>
            </a:r>
            <a:r>
              <a:rPr lang="en-US" dirty="0" smtClean="0"/>
              <a:t>model</a:t>
            </a:r>
            <a:r>
              <a:rPr lang="en-US" dirty="0"/>
              <a:t>, Jukes Cantor model, and so on. </a:t>
            </a: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distances are based on the rates at which </a:t>
            </a:r>
            <a:r>
              <a:rPr lang="en-US" dirty="0" smtClean="0"/>
              <a:t>one</a:t>
            </a:r>
            <a:r>
              <a:rPr lang="tr-TR" dirty="0" smtClean="0"/>
              <a:t> </a:t>
            </a:r>
            <a:r>
              <a:rPr lang="en-US" dirty="0" smtClean="0"/>
              <a:t>nucleotide </a:t>
            </a:r>
            <a:r>
              <a:rPr lang="en-US" dirty="0"/>
              <a:t>replaces another during evolution. For details, try ?</a:t>
            </a:r>
            <a:r>
              <a:rPr lang="en-US" dirty="0" err="1"/>
              <a:t>dist.dna</a:t>
            </a:r>
            <a:r>
              <a:rPr lang="en-US" dirty="0"/>
              <a:t>. The </a:t>
            </a:r>
            <a:r>
              <a:rPr lang="en-US" dirty="0" smtClean="0"/>
              <a:t>returned</a:t>
            </a:r>
            <a:r>
              <a:rPr lang="tr-TR" dirty="0" smtClean="0"/>
              <a:t> </a:t>
            </a:r>
            <a:r>
              <a:rPr lang="en-US" dirty="0" smtClean="0"/>
              <a:t>value </a:t>
            </a:r>
            <a:r>
              <a:rPr lang="en-US" dirty="0"/>
              <a:t>is an object of the </a:t>
            </a:r>
            <a:r>
              <a:rPr lang="en-US" dirty="0" err="1"/>
              <a:t>dist</a:t>
            </a:r>
            <a:r>
              <a:rPr lang="en-US" dirty="0"/>
              <a:t> class (set </a:t>
            </a:r>
            <a:r>
              <a:rPr lang="en-US" dirty="0" err="1"/>
              <a:t>as.matrix</a:t>
            </a:r>
            <a:r>
              <a:rPr lang="en-US" dirty="0"/>
              <a:t> = TRUE to get the results in the </a:t>
            </a:r>
            <a:r>
              <a:rPr lang="en-US" dirty="0" smtClean="0"/>
              <a:t>form</a:t>
            </a:r>
            <a:r>
              <a:rPr lang="tr-TR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a matrix). The </a:t>
            </a:r>
            <a:r>
              <a:rPr lang="en-US" dirty="0" err="1"/>
              <a:t>dist</a:t>
            </a:r>
            <a:r>
              <a:rPr lang="en-US" dirty="0"/>
              <a:t> object is then converted into a </a:t>
            </a:r>
            <a:r>
              <a:rPr lang="en-US" dirty="0" err="1"/>
              <a:t>phylo</a:t>
            </a:r>
            <a:r>
              <a:rPr lang="en-US" dirty="0"/>
              <a:t> object that can be used to </a:t>
            </a:r>
            <a:r>
              <a:rPr lang="en-US" dirty="0" smtClean="0"/>
              <a:t>plot</a:t>
            </a:r>
            <a:r>
              <a:rPr lang="tr-TR" dirty="0" smtClean="0"/>
              <a:t> </a:t>
            </a:r>
            <a:r>
              <a:rPr lang="en-US" dirty="0" smtClean="0"/>
              <a:t>phylogenetic </a:t>
            </a:r>
            <a:r>
              <a:rPr lang="en-US" dirty="0"/>
              <a:t>trees. These distances actually depict how far the species are, or rather,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sequences </a:t>
            </a:r>
            <a:r>
              <a:rPr lang="en-US" dirty="0"/>
              <a:t>on the evolutionary scale. A neighbor joining method creates the phylogenetic </a:t>
            </a:r>
            <a:r>
              <a:rPr lang="en-US" dirty="0" smtClean="0"/>
              <a:t>tree</a:t>
            </a:r>
            <a:r>
              <a:rPr lang="tr-TR" dirty="0" smtClean="0"/>
              <a:t> </a:t>
            </a:r>
            <a:r>
              <a:rPr lang="en-US" dirty="0" smtClean="0"/>
              <a:t>object</a:t>
            </a:r>
            <a:r>
              <a:rPr lang="en-US" dirty="0"/>
              <a:t>. It joins the two closest neighbors so that the distances of these two clusters from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remaining </a:t>
            </a:r>
            <a:r>
              <a:rPr lang="en-US" dirty="0"/>
              <a:t>clusters are as far as possible.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858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320040"/>
            <a:ext cx="10515600" cy="6240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Various types of plots for phylogenetic trees can</a:t>
            </a:r>
            <a:r>
              <a:rPr lang="tr-TR" dirty="0"/>
              <a:t>  </a:t>
            </a:r>
            <a:r>
              <a:rPr lang="en-US" dirty="0"/>
              <a:t>be plotted. In this </a:t>
            </a:r>
            <a:r>
              <a:rPr lang="tr-TR" dirty="0" err="1"/>
              <a:t>example</a:t>
            </a:r>
            <a:r>
              <a:rPr lang="en-US" dirty="0"/>
              <a:t>, we used four different ways to visualize the phylogenetic tree</a:t>
            </a:r>
            <a:r>
              <a:rPr lang="tr-TR" dirty="0"/>
              <a:t>.</a:t>
            </a:r>
            <a:endParaRPr lang="en-US" dirty="0"/>
          </a:p>
          <a:p>
            <a:pPr lvl="1"/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err="1" smtClean="0"/>
              <a:t>phylogram</a:t>
            </a:r>
            <a:r>
              <a:rPr lang="en-US" dirty="0" smtClean="0"/>
              <a:t> </a:t>
            </a:r>
            <a:r>
              <a:rPr lang="en-US" dirty="0"/>
              <a:t>shows the evolutionary history where the length of each branch stem indicates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amount </a:t>
            </a:r>
            <a:r>
              <a:rPr lang="en-US" dirty="0"/>
              <a:t>of evolution (such as the number of nucleotide substitutions that occurred </a:t>
            </a:r>
            <a:r>
              <a:rPr lang="en-US" dirty="0" smtClean="0"/>
              <a:t>between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connected branch points). </a:t>
            </a:r>
            <a:endParaRPr lang="tr-TR" dirty="0" smtClean="0"/>
          </a:p>
          <a:p>
            <a:pPr lvl="1"/>
            <a:endParaRPr lang="tr-TR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second type of tree that we plotted is a cladogram. It </a:t>
            </a:r>
            <a:r>
              <a:rPr lang="en-US" dirty="0" smtClean="0"/>
              <a:t>does</a:t>
            </a:r>
            <a:r>
              <a:rPr lang="tr-TR" dirty="0" smtClean="0"/>
              <a:t> </a:t>
            </a:r>
            <a:r>
              <a:rPr lang="en-US" dirty="0" smtClean="0"/>
              <a:t>not </a:t>
            </a:r>
            <a:r>
              <a:rPr lang="en-US" dirty="0"/>
              <a:t>represent the actual relation among the species but the branching during the </a:t>
            </a:r>
            <a:r>
              <a:rPr lang="en-US" dirty="0" smtClean="0"/>
              <a:t>evolution</a:t>
            </a:r>
            <a:r>
              <a:rPr lang="tr-TR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branches join at hypothetical ancestors. </a:t>
            </a:r>
            <a:endParaRPr lang="tr-TR" dirty="0" smtClean="0"/>
          </a:p>
          <a:p>
            <a:pPr lvl="1"/>
            <a:endParaRPr lang="tr-TR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third type of tree is a fan-shaped tree </a:t>
            </a:r>
            <a:r>
              <a:rPr lang="en-US" dirty="0" smtClean="0"/>
              <a:t>that</a:t>
            </a:r>
            <a:r>
              <a:rPr lang="tr-TR" dirty="0" smtClean="0"/>
              <a:t> </a:t>
            </a:r>
            <a:r>
              <a:rPr lang="en-US" dirty="0" smtClean="0"/>
              <a:t>shows </a:t>
            </a:r>
            <a:r>
              <a:rPr lang="en-US" dirty="0"/>
              <a:t>radical branches for species. </a:t>
            </a:r>
            <a:endParaRPr lang="tr-TR" dirty="0" smtClean="0"/>
          </a:p>
          <a:p>
            <a:pPr lvl="1"/>
            <a:endParaRPr lang="tr-TR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unrooted trees illustrate the relatedness of the </a:t>
            </a:r>
            <a:r>
              <a:rPr lang="en-US" dirty="0" smtClean="0"/>
              <a:t>leaf</a:t>
            </a:r>
            <a:r>
              <a:rPr lang="tr-TR" dirty="0" smtClean="0"/>
              <a:t> </a:t>
            </a:r>
            <a:r>
              <a:rPr lang="en-US" dirty="0" smtClean="0"/>
              <a:t>nodes</a:t>
            </a:r>
            <a:r>
              <a:rPr lang="en-US" dirty="0"/>
              <a:t>, completely ignoring the ancestry.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977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411480"/>
            <a:ext cx="10515600" cy="57654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While performing a phylogenetic analysis, it is important to keep in mind the </a:t>
            </a:r>
            <a:r>
              <a:rPr lang="en-US" dirty="0" smtClean="0"/>
              <a:t>biological</a:t>
            </a:r>
            <a:r>
              <a:rPr lang="tr-TR" dirty="0" smtClean="0"/>
              <a:t> </a:t>
            </a:r>
            <a:r>
              <a:rPr lang="en-US" dirty="0" smtClean="0"/>
              <a:t>question </a:t>
            </a:r>
            <a:r>
              <a:rPr lang="en-US" dirty="0"/>
              <a:t>that you are trying to answer. For instance, when studying closely related </a:t>
            </a:r>
            <a:r>
              <a:rPr lang="en-US" dirty="0" smtClean="0"/>
              <a:t>species</a:t>
            </a:r>
            <a:r>
              <a:rPr lang="tr-TR" dirty="0" smtClean="0"/>
              <a:t> </a:t>
            </a:r>
            <a:r>
              <a:rPr lang="en-US" dirty="0" smtClean="0"/>
              <a:t>at </a:t>
            </a:r>
            <a:r>
              <a:rPr lang="en-US" dirty="0"/>
              <a:t>the protein level, the signals will be very small as proteins evolve at a much slower rate.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It </a:t>
            </a:r>
            <a:r>
              <a:rPr lang="en-US" dirty="0"/>
              <a:t>is therefore advisable to use nucleotide sequences for such an analysis. On the </a:t>
            </a:r>
            <a:r>
              <a:rPr lang="en-US" dirty="0" smtClean="0"/>
              <a:t>contrary,</a:t>
            </a:r>
            <a:r>
              <a:rPr lang="tr-TR" dirty="0" smtClean="0"/>
              <a:t> </a:t>
            </a:r>
            <a:r>
              <a:rPr lang="en-US" dirty="0" smtClean="0"/>
              <a:t>for </a:t>
            </a:r>
            <a:r>
              <a:rPr lang="en-US" dirty="0"/>
              <a:t>distant species, the DNA signal is too noisy, and hence protein sequences are </a:t>
            </a:r>
            <a:r>
              <a:rPr lang="en-US" dirty="0" smtClean="0"/>
              <a:t>preferred.</a:t>
            </a:r>
            <a:r>
              <a:rPr lang="tr-TR" dirty="0" smtClean="0"/>
              <a:t>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To </a:t>
            </a:r>
            <a:r>
              <a:rPr lang="en-US" dirty="0"/>
              <a:t>illustrate this, the nucleotide sequences of a pair of homologous genes will have a </a:t>
            </a:r>
            <a:r>
              <a:rPr lang="en-US" dirty="0" smtClean="0"/>
              <a:t>higher</a:t>
            </a:r>
            <a:r>
              <a:rPr lang="tr-TR" dirty="0" smtClean="0"/>
              <a:t> </a:t>
            </a:r>
            <a:r>
              <a:rPr lang="en-US" dirty="0" smtClean="0"/>
              <a:t>information </a:t>
            </a:r>
            <a:r>
              <a:rPr lang="en-US" dirty="0"/>
              <a:t>content compared to the corresponding amino acid sequences as </a:t>
            </a:r>
            <a:r>
              <a:rPr lang="en-US" dirty="0" smtClean="0"/>
              <a:t>mutations,</a:t>
            </a:r>
            <a:r>
              <a:rPr lang="tr-TR" dirty="0" smtClean="0"/>
              <a:t> </a:t>
            </a:r>
            <a:r>
              <a:rPr lang="en-US" dirty="0" smtClean="0"/>
              <a:t>since </a:t>
            </a:r>
            <a:r>
              <a:rPr lang="en-US" dirty="0"/>
              <a:t>nonsynonymous changes affecting the DNA might not affect the amino acid sequence.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147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finding in a sequence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66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 far, we have learned a lot about fetching a sequence, aligning, and matching it </a:t>
            </a:r>
            <a:r>
              <a:rPr lang="en-US" dirty="0" smtClean="0"/>
              <a:t>with</a:t>
            </a:r>
            <a:r>
              <a:rPr lang="tr-TR" dirty="0" smtClean="0"/>
              <a:t> </a:t>
            </a:r>
            <a:r>
              <a:rPr lang="en-US" dirty="0" smtClean="0"/>
              <a:t>others</a:t>
            </a:r>
            <a:r>
              <a:rPr lang="en-US" dirty="0"/>
              <a:t>. It is equally important to check for some patterns in the gene apart from the </a:t>
            </a:r>
            <a:r>
              <a:rPr lang="en-US" dirty="0" smtClean="0"/>
              <a:t>general</a:t>
            </a:r>
            <a:r>
              <a:rPr lang="tr-TR" dirty="0" smtClean="0"/>
              <a:t> </a:t>
            </a:r>
            <a:r>
              <a:rPr lang="en-US" dirty="0" smtClean="0"/>
              <a:t>nucleotide </a:t>
            </a:r>
            <a:r>
              <a:rPr lang="en-US" dirty="0"/>
              <a:t>content analysis we had in the previous recipe.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It </a:t>
            </a:r>
            <a:r>
              <a:rPr lang="en-US" dirty="0"/>
              <a:t>can be used to detect </a:t>
            </a:r>
            <a:r>
              <a:rPr lang="en-US" dirty="0" smtClean="0"/>
              <a:t>various</a:t>
            </a:r>
            <a:r>
              <a:rPr lang="tr-TR" dirty="0" smtClean="0"/>
              <a:t> </a:t>
            </a:r>
            <a:r>
              <a:rPr lang="en-US" dirty="0" smtClean="0"/>
              <a:t>interesting </a:t>
            </a:r>
            <a:r>
              <a:rPr lang="en-US" dirty="0"/>
              <a:t>subsets of characters in nucleotide or protein sequences, for example, the </a:t>
            </a:r>
            <a:r>
              <a:rPr lang="en-US" dirty="0" smtClean="0"/>
              <a:t>start</a:t>
            </a:r>
            <a:r>
              <a:rPr lang="tr-TR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stop codons in nucleic acids.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Start </a:t>
            </a:r>
            <a:r>
              <a:rPr lang="en-US" dirty="0"/>
              <a:t>and stop codons mark the site at which the </a:t>
            </a:r>
            <a:r>
              <a:rPr lang="en-US" dirty="0" smtClean="0"/>
              <a:t>translation</a:t>
            </a:r>
            <a:r>
              <a:rPr lang="tr-TR" dirty="0" smtClean="0"/>
              <a:t> </a:t>
            </a:r>
            <a:r>
              <a:rPr lang="en-US" dirty="0" smtClean="0"/>
              <a:t>into </a:t>
            </a:r>
            <a:r>
              <a:rPr lang="en-US" dirty="0"/>
              <a:t>protein sequences begins and the site at which the translation ends. 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3084577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common</a:t>
            </a:r>
            <a:r>
              <a:rPr lang="tr-TR" dirty="0"/>
              <a:t> </a:t>
            </a:r>
            <a:r>
              <a:rPr lang="en-US" dirty="0"/>
              <a:t>example of a start codon in mRNAs is AUG and for a stop codon, some examples are UAG,</a:t>
            </a:r>
            <a:r>
              <a:rPr lang="tr-TR" dirty="0"/>
              <a:t> </a:t>
            </a:r>
            <a:r>
              <a:rPr lang="en-US" dirty="0"/>
              <a:t>UGA, and UAA. Even in the case of protein sequences, we can search conserved motifs.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This</a:t>
            </a:r>
            <a:r>
              <a:rPr lang="tr-TR" dirty="0" smtClean="0"/>
              <a:t> </a:t>
            </a:r>
            <a:r>
              <a:rPr lang="tr-TR" dirty="0" err="1" smtClean="0"/>
              <a:t>example</a:t>
            </a:r>
            <a:r>
              <a:rPr lang="en-US" dirty="0" smtClean="0"/>
              <a:t> </a:t>
            </a:r>
            <a:r>
              <a:rPr lang="en-US" dirty="0"/>
              <a:t>will talk about finding patterns in the sequence that can be interesting from the point</a:t>
            </a:r>
            <a:r>
              <a:rPr lang="tr-TR" dirty="0"/>
              <a:t> </a:t>
            </a:r>
            <a:r>
              <a:rPr lang="en-US" dirty="0"/>
              <a:t>of view of functional and molecular biology, such as gene finding in a sequence or ORF finding</a:t>
            </a:r>
            <a:r>
              <a:rPr lang="tr-TR" dirty="0"/>
              <a:t> </a:t>
            </a:r>
            <a:r>
              <a:rPr lang="en-US" dirty="0"/>
              <a:t>in a sequence. ORFs are the frames in a genomic sequence that are not interrupted by</a:t>
            </a:r>
            <a:r>
              <a:rPr lang="tr-TR" dirty="0"/>
              <a:t> </a:t>
            </a:r>
            <a:r>
              <a:rPr lang="en-US" dirty="0"/>
              <a:t>stop codons.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000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434340"/>
            <a:ext cx="10515600" cy="60579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To start with, we just need a nucleotide sequence to work with, either in the R </a:t>
            </a:r>
            <a:r>
              <a:rPr lang="en-US" dirty="0" smtClean="0"/>
              <a:t>session </a:t>
            </a:r>
            <a:r>
              <a:rPr lang="en-US" dirty="0"/>
              <a:t>or as </a:t>
            </a:r>
            <a:r>
              <a:rPr lang="en-US" dirty="0" smtClean="0"/>
              <a:t>a</a:t>
            </a:r>
            <a:r>
              <a:rPr lang="tr-TR" dirty="0" smtClean="0"/>
              <a:t> </a:t>
            </a:r>
            <a:r>
              <a:rPr lang="en-US" dirty="0" smtClean="0"/>
              <a:t>file</a:t>
            </a:r>
            <a:r>
              <a:rPr lang="en-US" dirty="0"/>
              <a:t>, in the </a:t>
            </a:r>
            <a:r>
              <a:rPr lang="en-US" dirty="0" err="1"/>
              <a:t>Biostrings</a:t>
            </a:r>
            <a:r>
              <a:rPr lang="en-US" dirty="0"/>
              <a:t> library</a:t>
            </a:r>
            <a:r>
              <a:rPr lang="en-US" dirty="0" smtClean="0"/>
              <a:t>.</a:t>
            </a:r>
            <a:endParaRPr lang="tr-TR" dirty="0" smtClean="0"/>
          </a:p>
          <a:p>
            <a:endParaRPr lang="tr-TR" dirty="0"/>
          </a:p>
          <a:p>
            <a:pPr marL="0" indent="0">
              <a:buNone/>
            </a:pPr>
            <a:r>
              <a:rPr lang="en-US" dirty="0"/>
              <a:t>To find a pattern in a sequence, perform the following steps</a:t>
            </a:r>
            <a:r>
              <a:rPr lang="en-US" dirty="0" smtClean="0"/>
              <a:t>:</a:t>
            </a:r>
            <a:r>
              <a:rPr lang="tr-TR" dirty="0" smtClean="0"/>
              <a:t> </a:t>
            </a:r>
            <a:r>
              <a:rPr lang="tr-TR" b="1" dirty="0" smtClean="0"/>
              <a:t>(</a:t>
            </a:r>
            <a:r>
              <a:rPr lang="tr-TR" b="1" dirty="0" err="1" smtClean="0"/>
              <a:t>script</a:t>
            </a:r>
            <a:r>
              <a:rPr lang="tr-TR" b="1" dirty="0" smtClean="0"/>
              <a:t>)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1. Looking for the start and stop codons in R can be seen as a simple </a:t>
            </a:r>
            <a:r>
              <a:rPr lang="en-US" dirty="0" smtClean="0"/>
              <a:t>pattern-matching</a:t>
            </a:r>
            <a:r>
              <a:rPr lang="tr-TR" dirty="0" smtClean="0"/>
              <a:t> </a:t>
            </a:r>
            <a:r>
              <a:rPr lang="en-US" dirty="0" smtClean="0"/>
              <a:t>problem </a:t>
            </a:r>
            <a:r>
              <a:rPr lang="en-US" dirty="0"/>
              <a:t>and can be solved with the </a:t>
            </a:r>
            <a:r>
              <a:rPr lang="en-US" dirty="0" err="1"/>
              <a:t>Biostrings</a:t>
            </a:r>
            <a:r>
              <a:rPr lang="en-US" dirty="0"/>
              <a:t> library. Load this library with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following </a:t>
            </a:r>
            <a:r>
              <a:rPr lang="en-US" dirty="0"/>
              <a:t>function:</a:t>
            </a:r>
          </a:p>
          <a:p>
            <a:pPr marL="0" indent="0">
              <a:buNone/>
            </a:pPr>
            <a:r>
              <a:rPr lang="en-US" b="1" dirty="0" smtClean="0"/>
              <a:t>&gt; library(</a:t>
            </a:r>
            <a:r>
              <a:rPr lang="en-US" b="1" dirty="0" err="1" smtClean="0"/>
              <a:t>Biostrings</a:t>
            </a:r>
            <a:r>
              <a:rPr lang="en-US" b="1" dirty="0" smtClean="0"/>
              <a:t>)</a:t>
            </a:r>
            <a:endParaRPr lang="tr-TR" b="1" dirty="0" smtClean="0"/>
          </a:p>
          <a:p>
            <a:pPr marL="0" indent="0">
              <a:buNone/>
            </a:pPr>
            <a:r>
              <a:rPr lang="en-US" dirty="0"/>
              <a:t>Then, create the sequence to be analyzed as follows (in our case, we use a random</a:t>
            </a:r>
          </a:p>
          <a:p>
            <a:pPr marL="0" indent="0">
              <a:buNone/>
            </a:pPr>
            <a:r>
              <a:rPr lang="en-US" dirty="0"/>
              <a:t>sequence, but we can use the sequences fetched from </a:t>
            </a:r>
            <a:r>
              <a:rPr lang="en-US" dirty="0" err="1"/>
              <a:t>GenBank</a:t>
            </a:r>
            <a:r>
              <a:rPr lang="en-US" dirty="0"/>
              <a:t> as well):</a:t>
            </a:r>
          </a:p>
          <a:p>
            <a:pPr marL="0" indent="0">
              <a:buNone/>
            </a:pPr>
            <a:r>
              <a:rPr lang="en-US" b="1" dirty="0"/>
              <a:t>&gt; </a:t>
            </a:r>
            <a:r>
              <a:rPr lang="en-US" b="1" dirty="0" err="1"/>
              <a:t>mynucleotide</a:t>
            </a:r>
            <a:r>
              <a:rPr lang="en-US" b="1" dirty="0"/>
              <a:t> &lt;- </a:t>
            </a:r>
            <a:r>
              <a:rPr lang="en-US" b="1" dirty="0" err="1"/>
              <a:t>DNAString</a:t>
            </a:r>
            <a:r>
              <a:rPr lang="en-US" b="1" dirty="0"/>
              <a:t>("</a:t>
            </a:r>
            <a:r>
              <a:rPr lang="en-US" b="1" dirty="0" err="1"/>
              <a:t>aacataatgcagtagaacccatgagccc</a:t>
            </a:r>
            <a:r>
              <a:rPr lang="en-US" b="1" dirty="0"/>
              <a:t>")</a:t>
            </a:r>
          </a:p>
          <a:p>
            <a:pPr marL="0" indent="0">
              <a:buNone/>
            </a:pPr>
            <a:r>
              <a:rPr lang="en-US" dirty="0"/>
              <a:t>3. Look for a pattern of your interest, such as a start codon ATG, as shown in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following </a:t>
            </a: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b="1" dirty="0"/>
              <a:t>&gt; </a:t>
            </a:r>
            <a:r>
              <a:rPr lang="en-US" b="1" dirty="0" err="1"/>
              <a:t>matchPattern</a:t>
            </a:r>
            <a:r>
              <a:rPr lang="en-US" b="1" dirty="0"/>
              <a:t>(</a:t>
            </a:r>
            <a:r>
              <a:rPr lang="en-US" b="1" dirty="0" err="1"/>
              <a:t>DNAString</a:t>
            </a:r>
            <a:r>
              <a:rPr lang="en-US" b="1" dirty="0"/>
              <a:t>("ATG"), </a:t>
            </a:r>
            <a:r>
              <a:rPr lang="en-US" b="1" dirty="0" err="1"/>
              <a:t>mynucleotide</a:t>
            </a:r>
            <a:r>
              <a:rPr lang="en-US" b="1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958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502920"/>
            <a:ext cx="10515600" cy="61722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4. Similarly, look for the pattern for the stop codons, such as TAA or other stop </a:t>
            </a:r>
            <a:r>
              <a:rPr lang="en-US" dirty="0" smtClean="0"/>
              <a:t>codons,</a:t>
            </a:r>
            <a:r>
              <a:rPr lang="tr-TR" dirty="0" smtClean="0"/>
              <a:t> </a:t>
            </a:r>
            <a:r>
              <a:rPr lang="en-US" dirty="0" smtClean="0"/>
              <a:t>as </a:t>
            </a:r>
            <a:r>
              <a:rPr lang="en-US" dirty="0"/>
              <a:t>shown in the following example:</a:t>
            </a:r>
          </a:p>
          <a:p>
            <a:pPr marL="0" indent="0">
              <a:buNone/>
            </a:pPr>
            <a:r>
              <a:rPr lang="en-US" b="1" dirty="0" smtClean="0"/>
              <a:t>&gt; </a:t>
            </a:r>
            <a:r>
              <a:rPr lang="en-US" b="1" dirty="0" err="1" smtClean="0"/>
              <a:t>matchPattern</a:t>
            </a:r>
            <a:r>
              <a:rPr lang="en-US" b="1" dirty="0"/>
              <a:t>("TAA", </a:t>
            </a:r>
            <a:r>
              <a:rPr lang="en-US" b="1" dirty="0" err="1"/>
              <a:t>mynucleotide</a:t>
            </a:r>
            <a:r>
              <a:rPr lang="en-US" b="1" dirty="0" smtClean="0"/>
              <a:t>)</a:t>
            </a:r>
            <a:endParaRPr lang="tr-TR" b="1" dirty="0" smtClean="0"/>
          </a:p>
          <a:p>
            <a:pPr marL="0" indent="0">
              <a:buNone/>
            </a:pPr>
            <a:r>
              <a:rPr lang="en-US" dirty="0"/>
              <a:t>5. Now, combine these two aspects into a single function to return the overall results </a:t>
            </a:r>
            <a:r>
              <a:rPr lang="en-US" dirty="0" smtClean="0"/>
              <a:t>for</a:t>
            </a:r>
            <a:r>
              <a:rPr lang="tr-TR" dirty="0" smtClean="0"/>
              <a:t> </a:t>
            </a:r>
            <a:r>
              <a:rPr lang="en-US" dirty="0" smtClean="0"/>
              <a:t>all </a:t>
            </a:r>
            <a:r>
              <a:rPr lang="en-US" dirty="0"/>
              <a:t>the codons as in the following function:</a:t>
            </a:r>
          </a:p>
          <a:p>
            <a:pPr marL="0" indent="0">
              <a:buNone/>
            </a:pPr>
            <a:r>
              <a:rPr lang="en-US" b="1" dirty="0" err="1"/>
              <a:t>myCodonFinder</a:t>
            </a:r>
            <a:r>
              <a:rPr lang="en-US" b="1" dirty="0"/>
              <a:t> &lt;- function(sequence){</a:t>
            </a:r>
          </a:p>
          <a:p>
            <a:pPr marL="0" indent="0">
              <a:buNone/>
            </a:pPr>
            <a:r>
              <a:rPr lang="en-US" b="1" dirty="0" err="1"/>
              <a:t>startCodon</a:t>
            </a:r>
            <a:r>
              <a:rPr lang="en-US" b="1" dirty="0"/>
              <a:t> = </a:t>
            </a:r>
            <a:r>
              <a:rPr lang="en-US" b="1" dirty="0" err="1"/>
              <a:t>DNAString</a:t>
            </a:r>
            <a:r>
              <a:rPr lang="en-US" b="1" dirty="0"/>
              <a:t>("ATG") # Assign start codons</a:t>
            </a:r>
          </a:p>
          <a:p>
            <a:pPr marL="0" indent="0">
              <a:buNone/>
            </a:pPr>
            <a:r>
              <a:rPr lang="en-US" b="1" dirty="0" err="1"/>
              <a:t>stopCodons</a:t>
            </a:r>
            <a:r>
              <a:rPr lang="en-US" b="1" dirty="0"/>
              <a:t> = list("TAA", "TAG", "TGA") # Assign stop codons</a:t>
            </a:r>
          </a:p>
          <a:p>
            <a:pPr marL="0" indent="0">
              <a:buNone/>
            </a:pPr>
            <a:r>
              <a:rPr lang="en-US" b="1" dirty="0" err="1"/>
              <a:t>codonPosition</a:t>
            </a:r>
            <a:r>
              <a:rPr lang="en-US" b="1" dirty="0"/>
              <a:t> = list() #initialize the output to be </a:t>
            </a:r>
            <a:r>
              <a:rPr lang="en-US" b="1" dirty="0" smtClean="0"/>
              <a:t>returned</a:t>
            </a:r>
            <a:r>
              <a:rPr lang="tr-TR" b="1" dirty="0" smtClean="0"/>
              <a:t> </a:t>
            </a:r>
            <a:r>
              <a:rPr lang="en-US" b="1" dirty="0" smtClean="0"/>
              <a:t>as </a:t>
            </a:r>
            <a:r>
              <a:rPr lang="en-US" b="1" dirty="0"/>
              <a:t>a list</a:t>
            </a:r>
          </a:p>
          <a:p>
            <a:pPr marL="0" indent="0">
              <a:buNone/>
            </a:pPr>
            <a:r>
              <a:rPr lang="en-US" b="1" dirty="0" err="1"/>
              <a:t>codonPosition$Start</a:t>
            </a:r>
            <a:r>
              <a:rPr lang="en-US" b="1" dirty="0"/>
              <a:t> = </a:t>
            </a:r>
            <a:r>
              <a:rPr lang="en-US" b="1" dirty="0" err="1"/>
              <a:t>matchPattern</a:t>
            </a:r>
            <a:r>
              <a:rPr lang="en-US" b="1" dirty="0"/>
              <a:t>(</a:t>
            </a:r>
            <a:r>
              <a:rPr lang="en-US" b="1" dirty="0" err="1"/>
              <a:t>startCodon</a:t>
            </a:r>
            <a:r>
              <a:rPr lang="en-US" b="1" dirty="0"/>
              <a:t>, sequence) </a:t>
            </a:r>
            <a:r>
              <a:rPr lang="en-US" b="1" dirty="0" smtClean="0"/>
              <a:t>#</a:t>
            </a:r>
            <a:r>
              <a:rPr lang="tr-TR" b="1" dirty="0" smtClean="0"/>
              <a:t> </a:t>
            </a:r>
            <a:r>
              <a:rPr lang="en-US" b="1" dirty="0" smtClean="0"/>
              <a:t>search </a:t>
            </a:r>
            <a:r>
              <a:rPr lang="en-US" b="1" dirty="0"/>
              <a:t>start codons</a:t>
            </a:r>
          </a:p>
          <a:p>
            <a:pPr marL="0" indent="0">
              <a:buNone/>
            </a:pPr>
            <a:r>
              <a:rPr lang="en-US" b="1" dirty="0"/>
              <a:t>x=list()</a:t>
            </a:r>
          </a:p>
          <a:p>
            <a:pPr marL="0" indent="0">
              <a:buNone/>
            </a:pPr>
            <a:r>
              <a:rPr lang="en-US" b="1" dirty="0"/>
              <a:t>for(</a:t>
            </a:r>
            <a:r>
              <a:rPr lang="en-US" b="1" dirty="0" err="1"/>
              <a:t>i</a:t>
            </a:r>
            <a:r>
              <a:rPr lang="en-US" b="1" dirty="0"/>
              <a:t> in 1:3){ # iterate over all stop codons</a:t>
            </a:r>
          </a:p>
          <a:p>
            <a:pPr marL="0" indent="0">
              <a:buNone/>
            </a:pPr>
            <a:r>
              <a:rPr lang="en-US" b="1" dirty="0"/>
              <a:t>x[[</a:t>
            </a:r>
            <a:r>
              <a:rPr lang="en-US" b="1" dirty="0" err="1"/>
              <a:t>i</a:t>
            </a:r>
            <a:r>
              <a:rPr lang="en-US" b="1" dirty="0"/>
              <a:t>]]= </a:t>
            </a:r>
            <a:r>
              <a:rPr lang="en-US" b="1" dirty="0" err="1"/>
              <a:t>matchPattern</a:t>
            </a:r>
            <a:r>
              <a:rPr lang="en-US" b="1" dirty="0"/>
              <a:t>(</a:t>
            </a:r>
            <a:r>
              <a:rPr lang="en-US" b="1" dirty="0" err="1"/>
              <a:t>DNAString</a:t>
            </a:r>
            <a:r>
              <a:rPr lang="en-US" b="1" dirty="0"/>
              <a:t> (</a:t>
            </a:r>
            <a:r>
              <a:rPr lang="en-US" b="1" dirty="0" err="1"/>
              <a:t>stopCodons</a:t>
            </a:r>
            <a:r>
              <a:rPr lang="en-US" b="1" dirty="0"/>
              <a:t>[[</a:t>
            </a:r>
            <a:r>
              <a:rPr lang="en-US" b="1" dirty="0" err="1"/>
              <a:t>i</a:t>
            </a:r>
            <a:r>
              <a:rPr lang="en-US" b="1" dirty="0"/>
              <a:t>]]), sequence)</a:t>
            </a:r>
          </a:p>
          <a:p>
            <a:pPr marL="0" indent="0">
              <a:buNone/>
            </a:pPr>
            <a:r>
              <a:rPr lang="en-US" b="1" dirty="0" err="1"/>
              <a:t>codonPosition$Stop</a:t>
            </a:r>
            <a:r>
              <a:rPr lang="en-US" b="1" dirty="0"/>
              <a:t>=x</a:t>
            </a:r>
          </a:p>
          <a:p>
            <a:pPr marL="0" indent="0">
              <a:buNone/>
            </a:pPr>
            <a:r>
              <a:rPr lang="en-US" b="1" dirty="0"/>
              <a:t>}</a:t>
            </a:r>
          </a:p>
          <a:p>
            <a:pPr marL="0" indent="0">
              <a:buNone/>
            </a:pPr>
            <a:r>
              <a:rPr lang="en-US" b="1" dirty="0"/>
              <a:t>return(</a:t>
            </a:r>
            <a:r>
              <a:rPr lang="en-US" b="1" dirty="0" err="1"/>
              <a:t>codonPosition</a:t>
            </a:r>
            <a:r>
              <a:rPr lang="en-US" b="1" dirty="0"/>
              <a:t>) # returns results</a:t>
            </a:r>
          </a:p>
          <a:p>
            <a:pPr marL="0" indent="0">
              <a:buNone/>
            </a:pPr>
            <a:r>
              <a:rPr lang="en-US" b="1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711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548640"/>
            <a:ext cx="10515600" cy="56283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6. Now, </a:t>
            </a:r>
            <a:r>
              <a:rPr lang="tr-TR" dirty="0" err="1" smtClean="0"/>
              <a:t>use</a:t>
            </a:r>
            <a:r>
              <a:rPr lang="en-US" dirty="0" smtClean="0"/>
              <a:t> </a:t>
            </a:r>
            <a:r>
              <a:rPr lang="en-US" dirty="0"/>
              <a:t>the previous function </a:t>
            </a:r>
            <a:r>
              <a:rPr lang="tr-TR" dirty="0" smtClean="0"/>
              <a:t>a</a:t>
            </a:r>
            <a:r>
              <a:rPr lang="en-US" dirty="0" err="1" smtClean="0"/>
              <a:t>nd</a:t>
            </a:r>
            <a:r>
              <a:rPr lang="en-US" dirty="0" smtClean="0"/>
              <a:t> </a:t>
            </a:r>
            <a:r>
              <a:rPr lang="en-US" dirty="0"/>
              <a:t>run it with </a:t>
            </a:r>
            <a:r>
              <a:rPr lang="en-US" dirty="0" smtClean="0"/>
              <a:t>your</a:t>
            </a:r>
            <a:r>
              <a:rPr lang="tr-TR" dirty="0" smtClean="0"/>
              <a:t> </a:t>
            </a:r>
            <a:r>
              <a:rPr lang="en-US" dirty="0" smtClean="0"/>
              <a:t>sequence </a:t>
            </a:r>
            <a:r>
              <a:rPr lang="en-US" dirty="0"/>
              <a:t>object </a:t>
            </a:r>
            <a:r>
              <a:rPr lang="en-US" dirty="0" err="1"/>
              <a:t>mynucleotide</a:t>
            </a:r>
            <a:r>
              <a:rPr lang="en-US" dirty="0"/>
              <a:t> as follows:</a:t>
            </a:r>
          </a:p>
          <a:p>
            <a:pPr marL="0" indent="0">
              <a:buNone/>
            </a:pPr>
            <a:r>
              <a:rPr lang="en-US" b="1" dirty="0"/>
              <a:t>&gt; </a:t>
            </a:r>
            <a:r>
              <a:rPr lang="en-US" b="1" dirty="0" err="1"/>
              <a:t>StartStops</a:t>
            </a:r>
            <a:r>
              <a:rPr lang="en-US" b="1" dirty="0"/>
              <a:t> &lt;- </a:t>
            </a:r>
            <a:r>
              <a:rPr lang="en-US" b="1" dirty="0" err="1"/>
              <a:t>myCodonFinder</a:t>
            </a:r>
            <a:r>
              <a:rPr lang="en-US" b="1" dirty="0"/>
              <a:t>(</a:t>
            </a:r>
            <a:r>
              <a:rPr lang="en-US" b="1" dirty="0" err="1"/>
              <a:t>mynucleotide</a:t>
            </a:r>
            <a:r>
              <a:rPr lang="en-US" b="1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560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274320"/>
            <a:ext cx="10515600" cy="6309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matchPattern</a:t>
            </a:r>
            <a:r>
              <a:rPr lang="en-US" dirty="0"/>
              <a:t> function of </a:t>
            </a:r>
            <a:r>
              <a:rPr lang="en-US" dirty="0" err="1"/>
              <a:t>Biostrings</a:t>
            </a:r>
            <a:r>
              <a:rPr lang="en-US" dirty="0"/>
              <a:t> is an implementation to identify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occurrences </a:t>
            </a:r>
            <a:r>
              <a:rPr lang="en-US" dirty="0"/>
              <a:t>of a particular pattern or motif in a sequence. It requires a string as an </a:t>
            </a:r>
            <a:r>
              <a:rPr lang="en-US" dirty="0" smtClean="0"/>
              <a:t>input</a:t>
            </a:r>
            <a:r>
              <a:rPr lang="tr-TR" dirty="0" smtClean="0"/>
              <a:t> </a:t>
            </a:r>
            <a:r>
              <a:rPr lang="en-US" dirty="0" smtClean="0"/>
              <a:t>(not </a:t>
            </a:r>
            <a:r>
              <a:rPr lang="en-US" dirty="0"/>
              <a:t>a vector of characters) that is created by the </a:t>
            </a:r>
            <a:r>
              <a:rPr lang="en-US" dirty="0" err="1"/>
              <a:t>DNAString</a:t>
            </a:r>
            <a:r>
              <a:rPr lang="en-US" dirty="0"/>
              <a:t> function.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you intend to </a:t>
            </a:r>
            <a:r>
              <a:rPr lang="en-US" dirty="0" smtClean="0"/>
              <a:t>use</a:t>
            </a:r>
            <a:r>
              <a:rPr lang="tr-TR" dirty="0" smtClean="0"/>
              <a:t> </a:t>
            </a:r>
            <a:r>
              <a:rPr lang="en-US" dirty="0" smtClean="0"/>
              <a:t>a </a:t>
            </a:r>
            <a:r>
              <a:rPr lang="en-US" dirty="0"/>
              <a:t>vector of characters from the </a:t>
            </a:r>
            <a:r>
              <a:rPr lang="en-US" i="1" dirty="0"/>
              <a:t>Retrieving a sequence </a:t>
            </a:r>
            <a:r>
              <a:rPr lang="en-US" dirty="0"/>
              <a:t>recipe, you must convert it into </a:t>
            </a:r>
            <a:r>
              <a:rPr lang="en-US" dirty="0" smtClean="0"/>
              <a:t>a</a:t>
            </a:r>
            <a:r>
              <a:rPr lang="tr-TR" dirty="0" smtClean="0"/>
              <a:t> </a:t>
            </a:r>
            <a:r>
              <a:rPr lang="en-US" dirty="0" smtClean="0"/>
              <a:t>string </a:t>
            </a:r>
            <a:r>
              <a:rPr lang="en-US" dirty="0"/>
              <a:t>via the use of the c2s and </a:t>
            </a:r>
            <a:r>
              <a:rPr lang="en-US" dirty="0" err="1"/>
              <a:t>DNAString</a:t>
            </a:r>
            <a:r>
              <a:rPr lang="en-US" dirty="0"/>
              <a:t> functions (</a:t>
            </a:r>
            <a:r>
              <a:rPr lang="en-US" dirty="0" err="1"/>
              <a:t>AAString</a:t>
            </a:r>
            <a:r>
              <a:rPr lang="en-US" dirty="0"/>
              <a:t> for a protein </a:t>
            </a:r>
            <a:r>
              <a:rPr lang="en-US" dirty="0" smtClean="0"/>
              <a:t>sequence</a:t>
            </a:r>
            <a:r>
              <a:rPr lang="tr-TR" dirty="0" smtClean="0"/>
              <a:t> </a:t>
            </a:r>
            <a:r>
              <a:rPr lang="en-US" dirty="0" smtClean="0"/>
              <a:t>and </a:t>
            </a:r>
            <a:r>
              <a:rPr lang="en-US" dirty="0" err="1"/>
              <a:t>RNAString</a:t>
            </a:r>
            <a:r>
              <a:rPr lang="en-US" dirty="0"/>
              <a:t> for RNAs).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 err="1"/>
              <a:t>matchPattern</a:t>
            </a:r>
            <a:r>
              <a:rPr lang="en-US" dirty="0"/>
              <a:t> function returns a table with columns </a:t>
            </a:r>
            <a:r>
              <a:rPr lang="en-US" dirty="0" smtClean="0"/>
              <a:t>that</a:t>
            </a:r>
            <a:r>
              <a:rPr lang="tr-TR" dirty="0" smtClean="0"/>
              <a:t> </a:t>
            </a:r>
            <a:r>
              <a:rPr lang="en-US" dirty="0" smtClean="0"/>
              <a:t>represent </a:t>
            </a:r>
            <a:r>
              <a:rPr lang="en-US" dirty="0"/>
              <a:t>the start, end, and width of the hit or match (the width is obviously the same </a:t>
            </a:r>
            <a:r>
              <a:rPr lang="en-US" dirty="0" smtClean="0"/>
              <a:t>as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length of the pattern). All the hits found in the sequence are arranged in the rows of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returned </a:t>
            </a:r>
            <a:r>
              <a:rPr lang="en-US" dirty="0"/>
              <a:t>object.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705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Multiple</a:t>
            </a:r>
            <a:r>
              <a:rPr lang="tr-TR" dirty="0" smtClean="0"/>
              <a:t> </a:t>
            </a:r>
            <a:r>
              <a:rPr lang="tr-TR" dirty="0" err="1" smtClean="0"/>
              <a:t>Sequence</a:t>
            </a:r>
            <a:r>
              <a:rPr lang="tr-TR" dirty="0" smtClean="0"/>
              <a:t> </a:t>
            </a:r>
            <a:r>
              <a:rPr lang="tr-TR" dirty="0" err="1" smtClean="0"/>
              <a:t>Alignment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occasions in the sequence analysis where we need to compare many </a:t>
            </a:r>
            <a:r>
              <a:rPr lang="en-US" dirty="0" smtClean="0"/>
              <a:t>sequences</a:t>
            </a:r>
            <a:r>
              <a:rPr lang="tr-TR" dirty="0" smtClean="0"/>
              <a:t> </a:t>
            </a:r>
            <a:r>
              <a:rPr lang="en-US" dirty="0" smtClean="0"/>
              <a:t>against </a:t>
            </a:r>
            <a:r>
              <a:rPr lang="en-US" dirty="0"/>
              <a:t>each other. A general example of such a case is phylogenetic analysis, which will </a:t>
            </a:r>
            <a:r>
              <a:rPr lang="en-US" dirty="0" smtClean="0"/>
              <a:t>be</a:t>
            </a:r>
            <a:r>
              <a:rPr lang="tr-TR" dirty="0" smtClean="0"/>
              <a:t> </a:t>
            </a:r>
            <a:r>
              <a:rPr lang="en-US" dirty="0" smtClean="0"/>
              <a:t>discussed </a:t>
            </a:r>
            <a:r>
              <a:rPr lang="en-US" dirty="0"/>
              <a:t>in the </a:t>
            </a:r>
            <a:r>
              <a:rPr lang="tr-TR" dirty="0" err="1" smtClean="0"/>
              <a:t>following</a:t>
            </a:r>
            <a:r>
              <a:rPr lang="en-US" dirty="0" smtClean="0"/>
              <a:t>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Such </a:t>
            </a:r>
            <a:r>
              <a:rPr lang="en-US" dirty="0"/>
              <a:t>an analysis reveals how similar or dissimilar the </a:t>
            </a:r>
            <a:r>
              <a:rPr lang="en-US" dirty="0" smtClean="0"/>
              <a:t>sequences</a:t>
            </a:r>
            <a:r>
              <a:rPr lang="tr-TR" dirty="0" smtClean="0"/>
              <a:t> </a:t>
            </a:r>
            <a:r>
              <a:rPr lang="en-US" dirty="0" smtClean="0"/>
              <a:t>are </a:t>
            </a:r>
            <a:r>
              <a:rPr lang="en-US" dirty="0"/>
              <a:t>against each other. In this recipe, we explain how to do multiple sequence </a:t>
            </a:r>
            <a:r>
              <a:rPr lang="en-US" dirty="0" smtClean="0"/>
              <a:t>alignment</a:t>
            </a:r>
            <a:r>
              <a:rPr lang="tr-TR" dirty="0" smtClean="0"/>
              <a:t> </a:t>
            </a:r>
            <a:r>
              <a:rPr lang="en-US" dirty="0" smtClean="0"/>
              <a:t>(MSA</a:t>
            </a:r>
            <a:r>
              <a:rPr lang="en-US" dirty="0"/>
              <a:t>) using R.</a:t>
            </a:r>
          </a:p>
        </p:txBody>
      </p:sp>
    </p:spTree>
    <p:extLst>
      <p:ext uri="{BB962C8B-B14F-4D97-AF65-F5344CB8AC3E}">
        <p14:creationId xmlns:p14="http://schemas.microsoft.com/office/powerpoint/2010/main" val="16647820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525780"/>
            <a:ext cx="10515600" cy="565118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our function, to find all the start and stop codons, we combine two pattern searches; </a:t>
            </a:r>
            <a:r>
              <a:rPr lang="en-US" dirty="0" smtClean="0"/>
              <a:t>first,</a:t>
            </a:r>
            <a:r>
              <a:rPr lang="tr-TR" dirty="0" smtClean="0"/>
              <a:t> </a:t>
            </a:r>
            <a:r>
              <a:rPr lang="en-US" dirty="0" smtClean="0"/>
              <a:t>we </a:t>
            </a:r>
            <a:r>
              <a:rPr lang="en-US" dirty="0"/>
              <a:t>combine the search for the start codon, and second, we look iteratively for all the </a:t>
            </a:r>
            <a:r>
              <a:rPr lang="en-US" dirty="0" smtClean="0"/>
              <a:t>three</a:t>
            </a:r>
            <a:r>
              <a:rPr lang="tr-TR" dirty="0" smtClean="0"/>
              <a:t> </a:t>
            </a:r>
            <a:r>
              <a:rPr lang="en-US" dirty="0" smtClean="0"/>
              <a:t>stop </a:t>
            </a:r>
            <a:r>
              <a:rPr lang="en-US" dirty="0"/>
              <a:t>codons.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440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375138"/>
            <a:ext cx="10515600" cy="58018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following are the prerequisites for this recipe: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A new package named muscle to be installed and loaded in the R session.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sequences of our interest, that is, the sequences to be aligned. For </a:t>
            </a:r>
            <a:r>
              <a:rPr lang="en-US" dirty="0" smtClean="0"/>
              <a:t>sequences,</a:t>
            </a:r>
            <a:r>
              <a:rPr lang="tr-TR" dirty="0" smtClean="0"/>
              <a:t> </a:t>
            </a:r>
            <a:r>
              <a:rPr lang="en-US" dirty="0" smtClean="0"/>
              <a:t>we </a:t>
            </a:r>
            <a:r>
              <a:rPr lang="en-US" dirty="0"/>
              <a:t>will use the protein sequences of Cytochrome oxidase (COX-2) from five </a:t>
            </a:r>
            <a:r>
              <a:rPr lang="en-US" dirty="0" smtClean="0"/>
              <a:t>different</a:t>
            </a:r>
            <a:r>
              <a:rPr lang="tr-TR" dirty="0" smtClean="0"/>
              <a:t> </a:t>
            </a:r>
            <a:r>
              <a:rPr lang="en-US" dirty="0" smtClean="0"/>
              <a:t>species.</a:t>
            </a:r>
            <a:endParaRPr lang="en-US" dirty="0"/>
          </a:p>
          <a:p>
            <a:pPr lvl="1"/>
            <a:r>
              <a:rPr lang="en-US" dirty="0" smtClean="0"/>
              <a:t>MUSCLE </a:t>
            </a:r>
            <a:r>
              <a:rPr lang="en-US" dirty="0"/>
              <a:t>algorithms that are very well established and frequently </a:t>
            </a:r>
            <a:r>
              <a:rPr lang="en-US" dirty="0" smtClean="0"/>
              <a:t>used</a:t>
            </a:r>
            <a:r>
              <a:rPr lang="tr-TR" dirty="0" smtClean="0"/>
              <a:t> </a:t>
            </a:r>
            <a:r>
              <a:rPr lang="en-US" dirty="0" smtClean="0"/>
              <a:t>by </a:t>
            </a:r>
            <a:r>
              <a:rPr lang="en-US" dirty="0" err="1"/>
              <a:t>bioinformaticians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653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411480"/>
            <a:ext cx="10515600" cy="60807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Follow the ensuing steps to perform the multiple sequence alignment:</a:t>
            </a:r>
          </a:p>
          <a:p>
            <a:pPr marL="0" indent="0">
              <a:buNone/>
            </a:pPr>
            <a:r>
              <a:rPr lang="en-US" dirty="0"/>
              <a:t>1. Start with installing and loading the required packages by typing the</a:t>
            </a:r>
          </a:p>
          <a:p>
            <a:pPr marL="0" indent="0">
              <a:buNone/>
            </a:pPr>
            <a:r>
              <a:rPr lang="en-US" dirty="0"/>
              <a:t>following </a:t>
            </a:r>
            <a:r>
              <a:rPr lang="en-US" dirty="0" smtClean="0"/>
              <a:t>commands:</a:t>
            </a:r>
            <a:r>
              <a:rPr lang="tr-TR" dirty="0" smtClean="0"/>
              <a:t> </a:t>
            </a:r>
            <a:r>
              <a:rPr lang="tr-TR" b="1" dirty="0" smtClean="0">
                <a:solidFill>
                  <a:srgbClr val="FF0000"/>
                </a:solidFill>
              </a:rPr>
              <a:t>(</a:t>
            </a:r>
            <a:r>
              <a:rPr lang="tr-TR" b="1" dirty="0" err="1" smtClean="0">
                <a:solidFill>
                  <a:srgbClr val="FF0000"/>
                </a:solidFill>
              </a:rPr>
              <a:t>script</a:t>
            </a:r>
            <a:r>
              <a:rPr lang="tr-TR" b="1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tr-TR" b="1" dirty="0" smtClean="0"/>
              <a:t>&gt;</a:t>
            </a:r>
            <a:r>
              <a:rPr lang="en-US" b="1" dirty="0" smtClean="0"/>
              <a:t>if </a:t>
            </a:r>
            <a:r>
              <a:rPr lang="en-US" b="1" dirty="0"/>
              <a:t>(!</a:t>
            </a:r>
            <a:r>
              <a:rPr lang="en-US" b="1" dirty="0" err="1"/>
              <a:t>requireNamespace</a:t>
            </a:r>
            <a:r>
              <a:rPr lang="en-US" b="1" dirty="0"/>
              <a:t>("</a:t>
            </a:r>
            <a:r>
              <a:rPr lang="en-US" b="1" dirty="0" err="1"/>
              <a:t>BiocManager</a:t>
            </a:r>
            <a:r>
              <a:rPr lang="en-US" b="1" dirty="0"/>
              <a:t>", quietly = TRUE))</a:t>
            </a:r>
          </a:p>
          <a:p>
            <a:pPr marL="0" indent="0">
              <a:buNone/>
            </a:pPr>
            <a:r>
              <a:rPr lang="en-US" b="1" dirty="0"/>
              <a:t>  </a:t>
            </a:r>
            <a:r>
              <a:rPr lang="en-US" b="1" dirty="0" err="1"/>
              <a:t>install.packages</a:t>
            </a:r>
            <a:r>
              <a:rPr lang="en-US" b="1" dirty="0"/>
              <a:t>("</a:t>
            </a:r>
            <a:r>
              <a:rPr lang="en-US" b="1" dirty="0" err="1"/>
              <a:t>BiocManager</a:t>
            </a:r>
            <a:r>
              <a:rPr lang="en-US" b="1" dirty="0"/>
              <a:t>")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tr-TR" b="1" dirty="0" smtClean="0"/>
              <a:t>&gt;</a:t>
            </a:r>
            <a:r>
              <a:rPr lang="en-US" b="1" dirty="0" err="1" smtClean="0"/>
              <a:t>BiocManager</a:t>
            </a:r>
            <a:r>
              <a:rPr lang="en-US" b="1" dirty="0"/>
              <a:t>::install("</a:t>
            </a:r>
            <a:r>
              <a:rPr lang="en-US" b="1" dirty="0" err="1"/>
              <a:t>msa</a:t>
            </a:r>
            <a:r>
              <a:rPr lang="en-US" b="1" dirty="0" smtClean="0"/>
              <a:t>")</a:t>
            </a:r>
            <a:endParaRPr lang="tr-TR" b="1" dirty="0" smtClean="0"/>
          </a:p>
          <a:p>
            <a:pPr marL="0" indent="0">
              <a:buNone/>
            </a:pPr>
            <a:r>
              <a:rPr lang="tr-TR" b="1" dirty="0" smtClean="0"/>
              <a:t>&gt;</a:t>
            </a:r>
            <a:r>
              <a:rPr lang="en-US" b="1" dirty="0" smtClean="0"/>
              <a:t>library(</a:t>
            </a:r>
            <a:r>
              <a:rPr lang="en-US" b="1" dirty="0" err="1" smtClean="0"/>
              <a:t>msa</a:t>
            </a:r>
            <a:r>
              <a:rPr lang="en-US" b="1" dirty="0" smtClean="0"/>
              <a:t>)</a:t>
            </a:r>
            <a:endParaRPr lang="tr-TR" b="1" dirty="0" smtClean="0"/>
          </a:p>
          <a:p>
            <a:pPr marL="0" indent="0">
              <a:buNone/>
            </a:pPr>
            <a:r>
              <a:rPr lang="en-US" dirty="0"/>
              <a:t>2. Then, get all the sequences to be aligned. They can be read directly from a FASTA </a:t>
            </a:r>
            <a:r>
              <a:rPr lang="en-US" dirty="0" smtClean="0"/>
              <a:t>file</a:t>
            </a:r>
            <a:r>
              <a:rPr lang="tr-TR" dirty="0" smtClean="0"/>
              <a:t> </a:t>
            </a:r>
            <a:r>
              <a:rPr lang="en-US" dirty="0" smtClean="0"/>
              <a:t>as </a:t>
            </a:r>
            <a:r>
              <a:rPr lang="en-US" dirty="0"/>
              <a:t>follows</a:t>
            </a:r>
            <a:r>
              <a:rPr lang="en-US" dirty="0" smtClean="0"/>
              <a:t>:</a:t>
            </a:r>
            <a:endParaRPr lang="tr-TR" dirty="0" smtClean="0"/>
          </a:p>
          <a:p>
            <a:pPr marL="0" indent="0">
              <a:buNone/>
            </a:pPr>
            <a:r>
              <a:rPr lang="tr-TR" b="1" dirty="0"/>
              <a:t>&gt;</a:t>
            </a:r>
            <a:r>
              <a:rPr lang="tr-TR" b="1" dirty="0" err="1"/>
              <a:t>mySequences</a:t>
            </a:r>
            <a:r>
              <a:rPr lang="tr-TR" b="1" dirty="0"/>
              <a:t> &lt;- </a:t>
            </a:r>
            <a:r>
              <a:rPr lang="tr-TR" b="1" dirty="0" err="1"/>
              <a:t>readAAStringSet</a:t>
            </a:r>
            <a:r>
              <a:rPr lang="tr-TR" b="1" dirty="0"/>
              <a:t>("</a:t>
            </a:r>
            <a:r>
              <a:rPr lang="tr-TR" b="1" dirty="0" err="1"/>
              <a:t>fastaMSA.fasta</a:t>
            </a:r>
            <a:r>
              <a:rPr lang="tr-TR" b="1" dirty="0"/>
              <a:t>")</a:t>
            </a:r>
          </a:p>
          <a:p>
            <a:pPr marL="0" indent="0">
              <a:buNone/>
            </a:pPr>
            <a:r>
              <a:rPr lang="tr-TR" b="1" dirty="0" smtClean="0"/>
              <a:t>&gt;</a:t>
            </a:r>
            <a:r>
              <a:rPr lang="tr-TR" b="1" dirty="0" err="1" smtClean="0"/>
              <a:t>mySequences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91835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502920"/>
            <a:ext cx="10515600" cy="612648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Now, use the muscle function to perform the alignment with the following command</a:t>
            </a:r>
            <a:r>
              <a:rPr lang="en-US" dirty="0" smtClean="0"/>
              <a:t>:</a:t>
            </a:r>
            <a:endParaRPr lang="tr-TR" dirty="0" smtClean="0"/>
          </a:p>
          <a:p>
            <a:pPr marL="0" indent="0">
              <a:buNone/>
            </a:pPr>
            <a:r>
              <a:rPr lang="tr-TR" b="1" dirty="0" smtClean="0"/>
              <a:t>&gt; </a:t>
            </a:r>
            <a:r>
              <a:rPr lang="en-US" b="1" dirty="0" err="1" smtClean="0"/>
              <a:t>myalignment</a:t>
            </a:r>
            <a:r>
              <a:rPr lang="en-US" b="1" dirty="0"/>
              <a:t>&lt;-</a:t>
            </a:r>
            <a:r>
              <a:rPr lang="en-US" b="1" dirty="0" err="1"/>
              <a:t>msa</a:t>
            </a:r>
            <a:r>
              <a:rPr lang="en-US" b="1" dirty="0"/>
              <a:t>(</a:t>
            </a:r>
            <a:r>
              <a:rPr lang="en-US" b="1" dirty="0" err="1"/>
              <a:t>mySequences</a:t>
            </a:r>
            <a:r>
              <a:rPr lang="en-US" b="1" dirty="0"/>
              <a:t>, "Muscle")</a:t>
            </a:r>
          </a:p>
          <a:p>
            <a:pPr marL="0" indent="0">
              <a:buNone/>
            </a:pPr>
            <a:r>
              <a:rPr lang="tr-TR" b="1" dirty="0" smtClean="0"/>
              <a:t>&gt; </a:t>
            </a:r>
            <a:r>
              <a:rPr lang="en-US" b="1" dirty="0" smtClean="0"/>
              <a:t>print(</a:t>
            </a:r>
            <a:r>
              <a:rPr lang="en-US" b="1" dirty="0" err="1" smtClean="0"/>
              <a:t>myalignment</a:t>
            </a:r>
            <a:r>
              <a:rPr lang="en-US" b="1" dirty="0"/>
              <a:t>, show="complete</a:t>
            </a:r>
            <a:r>
              <a:rPr lang="en-US" b="1" dirty="0" smtClean="0"/>
              <a:t>")</a:t>
            </a:r>
            <a:endParaRPr lang="tr-TR" b="1" dirty="0" smtClean="0"/>
          </a:p>
          <a:p>
            <a:pPr marL="0" indent="0">
              <a:buNone/>
            </a:pPr>
            <a:endParaRPr lang="tr-TR" b="1" dirty="0" smtClean="0"/>
          </a:p>
          <a:p>
            <a:pPr marL="0" indent="0">
              <a:buNone/>
            </a:pPr>
            <a:r>
              <a:rPr lang="tr-TR" dirty="0" err="1" smtClean="0"/>
              <a:t>We</a:t>
            </a:r>
            <a:r>
              <a:rPr lang="tr-TR" dirty="0" smtClean="0"/>
              <a:t> can </a:t>
            </a:r>
            <a:r>
              <a:rPr lang="tr-TR" dirty="0" err="1" smtClean="0"/>
              <a:t>also</a:t>
            </a:r>
            <a:r>
              <a:rPr lang="tr-TR" dirty="0" smtClean="0"/>
              <a:t> </a:t>
            </a:r>
            <a:r>
              <a:rPr lang="tr-TR" dirty="0" err="1" smtClean="0"/>
              <a:t>print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alignment</a:t>
            </a:r>
            <a:r>
              <a:rPr lang="tr-TR" dirty="0" smtClean="0"/>
              <a:t> </a:t>
            </a:r>
            <a:r>
              <a:rPr lang="tr-TR" dirty="0" err="1" smtClean="0"/>
              <a:t>result</a:t>
            </a:r>
            <a:r>
              <a:rPr lang="tr-TR" dirty="0" smtClean="0"/>
              <a:t> in a </a:t>
            </a:r>
            <a:r>
              <a:rPr lang="tr-TR" dirty="0" err="1" smtClean="0"/>
              <a:t>pretty</a:t>
            </a:r>
            <a:r>
              <a:rPr lang="tr-TR" dirty="0" smtClean="0"/>
              <a:t> format:</a:t>
            </a:r>
          </a:p>
          <a:p>
            <a:pPr marL="0" indent="0">
              <a:buNone/>
            </a:pPr>
            <a:r>
              <a:rPr lang="tr-TR" b="1" dirty="0" smtClean="0"/>
              <a:t>&gt;</a:t>
            </a:r>
            <a:r>
              <a:rPr lang="en-US" b="1" dirty="0" err="1" smtClean="0"/>
              <a:t>tmpFile</a:t>
            </a:r>
            <a:r>
              <a:rPr lang="en-US" b="1" dirty="0" smtClean="0"/>
              <a:t> </a:t>
            </a:r>
            <a:r>
              <a:rPr lang="en-US" b="1" dirty="0"/>
              <a:t>&lt;- </a:t>
            </a:r>
            <a:r>
              <a:rPr lang="en-US" b="1" dirty="0" err="1"/>
              <a:t>tempfile</a:t>
            </a:r>
            <a:r>
              <a:rPr lang="en-US" b="1" dirty="0"/>
              <a:t>(pattern="</a:t>
            </a:r>
            <a:r>
              <a:rPr lang="en-US" b="1" dirty="0" err="1"/>
              <a:t>msa</a:t>
            </a:r>
            <a:r>
              <a:rPr lang="en-US" b="1" dirty="0"/>
              <a:t>", </a:t>
            </a:r>
            <a:r>
              <a:rPr lang="en-US" b="1" dirty="0" err="1"/>
              <a:t>tmpdir</a:t>
            </a:r>
            <a:r>
              <a:rPr lang="en-US" b="1" dirty="0"/>
              <a:t>=".", </a:t>
            </a:r>
            <a:r>
              <a:rPr lang="en-US" b="1" dirty="0" err="1"/>
              <a:t>fileext</a:t>
            </a:r>
            <a:r>
              <a:rPr lang="en-US" b="1" dirty="0"/>
              <a:t>=".pdf")</a:t>
            </a:r>
          </a:p>
          <a:p>
            <a:pPr marL="0" indent="0">
              <a:buNone/>
            </a:pPr>
            <a:r>
              <a:rPr lang="tr-TR" b="1" dirty="0" smtClean="0"/>
              <a:t>&gt;</a:t>
            </a:r>
            <a:r>
              <a:rPr lang="en-US" b="1" dirty="0" err="1" smtClean="0"/>
              <a:t>tmpFile</a:t>
            </a:r>
            <a:endParaRPr lang="en-US" b="1" dirty="0"/>
          </a:p>
          <a:p>
            <a:pPr marL="0" indent="0">
              <a:buNone/>
            </a:pPr>
            <a:r>
              <a:rPr lang="tr-TR" b="1" dirty="0" smtClean="0"/>
              <a:t>&gt;</a:t>
            </a:r>
            <a:r>
              <a:rPr lang="en-US" b="1" dirty="0" err="1" smtClean="0"/>
              <a:t>msaPrettyPrint</a:t>
            </a:r>
            <a:r>
              <a:rPr lang="en-US" b="1" dirty="0" smtClean="0"/>
              <a:t>(</a:t>
            </a:r>
            <a:r>
              <a:rPr lang="en-US" b="1" dirty="0" err="1" smtClean="0"/>
              <a:t>myalignment</a:t>
            </a:r>
            <a:r>
              <a:rPr lang="en-US" b="1" dirty="0"/>
              <a:t>, file=</a:t>
            </a:r>
            <a:r>
              <a:rPr lang="en-US" b="1" dirty="0" err="1"/>
              <a:t>tmpFile</a:t>
            </a:r>
            <a:r>
              <a:rPr lang="en-US" b="1" dirty="0"/>
              <a:t>, output="pdf",</a:t>
            </a:r>
          </a:p>
          <a:p>
            <a:pPr marL="0" indent="0">
              <a:buNone/>
            </a:pPr>
            <a:r>
              <a:rPr lang="en-US" b="1" dirty="0"/>
              <a:t>               </a:t>
            </a:r>
            <a:r>
              <a:rPr lang="en-US" b="1" dirty="0" err="1"/>
              <a:t>showNames</a:t>
            </a:r>
            <a:r>
              <a:rPr lang="en-US" b="1" dirty="0"/>
              <a:t>="left", </a:t>
            </a:r>
            <a:r>
              <a:rPr lang="en-US" b="1" dirty="0" err="1"/>
              <a:t>showNumbering</a:t>
            </a:r>
            <a:r>
              <a:rPr lang="en-US" b="1" dirty="0"/>
              <a:t>="none", </a:t>
            </a:r>
            <a:r>
              <a:rPr lang="en-US" b="1" dirty="0" err="1"/>
              <a:t>showLogo</a:t>
            </a:r>
            <a:r>
              <a:rPr lang="en-US" b="1" dirty="0"/>
              <a:t>="top",</a:t>
            </a:r>
          </a:p>
          <a:p>
            <a:pPr marL="0" indent="0">
              <a:buNone/>
            </a:pPr>
            <a:r>
              <a:rPr lang="en-US" b="1" dirty="0"/>
              <a:t>               </a:t>
            </a:r>
            <a:r>
              <a:rPr lang="en-US" b="1" dirty="0" err="1"/>
              <a:t>showConsensus</a:t>
            </a:r>
            <a:r>
              <a:rPr lang="en-US" b="1" dirty="0"/>
              <a:t>="bottom", </a:t>
            </a:r>
            <a:r>
              <a:rPr lang="en-US" b="1" dirty="0" err="1"/>
              <a:t>logoColors</a:t>
            </a:r>
            <a:r>
              <a:rPr lang="en-US" b="1" dirty="0"/>
              <a:t>="</a:t>
            </a:r>
            <a:r>
              <a:rPr lang="en-US" b="1" dirty="0" err="1"/>
              <a:t>rasmol</a:t>
            </a:r>
            <a:r>
              <a:rPr lang="en-US" b="1" dirty="0"/>
              <a:t>",</a:t>
            </a:r>
          </a:p>
          <a:p>
            <a:pPr marL="0" indent="0">
              <a:buNone/>
            </a:pPr>
            <a:r>
              <a:rPr lang="en-US" b="1" dirty="0"/>
              <a:t>               verbose=FALSE, </a:t>
            </a:r>
            <a:r>
              <a:rPr lang="en-US" b="1" dirty="0" err="1"/>
              <a:t>askForOverwrite</a:t>
            </a:r>
            <a:r>
              <a:rPr lang="en-US" b="1" dirty="0"/>
              <a:t>=FALSE</a:t>
            </a:r>
            <a:r>
              <a:rPr lang="en-US" b="1" dirty="0" smtClean="0"/>
              <a:t>)</a:t>
            </a:r>
            <a:endParaRPr lang="tr-TR" b="1" dirty="0" smtClean="0"/>
          </a:p>
          <a:p>
            <a:pPr marL="0" indent="0">
              <a:buNone/>
            </a:pPr>
            <a:r>
              <a:rPr lang="tr-TR" dirty="0" err="1" smtClean="0"/>
              <a:t>Note</a:t>
            </a:r>
            <a:r>
              <a:rPr lang="tr-TR" dirty="0" smtClean="0"/>
              <a:t> </a:t>
            </a:r>
            <a:r>
              <a:rPr lang="tr-TR" dirty="0" err="1" smtClean="0"/>
              <a:t>that</a:t>
            </a:r>
            <a:r>
              <a:rPr lang="tr-TR" dirty="0" smtClean="0"/>
              <a:t> </a:t>
            </a:r>
            <a:r>
              <a:rPr lang="tr-TR" dirty="0" err="1" smtClean="0"/>
              <a:t>this</a:t>
            </a:r>
            <a:r>
              <a:rPr lang="tr-TR" dirty="0" smtClean="0"/>
              <a:t> </a:t>
            </a:r>
            <a:r>
              <a:rPr lang="tr-TR" dirty="0" err="1" smtClean="0"/>
              <a:t>requires</a:t>
            </a:r>
            <a:r>
              <a:rPr lang="tr-TR" dirty="0" smtClean="0"/>
              <a:t> a </a:t>
            </a:r>
            <a:r>
              <a:rPr lang="tr-TR" dirty="0" err="1" smtClean="0"/>
              <a:t>Latex</a:t>
            </a:r>
            <a:r>
              <a:rPr lang="tr-TR" dirty="0" smtClean="0"/>
              <a:t> </a:t>
            </a:r>
            <a:r>
              <a:rPr lang="tr-TR" dirty="0" err="1" smtClean="0"/>
              <a:t>compiler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editor</a:t>
            </a:r>
            <a:r>
              <a:rPr lang="tr-TR" dirty="0" smtClean="0"/>
              <a:t> </a:t>
            </a:r>
            <a:r>
              <a:rPr lang="tr-TR" dirty="0" err="1" smtClean="0"/>
              <a:t>installed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produce</a:t>
            </a:r>
            <a:r>
              <a:rPr lang="tr-TR" dirty="0" smtClean="0"/>
              <a:t> </a:t>
            </a:r>
            <a:r>
              <a:rPr lang="tr-TR" dirty="0" err="1" smtClean="0"/>
              <a:t>results</a:t>
            </a:r>
            <a:r>
              <a:rPr lang="tr-TR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206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502920"/>
            <a:ext cx="10515600" cy="63550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muscle function depicted in this recipe uses the established multiple </a:t>
            </a:r>
            <a:r>
              <a:rPr lang="en-US" dirty="0" smtClean="0"/>
              <a:t>sequence</a:t>
            </a:r>
            <a:r>
              <a:rPr lang="tr-TR" dirty="0" smtClean="0"/>
              <a:t> </a:t>
            </a:r>
            <a:r>
              <a:rPr lang="en-US" dirty="0" smtClean="0"/>
              <a:t>comparison </a:t>
            </a:r>
            <a:r>
              <a:rPr lang="en-US" dirty="0"/>
              <a:t>by log-expectation (MUSCLE) algorithm for MSA. The </a:t>
            </a:r>
            <a:r>
              <a:rPr lang="en-US" dirty="0" err="1"/>
              <a:t>read.fasta</a:t>
            </a:r>
            <a:r>
              <a:rPr lang="en-US" dirty="0"/>
              <a:t> </a:t>
            </a:r>
            <a:r>
              <a:rPr lang="en-US" dirty="0" smtClean="0"/>
              <a:t>function</a:t>
            </a:r>
            <a:r>
              <a:rPr lang="tr-TR" dirty="0" smtClean="0"/>
              <a:t> </a:t>
            </a:r>
            <a:r>
              <a:rPr lang="en-US" dirty="0" smtClean="0"/>
              <a:t>(from </a:t>
            </a:r>
            <a:r>
              <a:rPr lang="en-US" dirty="0"/>
              <a:t>the muscle package) reads the sequences into a </a:t>
            </a:r>
            <a:r>
              <a:rPr lang="en-US" dirty="0" err="1"/>
              <a:t>fasta</a:t>
            </a:r>
            <a:r>
              <a:rPr lang="en-US" dirty="0"/>
              <a:t> object. The </a:t>
            </a:r>
            <a:r>
              <a:rPr lang="en-US" dirty="0" err="1"/>
              <a:t>fasta</a:t>
            </a:r>
            <a:r>
              <a:rPr lang="en-US" dirty="0"/>
              <a:t> </a:t>
            </a:r>
            <a:r>
              <a:rPr lang="en-US" dirty="0" smtClean="0"/>
              <a:t>object</a:t>
            </a:r>
            <a:r>
              <a:rPr lang="tr-TR" dirty="0" smtClean="0"/>
              <a:t> </a:t>
            </a:r>
            <a:r>
              <a:rPr lang="en-US" dirty="0" smtClean="0"/>
              <a:t>contains </a:t>
            </a:r>
            <a:r>
              <a:rPr lang="en-US" dirty="0"/>
              <a:t>the sequences in the FASTA file as a data frame. 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muscle function actually </a:t>
            </a:r>
            <a:r>
              <a:rPr lang="en-US" dirty="0" smtClean="0"/>
              <a:t>calls</a:t>
            </a:r>
            <a:r>
              <a:rPr lang="tr-TR" dirty="0" smtClean="0"/>
              <a:t> </a:t>
            </a:r>
            <a:r>
              <a:rPr lang="en-US" dirty="0" smtClean="0"/>
              <a:t>a </a:t>
            </a:r>
            <a:r>
              <a:rPr lang="en-US" dirty="0"/>
              <a:t>C implementation of the MUSCLE algorithm. The algorithm works in three stages, </a:t>
            </a:r>
            <a:r>
              <a:rPr lang="en-US" dirty="0" smtClean="0"/>
              <a:t>namely,</a:t>
            </a:r>
            <a:r>
              <a:rPr lang="tr-TR" dirty="0" smtClean="0"/>
              <a:t> </a:t>
            </a:r>
            <a:r>
              <a:rPr lang="en-US" dirty="0" smtClean="0"/>
              <a:t>progressive </a:t>
            </a:r>
            <a:r>
              <a:rPr lang="en-US" dirty="0"/>
              <a:t>alignment, improvement, and refinement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/>
              <a:t>In our results, we see how closely related the proteins are, with minor </a:t>
            </a:r>
            <a:r>
              <a:rPr lang="en-US" dirty="0" smtClean="0"/>
              <a:t>differences,</a:t>
            </a:r>
            <a:r>
              <a:rPr lang="tr-TR" dirty="0" smtClean="0"/>
              <a:t> </a:t>
            </a:r>
            <a:r>
              <a:rPr lang="en-US" dirty="0" smtClean="0"/>
              <a:t>representing </a:t>
            </a:r>
            <a:r>
              <a:rPr lang="en-US" dirty="0"/>
              <a:t>the closeness of the involved species at this level.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551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Phylogenetic analysis and tree plotting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66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Phylogenetic analysis is about finding the evolutionary relationship among </a:t>
            </a:r>
            <a:r>
              <a:rPr lang="en-US" dirty="0" smtClean="0"/>
              <a:t>species</a:t>
            </a:r>
            <a:r>
              <a:rPr lang="tr-TR" dirty="0" smtClean="0"/>
              <a:t> </a:t>
            </a:r>
            <a:r>
              <a:rPr lang="en-US" dirty="0" smtClean="0"/>
              <a:t>(organisms</a:t>
            </a:r>
            <a:r>
              <a:rPr lang="en-US" dirty="0"/>
              <a:t>), in our case, based on sequence data. Once we have a set of sequences </a:t>
            </a:r>
            <a:r>
              <a:rPr lang="en-US" dirty="0" smtClean="0"/>
              <a:t>from</a:t>
            </a:r>
            <a:r>
              <a:rPr lang="tr-TR" dirty="0" smtClean="0"/>
              <a:t> </a:t>
            </a:r>
            <a:r>
              <a:rPr lang="en-US" dirty="0" smtClean="0"/>
              <a:t>different </a:t>
            </a:r>
            <a:r>
              <a:rPr lang="en-US" dirty="0"/>
              <a:t>sources, it becomes very interesting to understand how close or distant they </a:t>
            </a:r>
            <a:r>
              <a:rPr lang="en-US" dirty="0" smtClean="0"/>
              <a:t>are</a:t>
            </a:r>
            <a:r>
              <a:rPr lang="tr-TR" dirty="0" smtClean="0"/>
              <a:t> </a:t>
            </a:r>
            <a:r>
              <a:rPr lang="en-US" dirty="0" smtClean="0"/>
              <a:t>in </a:t>
            </a:r>
            <a:r>
              <a:rPr lang="en-US" dirty="0"/>
              <a:t>terms of molecular evolution. </a:t>
            </a: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As </a:t>
            </a:r>
            <a:r>
              <a:rPr lang="en-US" dirty="0"/>
              <a:t>a result of the mutations during evolution, there </a:t>
            </a:r>
            <a:r>
              <a:rPr lang="en-US" dirty="0" smtClean="0"/>
              <a:t>emerge</a:t>
            </a:r>
            <a:r>
              <a:rPr lang="tr-TR" dirty="0" smtClean="0"/>
              <a:t> </a:t>
            </a:r>
            <a:r>
              <a:rPr lang="en-US" dirty="0" smtClean="0"/>
              <a:t>differences </a:t>
            </a:r>
            <a:r>
              <a:rPr lang="en-US" dirty="0"/>
              <a:t>at the sequence level. These differences can be represented in terms of </a:t>
            </a:r>
            <a:r>
              <a:rPr lang="en-US" dirty="0" smtClean="0"/>
              <a:t>distance</a:t>
            </a:r>
            <a:r>
              <a:rPr lang="tr-TR" dirty="0" smtClean="0"/>
              <a:t> </a:t>
            </a:r>
            <a:r>
              <a:rPr lang="en-US" dirty="0" smtClean="0"/>
              <a:t>measures </a:t>
            </a:r>
            <a:r>
              <a:rPr lang="en-US" dirty="0"/>
              <a:t>(check the </a:t>
            </a:r>
            <a:r>
              <a:rPr lang="en-US" i="1" dirty="0"/>
              <a:t>See also </a:t>
            </a:r>
            <a:r>
              <a:rPr lang="en-US" dirty="0"/>
              <a:t>section at the end of this recipe). These measures can </a:t>
            </a:r>
            <a:r>
              <a:rPr lang="en-US" dirty="0" smtClean="0"/>
              <a:t>then</a:t>
            </a:r>
            <a:r>
              <a:rPr lang="tr-TR" dirty="0" smtClean="0"/>
              <a:t> </a:t>
            </a:r>
            <a:r>
              <a:rPr lang="en-US" dirty="0" smtClean="0"/>
              <a:t>be </a:t>
            </a:r>
            <a:r>
              <a:rPr lang="en-US" dirty="0"/>
              <a:t>used to estimate the evolutionary relations among the species, often represented </a:t>
            </a:r>
            <a:r>
              <a:rPr lang="en-US" dirty="0" smtClean="0"/>
              <a:t>as</a:t>
            </a:r>
            <a:r>
              <a:rPr lang="tr-TR" dirty="0" smtClean="0"/>
              <a:t> </a:t>
            </a:r>
            <a:r>
              <a:rPr lang="en-US" dirty="0" smtClean="0"/>
              <a:t>phylogenetic </a:t>
            </a:r>
            <a:r>
              <a:rPr lang="en-US" dirty="0"/>
              <a:t>trees. This relation is very often depicted in terms of a phylogenetic tree. So </a:t>
            </a:r>
            <a:r>
              <a:rPr lang="en-US" dirty="0" smtClean="0"/>
              <a:t>far,</a:t>
            </a:r>
            <a:r>
              <a:rPr lang="tr-TR" dirty="0" smtClean="0"/>
              <a:t> </a:t>
            </a:r>
            <a:r>
              <a:rPr lang="en-US" dirty="0" smtClean="0"/>
              <a:t>we </a:t>
            </a:r>
            <a:r>
              <a:rPr lang="en-US" dirty="0"/>
              <a:t>looked into the various aspects of sequence retrieval, alignment, and analysis.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993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6149340"/>
          </a:xfrm>
        </p:spPr>
        <p:txBody>
          <a:bodyPr>
            <a:normAutofit/>
          </a:bodyPr>
          <a:lstStyle/>
          <a:p>
            <a:r>
              <a:rPr lang="en-US" dirty="0"/>
              <a:t>The prerequisites for the </a:t>
            </a:r>
            <a:r>
              <a:rPr lang="tr-TR" dirty="0" err="1" smtClean="0"/>
              <a:t>example</a:t>
            </a:r>
            <a:r>
              <a:rPr lang="en-US" dirty="0" smtClean="0"/>
              <a:t> </a:t>
            </a:r>
            <a:r>
              <a:rPr lang="en-US" dirty="0"/>
              <a:t>are as follows:</a:t>
            </a:r>
          </a:p>
          <a:p>
            <a:pPr lvl="1"/>
            <a:r>
              <a:rPr lang="en-US" dirty="0" smtClean="0"/>
              <a:t>An </a:t>
            </a:r>
            <a:r>
              <a:rPr lang="en-US" dirty="0"/>
              <a:t>R session with the ape package installed and loaded</a:t>
            </a:r>
          </a:p>
          <a:p>
            <a:pPr lvl="1"/>
            <a:r>
              <a:rPr lang="en-US" dirty="0" smtClean="0"/>
              <a:t>Sequences </a:t>
            </a:r>
            <a:r>
              <a:rPr lang="en-US" dirty="0"/>
              <a:t>to be analyzed (at least their IDs</a:t>
            </a:r>
            <a:r>
              <a:rPr lang="en-US" dirty="0" smtClean="0"/>
              <a:t>)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en-US" dirty="0"/>
              <a:t>To perform the phylogenetic analysis on sequences of your choice, follow the ensuing steps</a:t>
            </a:r>
            <a:r>
              <a:rPr lang="en-US" dirty="0" smtClean="0"/>
              <a:t>:</a:t>
            </a:r>
            <a:r>
              <a:rPr lang="tr-TR" dirty="0" smtClean="0"/>
              <a:t> </a:t>
            </a:r>
            <a:r>
              <a:rPr lang="tr-TR" b="1" dirty="0" smtClean="0">
                <a:solidFill>
                  <a:srgbClr val="FF0000"/>
                </a:solidFill>
              </a:rPr>
              <a:t>(</a:t>
            </a:r>
            <a:r>
              <a:rPr lang="tr-TR" b="1" dirty="0" err="1" smtClean="0">
                <a:solidFill>
                  <a:srgbClr val="FF0000"/>
                </a:solidFill>
              </a:rPr>
              <a:t>script</a:t>
            </a:r>
            <a:r>
              <a:rPr lang="tr-TR" b="1" dirty="0" smtClean="0">
                <a:solidFill>
                  <a:srgbClr val="FF0000"/>
                </a:solidFill>
              </a:rPr>
              <a:t>)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1. Install and load the ape package by typing the following command:</a:t>
            </a:r>
          </a:p>
          <a:p>
            <a:pPr marL="0" indent="0">
              <a:buNone/>
            </a:pPr>
            <a:r>
              <a:rPr lang="en-US" b="1" dirty="0"/>
              <a:t>&gt; </a:t>
            </a:r>
            <a:r>
              <a:rPr lang="en-US" b="1" dirty="0" err="1"/>
              <a:t>install.packages</a:t>
            </a:r>
            <a:r>
              <a:rPr lang="en-US" b="1" dirty="0"/>
              <a:t>("ape")</a:t>
            </a:r>
          </a:p>
          <a:p>
            <a:pPr marL="0" indent="0">
              <a:buNone/>
            </a:pPr>
            <a:r>
              <a:rPr lang="en-US" b="1" dirty="0"/>
              <a:t>&gt; library(ape)</a:t>
            </a:r>
          </a:p>
          <a:p>
            <a:pPr marL="0" indent="0">
              <a:buNone/>
            </a:pPr>
            <a:r>
              <a:rPr lang="en-US" dirty="0"/>
              <a:t>2. Define the sequences of your interest as a set in terms of IDs as follows:</a:t>
            </a:r>
          </a:p>
          <a:p>
            <a:pPr marL="0" indent="0">
              <a:buNone/>
            </a:pPr>
            <a:r>
              <a:rPr lang="pl-PL" b="1" dirty="0"/>
              <a:t>&gt; myset &lt;- c("U15717", "U15718", "U15719", "U15720", "U15721",</a:t>
            </a:r>
          </a:p>
          <a:p>
            <a:pPr marL="0" indent="0">
              <a:buNone/>
            </a:pPr>
            <a:r>
              <a:rPr lang="en-US" b="1" dirty="0"/>
              <a:t>"U15722", "U15723", "U15724")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097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342900"/>
            <a:ext cx="10515600" cy="61493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3. Fetch the sequences of your interest, as provided in the following example:</a:t>
            </a:r>
          </a:p>
          <a:p>
            <a:pPr marL="0" indent="0">
              <a:buNone/>
            </a:pPr>
            <a:r>
              <a:rPr lang="en-US" b="1" dirty="0"/>
              <a:t>&gt; </a:t>
            </a:r>
            <a:r>
              <a:rPr lang="en-US" b="1" dirty="0" err="1"/>
              <a:t>myseqs</a:t>
            </a:r>
            <a:r>
              <a:rPr lang="en-US" b="1" dirty="0"/>
              <a:t> &lt;- </a:t>
            </a:r>
            <a:r>
              <a:rPr lang="en-US" b="1" dirty="0" err="1"/>
              <a:t>read.GenBank</a:t>
            </a:r>
            <a:r>
              <a:rPr lang="en-US" b="1" dirty="0"/>
              <a:t>(</a:t>
            </a:r>
            <a:r>
              <a:rPr lang="en-US" b="1" dirty="0" err="1"/>
              <a:t>myset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dirty="0"/>
              <a:t>4. Compute the distance matrix for the sequences with the following </a:t>
            </a:r>
            <a:r>
              <a:rPr lang="en-US" dirty="0" err="1"/>
              <a:t>dist.dna</a:t>
            </a:r>
            <a:r>
              <a:rPr lang="en-US" dirty="0"/>
              <a:t> function:</a:t>
            </a:r>
          </a:p>
          <a:p>
            <a:pPr marL="0" indent="0">
              <a:buNone/>
            </a:pPr>
            <a:r>
              <a:rPr lang="en-US" b="1" dirty="0"/>
              <a:t>&gt; </a:t>
            </a:r>
            <a:r>
              <a:rPr lang="en-US" b="1" dirty="0" err="1"/>
              <a:t>mydist</a:t>
            </a:r>
            <a:r>
              <a:rPr lang="en-US" b="1" dirty="0"/>
              <a:t> &lt;- </a:t>
            </a:r>
            <a:r>
              <a:rPr lang="en-US" b="1" dirty="0" err="1"/>
              <a:t>dist.dna</a:t>
            </a:r>
            <a:r>
              <a:rPr lang="en-US" b="1" dirty="0"/>
              <a:t>(</a:t>
            </a:r>
            <a:r>
              <a:rPr lang="en-US" b="1" dirty="0" err="1"/>
              <a:t>myseqs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b="1" dirty="0"/>
              <a:t>&gt; </a:t>
            </a:r>
            <a:r>
              <a:rPr lang="en-US" b="1" dirty="0" err="1"/>
              <a:t>mydist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5. To get the </a:t>
            </a:r>
            <a:r>
              <a:rPr lang="en-US" dirty="0" err="1"/>
              <a:t>phylo</a:t>
            </a:r>
            <a:r>
              <a:rPr lang="en-US" dirty="0"/>
              <a:t> object for the phylogenetic trees, use the following </a:t>
            </a:r>
            <a:r>
              <a:rPr lang="en-US" dirty="0" err="1" smtClean="0"/>
              <a:t>triangMtd</a:t>
            </a:r>
            <a:r>
              <a:rPr lang="tr-TR" dirty="0" smtClean="0"/>
              <a:t> </a:t>
            </a:r>
            <a:r>
              <a:rPr lang="en-US" dirty="0" smtClean="0"/>
              <a:t>function </a:t>
            </a:r>
            <a:r>
              <a:rPr lang="en-US" dirty="0"/>
              <a:t>that uses the triangles method to reconstruct the tree:</a:t>
            </a:r>
          </a:p>
          <a:p>
            <a:r>
              <a:rPr lang="en-US" b="1" dirty="0"/>
              <a:t>&gt; </a:t>
            </a:r>
            <a:r>
              <a:rPr lang="en-US" b="1" dirty="0" err="1"/>
              <a:t>myphylo</a:t>
            </a:r>
            <a:r>
              <a:rPr lang="en-US" b="1" dirty="0"/>
              <a:t> &lt;- </a:t>
            </a:r>
            <a:r>
              <a:rPr lang="en-US" b="1" dirty="0" err="1"/>
              <a:t>triangMtd</a:t>
            </a:r>
            <a:r>
              <a:rPr lang="en-US" b="1" dirty="0"/>
              <a:t>(</a:t>
            </a:r>
            <a:r>
              <a:rPr lang="en-US" b="1" dirty="0" err="1"/>
              <a:t>mydist</a:t>
            </a:r>
            <a:r>
              <a:rPr lang="en-US" b="1" dirty="0" smtClean="0"/>
              <a:t>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16948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2119</Words>
  <Application>Microsoft Office PowerPoint</Application>
  <PresentationFormat>Geniş ekran</PresentationFormat>
  <Paragraphs>132</Paragraphs>
  <Slides>20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Teması</vt:lpstr>
      <vt:lpstr>Bioinformatics with R  Multiple Sequence Alignment, Building Phylogenetic Trees and Pattern Search</vt:lpstr>
      <vt:lpstr>Multiple Sequence Alignment</vt:lpstr>
      <vt:lpstr>PowerPoint Sunusu</vt:lpstr>
      <vt:lpstr>PowerPoint Sunusu</vt:lpstr>
      <vt:lpstr>PowerPoint Sunusu</vt:lpstr>
      <vt:lpstr>PowerPoint Sunusu</vt:lpstr>
      <vt:lpstr>Phylogenetic analysis and tree plotting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Pattern finding in a sequence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Bioinformatics with R</dc:title>
  <dc:creator>Erkan</dc:creator>
  <cp:lastModifiedBy>Erkan</cp:lastModifiedBy>
  <cp:revision>254</cp:revision>
  <dcterms:created xsi:type="dcterms:W3CDTF">2019-03-04T11:34:50Z</dcterms:created>
  <dcterms:modified xsi:type="dcterms:W3CDTF">2021-01-30T11:11:31Z</dcterms:modified>
</cp:coreProperties>
</file>