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75" r:id="rId9"/>
    <p:sldId id="276" r:id="rId10"/>
    <p:sldId id="277" r:id="rId11"/>
    <p:sldId id="278" r:id="rId12"/>
    <p:sldId id="279" r:id="rId13"/>
    <p:sldId id="280" r:id="rId14"/>
    <p:sldId id="267" r:id="rId15"/>
    <p:sldId id="270" r:id="rId16"/>
    <p:sldId id="271" r:id="rId17"/>
    <p:sldId id="273" r:id="rId18"/>
    <p:sldId id="274" r:id="rId19"/>
    <p:sldId id="261" r:id="rId20"/>
    <p:sldId id="262" r:id="rId21"/>
    <p:sldId id="263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6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0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5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9F66-16D1-406A-BECF-F7CC05CD02B4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C9F66-16D1-406A-BECF-F7CC05CD02B4}" type="datetimeFigureOut">
              <a:rPr lang="en-US" smtClean="0"/>
              <a:t>01-Feb-21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68C3-F73C-4EC7-8A34-4743083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0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6024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Bioinformatics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smtClean="0"/>
              <a:t>R</a:t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err="1" smtClean="0"/>
              <a:t>Working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Proteins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4229100"/>
            <a:ext cx="9144000" cy="2446020"/>
          </a:xfrm>
        </p:spPr>
        <p:txBody>
          <a:bodyPr>
            <a:normAutofit lnSpcReduction="10000"/>
          </a:bodyPr>
          <a:lstStyle/>
          <a:p>
            <a:r>
              <a:rPr lang="tr-TR" dirty="0" err="1" smtClean="0"/>
              <a:t>Assoc</a:t>
            </a:r>
            <a:r>
              <a:rPr lang="tr-TR" dirty="0" smtClean="0"/>
              <a:t>. Prof. Dr. Gazi Erkan BOSTANCI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Slides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mainly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on ‘</a:t>
            </a:r>
            <a:r>
              <a:rPr lang="tr-TR" dirty="0" err="1" smtClean="0"/>
              <a:t>Bioinformatics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R </a:t>
            </a:r>
            <a:r>
              <a:rPr lang="tr-TR" dirty="0" err="1" smtClean="0"/>
              <a:t>Cookbook</a:t>
            </a:r>
            <a:r>
              <a:rPr lang="tr-TR" dirty="0" smtClean="0"/>
              <a:t>’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Paurush</a:t>
            </a:r>
            <a:r>
              <a:rPr lang="tr-TR" dirty="0" smtClean="0"/>
              <a:t> </a:t>
            </a:r>
            <a:r>
              <a:rPr lang="tr-TR" dirty="0" err="1" smtClean="0"/>
              <a:t>Praveen</a:t>
            </a:r>
            <a:r>
              <a:rPr lang="tr-TR" dirty="0" smtClean="0"/>
              <a:t> </a:t>
            </a:r>
            <a:r>
              <a:rPr lang="tr-TR" dirty="0" err="1" smtClean="0"/>
              <a:t>Sinha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9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97180"/>
            <a:ext cx="10515600" cy="5879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The </a:t>
            </a:r>
            <a:r>
              <a:rPr lang="en-US" dirty="0" err="1"/>
              <a:t>protR</a:t>
            </a:r>
            <a:r>
              <a:rPr lang="en-US" dirty="0"/>
              <a:t> package needs the sequence as a sequence string. </a:t>
            </a:r>
            <a:r>
              <a:rPr lang="en-US" dirty="0" smtClean="0"/>
              <a:t>Therefore,</a:t>
            </a:r>
            <a:r>
              <a:rPr lang="tr-TR" dirty="0" smtClean="0"/>
              <a:t> </a:t>
            </a:r>
            <a:r>
              <a:rPr lang="en-US" dirty="0" smtClean="0"/>
              <a:t>first </a:t>
            </a:r>
            <a:r>
              <a:rPr lang="en-US" dirty="0"/>
              <a:t>collapse a vector of characters into a string as follows:</a:t>
            </a:r>
          </a:p>
          <a:p>
            <a:pPr marL="0" indent="0">
              <a:buNone/>
            </a:pPr>
            <a:r>
              <a:rPr lang="en-US" b="1" dirty="0"/>
              <a:t>&gt; s1 &lt;- paste(s1, </a:t>
            </a:r>
            <a:r>
              <a:rPr lang="en-US" b="1" dirty="0" err="1"/>
              <a:t>sep</a:t>
            </a:r>
            <a:r>
              <a:rPr lang="en-US" b="1" dirty="0"/>
              <a:t>="",collapse="")</a:t>
            </a:r>
          </a:p>
          <a:p>
            <a:pPr marL="0" indent="0">
              <a:buNone/>
            </a:pPr>
            <a:r>
              <a:rPr lang="en-US" dirty="0"/>
              <a:t>Alternatively, type the following commands:</a:t>
            </a:r>
          </a:p>
          <a:p>
            <a:pPr marL="0" indent="0">
              <a:buNone/>
            </a:pPr>
            <a:r>
              <a:rPr lang="en-US" b="1" dirty="0"/>
              <a:t>&gt; library(</a:t>
            </a:r>
            <a:r>
              <a:rPr lang="en-US" b="1" dirty="0" err="1"/>
              <a:t>seqinr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&gt; s1 &lt;- c2s(s1)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Now, extract and compute the features from this sequence. Start with the amino </a:t>
            </a:r>
            <a:r>
              <a:rPr lang="en-US" dirty="0" smtClean="0"/>
              <a:t>acid</a:t>
            </a:r>
            <a:r>
              <a:rPr lang="tr-TR" dirty="0" smtClean="0"/>
              <a:t> </a:t>
            </a:r>
            <a:r>
              <a:rPr lang="en-US" dirty="0" smtClean="0"/>
              <a:t>composition </a:t>
            </a:r>
            <a:r>
              <a:rPr lang="en-US" dirty="0"/>
              <a:t>using the following </a:t>
            </a:r>
            <a:r>
              <a:rPr lang="en-US" dirty="0" err="1"/>
              <a:t>extractAAC</a:t>
            </a:r>
            <a:r>
              <a:rPr lang="en-US" dirty="0"/>
              <a:t> function: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extractAAC</a:t>
            </a:r>
            <a:r>
              <a:rPr lang="en-US" b="1" dirty="0"/>
              <a:t>(s1)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7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630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5. Check whether the amino acid types of the protein sequence are in the 20 </a:t>
            </a:r>
            <a:r>
              <a:rPr lang="en-US" dirty="0" smtClean="0"/>
              <a:t>default</a:t>
            </a:r>
            <a:r>
              <a:rPr lang="tr-TR" dirty="0" smtClean="0"/>
              <a:t> </a:t>
            </a:r>
            <a:r>
              <a:rPr lang="en-US" dirty="0" smtClean="0"/>
              <a:t>types </a:t>
            </a:r>
            <a:r>
              <a:rPr lang="en-US" dirty="0"/>
              <a:t>using the following function: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protcheck</a:t>
            </a:r>
            <a:r>
              <a:rPr lang="en-US" b="1" dirty="0"/>
              <a:t>(s1)</a:t>
            </a:r>
          </a:p>
          <a:p>
            <a:pPr marL="0" indent="0">
              <a:buNone/>
            </a:pPr>
            <a:r>
              <a:rPr lang="en-US" dirty="0"/>
              <a:t>6. Compute the next feature, that is, the amphiphilic pseudo amino acid </a:t>
            </a:r>
            <a:r>
              <a:rPr lang="en-US" dirty="0" smtClean="0"/>
              <a:t>composition,</a:t>
            </a:r>
            <a:r>
              <a:rPr lang="tr-TR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gives an idea related to the sequence order of a protein and the </a:t>
            </a:r>
            <a:r>
              <a:rPr lang="en-US" dirty="0" smtClean="0"/>
              <a:t>distribution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hydrophobic and hydrophilic amino acids along its chain, with the help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following </a:t>
            </a:r>
            <a:r>
              <a:rPr lang="en-US" dirty="0"/>
              <a:t>command: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extractAPAAC</a:t>
            </a:r>
            <a:r>
              <a:rPr lang="en-US" b="1" dirty="0"/>
              <a:t>(s1, props = c("Hydrophobicity", "Hydrophilicity"),</a:t>
            </a:r>
          </a:p>
          <a:p>
            <a:pPr marL="0" indent="0">
              <a:buNone/>
            </a:pPr>
            <a:r>
              <a:rPr lang="en-US" b="1" dirty="0"/>
              <a:t>lambda = 30, w = 0.05, </a:t>
            </a:r>
            <a:r>
              <a:rPr lang="en-US" b="1" dirty="0" err="1"/>
              <a:t>customprops</a:t>
            </a:r>
            <a:r>
              <a:rPr lang="en-US" b="1" dirty="0"/>
              <a:t> = NULL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0304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0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 Compute some other features such as the composition descriptor, transition</a:t>
            </a:r>
            <a:r>
              <a:rPr lang="tr-TR" dirty="0"/>
              <a:t> </a:t>
            </a:r>
            <a:r>
              <a:rPr lang="en-US" dirty="0"/>
              <a:t>descriptor, and dipeptide composition with the help of the following commands: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extractCTDC</a:t>
            </a:r>
            <a:r>
              <a:rPr lang="en-US" b="1" dirty="0"/>
              <a:t>(s1)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extractCTDD</a:t>
            </a:r>
            <a:r>
              <a:rPr lang="en-US" b="1" dirty="0"/>
              <a:t>(s1)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extractDC</a:t>
            </a:r>
            <a:r>
              <a:rPr lang="en-US" b="1" dirty="0"/>
              <a:t>(s1)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protr</a:t>
            </a:r>
            <a:r>
              <a:rPr lang="en-US" dirty="0"/>
              <a:t> package aims at protein sequence feature extraction, which could be used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various </a:t>
            </a:r>
            <a:r>
              <a:rPr lang="en-US" dirty="0"/>
              <a:t>purposes. It implements most of the utilities to compute protein sequence descriptors.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Amino </a:t>
            </a:r>
            <a:r>
              <a:rPr lang="en-US" dirty="0"/>
              <a:t>Acid Composition (AAC) is the fraction of each amino acid type within a protein.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err="1" smtClean="0"/>
              <a:t>extractAAC</a:t>
            </a:r>
            <a:r>
              <a:rPr lang="en-US" dirty="0" smtClean="0"/>
              <a:t> </a:t>
            </a:r>
            <a:r>
              <a:rPr lang="en-US" dirty="0"/>
              <a:t>function computes the amino acid composition as the fraction of each </a:t>
            </a:r>
            <a:r>
              <a:rPr lang="en-US" dirty="0" smtClean="0"/>
              <a:t>amino</a:t>
            </a:r>
            <a:r>
              <a:rPr lang="tr-TR" dirty="0" smtClean="0"/>
              <a:t> </a:t>
            </a:r>
            <a:r>
              <a:rPr lang="en-US" dirty="0" smtClean="0"/>
              <a:t>acid </a:t>
            </a:r>
            <a:r>
              <a:rPr lang="en-US" dirty="0"/>
              <a:t>within a protein. Similarly, most of the features we discussed in this recipe are </a:t>
            </a:r>
            <a:r>
              <a:rPr lang="en-US" dirty="0" smtClean="0"/>
              <a:t>computed</a:t>
            </a:r>
            <a:r>
              <a:rPr lang="tr-TR" dirty="0" smtClean="0"/>
              <a:t> </a:t>
            </a:r>
            <a:r>
              <a:rPr lang="en-US" dirty="0" smtClean="0"/>
              <a:t>based </a:t>
            </a:r>
            <a:r>
              <a:rPr lang="en-US" dirty="0"/>
              <a:t>on the sequence content. The descriptors look for individual amino acids, and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overall </a:t>
            </a:r>
            <a:r>
              <a:rPr lang="en-US" dirty="0"/>
              <a:t>descriptor is computed based on these.</a:t>
            </a:r>
          </a:p>
        </p:txBody>
      </p:sp>
    </p:spTree>
    <p:extLst>
      <p:ext uri="{BB962C8B-B14F-4D97-AF65-F5344CB8AC3E}">
        <p14:creationId xmlns:p14="http://schemas.microsoft.com/office/powerpoint/2010/main" val="187299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Searching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Similar</a:t>
            </a:r>
            <a:r>
              <a:rPr lang="tr-TR" dirty="0" smtClean="0"/>
              <a:t> </a:t>
            </a:r>
            <a:r>
              <a:rPr lang="tr-TR" dirty="0" err="1" smtClean="0"/>
              <a:t>Proteins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we have a candidate protein, it is an interesting idea for a </a:t>
            </a:r>
            <a:r>
              <a:rPr lang="en-US" dirty="0" err="1"/>
              <a:t>bioinformatician</a:t>
            </a:r>
            <a:r>
              <a:rPr lang="en-US" dirty="0"/>
              <a:t> to look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similar </a:t>
            </a:r>
            <a:r>
              <a:rPr lang="en-US" dirty="0"/>
              <a:t>proteins. This can be achieved simply by doing a blast for the sequence.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doing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blast </a:t>
            </a:r>
            <a:r>
              <a:rPr lang="en-US" dirty="0"/>
              <a:t>online, we search a target sequence database for similar sequences and use the hit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look </a:t>
            </a:r>
            <a:r>
              <a:rPr lang="en-US" dirty="0"/>
              <a:t>for similar relevant proteins based on their similarity scores. R allows us to do </a:t>
            </a:r>
            <a:r>
              <a:rPr lang="en-US" dirty="0" smtClean="0"/>
              <a:t>something</a:t>
            </a:r>
            <a:r>
              <a:rPr lang="tr-TR" dirty="0" smtClean="0"/>
              <a:t> </a:t>
            </a:r>
            <a:r>
              <a:rPr lang="en-US" dirty="0" smtClean="0"/>
              <a:t>similar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085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9664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look for similar proteins, we need to have a protein sequence for which we use our PDB </a:t>
            </a:r>
            <a:r>
              <a:rPr lang="en-US" dirty="0" smtClean="0"/>
              <a:t>file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an active Internet connection to perform a BLAST using a web-based sequence repository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Do a search for a similar protein from within R with the following set of steps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script</a:t>
            </a:r>
            <a:r>
              <a:rPr lang="tr-TR" b="1" dirty="0">
                <a:solidFill>
                  <a:srgbClr val="FF0000"/>
                </a:solidFill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 First, load the bio3d library to read the PDB file as follows:</a:t>
            </a:r>
          </a:p>
          <a:p>
            <a:pPr marL="0" indent="0">
              <a:buNone/>
            </a:pPr>
            <a:r>
              <a:rPr lang="en-US" b="1" dirty="0" smtClean="0"/>
              <a:t>&gt; library(bio3d)</a:t>
            </a:r>
            <a:endParaRPr lang="tr-TR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2. Now, read the protein of your interest directly from PDB as follows:</a:t>
            </a:r>
          </a:p>
          <a:p>
            <a:pPr marL="0" indent="0">
              <a:buNone/>
            </a:pPr>
            <a:r>
              <a:rPr lang="en-US" b="1" dirty="0" smtClean="0"/>
              <a:t>&gt; </a:t>
            </a:r>
            <a:r>
              <a:rPr lang="en-US" b="1" dirty="0" err="1" smtClean="0"/>
              <a:t>pdb</a:t>
            </a:r>
            <a:r>
              <a:rPr lang="en-US" b="1" dirty="0" smtClean="0"/>
              <a:t> </a:t>
            </a:r>
            <a:r>
              <a:rPr lang="en-US" b="1" dirty="0"/>
              <a:t>&lt;- read.pdb("1BG2</a:t>
            </a:r>
            <a:r>
              <a:rPr lang="en-US" b="1" dirty="0" smtClean="0"/>
              <a:t>")</a:t>
            </a:r>
            <a:endParaRPr lang="en-US" b="1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Then, extract the sequence record from your PDB as a one-letter representation </a:t>
            </a:r>
            <a:r>
              <a:rPr lang="en-US" dirty="0" smtClean="0"/>
              <a:t>file</a:t>
            </a:r>
            <a:r>
              <a:rPr lang="tr-TR" dirty="0" smtClean="0"/>
              <a:t> </a:t>
            </a:r>
            <a:r>
              <a:rPr lang="en-US" dirty="0" smtClean="0"/>
              <a:t>using </a:t>
            </a:r>
            <a:r>
              <a:rPr lang="en-US" dirty="0"/>
              <a:t>the aa321 function as follows: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mySeq</a:t>
            </a:r>
            <a:r>
              <a:rPr lang="en-US" b="1" dirty="0"/>
              <a:t> &lt;- aa321(</a:t>
            </a:r>
            <a:r>
              <a:rPr lang="en-US" b="1" dirty="0" err="1"/>
              <a:t>pdb$seqres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88620"/>
            <a:ext cx="10515600" cy="57883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Run BLAST from R using the following blast.pdb function with the </a:t>
            </a:r>
            <a:r>
              <a:rPr lang="en-US" dirty="0" smtClean="0"/>
              <a:t>previous</a:t>
            </a:r>
            <a:r>
              <a:rPr lang="tr-TR" dirty="0" smtClean="0"/>
              <a:t> </a:t>
            </a:r>
            <a:r>
              <a:rPr lang="en-US" dirty="0" smtClean="0"/>
              <a:t>extracted </a:t>
            </a:r>
            <a:r>
              <a:rPr lang="en-US" dirty="0"/>
              <a:t>sequence (note that this can take a while):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myBlast</a:t>
            </a:r>
            <a:r>
              <a:rPr lang="en-US" b="1" dirty="0"/>
              <a:t> &lt;- </a:t>
            </a:r>
            <a:r>
              <a:rPr lang="en-US" b="1" dirty="0" smtClean="0"/>
              <a:t>blast.pdb(</a:t>
            </a:r>
            <a:r>
              <a:rPr lang="en-US" b="1" dirty="0" err="1" smtClean="0"/>
              <a:t>pdb</a:t>
            </a:r>
            <a:r>
              <a:rPr lang="tr-TR" b="1" dirty="0" err="1" smtClean="0"/>
              <a:t>seq</a:t>
            </a:r>
            <a:r>
              <a:rPr lang="en-US" b="1" dirty="0" smtClean="0"/>
              <a:t>(</a:t>
            </a:r>
            <a:r>
              <a:rPr lang="en-US" b="1" dirty="0" err="1" smtClean="0"/>
              <a:t>pdb</a:t>
            </a:r>
            <a:r>
              <a:rPr lang="en-US" b="1" dirty="0"/>
              <a:t>) )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We can see the head of the blast result as a table by typing the following command:</a:t>
            </a:r>
          </a:p>
          <a:p>
            <a:pPr marL="0" indent="0">
              <a:buNone/>
            </a:pPr>
            <a:r>
              <a:rPr lang="en-US" b="1" dirty="0"/>
              <a:t>&gt; head(</a:t>
            </a:r>
            <a:r>
              <a:rPr lang="en-US" b="1" dirty="0" err="1"/>
              <a:t>myBlast$hit.tbl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9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6. To get the top hit that consists of the most similar sequences, take a look at the </a:t>
            </a:r>
            <a:r>
              <a:rPr lang="en-US" dirty="0" smtClean="0"/>
              <a:t>most</a:t>
            </a:r>
            <a:r>
              <a:rPr lang="tr-TR" dirty="0" smtClean="0"/>
              <a:t> </a:t>
            </a:r>
            <a:r>
              <a:rPr lang="en-US" dirty="0" smtClean="0"/>
              <a:t>similar </a:t>
            </a:r>
            <a:r>
              <a:rPr lang="en-US" dirty="0"/>
              <a:t>hits and plot them based on their similarity as follows: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top.hits</a:t>
            </a:r>
            <a:r>
              <a:rPr lang="en-US" b="1" dirty="0"/>
              <a:t> &lt;- plot(</a:t>
            </a:r>
            <a:r>
              <a:rPr lang="en-US" b="1" dirty="0" err="1"/>
              <a:t>myBlast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&gt; head(</a:t>
            </a:r>
            <a:r>
              <a:rPr lang="en-US" b="1" dirty="0" err="1"/>
              <a:t>top.hits$hits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pdb.id gi.id group</a:t>
            </a:r>
          </a:p>
          <a:p>
            <a:pPr marL="0" indent="0">
              <a:buNone/>
            </a:pPr>
            <a:r>
              <a:rPr lang="en-US" b="1" dirty="0"/>
              <a:t>1 "6Q21_A" "231226" "1"</a:t>
            </a:r>
          </a:p>
          <a:p>
            <a:pPr marL="0" indent="0">
              <a:buNone/>
            </a:pPr>
            <a:r>
              <a:rPr lang="en-US" b="1" dirty="0"/>
              <a:t>2 "6Q21_B" "231227" "1"</a:t>
            </a:r>
          </a:p>
          <a:p>
            <a:pPr marL="0" indent="0">
              <a:buNone/>
            </a:pPr>
            <a:r>
              <a:rPr lang="en-US" b="1" dirty="0"/>
              <a:t>3 "6Q21_C" "231228" "1"</a:t>
            </a:r>
          </a:p>
          <a:p>
            <a:pPr marL="0" indent="0">
              <a:buNone/>
            </a:pPr>
            <a:r>
              <a:rPr lang="en-US" b="1" dirty="0"/>
              <a:t>4 "6Q21_D" "231229" "1"</a:t>
            </a:r>
          </a:p>
          <a:p>
            <a:pPr marL="0" indent="0">
              <a:buNone/>
            </a:pPr>
            <a:r>
              <a:rPr lang="en-US" b="1" dirty="0"/>
              <a:t>5 "1IOZ_A" "15988032" "1"</a:t>
            </a:r>
          </a:p>
          <a:p>
            <a:pPr marL="0" indent="0">
              <a:buNone/>
            </a:pPr>
            <a:r>
              <a:rPr lang="en-US" b="1" dirty="0"/>
              <a:t>6 "1AA9_A" "157829765" "1"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58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we did in the preceding code chunks is very similar to performing a BLAST over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web-based </a:t>
            </a:r>
            <a:r>
              <a:rPr lang="en-US" dirty="0"/>
              <a:t>tool. The recipe starts with extracting the sequence from the PDB file that </a:t>
            </a:r>
            <a:r>
              <a:rPr lang="en-US" dirty="0" smtClean="0"/>
              <a:t>was</a:t>
            </a:r>
            <a:r>
              <a:rPr lang="tr-TR" dirty="0" smtClean="0"/>
              <a:t> </a:t>
            </a:r>
            <a:r>
              <a:rPr lang="en-US" dirty="0" smtClean="0"/>
              <a:t>fetched</a:t>
            </a:r>
            <a:r>
              <a:rPr lang="en-US" dirty="0"/>
              <a:t>. This sequence is then sent across the remote repository for a BLASTP search,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is</a:t>
            </a:r>
            <a:r>
              <a:rPr lang="en-US" dirty="0"/>
              <a:t>, a search against protein sequences in the data repository.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search results consist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tabular element that contains the information about the PDB IDs of the hit proteins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other </a:t>
            </a:r>
            <a:r>
              <a:rPr lang="en-US" dirty="0"/>
              <a:t>IDs together with their grouping. For more information, check with ?blast.pdb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summary(blast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41115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Visualizing</a:t>
            </a:r>
            <a:r>
              <a:rPr lang="tr-TR" dirty="0" smtClean="0"/>
              <a:t> Protein </a:t>
            </a:r>
            <a:r>
              <a:rPr lang="tr-TR" dirty="0" err="1" smtClean="0"/>
              <a:t>Structures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96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Visualizing the three-dimensional structure of a protein is crucial for several purposes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protein </a:t>
            </a:r>
            <a:r>
              <a:rPr lang="en-US" dirty="0"/>
              <a:t>research. The ability to visualize these structures is critical to areas such as </a:t>
            </a:r>
            <a:r>
              <a:rPr lang="en-US" dirty="0" smtClean="0"/>
              <a:t>drug</a:t>
            </a:r>
            <a:r>
              <a:rPr lang="tr-TR" dirty="0" smtClean="0"/>
              <a:t> </a:t>
            </a:r>
            <a:r>
              <a:rPr lang="en-US" dirty="0" smtClean="0"/>
              <a:t>design </a:t>
            </a:r>
            <a:r>
              <a:rPr lang="en-US" dirty="0"/>
              <a:t>and protein modeling.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many </a:t>
            </a:r>
            <a:r>
              <a:rPr lang="en-US" dirty="0"/>
              <a:t>tools for structure visualization and, </a:t>
            </a:r>
            <a:r>
              <a:rPr lang="en-US" dirty="0" smtClean="0"/>
              <a:t>more</a:t>
            </a:r>
            <a:r>
              <a:rPr lang="tr-TR" dirty="0" smtClean="0"/>
              <a:t> </a:t>
            </a:r>
            <a:r>
              <a:rPr lang="en-US" dirty="0" smtClean="0"/>
              <a:t>importantly</a:t>
            </a:r>
            <a:r>
              <a:rPr lang="en-US" dirty="0"/>
              <a:t>, interactive 3D visualization</a:t>
            </a:r>
            <a:r>
              <a:rPr lang="en-US" dirty="0" smtClean="0"/>
              <a:t>.</a:t>
            </a:r>
            <a:r>
              <a:rPr lang="tr-TR" dirty="0" smtClean="0"/>
              <a:t> </a:t>
            </a:r>
            <a:r>
              <a:rPr lang="en-US" dirty="0"/>
              <a:t>Common examples of these are </a:t>
            </a:r>
            <a:r>
              <a:rPr lang="en-US" dirty="0" err="1"/>
              <a:t>RasMol</a:t>
            </a:r>
            <a:r>
              <a:rPr lang="en-US" dirty="0"/>
              <a:t>, </a:t>
            </a:r>
            <a:r>
              <a:rPr lang="en-US" dirty="0" err="1"/>
              <a:t>Jmol</a:t>
            </a:r>
            <a:r>
              <a:rPr lang="en-US" dirty="0"/>
              <a:t>,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Cn3D</a:t>
            </a:r>
            <a:r>
              <a:rPr lang="en-US" dirty="0"/>
              <a:t>. The </a:t>
            </a:r>
            <a:r>
              <a:rPr lang="en-US" dirty="0" err="1"/>
              <a:t>RasMol</a:t>
            </a:r>
            <a:r>
              <a:rPr lang="en-US" dirty="0"/>
              <a:t> tool accepts the PDB and MMDB formats, whereas the Cn3D tool </a:t>
            </a:r>
            <a:r>
              <a:rPr lang="en-US" dirty="0" smtClean="0"/>
              <a:t>reads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ASN.1 format, which is more refined. Besides this, Cn3D can also read the </a:t>
            </a:r>
            <a:r>
              <a:rPr lang="en-US" dirty="0" smtClean="0"/>
              <a:t>structure</a:t>
            </a:r>
            <a:r>
              <a:rPr lang="tr-TR" dirty="0" smtClean="0"/>
              <a:t> </a:t>
            </a:r>
            <a:r>
              <a:rPr lang="en-US" dirty="0" smtClean="0"/>
              <a:t>(in </a:t>
            </a:r>
            <a:r>
              <a:rPr lang="en-US" dirty="0"/>
              <a:t>the form of ASN.1 files) directly from the remote databases and provides faster </a:t>
            </a:r>
            <a:r>
              <a:rPr lang="en-US" dirty="0" smtClean="0"/>
              <a:t>rendering.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Honestly </a:t>
            </a:r>
            <a:r>
              <a:rPr lang="en-US" dirty="0"/>
              <a:t>speaking, as of now, R does not provide a tool that is any close to the </a:t>
            </a:r>
            <a:r>
              <a:rPr lang="en-US" dirty="0" smtClean="0"/>
              <a:t>available</a:t>
            </a:r>
            <a:r>
              <a:rPr lang="tr-TR" dirty="0" smtClean="0"/>
              <a:t> </a:t>
            </a:r>
            <a:r>
              <a:rPr lang="en-US" dirty="0" smtClean="0"/>
              <a:t>popular </a:t>
            </a:r>
            <a:r>
              <a:rPr lang="en-US" dirty="0"/>
              <a:t>tool for the </a:t>
            </a:r>
            <a:r>
              <a:rPr lang="en-US" dirty="0" smtClean="0"/>
              <a:t>purpose</a:t>
            </a:r>
            <a:r>
              <a:rPr lang="tr-TR" dirty="0" smtClean="0"/>
              <a:t>, yet </a:t>
            </a:r>
            <a:r>
              <a:rPr lang="tr-TR" dirty="0" err="1" smtClean="0"/>
              <a:t>still</a:t>
            </a:r>
            <a:r>
              <a:rPr lang="tr-TR" dirty="0" smtClean="0"/>
              <a:t> </a:t>
            </a:r>
            <a:r>
              <a:rPr lang="tr-TR" dirty="0" err="1" smtClean="0"/>
              <a:t>provides</a:t>
            </a:r>
            <a:r>
              <a:rPr lang="tr-TR" dirty="0" smtClean="0"/>
              <a:t> </a:t>
            </a:r>
            <a:r>
              <a:rPr lang="tr-TR" dirty="0" err="1" smtClean="0"/>
              <a:t>simple</a:t>
            </a:r>
            <a:r>
              <a:rPr lang="tr-TR" dirty="0" smtClean="0"/>
              <a:t> </a:t>
            </a:r>
            <a:r>
              <a:rPr lang="tr-TR" dirty="0" err="1" smtClean="0"/>
              <a:t>visualization</a:t>
            </a:r>
            <a:r>
              <a:rPr lang="tr-T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5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Handling </a:t>
            </a:r>
            <a:r>
              <a:rPr lang="tr-TR" dirty="0" err="1" smtClean="0"/>
              <a:t>the</a:t>
            </a:r>
            <a:r>
              <a:rPr lang="tr-TR" dirty="0" smtClean="0"/>
              <a:t> PDB file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PDB is a worldwide archive of the structural data of biological macromolecules and has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considerable </a:t>
            </a:r>
            <a:r>
              <a:rPr lang="en-US" dirty="0"/>
              <a:t>amount of protein data that includes structure as well as sequence.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data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PDB is available in the PDB file format. The PDB format is the standard for files </a:t>
            </a:r>
            <a:r>
              <a:rPr lang="en-US" dirty="0" smtClean="0"/>
              <a:t>containing</a:t>
            </a:r>
            <a:r>
              <a:rPr lang="tr-TR" dirty="0" smtClean="0"/>
              <a:t> </a:t>
            </a:r>
            <a:r>
              <a:rPr lang="en-US" dirty="0" smtClean="0"/>
              <a:t>atomic </a:t>
            </a:r>
            <a:r>
              <a:rPr lang="en-US" dirty="0"/>
              <a:t>coordinates together with sequences and other information. Handling a PDB file is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first </a:t>
            </a:r>
            <a:r>
              <a:rPr lang="en-US" dirty="0"/>
              <a:t>step to analyzing a protein structure.</a:t>
            </a:r>
          </a:p>
        </p:txBody>
      </p:sp>
    </p:spTree>
    <p:extLst>
      <p:ext uri="{BB962C8B-B14F-4D97-AF65-F5344CB8AC3E}">
        <p14:creationId xmlns:p14="http://schemas.microsoft.com/office/powerpoint/2010/main" val="3473967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28246"/>
            <a:ext cx="10515600" cy="61897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this </a:t>
            </a:r>
            <a:r>
              <a:rPr lang="tr-TR" dirty="0" err="1" smtClean="0"/>
              <a:t>example</a:t>
            </a:r>
            <a:r>
              <a:rPr lang="en-US" dirty="0" smtClean="0"/>
              <a:t>, </a:t>
            </a:r>
            <a:r>
              <a:rPr lang="en-US" dirty="0"/>
              <a:t>we need the </a:t>
            </a:r>
            <a:r>
              <a:rPr lang="en-US" dirty="0" err="1"/>
              <a:t>Rknots</a:t>
            </a:r>
            <a:r>
              <a:rPr lang="en-US" dirty="0"/>
              <a:t> package for visualization purposes along with the </a:t>
            </a:r>
            <a:r>
              <a:rPr lang="en-US" dirty="0" smtClean="0"/>
              <a:t>protein</a:t>
            </a:r>
            <a:r>
              <a:rPr lang="tr-TR" dirty="0" smtClean="0"/>
              <a:t> </a:t>
            </a:r>
            <a:r>
              <a:rPr lang="en-US" dirty="0" smtClean="0"/>
              <a:t>data </a:t>
            </a:r>
            <a:r>
              <a:rPr lang="en-US" dirty="0"/>
              <a:t>(or PDB ID) of our interest. The </a:t>
            </a:r>
            <a:r>
              <a:rPr lang="en-US" dirty="0" err="1"/>
              <a:t>Rknots</a:t>
            </a:r>
            <a:r>
              <a:rPr lang="en-US" dirty="0"/>
              <a:t> package has actually been designed for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topological </a:t>
            </a:r>
            <a:r>
              <a:rPr lang="en-US" dirty="0"/>
              <a:t>analysis of polymers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/>
              <a:t>To visualize the protein structure from within R, perform the following steps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script</a:t>
            </a:r>
            <a:r>
              <a:rPr lang="tr-TR" b="1" dirty="0">
                <a:solidFill>
                  <a:srgbClr val="FF0000"/>
                </a:solidFill>
              </a:rPr>
              <a:t>)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1. First, install and load the </a:t>
            </a:r>
            <a:r>
              <a:rPr lang="en-US" dirty="0" err="1"/>
              <a:t>Rknots</a:t>
            </a:r>
            <a:r>
              <a:rPr lang="en-US" dirty="0"/>
              <a:t> package from the CRAN repository as follows: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tr-TR" b="1" dirty="0" err="1" smtClean="0"/>
              <a:t>library</a:t>
            </a:r>
            <a:r>
              <a:rPr lang="en-US" b="1" dirty="0" smtClean="0"/>
              <a:t>("</a:t>
            </a:r>
            <a:r>
              <a:rPr lang="en-US" b="1" dirty="0" err="1"/>
              <a:t>Rknots</a:t>
            </a:r>
            <a:r>
              <a:rPr lang="en-US" b="1" dirty="0"/>
              <a:t>")</a:t>
            </a:r>
          </a:p>
          <a:p>
            <a:pPr marL="0" indent="0">
              <a:buNone/>
            </a:pPr>
            <a:r>
              <a:rPr lang="en-US" dirty="0"/>
              <a:t>2. Then, load the proteins from PDB as follows: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myprotein</a:t>
            </a:r>
            <a:r>
              <a:rPr lang="en-US" b="1" dirty="0"/>
              <a:t> &lt;- </a:t>
            </a:r>
            <a:r>
              <a:rPr lang="en-US" b="1" dirty="0" err="1"/>
              <a:t>loadProtein</a:t>
            </a:r>
            <a:r>
              <a:rPr lang="en-US" b="1" dirty="0"/>
              <a:t>("1BG2")</a:t>
            </a:r>
          </a:p>
          <a:p>
            <a:pPr marL="0" indent="0">
              <a:buNone/>
            </a:pPr>
            <a:r>
              <a:rPr lang="en-US" dirty="0"/>
              <a:t>3. You can then see the structure of the protein with the help of the following</a:t>
            </a:r>
          </a:p>
          <a:p>
            <a:pPr marL="0" indent="0">
              <a:buNone/>
            </a:pPr>
            <a:r>
              <a:rPr lang="en-US" dirty="0"/>
              <a:t>commands, but in 2D: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plotDiagram</a:t>
            </a:r>
            <a:r>
              <a:rPr lang="en-US" b="1" dirty="0"/>
              <a:t>(</a:t>
            </a:r>
            <a:r>
              <a:rPr lang="en-US" b="1" dirty="0" err="1"/>
              <a:t>myprotein$A</a:t>
            </a:r>
            <a:r>
              <a:rPr lang="en-US" b="1" dirty="0"/>
              <a:t>, ends = c(), </a:t>
            </a:r>
            <a:r>
              <a:rPr lang="en-US" b="1" dirty="0" err="1"/>
              <a:t>lwd</a:t>
            </a:r>
            <a:r>
              <a:rPr lang="en-US" b="1" dirty="0"/>
              <a:t> = 2.5)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41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Install RGL graphics for 3D visualization on your machine, and plot the </a:t>
            </a:r>
            <a:r>
              <a:rPr lang="en-US" dirty="0" smtClean="0"/>
              <a:t>visualization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the following function:</a:t>
            </a:r>
          </a:p>
          <a:p>
            <a:pPr marL="0" indent="0">
              <a:buNone/>
            </a:pPr>
            <a:r>
              <a:rPr lang="en-US" b="1" dirty="0"/>
              <a:t>&gt; ramp &lt;- </a:t>
            </a:r>
            <a:r>
              <a:rPr lang="en-US" b="1" dirty="0" err="1"/>
              <a:t>colorRamp</a:t>
            </a:r>
            <a:r>
              <a:rPr lang="en-US" b="1" dirty="0"/>
              <a:t>(c('blue', ' white', ' red' ))</a:t>
            </a:r>
          </a:p>
          <a:p>
            <a:pPr marL="0" indent="0">
              <a:buNone/>
            </a:pPr>
            <a:r>
              <a:rPr lang="en-US" b="1" dirty="0"/>
              <a:t>&gt; pal &lt;- </a:t>
            </a:r>
            <a:r>
              <a:rPr lang="en-US" b="1" dirty="0" err="1"/>
              <a:t>rgb</a:t>
            </a:r>
            <a:r>
              <a:rPr lang="en-US" b="1" dirty="0"/>
              <a:t>(ramp(</a:t>
            </a:r>
            <a:r>
              <a:rPr lang="en-US" b="1" dirty="0" err="1"/>
              <a:t>seq</a:t>
            </a:r>
            <a:r>
              <a:rPr lang="en-US" b="1" dirty="0"/>
              <a:t>(0,1,length=100)), max=255)</a:t>
            </a:r>
          </a:p>
          <a:p>
            <a:pPr marL="0" indent="0">
              <a:buNone/>
            </a:pPr>
            <a:r>
              <a:rPr lang="en-US" b="1" dirty="0"/>
              <a:t>&gt; plotKnot3D(</a:t>
            </a:r>
            <a:r>
              <a:rPr lang="en-US" b="1" dirty="0" err="1"/>
              <a:t>myprotein$A</a:t>
            </a:r>
            <a:r>
              <a:rPr lang="en-US" b="1" dirty="0"/>
              <a:t>, colors=list(pal), </a:t>
            </a:r>
            <a:r>
              <a:rPr lang="en-US" b="1" dirty="0" err="1"/>
              <a:t>lwd</a:t>
            </a:r>
            <a:r>
              <a:rPr lang="en-US" b="1" dirty="0"/>
              <a:t>=8, radius=0.4,</a:t>
            </a:r>
          </a:p>
          <a:p>
            <a:pPr marL="0" indent="0">
              <a:buNone/>
            </a:pPr>
            <a:r>
              <a:rPr lang="en-US" b="1" dirty="0" err="1"/>
              <a:t>showNC</a:t>
            </a:r>
            <a:r>
              <a:rPr lang="en-US" b="1" dirty="0"/>
              <a:t>=TRUE, text=FALSE)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01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15815"/>
            <a:ext cx="10515600" cy="5661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loadProtein</a:t>
            </a:r>
            <a:r>
              <a:rPr lang="en-US" dirty="0"/>
              <a:t> function retrieves the PDB information for the input ID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R </a:t>
            </a:r>
            <a:r>
              <a:rPr lang="en-US" dirty="0"/>
              <a:t>session.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plot function then creates the structure in 2D. To visualize the </a:t>
            </a:r>
            <a:r>
              <a:rPr lang="en-US" dirty="0" smtClean="0"/>
              <a:t>structure,</a:t>
            </a:r>
            <a:r>
              <a:rPr lang="tr-TR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created a color ramp with varying hues from red to blue (100 equal divisions in the </a:t>
            </a:r>
            <a:r>
              <a:rPr lang="en-US" dirty="0" smtClean="0"/>
              <a:t>color</a:t>
            </a:r>
            <a:r>
              <a:rPr lang="tr-TR" dirty="0" smtClean="0"/>
              <a:t> </a:t>
            </a:r>
            <a:r>
              <a:rPr lang="en-US" dirty="0" smtClean="0"/>
              <a:t>palette—argument </a:t>
            </a:r>
            <a:r>
              <a:rPr lang="en-US" dirty="0"/>
              <a:t>length is equal to 100). Following this, we plotted the backbone </a:t>
            </a:r>
            <a:r>
              <a:rPr lang="en-US" dirty="0" smtClean="0"/>
              <a:t>structure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uses RGL graphics. The method in this recipe has been presented for completeness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advisable that you use other tools for better visualization of protein structures, </a:t>
            </a:r>
            <a:r>
              <a:rPr lang="en-US" dirty="0" smtClean="0"/>
              <a:t>such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 err="1"/>
              <a:t>RasMol</a:t>
            </a:r>
            <a:r>
              <a:rPr lang="en-US" dirty="0"/>
              <a:t>, </a:t>
            </a:r>
            <a:r>
              <a:rPr lang="en-US" dirty="0" err="1"/>
              <a:t>Jmol</a:t>
            </a:r>
            <a:r>
              <a:rPr lang="en-US" dirty="0"/>
              <a:t>, Cn3D, or VMD.</a:t>
            </a:r>
          </a:p>
        </p:txBody>
      </p:sp>
    </p:spTree>
    <p:extLst>
      <p:ext uri="{BB962C8B-B14F-4D97-AF65-F5344CB8AC3E}">
        <p14:creationId xmlns:p14="http://schemas.microsoft.com/office/powerpoint/2010/main" val="236149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prerequisites for this </a:t>
            </a:r>
            <a:r>
              <a:rPr lang="tr-TR" dirty="0" err="1" smtClean="0"/>
              <a:t>example</a:t>
            </a:r>
            <a:r>
              <a:rPr lang="en-US" dirty="0" smtClean="0"/>
              <a:t> </a:t>
            </a:r>
            <a:r>
              <a:rPr lang="en-US" dirty="0"/>
              <a:t>are as follows: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few R packages, such as bio3d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machine that is connected to the Internet to access the PDB database </a:t>
            </a:r>
            <a:r>
              <a:rPr lang="en-US" dirty="0" smtClean="0"/>
              <a:t>together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the PDB ID that we need to read</a:t>
            </a:r>
          </a:p>
        </p:txBody>
      </p:sp>
    </p:spTree>
    <p:extLst>
      <p:ext uri="{BB962C8B-B14F-4D97-AF65-F5344CB8AC3E}">
        <p14:creationId xmlns:p14="http://schemas.microsoft.com/office/powerpoint/2010/main" val="321977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20040"/>
            <a:ext cx="10515600" cy="63322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Perform the following steps to work with the PDB file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 smtClean="0">
                <a:solidFill>
                  <a:srgbClr val="FF0000"/>
                </a:solidFill>
              </a:rPr>
              <a:t>(</a:t>
            </a:r>
            <a:r>
              <a:rPr lang="tr-TR" b="1" dirty="0" err="1" smtClean="0">
                <a:solidFill>
                  <a:srgbClr val="FF0000"/>
                </a:solidFill>
              </a:rPr>
              <a:t>script</a:t>
            </a:r>
            <a:r>
              <a:rPr lang="tr-TR" b="1" dirty="0" smtClean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1. First, load the </a:t>
            </a:r>
            <a:r>
              <a:rPr lang="en-US" dirty="0" err="1"/>
              <a:t>protr</a:t>
            </a:r>
            <a:r>
              <a:rPr lang="en-US" dirty="0"/>
              <a:t> and bio3d libraries as follows:</a:t>
            </a:r>
          </a:p>
          <a:p>
            <a:pPr marL="0" indent="0">
              <a:buNone/>
            </a:pPr>
            <a:r>
              <a:rPr lang="en-US" b="1" dirty="0"/>
              <a:t>&gt; library(</a:t>
            </a:r>
            <a:r>
              <a:rPr lang="en-US" b="1" dirty="0" err="1"/>
              <a:t>protr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&gt; library(bio3d)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Now, read a PDB file for the human kinesin motor domain with the ID as 1BG2 from</a:t>
            </a:r>
          </a:p>
          <a:p>
            <a:pPr marL="0" indent="0">
              <a:buNone/>
            </a:pPr>
            <a:r>
              <a:rPr lang="en-US" dirty="0"/>
              <a:t>PDB as follows:</a:t>
            </a:r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pdb</a:t>
            </a:r>
            <a:r>
              <a:rPr lang="en-US" b="1" dirty="0"/>
              <a:t> &lt;- read.pdb("1BG2")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Check the different parts and components of the created PDB object as follows:</a:t>
            </a:r>
          </a:p>
          <a:p>
            <a:pPr marL="0" indent="0">
              <a:buNone/>
            </a:pPr>
            <a:r>
              <a:rPr lang="en-US" b="1" dirty="0"/>
              <a:t>&gt; class(</a:t>
            </a:r>
            <a:r>
              <a:rPr lang="en-US" b="1" dirty="0" err="1"/>
              <a:t>pdb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&gt; attributes(</a:t>
            </a:r>
            <a:r>
              <a:rPr lang="en-US" b="1" dirty="0" err="1"/>
              <a:t>pdb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&gt; head(</a:t>
            </a:r>
            <a:r>
              <a:rPr lang="en-US" b="1" dirty="0" err="1"/>
              <a:t>pdb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pl-PL" b="1" dirty="0"/>
              <a:t>&gt; head(pdb$atom[, c("x","y","z")])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34340"/>
            <a:ext cx="10515600" cy="5742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To get the C-alpha coordinates in the protein molecule, simply access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corresponding </a:t>
            </a:r>
            <a:r>
              <a:rPr lang="en-US" dirty="0"/>
              <a:t>record of the PDB object by typing the following command:</a:t>
            </a:r>
          </a:p>
          <a:p>
            <a:pPr marL="0" indent="0">
              <a:buNone/>
            </a:pPr>
            <a:r>
              <a:rPr lang="en-US" b="1" dirty="0"/>
              <a:t>&gt; head(</a:t>
            </a:r>
            <a:r>
              <a:rPr lang="en-US" b="1" dirty="0" err="1"/>
              <a:t>pdb$atom</a:t>
            </a:r>
            <a:r>
              <a:rPr lang="en-US" b="1" dirty="0"/>
              <a:t>[</a:t>
            </a:r>
            <a:r>
              <a:rPr lang="en-US" b="1" dirty="0" err="1"/>
              <a:t>pdb$calpha</a:t>
            </a:r>
            <a:r>
              <a:rPr lang="en-US" b="1" dirty="0"/>
              <a:t>, c("</a:t>
            </a:r>
            <a:r>
              <a:rPr lang="en-US" b="1" dirty="0" err="1"/>
              <a:t>resid</a:t>
            </a:r>
            <a:r>
              <a:rPr lang="en-US" b="1" dirty="0"/>
              <a:t>", "</a:t>
            </a:r>
            <a:r>
              <a:rPr lang="en-US" b="1" dirty="0" err="1"/>
              <a:t>elety</a:t>
            </a:r>
            <a:r>
              <a:rPr lang="en-US" b="1" dirty="0"/>
              <a:t>", "</a:t>
            </a:r>
            <a:r>
              <a:rPr lang="en-US" b="1" dirty="0" err="1"/>
              <a:t>x","y","z</a:t>
            </a:r>
            <a:r>
              <a:rPr lang="en-US" b="1" dirty="0"/>
              <a:t>")])</a:t>
            </a:r>
          </a:p>
          <a:p>
            <a:pPr marL="0" indent="0">
              <a:buNone/>
            </a:pPr>
            <a:r>
              <a:rPr lang="es-ES" b="1" dirty="0"/>
              <a:t>resid elety x y z</a:t>
            </a:r>
          </a:p>
          <a:p>
            <a:pPr marL="0" indent="0">
              <a:buNone/>
            </a:pPr>
            <a:r>
              <a:rPr lang="nb-NO" b="1" dirty="0"/>
              <a:t>[1,] "ASP" "CA" "45.053" "-2.661" "39.856"</a:t>
            </a:r>
          </a:p>
          <a:p>
            <a:pPr marL="0" indent="0">
              <a:buNone/>
            </a:pPr>
            <a:r>
              <a:rPr lang="en-US" b="1" dirty="0"/>
              <a:t>[2,] "LEU" "CA" "44.791" "-1.079" "43.319"</a:t>
            </a:r>
          </a:p>
          <a:p>
            <a:pPr marL="0" indent="0">
              <a:buNone/>
            </a:pPr>
            <a:r>
              <a:rPr lang="nn-NO" b="1" dirty="0"/>
              <a:t>[3,] "ALA" "CA" "42.451" "-3.691" "44.790"</a:t>
            </a:r>
          </a:p>
          <a:p>
            <a:pPr marL="0" indent="0">
              <a:buNone/>
            </a:pPr>
            <a:r>
              <a:rPr lang="nn-NO" b="1" dirty="0"/>
              <a:t>[4,] "GLU" "CA" "40.334" "-4.572" "41.737"</a:t>
            </a:r>
          </a:p>
          <a:p>
            <a:pPr marL="0" indent="0">
              <a:buNone/>
            </a:pPr>
            <a:r>
              <a:rPr lang="nn-NO" b="1" dirty="0"/>
              <a:t>[5,] "CYS" "CA" "36.711" "-3.532" "42.171"</a:t>
            </a:r>
          </a:p>
          <a:p>
            <a:pPr marL="0" indent="0">
              <a:buNone/>
            </a:pPr>
            <a:r>
              <a:rPr lang="nn-NO" b="1" dirty="0"/>
              <a:t>[6,] "ASN" "CA" "36.940" "-0.636" "44.620"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0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To access the sequence from the PDB object, access the sequence record as follows:</a:t>
            </a:r>
          </a:p>
          <a:p>
            <a:pPr marL="0" indent="0">
              <a:buNone/>
            </a:pPr>
            <a:r>
              <a:rPr lang="en-US" b="1" dirty="0"/>
              <a:t>&gt; aa321(</a:t>
            </a:r>
            <a:r>
              <a:rPr lang="en-US" b="1" dirty="0" err="1"/>
              <a:t>pdb$seqres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Use the write.pdb function to write a PDB file to a local object. The read.pdb</a:t>
            </a:r>
          </a:p>
          <a:p>
            <a:pPr marL="0" indent="0">
              <a:buNone/>
            </a:pPr>
            <a:r>
              <a:rPr lang="en-US" dirty="0"/>
              <a:t>function can used to read this file into the R session again as follows:</a:t>
            </a:r>
          </a:p>
          <a:p>
            <a:pPr marL="0" indent="0">
              <a:buNone/>
            </a:pPr>
            <a:r>
              <a:rPr lang="en-US" b="1" dirty="0"/>
              <a:t>&gt; write.pdb(</a:t>
            </a:r>
            <a:r>
              <a:rPr lang="en-US" b="1" dirty="0" err="1"/>
              <a:t>pdb</a:t>
            </a:r>
            <a:r>
              <a:rPr lang="en-US" b="1" dirty="0"/>
              <a:t>, file="myPDBfile.pdb")</a:t>
            </a:r>
          </a:p>
          <a:p>
            <a:pPr marL="0" indent="0">
              <a:buNone/>
            </a:pPr>
            <a:r>
              <a:rPr lang="en-US" b="1" dirty="0"/>
              <a:t>&gt; read.pdb("myPDBfile.pdb")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3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20040"/>
            <a:ext cx="10515600" cy="58569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read.pdb function gets the PDB data for the input ID into the R session as a PDB object.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created object has all the records regarding the residue coordinates, sequences,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torsion </a:t>
            </a:r>
            <a:r>
              <a:rPr lang="en-US" dirty="0"/>
              <a:t>angles. To extract the sequences or other elements from the protein, we simply </a:t>
            </a:r>
            <a:r>
              <a:rPr lang="en-US" dirty="0" smtClean="0"/>
              <a:t>use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names of the nested objects within the PDB object.</a:t>
            </a:r>
          </a:p>
        </p:txBody>
      </p:sp>
    </p:spTree>
    <p:extLst>
      <p:ext uri="{BB962C8B-B14F-4D97-AF65-F5344CB8AC3E}">
        <p14:creationId xmlns:p14="http://schemas.microsoft.com/office/powerpoint/2010/main" val="163742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Computing </a:t>
            </a:r>
            <a:r>
              <a:rPr lang="tr-TR" dirty="0" err="1" smtClean="0"/>
              <a:t>Features</a:t>
            </a:r>
            <a:r>
              <a:rPr lang="tr-TR" dirty="0" smtClean="0"/>
              <a:t> of a Protein </a:t>
            </a:r>
            <a:r>
              <a:rPr lang="tr-TR" dirty="0" err="1" smtClean="0"/>
              <a:t>Sequence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sequence can provide certain information about the protein. Its properties include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amino </a:t>
            </a:r>
            <a:r>
              <a:rPr lang="en-US" dirty="0"/>
              <a:t>acid composition, hydrophobicity, and so on. Once we have a retrieved a sequence, </a:t>
            </a:r>
            <a:r>
              <a:rPr lang="en-US" dirty="0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need </a:t>
            </a:r>
            <a:r>
              <a:rPr lang="en-US" dirty="0"/>
              <a:t>to know more about it, such as the nucleotide frequency and GC content </a:t>
            </a:r>
            <a:r>
              <a:rPr lang="en-US" dirty="0" smtClean="0"/>
              <a:t>present </a:t>
            </a:r>
            <a:r>
              <a:rPr lang="en-US" dirty="0"/>
              <a:t>in it.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tr-TR" dirty="0" err="1" smtClean="0"/>
              <a:t>example</a:t>
            </a:r>
            <a:r>
              <a:rPr lang="en-US" dirty="0" smtClean="0"/>
              <a:t>, </a:t>
            </a:r>
            <a:r>
              <a:rPr lang="en-US" dirty="0"/>
              <a:t>we discuss how to get such </a:t>
            </a:r>
            <a:r>
              <a:rPr lang="en-US" dirty="0" smtClean="0"/>
              <a:t>information</a:t>
            </a:r>
            <a:r>
              <a:rPr lang="tr-TR" dirty="0" smtClean="0"/>
              <a:t> </a:t>
            </a:r>
            <a:r>
              <a:rPr lang="en-US" dirty="0" smtClean="0"/>
              <a:t>out </a:t>
            </a:r>
            <a:r>
              <a:rPr lang="en-US" dirty="0"/>
              <a:t>of sequence data.</a:t>
            </a:r>
          </a:p>
        </p:txBody>
      </p:sp>
    </p:spTree>
    <p:extLst>
      <p:ext uri="{BB962C8B-B14F-4D97-AF65-F5344CB8AC3E}">
        <p14:creationId xmlns:p14="http://schemas.microsoft.com/office/powerpoint/2010/main" val="241053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34340"/>
            <a:ext cx="10515600" cy="5742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compute features in protein sequences, perform the following steps:</a:t>
            </a:r>
          </a:p>
          <a:p>
            <a:pPr marL="0" indent="0">
              <a:buNone/>
            </a:pPr>
            <a:r>
              <a:rPr lang="en-US" dirty="0"/>
              <a:t>1. First, install and load the </a:t>
            </a:r>
            <a:r>
              <a:rPr lang="en-US" dirty="0" err="1"/>
              <a:t>protr</a:t>
            </a:r>
            <a:r>
              <a:rPr lang="en-US" dirty="0"/>
              <a:t> package as follows</a:t>
            </a:r>
            <a:r>
              <a:rPr lang="en-US" dirty="0" smtClean="0"/>
              <a:t>:</a:t>
            </a:r>
            <a:r>
              <a:rPr lang="tr-TR" dirty="0" smtClean="0"/>
              <a:t>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script</a:t>
            </a:r>
            <a:r>
              <a:rPr lang="tr-TR" b="1" dirty="0">
                <a:solidFill>
                  <a:srgbClr val="FF0000"/>
                </a:solidFill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&gt; </a:t>
            </a:r>
            <a:r>
              <a:rPr lang="en-US" b="1" dirty="0" err="1"/>
              <a:t>install.packages</a:t>
            </a:r>
            <a:r>
              <a:rPr lang="en-US" b="1" dirty="0"/>
              <a:t>("</a:t>
            </a:r>
            <a:r>
              <a:rPr lang="en-US" b="1" dirty="0" err="1"/>
              <a:t>protr</a:t>
            </a:r>
            <a:r>
              <a:rPr lang="en-US" b="1" dirty="0"/>
              <a:t>")</a:t>
            </a:r>
          </a:p>
          <a:p>
            <a:pPr marL="0" indent="0">
              <a:buNone/>
            </a:pPr>
            <a:r>
              <a:rPr lang="en-US" b="1" dirty="0"/>
              <a:t>&gt; library(bio3d)</a:t>
            </a:r>
          </a:p>
          <a:p>
            <a:pPr marL="0" indent="0">
              <a:buNone/>
            </a:pPr>
            <a:r>
              <a:rPr lang="en-US" b="1" dirty="0"/>
              <a:t>&gt; library(</a:t>
            </a:r>
            <a:r>
              <a:rPr lang="en-US" b="1" dirty="0" err="1"/>
              <a:t>protr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2. Now, the sequence needs to be analyzed. To do this, retrieve the sequence from PDB</a:t>
            </a:r>
          </a:p>
          <a:p>
            <a:pPr marL="0" indent="0">
              <a:buNone/>
            </a:pPr>
            <a:r>
              <a:rPr lang="en-US" dirty="0"/>
              <a:t>by typing the following commands:</a:t>
            </a:r>
          </a:p>
          <a:p>
            <a:pPr marL="0" indent="0">
              <a:buNone/>
            </a:pPr>
            <a:r>
              <a:rPr lang="en-US" b="1" dirty="0"/>
              <a:t>&gt; pdb1 &lt;- read.pdb("1BG2")</a:t>
            </a:r>
          </a:p>
          <a:p>
            <a:pPr marL="0" indent="0">
              <a:buNone/>
            </a:pPr>
            <a:r>
              <a:rPr lang="en-US" b="1" dirty="0"/>
              <a:t>&gt; s1 &lt;- aa321(pdb1$seqres)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6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1909</Words>
  <Application>Microsoft Office PowerPoint</Application>
  <PresentationFormat>Geniş ekran</PresentationFormat>
  <Paragraphs>136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Teması</vt:lpstr>
      <vt:lpstr> Bioinformatics with R  Working with Proteins</vt:lpstr>
      <vt:lpstr>Handling the PDB file</vt:lpstr>
      <vt:lpstr>PowerPoint Sunusu</vt:lpstr>
      <vt:lpstr>PowerPoint Sunusu</vt:lpstr>
      <vt:lpstr>PowerPoint Sunusu</vt:lpstr>
      <vt:lpstr>PowerPoint Sunusu</vt:lpstr>
      <vt:lpstr>PowerPoint Sunusu</vt:lpstr>
      <vt:lpstr>Computing Features of a Protein Sequence</vt:lpstr>
      <vt:lpstr>PowerPoint Sunusu</vt:lpstr>
      <vt:lpstr>PowerPoint Sunusu</vt:lpstr>
      <vt:lpstr>PowerPoint Sunusu</vt:lpstr>
      <vt:lpstr>PowerPoint Sunusu</vt:lpstr>
      <vt:lpstr>PowerPoint Sunusu</vt:lpstr>
      <vt:lpstr>Searching for Similar Proteins</vt:lpstr>
      <vt:lpstr>PowerPoint Sunusu</vt:lpstr>
      <vt:lpstr>PowerPoint Sunusu</vt:lpstr>
      <vt:lpstr>PowerPoint Sunusu</vt:lpstr>
      <vt:lpstr>PowerPoint Sunusu</vt:lpstr>
      <vt:lpstr>Visualizing Protein Structures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with R</dc:title>
  <dc:creator>Erkan</dc:creator>
  <cp:lastModifiedBy>Erkan</cp:lastModifiedBy>
  <cp:revision>293</cp:revision>
  <dcterms:created xsi:type="dcterms:W3CDTF">2019-03-04T11:34:50Z</dcterms:created>
  <dcterms:modified xsi:type="dcterms:W3CDTF">2021-02-01T16:39:53Z</dcterms:modified>
</cp:coreProperties>
</file>