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95" r:id="rId28"/>
    <p:sldId id="280" r:id="rId29"/>
    <p:sldId id="281" r:id="rId30"/>
    <p:sldId id="282" r:id="rId31"/>
    <p:sldId id="296" r:id="rId32"/>
    <p:sldId id="283" r:id="rId33"/>
    <p:sldId id="284" r:id="rId34"/>
    <p:sldId id="297" r:id="rId35"/>
    <p:sldId id="285" r:id="rId36"/>
    <p:sldId id="287" r:id="rId37"/>
    <p:sldId id="286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3" autoAdjust="0"/>
    <p:restoredTop sz="94343" autoAdjust="0"/>
  </p:normalViewPr>
  <p:slideViewPr>
    <p:cSldViewPr snapToGrid="0">
      <p:cViewPr varScale="1">
        <p:scale>
          <a:sx n="69" d="100"/>
          <a:sy n="69" d="100"/>
        </p:scale>
        <p:origin x="324" y="66"/>
      </p:cViewPr>
      <p:guideLst/>
    </p:cSldViewPr>
  </p:slideViewPr>
  <p:outlineViewPr>
    <p:cViewPr>
      <p:scale>
        <a:sx n="33" d="100"/>
        <a:sy n="33" d="100"/>
      </p:scale>
      <p:origin x="0" y="-21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77D3B-9205-487A-8FB5-F1A95EC798EC}" type="datetimeFigureOut">
              <a:rPr lang="en-US" smtClean="0"/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2606E-7495-4AAC-90A4-1F153A1714F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DAF4-866F-4B5D-8BAE-515AE90C5E21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DFD3-A8DE-405B-A7A6-75FE956207EC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C7B34-45F2-4C82-A0BD-BA9D8FC1C716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7FD-5DFF-42DC-84EB-B8271412DCD9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9BC6C-02E1-4190-BB63-CC1DCFC2E4D6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7454-1144-4B78-9DB2-6211474FEA11}" type="datetime1">
              <a:rPr lang="en-US" smtClean="0"/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0205-7A2A-4ACB-B33F-7BDC72332523}" type="datetime1">
              <a:rPr lang="en-US" smtClean="0"/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D97B7-9EDC-4825-820E-CC21D25DCAD5}" type="datetime1">
              <a:rPr lang="en-US" smtClean="0"/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6AF72-F69D-444B-BC1E-DF39A04FA88F}" type="datetime1">
              <a:rPr lang="en-US" smtClean="0"/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1DC3-DB3F-49BC-AB8D-D1AF0239E792}" type="datetime1">
              <a:rPr lang="en-US" smtClean="0"/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  <a:endParaRPr lang="tr-TR" smtClean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1B47-1CE3-444E-B2C2-62184F70A454}" type="datetime1">
              <a:rPr lang="en-US" smtClean="0"/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  <a:endParaRPr lang="tr-TR" smtClean="0"/>
          </a:p>
          <a:p>
            <a:pPr lvl="1"/>
            <a:r>
              <a:rPr lang="tr-TR" smtClean="0"/>
              <a:t>İkinci düzey</a:t>
            </a:r>
            <a:endParaRPr lang="tr-TR" smtClean="0"/>
          </a:p>
          <a:p>
            <a:pPr lvl="2"/>
            <a:r>
              <a:rPr lang="tr-TR" smtClean="0"/>
              <a:t>Üçüncü düzey</a:t>
            </a:r>
            <a:endParaRPr lang="tr-TR" smtClean="0"/>
          </a:p>
          <a:p>
            <a:pPr lvl="3"/>
            <a:r>
              <a:rPr lang="tr-TR" smtClean="0"/>
              <a:t>Dördüncü düzey</a:t>
            </a:r>
            <a:endParaRPr lang="tr-TR" smtClean="0"/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C96D-52CD-4C35-9D18-B88C3219BBFB}" type="datetime1">
              <a:rPr lang="en-US" smtClean="0"/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968C3-F73C-4EC7-8A34-4743083256EB}" type="slidenum">
              <a:rPr lang="en-US" smtClean="0"/>
            </a:fld>
            <a:r>
              <a:rPr lang="tr-TR" dirty="0" smtClean="0"/>
              <a:t>/38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/>
              <a:t>Bioinformatics</a:t>
            </a:r>
            <a:br>
              <a:rPr lang="tr-TR" dirty="0" smtClean="0"/>
            </a:br>
            <a:br>
              <a:rPr lang="tr-TR" dirty="0"/>
            </a:br>
            <a:r>
              <a:rPr lang="tr-TR" dirty="0" err="1" smtClean="0"/>
              <a:t>Nucleic</a:t>
            </a:r>
            <a:r>
              <a:rPr lang="tr-TR" dirty="0" smtClean="0"/>
              <a:t> </a:t>
            </a:r>
            <a:r>
              <a:rPr lang="tr-TR" dirty="0" err="1" smtClean="0"/>
              <a:t>Acid</a:t>
            </a:r>
            <a:r>
              <a:rPr lang="tr-TR" dirty="0" smtClean="0"/>
              <a:t> World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73082"/>
          </a:xfrm>
        </p:spPr>
        <p:txBody>
          <a:bodyPr>
            <a:normAutofit/>
          </a:bodyPr>
          <a:lstStyle/>
          <a:p>
            <a:r>
              <a:rPr lang="tr-TR" dirty="0" err="1" smtClean="0"/>
              <a:t>Assoc</a:t>
            </a:r>
            <a:r>
              <a:rPr lang="tr-TR" dirty="0" smtClean="0"/>
              <a:t>. Prof. Dr. Gazi Erkan BOSTANCI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err="1" smtClean="0"/>
              <a:t>Slides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mainly</a:t>
            </a:r>
            <a:r>
              <a:rPr lang="tr-TR" dirty="0" smtClean="0"/>
              <a:t> </a:t>
            </a:r>
            <a:r>
              <a:rPr lang="tr-TR" dirty="0" err="1" smtClean="0"/>
              <a:t>based</a:t>
            </a:r>
            <a:r>
              <a:rPr lang="tr-TR" dirty="0" smtClean="0"/>
              <a:t> on ‘</a:t>
            </a:r>
            <a:r>
              <a:rPr lang="tr-TR" dirty="0" err="1" smtClean="0"/>
              <a:t>Understanding</a:t>
            </a:r>
            <a:r>
              <a:rPr lang="tr-TR" dirty="0" smtClean="0"/>
              <a:t> </a:t>
            </a:r>
            <a:r>
              <a:rPr lang="tr-TR" dirty="0" err="1" smtClean="0"/>
              <a:t>Bioinformatics</a:t>
            </a:r>
            <a:r>
              <a:rPr lang="tr-TR" dirty="0" smtClean="0"/>
              <a:t>’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Marketa</a:t>
            </a:r>
            <a:r>
              <a:rPr lang="tr-TR" dirty="0" smtClean="0"/>
              <a:t> </a:t>
            </a:r>
            <a:r>
              <a:rPr lang="tr-TR" dirty="0" err="1" smtClean="0"/>
              <a:t>Zvelebil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Jeremy</a:t>
            </a:r>
            <a:r>
              <a:rPr lang="tr-TR" dirty="0" smtClean="0"/>
              <a:t> O. </a:t>
            </a:r>
            <a:r>
              <a:rPr lang="tr-TR" dirty="0" err="1" smtClean="0"/>
              <a:t>Baum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r>
              <a:rPr lang="en-US" dirty="0"/>
              <a:t>In DNA only four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bases </a:t>
            </a:r>
            <a:r>
              <a:rPr lang="en-US" dirty="0"/>
              <a:t>occur: the purines guanine (G) and adenosine (A) and the pyrimidines </a:t>
            </a:r>
            <a:r>
              <a:rPr lang="en-US" dirty="0" smtClean="0"/>
              <a:t>cytosine</a:t>
            </a:r>
            <a:r>
              <a:rPr lang="tr-TR" dirty="0" smtClean="0"/>
              <a:t> </a:t>
            </a:r>
            <a:r>
              <a:rPr lang="en-US" dirty="0" smtClean="0"/>
              <a:t>(C</a:t>
            </a:r>
            <a:r>
              <a:rPr lang="en-US" dirty="0"/>
              <a:t>) and thymine (T).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most forms of RNA molecule there are also just four </a:t>
            </a:r>
            <a:r>
              <a:rPr lang="en-US" dirty="0" smtClean="0"/>
              <a:t>bases,</a:t>
            </a:r>
            <a:r>
              <a:rPr lang="tr-TR" dirty="0" smtClean="0"/>
              <a:t> </a:t>
            </a:r>
            <a:r>
              <a:rPr lang="en-US" dirty="0" smtClean="0"/>
              <a:t>three </a:t>
            </a:r>
            <a:r>
              <a:rPr lang="en-US" dirty="0"/>
              <a:t>being the same as in DNA, but thymine is replaced by the pyrimidine uracil (U).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789218" cy="4351338"/>
          </a:xfrm>
        </p:spPr>
        <p:txBody>
          <a:bodyPr/>
          <a:lstStyle/>
          <a:p>
            <a:r>
              <a:rPr lang="tr-TR" dirty="0" smtClean="0"/>
              <a:t>James Watson (</a:t>
            </a:r>
            <a:r>
              <a:rPr lang="tr-TR" dirty="0" err="1" smtClean="0"/>
              <a:t>left</a:t>
            </a:r>
            <a:r>
              <a:rPr lang="tr-TR" dirty="0" smtClean="0"/>
              <a:t>)</a:t>
            </a:r>
            <a:endParaRPr lang="tr-TR" dirty="0" smtClean="0"/>
          </a:p>
          <a:p>
            <a:r>
              <a:rPr lang="tr-TR" dirty="0" smtClean="0"/>
              <a:t>Francis </a:t>
            </a:r>
            <a:r>
              <a:rPr lang="tr-TR" dirty="0" err="1" smtClean="0"/>
              <a:t>Crick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  <p:pic>
        <p:nvPicPr>
          <p:cNvPr id="1028" name="Picture 4" descr="James Watson, Francis Crick, Maurice Wilkins, and Rosalind Franklin |  Science History Institut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64" y="33399"/>
            <a:ext cx="6816436" cy="682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r>
              <a:rPr lang="en-US" dirty="0"/>
              <a:t>The key discovery for which the Nobel Prize was awarded to James Watson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Francis </a:t>
            </a:r>
            <a:r>
              <a:rPr lang="en-US" dirty="0"/>
              <a:t>Crick, who drew on the work of Rosalind Franklin and others </a:t>
            </a:r>
            <a:r>
              <a:rPr lang="en-US" dirty="0" smtClean="0"/>
              <a:t>was </a:t>
            </a:r>
            <a:r>
              <a:rPr lang="en-US" dirty="0"/>
              <a:t>the elucidation in 1953 of the double-helical structure of the DNA </a:t>
            </a:r>
            <a:r>
              <a:rPr lang="en-US" dirty="0" smtClean="0"/>
              <a:t>molecule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978544"/>
            <a:ext cx="6743700" cy="4879456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  <p:sp>
        <p:nvSpPr>
          <p:cNvPr id="5" name="Metin kutusu 4"/>
          <p:cNvSpPr txBox="1"/>
          <p:nvPr/>
        </p:nvSpPr>
        <p:spPr>
          <a:xfrm>
            <a:off x="8610600" y="2410691"/>
            <a:ext cx="3235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scientists whose work was</a:t>
            </a:r>
            <a:endParaRPr lang="en-US" b="1" dirty="0"/>
          </a:p>
          <a:p>
            <a:r>
              <a:rPr lang="en-US" b="1" dirty="0"/>
              <a:t>influential on James Watson and</a:t>
            </a:r>
            <a:endParaRPr lang="en-US" b="1" dirty="0"/>
          </a:p>
          <a:p>
            <a:r>
              <a:rPr lang="en-US" b="1" dirty="0"/>
              <a:t>Francis Crick when they</a:t>
            </a:r>
            <a:endParaRPr lang="en-US" b="1" dirty="0"/>
          </a:p>
          <a:p>
            <a:r>
              <a:rPr lang="en-US" b="1" dirty="0"/>
              <a:t>elucidated the structure of DNA.</a:t>
            </a:r>
            <a:endParaRPr lang="en-US" b="1" dirty="0"/>
          </a:p>
          <a:p>
            <a:r>
              <a:rPr lang="en-US" dirty="0"/>
              <a:t>(A) Maurice Wilkins.</a:t>
            </a:r>
            <a:endParaRPr lang="en-US" dirty="0"/>
          </a:p>
          <a:p>
            <a:r>
              <a:rPr lang="en-US" dirty="0"/>
              <a:t>(B) Rosalind Franklin.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97180"/>
            <a:ext cx="10515600" cy="6286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the bases are on the inside of the double helix, with the </a:t>
            </a:r>
            <a:r>
              <a:rPr lang="en-US" dirty="0" smtClean="0"/>
              <a:t>phosphate-linked</a:t>
            </a:r>
            <a:r>
              <a:rPr lang="tr-TR" dirty="0" smtClean="0"/>
              <a:t> </a:t>
            </a:r>
            <a:r>
              <a:rPr lang="en-US" dirty="0" smtClean="0"/>
              <a:t>sugars </a:t>
            </a:r>
            <a:r>
              <a:rPr lang="en-US" dirty="0"/>
              <a:t>forming a backbone on the </a:t>
            </a:r>
            <a:r>
              <a:rPr lang="en-US" dirty="0" smtClean="0"/>
              <a:t>outside.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Crucial </a:t>
            </a:r>
            <a:r>
              <a:rPr lang="en-US" dirty="0"/>
              <a:t>to Watson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Crick</a:t>
            </a:r>
            <a:r>
              <a:rPr lang="en-US" i="1" dirty="0" smtClean="0"/>
              <a:t>’</a:t>
            </a:r>
            <a:r>
              <a:rPr lang="en-US" dirty="0" smtClean="0"/>
              <a:t>s </a:t>
            </a:r>
            <a:r>
              <a:rPr lang="en-US" dirty="0"/>
              <a:t>success was their realization that the DNA molecules contained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dirty="0" smtClean="0"/>
              <a:t>strands </a:t>
            </a:r>
            <a:r>
              <a:rPr lang="en-US" dirty="0"/>
              <a:t>and that the base-pairing follows a certain set of rules, now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b="1" dirty="0" smtClean="0"/>
              <a:t>Watson–Crick </a:t>
            </a:r>
            <a:r>
              <a:rPr lang="en-US" b="1" dirty="0"/>
              <a:t>base-pairing</a:t>
            </a:r>
            <a:r>
              <a:rPr lang="en-US" dirty="0"/>
              <a:t>, in which a specific purine pairs only with a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pyrimidine</a:t>
            </a:r>
            <a:r>
              <a:rPr lang="en-US" dirty="0"/>
              <a:t>: A with T, and C with G. Each strand of a DNA double helix </a:t>
            </a:r>
            <a:r>
              <a:rPr lang="en-US" dirty="0" smtClean="0"/>
              <a:t>therefore</a:t>
            </a:r>
            <a:r>
              <a:rPr lang="tr-TR" dirty="0" smtClean="0"/>
              <a:t> </a:t>
            </a:r>
            <a:r>
              <a:rPr lang="en-US" dirty="0" smtClean="0"/>
              <a:t>has </a:t>
            </a:r>
            <a:r>
              <a:rPr lang="en-US" dirty="0"/>
              <a:t>a base sequence that is </a:t>
            </a:r>
            <a:r>
              <a:rPr lang="en-US" b="1" dirty="0"/>
              <a:t>complementary </a:t>
            </a:r>
            <a:r>
              <a:rPr lang="en-US" dirty="0"/>
              <a:t>to the base sequence of its </a:t>
            </a:r>
            <a:r>
              <a:rPr lang="en-US" dirty="0" smtClean="0"/>
              <a:t>partner</a:t>
            </a:r>
            <a:r>
              <a:rPr lang="tr-TR" dirty="0" smtClean="0"/>
              <a:t> </a:t>
            </a:r>
            <a:r>
              <a:rPr lang="en-US" dirty="0" smtClean="0"/>
              <a:t>strand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bases interact through hydrogen bonding; two hydrogen bonds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formed </a:t>
            </a:r>
            <a:r>
              <a:rPr lang="en-US" dirty="0"/>
              <a:t>in a T–A base pair, and three in a G–C base </a:t>
            </a:r>
            <a:r>
              <a:rPr lang="en-US" dirty="0" smtClean="0"/>
              <a:t>pair. This</a:t>
            </a:r>
            <a:r>
              <a:rPr lang="tr-TR" dirty="0" smtClean="0"/>
              <a:t> </a:t>
            </a:r>
            <a:r>
              <a:rPr lang="en-US" dirty="0" smtClean="0"/>
              <a:t>complementarity </a:t>
            </a:r>
            <a:r>
              <a:rPr lang="en-US" dirty="0"/>
              <a:t>means that if you know the base sequence of one strand of </a:t>
            </a:r>
            <a:r>
              <a:rPr lang="en-US" dirty="0" smtClean="0"/>
              <a:t>DNA,</a:t>
            </a:r>
            <a:r>
              <a:rPr lang="tr-TR" dirty="0" smtClean="0"/>
              <a:t> </a:t>
            </a:r>
            <a:r>
              <a:rPr lang="en-US" dirty="0" smtClean="0"/>
              <a:t>you </a:t>
            </a:r>
            <a:r>
              <a:rPr lang="en-US" dirty="0"/>
              <a:t>can deduce the base sequence of the other.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0"/>
            <a:ext cx="11353800" cy="677565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7091"/>
            <a:ext cx="10515600" cy="6303818"/>
          </a:xfrm>
        </p:spPr>
        <p:txBody>
          <a:bodyPr/>
          <a:lstStyle/>
          <a:p>
            <a:r>
              <a:rPr lang="en-US" dirty="0"/>
              <a:t>One of the truly remarkable features of DNA in living systems is how few </a:t>
            </a:r>
            <a:r>
              <a:rPr lang="en-US" dirty="0" smtClean="0"/>
              <a:t>errors</a:t>
            </a:r>
            <a:r>
              <a:rPr lang="tr-TR" dirty="0" smtClean="0"/>
              <a:t> </a:t>
            </a:r>
            <a:r>
              <a:rPr lang="en-US" dirty="0" smtClean="0"/>
              <a:t>there </a:t>
            </a:r>
            <a:r>
              <a:rPr lang="en-US" dirty="0"/>
              <a:t>are in the complementarity of the two strands. The error rate is </a:t>
            </a:r>
            <a:r>
              <a:rPr lang="en-US" dirty="0" smtClean="0"/>
              <a:t>approximately</a:t>
            </a:r>
            <a:r>
              <a:rPr lang="tr-TR" dirty="0" smtClean="0"/>
              <a:t> </a:t>
            </a:r>
            <a:r>
              <a:rPr lang="en-US" dirty="0" smtClean="0"/>
              <a:t>1 </a:t>
            </a:r>
            <a:r>
              <a:rPr lang="en-US" dirty="0"/>
              <a:t>base in 10</a:t>
            </a:r>
            <a:r>
              <a:rPr lang="en-US" baseline="30000" dirty="0"/>
              <a:t>9</a:t>
            </a:r>
            <a:r>
              <a:rPr lang="en-US" dirty="0"/>
              <a:t>. </a:t>
            </a:r>
            <a:endParaRPr lang="tr-TR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is very important, as it is vital to transmit the genome as </a:t>
            </a:r>
            <a:r>
              <a:rPr lang="en-US" dirty="0" smtClean="0"/>
              <a:t>accurately</a:t>
            </a:r>
            <a:r>
              <a:rPr lang="tr-TR" dirty="0" smtClean="0"/>
              <a:t> </a:t>
            </a:r>
            <a:r>
              <a:rPr lang="en-US" dirty="0" smtClean="0"/>
              <a:t>as </a:t>
            </a:r>
            <a:r>
              <a:rPr lang="en-US" dirty="0"/>
              <a:t>possible to subsequent generations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DNA </a:t>
            </a:r>
            <a:r>
              <a:rPr lang="en-US" dirty="0"/>
              <a:t>strands can pair with a DNA or RNA strand of complementary sequence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a double-stranded DNA or DNA/RNA hybrid. This property forms the basis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set of powerful experimental molecular biology techniques.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23709"/>
          </a:xfrm>
        </p:spPr>
        <p:txBody>
          <a:bodyPr/>
          <a:lstStyle/>
          <a:p>
            <a:r>
              <a:rPr lang="en-US" dirty="0"/>
              <a:t>In contrast to DNA, almost all RNA molecules in living systems are single </a:t>
            </a:r>
            <a:r>
              <a:rPr lang="en-US" dirty="0" smtClean="0"/>
              <a:t>stranded.</a:t>
            </a:r>
            <a:r>
              <a:rPr lang="tr-TR" dirty="0" smtClean="0"/>
              <a:t> </a:t>
            </a:r>
            <a:r>
              <a:rPr lang="en-US" dirty="0" smtClean="0"/>
              <a:t>Because </a:t>
            </a:r>
            <a:r>
              <a:rPr lang="en-US" dirty="0"/>
              <a:t>of this, RNA has much more structural flexibility than DNA, and </a:t>
            </a:r>
            <a:r>
              <a:rPr lang="en-US" dirty="0" smtClean="0"/>
              <a:t>some</a:t>
            </a:r>
            <a:r>
              <a:rPr lang="tr-TR" dirty="0" smtClean="0"/>
              <a:t> </a:t>
            </a:r>
            <a:r>
              <a:rPr lang="en-US" dirty="0" smtClean="0"/>
              <a:t>RNAs </a:t>
            </a:r>
            <a:r>
              <a:rPr lang="en-US" dirty="0"/>
              <a:t>can even act as enzymes, catalyzing a particular chemical reaction.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DNA, RNA </a:t>
            </a:r>
            <a:r>
              <a:rPr lang="tr-TR" dirty="0" err="1" smtClean="0"/>
              <a:t>and</a:t>
            </a:r>
            <a:r>
              <a:rPr lang="tr-TR" dirty="0" smtClean="0"/>
              <a:t> Protein: Central Dogma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688782" cy="4699866"/>
          </a:xfrm>
        </p:spPr>
        <p:txBody>
          <a:bodyPr>
            <a:normAutofit/>
          </a:bodyPr>
          <a:lstStyle/>
          <a:p>
            <a:r>
              <a:rPr lang="en-US" dirty="0"/>
              <a:t>There is a key relationship between DNA, RNA, and the synthesis of proteins,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often referred to as the central dogma of molecular biology.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According </a:t>
            </a:r>
            <a:r>
              <a:rPr lang="en-US" dirty="0"/>
              <a:t>to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concept</a:t>
            </a:r>
            <a:r>
              <a:rPr lang="en-US" dirty="0"/>
              <a:t>, there is essentially a single direction of flow of genetic information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DNA, which acts as the information store, through RNA molecules from </a:t>
            </a:r>
            <a:r>
              <a:rPr lang="en-US" dirty="0" smtClean="0"/>
              <a:t>which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information is translated into </a:t>
            </a:r>
            <a:r>
              <a:rPr lang="en-US" dirty="0" smtClean="0"/>
              <a:t>proteins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457200"/>
            <a:ext cx="10480965" cy="5719763"/>
          </a:xfrm>
        </p:spPr>
        <p:txBody>
          <a:bodyPr/>
          <a:lstStyle/>
          <a:p>
            <a:r>
              <a:rPr lang="en-US" dirty="0"/>
              <a:t>The key concept introduced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section </a:t>
            </a:r>
            <a:r>
              <a:rPr lang="en-US" dirty="0"/>
              <a:t>is that DNA is </a:t>
            </a:r>
            <a:r>
              <a:rPr lang="en-US" dirty="0" smtClean="0"/>
              <a:t>transcribed</a:t>
            </a:r>
            <a:r>
              <a:rPr lang="tr-TR" dirty="0" smtClean="0"/>
              <a:t> </a:t>
            </a:r>
            <a:r>
              <a:rPr lang="en-US" dirty="0" smtClean="0"/>
              <a:t>into </a:t>
            </a:r>
            <a:r>
              <a:rPr lang="en-US" dirty="0"/>
              <a:t>mRNA which is then </a:t>
            </a:r>
            <a:r>
              <a:rPr lang="en-US" dirty="0" smtClean="0"/>
              <a:t>translated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make protein molecules.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6048" y="1798459"/>
            <a:ext cx="3248789" cy="47059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6" y="1945811"/>
            <a:ext cx="4135650" cy="4558613"/>
          </a:xfrm>
          <a:prstGeom prst="rect">
            <a:avLst/>
          </a:prstGeom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basic scheme holds for all known forms of life, although there is some </a:t>
            </a:r>
            <a:r>
              <a:rPr lang="en-US" dirty="0" smtClean="0"/>
              <a:t>variation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details of the processes involved. The proteins are the main </a:t>
            </a:r>
            <a:r>
              <a:rPr lang="en-US" dirty="0" smtClean="0"/>
              <a:t>working</a:t>
            </a:r>
            <a:r>
              <a:rPr lang="tr-TR" dirty="0" smtClean="0"/>
              <a:t> </a:t>
            </a:r>
            <a:r>
              <a:rPr lang="en-US" dirty="0" smtClean="0"/>
              <a:t>components </a:t>
            </a:r>
            <a:r>
              <a:rPr lang="en-US" dirty="0"/>
              <a:t>of organisms, playing the major role in almost all the key processes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life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However</a:t>
            </a:r>
            <a:r>
              <a:rPr lang="en-US" dirty="0"/>
              <a:t>, not all the genetic information in the DNA encodes </a:t>
            </a:r>
            <a:r>
              <a:rPr lang="en-US" dirty="0" smtClean="0"/>
              <a:t>proteins.</a:t>
            </a:r>
            <a:r>
              <a:rPr lang="tr-TR" dirty="0" smtClean="0"/>
              <a:t> </a:t>
            </a:r>
            <a:r>
              <a:rPr lang="en-US" dirty="0" smtClean="0"/>
              <a:t>Molecules </a:t>
            </a:r>
            <a:r>
              <a:rPr lang="en-US" dirty="0"/>
              <a:t>such as RNA can also be the end product, and other regions of </a:t>
            </a:r>
            <a:r>
              <a:rPr lang="en-US" dirty="0" smtClean="0"/>
              <a:t>genomes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as yet no known function or product.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263640"/>
          </a:xfrm>
        </p:spPr>
        <p:txBody>
          <a:bodyPr>
            <a:normAutofit/>
          </a:bodyPr>
          <a:lstStyle/>
          <a:p>
            <a:r>
              <a:rPr lang="en-US" dirty="0"/>
              <a:t>It is amazing to realize that the full diversity of life on this planet—from the </a:t>
            </a:r>
            <a:r>
              <a:rPr lang="en-US" dirty="0" smtClean="0"/>
              <a:t>simplest</a:t>
            </a:r>
            <a:r>
              <a:rPr lang="tr-TR" dirty="0" smtClean="0"/>
              <a:t> </a:t>
            </a:r>
            <a:r>
              <a:rPr lang="en-US" dirty="0" smtClean="0"/>
              <a:t>bacterium </a:t>
            </a:r>
            <a:r>
              <a:rPr lang="en-US" dirty="0"/>
              <a:t>to the largest mammal—is captured in a linear code inside all living cells.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almost exactly the way the vivid detail of a musical symphony or a movie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 smtClean="0"/>
              <a:t>digitally </a:t>
            </a:r>
            <a:r>
              <a:rPr lang="en-US" dirty="0"/>
              <a:t>recorded in a binary code, so the four base units of the DNA </a:t>
            </a:r>
            <a:r>
              <a:rPr lang="en-US" dirty="0" smtClean="0"/>
              <a:t>molecule</a:t>
            </a:r>
            <a:r>
              <a:rPr lang="tr-TR" dirty="0" smtClean="0"/>
              <a:t> </a:t>
            </a:r>
            <a:r>
              <a:rPr lang="en-US" dirty="0" smtClean="0"/>
              <a:t>capture </a:t>
            </a:r>
            <a:r>
              <a:rPr lang="en-US" dirty="0"/>
              <a:t>and control all the complexity of life.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crucially important discovery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link between DNA, proteins, and the diversity of life came during the </a:t>
            </a:r>
            <a:r>
              <a:rPr lang="en-US" dirty="0" smtClean="0"/>
              <a:t>twentieth</a:t>
            </a:r>
            <a:r>
              <a:rPr lang="tr-TR" dirty="0" smtClean="0"/>
              <a:t> </a:t>
            </a:r>
            <a:r>
              <a:rPr lang="en-US" dirty="0" smtClean="0"/>
              <a:t>century </a:t>
            </a:r>
            <a:r>
              <a:rPr lang="en-US" dirty="0"/>
              <a:t>and brought about a revolution in the understanding of genetics. </a:t>
            </a: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</a:t>
            </a:r>
            <a:r>
              <a:rPr lang="en-US" dirty="0" err="1" smtClean="0"/>
              <a:t>ll</a:t>
            </a:r>
            <a:r>
              <a:rPr lang="en-US" dirty="0" smtClean="0"/>
              <a:t> </a:t>
            </a:r>
            <a:r>
              <a:rPr lang="en-US" dirty="0"/>
              <a:t>the information needed to build and maintain a human being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contained </a:t>
            </a:r>
            <a:r>
              <a:rPr lang="en-US" dirty="0"/>
              <a:t>in just 23 pairs of DNA </a:t>
            </a:r>
            <a:r>
              <a:rPr lang="en-US" dirty="0" smtClean="0"/>
              <a:t>molecules</a:t>
            </a:r>
            <a:r>
              <a:rPr lang="en-US" dirty="0"/>
              <a:t>, comprising the chromosomes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human </a:t>
            </a:r>
            <a:r>
              <a:rPr lang="en-US" dirty="0"/>
              <a:t>genome.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These </a:t>
            </a:r>
            <a:r>
              <a:rPr lang="en-US" dirty="0"/>
              <a:t>molecules are amongst the largest and longest known,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smallest </a:t>
            </a:r>
            <a:r>
              <a:rPr lang="en-US" dirty="0"/>
              <a:t>having 47 million bases and the largest 247 million bases, with the </a:t>
            </a:r>
            <a:r>
              <a:rPr lang="en-US" dirty="0" smtClean="0"/>
              <a:t>entire</a:t>
            </a:r>
            <a:r>
              <a:rPr lang="tr-TR" dirty="0" smtClean="0"/>
              <a:t> </a:t>
            </a:r>
            <a:r>
              <a:rPr lang="en-US" dirty="0" smtClean="0"/>
              <a:t>human </a:t>
            </a:r>
            <a:r>
              <a:rPr lang="en-US" dirty="0"/>
              <a:t>genome being composed of approximately 3 billion bases.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of each chromosome encodes hundreds to thousands of proteins, </a:t>
            </a:r>
            <a:r>
              <a:rPr lang="en-US" dirty="0" smtClean="0"/>
              <a:t>depending</a:t>
            </a:r>
            <a:r>
              <a:rPr lang="tr-TR" dirty="0" smtClean="0"/>
              <a:t> </a:t>
            </a:r>
            <a:r>
              <a:rPr lang="en-US" dirty="0" smtClean="0"/>
              <a:t>on </a:t>
            </a:r>
            <a:r>
              <a:rPr lang="en-US" dirty="0"/>
              <a:t>the chromosome, each protein being specified by a distinct segment of DNA.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terms, this segment is the gene for that protein. In practice, a </a:t>
            </a:r>
            <a:r>
              <a:rPr lang="en-US" b="1" dirty="0"/>
              <a:t>gene </a:t>
            </a:r>
            <a:r>
              <a:rPr lang="en-US" dirty="0"/>
              <a:t>is </a:t>
            </a:r>
            <a:r>
              <a:rPr lang="en-US" dirty="0" smtClean="0"/>
              <a:t>considered</a:t>
            </a:r>
            <a:r>
              <a:rPr lang="tr-TR" dirty="0" smtClean="0"/>
              <a:t> </a:t>
            </a:r>
            <a:r>
              <a:rPr lang="en-US" dirty="0" smtClean="0"/>
              <a:t>also </a:t>
            </a:r>
            <a:r>
              <a:rPr lang="en-US" dirty="0"/>
              <a:t>to include surrounding regions of noncoding DNA that act as </a:t>
            </a:r>
            <a:r>
              <a:rPr lang="en-US" dirty="0" smtClean="0"/>
              <a:t>control</a:t>
            </a:r>
            <a:r>
              <a:rPr lang="tr-TR" dirty="0" smtClean="0"/>
              <a:t> </a:t>
            </a:r>
            <a:r>
              <a:rPr lang="en-US" dirty="0" smtClean="0"/>
              <a:t>regions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is the information store, but RNA is the messenger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information encoded in DNA is expressed through the synthesis of other </a:t>
            </a:r>
            <a:r>
              <a:rPr lang="en-US" dirty="0" smtClean="0"/>
              <a:t>molecules;</a:t>
            </a:r>
            <a:r>
              <a:rPr lang="tr-TR" dirty="0" smtClean="0"/>
              <a:t> </a:t>
            </a:r>
            <a:r>
              <a:rPr lang="en-US" dirty="0" smtClean="0"/>
              <a:t>it </a:t>
            </a:r>
            <a:r>
              <a:rPr lang="en-US" dirty="0"/>
              <a:t>directs the formation of RNA and proteins with specific sequences.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As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described </a:t>
            </a:r>
            <a:r>
              <a:rPr lang="en-US" dirty="0"/>
              <a:t>in detail in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en-US" dirty="0" smtClean="0"/>
              <a:t>, </a:t>
            </a:r>
            <a:r>
              <a:rPr lang="en-US" dirty="0"/>
              <a:t>proteins are linear polymers composed of </a:t>
            </a:r>
            <a:r>
              <a:rPr lang="en-US" dirty="0" smtClean="0"/>
              <a:t>another</a:t>
            </a:r>
            <a:r>
              <a:rPr lang="tr-TR" dirty="0" smtClean="0"/>
              <a:t> </a:t>
            </a:r>
            <a:r>
              <a:rPr lang="en-US" dirty="0" smtClean="0"/>
              <a:t>set </a:t>
            </a:r>
            <a:r>
              <a:rPr lang="en-US" dirty="0"/>
              <a:t>of chemical building blocks, the </a:t>
            </a:r>
            <a:r>
              <a:rPr lang="en-US" b="1" dirty="0"/>
              <a:t>amino acids</a:t>
            </a:r>
            <a:r>
              <a:rPr lang="en-US" dirty="0"/>
              <a:t>. There are some 20 different </a:t>
            </a:r>
            <a:r>
              <a:rPr lang="en-US" dirty="0" smtClean="0"/>
              <a:t>amino</a:t>
            </a:r>
            <a:r>
              <a:rPr lang="tr-TR" dirty="0" smtClean="0"/>
              <a:t> </a:t>
            </a:r>
            <a:r>
              <a:rPr lang="en-US" dirty="0" smtClean="0"/>
              <a:t>acids </a:t>
            </a:r>
            <a:r>
              <a:rPr lang="en-US" dirty="0"/>
              <a:t>in proteins, and their varied </a:t>
            </a:r>
            <a:r>
              <a:rPr lang="en-US" dirty="0" smtClean="0"/>
              <a:t>chemistry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82999"/>
          </a:xfrm>
        </p:spPr>
        <p:txBody>
          <a:bodyPr>
            <a:normAutofit/>
          </a:bodyPr>
          <a:lstStyle/>
          <a:p>
            <a:r>
              <a:rPr lang="en-US" dirty="0"/>
              <a:t>The sequence of bases in the DNA of a gene specifies the sequence of amino </a:t>
            </a:r>
            <a:r>
              <a:rPr lang="en-US" dirty="0" smtClean="0"/>
              <a:t>acids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 protein chain. The conversion does not occur directly, however. After a signal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switch </a:t>
            </a:r>
            <a:r>
              <a:rPr lang="en-US" dirty="0"/>
              <a:t>on a gene is received, a single-stranded RNA copy of the gene is first made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process called </a:t>
            </a:r>
            <a:r>
              <a:rPr lang="en-US" b="1" dirty="0"/>
              <a:t>transcription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Transcription </a:t>
            </a:r>
            <a:r>
              <a:rPr lang="en-US" dirty="0"/>
              <a:t>is essentially similar to the process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replication, except that only one of the DNA strands acts as a template in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case</a:t>
            </a:r>
            <a:r>
              <a:rPr lang="en-US" dirty="0"/>
              <a:t>, and the product is RNA not </a:t>
            </a:r>
            <a:r>
              <a:rPr lang="en-US" dirty="0" smtClean="0"/>
              <a:t>DNA.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RNA </a:t>
            </a:r>
            <a:r>
              <a:rPr lang="en-US" dirty="0"/>
              <a:t>synthesis is catalyzed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enzymes </a:t>
            </a:r>
            <a:r>
              <a:rPr lang="en-US" dirty="0"/>
              <a:t>called RNA polymerases, which, like DNA polymerases, move along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template</a:t>
            </a:r>
            <a:r>
              <a:rPr lang="en-US" dirty="0"/>
              <a:t>, matching incoming ribonucleotides to the bases in the template </a:t>
            </a:r>
            <a:r>
              <a:rPr lang="en-US" dirty="0" smtClean="0"/>
              <a:t>strand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joining them together to make an RNA chain.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6"/>
            <a:ext cx="10515600" cy="6151418"/>
          </a:xfrm>
        </p:spPr>
        <p:txBody>
          <a:bodyPr>
            <a:normAutofit/>
          </a:bodyPr>
          <a:lstStyle/>
          <a:p>
            <a:r>
              <a:rPr lang="en-US" dirty="0"/>
              <a:t>Only the relevant region of DNA</a:t>
            </a:r>
            <a:r>
              <a:rPr lang="tr-TR" dirty="0"/>
              <a:t> </a:t>
            </a:r>
            <a:r>
              <a:rPr lang="en-US" dirty="0"/>
              <a:t>is transcribed into RNA, therefore the RNA is a much smaller molecule than the</a:t>
            </a:r>
            <a:r>
              <a:rPr lang="tr-TR" dirty="0"/>
              <a:t> </a:t>
            </a:r>
            <a:r>
              <a:rPr lang="en-US" dirty="0"/>
              <a:t>DNA it comes from. So while the DNA carries information about many proteins, the</a:t>
            </a:r>
            <a:r>
              <a:rPr lang="tr-TR" dirty="0"/>
              <a:t> </a:t>
            </a:r>
            <a:r>
              <a:rPr lang="en-US" dirty="0"/>
              <a:t>RNA carries information from just one part of the DNA, usually information for a</a:t>
            </a:r>
            <a:r>
              <a:rPr lang="tr-TR" dirty="0"/>
              <a:t> </a:t>
            </a:r>
            <a:r>
              <a:rPr lang="en-US" dirty="0"/>
              <a:t>single protein.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RNA </a:t>
            </a:r>
            <a:r>
              <a:rPr lang="en-US" dirty="0"/>
              <a:t>transcribed from a protein-coding gene is called </a:t>
            </a:r>
            <a:r>
              <a:rPr lang="en-US" b="1" dirty="0"/>
              <a:t>Messenger</a:t>
            </a:r>
            <a:r>
              <a:rPr lang="tr-TR" b="1" dirty="0"/>
              <a:t> </a:t>
            </a:r>
            <a:r>
              <a:rPr lang="en-US" b="1" dirty="0"/>
              <a:t>RNA </a:t>
            </a:r>
            <a:r>
              <a:rPr lang="en-US" dirty="0"/>
              <a:t>(</a:t>
            </a:r>
            <a:r>
              <a:rPr lang="en-US" b="1" dirty="0"/>
              <a:t>mRNA</a:t>
            </a:r>
            <a:r>
              <a:rPr lang="en-US" dirty="0"/>
              <a:t>) and it is this molecule that directs the synthesis of the protein chain</a:t>
            </a:r>
            <a:r>
              <a:rPr lang="tr-TR" dirty="0"/>
              <a:t>  </a:t>
            </a:r>
            <a:r>
              <a:rPr lang="en-US" dirty="0"/>
              <a:t>in the process called </a:t>
            </a:r>
            <a:r>
              <a:rPr lang="en-US" b="1" dirty="0" smtClean="0"/>
              <a:t>translation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When</a:t>
            </a:r>
            <a:r>
              <a:rPr lang="tr-TR" dirty="0" smtClean="0"/>
              <a:t> </a:t>
            </a:r>
            <a:r>
              <a:rPr lang="en-US" dirty="0"/>
              <a:t>a gene is being transcribed into RNA, which is in turn directing protein synthesis,</a:t>
            </a:r>
            <a:r>
              <a:rPr lang="tr-TR" dirty="0"/>
              <a:t> </a:t>
            </a:r>
            <a:r>
              <a:rPr lang="en-US" dirty="0"/>
              <a:t>the gene is said to be </a:t>
            </a:r>
            <a:r>
              <a:rPr lang="en-US" b="1" dirty="0"/>
              <a:t>expressed</a:t>
            </a:r>
            <a:r>
              <a:rPr lang="en-US" dirty="0"/>
              <a:t>. Expression of many genes in a cell or a set of cells</a:t>
            </a:r>
            <a:r>
              <a:rPr lang="tr-TR" dirty="0"/>
              <a:t> </a:t>
            </a:r>
            <a:r>
              <a:rPr lang="en-US" dirty="0"/>
              <a:t>can be measured using DNA or RNA expression </a:t>
            </a:r>
            <a:r>
              <a:rPr lang="en-US" dirty="0" smtClean="0"/>
              <a:t>microarrays</a:t>
            </a:r>
            <a:r>
              <a:rPr lang="tr-TR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74074"/>
            <a:ext cx="10515600" cy="6179126"/>
          </a:xfrm>
        </p:spPr>
        <p:txBody>
          <a:bodyPr>
            <a:normAutofit/>
          </a:bodyPr>
          <a:lstStyle/>
          <a:p>
            <a:r>
              <a:rPr lang="en-US" dirty="0"/>
              <a:t>Only one of the DNA strands in any given gene is transcribed into RNA. As the </a:t>
            </a:r>
            <a:r>
              <a:rPr lang="en-US" dirty="0" smtClean="0"/>
              <a:t>RNA</a:t>
            </a:r>
            <a:r>
              <a:rPr lang="tr-TR" dirty="0" smtClean="0"/>
              <a:t> </a:t>
            </a:r>
            <a:r>
              <a:rPr lang="en-US" dirty="0" smtClean="0"/>
              <a:t>must </a:t>
            </a:r>
            <a:r>
              <a:rPr lang="en-US" dirty="0"/>
              <a:t>have a </a:t>
            </a:r>
            <a:r>
              <a:rPr lang="en-US" b="1" dirty="0"/>
              <a:t>coding </a:t>
            </a:r>
            <a:r>
              <a:rPr lang="en-US" dirty="0"/>
              <a:t>sequence that can be correctly translated into protein, the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that acts as the physical template for RNA synthesis does not carry the </a:t>
            </a:r>
            <a:r>
              <a:rPr lang="en-US" dirty="0" smtClean="0"/>
              <a:t>coding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itself, but its complement. It is therefore known as the </a:t>
            </a:r>
            <a:r>
              <a:rPr lang="en-US" b="1" dirty="0"/>
              <a:t>noncoding </a:t>
            </a:r>
            <a:r>
              <a:rPr lang="en-US" b="1" dirty="0" smtClean="0"/>
              <a:t>strand</a:t>
            </a:r>
            <a:r>
              <a:rPr lang="tr-TR" b="1" dirty="0" smtClean="0"/>
              <a:t> </a:t>
            </a:r>
            <a:r>
              <a:rPr lang="en-US" dirty="0" smtClean="0"/>
              <a:t>or </a:t>
            </a:r>
            <a:r>
              <a:rPr lang="en-US" b="1" dirty="0"/>
              <a:t>anticoding </a:t>
            </a:r>
            <a:r>
              <a:rPr lang="en-US" dirty="0"/>
              <a:t>or </a:t>
            </a:r>
            <a:r>
              <a:rPr lang="en-US" b="1" dirty="0"/>
              <a:t>antisense strand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 </a:t>
            </a:r>
            <a:r>
              <a:rPr lang="en-US" dirty="0"/>
              <a:t>sequence of the other, non-template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is identical to that of the messenger RNA (with T replacing U), and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strand </a:t>
            </a:r>
            <a:r>
              <a:rPr lang="en-US" dirty="0"/>
              <a:t>is called the </a:t>
            </a:r>
            <a:r>
              <a:rPr lang="en-US" b="1" dirty="0"/>
              <a:t>coding</a:t>
            </a:r>
            <a:r>
              <a:rPr lang="en-US" dirty="0"/>
              <a:t> or </a:t>
            </a:r>
            <a:r>
              <a:rPr lang="en-US" b="1" dirty="0"/>
              <a:t>sense strand</a:t>
            </a:r>
            <a:r>
              <a:rPr lang="en-US" dirty="0"/>
              <a:t>. This is the DNA sequence that </a:t>
            </a:r>
            <a:r>
              <a:rPr lang="en-US" dirty="0" smtClean="0"/>
              <a:t>is</a:t>
            </a:r>
            <a:r>
              <a:rPr lang="tr-TR" dirty="0" smtClean="0"/>
              <a:t> </a:t>
            </a:r>
            <a:r>
              <a:rPr lang="en-US" dirty="0" smtClean="0"/>
              <a:t>written </a:t>
            </a:r>
            <a:r>
              <a:rPr lang="en-US" dirty="0"/>
              <a:t>out to represent a gene, and from which the protein sequence can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en-US" dirty="0"/>
              <a:t>deduced according to the rules of the genetic code.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" y="0"/>
            <a:ext cx="9060872" cy="6176963"/>
          </a:xfrm>
        </p:spPr>
        <p:txBody>
          <a:bodyPr>
            <a:normAutofit/>
          </a:bodyPr>
          <a:lstStyle/>
          <a:p>
            <a:r>
              <a:rPr lang="en-US" b="1" dirty="0"/>
              <a:t>Transcription. </a:t>
            </a:r>
            <a:endParaRPr lang="tr-TR" b="1" dirty="0" smtClean="0"/>
          </a:p>
          <a:p>
            <a:r>
              <a:rPr lang="en-US" dirty="0" smtClean="0"/>
              <a:t>(</a:t>
            </a:r>
            <a:r>
              <a:rPr lang="en-US" dirty="0"/>
              <a:t>A) One strand of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is involved in the synthesis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 </a:t>
            </a:r>
            <a:r>
              <a:rPr lang="en-US" dirty="0"/>
              <a:t>RNA strand complementary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strand of the DNA. </a:t>
            </a:r>
            <a:endParaRPr lang="tr-TR" dirty="0" smtClean="0"/>
          </a:p>
          <a:p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enzyme </a:t>
            </a:r>
            <a:r>
              <a:rPr lang="en-US" dirty="0"/>
              <a:t>RNA polymerase is </a:t>
            </a:r>
            <a:r>
              <a:rPr lang="en-US" dirty="0" smtClean="0"/>
              <a:t>involved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the transcription process. It </a:t>
            </a:r>
            <a:r>
              <a:rPr lang="en-US" dirty="0" smtClean="0"/>
              <a:t>reads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DNA and recruits the </a:t>
            </a:r>
            <a:r>
              <a:rPr lang="en-US" dirty="0" smtClean="0"/>
              <a:t>correct</a:t>
            </a:r>
            <a:r>
              <a:rPr lang="tr-TR" dirty="0" smtClean="0"/>
              <a:t> </a:t>
            </a:r>
            <a:r>
              <a:rPr lang="en-US" dirty="0" smtClean="0"/>
              <a:t>building </a:t>
            </a:r>
            <a:r>
              <a:rPr lang="en-US" dirty="0"/>
              <a:t>blocks of RNA to </a:t>
            </a:r>
            <a:r>
              <a:rPr lang="en-US" dirty="0" smtClean="0"/>
              <a:t>string</a:t>
            </a:r>
            <a:r>
              <a:rPr lang="tr-TR" dirty="0" smtClean="0"/>
              <a:t> </a:t>
            </a:r>
            <a:r>
              <a:rPr lang="en-US" dirty="0" smtClean="0"/>
              <a:t>them </a:t>
            </a:r>
            <a:r>
              <a:rPr lang="en-US" dirty="0"/>
              <a:t>together based on the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code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09" y="2914145"/>
            <a:ext cx="9344092" cy="38073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/>
          </a:bodyPr>
          <a:lstStyle/>
          <a:p>
            <a:r>
              <a:rPr lang="en-US" dirty="0"/>
              <a:t>Although only one segment of the DNA strand is transcribed for any given gene,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also possible for genes to overlap so that one or both strands at the same </a:t>
            </a:r>
            <a:r>
              <a:rPr lang="en-US" dirty="0" smtClean="0"/>
              <a:t>location</a:t>
            </a:r>
            <a:r>
              <a:rPr lang="tr-TR" dirty="0" smtClean="0"/>
              <a:t> </a:t>
            </a:r>
            <a:r>
              <a:rPr lang="en-US" dirty="0" smtClean="0"/>
              <a:t>encode </a:t>
            </a:r>
            <a:r>
              <a:rPr lang="en-US" dirty="0"/>
              <a:t>parts of different proteins.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This </a:t>
            </a:r>
            <a:r>
              <a:rPr lang="en-US" dirty="0"/>
              <a:t>most commonly occurs in </a:t>
            </a:r>
            <a:r>
              <a:rPr lang="en-US" b="1" dirty="0"/>
              <a:t>viruses </a:t>
            </a:r>
            <a:r>
              <a:rPr lang="en-US" dirty="0"/>
              <a:t>as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means </a:t>
            </a:r>
            <a:r>
              <a:rPr lang="en-US" dirty="0"/>
              <a:t>of packing as much information as possible into a very small genome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en-US" dirty="0"/>
          </a:p>
          <a:p>
            <a:r>
              <a:rPr lang="en-US" dirty="0"/>
              <a:t>However, overlapping genes can also occur in mammals; recently 774 pairs of </a:t>
            </a:r>
            <a:r>
              <a:rPr lang="en-US" dirty="0" smtClean="0"/>
              <a:t>overlapping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were identified in the human </a:t>
            </a:r>
            <a:r>
              <a:rPr lang="en-US" dirty="0" smtClean="0"/>
              <a:t>genome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Messenger RNA is translated into protein according to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genetic </a:t>
            </a:r>
            <a:r>
              <a:rPr lang="en-US" dirty="0"/>
              <a:t>code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genetic code </a:t>
            </a:r>
            <a:r>
              <a:rPr lang="en-US" dirty="0"/>
              <a:t>refers to the rules governing the correspondence of the </a:t>
            </a:r>
            <a:r>
              <a:rPr lang="en-US" dirty="0" smtClean="0"/>
              <a:t>base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in DNA or RNA to the amino acid sequence of a protein. The </a:t>
            </a:r>
            <a:r>
              <a:rPr lang="en-US" dirty="0" smtClean="0"/>
              <a:t>essential</a:t>
            </a:r>
            <a:r>
              <a:rPr lang="tr-TR" dirty="0" smtClean="0"/>
              <a:t> </a:t>
            </a:r>
            <a:r>
              <a:rPr lang="en-US" dirty="0"/>
              <a:t>problem is how a code of four different bases in nucleic acids can specify </a:t>
            </a:r>
            <a:r>
              <a:rPr lang="en-US" dirty="0" smtClean="0"/>
              <a:t>proteins</a:t>
            </a:r>
            <a:r>
              <a:rPr lang="tr-TR" dirty="0" smtClean="0"/>
              <a:t> </a:t>
            </a:r>
            <a:r>
              <a:rPr lang="en-US" dirty="0" smtClean="0"/>
              <a:t>made </a:t>
            </a:r>
            <a:r>
              <a:rPr lang="en-US" dirty="0"/>
              <a:t>up of 20 different types of amino acids.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solution is that each amino </a:t>
            </a:r>
            <a:r>
              <a:rPr lang="en-US" dirty="0" smtClean="0"/>
              <a:t>acid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encoded by a set of three consecutive bases. The three-base sets in RNA are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b="1" dirty="0" smtClean="0"/>
              <a:t>codons</a:t>
            </a:r>
            <a:r>
              <a:rPr lang="en-US" dirty="0"/>
              <a:t>, and genetic code tables conventionally give the genetic code in terms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RNA </a:t>
            </a:r>
            <a:r>
              <a:rPr lang="en-US" dirty="0"/>
              <a:t>codons.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901875"/>
            <a:ext cx="3699164" cy="4351338"/>
          </a:xfrm>
        </p:spPr>
        <p:txBody>
          <a:bodyPr/>
          <a:lstStyle/>
          <a:p>
            <a:r>
              <a:rPr lang="en-US" b="1" dirty="0"/>
              <a:t>Standard genetic code. </a:t>
            </a:r>
            <a:endParaRPr lang="tr-TR" b="1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corresponding </a:t>
            </a:r>
            <a:r>
              <a:rPr lang="en-US" dirty="0"/>
              <a:t>amino acid is </a:t>
            </a:r>
            <a:r>
              <a:rPr lang="en-US" dirty="0" smtClean="0"/>
              <a:t>given</a:t>
            </a:r>
            <a:r>
              <a:rPr lang="tr-TR" dirty="0" smtClean="0"/>
              <a:t> </a:t>
            </a:r>
            <a:r>
              <a:rPr lang="en-US" dirty="0" smtClean="0"/>
              <a:t>next </a:t>
            </a:r>
            <a:r>
              <a:rPr lang="en-US" dirty="0"/>
              <a:t>to each codon.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8327" y="737208"/>
            <a:ext cx="8603673" cy="551600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One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en-US" dirty="0"/>
              <a:t> key challenges facing biologists today</a:t>
            </a:r>
            <a:r>
              <a:rPr lang="tr-TR" dirty="0"/>
              <a:t> is </a:t>
            </a:r>
            <a:r>
              <a:rPr lang="en-US" dirty="0"/>
              <a:t>to organize,</a:t>
            </a:r>
            <a:r>
              <a:rPr lang="tr-TR" dirty="0"/>
              <a:t> </a:t>
            </a:r>
            <a:r>
              <a:rPr lang="en-US" dirty="0"/>
              <a:t>study, and draw conclusions from all this information: the patterns within the</a:t>
            </a:r>
            <a:r>
              <a:rPr lang="tr-TR" dirty="0"/>
              <a:t> </a:t>
            </a:r>
            <a:r>
              <a:rPr lang="en-US" dirty="0"/>
              <a:t>sequences and experimental data, the structure and the function of the </a:t>
            </a:r>
            <a:r>
              <a:rPr lang="en-US" dirty="0" err="1"/>
              <a:t>var</a:t>
            </a:r>
            <a:r>
              <a:rPr lang="tr-TR" dirty="0"/>
              <a:t>i</a:t>
            </a:r>
            <a:r>
              <a:rPr lang="en-US" dirty="0" err="1"/>
              <a:t>ous</a:t>
            </a:r>
            <a:r>
              <a:rPr lang="tr-TR" dirty="0"/>
              <a:t> </a:t>
            </a:r>
            <a:r>
              <a:rPr lang="en-US" dirty="0"/>
              <a:t>types of molecules, and how everything interacts to produce a correctly functioning</a:t>
            </a:r>
            <a:r>
              <a:rPr lang="tr-TR" dirty="0"/>
              <a:t> </a:t>
            </a:r>
            <a:r>
              <a:rPr lang="en-US" dirty="0"/>
              <a:t>organism. </a:t>
            </a:r>
            <a:endParaRPr lang="tr-TR" dirty="0"/>
          </a:p>
          <a:p>
            <a:endParaRPr lang="tr-TR" dirty="0" smtClean="0"/>
          </a:p>
          <a:p>
            <a:r>
              <a:rPr lang="en-US" b="1" dirty="0" smtClean="0"/>
              <a:t>Bioinformatics</a:t>
            </a:r>
            <a:r>
              <a:rPr lang="en-US" dirty="0" smtClean="0"/>
              <a:t> </a:t>
            </a:r>
            <a:r>
              <a:rPr lang="en-US" dirty="0"/>
              <a:t>is the name we give to this study and our aim is to use it</a:t>
            </a:r>
            <a:r>
              <a:rPr lang="tr-TR" dirty="0"/>
              <a:t> </a:t>
            </a:r>
            <a:r>
              <a:rPr lang="en-US" dirty="0"/>
              <a:t>to obtain greater understanding of living systems.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  <p:pic>
        <p:nvPicPr>
          <p:cNvPr id="2050" name="Picture 2" descr="Essential Amino Acids: Chart, Abbreviations and Structure | Technology  Networks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1" y="0"/>
            <a:ext cx="7500938" cy="68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</a:t>
            </a:r>
            <a:r>
              <a:rPr lang="en-US" dirty="0" smtClean="0"/>
              <a:t>table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see that the genetic code is </a:t>
            </a:r>
            <a:r>
              <a:rPr lang="en-US" b="1" dirty="0"/>
              <a:t>degenerate</a:t>
            </a:r>
            <a:r>
              <a:rPr lang="en-US" dirty="0"/>
              <a:t>, in that most amino acids can be </a:t>
            </a:r>
            <a:r>
              <a:rPr lang="en-US" dirty="0" smtClean="0"/>
              <a:t>specified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more than one codon.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degeneracy of the genetic code means that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can </a:t>
            </a:r>
            <a:r>
              <a:rPr lang="en-US" dirty="0"/>
              <a:t>deduce the protein sequence from a DNA or RNA sequence, but you </a:t>
            </a:r>
            <a:r>
              <a:rPr lang="en-US" dirty="0" smtClean="0"/>
              <a:t>cannot</a:t>
            </a:r>
            <a:r>
              <a:rPr lang="tr-TR" dirty="0" smtClean="0"/>
              <a:t> </a:t>
            </a:r>
            <a:r>
              <a:rPr lang="en-US" dirty="0" smtClean="0"/>
              <a:t>unambiguously </a:t>
            </a:r>
            <a:r>
              <a:rPr lang="en-US" dirty="0"/>
              <a:t>deduce a nucleic acid sequence from a protein sequence.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Tree of Life and Evolution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The integrity of the genetic information in DNA is carefully protected, and </a:t>
            </a:r>
            <a:r>
              <a:rPr lang="en-US" dirty="0" smtClean="0"/>
              <a:t>without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protection life would soon disintegrate. </a:t>
            </a:r>
            <a:endParaRPr lang="tr-TR" dirty="0" smtClean="0"/>
          </a:p>
          <a:p>
            <a:r>
              <a:rPr lang="en-US" dirty="0" smtClean="0"/>
              <a:t>Nevertheless</a:t>
            </a:r>
            <a:r>
              <a:rPr lang="en-US" dirty="0"/>
              <a:t>, errors inevitably arise </a:t>
            </a:r>
            <a:r>
              <a:rPr lang="en-US" dirty="0" smtClean="0"/>
              <a:t>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genome, and these are extremely important as they also provide the </a:t>
            </a:r>
            <a:r>
              <a:rPr lang="en-US" dirty="0" smtClean="0"/>
              <a:t>genetic</a:t>
            </a:r>
            <a:r>
              <a:rPr lang="tr-TR" dirty="0" smtClean="0"/>
              <a:t> </a:t>
            </a:r>
            <a:r>
              <a:rPr lang="en-US" dirty="0" smtClean="0"/>
              <a:t>variation </a:t>
            </a:r>
            <a:r>
              <a:rPr lang="en-US" dirty="0"/>
              <a:t>on which natural selection and evolution can act. 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very long periods</a:t>
            </a:r>
            <a:r>
              <a:rPr lang="tr-TR" dirty="0"/>
              <a:t> </a:t>
            </a:r>
            <a:r>
              <a:rPr lang="en-US" dirty="0"/>
              <a:t>of time some of those changes that do not prove to cause their carriers a disadvantage</a:t>
            </a:r>
            <a:r>
              <a:rPr lang="tr-TR" dirty="0"/>
              <a:t> </a:t>
            </a:r>
            <a:r>
              <a:rPr lang="en-US" dirty="0"/>
              <a:t>are likely to spread and eventually occur in all genomes of the species.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this way species can evolve, and ultimately they can evolve into</a:t>
            </a:r>
            <a:r>
              <a:rPr lang="tr-TR" dirty="0"/>
              <a:t> </a:t>
            </a:r>
            <a:r>
              <a:rPr lang="en-US" dirty="0"/>
              <a:t>entirely new species. It is generally thought that all existing life has evolved from</a:t>
            </a:r>
            <a:r>
              <a:rPr lang="tr-TR" dirty="0"/>
              <a:t> </a:t>
            </a:r>
            <a:r>
              <a:rPr lang="en-US" dirty="0"/>
              <a:t>a</a:t>
            </a:r>
            <a:r>
              <a:rPr lang="tr-TR" dirty="0"/>
              <a:t> </a:t>
            </a:r>
            <a:r>
              <a:rPr lang="en-US" dirty="0"/>
              <a:t>single common, very distant ancestor. The evolutionary relationship of known</a:t>
            </a:r>
            <a:r>
              <a:rPr lang="tr-TR" dirty="0"/>
              <a:t> </a:t>
            </a:r>
            <a:r>
              <a:rPr lang="en-US" dirty="0"/>
              <a:t>species to each other is commonly described as the tree of life</a:t>
            </a:r>
            <a:r>
              <a:rPr lang="tr-TR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836" y="1825625"/>
            <a:ext cx="5371835" cy="4351338"/>
          </a:xfrm>
        </p:spPr>
        <p:txBody>
          <a:bodyPr/>
          <a:lstStyle/>
          <a:p>
            <a:r>
              <a:rPr lang="en-US" b="1" dirty="0"/>
              <a:t>Tree of life. </a:t>
            </a:r>
            <a:endParaRPr lang="tr-TR" b="1" dirty="0" smtClean="0"/>
          </a:p>
          <a:p>
            <a:r>
              <a:rPr lang="en-US" dirty="0" smtClean="0"/>
              <a:t>Evolution </a:t>
            </a:r>
            <a:r>
              <a:rPr lang="en-US" dirty="0"/>
              <a:t>branches </a:t>
            </a:r>
            <a:r>
              <a:rPr lang="en-US" dirty="0" smtClean="0"/>
              <a:t>out</a:t>
            </a:r>
            <a:r>
              <a:rPr lang="tr-TR" dirty="0" smtClean="0"/>
              <a:t> </a:t>
            </a:r>
            <a:r>
              <a:rPr lang="en-US" dirty="0" smtClean="0"/>
              <a:t>like </a:t>
            </a:r>
            <a:r>
              <a:rPr lang="en-US" dirty="0"/>
              <a:t>a real tree where the roots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origin and the branches are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different </a:t>
            </a:r>
            <a:r>
              <a:rPr lang="en-US" dirty="0"/>
              <a:t>groups of life form.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2671" y="1035915"/>
            <a:ext cx="6709330" cy="4530725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brief survey of the basic characteristics of the major </a:t>
            </a:r>
            <a:r>
              <a:rPr lang="en-US" dirty="0" smtClean="0"/>
              <a:t>forms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life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8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all living organisms can be divided into two vast groups: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prokaryotes</a:t>
            </a:r>
            <a:r>
              <a:rPr lang="en-US" dirty="0"/>
              <a:t>, which are further divided into the unicellular bacteria and </a:t>
            </a:r>
            <a:r>
              <a:rPr lang="en-US" dirty="0" smtClean="0"/>
              <a:t>archaea,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the eukaryotes, which include all other living </a:t>
            </a:r>
            <a:r>
              <a:rPr lang="en-US" dirty="0" smtClean="0"/>
              <a:t>organisms.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Another </a:t>
            </a:r>
            <a:r>
              <a:rPr lang="en-US" dirty="0"/>
              <a:t>class of objects that contain nucleic acid instructions for their </a:t>
            </a:r>
            <a:r>
              <a:rPr lang="en-US" dirty="0" smtClean="0"/>
              <a:t>reproduction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the viruses. These have very small genomes that encode the proteins </a:t>
            </a:r>
            <a:r>
              <a:rPr lang="en-US" dirty="0" smtClean="0"/>
              <a:t>that</a:t>
            </a:r>
            <a:r>
              <a:rPr lang="tr-TR" dirty="0" smtClean="0"/>
              <a:t> </a:t>
            </a:r>
            <a:r>
              <a:rPr lang="en-US" dirty="0" smtClean="0"/>
              <a:t>make </a:t>
            </a:r>
            <a:r>
              <a:rPr lang="en-US" dirty="0"/>
              <a:t>up the virus structure, but viruses can only replicate inside a living cell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another </a:t>
            </a:r>
            <a:r>
              <a:rPr lang="en-US" dirty="0"/>
              <a:t>organism, as they hijack the cell’s biochemical machinery for </a:t>
            </a:r>
            <a:r>
              <a:rPr lang="en-US" dirty="0" smtClean="0"/>
              <a:t>replicating</a:t>
            </a:r>
            <a:r>
              <a:rPr lang="tr-TR" dirty="0" smtClean="0"/>
              <a:t> </a:t>
            </a:r>
            <a:r>
              <a:rPr lang="en-US" dirty="0" smtClean="0"/>
              <a:t>DNA </a:t>
            </a:r>
            <a:r>
              <a:rPr lang="en-US" dirty="0"/>
              <a:t>and synthesizing proteins. Viruses may have either DNA or RNA genomes.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Although </a:t>
            </a:r>
            <a:r>
              <a:rPr lang="en-US" dirty="0"/>
              <a:t>viral genes follow the basic rules by which DNA encodes RNAs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proteins</a:t>
            </a:r>
            <a:r>
              <a:rPr lang="en-US" dirty="0"/>
              <a:t>, it is worth noting that some viral genomes have unusual features </a:t>
            </a:r>
            <a:r>
              <a:rPr lang="en-US" dirty="0" smtClean="0"/>
              <a:t>not</a:t>
            </a:r>
            <a:r>
              <a:rPr lang="tr-TR" dirty="0" smtClean="0"/>
              <a:t> </a:t>
            </a:r>
            <a:r>
              <a:rPr lang="en-US" dirty="0" smtClean="0"/>
              <a:t>commonly </a:t>
            </a:r>
            <a:r>
              <a:rPr lang="en-US" dirty="0"/>
              <a:t>present in cellular genomes, such as overlapping genes, which </a:t>
            </a:r>
            <a:r>
              <a:rPr lang="en-US" dirty="0" smtClean="0"/>
              <a:t>need</a:t>
            </a:r>
            <a:r>
              <a:rPr lang="tr-TR" dirty="0" smtClean="0"/>
              <a:t> </a:t>
            </a:r>
            <a:r>
              <a:rPr lang="en-US" dirty="0" smtClean="0"/>
              <a:t>careful </a:t>
            </a:r>
            <a:r>
              <a:rPr lang="en-US" dirty="0"/>
              <a:t>interpretation.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554" y="1690688"/>
            <a:ext cx="10106891" cy="3762621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63236"/>
            <a:ext cx="10515600" cy="6262255"/>
          </a:xfrm>
        </p:spPr>
        <p:txBody>
          <a:bodyPr>
            <a:normAutofit/>
          </a:bodyPr>
          <a:lstStyle/>
          <a:p>
            <a:r>
              <a:rPr lang="en-US" dirty="0"/>
              <a:t>The prokaryotes are a vast group of unicellular microorganisms. Their cells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simple </a:t>
            </a:r>
            <a:r>
              <a:rPr lang="en-US" dirty="0"/>
              <a:t>in structure, lacking a nucleus and other intracellular organelles such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mitochondria </a:t>
            </a:r>
            <a:r>
              <a:rPr lang="en-US" dirty="0"/>
              <a:t>and chloroplasts. Taxonomically, the prokaryotes comprise </a:t>
            </a:r>
            <a:r>
              <a:rPr lang="en-US" dirty="0" smtClean="0"/>
              <a:t>two</a:t>
            </a:r>
            <a:r>
              <a:rPr lang="tr-TR" dirty="0" smtClean="0"/>
              <a:t> </a:t>
            </a:r>
            <a:r>
              <a:rPr lang="en-US" b="1" dirty="0" err="1" smtClean="0"/>
              <a:t>superkingdoms</a:t>
            </a:r>
            <a:r>
              <a:rPr lang="en-US" dirty="0"/>
              <a:t>, or </a:t>
            </a:r>
            <a:r>
              <a:rPr lang="en-US" b="1" dirty="0"/>
              <a:t>domains</a:t>
            </a:r>
            <a:r>
              <a:rPr lang="en-US" dirty="0"/>
              <a:t>, called the Bacteria and the Archaea, which in </a:t>
            </a:r>
            <a:r>
              <a:rPr lang="en-US" dirty="0" smtClean="0"/>
              <a:t>evolutionary</a:t>
            </a:r>
            <a:r>
              <a:rPr lang="tr-TR" dirty="0" smtClean="0"/>
              <a:t> </a:t>
            </a:r>
            <a:r>
              <a:rPr lang="en-US" dirty="0" smtClean="0"/>
              <a:t>terms </a:t>
            </a:r>
            <a:r>
              <a:rPr lang="en-US" dirty="0"/>
              <a:t>are as distinct from each other as both are from the rest of the </a:t>
            </a:r>
            <a:r>
              <a:rPr lang="en-US" dirty="0" smtClean="0"/>
              <a:t>living</a:t>
            </a:r>
            <a:r>
              <a:rPr lang="tr-TR" dirty="0" smtClean="0"/>
              <a:t> </a:t>
            </a:r>
            <a:r>
              <a:rPr lang="en-US" dirty="0" smtClean="0"/>
              <a:t>world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Their </a:t>
            </a:r>
            <a:r>
              <a:rPr lang="en-US" dirty="0"/>
              <a:t>DNA is usually in the form of a single circular chromosome (</a:t>
            </a:r>
            <a:r>
              <a:rPr lang="en-US" dirty="0" smtClean="0"/>
              <a:t>although</a:t>
            </a:r>
            <a:r>
              <a:rPr lang="tr-TR" dirty="0" smtClean="0"/>
              <a:t> </a:t>
            </a:r>
            <a:r>
              <a:rPr lang="en-US" dirty="0" smtClean="0"/>
              <a:t>linear </a:t>
            </a:r>
            <a:r>
              <a:rPr lang="en-US" dirty="0"/>
              <a:t>chromosomes are known in prokaryotes), containing a single circular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molecule</a:t>
            </a:r>
            <a:r>
              <a:rPr lang="en-US" dirty="0"/>
              <a:t>, and is not enclosed in a nucleus.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favorable growing </a:t>
            </a:r>
            <a:r>
              <a:rPr lang="en-US" dirty="0" smtClean="0"/>
              <a:t>conditions,</a:t>
            </a:r>
            <a:r>
              <a:rPr lang="tr-TR" dirty="0" smtClean="0"/>
              <a:t> </a:t>
            </a:r>
            <a:r>
              <a:rPr lang="en-US" dirty="0" smtClean="0"/>
              <a:t>prokaryotes </a:t>
            </a:r>
            <a:r>
              <a:rPr lang="en-US" dirty="0"/>
              <a:t>reproduce rapidly by simple cell division, replicating their DNA at </a:t>
            </a:r>
            <a:r>
              <a:rPr lang="en-US" dirty="0" smtClean="0"/>
              <a:t>each</a:t>
            </a:r>
            <a:r>
              <a:rPr lang="tr-TR" dirty="0" smtClean="0"/>
              <a:t> </a:t>
            </a:r>
            <a:r>
              <a:rPr lang="en-US" dirty="0" smtClean="0"/>
              <a:t>division </a:t>
            </a:r>
            <a:r>
              <a:rPr lang="en-US" dirty="0"/>
              <a:t>so that each new cell receives a complete set of genetic instructions.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49382"/>
            <a:ext cx="10515600" cy="6472093"/>
          </a:xfrm>
        </p:spPr>
        <p:txBody>
          <a:bodyPr>
            <a:normAutofit/>
          </a:bodyPr>
          <a:lstStyle/>
          <a:p>
            <a:r>
              <a:rPr lang="en-US" dirty="0"/>
              <a:t>All other living organisms are eukaryotes and belong to the domain </a:t>
            </a:r>
            <a:r>
              <a:rPr lang="en-US" b="1" dirty="0"/>
              <a:t>Eukarya</a:t>
            </a:r>
            <a:r>
              <a:rPr lang="en-US" dirty="0"/>
              <a:t>. </a:t>
            </a:r>
            <a:r>
              <a:rPr lang="en-US" dirty="0" smtClean="0"/>
              <a:t>All</a:t>
            </a:r>
            <a:r>
              <a:rPr lang="tr-TR" dirty="0" smtClean="0"/>
              <a:t> </a:t>
            </a:r>
            <a:r>
              <a:rPr lang="en-US" dirty="0" smtClean="0"/>
              <a:t>animals</a:t>
            </a:r>
            <a:r>
              <a:rPr lang="en-US" dirty="0"/>
              <a:t>, plants, fungi, algae, and protozoa are eukaryotes. The eukaryotes </a:t>
            </a:r>
            <a:r>
              <a:rPr lang="en-US" dirty="0" smtClean="0"/>
              <a:t>include</a:t>
            </a:r>
            <a:r>
              <a:rPr lang="tr-TR" dirty="0" smtClean="0"/>
              <a:t> </a:t>
            </a:r>
            <a:r>
              <a:rPr lang="en-US" dirty="0" smtClean="0"/>
              <a:t>both </a:t>
            </a:r>
            <a:r>
              <a:rPr lang="en-US" dirty="0"/>
              <a:t>multicellular and unicellular organisms.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Unicellular </a:t>
            </a:r>
            <a:r>
              <a:rPr lang="en-US" dirty="0"/>
              <a:t>eukaryotes widely used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model </a:t>
            </a:r>
            <a:r>
              <a:rPr lang="en-US" dirty="0"/>
              <a:t>organisms for genetic and genomic studies are the yeasts and unicellular </a:t>
            </a:r>
            <a:r>
              <a:rPr lang="en-US" dirty="0" smtClean="0"/>
              <a:t>algae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</a:t>
            </a:r>
            <a:r>
              <a:rPr lang="en-US" i="1" dirty="0" err="1"/>
              <a:t>Chlamydomonas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Eukaryotic </a:t>
            </a:r>
            <a:r>
              <a:rPr lang="en-US" dirty="0"/>
              <a:t>cells are larger and more complicated </a:t>
            </a:r>
            <a:r>
              <a:rPr lang="en-US" dirty="0" smtClean="0"/>
              <a:t>than</a:t>
            </a:r>
            <a:r>
              <a:rPr lang="tr-TR" dirty="0" smtClean="0"/>
              <a:t> </a:t>
            </a:r>
            <a:r>
              <a:rPr lang="en-US" dirty="0" smtClean="0"/>
              <a:t>those </a:t>
            </a:r>
            <a:r>
              <a:rPr lang="en-US" dirty="0"/>
              <a:t>of </a:t>
            </a:r>
            <a:r>
              <a:rPr lang="tr-TR" dirty="0" smtClean="0"/>
              <a:t> </a:t>
            </a:r>
            <a:r>
              <a:rPr lang="tr-TR" dirty="0" smtClean="0"/>
              <a:t>p</a:t>
            </a:r>
            <a:r>
              <a:rPr lang="en-US" dirty="0" err="1" smtClean="0"/>
              <a:t>rokaryotes</a:t>
            </a:r>
            <a:r>
              <a:rPr lang="en-US" dirty="0"/>
              <a:t>. The DNA is contained inside a nucleus, and is highly </a:t>
            </a:r>
            <a:r>
              <a:rPr lang="en-US" dirty="0" smtClean="0"/>
              <a:t>packaged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histones and other proteins into a number of linear chromosomes, ranging </a:t>
            </a:r>
            <a:r>
              <a:rPr lang="en-US" dirty="0" smtClean="0"/>
              <a:t>from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to hundreds depending on the organism.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/>
          </a:bodyPr>
          <a:lstStyle/>
          <a:p>
            <a:r>
              <a:rPr lang="en-US" dirty="0"/>
              <a:t>Humans have 46 chromosomes in their</a:t>
            </a:r>
            <a:r>
              <a:rPr lang="tr-TR" dirty="0"/>
              <a:t> </a:t>
            </a:r>
            <a:r>
              <a:rPr lang="en-US" dirty="0"/>
              <a:t>body cells (made up of two sets of 23 chromosomes inherited from each parent),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fruit </a:t>
            </a:r>
            <a:r>
              <a:rPr lang="en-US" dirty="0"/>
              <a:t>fly </a:t>
            </a:r>
            <a:r>
              <a:rPr lang="en-US" i="1" dirty="0"/>
              <a:t>Drosophila </a:t>
            </a:r>
            <a:r>
              <a:rPr lang="en-US" dirty="0"/>
              <a:t>has 8, petunias have 14, while the king crab has 208.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There</a:t>
            </a:r>
            <a:r>
              <a:rPr lang="tr-TR" dirty="0" smtClean="0"/>
              <a:t> </a:t>
            </a:r>
            <a:r>
              <a:rPr lang="en-US" dirty="0" smtClean="0"/>
              <a:t>appears </a:t>
            </a:r>
            <a:r>
              <a:rPr lang="en-US" dirty="0"/>
              <a:t>to be no particular reason why the DNA is divided up into such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of chromosomes in different organisms; the actual numbers of genes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genomes </a:t>
            </a:r>
            <a:r>
              <a:rPr lang="en-US" dirty="0"/>
              <a:t>of multicellular organisms are much more similar and vary between </a:t>
            </a:r>
            <a:r>
              <a:rPr lang="en-US" dirty="0" smtClean="0"/>
              <a:t>20,000</a:t>
            </a:r>
            <a:r>
              <a:rPr lang="tr-TR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30,000 for those organisms whose genomes have been sequenced to date.</a:t>
            </a:r>
            <a:endParaRPr lang="en-US" dirty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r>
              <a:rPr lang="en-US" dirty="0"/>
              <a:t>This chapter will deal with the nucleic acids—</a:t>
            </a:r>
            <a:r>
              <a:rPr lang="en-US" b="1" dirty="0"/>
              <a:t>deoxyribonucleic acid </a:t>
            </a:r>
            <a:r>
              <a:rPr lang="en-US" dirty="0"/>
              <a:t>(</a:t>
            </a:r>
            <a:r>
              <a:rPr lang="en-US" b="1" dirty="0"/>
              <a:t>DNA</a:t>
            </a:r>
            <a:r>
              <a:rPr lang="en-US" dirty="0"/>
              <a:t>)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b="1" dirty="0" smtClean="0"/>
              <a:t>ribonucleic </a:t>
            </a:r>
            <a:r>
              <a:rPr lang="en-US" b="1" dirty="0"/>
              <a:t>acid </a:t>
            </a:r>
            <a:r>
              <a:rPr lang="en-US" dirty="0"/>
              <a:t>(</a:t>
            </a:r>
            <a:r>
              <a:rPr lang="en-US" b="1" dirty="0"/>
              <a:t>RNA</a:t>
            </a:r>
            <a:r>
              <a:rPr lang="en-US" dirty="0"/>
              <a:t>)—and how they encode proteins, while the structure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functions </a:t>
            </a:r>
            <a:r>
              <a:rPr lang="en-US" dirty="0"/>
              <a:t>of proteins themselves will be discussed in </a:t>
            </a:r>
            <a:r>
              <a:rPr lang="tr-TR" dirty="0" err="1" smtClean="0"/>
              <a:t>next</a:t>
            </a:r>
            <a:r>
              <a:rPr lang="tr-TR" dirty="0" smtClean="0"/>
              <a:t> </a:t>
            </a:r>
            <a:r>
              <a:rPr lang="tr-TR" dirty="0" err="1" smtClean="0"/>
              <a:t>chapter</a:t>
            </a:r>
            <a:r>
              <a:rPr lang="en-US" dirty="0" smtClean="0"/>
              <a:t>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following</a:t>
            </a:r>
            <a:r>
              <a:rPr lang="en-US" dirty="0" smtClean="0"/>
              <a:t> </a:t>
            </a:r>
            <a:r>
              <a:rPr lang="en-US" dirty="0"/>
              <a:t>two </a:t>
            </a:r>
            <a:r>
              <a:rPr lang="en-US" dirty="0" smtClean="0"/>
              <a:t>chapters</a:t>
            </a:r>
            <a:r>
              <a:rPr lang="tr-TR" dirty="0" smtClean="0"/>
              <a:t>, </a:t>
            </a:r>
            <a:r>
              <a:rPr lang="en-US" dirty="0" smtClean="0"/>
              <a:t>we </a:t>
            </a:r>
            <a:r>
              <a:rPr lang="en-US" dirty="0"/>
              <a:t>shall also discuss how DNA changes its information-coding and </a:t>
            </a:r>
            <a:r>
              <a:rPr lang="en-US" dirty="0" smtClean="0"/>
              <a:t>functional</a:t>
            </a:r>
            <a:r>
              <a:rPr lang="tr-TR" dirty="0" smtClean="0"/>
              <a:t> </a:t>
            </a:r>
            <a:r>
              <a:rPr lang="en-US" dirty="0" smtClean="0"/>
              <a:t>properties </a:t>
            </a:r>
            <a:r>
              <a:rPr lang="en-US" dirty="0"/>
              <a:t>over time as a result of the processes of </a:t>
            </a:r>
            <a:r>
              <a:rPr lang="en-US" b="1" dirty="0"/>
              <a:t>mutation</a:t>
            </a:r>
            <a:r>
              <a:rPr lang="en-US" dirty="0"/>
              <a:t>, giving rise to the </a:t>
            </a:r>
            <a:r>
              <a:rPr lang="en-US" dirty="0" smtClean="0"/>
              <a:t>enormous</a:t>
            </a:r>
            <a:r>
              <a:rPr lang="tr-TR" dirty="0" smtClean="0"/>
              <a:t> </a:t>
            </a:r>
            <a:r>
              <a:rPr lang="en-US" dirty="0" smtClean="0"/>
              <a:t>diversity </a:t>
            </a:r>
            <a:r>
              <a:rPr lang="en-US" dirty="0"/>
              <a:t>of life, and the need for bioinformatics to understand it.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61791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Eukaryotic cells are highly compartmentalized, with different functions </a:t>
            </a:r>
            <a:r>
              <a:rPr lang="en-US" dirty="0" smtClean="0"/>
              <a:t>being</a:t>
            </a:r>
            <a:r>
              <a:rPr lang="tr-TR" dirty="0" smtClean="0"/>
              <a:t> </a:t>
            </a:r>
            <a:r>
              <a:rPr lang="en-US" dirty="0" smtClean="0"/>
              <a:t>carried </a:t>
            </a:r>
            <a:r>
              <a:rPr lang="en-US" dirty="0"/>
              <a:t>out in specialized organelles. </a:t>
            </a:r>
            <a:endParaRPr lang="tr-TR" dirty="0" smtClean="0"/>
          </a:p>
          <a:p>
            <a:r>
              <a:rPr lang="en-US" dirty="0" smtClean="0"/>
              <a:t>Two </a:t>
            </a:r>
            <a:r>
              <a:rPr lang="en-US" dirty="0"/>
              <a:t>of these are of particular interest here,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they </a:t>
            </a:r>
            <a:r>
              <a:rPr lang="en-US" dirty="0"/>
              <a:t>contain their own small genomes. </a:t>
            </a:r>
            <a:r>
              <a:rPr lang="en-US" b="1" dirty="0"/>
              <a:t>Mitochondria </a:t>
            </a:r>
            <a:r>
              <a:rPr lang="en-US" dirty="0"/>
              <a:t>contain the components </a:t>
            </a:r>
            <a:r>
              <a:rPr lang="en-US" dirty="0" smtClean="0"/>
              <a:t>for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process of energy generation by aerobic respiration, and </a:t>
            </a:r>
            <a:r>
              <a:rPr lang="en-US" b="1" dirty="0"/>
              <a:t>chloroplasts </a:t>
            </a:r>
            <a:r>
              <a:rPr lang="en-US" dirty="0" smtClean="0"/>
              <a:t>contain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molecular components for photosynthesis in plant and algal cells.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These two</a:t>
            </a:r>
            <a:r>
              <a:rPr lang="tr-TR" dirty="0" smtClean="0"/>
              <a:t> </a:t>
            </a:r>
            <a:r>
              <a:rPr lang="en-US" dirty="0" smtClean="0"/>
              <a:t>organelles </a:t>
            </a:r>
            <a:r>
              <a:rPr lang="en-US" dirty="0"/>
              <a:t>are believed to be the relics of prokaryotic organisms engulfed by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ancestors </a:t>
            </a:r>
            <a:r>
              <a:rPr lang="en-US" dirty="0"/>
              <a:t>of eukaryotic cells and still retain small DNA genomes of their </a:t>
            </a:r>
            <a:r>
              <a:rPr lang="en-US" dirty="0" smtClean="0"/>
              <a:t>own—</a:t>
            </a:r>
            <a:r>
              <a:rPr lang="tr-TR" dirty="0" smtClean="0"/>
              <a:t> </a:t>
            </a:r>
            <a:r>
              <a:rPr lang="en-US" dirty="0" smtClean="0"/>
              <a:t>mitochondrial </a:t>
            </a:r>
            <a:r>
              <a:rPr lang="en-US" dirty="0"/>
              <a:t>DNA (</a:t>
            </a:r>
            <a:r>
              <a:rPr lang="en-US" dirty="0" err="1"/>
              <a:t>mitDNA</a:t>
            </a:r>
            <a:r>
              <a:rPr lang="en-US" dirty="0"/>
              <a:t>) and chloroplast DNA—and the protein machinery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transcribe </a:t>
            </a:r>
            <a:r>
              <a:rPr lang="en-US" dirty="0"/>
              <a:t>and translate them. These genomes encode some of the proteins </a:t>
            </a:r>
            <a:r>
              <a:rPr lang="en-US" dirty="0" smtClean="0"/>
              <a:t>specific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mitochondria and chloroplasts, but most of their proteins are now encoded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genes </a:t>
            </a:r>
            <a:r>
              <a:rPr lang="en-US" dirty="0"/>
              <a:t>in the eukaryotic cell nucleus.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sequences can change as a result of mutation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a number of occasions, such as DNA replication, when the genomic </a:t>
            </a:r>
            <a:r>
              <a:rPr lang="en-US" dirty="0" smtClean="0"/>
              <a:t>DNA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actively involved in processes that leave it vulnerable to damage. Sometimes </a:t>
            </a:r>
            <a:r>
              <a:rPr lang="en-US" dirty="0" smtClean="0"/>
              <a:t>this</a:t>
            </a:r>
            <a:r>
              <a:rPr lang="tr-TR" dirty="0" smtClean="0"/>
              <a:t> </a:t>
            </a:r>
            <a:r>
              <a:rPr lang="en-US" dirty="0" smtClean="0"/>
              <a:t>damage </a:t>
            </a:r>
            <a:r>
              <a:rPr lang="en-US" dirty="0"/>
              <a:t>will be on a large scale, such as the duplication of whole genes, but often </a:t>
            </a:r>
            <a:r>
              <a:rPr lang="en-US" dirty="0" smtClean="0"/>
              <a:t>it</a:t>
            </a:r>
            <a:r>
              <a:rPr lang="tr-TR" dirty="0" smtClean="0"/>
              <a:t> </a:t>
            </a:r>
            <a:r>
              <a:rPr lang="en-US" dirty="0" smtClean="0"/>
              <a:t>involves </a:t>
            </a:r>
            <a:r>
              <a:rPr lang="en-US" dirty="0"/>
              <a:t>just a single base being incorrectly replicated.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general term used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describe </a:t>
            </a:r>
            <a:r>
              <a:rPr lang="en-US" dirty="0"/>
              <a:t>such damage is </a:t>
            </a:r>
            <a:r>
              <a:rPr lang="en-US" b="1" dirty="0"/>
              <a:t>mutation</a:t>
            </a:r>
            <a:r>
              <a:rPr lang="en-US" dirty="0"/>
              <a:t>. Depending on which part of the DNA </a:t>
            </a:r>
            <a:r>
              <a:rPr lang="en-US" dirty="0" smtClean="0"/>
              <a:t>sequence</a:t>
            </a:r>
            <a:r>
              <a:rPr lang="tr-TR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affected, mutations can have a drastic effect on the information encoded, </a:t>
            </a:r>
            <a:r>
              <a:rPr lang="en-US" dirty="0" smtClean="0"/>
              <a:t>leading</a:t>
            </a:r>
            <a:r>
              <a:rPr lang="tr-TR" dirty="0" smtClean="0"/>
              <a:t> </a:t>
            </a:r>
            <a:r>
              <a:rPr lang="en-US" dirty="0" smtClean="0"/>
              <a:t>to </a:t>
            </a:r>
            <a:r>
              <a:rPr lang="en-US" dirty="0"/>
              <a:t>changes in the sequence of encoded proteins, or the loss of control signals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95745"/>
            <a:ext cx="10515600" cy="5581218"/>
          </a:xfrm>
        </p:spPr>
        <p:txBody>
          <a:bodyPr/>
          <a:lstStyle/>
          <a:p>
            <a:r>
              <a:rPr lang="en-US" dirty="0"/>
              <a:t>Genes can be rendered inactive or proteins dysfunctional, although mutations can</a:t>
            </a:r>
            <a:r>
              <a:rPr lang="tr-TR" dirty="0"/>
              <a:t> </a:t>
            </a:r>
            <a:r>
              <a:rPr lang="en-US" dirty="0"/>
              <a:t>also have beneficial </a:t>
            </a:r>
            <a:r>
              <a:rPr lang="en-US" dirty="0" smtClean="0"/>
              <a:t>effects. </a:t>
            </a:r>
            <a:r>
              <a:rPr lang="en-US" dirty="0"/>
              <a:t>In organisms that use sexual reproduction,</a:t>
            </a:r>
            <a:r>
              <a:rPr lang="tr-TR" dirty="0"/>
              <a:t> </a:t>
            </a:r>
            <a:r>
              <a:rPr lang="en-US" dirty="0"/>
              <a:t>unless the DNA affected is in a germ cell, the DNA will not be used to generate the</a:t>
            </a:r>
            <a:r>
              <a:rPr lang="tr-TR" dirty="0"/>
              <a:t> </a:t>
            </a:r>
            <a:r>
              <a:rPr lang="en-US" dirty="0"/>
              <a:t>genomes of future generations, and so will only affect the organism in which the</a:t>
            </a:r>
            <a:r>
              <a:rPr lang="tr-TR" dirty="0"/>
              <a:t> </a:t>
            </a:r>
            <a:r>
              <a:rPr lang="en-US" dirty="0"/>
              <a:t>damage occurred.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In </a:t>
            </a:r>
            <a:r>
              <a:rPr lang="en-US" dirty="0"/>
              <a:t>such cases, the organism might suffer, especially if the mutation</a:t>
            </a:r>
            <a:r>
              <a:rPr lang="tr-TR" dirty="0"/>
              <a:t> </a:t>
            </a:r>
            <a:r>
              <a:rPr lang="en-US" dirty="0"/>
              <a:t>causes uncontrolled cell growth and division, as happens in tumors.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</a:t>
            </a:r>
            <a:r>
              <a:rPr lang="en-US" dirty="0"/>
              <a:t>alternative</a:t>
            </a:r>
            <a:r>
              <a:rPr lang="tr-TR" dirty="0"/>
              <a:t> </a:t>
            </a:r>
            <a:r>
              <a:rPr lang="en-US" dirty="0"/>
              <a:t>is that the mutation is transmitted through to the next generation, in which</a:t>
            </a:r>
            <a:r>
              <a:rPr lang="tr-TR" dirty="0"/>
              <a:t> </a:t>
            </a:r>
            <a:r>
              <a:rPr lang="en-US" dirty="0"/>
              <a:t>case it has a chance to eventually become part of the normal genome of the species.</a:t>
            </a:r>
            <a:endParaRPr lang="en-US" dirty="0"/>
          </a:p>
          <a:p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55080"/>
          </a:xfrm>
        </p:spPr>
        <p:txBody>
          <a:bodyPr>
            <a:normAutofit/>
          </a:bodyPr>
          <a:lstStyle/>
          <a:p>
            <a:r>
              <a:rPr lang="en-US" dirty="0"/>
              <a:t>The main role of DNA is information storage. In all living cells, from </a:t>
            </a:r>
            <a:r>
              <a:rPr lang="en-US" dirty="0" smtClean="0"/>
              <a:t>unicellular</a:t>
            </a:r>
            <a:r>
              <a:rPr lang="tr-TR" dirty="0" smtClean="0"/>
              <a:t> </a:t>
            </a:r>
            <a:r>
              <a:rPr lang="en-US" dirty="0" smtClean="0"/>
              <a:t>bacteria </a:t>
            </a:r>
            <a:r>
              <a:rPr lang="en-US" dirty="0"/>
              <a:t>to multicellular plants and animals, DNA is the material in which </a:t>
            </a:r>
            <a:r>
              <a:rPr lang="en-US" dirty="0" smtClean="0"/>
              <a:t>genetic</a:t>
            </a:r>
            <a:r>
              <a:rPr lang="tr-TR" dirty="0" smtClean="0"/>
              <a:t> </a:t>
            </a:r>
            <a:r>
              <a:rPr lang="en-US" dirty="0" smtClean="0"/>
              <a:t>instructions </a:t>
            </a:r>
            <a:r>
              <a:rPr lang="en-US" dirty="0"/>
              <a:t>are stored and is the chemical structure in which these instructions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transmitted </a:t>
            </a:r>
            <a:r>
              <a:rPr lang="en-US" dirty="0"/>
              <a:t>from generation to </a:t>
            </a:r>
            <a:r>
              <a:rPr lang="en-US" dirty="0" smtClean="0"/>
              <a:t>generation.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Incredibly</a:t>
            </a:r>
            <a:r>
              <a:rPr lang="en-US" dirty="0"/>
              <a:t>, the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required </a:t>
            </a:r>
            <a:r>
              <a:rPr lang="en-US" dirty="0"/>
              <a:t>to reproduce even very complex organisms is stored on a relatively </a:t>
            </a:r>
            <a:r>
              <a:rPr lang="en-US" dirty="0" smtClean="0"/>
              <a:t>small</a:t>
            </a:r>
            <a:r>
              <a:rPr lang="tr-TR" dirty="0" smtClean="0"/>
              <a:t> </a:t>
            </a:r>
            <a:r>
              <a:rPr lang="en-US" dirty="0" smtClean="0"/>
              <a:t>number </a:t>
            </a:r>
            <a:r>
              <a:rPr lang="en-US" dirty="0"/>
              <a:t>of DNA molecules. This set of molecules is called the organism’s </a:t>
            </a:r>
            <a:r>
              <a:rPr lang="en-US" b="1" dirty="0" smtClean="0"/>
              <a:t>genome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In </a:t>
            </a:r>
            <a:r>
              <a:rPr lang="en-US" dirty="0"/>
              <a:t>humans there are just 46 DNA molecules in most cells, one in each </a:t>
            </a:r>
            <a:r>
              <a:rPr lang="en-US" dirty="0" smtClean="0"/>
              <a:t>chromosome.</a:t>
            </a:r>
            <a:r>
              <a:rPr lang="tr-TR" dirty="0" smtClean="0"/>
              <a:t> </a:t>
            </a:r>
            <a:r>
              <a:rPr lang="en-US" dirty="0" smtClean="0"/>
              <a:t>Each </a:t>
            </a:r>
            <a:r>
              <a:rPr lang="en-US" dirty="0"/>
              <a:t>DNA molecule is copied before cell division, and the copies are </a:t>
            </a:r>
            <a:r>
              <a:rPr lang="en-US" dirty="0" smtClean="0"/>
              <a:t>distributed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that each daughter cell receives a full set of genetic information.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320040"/>
            <a:ext cx="10515600" cy="6355080"/>
          </a:xfrm>
        </p:spPr>
        <p:txBody>
          <a:bodyPr>
            <a:normAutofit/>
          </a:bodyPr>
          <a:lstStyle/>
          <a:p>
            <a:r>
              <a:rPr lang="en-US" dirty="0"/>
              <a:t>Proteins are manufactured using the information encoded in DNA and are the </a:t>
            </a:r>
            <a:r>
              <a:rPr lang="en-US" dirty="0" smtClean="0"/>
              <a:t>molecules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direct the actual processes on which life depends. Processes essential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life</a:t>
            </a:r>
            <a:r>
              <a:rPr lang="en-US" dirty="0"/>
              <a:t>, such as energy metabolism, biosynthesis, and intercellular communication, </a:t>
            </a:r>
            <a:r>
              <a:rPr lang="en-US" dirty="0" smtClean="0"/>
              <a:t>are</a:t>
            </a:r>
            <a:r>
              <a:rPr lang="tr-TR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carried out through the agency of proteins.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/>
              <a:t>A</a:t>
            </a:r>
            <a:r>
              <a:rPr lang="en-US" dirty="0" smtClean="0"/>
              <a:t> </a:t>
            </a:r>
            <a:r>
              <a:rPr lang="en-US" dirty="0"/>
              <a:t>gene is </a:t>
            </a:r>
            <a:r>
              <a:rPr lang="tr-TR" dirty="0" err="1" smtClean="0"/>
              <a:t>basically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information in DNA that directs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manufacture </a:t>
            </a:r>
            <a:r>
              <a:rPr lang="en-US" dirty="0"/>
              <a:t>of a specific protein or RNA molecular form. 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As </a:t>
            </a:r>
            <a:r>
              <a:rPr lang="en-US" dirty="0"/>
              <a:t>we shall see, </a:t>
            </a:r>
            <a:r>
              <a:rPr lang="en-US" dirty="0" smtClean="0"/>
              <a:t>however,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organization of genes within the genome and the structure of individual </a:t>
            </a:r>
            <a:r>
              <a:rPr lang="en-US" dirty="0" smtClean="0"/>
              <a:t>genes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somewhat different in different groups of organisms, although the basic </a:t>
            </a:r>
            <a:r>
              <a:rPr lang="en-US" dirty="0" smtClean="0"/>
              <a:t>principles</a:t>
            </a:r>
            <a:r>
              <a:rPr lang="tr-TR" dirty="0" smtClean="0"/>
              <a:t> </a:t>
            </a:r>
            <a:r>
              <a:rPr lang="en-US" dirty="0" smtClean="0"/>
              <a:t>by </a:t>
            </a:r>
            <a:r>
              <a:rPr lang="en-US" dirty="0"/>
              <a:t>which genes encode information are the same in all living things.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r>
              <a:rPr lang="tr-TR" dirty="0" smtClean="0"/>
              <a:t> of DNA </a:t>
            </a:r>
            <a:r>
              <a:rPr lang="tr-TR" dirty="0" err="1" smtClean="0"/>
              <a:t>and</a:t>
            </a:r>
            <a:r>
              <a:rPr lang="tr-TR" dirty="0" smtClean="0"/>
              <a:t> RNA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Considering their role as the carrier of genetic information, DNA molecules have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relatively </a:t>
            </a:r>
            <a:r>
              <a:rPr lang="en-US" dirty="0"/>
              <a:t>simple chemical structure. They are linear polymers of just four </a:t>
            </a:r>
            <a:r>
              <a:rPr lang="en-US" dirty="0" smtClean="0"/>
              <a:t>different</a:t>
            </a:r>
            <a:r>
              <a:rPr lang="tr-TR" dirty="0" smtClean="0"/>
              <a:t> </a:t>
            </a:r>
            <a:r>
              <a:rPr lang="en-US" b="1" dirty="0" smtClean="0"/>
              <a:t>nucleotide </a:t>
            </a:r>
            <a:r>
              <a:rPr lang="en-US" dirty="0"/>
              <a:t>building blocks whose differences are restricted to a substructure </a:t>
            </a:r>
            <a:r>
              <a:rPr lang="en-US" dirty="0" smtClean="0"/>
              <a:t>called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b="1" dirty="0" smtClean="0"/>
              <a:t>base</a:t>
            </a:r>
            <a:r>
              <a:rPr lang="tr-TR" b="1" dirty="0" smtClean="0"/>
              <a:t>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68" y="4001294"/>
            <a:ext cx="5285112" cy="2603694"/>
          </a:xfrm>
          <a:prstGeom prst="rect">
            <a:avLst/>
          </a:prstGeom>
        </p:spPr>
      </p:pic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74320"/>
            <a:ext cx="10515600" cy="5902643"/>
          </a:xfrm>
        </p:spPr>
        <p:txBody>
          <a:bodyPr>
            <a:normAutofit/>
          </a:bodyPr>
          <a:lstStyle/>
          <a:p>
            <a:r>
              <a:rPr lang="en-US" dirty="0"/>
              <a:t>For efficient encoding of information, one </a:t>
            </a:r>
            <a:r>
              <a:rPr lang="en-US" dirty="0" smtClean="0"/>
              <a:t>might</a:t>
            </a:r>
            <a:r>
              <a:rPr lang="tr-TR" dirty="0" smtClean="0"/>
              <a:t> </a:t>
            </a:r>
            <a:r>
              <a:rPr lang="en-US" dirty="0" smtClean="0"/>
              <a:t>have </a:t>
            </a:r>
            <a:r>
              <a:rPr lang="en-US" dirty="0"/>
              <a:t>expected there to be numerous different bases, but in fact there are only four.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This </a:t>
            </a:r>
            <a:r>
              <a:rPr lang="en-US" dirty="0"/>
              <a:t>was one of the reasons why the true role of DNA as the carrier of genetic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was </a:t>
            </a:r>
            <a:r>
              <a:rPr lang="en-US" dirty="0"/>
              <a:t>not appreciated until the 1940s, long after the role of the </a:t>
            </a:r>
            <a:r>
              <a:rPr lang="en-US" dirty="0" smtClean="0"/>
              <a:t>chromosomes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heredity was apparent. </a:t>
            </a:r>
            <a:endParaRPr lang="tr-TR" dirty="0" smtClean="0"/>
          </a:p>
          <a:p>
            <a:endParaRPr lang="tr-TR" dirty="0" smtClean="0"/>
          </a:p>
          <a:p>
            <a:r>
              <a:rPr lang="en-US" dirty="0" smtClean="0"/>
              <a:t>But </a:t>
            </a:r>
            <a:r>
              <a:rPr lang="en-US" dirty="0"/>
              <a:t>although chemically simple, genomic DNA </a:t>
            </a:r>
            <a:r>
              <a:rPr lang="en-US" dirty="0" smtClean="0"/>
              <a:t>molecules</a:t>
            </a:r>
            <a:r>
              <a:rPr lang="tr-TR" dirty="0" smtClean="0"/>
              <a:t> </a:t>
            </a:r>
            <a:r>
              <a:rPr lang="en-US" dirty="0" smtClean="0"/>
              <a:t>are </a:t>
            </a:r>
            <a:r>
              <a:rPr lang="en-US" dirty="0"/>
              <a:t>immensely long, containing millions of bases each, and </a:t>
            </a:r>
            <a:r>
              <a:rPr lang="en-US" u="sng" dirty="0"/>
              <a:t>it is the order of </a:t>
            </a:r>
            <a:r>
              <a:rPr lang="en-US" u="sng" dirty="0" smtClean="0"/>
              <a:t>these</a:t>
            </a:r>
            <a:r>
              <a:rPr lang="tr-TR" u="sng" dirty="0" smtClean="0"/>
              <a:t> </a:t>
            </a:r>
            <a:r>
              <a:rPr lang="en-US" u="sng" dirty="0" smtClean="0"/>
              <a:t>bases</a:t>
            </a:r>
            <a:r>
              <a:rPr lang="en-US" dirty="0"/>
              <a:t>, the </a:t>
            </a:r>
            <a:r>
              <a:rPr lang="en-US" b="1" dirty="0"/>
              <a:t>nucleotide sequence </a:t>
            </a:r>
            <a:r>
              <a:rPr lang="en-US" dirty="0"/>
              <a:t>or </a:t>
            </a:r>
            <a:r>
              <a:rPr lang="en-US" b="1" dirty="0"/>
              <a:t>base sequence </a:t>
            </a:r>
            <a:r>
              <a:rPr lang="en-US" dirty="0"/>
              <a:t>of DNA, which encodes the </a:t>
            </a:r>
            <a:r>
              <a:rPr lang="en-US" dirty="0" smtClean="0"/>
              <a:t>information</a:t>
            </a:r>
            <a:r>
              <a:rPr lang="tr-TR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making proteins.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628323"/>
          </a:xfrm>
        </p:spPr>
        <p:txBody>
          <a:bodyPr>
            <a:normAutofit/>
          </a:bodyPr>
          <a:lstStyle/>
          <a:p>
            <a:r>
              <a:rPr lang="en-US" dirty="0"/>
              <a:t>The three-dimensional structure of DNA is also relatively simple, involving </a:t>
            </a:r>
            <a:r>
              <a:rPr lang="en-US" dirty="0" smtClean="0"/>
              <a:t>regular</a:t>
            </a:r>
            <a:r>
              <a:rPr lang="tr-TR" dirty="0" smtClean="0"/>
              <a:t> </a:t>
            </a:r>
            <a:r>
              <a:rPr lang="en-US" dirty="0" smtClean="0"/>
              <a:t>double </a:t>
            </a:r>
            <a:r>
              <a:rPr lang="en-US" dirty="0"/>
              <a:t>helices. There are also larger-scale regular structures, but it has been </a:t>
            </a:r>
            <a:r>
              <a:rPr lang="en-US" dirty="0" smtClean="0"/>
              <a:t>clearly</a:t>
            </a:r>
            <a:r>
              <a:rPr lang="tr-TR" dirty="0" smtClean="0"/>
              <a:t> </a:t>
            </a:r>
            <a:r>
              <a:rPr lang="en-US" dirty="0" smtClean="0"/>
              <a:t>established </a:t>
            </a:r>
            <a:r>
              <a:rPr lang="en-US" dirty="0"/>
              <a:t>that the information content of DNA is held at the level of the </a:t>
            </a:r>
            <a:r>
              <a:rPr lang="en-US" dirty="0" smtClean="0"/>
              <a:t>base</a:t>
            </a:r>
            <a:r>
              <a:rPr lang="tr-TR" dirty="0" smtClean="0"/>
              <a:t> </a:t>
            </a:r>
            <a:r>
              <a:rPr lang="en-US" dirty="0" smtClean="0"/>
              <a:t>sequence </a:t>
            </a:r>
            <a:r>
              <a:rPr lang="en-US" dirty="0"/>
              <a:t>itself.</a:t>
            </a:r>
            <a:endParaRPr lang="en-US" dirty="0"/>
          </a:p>
          <a:p>
            <a:endParaRPr lang="tr-TR" dirty="0" smtClean="0"/>
          </a:p>
          <a:p>
            <a:r>
              <a:rPr lang="en-US" dirty="0" smtClean="0"/>
              <a:t>RNA </a:t>
            </a:r>
            <a:r>
              <a:rPr lang="en-US" dirty="0"/>
              <a:t>molecules are also linear polymers, but are much smaller than genomic </a:t>
            </a:r>
            <a:r>
              <a:rPr lang="en-US" dirty="0" smtClean="0"/>
              <a:t>DNA.</a:t>
            </a:r>
            <a:r>
              <a:rPr lang="tr-TR" dirty="0" smtClean="0"/>
              <a:t> </a:t>
            </a:r>
            <a:r>
              <a:rPr lang="en-US" dirty="0" smtClean="0"/>
              <a:t>Most </a:t>
            </a:r>
            <a:r>
              <a:rPr lang="en-US" dirty="0"/>
              <a:t>RNA molecules also contain just four different base types. </a:t>
            </a:r>
            <a:endParaRPr lang="en-US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968C3-F73C-4EC7-8A34-4743083256E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18534</Words>
  <Application>WPS Presentation</Application>
  <PresentationFormat>Geniş ekran</PresentationFormat>
  <Paragraphs>283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Teması</vt:lpstr>
      <vt:lpstr>Bioinformatics  Nucleic Acid World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structure of DNA and RNA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DNA, RNA and Protein: Central Dogma</vt:lpstr>
      <vt:lpstr>PowerPoint 演示文稿</vt:lpstr>
      <vt:lpstr>PowerPoint 演示文稿</vt:lpstr>
      <vt:lpstr>PowerPoint 演示文稿</vt:lpstr>
      <vt:lpstr>PowerPoint 演示文稿</vt:lpstr>
      <vt:lpstr>DNA is the information store, but RNA is the messenger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Messenger RNA is translated into protein according to the genetic code</vt:lpstr>
      <vt:lpstr>PowerPoint 演示文稿</vt:lpstr>
      <vt:lpstr>PowerPoint 演示文稿</vt:lpstr>
      <vt:lpstr>PowerPoint 演示文稿</vt:lpstr>
      <vt:lpstr>The Tree of Life and Evolution</vt:lpstr>
      <vt:lpstr>PowerPoint 演示文稿</vt:lpstr>
      <vt:lpstr>PowerPoint 演示文稿</vt:lpstr>
      <vt:lpstr>A brief survey of the basic characteristics of the major forms of life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Nucleic acid sequences can change as a result of mutation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Erkan</dc:creator>
  <cp:lastModifiedBy>Asus F15</cp:lastModifiedBy>
  <cp:revision>257</cp:revision>
  <dcterms:created xsi:type="dcterms:W3CDTF">2019-03-04T11:34:00Z</dcterms:created>
  <dcterms:modified xsi:type="dcterms:W3CDTF">2024-03-09T10:41:33Z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20422C1139F5490E939DA030806627DF_12</vt:lpwstr>
  </property>
  <property fmtid="{D5CDD505-2E9C-101B-9397-08002B2CF9AE}" pid="3" name="KSOProductBuildVer">
    <vt:lpwstr>1033-12.2.0.13489</vt:lpwstr>
  </property>
</Properties>
</file>