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9" r:id="rId13"/>
    <p:sldId id="266" r:id="rId14"/>
    <p:sldId id="281" r:id="rId15"/>
    <p:sldId id="267" r:id="rId16"/>
    <p:sldId id="268" r:id="rId17"/>
    <p:sldId id="269" r:id="rId18"/>
    <p:sldId id="270" r:id="rId19"/>
    <p:sldId id="271" r:id="rId20"/>
    <p:sldId id="273" r:id="rId21"/>
    <p:sldId id="274" r:id="rId22"/>
    <p:sldId id="275" r:id="rId23"/>
    <p:sldId id="276" r:id="rId24"/>
    <p:sldId id="277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9F66-16D1-406A-BECF-F7CC05CD02B4}" type="datetimeFigureOut">
              <a:rPr lang="en-US" smtClean="0"/>
              <a:t>03-Mar-21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30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9F66-16D1-406A-BECF-F7CC05CD02B4}" type="datetimeFigureOut">
              <a:rPr lang="en-US" smtClean="0"/>
              <a:t>03-Mar-21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62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9F66-16D1-406A-BECF-F7CC05CD02B4}" type="datetimeFigureOut">
              <a:rPr lang="en-US" smtClean="0"/>
              <a:t>03-Mar-21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7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9F66-16D1-406A-BECF-F7CC05CD02B4}" type="datetimeFigureOut">
              <a:rPr lang="en-US" smtClean="0"/>
              <a:t>03-Mar-21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31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9F66-16D1-406A-BECF-F7CC05CD02B4}" type="datetimeFigureOut">
              <a:rPr lang="en-US" smtClean="0"/>
              <a:t>03-Mar-21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38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9F66-16D1-406A-BECF-F7CC05CD02B4}" type="datetimeFigureOut">
              <a:rPr lang="en-US" smtClean="0"/>
              <a:t>03-Mar-21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4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9F66-16D1-406A-BECF-F7CC05CD02B4}" type="datetimeFigureOut">
              <a:rPr lang="en-US" smtClean="0"/>
              <a:t>03-Mar-21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06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9F66-16D1-406A-BECF-F7CC05CD02B4}" type="datetimeFigureOut">
              <a:rPr lang="en-US" smtClean="0"/>
              <a:t>03-Mar-21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459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9F66-16D1-406A-BECF-F7CC05CD02B4}" type="datetimeFigureOut">
              <a:rPr lang="en-US" smtClean="0"/>
              <a:t>03-Mar-21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85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9F66-16D1-406A-BECF-F7CC05CD02B4}" type="datetimeFigureOut">
              <a:rPr lang="en-US" smtClean="0"/>
              <a:t>03-Mar-21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05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9F66-16D1-406A-BECF-F7CC05CD02B4}" type="datetimeFigureOut">
              <a:rPr lang="en-US" smtClean="0"/>
              <a:t>03-Mar-21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42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C9F66-16D1-406A-BECF-F7CC05CD02B4}" type="datetimeFigureOut">
              <a:rPr lang="en-US" smtClean="0"/>
              <a:t>03-Mar-21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968C3-F73C-4EC7-8A34-47430832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0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/>
              <a:t>Bioinformatics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/>
            </a:r>
            <a:br>
              <a:rPr lang="tr-TR" dirty="0"/>
            </a:br>
            <a:r>
              <a:rPr lang="tr-TR" dirty="0" smtClean="0"/>
              <a:t>Protein </a:t>
            </a:r>
            <a:r>
              <a:rPr lang="tr-TR" dirty="0" err="1" smtClean="0"/>
              <a:t>Structure</a:t>
            </a:r>
            <a:endParaRPr lang="en-US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073082"/>
          </a:xfrm>
        </p:spPr>
        <p:txBody>
          <a:bodyPr>
            <a:normAutofit/>
          </a:bodyPr>
          <a:lstStyle/>
          <a:p>
            <a:r>
              <a:rPr lang="tr-TR" dirty="0" err="1" smtClean="0"/>
              <a:t>Assoc</a:t>
            </a:r>
            <a:r>
              <a:rPr lang="tr-TR" dirty="0" smtClean="0"/>
              <a:t>. Prof. Dr. Gazi Erkan BOSTANCI</a:t>
            </a:r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r>
              <a:rPr lang="tr-TR" dirty="0" err="1" smtClean="0"/>
              <a:t>Slides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mainly</a:t>
            </a:r>
            <a:r>
              <a:rPr lang="tr-TR" dirty="0" smtClean="0"/>
              <a:t> </a:t>
            </a:r>
            <a:r>
              <a:rPr lang="tr-TR" dirty="0" err="1" smtClean="0"/>
              <a:t>based</a:t>
            </a:r>
            <a:r>
              <a:rPr lang="tr-TR" dirty="0" smtClean="0"/>
              <a:t> on ‘</a:t>
            </a:r>
            <a:r>
              <a:rPr lang="tr-TR" dirty="0" err="1" smtClean="0"/>
              <a:t>Understanding</a:t>
            </a:r>
            <a:r>
              <a:rPr lang="tr-TR" dirty="0" smtClean="0"/>
              <a:t> </a:t>
            </a:r>
            <a:r>
              <a:rPr lang="tr-TR" dirty="0" err="1" smtClean="0"/>
              <a:t>Bioinformatics</a:t>
            </a:r>
            <a:r>
              <a:rPr lang="tr-TR" dirty="0" smtClean="0"/>
              <a:t>’ </a:t>
            </a:r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 err="1" smtClean="0"/>
              <a:t>Marketa</a:t>
            </a:r>
            <a:r>
              <a:rPr lang="tr-TR" dirty="0" smtClean="0"/>
              <a:t> </a:t>
            </a:r>
            <a:r>
              <a:rPr lang="tr-TR" dirty="0" err="1" smtClean="0"/>
              <a:t>Zvelebil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Jeremy</a:t>
            </a:r>
            <a:r>
              <a:rPr lang="tr-TR" dirty="0" smtClean="0"/>
              <a:t> O. </a:t>
            </a:r>
            <a:r>
              <a:rPr lang="tr-TR" dirty="0" err="1" smtClean="0"/>
              <a:t>Baum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39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Amino acids are the building blocks of proteins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1233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Proteins are made up of 20 types of naturally occurring amino </a:t>
            </a:r>
            <a:r>
              <a:rPr lang="en-US" dirty="0" smtClean="0"/>
              <a:t>acids,</a:t>
            </a:r>
            <a:r>
              <a:rPr lang="tr-TR" dirty="0" smtClean="0"/>
              <a:t> </a:t>
            </a:r>
            <a:r>
              <a:rPr lang="en-US" dirty="0" smtClean="0"/>
              <a:t>with </a:t>
            </a:r>
            <a:r>
              <a:rPr lang="en-US" dirty="0"/>
              <a:t>a few other amino acids occurring infrequently. </a:t>
            </a:r>
            <a:endParaRPr lang="tr-TR" dirty="0" smtClean="0"/>
          </a:p>
          <a:p>
            <a:endParaRPr lang="tr-TR" dirty="0" smtClean="0"/>
          </a:p>
          <a:p>
            <a:r>
              <a:rPr lang="en-US" dirty="0" smtClean="0"/>
              <a:t>These </a:t>
            </a:r>
            <a:r>
              <a:rPr lang="en-US" dirty="0"/>
              <a:t>20 amino acids </a:t>
            </a:r>
            <a:r>
              <a:rPr lang="en-US" dirty="0" smtClean="0"/>
              <a:t>consist</a:t>
            </a:r>
            <a:r>
              <a:rPr lang="tr-TR" dirty="0" smtClean="0"/>
              <a:t> </a:t>
            </a:r>
            <a:r>
              <a:rPr lang="en-US" dirty="0" smtClean="0"/>
              <a:t>solely </a:t>
            </a:r>
            <a:r>
              <a:rPr lang="en-US" dirty="0"/>
              <a:t>of the elements carbon (C), nitrogen (N), oxygen (O), and hydrogen (H), </a:t>
            </a:r>
            <a:r>
              <a:rPr lang="en-US" dirty="0" smtClean="0"/>
              <a:t>with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exception of cysteine and methionine, which also contain sulfur (S). </a:t>
            </a:r>
            <a:endParaRPr lang="tr-TR" dirty="0" smtClean="0"/>
          </a:p>
          <a:p>
            <a:endParaRPr lang="tr-TR" dirty="0"/>
          </a:p>
          <a:p>
            <a:r>
              <a:rPr lang="en-US" dirty="0" smtClean="0"/>
              <a:t>The structure</a:t>
            </a:r>
            <a:r>
              <a:rPr lang="tr-TR" dirty="0" smtClean="0"/>
              <a:t> </a:t>
            </a:r>
            <a:r>
              <a:rPr lang="en-US" dirty="0"/>
              <a:t>of an amino acid can be divided into a common </a:t>
            </a:r>
            <a:r>
              <a:rPr lang="en-US" b="1" dirty="0"/>
              <a:t>main chain </a:t>
            </a:r>
            <a:r>
              <a:rPr lang="en-US" dirty="0"/>
              <a:t>part </a:t>
            </a:r>
            <a:r>
              <a:rPr lang="en-US" dirty="0" smtClean="0"/>
              <a:t>and</a:t>
            </a:r>
            <a:r>
              <a:rPr lang="tr-TR" dirty="0" smtClean="0"/>
              <a:t> </a:t>
            </a:r>
            <a:r>
              <a:rPr lang="en-US" dirty="0" smtClean="0"/>
              <a:t>a </a:t>
            </a:r>
            <a:r>
              <a:rPr lang="en-US" dirty="0"/>
              <a:t>side chain that differs in chemical structure among the different amino acids.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b="1" dirty="0" smtClean="0"/>
              <a:t>side </a:t>
            </a:r>
            <a:r>
              <a:rPr lang="en-US" b="1" dirty="0"/>
              <a:t>chain</a:t>
            </a:r>
            <a:r>
              <a:rPr lang="en-US" dirty="0"/>
              <a:t> is attached to the main chain carbon atom known as the </a:t>
            </a:r>
            <a:r>
              <a:rPr lang="el-GR" dirty="0"/>
              <a:t>α</a:t>
            </a:r>
            <a:r>
              <a:rPr lang="en-US" dirty="0" smtClean="0"/>
              <a:t>-carbon </a:t>
            </a:r>
            <a:r>
              <a:rPr lang="en-US" dirty="0"/>
              <a:t>(</a:t>
            </a:r>
            <a:r>
              <a:rPr lang="en-US" dirty="0" smtClean="0"/>
              <a:t>C</a:t>
            </a:r>
            <a:r>
              <a:rPr lang="el-GR" dirty="0"/>
              <a:t>α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4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0" y="502920"/>
            <a:ext cx="5326380" cy="6195060"/>
          </a:xfrm>
        </p:spPr>
        <p:txBody>
          <a:bodyPr>
            <a:normAutofit/>
          </a:bodyPr>
          <a:lstStyle/>
          <a:p>
            <a:r>
              <a:rPr lang="en-US" b="1" dirty="0"/>
              <a:t>Diagram of an amino acid.</a:t>
            </a:r>
          </a:p>
          <a:p>
            <a:r>
              <a:rPr lang="en-US" dirty="0"/>
              <a:t>(A) shows the chemical structure </a:t>
            </a:r>
            <a:r>
              <a:rPr lang="en-US" dirty="0" smtClean="0"/>
              <a:t>of</a:t>
            </a:r>
            <a:r>
              <a:rPr lang="tr-TR" dirty="0" smtClean="0"/>
              <a:t> </a:t>
            </a:r>
            <a:r>
              <a:rPr lang="en-US" dirty="0" smtClean="0"/>
              <a:t>two </a:t>
            </a:r>
            <a:r>
              <a:rPr lang="en-US" dirty="0"/>
              <a:t>amino acids, where </a:t>
            </a:r>
            <a:r>
              <a:rPr lang="en-US" dirty="0" smtClean="0"/>
              <a:t>R</a:t>
            </a:r>
            <a:r>
              <a:rPr lang="tr-TR" dirty="0" smtClean="0"/>
              <a:t> </a:t>
            </a:r>
            <a:r>
              <a:rPr lang="en-US" dirty="0" smtClean="0"/>
              <a:t>represents </a:t>
            </a:r>
            <a:r>
              <a:rPr lang="en-US" dirty="0"/>
              <a:t>the side chains, </a:t>
            </a:r>
            <a:r>
              <a:rPr lang="en-US" dirty="0" smtClean="0"/>
              <a:t>which</a:t>
            </a:r>
            <a:r>
              <a:rPr lang="tr-TR" dirty="0" smtClean="0"/>
              <a:t> </a:t>
            </a:r>
            <a:r>
              <a:rPr lang="en-US" dirty="0" smtClean="0"/>
              <a:t>can </a:t>
            </a:r>
            <a:r>
              <a:rPr lang="en-US" dirty="0"/>
              <a:t>be different as shown in (B). </a:t>
            </a:r>
            <a:endParaRPr lang="tr-TR" dirty="0" smtClean="0"/>
          </a:p>
          <a:p>
            <a:endParaRPr lang="tr-TR" dirty="0" smtClean="0"/>
          </a:p>
          <a:p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amino </a:t>
            </a:r>
            <a:r>
              <a:rPr lang="en-US" dirty="0"/>
              <a:t>acid consists of a central C</a:t>
            </a:r>
            <a:r>
              <a:rPr lang="el-GR" dirty="0"/>
              <a:t>α</a:t>
            </a:r>
            <a:r>
              <a:rPr lang="tr-TR" dirty="0" smtClean="0"/>
              <a:t> </a:t>
            </a:r>
            <a:r>
              <a:rPr lang="en-US" dirty="0" smtClean="0"/>
              <a:t>atom </a:t>
            </a:r>
            <a:r>
              <a:rPr lang="en-US" dirty="0"/>
              <a:t>with a main chain N and C </a:t>
            </a:r>
            <a:r>
              <a:rPr lang="en-US" dirty="0" smtClean="0"/>
              <a:t>at</a:t>
            </a:r>
            <a:r>
              <a:rPr lang="tr-TR" dirty="0" smtClean="0"/>
              <a:t> </a:t>
            </a:r>
            <a:r>
              <a:rPr lang="en-US" dirty="0" smtClean="0"/>
              <a:t>either </a:t>
            </a:r>
            <a:r>
              <a:rPr lang="en-US" dirty="0"/>
              <a:t>side of it. The C is bonded </a:t>
            </a:r>
            <a:r>
              <a:rPr lang="en-US" dirty="0" smtClean="0"/>
              <a:t>to</a:t>
            </a:r>
            <a:r>
              <a:rPr lang="tr-TR" dirty="0" smtClean="0"/>
              <a:t> </a:t>
            </a:r>
            <a:r>
              <a:rPr lang="en-US" dirty="0" smtClean="0"/>
              <a:t>an </a:t>
            </a:r>
            <a:r>
              <a:rPr lang="en-US" dirty="0"/>
              <a:t>O with a double bond. 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7780" y="502920"/>
            <a:ext cx="7094220" cy="365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757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019" y="0"/>
            <a:ext cx="103127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876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differing chemical and physical properties of amino </a:t>
            </a:r>
            <a:r>
              <a:rPr lang="en-US" dirty="0" smtClean="0"/>
              <a:t>acids</a:t>
            </a:r>
            <a:r>
              <a:rPr lang="tr-TR" dirty="0" smtClean="0"/>
              <a:t> </a:t>
            </a:r>
            <a:r>
              <a:rPr lang="en-US" dirty="0" smtClean="0"/>
              <a:t>are </a:t>
            </a:r>
            <a:r>
              <a:rPr lang="en-US" dirty="0"/>
              <a:t>due to their side chains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8055"/>
          </a:xfrm>
        </p:spPr>
        <p:txBody>
          <a:bodyPr>
            <a:normAutofit/>
          </a:bodyPr>
          <a:lstStyle/>
          <a:p>
            <a:r>
              <a:rPr lang="en-US" dirty="0"/>
              <a:t>The functional properties of proteins are almost entirely due to the side chains </a:t>
            </a:r>
            <a:r>
              <a:rPr lang="en-US" dirty="0" smtClean="0"/>
              <a:t>of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amino acids. Each type of amino acid has specific chemical physical </a:t>
            </a:r>
            <a:r>
              <a:rPr lang="en-US" dirty="0" smtClean="0"/>
              <a:t>properties</a:t>
            </a:r>
            <a:r>
              <a:rPr lang="tr-TR" dirty="0" smtClean="0"/>
              <a:t> </a:t>
            </a:r>
            <a:r>
              <a:rPr lang="en-US" dirty="0"/>
              <a:t>that are conferred on it by the structure and chemical properties of its side chain.</a:t>
            </a:r>
          </a:p>
          <a:p>
            <a:endParaRPr lang="tr-TR" dirty="0" smtClean="0"/>
          </a:p>
          <a:p>
            <a:r>
              <a:rPr lang="en-US" dirty="0" smtClean="0"/>
              <a:t>They </a:t>
            </a:r>
            <a:r>
              <a:rPr lang="en-US" dirty="0"/>
              <a:t>can, however, be classified into overlapping groups that share some </a:t>
            </a:r>
            <a:r>
              <a:rPr lang="en-US" dirty="0" smtClean="0"/>
              <a:t>common</a:t>
            </a:r>
            <a:r>
              <a:rPr lang="tr-TR" dirty="0" smtClean="0"/>
              <a:t> </a:t>
            </a:r>
            <a:r>
              <a:rPr lang="en-US" dirty="0" smtClean="0"/>
              <a:t>physical </a:t>
            </a:r>
            <a:r>
              <a:rPr lang="en-US" dirty="0"/>
              <a:t>and chemical properties, such as size and electrical charge. </a:t>
            </a:r>
          </a:p>
        </p:txBody>
      </p:sp>
    </p:spTree>
    <p:extLst>
      <p:ext uri="{BB962C8B-B14F-4D97-AF65-F5344CB8AC3E}">
        <p14:creationId xmlns:p14="http://schemas.microsoft.com/office/powerpoint/2010/main" val="3904856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6892636" cy="4351338"/>
          </a:xfrm>
        </p:spPr>
        <p:txBody>
          <a:bodyPr/>
          <a:lstStyle/>
          <a:p>
            <a:r>
              <a:rPr lang="en-US" dirty="0"/>
              <a:t>The smallest</a:t>
            </a:r>
            <a:r>
              <a:rPr lang="tr-TR" dirty="0"/>
              <a:t> </a:t>
            </a:r>
            <a:r>
              <a:rPr lang="en-US" dirty="0"/>
              <a:t>amino acid is glycine, which has only a hydrogen atom as its side chain. This</a:t>
            </a:r>
            <a:r>
              <a:rPr lang="tr-TR" dirty="0"/>
              <a:t> </a:t>
            </a:r>
            <a:r>
              <a:rPr lang="en-US" dirty="0"/>
              <a:t>endows it with particular properties such as great flexibility. </a:t>
            </a:r>
            <a:endParaRPr lang="tr-TR" dirty="0" smtClean="0"/>
          </a:p>
          <a:p>
            <a:endParaRPr lang="tr-TR" dirty="0"/>
          </a:p>
          <a:p>
            <a:r>
              <a:rPr lang="en-US" dirty="0" smtClean="0"/>
              <a:t>The </a:t>
            </a:r>
            <a:r>
              <a:rPr lang="en-US" dirty="0"/>
              <a:t>other extreme of</a:t>
            </a:r>
            <a:r>
              <a:rPr lang="tr-TR" dirty="0"/>
              <a:t> </a:t>
            </a:r>
            <a:r>
              <a:rPr lang="en-US" dirty="0"/>
              <a:t>side-chain flexibility is represented by </a:t>
            </a:r>
            <a:r>
              <a:rPr lang="en-US" dirty="0" err="1"/>
              <a:t>proline</a:t>
            </a:r>
            <a:r>
              <a:rPr lang="en-US" dirty="0"/>
              <a:t>, an amino acid that has a side chain</a:t>
            </a:r>
            <a:r>
              <a:rPr lang="tr-TR" dirty="0"/>
              <a:t> </a:t>
            </a:r>
            <a:r>
              <a:rPr lang="en-US" dirty="0"/>
              <a:t>bonded to the main-chain nitrogen atom, resulting in a rigid structure.</a:t>
            </a:r>
          </a:p>
          <a:p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/>
          <a:srcRect t="73175" r="52727"/>
          <a:stretch/>
        </p:blipFill>
        <p:spPr>
          <a:xfrm>
            <a:off x="8469414" y="868914"/>
            <a:ext cx="2493818" cy="2635161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 rotWithShape="1">
          <a:blip r:embed="rId2"/>
          <a:srcRect r="55179" b="68967"/>
          <a:stretch/>
        </p:blipFill>
        <p:spPr>
          <a:xfrm>
            <a:off x="8686801" y="4007864"/>
            <a:ext cx="2050473" cy="264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039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63236" y="540327"/>
            <a:ext cx="6705600" cy="5636636"/>
          </a:xfrm>
        </p:spPr>
        <p:txBody>
          <a:bodyPr>
            <a:normAutofit/>
          </a:bodyPr>
          <a:lstStyle/>
          <a:p>
            <a:r>
              <a:rPr lang="en-US" dirty="0" smtClean="0"/>
              <a:t>Some</a:t>
            </a:r>
            <a:r>
              <a:rPr lang="tr-TR" dirty="0" smtClean="0"/>
              <a:t> </a:t>
            </a:r>
            <a:r>
              <a:rPr lang="en-US" dirty="0" smtClean="0"/>
              <a:t>amino </a:t>
            </a:r>
            <a:r>
              <a:rPr lang="en-US" dirty="0"/>
              <a:t>acids have uncharged side chains and these are generally </a:t>
            </a:r>
            <a:r>
              <a:rPr lang="en-US" b="1" dirty="0"/>
              <a:t>hydrophobic </a:t>
            </a:r>
            <a:r>
              <a:rPr lang="en-US" dirty="0"/>
              <a:t>(</a:t>
            </a:r>
            <a:r>
              <a:rPr lang="en-US" dirty="0" smtClean="0"/>
              <a:t>not</a:t>
            </a:r>
            <a:r>
              <a:rPr lang="tr-TR" dirty="0" smtClean="0"/>
              <a:t> </a:t>
            </a:r>
            <a:r>
              <a:rPr lang="en-US" dirty="0" smtClean="0"/>
              <a:t>liking </a:t>
            </a:r>
            <a:r>
              <a:rPr lang="en-US" dirty="0"/>
              <a:t>water, therefore tend to be buried within the protein surrounded by </a:t>
            </a:r>
            <a:r>
              <a:rPr lang="en-US" dirty="0" smtClean="0"/>
              <a:t>other</a:t>
            </a:r>
            <a:r>
              <a:rPr lang="tr-TR" dirty="0" smtClean="0"/>
              <a:t> </a:t>
            </a:r>
            <a:r>
              <a:rPr lang="en-US" dirty="0" smtClean="0"/>
              <a:t>hydrophobic </a:t>
            </a:r>
            <a:r>
              <a:rPr lang="en-US" dirty="0"/>
              <a:t>amino acids) while others are positively or negatively charged. </a:t>
            </a:r>
            <a:endParaRPr lang="tr-TR" dirty="0" smtClean="0"/>
          </a:p>
          <a:p>
            <a:endParaRPr lang="tr-TR" dirty="0"/>
          </a:p>
          <a:p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charged </a:t>
            </a:r>
            <a:r>
              <a:rPr lang="en-US" dirty="0"/>
              <a:t>or polar amino acids are </a:t>
            </a:r>
            <a:r>
              <a:rPr lang="en-US" b="1" dirty="0"/>
              <a:t>hydrophilic</a:t>
            </a:r>
            <a:r>
              <a:rPr lang="en-US" dirty="0"/>
              <a:t>; they like to be surrounded by </a:t>
            </a:r>
            <a:r>
              <a:rPr lang="en-US" dirty="0" smtClean="0"/>
              <a:t>water</a:t>
            </a:r>
            <a:r>
              <a:rPr lang="tr-TR" dirty="0" smtClean="0"/>
              <a:t> </a:t>
            </a:r>
            <a:r>
              <a:rPr lang="en-US" dirty="0" smtClean="0"/>
              <a:t>molecules </a:t>
            </a:r>
            <a:r>
              <a:rPr lang="en-US" dirty="0"/>
              <a:t>with which they can form interactions.</a:t>
            </a:r>
          </a:p>
        </p:txBody>
      </p:sp>
      <p:pic>
        <p:nvPicPr>
          <p:cNvPr id="3074" name="Picture 2" descr="http://www.brooklyn.cuny.edu/bc/ahp/LAD/C4b/graphics/C4b_hydrophilic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782" y="254577"/>
            <a:ext cx="4138757" cy="620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4659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777240"/>
            <a:ext cx="10515600" cy="5806439"/>
          </a:xfrm>
        </p:spPr>
        <p:txBody>
          <a:bodyPr>
            <a:normAutofit/>
          </a:bodyPr>
          <a:lstStyle/>
          <a:p>
            <a:r>
              <a:rPr lang="en-US" dirty="0"/>
              <a:t>As there are 20 distinct amino acids that occur in proteins, there can be 20</a:t>
            </a:r>
            <a:r>
              <a:rPr lang="en-US" i="1" baseline="30000" dirty="0"/>
              <a:t>n</a:t>
            </a:r>
            <a:r>
              <a:rPr lang="en-US" i="1" dirty="0"/>
              <a:t> </a:t>
            </a:r>
            <a:r>
              <a:rPr lang="en-US" dirty="0" smtClean="0"/>
              <a:t>different</a:t>
            </a:r>
            <a:r>
              <a:rPr lang="tr-TR" dirty="0" smtClean="0"/>
              <a:t> </a:t>
            </a:r>
            <a:r>
              <a:rPr lang="en-US" dirty="0" smtClean="0"/>
              <a:t>polypeptide </a:t>
            </a:r>
            <a:r>
              <a:rPr lang="en-US" dirty="0"/>
              <a:t>chains of length </a:t>
            </a:r>
            <a:r>
              <a:rPr lang="en-US" i="1" dirty="0"/>
              <a:t>n</a:t>
            </a:r>
            <a:r>
              <a:rPr lang="en-US" dirty="0"/>
              <a:t>. </a:t>
            </a:r>
            <a:endParaRPr lang="tr-TR" dirty="0" smtClean="0"/>
          </a:p>
          <a:p>
            <a:endParaRPr lang="tr-TR" dirty="0"/>
          </a:p>
          <a:p>
            <a:r>
              <a:rPr lang="en-US" dirty="0" smtClean="0"/>
              <a:t>For </a:t>
            </a:r>
            <a:r>
              <a:rPr lang="en-US" dirty="0"/>
              <a:t>example, a polypeptide chain 250 amino </a:t>
            </a:r>
            <a:r>
              <a:rPr lang="en-US" dirty="0" smtClean="0"/>
              <a:t>acids</a:t>
            </a:r>
            <a:r>
              <a:rPr lang="tr-TR" dirty="0" smtClean="0"/>
              <a:t> </a:t>
            </a:r>
            <a:r>
              <a:rPr lang="en-US" dirty="0" smtClean="0"/>
              <a:t>in </a:t>
            </a:r>
            <a:r>
              <a:rPr lang="en-US" dirty="0"/>
              <a:t>length will be one of more than 10</a:t>
            </a:r>
            <a:r>
              <a:rPr lang="en-US" baseline="30000" dirty="0"/>
              <a:t>325</a:t>
            </a:r>
            <a:r>
              <a:rPr lang="en-US" dirty="0"/>
              <a:t> alternative different sequences. </a:t>
            </a:r>
            <a:endParaRPr lang="tr-TR" dirty="0" smtClean="0"/>
          </a:p>
          <a:p>
            <a:endParaRPr lang="tr-TR" dirty="0" smtClean="0"/>
          </a:p>
          <a:p>
            <a:r>
              <a:rPr lang="en-US" dirty="0" smtClean="0"/>
              <a:t>Clearly</a:t>
            </a:r>
            <a:r>
              <a:rPr lang="en-US" dirty="0"/>
              <a:t>,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sequences </a:t>
            </a:r>
            <a:r>
              <a:rPr lang="en-US" dirty="0"/>
              <a:t>that do occur are only a tiny fraction of those possible. Often only a </a:t>
            </a:r>
            <a:r>
              <a:rPr lang="en-US" dirty="0" smtClean="0"/>
              <a:t>few</a:t>
            </a:r>
            <a:r>
              <a:rPr lang="tr-TR" dirty="0" smtClean="0"/>
              <a:t> </a:t>
            </a:r>
            <a:r>
              <a:rPr lang="en-US" dirty="0" smtClean="0"/>
              <a:t>sequence </a:t>
            </a:r>
            <a:r>
              <a:rPr lang="en-US" dirty="0"/>
              <a:t>modifications are needed to destabilize the three-dimensional </a:t>
            </a:r>
            <a:r>
              <a:rPr lang="en-US" dirty="0" smtClean="0"/>
              <a:t>conformation</a:t>
            </a:r>
            <a:r>
              <a:rPr lang="tr-TR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a protein, and so it is probable that the majority of these </a:t>
            </a:r>
            <a:r>
              <a:rPr lang="en-US" dirty="0" smtClean="0"/>
              <a:t>alternative</a:t>
            </a:r>
            <a:r>
              <a:rPr lang="tr-TR" dirty="0" smtClean="0"/>
              <a:t> </a:t>
            </a:r>
            <a:r>
              <a:rPr lang="en-US" dirty="0" smtClean="0"/>
              <a:t>sequences </a:t>
            </a:r>
            <a:r>
              <a:rPr lang="en-US" dirty="0"/>
              <a:t>will not adopt a stable conformation.</a:t>
            </a:r>
          </a:p>
        </p:txBody>
      </p:sp>
    </p:spTree>
    <p:extLst>
      <p:ext uri="{BB962C8B-B14F-4D97-AF65-F5344CB8AC3E}">
        <p14:creationId xmlns:p14="http://schemas.microsoft.com/office/powerpoint/2010/main" val="3839024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Amino acids are covalently linked together in the </a:t>
            </a:r>
            <a:r>
              <a:rPr lang="en-US" dirty="0" smtClean="0"/>
              <a:t>protein</a:t>
            </a:r>
            <a:r>
              <a:rPr lang="tr-TR" dirty="0" smtClean="0"/>
              <a:t> </a:t>
            </a:r>
            <a:r>
              <a:rPr lang="en-US" dirty="0" smtClean="0"/>
              <a:t>chain </a:t>
            </a:r>
            <a:r>
              <a:rPr lang="en-US" dirty="0"/>
              <a:t>by peptide bonds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8545" y="1825624"/>
            <a:ext cx="8908473" cy="482663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primary structure of a protein is the sequence of amino acids in the </a:t>
            </a:r>
            <a:r>
              <a:rPr lang="en-US" dirty="0" smtClean="0"/>
              <a:t>linear</a:t>
            </a:r>
            <a:r>
              <a:rPr lang="tr-TR" dirty="0" smtClean="0"/>
              <a:t> </a:t>
            </a:r>
            <a:r>
              <a:rPr lang="en-US" dirty="0" smtClean="0"/>
              <a:t>protein </a:t>
            </a:r>
            <a:r>
              <a:rPr lang="en-US" dirty="0"/>
              <a:t>chain, which consists of covalently linked amino acids. This linear chain </a:t>
            </a:r>
            <a:r>
              <a:rPr lang="en-US" dirty="0" smtClean="0"/>
              <a:t>is</a:t>
            </a:r>
            <a:r>
              <a:rPr lang="tr-TR" dirty="0" smtClean="0"/>
              <a:t> </a:t>
            </a:r>
            <a:r>
              <a:rPr lang="en-US" dirty="0" smtClean="0"/>
              <a:t>often </a:t>
            </a:r>
            <a:r>
              <a:rPr lang="en-US" dirty="0"/>
              <a:t>called a polypeptide chain. </a:t>
            </a:r>
            <a:endParaRPr lang="tr-TR" dirty="0" smtClean="0"/>
          </a:p>
          <a:p>
            <a:endParaRPr lang="tr-TR" dirty="0"/>
          </a:p>
          <a:p>
            <a:r>
              <a:rPr lang="en-US" dirty="0" smtClean="0"/>
              <a:t>The </a:t>
            </a:r>
            <a:r>
              <a:rPr lang="en-US" dirty="0"/>
              <a:t>amino acids are linked by peptide </a:t>
            </a:r>
            <a:r>
              <a:rPr lang="en-US" dirty="0" smtClean="0"/>
              <a:t>bonds,</a:t>
            </a:r>
            <a:r>
              <a:rPr lang="tr-TR" dirty="0" smtClean="0"/>
              <a:t> </a:t>
            </a:r>
            <a:r>
              <a:rPr lang="en-US" dirty="0" smtClean="0"/>
              <a:t>which </a:t>
            </a:r>
            <a:r>
              <a:rPr lang="en-US" dirty="0"/>
              <a:t>are formed by a </a:t>
            </a:r>
            <a:r>
              <a:rPr lang="en-US" b="1" dirty="0"/>
              <a:t>condensation reaction </a:t>
            </a:r>
            <a:r>
              <a:rPr lang="en-US" dirty="0"/>
              <a:t>(the loss of a water </a:t>
            </a:r>
            <a:r>
              <a:rPr lang="en-US" dirty="0" smtClean="0"/>
              <a:t>molecule)</a:t>
            </a:r>
            <a:r>
              <a:rPr lang="tr-TR" dirty="0" smtClean="0"/>
              <a:t> </a:t>
            </a:r>
            <a:r>
              <a:rPr lang="en-US" dirty="0" smtClean="0"/>
              <a:t>between </a:t>
            </a:r>
            <a:r>
              <a:rPr lang="en-US" dirty="0"/>
              <a:t>the backbone carboxyl group of one amino acid and the amino group </a:t>
            </a:r>
            <a:r>
              <a:rPr lang="en-US" dirty="0" smtClean="0"/>
              <a:t>of</a:t>
            </a:r>
            <a:r>
              <a:rPr lang="tr-TR" dirty="0" smtClean="0"/>
              <a:t> </a:t>
            </a:r>
            <a:r>
              <a:rPr lang="en-US" dirty="0" smtClean="0"/>
              <a:t>another. </a:t>
            </a:r>
            <a:endParaRPr lang="tr-TR" dirty="0" smtClean="0"/>
          </a:p>
          <a:p>
            <a:endParaRPr lang="tr-TR" dirty="0"/>
          </a:p>
          <a:p>
            <a:r>
              <a:rPr lang="en-US" dirty="0" smtClean="0"/>
              <a:t>When </a:t>
            </a:r>
            <a:r>
              <a:rPr lang="en-US" dirty="0"/>
              <a:t>linked together in this way, the individual </a:t>
            </a:r>
            <a:r>
              <a:rPr lang="en-US" dirty="0" smtClean="0"/>
              <a:t>amino</a:t>
            </a:r>
            <a:r>
              <a:rPr lang="tr-TR" dirty="0" smtClean="0"/>
              <a:t> </a:t>
            </a:r>
            <a:r>
              <a:rPr lang="en-US" dirty="0" smtClean="0"/>
              <a:t>acids </a:t>
            </a:r>
            <a:r>
              <a:rPr lang="en-US" dirty="0"/>
              <a:t>are conventionally called amino acid </a:t>
            </a:r>
            <a:r>
              <a:rPr lang="en-US" b="1" dirty="0"/>
              <a:t>residues</a:t>
            </a:r>
            <a:r>
              <a:rPr lang="en-US" dirty="0"/>
              <a:t>.</a:t>
            </a:r>
          </a:p>
        </p:txBody>
      </p:sp>
      <p:pic>
        <p:nvPicPr>
          <p:cNvPr id="4100" name="Picture 4" descr="Amino Acids - Alan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7175" y="3583852"/>
            <a:ext cx="2600325" cy="200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etin kutusu 3"/>
          <p:cNvSpPr txBox="1"/>
          <p:nvPr/>
        </p:nvSpPr>
        <p:spPr>
          <a:xfrm>
            <a:off x="9255846" y="3075709"/>
            <a:ext cx="238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Amino </a:t>
            </a:r>
            <a:r>
              <a:rPr lang="tr-TR" dirty="0" err="1" smtClean="0"/>
              <a:t>acid</a:t>
            </a:r>
            <a:r>
              <a:rPr lang="tr-TR" dirty="0" smtClean="0"/>
              <a:t> </a:t>
            </a:r>
            <a:r>
              <a:rPr lang="tr-TR" dirty="0" err="1" smtClean="0"/>
              <a:t>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427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8545" y="1005840"/>
            <a:ext cx="4913515" cy="5171123"/>
          </a:xfrm>
        </p:spPr>
        <p:txBody>
          <a:bodyPr>
            <a:normAutofit/>
          </a:bodyPr>
          <a:lstStyle/>
          <a:p>
            <a:r>
              <a:rPr lang="en-US" b="1" dirty="0"/>
              <a:t>Peptide bonds. </a:t>
            </a:r>
            <a:endParaRPr lang="tr-TR" b="1" dirty="0" smtClean="0"/>
          </a:p>
          <a:p>
            <a:r>
              <a:rPr lang="en-US" dirty="0" smtClean="0"/>
              <a:t>(</a:t>
            </a:r>
            <a:r>
              <a:rPr lang="en-US" dirty="0"/>
              <a:t>A) gives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chemical </a:t>
            </a:r>
            <a:r>
              <a:rPr lang="en-US" dirty="0"/>
              <a:t>formulae of the </a:t>
            </a:r>
            <a:r>
              <a:rPr lang="en-US" dirty="0" smtClean="0"/>
              <a:t>peptide</a:t>
            </a:r>
            <a:r>
              <a:rPr lang="tr-TR" dirty="0" smtClean="0"/>
              <a:t> </a:t>
            </a:r>
            <a:r>
              <a:rPr lang="en-US" dirty="0" smtClean="0"/>
              <a:t>bond </a:t>
            </a:r>
            <a:r>
              <a:rPr lang="en-US" dirty="0"/>
              <a:t>that is formed between </a:t>
            </a:r>
            <a:r>
              <a:rPr lang="en-US" dirty="0" smtClean="0"/>
              <a:t>amino</a:t>
            </a:r>
            <a:r>
              <a:rPr lang="tr-TR" dirty="0" smtClean="0"/>
              <a:t> </a:t>
            </a:r>
            <a:r>
              <a:rPr lang="en-US" dirty="0" smtClean="0"/>
              <a:t>acids </a:t>
            </a:r>
            <a:r>
              <a:rPr lang="en-US" dirty="0"/>
              <a:t>to make a polypeptide chain.</a:t>
            </a:r>
          </a:p>
          <a:p>
            <a:r>
              <a:rPr lang="en-US" dirty="0"/>
              <a:t>(B) illustrates the above in </a:t>
            </a:r>
            <a:r>
              <a:rPr lang="en-US" dirty="0" smtClean="0"/>
              <a:t>a</a:t>
            </a:r>
            <a:r>
              <a:rPr lang="tr-TR" dirty="0" smtClean="0"/>
              <a:t> </a:t>
            </a:r>
            <a:r>
              <a:rPr lang="en-US" dirty="0" smtClean="0"/>
              <a:t>diagrammatic </a:t>
            </a:r>
            <a:r>
              <a:rPr lang="en-US" dirty="0"/>
              <a:t>form.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560" y="0"/>
            <a:ext cx="7086600" cy="681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593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 for Bioinformatics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75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part, bioinformatics concerns itself with the analysis of protein sequence </a:t>
            </a:r>
            <a:r>
              <a:rPr lang="en-US" dirty="0" smtClean="0"/>
              <a:t>to</a:t>
            </a:r>
            <a:r>
              <a:rPr lang="tr-TR" dirty="0" smtClean="0"/>
              <a:t> </a:t>
            </a:r>
            <a:r>
              <a:rPr lang="en-US" dirty="0" smtClean="0"/>
              <a:t>predict </a:t>
            </a:r>
            <a:r>
              <a:rPr lang="en-US" dirty="0"/>
              <a:t>the secondary structure, the tertiary structure, and the function of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protein</a:t>
            </a:r>
            <a:r>
              <a:rPr lang="en-US" dirty="0"/>
              <a:t>, as well as its relationship to other proteins. </a:t>
            </a:r>
            <a:endParaRPr lang="tr-TR" dirty="0" smtClean="0"/>
          </a:p>
          <a:p>
            <a:endParaRPr lang="tr-TR" dirty="0"/>
          </a:p>
          <a:p>
            <a:r>
              <a:rPr lang="en-US" dirty="0" smtClean="0"/>
              <a:t>Different </a:t>
            </a:r>
            <a:r>
              <a:rPr lang="en-US" dirty="0"/>
              <a:t>secondary </a:t>
            </a:r>
            <a:r>
              <a:rPr lang="en-US" dirty="0" smtClean="0"/>
              <a:t>structures</a:t>
            </a:r>
            <a:r>
              <a:rPr lang="tr-TR" dirty="0" smtClean="0"/>
              <a:t> </a:t>
            </a:r>
            <a:r>
              <a:rPr lang="en-US" dirty="0" smtClean="0"/>
              <a:t>tend </a:t>
            </a:r>
            <a:r>
              <a:rPr lang="en-US" dirty="0"/>
              <a:t>to have subtle differences in chemical environments, resulting in amino </a:t>
            </a:r>
            <a:r>
              <a:rPr lang="en-US" dirty="0" smtClean="0"/>
              <a:t>acid</a:t>
            </a:r>
            <a:r>
              <a:rPr lang="tr-TR" dirty="0" smtClean="0"/>
              <a:t> </a:t>
            </a:r>
            <a:r>
              <a:rPr lang="en-US" dirty="0" smtClean="0"/>
              <a:t>preferences</a:t>
            </a:r>
            <a:r>
              <a:rPr lang="en-US" dirty="0"/>
              <a:t>. </a:t>
            </a:r>
            <a:endParaRPr lang="tr-TR" dirty="0" smtClean="0"/>
          </a:p>
          <a:p>
            <a:endParaRPr lang="tr-TR" dirty="0"/>
          </a:p>
          <a:p>
            <a:r>
              <a:rPr lang="en-US" dirty="0" smtClean="0"/>
              <a:t>In </a:t>
            </a:r>
            <a:r>
              <a:rPr lang="en-US" dirty="0"/>
              <a:t>addition, amino acid preferences are seen at particular locations </a:t>
            </a:r>
            <a:r>
              <a:rPr lang="en-US" dirty="0" smtClean="0"/>
              <a:t>in</a:t>
            </a:r>
            <a:r>
              <a:rPr lang="tr-TR" dirty="0" smtClean="0"/>
              <a:t> </a:t>
            </a:r>
            <a:r>
              <a:rPr lang="en-US" dirty="0" smtClean="0"/>
              <a:t>proteins </a:t>
            </a:r>
            <a:r>
              <a:rPr lang="en-US" dirty="0"/>
              <a:t>due to the functional role they play, for example as catalytic residues </a:t>
            </a:r>
            <a:r>
              <a:rPr lang="en-US" dirty="0" smtClean="0"/>
              <a:t>or</a:t>
            </a:r>
            <a:r>
              <a:rPr lang="tr-TR" dirty="0" smtClean="0"/>
              <a:t> </a:t>
            </a:r>
            <a:r>
              <a:rPr lang="en-US" dirty="0" smtClean="0"/>
              <a:t>stabilizing </a:t>
            </a:r>
            <a:r>
              <a:rPr lang="en-US" dirty="0"/>
              <a:t>the overall protein structure.</a:t>
            </a:r>
          </a:p>
        </p:txBody>
      </p:sp>
    </p:spTree>
    <p:extLst>
      <p:ext uri="{BB962C8B-B14F-4D97-AF65-F5344CB8AC3E}">
        <p14:creationId xmlns:p14="http://schemas.microsoft.com/office/powerpoint/2010/main" val="838690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480060"/>
            <a:ext cx="10515600" cy="6377940"/>
          </a:xfrm>
        </p:spPr>
        <p:txBody>
          <a:bodyPr>
            <a:normAutofit/>
          </a:bodyPr>
          <a:lstStyle/>
          <a:p>
            <a:r>
              <a:rPr lang="en-US" dirty="0"/>
              <a:t>If there is one class of molecules which could be said to live life it would be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proteins</a:t>
            </a:r>
            <a:r>
              <a:rPr lang="en-US" dirty="0"/>
              <a:t>. </a:t>
            </a:r>
            <a:endParaRPr lang="tr-TR" dirty="0" smtClean="0"/>
          </a:p>
          <a:p>
            <a:endParaRPr lang="tr-TR" dirty="0"/>
          </a:p>
          <a:p>
            <a:r>
              <a:rPr lang="en-US" dirty="0" smtClean="0"/>
              <a:t>They </a:t>
            </a:r>
            <a:r>
              <a:rPr lang="en-US" dirty="0"/>
              <a:t>are responsible for catalyzing almost all the chemical reactions </a:t>
            </a:r>
            <a:r>
              <a:rPr lang="en-US" dirty="0" smtClean="0"/>
              <a:t>in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cell (RNA has a more limited but important role, as we saw </a:t>
            </a:r>
            <a:r>
              <a:rPr lang="tr-TR" dirty="0" err="1" smtClean="0"/>
              <a:t>earlier</a:t>
            </a:r>
            <a:r>
              <a:rPr lang="en-US" dirty="0" smtClean="0"/>
              <a:t>), they</a:t>
            </a:r>
            <a:r>
              <a:rPr lang="tr-TR" dirty="0" smtClean="0"/>
              <a:t> </a:t>
            </a:r>
            <a:r>
              <a:rPr lang="en-US" dirty="0" smtClean="0"/>
              <a:t>regulate </a:t>
            </a:r>
            <a:r>
              <a:rPr lang="en-US" dirty="0"/>
              <a:t>all gene activity, and they provide much of the cellular structure. </a:t>
            </a:r>
            <a:endParaRPr lang="tr-TR" dirty="0" smtClean="0"/>
          </a:p>
          <a:p>
            <a:endParaRPr lang="tr-TR" dirty="0" smtClean="0"/>
          </a:p>
          <a:p>
            <a:r>
              <a:rPr lang="en-US" dirty="0" smtClean="0"/>
              <a:t>There is</a:t>
            </a:r>
            <a:r>
              <a:rPr lang="tr-TR" dirty="0" smtClean="0"/>
              <a:t> </a:t>
            </a:r>
            <a:r>
              <a:rPr lang="en-US" dirty="0" smtClean="0"/>
              <a:t>speculation </a:t>
            </a:r>
            <a:r>
              <a:rPr lang="en-US" dirty="0"/>
              <a:t>that life may have started with nucleic acid chemistry only, but it is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extraordinary </a:t>
            </a:r>
            <a:r>
              <a:rPr lang="en-US" dirty="0"/>
              <a:t>functional versatility of proteins that has enabled life to reach </a:t>
            </a:r>
            <a:r>
              <a:rPr lang="en-US" dirty="0" smtClean="0"/>
              <a:t>its</a:t>
            </a:r>
            <a:r>
              <a:rPr lang="tr-TR" dirty="0" smtClean="0"/>
              <a:t> </a:t>
            </a:r>
            <a:r>
              <a:rPr lang="en-US" dirty="0" smtClean="0"/>
              <a:t>current </a:t>
            </a:r>
            <a:r>
              <a:rPr lang="en-US" dirty="0"/>
              <a:t>complex state. 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358557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has aided sequence analysis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24691" y="1825625"/>
            <a:ext cx="5799595" cy="4351338"/>
          </a:xfrm>
        </p:spPr>
        <p:txBody>
          <a:bodyPr>
            <a:normAutofit/>
          </a:bodyPr>
          <a:lstStyle/>
          <a:p>
            <a:r>
              <a:rPr lang="en-US" dirty="0"/>
              <a:t>Protein sequence similarity is a powerful tool for characterizing protein </a:t>
            </a:r>
            <a:r>
              <a:rPr lang="en-US" dirty="0" smtClean="0"/>
              <a:t>function</a:t>
            </a:r>
            <a:r>
              <a:rPr lang="tr-TR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structure since an enormous amount of information is conserved </a:t>
            </a:r>
            <a:r>
              <a:rPr lang="en-US" dirty="0" smtClean="0"/>
              <a:t>throughout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evolutionary </a:t>
            </a:r>
            <a:r>
              <a:rPr lang="en-US" dirty="0" smtClean="0"/>
              <a:t>process. </a:t>
            </a:r>
            <a:endParaRPr lang="tr-TR" dirty="0" smtClean="0"/>
          </a:p>
          <a:p>
            <a:r>
              <a:rPr lang="en-US" dirty="0" smtClean="0"/>
              <a:t>Proteins </a:t>
            </a:r>
            <a:r>
              <a:rPr lang="en-US" dirty="0"/>
              <a:t>that have a common </a:t>
            </a:r>
            <a:r>
              <a:rPr lang="en-US" dirty="0" smtClean="0"/>
              <a:t>ancestor</a:t>
            </a:r>
            <a:r>
              <a:rPr lang="tr-TR" dirty="0" smtClean="0"/>
              <a:t> </a:t>
            </a:r>
            <a:r>
              <a:rPr lang="en-US" dirty="0" smtClean="0"/>
              <a:t>are </a:t>
            </a:r>
            <a:r>
              <a:rPr lang="en-US" dirty="0"/>
              <a:t>referred to as being </a:t>
            </a:r>
            <a:r>
              <a:rPr lang="en-US" b="1" dirty="0" smtClean="0"/>
              <a:t>homologous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286" y="1690688"/>
            <a:ext cx="6096076" cy="387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429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880"/>
            <a:ext cx="10515600" cy="6675120"/>
          </a:xfrm>
        </p:spPr>
        <p:txBody>
          <a:bodyPr>
            <a:normAutofit/>
          </a:bodyPr>
          <a:lstStyle/>
          <a:p>
            <a:r>
              <a:rPr lang="en-US" dirty="0"/>
              <a:t>Sequence alignment </a:t>
            </a:r>
            <a:r>
              <a:rPr lang="en-US" dirty="0" smtClean="0"/>
              <a:t>and</a:t>
            </a:r>
            <a:r>
              <a:rPr lang="tr-TR" dirty="0" smtClean="0"/>
              <a:t> </a:t>
            </a:r>
            <a:r>
              <a:rPr lang="en-US" dirty="0" smtClean="0"/>
              <a:t>database </a:t>
            </a:r>
            <a:r>
              <a:rPr lang="en-US" dirty="0"/>
              <a:t>search techniques </a:t>
            </a:r>
            <a:r>
              <a:rPr lang="en-US" dirty="0" smtClean="0"/>
              <a:t>can </a:t>
            </a:r>
            <a:r>
              <a:rPr lang="en-US" dirty="0"/>
              <a:t>identify homologous proteins</a:t>
            </a:r>
            <a:r>
              <a:rPr lang="en-US" dirty="0" smtClean="0"/>
              <a:t>.</a:t>
            </a:r>
            <a:endParaRPr lang="tr-TR" dirty="0" smtClean="0"/>
          </a:p>
          <a:p>
            <a:endParaRPr lang="en-US" dirty="0"/>
          </a:p>
          <a:p>
            <a:r>
              <a:rPr lang="en-US" dirty="0"/>
              <a:t>Homologous proteins usually have a similar three-dimensional structure </a:t>
            </a:r>
            <a:r>
              <a:rPr lang="en-US" dirty="0" smtClean="0"/>
              <a:t>with</a:t>
            </a:r>
            <a:r>
              <a:rPr lang="tr-TR" dirty="0" smtClean="0"/>
              <a:t> </a:t>
            </a:r>
            <a:r>
              <a:rPr lang="en-US" dirty="0" smtClean="0"/>
              <a:t>related </a:t>
            </a:r>
            <a:r>
              <a:rPr lang="en-US" dirty="0"/>
              <a:t>active sites and binding domains. Therefore homologous proteins will </a:t>
            </a:r>
            <a:r>
              <a:rPr lang="en-US" dirty="0" smtClean="0"/>
              <a:t>also</a:t>
            </a:r>
            <a:r>
              <a:rPr lang="tr-TR" dirty="0" smtClean="0"/>
              <a:t> </a:t>
            </a:r>
            <a:r>
              <a:rPr lang="en-US" dirty="0" smtClean="0"/>
              <a:t>often </a:t>
            </a:r>
            <a:r>
              <a:rPr lang="en-US" dirty="0"/>
              <a:t>have related functions, although this is not always the case. </a:t>
            </a:r>
            <a:endParaRPr lang="tr-TR" dirty="0" smtClean="0"/>
          </a:p>
          <a:p>
            <a:endParaRPr lang="tr-TR" dirty="0"/>
          </a:p>
          <a:p>
            <a:r>
              <a:rPr lang="en-US" dirty="0" smtClean="0"/>
              <a:t>Most </a:t>
            </a:r>
            <a:r>
              <a:rPr lang="en-US" dirty="0"/>
              <a:t>amino </a:t>
            </a:r>
            <a:r>
              <a:rPr lang="en-US" dirty="0" smtClean="0"/>
              <a:t>acids</a:t>
            </a:r>
            <a:r>
              <a:rPr lang="tr-TR" dirty="0" smtClean="0"/>
              <a:t> </a:t>
            </a:r>
            <a:r>
              <a:rPr lang="en-US" dirty="0" smtClean="0"/>
              <a:t>that </a:t>
            </a:r>
            <a:r>
              <a:rPr lang="en-US" dirty="0"/>
              <a:t>change during evolution are found in regions that are not structurally or </a:t>
            </a:r>
            <a:r>
              <a:rPr lang="en-US" dirty="0" smtClean="0"/>
              <a:t>functionally</a:t>
            </a:r>
            <a:r>
              <a:rPr lang="tr-TR" dirty="0" smtClean="0"/>
              <a:t> </a:t>
            </a:r>
            <a:r>
              <a:rPr lang="en-US" dirty="0" smtClean="0"/>
              <a:t>important</a:t>
            </a:r>
            <a:r>
              <a:rPr lang="en-US" dirty="0"/>
              <a:t>, such as many of the loops (or variable) regions. </a:t>
            </a:r>
            <a:endParaRPr lang="tr-TR" dirty="0" smtClean="0"/>
          </a:p>
          <a:p>
            <a:endParaRPr lang="tr-TR" dirty="0"/>
          </a:p>
          <a:p>
            <a:r>
              <a:rPr lang="en-US" dirty="0" smtClean="0"/>
              <a:t>If </a:t>
            </a:r>
            <a:r>
              <a:rPr lang="en-US" dirty="0"/>
              <a:t>the </a:t>
            </a:r>
            <a:r>
              <a:rPr lang="en-US" dirty="0" smtClean="0"/>
              <a:t>homologous</a:t>
            </a:r>
            <a:r>
              <a:rPr lang="tr-TR" dirty="0" smtClean="0"/>
              <a:t> </a:t>
            </a:r>
            <a:r>
              <a:rPr lang="en-US" dirty="0" smtClean="0"/>
              <a:t>protein </a:t>
            </a:r>
            <a:r>
              <a:rPr lang="en-US" dirty="0"/>
              <a:t>is also functionally related then the amino acids involved in </a:t>
            </a:r>
            <a:r>
              <a:rPr lang="en-US" dirty="0" smtClean="0"/>
              <a:t>function</a:t>
            </a:r>
            <a:r>
              <a:rPr lang="tr-TR" dirty="0" smtClean="0"/>
              <a:t> </a:t>
            </a:r>
            <a:r>
              <a:rPr lang="en-US" dirty="0" smtClean="0"/>
              <a:t>are </a:t>
            </a:r>
            <a:r>
              <a:rPr lang="en-US" dirty="0"/>
              <a:t>often conserved during evolution, which helps in identifying the function of </a:t>
            </a:r>
            <a:r>
              <a:rPr lang="en-US" dirty="0" smtClean="0"/>
              <a:t>a</a:t>
            </a:r>
            <a:r>
              <a:rPr lang="tr-TR" dirty="0" smtClean="0"/>
              <a:t> </a:t>
            </a:r>
            <a:r>
              <a:rPr lang="en-US" dirty="0" smtClean="0"/>
              <a:t>new protein</a:t>
            </a:r>
            <a:r>
              <a:rPr lang="tr-TR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339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and computer manipulation of protein structures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8055"/>
          </a:xfrm>
        </p:spPr>
        <p:txBody>
          <a:bodyPr>
            <a:normAutofit/>
          </a:bodyPr>
          <a:lstStyle/>
          <a:p>
            <a:r>
              <a:rPr lang="en-US" dirty="0"/>
              <a:t>There are a number of programs available that read the coordinate file and </a:t>
            </a:r>
            <a:r>
              <a:rPr lang="en-US" dirty="0" smtClean="0"/>
              <a:t>convert</a:t>
            </a:r>
            <a:r>
              <a:rPr lang="tr-TR" dirty="0" smtClean="0"/>
              <a:t> </a:t>
            </a:r>
            <a:r>
              <a:rPr lang="en-US" dirty="0" smtClean="0"/>
              <a:t>it </a:t>
            </a:r>
            <a:r>
              <a:rPr lang="en-US" dirty="0"/>
              <a:t>to a visible three-dimensional representation of the protein. The protein can </a:t>
            </a:r>
            <a:r>
              <a:rPr lang="en-US" dirty="0" smtClean="0"/>
              <a:t>be</a:t>
            </a:r>
            <a:r>
              <a:rPr lang="tr-TR" dirty="0" smtClean="0"/>
              <a:t> </a:t>
            </a:r>
            <a:r>
              <a:rPr lang="en-US" dirty="0" smtClean="0"/>
              <a:t>rotated</a:t>
            </a:r>
            <a:r>
              <a:rPr lang="en-US" dirty="0"/>
              <a:t>, specific regions highlighted, and some measurements can be calculated.</a:t>
            </a:r>
          </a:p>
          <a:p>
            <a:r>
              <a:rPr lang="en-US" dirty="0"/>
              <a:t>Some of these programs are very powerful and can be of great use in analyzing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structural </a:t>
            </a:r>
            <a:r>
              <a:rPr lang="en-US" dirty="0"/>
              <a:t>properties and molecular function, as well as allowing for the </a:t>
            </a:r>
            <a:r>
              <a:rPr lang="en-US" dirty="0" smtClean="0"/>
              <a:t>manual</a:t>
            </a:r>
            <a:r>
              <a:rPr lang="tr-TR" dirty="0" smtClean="0"/>
              <a:t> </a:t>
            </a:r>
            <a:r>
              <a:rPr lang="en-US" dirty="0" smtClean="0"/>
              <a:t>modification </a:t>
            </a:r>
            <a:r>
              <a:rPr lang="en-US" dirty="0"/>
              <a:t>of the molecule. </a:t>
            </a:r>
            <a:endParaRPr lang="tr-TR" dirty="0" smtClean="0"/>
          </a:p>
          <a:p>
            <a:r>
              <a:rPr lang="en-US" dirty="0" smtClean="0"/>
              <a:t>Some </a:t>
            </a:r>
            <a:r>
              <a:rPr lang="en-US" dirty="0"/>
              <a:t>of the programs are free or low cost, such </a:t>
            </a:r>
            <a:r>
              <a:rPr lang="en-US" dirty="0" smtClean="0"/>
              <a:t>as</a:t>
            </a:r>
            <a:r>
              <a:rPr lang="tr-TR" dirty="0" smtClean="0"/>
              <a:t> </a:t>
            </a:r>
            <a:r>
              <a:rPr lang="en-US" dirty="0" smtClean="0"/>
              <a:t>Chimera</a:t>
            </a:r>
            <a:r>
              <a:rPr lang="en-US" dirty="0"/>
              <a:t>, </a:t>
            </a:r>
            <a:r>
              <a:rPr lang="en-US" dirty="0" err="1"/>
              <a:t>Yasara</a:t>
            </a:r>
            <a:r>
              <a:rPr lang="en-US" dirty="0"/>
              <a:t>, and </a:t>
            </a:r>
            <a:r>
              <a:rPr lang="en-US" dirty="0" err="1"/>
              <a:t>DeepView</a:t>
            </a:r>
            <a:r>
              <a:rPr lang="en-US" dirty="0"/>
              <a:t>. Others are extremely powerful programs that </a:t>
            </a:r>
            <a:r>
              <a:rPr lang="en-US" dirty="0" smtClean="0"/>
              <a:t>allow</a:t>
            </a:r>
            <a:r>
              <a:rPr lang="tr-TR" dirty="0" smtClean="0"/>
              <a:t> </a:t>
            </a:r>
            <a:r>
              <a:rPr lang="en-US" dirty="0"/>
              <a:t>the user to carry out computationally intensive modifications to the molecule, </a:t>
            </a:r>
            <a:r>
              <a:rPr lang="en-US" dirty="0" smtClean="0"/>
              <a:t>but</a:t>
            </a:r>
            <a:r>
              <a:rPr lang="tr-TR" dirty="0" smtClean="0"/>
              <a:t> </a:t>
            </a:r>
            <a:r>
              <a:rPr lang="en-US" dirty="0" smtClean="0"/>
              <a:t>are </a:t>
            </a:r>
            <a:r>
              <a:rPr lang="en-US" dirty="0"/>
              <a:t>expensive. </a:t>
            </a:r>
          </a:p>
        </p:txBody>
      </p:sp>
    </p:spTree>
    <p:extLst>
      <p:ext uri="{BB962C8B-B14F-4D97-AF65-F5344CB8AC3E}">
        <p14:creationId xmlns:p14="http://schemas.microsoft.com/office/powerpoint/2010/main" val="107339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18655" y="1825625"/>
            <a:ext cx="5944985" cy="4351338"/>
          </a:xfrm>
        </p:spPr>
        <p:txBody>
          <a:bodyPr>
            <a:normAutofit/>
          </a:bodyPr>
          <a:lstStyle/>
          <a:p>
            <a:r>
              <a:rPr lang="en-US" b="1" dirty="0"/>
              <a:t>Molecular representations. </a:t>
            </a:r>
            <a:endParaRPr lang="tr-TR" b="1" dirty="0" smtClean="0"/>
          </a:p>
          <a:p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different </a:t>
            </a:r>
            <a:r>
              <a:rPr lang="en-US" dirty="0"/>
              <a:t>representations that can </a:t>
            </a:r>
            <a:r>
              <a:rPr lang="en-US" dirty="0" smtClean="0"/>
              <a:t>be</a:t>
            </a:r>
            <a:r>
              <a:rPr lang="tr-TR" dirty="0" smtClean="0"/>
              <a:t> </a:t>
            </a:r>
            <a:r>
              <a:rPr lang="en-US" dirty="0" smtClean="0"/>
              <a:t>used </a:t>
            </a:r>
            <a:r>
              <a:rPr lang="en-US" dirty="0"/>
              <a:t>to illustrate molecules, </a:t>
            </a:r>
            <a:r>
              <a:rPr lang="en-US" dirty="0" smtClean="0"/>
              <a:t>from</a:t>
            </a:r>
            <a:r>
              <a:rPr lang="tr-TR" dirty="0" smtClean="0"/>
              <a:t> </a:t>
            </a:r>
            <a:r>
              <a:rPr lang="en-US" dirty="0" smtClean="0"/>
              <a:t>very </a:t>
            </a:r>
            <a:r>
              <a:rPr lang="en-US" dirty="0"/>
              <a:t>simple ones that only use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C</a:t>
            </a:r>
            <a:r>
              <a:rPr lang="el-GR" dirty="0" smtClean="0"/>
              <a:t>α</a:t>
            </a:r>
            <a:r>
              <a:rPr lang="en-US" dirty="0" smtClean="0"/>
              <a:t> </a:t>
            </a:r>
            <a:r>
              <a:rPr lang="en-US" dirty="0"/>
              <a:t>or backbone atoms to </a:t>
            </a:r>
            <a:r>
              <a:rPr lang="en-US" dirty="0" err="1" smtClean="0"/>
              <a:t>spacefilling</a:t>
            </a:r>
            <a:r>
              <a:rPr lang="tr-TR" dirty="0" smtClean="0"/>
              <a:t> </a:t>
            </a:r>
            <a:r>
              <a:rPr lang="en-US" dirty="0" smtClean="0"/>
              <a:t>models </a:t>
            </a:r>
            <a:r>
              <a:rPr lang="en-US" dirty="0"/>
              <a:t>of all atoms in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structure</a:t>
            </a:r>
            <a:r>
              <a:rPr lang="en-US" dirty="0"/>
              <a:t>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7114" y="1238"/>
            <a:ext cx="4954886" cy="685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46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365760"/>
            <a:ext cx="10515600" cy="5811203"/>
          </a:xfrm>
        </p:spPr>
        <p:txBody>
          <a:bodyPr>
            <a:normAutofit/>
          </a:bodyPr>
          <a:lstStyle/>
          <a:p>
            <a:r>
              <a:rPr lang="en-US" dirty="0"/>
              <a:t>There are many styles for viewing molecular structures, including those </a:t>
            </a:r>
            <a:r>
              <a:rPr lang="en-US" dirty="0" smtClean="0"/>
              <a:t>with</a:t>
            </a:r>
            <a:r>
              <a:rPr lang="tr-TR" dirty="0" smtClean="0"/>
              <a:t> </a:t>
            </a:r>
            <a:r>
              <a:rPr lang="en-US" dirty="0" smtClean="0"/>
              <a:t>atomic-level </a:t>
            </a:r>
            <a:r>
              <a:rPr lang="en-US" dirty="0"/>
              <a:t>detail such as space-filling models, ball and stick models, and </a:t>
            </a:r>
            <a:r>
              <a:rPr lang="en-US" dirty="0" smtClean="0"/>
              <a:t>wireframe</a:t>
            </a:r>
            <a:r>
              <a:rPr lang="tr-TR" dirty="0" smtClean="0"/>
              <a:t> </a:t>
            </a:r>
            <a:r>
              <a:rPr lang="en-US" dirty="0" smtClean="0"/>
              <a:t>models </a:t>
            </a:r>
            <a:r>
              <a:rPr lang="en-US" dirty="0"/>
              <a:t>(also called stick models or skeletal models), as well as </a:t>
            </a:r>
            <a:r>
              <a:rPr lang="en-US" dirty="0" smtClean="0"/>
              <a:t>surface</a:t>
            </a:r>
            <a:r>
              <a:rPr lang="tr-TR" dirty="0" smtClean="0"/>
              <a:t> </a:t>
            </a:r>
            <a:r>
              <a:rPr lang="en-US" dirty="0" smtClean="0"/>
              <a:t>models</a:t>
            </a:r>
            <a:r>
              <a:rPr lang="en-US" dirty="0"/>
              <a:t>. </a:t>
            </a:r>
            <a:endParaRPr lang="tr-TR" dirty="0" smtClean="0"/>
          </a:p>
          <a:p>
            <a:endParaRPr lang="tr-TR" dirty="0"/>
          </a:p>
          <a:p>
            <a:r>
              <a:rPr lang="en-US" dirty="0" smtClean="0"/>
              <a:t>However</a:t>
            </a:r>
            <a:r>
              <a:rPr lang="en-US" dirty="0"/>
              <a:t>, it is often desirable to have a simplified model of the </a:t>
            </a:r>
            <a:r>
              <a:rPr lang="en-US" dirty="0" smtClean="0"/>
              <a:t>protein,</a:t>
            </a:r>
            <a:r>
              <a:rPr lang="tr-TR" dirty="0" smtClean="0"/>
              <a:t> </a:t>
            </a:r>
            <a:r>
              <a:rPr lang="en-US" dirty="0" smtClean="0"/>
              <a:t>such </a:t>
            </a:r>
            <a:r>
              <a:rPr lang="en-US" dirty="0"/>
              <a:t>as </a:t>
            </a:r>
            <a:r>
              <a:rPr lang="en-US" b="1" dirty="0"/>
              <a:t>backbone </a:t>
            </a:r>
            <a:r>
              <a:rPr lang="en-US" dirty="0"/>
              <a:t>or </a:t>
            </a:r>
            <a:r>
              <a:rPr lang="en-US" b="1" dirty="0" smtClean="0"/>
              <a:t>C</a:t>
            </a:r>
            <a:r>
              <a:rPr lang="el-GR" b="1" dirty="0" smtClean="0"/>
              <a:t>α</a:t>
            </a:r>
            <a:r>
              <a:rPr lang="en-US" dirty="0" smtClean="0"/>
              <a:t> </a:t>
            </a:r>
            <a:r>
              <a:rPr lang="en-US" b="1" dirty="0"/>
              <a:t>models </a:t>
            </a:r>
            <a:r>
              <a:rPr lang="en-US" dirty="0"/>
              <a:t>and schematic (cartoon) models. Such models </a:t>
            </a:r>
            <a:r>
              <a:rPr lang="en-US" dirty="0" smtClean="0"/>
              <a:t>can</a:t>
            </a:r>
            <a:r>
              <a:rPr lang="tr-TR" dirty="0" smtClean="0"/>
              <a:t> </a:t>
            </a:r>
            <a:r>
              <a:rPr lang="en-US" dirty="0" smtClean="0"/>
              <a:t>be </a:t>
            </a:r>
            <a:r>
              <a:rPr lang="en-US" dirty="0"/>
              <a:t>represented on a computer screen and can be represented in different styles </a:t>
            </a:r>
            <a:r>
              <a:rPr lang="en-US" dirty="0" smtClean="0"/>
              <a:t>and</a:t>
            </a:r>
            <a:r>
              <a:rPr lang="tr-TR" dirty="0" smtClean="0"/>
              <a:t> </a:t>
            </a:r>
            <a:r>
              <a:rPr lang="en-US" dirty="0" smtClean="0"/>
              <a:t>colors</a:t>
            </a:r>
            <a:r>
              <a:rPr lang="en-US" dirty="0"/>
              <a:t>. </a:t>
            </a:r>
            <a:endParaRPr lang="tr-TR" dirty="0" smtClean="0"/>
          </a:p>
          <a:p>
            <a:endParaRPr lang="tr-TR" dirty="0"/>
          </a:p>
          <a:p>
            <a:r>
              <a:rPr lang="en-US" dirty="0" smtClean="0"/>
              <a:t>Molecular </a:t>
            </a:r>
            <a:r>
              <a:rPr lang="en-US" dirty="0"/>
              <a:t>models are usually based upon an atomic coordinate file, </a:t>
            </a:r>
            <a:r>
              <a:rPr lang="en-US" dirty="0" smtClean="0"/>
              <a:t>which</a:t>
            </a:r>
            <a:r>
              <a:rPr lang="tr-TR" dirty="0" smtClean="0"/>
              <a:t> </a:t>
            </a:r>
            <a:r>
              <a:rPr lang="en-US" dirty="0" smtClean="0"/>
              <a:t>in </a:t>
            </a:r>
            <a:r>
              <a:rPr lang="en-US" dirty="0"/>
              <a:t>general give the (</a:t>
            </a:r>
            <a:r>
              <a:rPr lang="en-US" i="1" dirty="0" err="1"/>
              <a:t>x</a:t>
            </a:r>
            <a:r>
              <a:rPr lang="en-US" dirty="0" err="1"/>
              <a:t>,</a:t>
            </a:r>
            <a:r>
              <a:rPr lang="en-US" i="1" dirty="0" err="1"/>
              <a:t>y</a:t>
            </a:r>
            <a:r>
              <a:rPr lang="en-US" dirty="0" err="1"/>
              <a:t>,</a:t>
            </a:r>
            <a:r>
              <a:rPr lang="en-US" i="1" dirty="0" err="1"/>
              <a:t>z</a:t>
            </a:r>
            <a:r>
              <a:rPr lang="en-US" dirty="0"/>
              <a:t>) coordinates of each atom.</a:t>
            </a:r>
          </a:p>
        </p:txBody>
      </p:sp>
    </p:spTree>
    <p:extLst>
      <p:ext uri="{BB962C8B-B14F-4D97-AF65-F5344CB8AC3E}">
        <p14:creationId xmlns:p14="http://schemas.microsoft.com/office/powerpoint/2010/main" val="243052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ChimeraX</a:t>
            </a:r>
            <a:r>
              <a:rPr lang="tr-TR" dirty="0" smtClean="0"/>
              <a:t> </a:t>
            </a:r>
            <a:r>
              <a:rPr lang="tr-TR" dirty="0" err="1" smtClean="0"/>
              <a:t>demonstration</a:t>
            </a:r>
            <a:endParaRPr lang="tr-TR" dirty="0" smtClean="0"/>
          </a:p>
          <a:p>
            <a:r>
              <a:rPr lang="tr-TR" dirty="0" smtClean="0"/>
              <a:t>2bbv.pdb (Black </a:t>
            </a:r>
            <a:r>
              <a:rPr lang="tr-TR" dirty="0" err="1" smtClean="0"/>
              <a:t>beetle</a:t>
            </a:r>
            <a:r>
              <a:rPr lang="tr-TR" dirty="0" smtClean="0"/>
              <a:t> </a:t>
            </a:r>
            <a:r>
              <a:rPr lang="tr-TR" dirty="0" err="1" smtClean="0"/>
              <a:t>virus</a:t>
            </a:r>
            <a:r>
              <a:rPr lang="tr-TR" dirty="0" smtClean="0"/>
              <a:t>, RNA </a:t>
            </a:r>
            <a:r>
              <a:rPr lang="tr-TR" dirty="0" err="1" smtClean="0"/>
              <a:t>virus</a:t>
            </a:r>
            <a:r>
              <a:rPr lang="tr-TR" dirty="0" smtClean="0"/>
              <a:t>)</a:t>
            </a:r>
            <a:endParaRPr lang="en-US" dirty="0"/>
          </a:p>
        </p:txBody>
      </p:sp>
      <p:pic>
        <p:nvPicPr>
          <p:cNvPr id="1026" name="Picture 2" descr="Heteronychus arator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3830" y="2586903"/>
            <a:ext cx="2095500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etin kutusu 3"/>
          <p:cNvSpPr txBox="1"/>
          <p:nvPr/>
        </p:nvSpPr>
        <p:spPr>
          <a:xfrm>
            <a:off x="8756073" y="1825625"/>
            <a:ext cx="2244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Heteronychus</a:t>
            </a:r>
            <a:r>
              <a:rPr lang="en-US" i="1" dirty="0"/>
              <a:t> </a:t>
            </a:r>
            <a:r>
              <a:rPr lang="en-US" i="1" dirty="0" err="1"/>
              <a:t>arator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615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18655" y="651164"/>
            <a:ext cx="5514110" cy="5525799"/>
          </a:xfrm>
        </p:spPr>
        <p:txBody>
          <a:bodyPr/>
          <a:lstStyle/>
          <a:p>
            <a:r>
              <a:rPr lang="en-US" dirty="0"/>
              <a:t>Proteins can function as enzymes catalyzing a wide variety</a:t>
            </a:r>
            <a:r>
              <a:rPr lang="tr-TR" dirty="0"/>
              <a:t> </a:t>
            </a:r>
            <a:r>
              <a:rPr lang="en-US" dirty="0"/>
              <a:t>of reactions necessary for life, and they can be important for the structure of living</a:t>
            </a:r>
            <a:r>
              <a:rPr lang="tr-TR" dirty="0"/>
              <a:t> </a:t>
            </a:r>
            <a:r>
              <a:rPr lang="en-US" dirty="0"/>
              <a:t>systems, such as those proteins involved in the cytoskeleton. </a:t>
            </a:r>
            <a:endParaRPr lang="tr-TR" dirty="0" smtClean="0"/>
          </a:p>
          <a:p>
            <a:endParaRPr lang="tr-TR" dirty="0"/>
          </a:p>
          <a:p>
            <a:r>
              <a:rPr lang="en-US" dirty="0"/>
              <a:t>The size of a protein</a:t>
            </a:r>
            <a:r>
              <a:rPr lang="tr-TR" dirty="0"/>
              <a:t> </a:t>
            </a:r>
            <a:r>
              <a:rPr lang="en-US" dirty="0"/>
              <a:t>can vary from relatively small to quite large macromolecules.</a:t>
            </a:r>
          </a:p>
          <a:p>
            <a:endParaRPr lang="en-US" dirty="0"/>
          </a:p>
        </p:txBody>
      </p:sp>
      <p:sp>
        <p:nvSpPr>
          <p:cNvPr id="4" name="Metin kutusu 3"/>
          <p:cNvSpPr txBox="1"/>
          <p:nvPr/>
        </p:nvSpPr>
        <p:spPr>
          <a:xfrm>
            <a:off x="7315201" y="1049769"/>
            <a:ext cx="5055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*</a:t>
            </a:r>
            <a:r>
              <a:rPr lang="tr-TR" dirty="0" err="1" smtClean="0"/>
              <a:t>Cytoskeleton</a:t>
            </a:r>
            <a:r>
              <a:rPr lang="tr-TR" dirty="0" smtClean="0"/>
              <a:t> </a:t>
            </a:r>
            <a:r>
              <a:rPr lang="tr-TR" dirty="0" smtClean="0"/>
              <a:t>is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skeleton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a </a:t>
            </a:r>
            <a:r>
              <a:rPr lang="tr-TR" dirty="0" err="1" smtClean="0"/>
              <a:t>cell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maintains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shape</a:t>
            </a:r>
            <a:r>
              <a:rPr lang="tr-TR" dirty="0" smtClean="0"/>
              <a:t> of a </a:t>
            </a:r>
            <a:r>
              <a:rPr lang="tr-TR" dirty="0" err="1" smtClean="0"/>
              <a:t>cell</a:t>
            </a:r>
            <a:r>
              <a:rPr lang="tr-TR" dirty="0" smtClean="0"/>
              <a:t>.</a:t>
            </a:r>
            <a:endParaRPr lang="en-US" dirty="0"/>
          </a:p>
        </p:txBody>
      </p:sp>
      <p:pic>
        <p:nvPicPr>
          <p:cNvPr id="2056" name="Picture 8" descr="Cytoskeleton - Celly Compan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5" y="1696100"/>
            <a:ext cx="6048375" cy="367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485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297180"/>
            <a:ext cx="10515600" cy="6400800"/>
          </a:xfrm>
        </p:spPr>
        <p:txBody>
          <a:bodyPr>
            <a:normAutofit/>
          </a:bodyPr>
          <a:lstStyle/>
          <a:p>
            <a:r>
              <a:rPr lang="tr-TR" dirty="0" smtClean="0"/>
              <a:t>T</a:t>
            </a:r>
            <a:r>
              <a:rPr lang="en-US" dirty="0" smtClean="0"/>
              <a:t>he </a:t>
            </a:r>
            <a:r>
              <a:rPr lang="en-US" dirty="0"/>
              <a:t>DNA sequence of a gene can be analyzed to give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b="1" dirty="0" smtClean="0"/>
              <a:t>amino </a:t>
            </a:r>
            <a:r>
              <a:rPr lang="en-US" b="1" dirty="0"/>
              <a:t>acid sequence </a:t>
            </a:r>
            <a:r>
              <a:rPr lang="en-US" dirty="0"/>
              <a:t>of the protein product. In that aspect alone, the ready </a:t>
            </a:r>
            <a:r>
              <a:rPr lang="en-US" dirty="0" smtClean="0"/>
              <a:t>availability</a:t>
            </a:r>
            <a:r>
              <a:rPr lang="tr-TR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DNA sequences of genes and whole genomes from the 1980s onward </a:t>
            </a:r>
            <a:r>
              <a:rPr lang="en-US" dirty="0" smtClean="0"/>
              <a:t>revolutionized</a:t>
            </a:r>
            <a:r>
              <a:rPr lang="tr-TR" dirty="0" smtClean="0"/>
              <a:t> </a:t>
            </a:r>
            <a:r>
              <a:rPr lang="en-US" dirty="0" smtClean="0"/>
              <a:t>biology</a:t>
            </a:r>
            <a:r>
              <a:rPr lang="en-US" dirty="0"/>
              <a:t>, as it opened up this vital shortcut to determining the amino </a:t>
            </a:r>
            <a:r>
              <a:rPr lang="en-US" dirty="0" smtClean="0"/>
              <a:t>acid</a:t>
            </a:r>
            <a:r>
              <a:rPr lang="tr-TR" dirty="0" smtClean="0"/>
              <a:t> </a:t>
            </a:r>
            <a:r>
              <a:rPr lang="en-US" dirty="0" smtClean="0"/>
              <a:t>sequence </a:t>
            </a:r>
            <a:r>
              <a:rPr lang="en-US" dirty="0"/>
              <a:t>of virtually any protein. </a:t>
            </a:r>
            <a:endParaRPr lang="tr-TR" dirty="0" smtClean="0"/>
          </a:p>
          <a:p>
            <a:endParaRPr lang="tr-TR" dirty="0" smtClean="0"/>
          </a:p>
          <a:p>
            <a:r>
              <a:rPr lang="en-US" dirty="0" smtClean="0"/>
              <a:t>Bioinformatics </a:t>
            </a:r>
            <a:r>
              <a:rPr lang="en-US" dirty="0"/>
              <a:t>uses this sequence information </a:t>
            </a:r>
            <a:r>
              <a:rPr lang="en-US" dirty="0" smtClean="0"/>
              <a:t>to</a:t>
            </a:r>
            <a:r>
              <a:rPr lang="tr-TR" dirty="0" smtClean="0"/>
              <a:t> </a:t>
            </a:r>
            <a:r>
              <a:rPr lang="en-US" dirty="0" smtClean="0"/>
              <a:t>find </a:t>
            </a:r>
            <a:r>
              <a:rPr lang="en-US" dirty="0"/>
              <a:t>related proteins and thus gather together knowledge that can help deduce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likely </a:t>
            </a:r>
            <a:r>
              <a:rPr lang="en-US" dirty="0"/>
              <a:t>properties of unknown proteins, plus their structures and functions. </a:t>
            </a:r>
            <a:endParaRPr lang="tr-TR" dirty="0" smtClean="0"/>
          </a:p>
          <a:p>
            <a:endParaRPr lang="tr-TR" dirty="0"/>
          </a:p>
          <a:p>
            <a:r>
              <a:rPr lang="en-US" dirty="0" smtClean="0"/>
              <a:t>Knowing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relationship between a protein’s structure and its function provides a </a:t>
            </a:r>
            <a:r>
              <a:rPr lang="en-US" dirty="0" smtClean="0"/>
              <a:t>greater</a:t>
            </a:r>
            <a:r>
              <a:rPr lang="tr-TR" dirty="0" smtClean="0"/>
              <a:t> </a:t>
            </a:r>
            <a:r>
              <a:rPr lang="en-US" dirty="0" smtClean="0"/>
              <a:t>understanding </a:t>
            </a:r>
            <a:r>
              <a:rPr lang="en-US" dirty="0"/>
              <a:t>of how the protein works, and thus often enables the researcher </a:t>
            </a:r>
            <a:r>
              <a:rPr lang="en-US" dirty="0" smtClean="0"/>
              <a:t>to</a:t>
            </a:r>
            <a:r>
              <a:rPr lang="tr-TR" dirty="0" smtClean="0"/>
              <a:t> </a:t>
            </a:r>
            <a:r>
              <a:rPr lang="en-US" dirty="0" smtClean="0"/>
              <a:t>propose </a:t>
            </a:r>
            <a:r>
              <a:rPr lang="en-US" dirty="0"/>
              <a:t>experiments to explore how modifying the structure will affect the function.</a:t>
            </a:r>
          </a:p>
        </p:txBody>
      </p:sp>
    </p:spTree>
    <p:extLst>
      <p:ext uri="{BB962C8B-B14F-4D97-AF65-F5344CB8AC3E}">
        <p14:creationId xmlns:p14="http://schemas.microsoft.com/office/powerpoint/2010/main" val="1967544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and Secondary Structure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20980" y="1690688"/>
            <a:ext cx="5654040" cy="516731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 protein folds into a three-dimensional structure, which is determined by </a:t>
            </a:r>
            <a:r>
              <a:rPr lang="en-US" dirty="0" smtClean="0"/>
              <a:t>its</a:t>
            </a:r>
            <a:r>
              <a:rPr lang="tr-TR" dirty="0" smtClean="0"/>
              <a:t> </a:t>
            </a:r>
            <a:r>
              <a:rPr lang="en-US" dirty="0" smtClean="0"/>
              <a:t>protein </a:t>
            </a:r>
            <a:r>
              <a:rPr lang="en-US" dirty="0"/>
              <a:t>sequence. The fold of the protein consists of repeating structural </a:t>
            </a:r>
            <a:r>
              <a:rPr lang="en-US" dirty="0" smtClean="0"/>
              <a:t>units</a:t>
            </a:r>
            <a:r>
              <a:rPr lang="tr-TR" dirty="0" smtClean="0"/>
              <a:t> </a:t>
            </a:r>
            <a:r>
              <a:rPr lang="en-US" dirty="0" smtClean="0"/>
              <a:t>called </a:t>
            </a:r>
            <a:r>
              <a:rPr lang="en-US" dirty="0"/>
              <a:t>secondary structures, that will be discussed in this section (see Flow </a:t>
            </a:r>
            <a:r>
              <a:rPr lang="en-US" dirty="0" smtClean="0"/>
              <a:t>Diagram). </a:t>
            </a:r>
            <a:endParaRPr lang="tr-TR" dirty="0" smtClean="0"/>
          </a:p>
          <a:p>
            <a:endParaRPr lang="tr-TR" dirty="0"/>
          </a:p>
          <a:p>
            <a:r>
              <a:rPr lang="en-US" dirty="0" smtClean="0"/>
              <a:t>The </a:t>
            </a:r>
            <a:r>
              <a:rPr lang="en-US" dirty="0"/>
              <a:t>fold of the protein is very important for the way the protein will </a:t>
            </a:r>
            <a:r>
              <a:rPr lang="en-US" dirty="0" smtClean="0"/>
              <a:t>function,</a:t>
            </a:r>
            <a:r>
              <a:rPr lang="tr-TR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whether it will function correctly. </a:t>
            </a:r>
            <a:endParaRPr lang="tr-TR" dirty="0" smtClean="0"/>
          </a:p>
          <a:p>
            <a:r>
              <a:rPr lang="en-US" dirty="0" smtClean="0"/>
              <a:t>Therefore </a:t>
            </a:r>
            <a:r>
              <a:rPr lang="en-US" dirty="0"/>
              <a:t>the study of the ways in </a:t>
            </a:r>
            <a:r>
              <a:rPr lang="en-US" dirty="0" smtClean="0"/>
              <a:t>which</a:t>
            </a:r>
            <a:r>
              <a:rPr lang="tr-TR" dirty="0" smtClean="0"/>
              <a:t> </a:t>
            </a:r>
            <a:r>
              <a:rPr lang="en-US" dirty="0" smtClean="0"/>
              <a:t>proteins </a:t>
            </a:r>
            <a:r>
              <a:rPr lang="en-US" dirty="0"/>
              <a:t>fold and understanding how they fold is an important area of bioinformatics</a:t>
            </a:r>
            <a:r>
              <a:rPr lang="en-US" dirty="0" smtClean="0"/>
              <a:t>,</a:t>
            </a:r>
            <a:r>
              <a:rPr lang="tr-TR" dirty="0" smtClean="0"/>
              <a:t> </a:t>
            </a:r>
            <a:r>
              <a:rPr lang="en-US" dirty="0" smtClean="0"/>
              <a:t>as </a:t>
            </a:r>
            <a:r>
              <a:rPr lang="en-US" dirty="0"/>
              <a:t>well as predicting the fold of a protein from its sequence.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960" y="1345723"/>
            <a:ext cx="5654040" cy="551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179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Protein structure can be considered on several different levels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analysis of protein structure by experimental techniques such as X-ray </a:t>
            </a:r>
            <a:r>
              <a:rPr lang="en-US" dirty="0" smtClean="0"/>
              <a:t>crystallography</a:t>
            </a:r>
            <a:r>
              <a:rPr lang="tr-TR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nuclear magnetic resonance (NMR) has shown that proteins </a:t>
            </a:r>
            <a:r>
              <a:rPr lang="en-US" dirty="0" smtClean="0"/>
              <a:t>adopt</a:t>
            </a:r>
            <a:r>
              <a:rPr lang="tr-TR" dirty="0" smtClean="0"/>
              <a:t> </a:t>
            </a:r>
            <a:r>
              <a:rPr lang="en-US" dirty="0" smtClean="0"/>
              <a:t>distinct </a:t>
            </a:r>
            <a:r>
              <a:rPr lang="en-US" dirty="0"/>
              <a:t>structural elements. </a:t>
            </a:r>
            <a:endParaRPr lang="tr-TR" dirty="0" smtClean="0"/>
          </a:p>
          <a:p>
            <a:endParaRPr lang="tr-TR" dirty="0"/>
          </a:p>
          <a:p>
            <a:r>
              <a:rPr lang="en-US" dirty="0" smtClean="0"/>
              <a:t>In </a:t>
            </a:r>
            <a:r>
              <a:rPr lang="en-US" dirty="0"/>
              <a:t>general there are four levels of protein structure </a:t>
            </a:r>
            <a:r>
              <a:rPr lang="en-US" dirty="0" smtClean="0"/>
              <a:t>to</a:t>
            </a:r>
            <a:r>
              <a:rPr lang="tr-TR" dirty="0" smtClean="0"/>
              <a:t> </a:t>
            </a:r>
            <a:r>
              <a:rPr lang="en-US" dirty="0" smtClean="0"/>
              <a:t>consider.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80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0"/>
            <a:ext cx="8229600" cy="680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73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342900"/>
            <a:ext cx="10515600" cy="65151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b="1" dirty="0"/>
              <a:t>primary structure </a:t>
            </a:r>
            <a:r>
              <a:rPr lang="en-US" dirty="0"/>
              <a:t>is the protein sequence, the </a:t>
            </a:r>
            <a:r>
              <a:rPr lang="en-US" dirty="0" smtClean="0"/>
              <a:t>types</a:t>
            </a:r>
            <a:r>
              <a:rPr lang="tr-TR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order of the amino acids in the protein </a:t>
            </a:r>
            <a:r>
              <a:rPr lang="en-US" dirty="0" smtClean="0"/>
              <a:t>chain</a:t>
            </a:r>
            <a:r>
              <a:rPr lang="tr-TR" dirty="0" smtClean="0"/>
              <a:t>.</a:t>
            </a:r>
          </a:p>
          <a:p>
            <a:endParaRPr lang="tr-TR" dirty="0" smtClean="0"/>
          </a:p>
          <a:p>
            <a:r>
              <a:rPr lang="tr-TR" dirty="0" smtClean="0"/>
              <a:t>T</a:t>
            </a:r>
            <a:r>
              <a:rPr lang="en-US" dirty="0" smtClean="0"/>
              <a:t>he </a:t>
            </a:r>
            <a:r>
              <a:rPr lang="en-US" b="1" dirty="0"/>
              <a:t>secondary structure </a:t>
            </a:r>
            <a:r>
              <a:rPr lang="en-US" dirty="0"/>
              <a:t>is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first </a:t>
            </a:r>
            <a:r>
              <a:rPr lang="en-US" dirty="0"/>
              <a:t>level of protein folding, in which parts of the chain fold to form generic </a:t>
            </a:r>
            <a:r>
              <a:rPr lang="en-US" dirty="0" smtClean="0"/>
              <a:t>structures</a:t>
            </a:r>
            <a:r>
              <a:rPr lang="tr-TR" dirty="0" smtClean="0"/>
              <a:t> </a:t>
            </a:r>
            <a:r>
              <a:rPr lang="en-US" dirty="0" smtClean="0"/>
              <a:t>that </a:t>
            </a:r>
            <a:r>
              <a:rPr lang="en-US" dirty="0"/>
              <a:t>are found in all proteins. </a:t>
            </a:r>
            <a:endParaRPr lang="tr-TR" dirty="0" smtClean="0"/>
          </a:p>
          <a:p>
            <a:endParaRPr lang="tr-TR" dirty="0" smtClean="0"/>
          </a:p>
          <a:p>
            <a:r>
              <a:rPr lang="en-US" dirty="0" smtClean="0"/>
              <a:t>The </a:t>
            </a:r>
            <a:r>
              <a:rPr lang="en-US" b="1" dirty="0"/>
              <a:t>tertiary structure </a:t>
            </a:r>
            <a:r>
              <a:rPr lang="en-US" dirty="0"/>
              <a:t>is formed by the </a:t>
            </a:r>
            <a:r>
              <a:rPr lang="en-US" dirty="0" smtClean="0"/>
              <a:t>further</a:t>
            </a:r>
            <a:r>
              <a:rPr lang="tr-TR" dirty="0" smtClean="0"/>
              <a:t> </a:t>
            </a:r>
            <a:r>
              <a:rPr lang="en-US" dirty="0" smtClean="0"/>
              <a:t>folding </a:t>
            </a:r>
            <a:r>
              <a:rPr lang="en-US" dirty="0"/>
              <a:t>and packing together of these elements to give the final </a:t>
            </a:r>
            <a:r>
              <a:rPr lang="en-US" dirty="0" smtClean="0"/>
              <a:t>three-dimensional</a:t>
            </a:r>
            <a:r>
              <a:rPr lang="tr-TR" dirty="0" smtClean="0"/>
              <a:t> </a:t>
            </a:r>
            <a:r>
              <a:rPr lang="en-US" b="1" dirty="0" smtClean="0"/>
              <a:t>conformation </a:t>
            </a:r>
            <a:r>
              <a:rPr lang="en-US" dirty="0"/>
              <a:t>unique to the protein. </a:t>
            </a:r>
            <a:endParaRPr lang="tr-TR" dirty="0" smtClean="0"/>
          </a:p>
          <a:p>
            <a:endParaRPr lang="tr-TR" dirty="0"/>
          </a:p>
          <a:p>
            <a:r>
              <a:rPr lang="en-US" dirty="0" smtClean="0"/>
              <a:t>Many </a:t>
            </a:r>
            <a:r>
              <a:rPr lang="en-US" dirty="0"/>
              <a:t>functional proteins are formed of </a:t>
            </a:r>
            <a:r>
              <a:rPr lang="en-US" dirty="0" smtClean="0"/>
              <a:t>more</a:t>
            </a:r>
            <a:r>
              <a:rPr lang="tr-TR" dirty="0" smtClean="0"/>
              <a:t> </a:t>
            </a:r>
            <a:r>
              <a:rPr lang="en-US" dirty="0" smtClean="0"/>
              <a:t>than </a:t>
            </a:r>
            <a:r>
              <a:rPr lang="en-US" dirty="0"/>
              <a:t>one protein chain, in which case the individual chains are called </a:t>
            </a:r>
            <a:r>
              <a:rPr lang="en-US" dirty="0" smtClean="0"/>
              <a:t>protein</a:t>
            </a:r>
            <a:r>
              <a:rPr lang="tr-TR" dirty="0" smtClean="0"/>
              <a:t> </a:t>
            </a:r>
            <a:r>
              <a:rPr lang="en-US" dirty="0" smtClean="0"/>
              <a:t>subunits</a:t>
            </a:r>
            <a:r>
              <a:rPr lang="en-US" dirty="0"/>
              <a:t>. </a:t>
            </a:r>
            <a:r>
              <a:rPr lang="en-US" dirty="0" smtClean="0"/>
              <a:t>The </a:t>
            </a:r>
            <a:r>
              <a:rPr lang="en-US" dirty="0"/>
              <a:t>subunit composition and arrangement in such </a:t>
            </a:r>
            <a:r>
              <a:rPr lang="en-US" dirty="0" err="1"/>
              <a:t>multisubunit</a:t>
            </a:r>
            <a:r>
              <a:rPr lang="en-US" dirty="0"/>
              <a:t> proteins</a:t>
            </a:r>
            <a:r>
              <a:rPr lang="tr-TR" dirty="0"/>
              <a:t> </a:t>
            </a:r>
            <a:r>
              <a:rPr lang="en-US" dirty="0"/>
              <a:t>is called the </a:t>
            </a:r>
            <a:r>
              <a:rPr lang="en-US" b="1" dirty="0"/>
              <a:t>quaternary conformation</a:t>
            </a:r>
            <a:r>
              <a:rPr lang="en-US" dirty="0"/>
              <a:t>. </a:t>
            </a:r>
            <a:endParaRPr lang="tr-T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67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93964" y="193964"/>
            <a:ext cx="7259781" cy="5982999"/>
          </a:xfrm>
        </p:spPr>
        <p:txBody>
          <a:bodyPr>
            <a:normAutofit/>
          </a:bodyPr>
          <a:lstStyle/>
          <a:p>
            <a:endParaRPr lang="tr-TR" dirty="0"/>
          </a:p>
          <a:p>
            <a:r>
              <a:rPr lang="en-US" dirty="0" smtClean="0"/>
              <a:t>The </a:t>
            </a:r>
            <a:r>
              <a:rPr lang="en-US" dirty="0"/>
              <a:t>structure adopted by a protein chain,</a:t>
            </a:r>
            <a:r>
              <a:rPr lang="tr-TR" dirty="0"/>
              <a:t> </a:t>
            </a:r>
            <a:r>
              <a:rPr lang="en-US" dirty="0"/>
              <a:t>and thus its function, is determined entirely by its amino acid sequence, but the</a:t>
            </a:r>
            <a:r>
              <a:rPr lang="tr-TR" dirty="0"/>
              <a:t> </a:t>
            </a:r>
            <a:r>
              <a:rPr lang="en-US" dirty="0"/>
              <a:t>rules that govern how a protein chain of a given sequence folds up are not yet</a:t>
            </a:r>
            <a:r>
              <a:rPr lang="tr-TR" dirty="0"/>
              <a:t> </a:t>
            </a:r>
            <a:r>
              <a:rPr lang="en-US" dirty="0"/>
              <a:t>understood and it is impossible to predict the folded structure of a protein de novo</a:t>
            </a:r>
            <a:r>
              <a:rPr lang="tr-TR" dirty="0"/>
              <a:t> </a:t>
            </a:r>
            <a:r>
              <a:rPr lang="en-US" dirty="0"/>
              <a:t>from its amino acid sequence alone. </a:t>
            </a:r>
            <a:endParaRPr lang="tr-TR" dirty="0" smtClean="0"/>
          </a:p>
          <a:p>
            <a:r>
              <a:rPr lang="tr-TR" dirty="0" smtClean="0"/>
              <a:t>–</a:t>
            </a:r>
            <a:r>
              <a:rPr lang="tr-TR" dirty="0" err="1" smtClean="0"/>
              <a:t>There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several</a:t>
            </a:r>
            <a:r>
              <a:rPr lang="tr-TR" dirty="0" smtClean="0"/>
              <a:t> </a:t>
            </a:r>
            <a:r>
              <a:rPr lang="tr-TR" dirty="0" err="1" smtClean="0"/>
              <a:t>studies</a:t>
            </a:r>
            <a:r>
              <a:rPr lang="tr-TR" dirty="0" smtClean="0"/>
              <a:t> on </a:t>
            </a:r>
            <a:r>
              <a:rPr lang="tr-TR" dirty="0" err="1" smtClean="0"/>
              <a:t>this</a:t>
            </a:r>
            <a:r>
              <a:rPr lang="tr-TR" dirty="0" smtClean="0"/>
              <a:t>, </a:t>
            </a:r>
            <a:r>
              <a:rPr lang="tr-TR" dirty="0" err="1" smtClean="0"/>
              <a:t>including</a:t>
            </a:r>
            <a:r>
              <a:rPr lang="tr-TR" dirty="0" smtClean="0"/>
              <a:t> </a:t>
            </a:r>
            <a:r>
              <a:rPr lang="tr-TR" dirty="0" err="1" smtClean="0"/>
              <a:t>recent</a:t>
            </a:r>
            <a:r>
              <a:rPr lang="tr-TR" dirty="0" smtClean="0"/>
              <a:t> </a:t>
            </a:r>
            <a:r>
              <a:rPr lang="tr-TR" dirty="0" err="1" smtClean="0"/>
              <a:t>ones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r>
              <a:rPr lang="en-US" dirty="0" smtClean="0"/>
              <a:t>Helping </a:t>
            </a:r>
            <a:r>
              <a:rPr lang="en-US" dirty="0"/>
              <a:t>to solve this problem is one of the</a:t>
            </a:r>
            <a:r>
              <a:rPr lang="tr-TR" dirty="0"/>
              <a:t> </a:t>
            </a:r>
            <a:r>
              <a:rPr lang="en-US" dirty="0"/>
              <a:t>challenges facing bioinformatics.</a:t>
            </a:r>
          </a:p>
          <a:p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/>
          <a:srcRect l="17534" r="32307"/>
          <a:stretch/>
        </p:blipFill>
        <p:spPr>
          <a:xfrm>
            <a:off x="7453745" y="-46110"/>
            <a:ext cx="4738255" cy="680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27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</TotalTime>
  <Words>1860</Words>
  <Application>Microsoft Office PowerPoint</Application>
  <PresentationFormat>Geniş ekran</PresentationFormat>
  <Paragraphs>107</Paragraphs>
  <Slides>25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Teması</vt:lpstr>
      <vt:lpstr>Bioinformatics  Protein Structure</vt:lpstr>
      <vt:lpstr>PowerPoint Sunusu</vt:lpstr>
      <vt:lpstr>PowerPoint Sunusu</vt:lpstr>
      <vt:lpstr>PowerPoint Sunusu</vt:lpstr>
      <vt:lpstr>Primary and Secondary Structure</vt:lpstr>
      <vt:lpstr>Protein structure can be considered on several different levels</vt:lpstr>
      <vt:lpstr>PowerPoint Sunusu</vt:lpstr>
      <vt:lpstr>PowerPoint Sunusu</vt:lpstr>
      <vt:lpstr>PowerPoint Sunusu</vt:lpstr>
      <vt:lpstr>Amino acids are the building blocks of proteins</vt:lpstr>
      <vt:lpstr>PowerPoint Sunusu</vt:lpstr>
      <vt:lpstr>PowerPoint Sunusu</vt:lpstr>
      <vt:lpstr>The differing chemical and physical properties of amino acids are due to their side chains</vt:lpstr>
      <vt:lpstr>PowerPoint Sunusu</vt:lpstr>
      <vt:lpstr>PowerPoint Sunusu</vt:lpstr>
      <vt:lpstr>PowerPoint Sunusu</vt:lpstr>
      <vt:lpstr>Amino acids are covalently linked together in the protein chain by peptide bonds</vt:lpstr>
      <vt:lpstr>PowerPoint Sunusu</vt:lpstr>
      <vt:lpstr>Implication for Bioinformatics</vt:lpstr>
      <vt:lpstr>Evolution has aided sequence analysis</vt:lpstr>
      <vt:lpstr>PowerPoint Sunusu</vt:lpstr>
      <vt:lpstr>Visualization and computer manipulation of protein structures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Bioinformatics</dc:title>
  <dc:creator>Erkan</dc:creator>
  <cp:lastModifiedBy>Erkan</cp:lastModifiedBy>
  <cp:revision>239</cp:revision>
  <dcterms:created xsi:type="dcterms:W3CDTF">2019-03-04T11:34:50Z</dcterms:created>
  <dcterms:modified xsi:type="dcterms:W3CDTF">2021-03-03T05:48:35Z</dcterms:modified>
</cp:coreProperties>
</file>