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00" r:id="rId3"/>
    <p:sldId id="257" r:id="rId4"/>
    <p:sldId id="299" r:id="rId5"/>
    <p:sldId id="258" r:id="rId6"/>
    <p:sldId id="259" r:id="rId7"/>
    <p:sldId id="260" r:id="rId8"/>
    <p:sldId id="29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93" r:id="rId20"/>
    <p:sldId id="271" r:id="rId21"/>
    <p:sldId id="272" r:id="rId22"/>
    <p:sldId id="294" r:id="rId23"/>
    <p:sldId id="273" r:id="rId24"/>
    <p:sldId id="301" r:id="rId25"/>
    <p:sldId id="298" r:id="rId26"/>
    <p:sldId id="274" r:id="rId27"/>
    <p:sldId id="275" r:id="rId28"/>
    <p:sldId id="276" r:id="rId29"/>
    <p:sldId id="278" r:id="rId30"/>
    <p:sldId id="277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97" r:id="rId40"/>
    <p:sldId id="287" r:id="rId41"/>
    <p:sldId id="288" r:id="rId42"/>
    <p:sldId id="290" r:id="rId43"/>
    <p:sldId id="289" r:id="rId44"/>
    <p:sldId id="291" r:id="rId45"/>
    <p:sldId id="295" r:id="rId46"/>
    <p:sldId id="29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6197E-C233-454E-A77C-D5D42A9B3921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164E4-B48E-4048-9AE5-7AD09CF1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3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0E0B-CF6D-4252-BC55-704E1267F862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49B3-0D00-4CF0-93A9-959B14867CF1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E4AB-5A20-4B83-AE09-7BB46596D5F6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A26A-EC24-4429-804A-43A177939194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7258-F2B8-4EAC-83C6-93D4BF7851A9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A64D-0D3F-4C3A-BAAD-9A3BDB6B044B}" type="datetime1">
              <a:rPr lang="en-US" smtClean="0"/>
              <a:t>10-Mar-21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290F-8E80-4369-8A0C-2D9C4841D0A0}" type="datetime1">
              <a:rPr lang="en-US" smtClean="0"/>
              <a:t>10-Mar-21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D047-46F7-4ECE-B126-36D4048D61F6}" type="datetime1">
              <a:rPr lang="en-US" smtClean="0"/>
              <a:t>10-Mar-21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6521-E950-4484-B6A7-388AF822BD92}" type="datetime1">
              <a:rPr lang="en-US" smtClean="0"/>
              <a:t>10-Mar-21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0E6F-69AA-43AD-803E-64E5EF8095E6}" type="datetime1">
              <a:rPr lang="en-US" smtClean="0"/>
              <a:t>10-Mar-21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896D-EE34-401F-8D7B-F639C761C3D9}" type="datetime1">
              <a:rPr lang="en-US" smtClean="0"/>
              <a:t>10-Mar-21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9FCA-7958-4C98-9C66-D2D0A7C379B6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ioboot.shinyapps.io/dotplo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Bioinformatics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err="1" smtClean="0"/>
              <a:t>Producing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Analysing</a:t>
            </a:r>
            <a:r>
              <a:rPr lang="tr-TR" dirty="0" smtClean="0"/>
              <a:t> </a:t>
            </a:r>
            <a:r>
              <a:rPr lang="tr-TR" dirty="0" err="1" smtClean="0"/>
              <a:t>Sequence</a:t>
            </a:r>
            <a:r>
              <a:rPr lang="tr-TR" dirty="0" smtClean="0"/>
              <a:t> </a:t>
            </a:r>
            <a:r>
              <a:rPr lang="tr-TR" dirty="0" err="1" smtClean="0"/>
              <a:t>Alignments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73082"/>
          </a:xfrm>
        </p:spPr>
        <p:txBody>
          <a:bodyPr>
            <a:normAutofit/>
          </a:bodyPr>
          <a:lstStyle/>
          <a:p>
            <a:r>
              <a:rPr lang="tr-TR" dirty="0" err="1" smtClean="0"/>
              <a:t>Assoc</a:t>
            </a:r>
            <a:r>
              <a:rPr lang="tr-TR" dirty="0" smtClean="0"/>
              <a:t>. Prof. Dr. Gazi Erkan BOSTANCI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Slides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mainly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‘</a:t>
            </a:r>
            <a:r>
              <a:rPr lang="tr-TR" dirty="0" err="1" smtClean="0"/>
              <a:t>Understanding</a:t>
            </a:r>
            <a:r>
              <a:rPr lang="tr-TR" dirty="0" smtClean="0"/>
              <a:t> </a:t>
            </a:r>
            <a:r>
              <a:rPr lang="tr-TR" dirty="0" err="1" smtClean="0"/>
              <a:t>Bioinformatics</a:t>
            </a:r>
            <a:r>
              <a:rPr lang="tr-TR" dirty="0" smtClean="0"/>
              <a:t>’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Marketa</a:t>
            </a:r>
            <a:r>
              <a:rPr lang="tr-TR" dirty="0" smtClean="0"/>
              <a:t> </a:t>
            </a:r>
            <a:r>
              <a:rPr lang="tr-TR" dirty="0" err="1" smtClean="0"/>
              <a:t>Zvelebil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Jeremy</a:t>
            </a:r>
            <a:r>
              <a:rPr lang="tr-TR" dirty="0" smtClean="0"/>
              <a:t> O. </a:t>
            </a:r>
            <a:r>
              <a:rPr lang="tr-TR" dirty="0" err="1" smtClean="0"/>
              <a:t>Baum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Alignment is the task of locating equivalent regions of two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more </a:t>
            </a:r>
            <a:r>
              <a:rPr lang="en-US" dirty="0"/>
              <a:t>sequences to maximize their similarity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the result of mutation, even the sequences of the same protein or gene from </a:t>
            </a:r>
            <a:r>
              <a:rPr lang="en-US" dirty="0" smtClean="0"/>
              <a:t>two</a:t>
            </a:r>
            <a:r>
              <a:rPr lang="tr-TR" dirty="0" smtClean="0"/>
              <a:t> </a:t>
            </a:r>
            <a:r>
              <a:rPr lang="en-US" dirty="0" smtClean="0"/>
              <a:t>closely </a:t>
            </a:r>
            <a:r>
              <a:rPr lang="en-US" dirty="0"/>
              <a:t>related species are rarely identical.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Ideally</a:t>
            </a:r>
            <a:r>
              <a:rPr lang="en-US" dirty="0"/>
              <a:t>, what we want to achieve </a:t>
            </a:r>
            <a:r>
              <a:rPr lang="en-US" dirty="0" smtClean="0"/>
              <a:t>when</a:t>
            </a:r>
            <a:r>
              <a:rPr lang="tr-TR" dirty="0" smtClean="0"/>
              <a:t> </a:t>
            </a:r>
            <a:r>
              <a:rPr lang="en-US" dirty="0" smtClean="0"/>
              <a:t>comparing </a:t>
            </a:r>
            <a:r>
              <a:rPr lang="en-US" dirty="0"/>
              <a:t>sequences is to line them up in such a way that, when they do </a:t>
            </a:r>
            <a:r>
              <a:rPr lang="en-US" dirty="0" smtClean="0"/>
              <a:t>derive</a:t>
            </a:r>
            <a:r>
              <a:rPr lang="tr-TR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a common ancestor, bases or amino acids derived from the same </a:t>
            </a:r>
            <a:r>
              <a:rPr lang="en-US" dirty="0" smtClean="0"/>
              <a:t>ancestral</a:t>
            </a:r>
            <a:r>
              <a:rPr lang="tr-TR" dirty="0" smtClean="0"/>
              <a:t> </a:t>
            </a:r>
            <a:r>
              <a:rPr lang="en-US" dirty="0" smtClean="0"/>
              <a:t>base </a:t>
            </a:r>
            <a:r>
              <a:rPr lang="en-US" dirty="0"/>
              <a:t>are aligned.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Without </a:t>
            </a:r>
            <a:r>
              <a:rPr lang="en-US" dirty="0"/>
              <a:t>information to the contrary, this is best achieved by </a:t>
            </a:r>
            <a:r>
              <a:rPr lang="en-US" dirty="0" smtClean="0"/>
              <a:t>maximizing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similarity of aligned regions.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/>
          <a:lstStyle/>
          <a:p>
            <a:r>
              <a:rPr lang="en-US" dirty="0"/>
              <a:t>To illustrate the general principle, take the two hypothetical amino acid </a:t>
            </a:r>
            <a:r>
              <a:rPr lang="en-US" dirty="0" smtClean="0"/>
              <a:t>sequences</a:t>
            </a:r>
            <a:r>
              <a:rPr lang="tr-TR" dirty="0" smtClean="0"/>
              <a:t> </a:t>
            </a:r>
            <a:r>
              <a:rPr lang="en-US" dirty="0" smtClean="0"/>
              <a:t>THISSEQUENCE </a:t>
            </a:r>
            <a:r>
              <a:rPr lang="en-US" dirty="0"/>
              <a:t>and THATSEQUENCE. If we align them so that as many </a:t>
            </a:r>
            <a:r>
              <a:rPr lang="en-US" dirty="0" smtClean="0"/>
              <a:t>identical</a:t>
            </a:r>
            <a:r>
              <a:rPr lang="tr-TR" dirty="0" smtClean="0"/>
              <a:t> </a:t>
            </a:r>
            <a:r>
              <a:rPr lang="en-US" dirty="0" smtClean="0"/>
              <a:t>letters </a:t>
            </a:r>
            <a:r>
              <a:rPr lang="en-US" dirty="0"/>
              <a:t>as possible pair up we </a:t>
            </a:r>
            <a:r>
              <a:rPr lang="en-US" dirty="0" smtClean="0"/>
              <a:t>get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/>
              <a:t>the letters in red type are identical. As we can easily see with such short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similar </a:t>
            </a:r>
            <a:r>
              <a:rPr lang="en-US" dirty="0"/>
              <a:t>sequences, this alignment clearly identifies their strong similarity to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other</a:t>
            </a:r>
            <a:r>
              <a:rPr lang="en-US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30356"/>
            <a:ext cx="8843231" cy="1556906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5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>
            <a:normAutofit/>
          </a:bodyPr>
          <a:lstStyle/>
          <a:p>
            <a:r>
              <a:rPr lang="en-US" dirty="0"/>
              <a:t>So far so good, but when sequences become more different from each other, </a:t>
            </a:r>
            <a:r>
              <a:rPr lang="en-US" dirty="0" smtClean="0"/>
              <a:t>they</a:t>
            </a:r>
            <a:r>
              <a:rPr lang="tr-TR" dirty="0" smtClean="0"/>
              <a:t> </a:t>
            </a:r>
            <a:r>
              <a:rPr lang="en-US" dirty="0" smtClean="0"/>
              <a:t>become </a:t>
            </a:r>
            <a:r>
              <a:rPr lang="en-US" dirty="0"/>
              <a:t>more difficult to compare. How would we go about comparing the </a:t>
            </a:r>
            <a:r>
              <a:rPr lang="en-US" dirty="0" smtClean="0"/>
              <a:t>two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THATSEQUENCE and THISISASEQUENCE, in which a mutation has </a:t>
            </a:r>
            <a:r>
              <a:rPr lang="en-US" dirty="0" smtClean="0"/>
              <a:t>led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insertion of the three amino acids I, S, A into one of the original sequences?</a:t>
            </a:r>
          </a:p>
          <a:p>
            <a:r>
              <a:rPr lang="en-US" dirty="0"/>
              <a:t>Simply lining them up from the beginning loses much of the similarity we can </a:t>
            </a:r>
            <a:r>
              <a:rPr lang="en-US" dirty="0" smtClean="0"/>
              <a:t>see</a:t>
            </a:r>
            <a:r>
              <a:rPr lang="tr-TR" dirty="0" smtClean="0"/>
              <a:t> </a:t>
            </a:r>
            <a:r>
              <a:rPr lang="en-US" dirty="0" smtClean="0"/>
              <a:t>exists</a:t>
            </a:r>
            <a:r>
              <a:rPr lang="en-US" dirty="0"/>
              <a:t>. More subtly, because of the difference in length, it also </a:t>
            </a:r>
            <a:r>
              <a:rPr lang="en-US" dirty="0" smtClean="0"/>
              <a:t>creates</a:t>
            </a:r>
            <a:r>
              <a:rPr lang="tr-TR" dirty="0" smtClean="0"/>
              <a:t> </a:t>
            </a:r>
            <a:r>
              <a:rPr lang="en-US" dirty="0" smtClean="0"/>
              <a:t>false matches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 err="1"/>
              <a:t>noncorresponding</a:t>
            </a:r>
            <a:r>
              <a:rPr lang="en-US" dirty="0"/>
              <a:t> positions.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78" y="4168483"/>
            <a:ext cx="10256444" cy="1411702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9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62952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get round this problem, </a:t>
            </a:r>
            <a:r>
              <a:rPr lang="en-US" b="1" dirty="0"/>
              <a:t>gaps </a:t>
            </a:r>
            <a:r>
              <a:rPr lang="en-US" dirty="0"/>
              <a:t>are introduced into one or both of the </a:t>
            </a:r>
            <a:r>
              <a:rPr lang="en-US" dirty="0" smtClean="0"/>
              <a:t>sequences</a:t>
            </a:r>
            <a:r>
              <a:rPr lang="tr-TR" dirty="0" smtClean="0"/>
              <a:t> </a:t>
            </a:r>
            <a:r>
              <a:rPr lang="en-US" dirty="0" smtClean="0"/>
              <a:t>so </a:t>
            </a:r>
            <a:r>
              <a:rPr lang="en-US" dirty="0"/>
              <a:t>that maximum similarity is preserved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en-US" dirty="0"/>
              <a:t>There is never just one possible alignment between any two sequences, and the </a:t>
            </a:r>
            <a:r>
              <a:rPr lang="en-US" dirty="0" smtClean="0"/>
              <a:t>best</a:t>
            </a:r>
            <a:r>
              <a:rPr lang="tr-TR" dirty="0" smtClean="0"/>
              <a:t> </a:t>
            </a:r>
            <a:r>
              <a:rPr lang="en-US" dirty="0" smtClean="0"/>
              <a:t>one </a:t>
            </a:r>
            <a:r>
              <a:rPr lang="en-US" dirty="0"/>
              <a:t>is not always obvious, especially when the sequences are not very similar to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other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At </a:t>
            </a:r>
            <a:r>
              <a:rPr lang="en-US" dirty="0"/>
              <a:t>the heart of sequence-comparison and database-searching methods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algorithms </a:t>
            </a:r>
            <a:r>
              <a:rPr lang="en-US" dirty="0"/>
              <a:t>for testing the fit of each alignment generated, giving it a </a:t>
            </a:r>
            <a:r>
              <a:rPr lang="en-US" dirty="0" smtClean="0"/>
              <a:t>quantitative</a:t>
            </a:r>
            <a:r>
              <a:rPr lang="tr-TR" dirty="0" smtClean="0"/>
              <a:t> </a:t>
            </a:r>
            <a:r>
              <a:rPr lang="en-US" dirty="0" smtClean="0"/>
              <a:t>score</a:t>
            </a:r>
            <a:r>
              <a:rPr lang="en-US" dirty="0"/>
              <a:t>, and filtering out the unsatisfactory ones according to preset criteria.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215"/>
            <a:ext cx="10364515" cy="1145553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20040"/>
            <a:ext cx="10515600" cy="6332220"/>
          </a:xfrm>
        </p:spPr>
        <p:txBody>
          <a:bodyPr>
            <a:normAutofit/>
          </a:bodyPr>
          <a:lstStyle/>
          <a:p>
            <a:r>
              <a:rPr lang="en-US" dirty="0"/>
              <a:t>In all methods of sequence comparison, the fundamental question is </a:t>
            </a:r>
            <a:endParaRPr lang="tr-TR" dirty="0" smtClean="0"/>
          </a:p>
          <a:p>
            <a:pPr lvl="1"/>
            <a:r>
              <a:rPr lang="en-US" dirty="0" smtClean="0"/>
              <a:t>whether the</a:t>
            </a:r>
            <a:r>
              <a:rPr lang="tr-TR" dirty="0" smtClean="0"/>
              <a:t> </a:t>
            </a:r>
            <a:r>
              <a:rPr lang="en-US" dirty="0" smtClean="0"/>
              <a:t>similarities </a:t>
            </a:r>
            <a:r>
              <a:rPr lang="en-US" dirty="0"/>
              <a:t>perceived between two sequences are due to chance, and are thus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little </a:t>
            </a:r>
            <a:r>
              <a:rPr lang="en-US" dirty="0"/>
              <a:t>biological significance, </a:t>
            </a:r>
            <a:endParaRPr lang="tr-TR" dirty="0" smtClean="0"/>
          </a:p>
          <a:p>
            <a:pPr lvl="1"/>
            <a:r>
              <a:rPr lang="en-US" dirty="0" smtClean="0"/>
              <a:t>or </a:t>
            </a:r>
            <a:r>
              <a:rPr lang="en-US" dirty="0"/>
              <a:t>whether they are due to the derivation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from a common ancestral sequence, and are thus homologous.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terms </a:t>
            </a:r>
            <a:r>
              <a:rPr lang="en-US" dirty="0"/>
              <a:t>“homology” and “similarity” are sometimes used interchangeably, but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a distinct </a:t>
            </a:r>
            <a:r>
              <a:rPr lang="en-US" dirty="0" smtClean="0"/>
              <a:t>meaning</a:t>
            </a:r>
            <a:r>
              <a:rPr lang="tr-TR" dirty="0" smtClean="0"/>
              <a:t>!</a:t>
            </a:r>
            <a:r>
              <a:rPr lang="en-US" dirty="0" smtClean="0"/>
              <a:t> </a:t>
            </a:r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943600"/>
          </a:xfrm>
        </p:spPr>
        <p:txBody>
          <a:bodyPr/>
          <a:lstStyle/>
          <a:p>
            <a:r>
              <a:rPr lang="en-US" b="1" dirty="0"/>
              <a:t>Similarity </a:t>
            </a:r>
            <a:r>
              <a:rPr lang="en-US" dirty="0"/>
              <a:t>is simply a descriptive term telling you that the</a:t>
            </a:r>
            <a:r>
              <a:rPr lang="tr-TR" dirty="0"/>
              <a:t> </a:t>
            </a:r>
            <a:r>
              <a:rPr lang="en-US" dirty="0"/>
              <a:t>sequences in question show some degree of match. </a:t>
            </a:r>
            <a:endParaRPr lang="tr-TR" dirty="0" smtClean="0"/>
          </a:p>
          <a:p>
            <a:endParaRPr lang="tr-TR" b="1" dirty="0" smtClean="0"/>
          </a:p>
          <a:p>
            <a:r>
              <a:rPr lang="en-US" b="1" dirty="0" smtClean="0"/>
              <a:t>Homology</a:t>
            </a:r>
            <a:r>
              <a:rPr lang="en-US" dirty="0"/>
              <a:t>, in contrast, has</a:t>
            </a:r>
            <a:r>
              <a:rPr lang="tr-TR" dirty="0"/>
              <a:t> </a:t>
            </a:r>
            <a:r>
              <a:rPr lang="en-US" dirty="0"/>
              <a:t>distinct evolutionary and biological implications. In the molecular biological</a:t>
            </a:r>
            <a:r>
              <a:rPr lang="tr-TR" dirty="0"/>
              <a:t> </a:t>
            </a:r>
            <a:r>
              <a:rPr lang="en-US" dirty="0"/>
              <a:t>context, it is generally defined as referring specifically to similarity in sequence or</a:t>
            </a:r>
            <a:r>
              <a:rPr lang="tr-TR" dirty="0"/>
              <a:t> </a:t>
            </a:r>
            <a:r>
              <a:rPr lang="en-US" dirty="0"/>
              <a:t>structure due to descent from a common ancestor.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Homologous </a:t>
            </a:r>
            <a:r>
              <a:rPr lang="en-US" dirty="0"/>
              <a:t>genes are therefore</a:t>
            </a:r>
            <a:r>
              <a:rPr lang="tr-TR" dirty="0"/>
              <a:t> </a:t>
            </a:r>
            <a:r>
              <a:rPr lang="en-US" dirty="0"/>
              <a:t>genes derived from the same ancestral gene. During their evolutionary history they</a:t>
            </a:r>
            <a:r>
              <a:rPr lang="tr-TR" dirty="0"/>
              <a:t> </a:t>
            </a:r>
            <a:r>
              <a:rPr lang="en-US" dirty="0"/>
              <a:t>will have diverged in sequence as a result of accumulating different mutations.</a:t>
            </a:r>
          </a:p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4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Scoring</a:t>
            </a:r>
            <a:r>
              <a:rPr lang="tr-TR" dirty="0" smtClean="0"/>
              <a:t> </a:t>
            </a:r>
            <a:r>
              <a:rPr lang="tr-TR" dirty="0" err="1" smtClean="0"/>
              <a:t>Alignments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homologous sequences are often so different that a correct or best </a:t>
            </a:r>
            <a:r>
              <a:rPr lang="en-US" dirty="0" smtClean="0"/>
              <a:t>alignment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not obvious by visual inspection. Furthermore, the large numbers of </a:t>
            </a:r>
            <a:r>
              <a:rPr lang="en-US" dirty="0" smtClean="0"/>
              <a:t>sequences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can be examined for similarity nowadays oblige us to use automated </a:t>
            </a:r>
            <a:r>
              <a:rPr lang="en-US" dirty="0" smtClean="0"/>
              <a:t>computational</a:t>
            </a:r>
            <a:r>
              <a:rPr lang="tr-TR" dirty="0" smtClean="0"/>
              <a:t> </a:t>
            </a:r>
            <a:r>
              <a:rPr lang="en-US" dirty="0" smtClean="0"/>
              <a:t>methods </a:t>
            </a:r>
            <a:r>
              <a:rPr lang="en-US" dirty="0"/>
              <a:t>to judge the quality of an alignment, at least as an initial filter.</a:t>
            </a:r>
          </a:p>
          <a:p>
            <a:endParaRPr lang="tr-TR" dirty="0" smtClean="0"/>
          </a:p>
          <a:p>
            <a:r>
              <a:rPr lang="en-US" dirty="0" smtClean="0"/>
              <a:t>Because </a:t>
            </a:r>
            <a:r>
              <a:rPr lang="en-US" dirty="0"/>
              <a:t>it is possible for two sequences to be aligned in a variety of different </a:t>
            </a:r>
            <a:r>
              <a:rPr lang="en-US" dirty="0" smtClean="0"/>
              <a:t>ways,</a:t>
            </a:r>
            <a:r>
              <a:rPr lang="tr-TR" dirty="0" smtClean="0"/>
              <a:t> </a:t>
            </a:r>
            <a:r>
              <a:rPr lang="en-US" dirty="0" smtClean="0"/>
              <a:t>including </a:t>
            </a:r>
            <a:r>
              <a:rPr lang="en-US" dirty="0"/>
              <a:t>the insertion of gaps to improve the number of matched positions, </a:t>
            </a:r>
            <a:r>
              <a:rPr lang="en-US" dirty="0" smtClean="0"/>
              <a:t>how</a:t>
            </a:r>
            <a:r>
              <a:rPr lang="tr-TR" dirty="0" smtClean="0"/>
              <a:t> </a:t>
            </a:r>
            <a:r>
              <a:rPr lang="en-US" dirty="0" smtClean="0"/>
              <a:t>does </a:t>
            </a:r>
            <a:r>
              <a:rPr lang="en-US" dirty="0"/>
              <a:t>one objectively determine which is the best possible alignment for any </a:t>
            </a:r>
            <a:r>
              <a:rPr lang="en-US" dirty="0" smtClean="0"/>
              <a:t>given</a:t>
            </a:r>
            <a:r>
              <a:rPr lang="tr-TR" dirty="0" smtClean="0"/>
              <a:t> </a:t>
            </a:r>
            <a:r>
              <a:rPr lang="en-US" dirty="0" smtClean="0"/>
              <a:t>pair </a:t>
            </a:r>
            <a:r>
              <a:rPr lang="en-US" dirty="0"/>
              <a:t>of sequences?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In </a:t>
            </a:r>
            <a:r>
              <a:rPr lang="en-US" dirty="0"/>
              <a:t>practice, this is done by calculating a numerical value or </a:t>
            </a:r>
            <a:r>
              <a:rPr lang="en-US" b="1" dirty="0" smtClean="0"/>
              <a:t>score</a:t>
            </a:r>
            <a:r>
              <a:rPr lang="tr-TR" b="1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the overall similarity of each possible alignment so that the alignments can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 smtClean="0"/>
              <a:t>ranked </a:t>
            </a:r>
            <a:r>
              <a:rPr lang="en-US" dirty="0"/>
              <a:t>in some order.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60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20040"/>
            <a:ext cx="10515600" cy="6355080"/>
          </a:xfrm>
        </p:spPr>
        <p:txBody>
          <a:bodyPr>
            <a:normAutofit/>
          </a:bodyPr>
          <a:lstStyle/>
          <a:p>
            <a:r>
              <a:rPr lang="en-US" dirty="0"/>
              <a:t>We can then work on the basis that alignments of related sequences will give </a:t>
            </a:r>
            <a:r>
              <a:rPr lang="en-US" dirty="0" smtClean="0"/>
              <a:t>good</a:t>
            </a:r>
            <a:r>
              <a:rPr lang="tr-TR" dirty="0" smtClean="0"/>
              <a:t> </a:t>
            </a:r>
            <a:r>
              <a:rPr lang="en-US" dirty="0" smtClean="0"/>
              <a:t>scores </a:t>
            </a:r>
            <a:r>
              <a:rPr lang="en-US" dirty="0"/>
              <a:t>compared with alignments of randomly chosen sequences, and that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correct </a:t>
            </a:r>
            <a:r>
              <a:rPr lang="en-US" dirty="0"/>
              <a:t>alignment of two related sequences will ideally be the one that gives the </a:t>
            </a:r>
            <a:r>
              <a:rPr lang="en-US" dirty="0" smtClean="0"/>
              <a:t>best</a:t>
            </a:r>
            <a:r>
              <a:rPr lang="tr-TR" dirty="0" smtClean="0"/>
              <a:t> </a:t>
            </a:r>
            <a:r>
              <a:rPr lang="en-US" dirty="0" smtClean="0"/>
              <a:t>score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alignment giving the best score is referred to as the </a:t>
            </a:r>
            <a:r>
              <a:rPr lang="en-US" b="1" dirty="0"/>
              <a:t>optimal </a:t>
            </a:r>
            <a:r>
              <a:rPr lang="en-US" b="1" dirty="0" smtClean="0"/>
              <a:t>alignment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while </a:t>
            </a:r>
            <a:r>
              <a:rPr lang="en-US" dirty="0"/>
              <a:t>others with only slightly worse scores are often called </a:t>
            </a:r>
            <a:r>
              <a:rPr lang="en-US" b="1" dirty="0"/>
              <a:t>suboptimal </a:t>
            </a:r>
            <a:r>
              <a:rPr lang="en-US" b="1" dirty="0" smtClean="0"/>
              <a:t>alignments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</a:p>
          <a:p>
            <a:endParaRPr lang="tr-TR" dirty="0"/>
          </a:p>
          <a:p>
            <a:r>
              <a:rPr lang="en-US" dirty="0" smtClean="0"/>
              <a:t>No </a:t>
            </a:r>
            <a:r>
              <a:rPr lang="en-US" dirty="0"/>
              <a:t>one has yet devised a scoring scheme that perfectly models the </a:t>
            </a:r>
            <a:r>
              <a:rPr lang="en-US" dirty="0" smtClean="0"/>
              <a:t>evolutionary</a:t>
            </a:r>
            <a:r>
              <a:rPr lang="tr-TR" dirty="0" smtClean="0"/>
              <a:t> </a:t>
            </a:r>
            <a:r>
              <a:rPr lang="en-US" dirty="0" smtClean="0"/>
              <a:t>process</a:t>
            </a:r>
            <a:r>
              <a:rPr lang="en-US" dirty="0"/>
              <a:t>, which is so complex that it defies any practical method of modeling. </a:t>
            </a:r>
            <a:endParaRPr lang="tr-TR" dirty="0" smtClean="0"/>
          </a:p>
          <a:p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implication </a:t>
            </a:r>
            <a:r>
              <a:rPr lang="en-US" dirty="0"/>
              <a:t>of this is that the best-scoring alignment will not necessarily be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correct </a:t>
            </a:r>
            <a:r>
              <a:rPr lang="en-US" dirty="0"/>
              <a:t>one, and conversely, that the correct alignment will not necessarily have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best </a:t>
            </a:r>
            <a:r>
              <a:rPr lang="en-US" dirty="0"/>
              <a:t>score.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4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simplest way of quantifying similarity between </a:t>
            </a:r>
            <a:r>
              <a:rPr lang="en-US" dirty="0" smtClean="0"/>
              <a:t>two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is percentage identity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Identity </a:t>
            </a:r>
            <a:r>
              <a:rPr lang="en-US" dirty="0"/>
              <a:t>describes the degree to which two or more sequences are actually </a:t>
            </a:r>
            <a:r>
              <a:rPr lang="en-US" dirty="0" smtClean="0"/>
              <a:t>identical</a:t>
            </a:r>
            <a:r>
              <a:rPr lang="tr-TR" dirty="0" smtClean="0"/>
              <a:t> </a:t>
            </a:r>
            <a:r>
              <a:rPr lang="en-US" dirty="0" smtClean="0"/>
              <a:t>at </a:t>
            </a:r>
            <a:r>
              <a:rPr lang="en-US" dirty="0"/>
              <a:t>each position, and is simply measured by counting the number of identical </a:t>
            </a:r>
            <a:r>
              <a:rPr lang="en-US" dirty="0" smtClean="0"/>
              <a:t>bases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amino acids matched between the aligned sequences. Identity is an </a:t>
            </a:r>
            <a:r>
              <a:rPr lang="en-US" dirty="0" smtClean="0"/>
              <a:t>objective</a:t>
            </a:r>
            <a:r>
              <a:rPr lang="tr-TR" dirty="0" smtClean="0"/>
              <a:t> </a:t>
            </a:r>
            <a:r>
              <a:rPr lang="en-US" dirty="0" smtClean="0"/>
              <a:t>measure </a:t>
            </a:r>
            <a:r>
              <a:rPr lang="en-US" dirty="0"/>
              <a:t>and can be precisely defined. </a:t>
            </a:r>
            <a:endParaRPr lang="tr-TR" dirty="0" smtClean="0"/>
          </a:p>
          <a:p>
            <a:r>
              <a:rPr lang="en-US" b="1" dirty="0" smtClean="0"/>
              <a:t>Percentage </a:t>
            </a:r>
            <a:r>
              <a:rPr lang="en-US" dirty="0"/>
              <a:t>or </a:t>
            </a:r>
            <a:r>
              <a:rPr lang="en-US" b="1" dirty="0"/>
              <a:t>percent identity </a:t>
            </a:r>
            <a:r>
              <a:rPr lang="en-US" dirty="0"/>
              <a:t>is </a:t>
            </a:r>
            <a:r>
              <a:rPr lang="en-US" dirty="0" smtClean="0"/>
              <a:t>obtained</a:t>
            </a:r>
            <a:r>
              <a:rPr lang="tr-TR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dividing the number of identical matches by the total length of the </a:t>
            </a:r>
            <a:r>
              <a:rPr lang="en-US" dirty="0" smtClean="0"/>
              <a:t>aligned</a:t>
            </a:r>
            <a:r>
              <a:rPr lang="tr-TR" dirty="0" smtClean="0"/>
              <a:t> </a:t>
            </a:r>
            <a:r>
              <a:rPr lang="en-US" dirty="0" smtClean="0"/>
              <a:t>region </a:t>
            </a:r>
            <a:r>
              <a:rPr lang="en-US" dirty="0"/>
              <a:t>and multiplying by 100. 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665018"/>
            <a:ext cx="10515600" cy="5511945"/>
          </a:xfrm>
        </p:spPr>
        <p:txBody>
          <a:bodyPr/>
          <a:lstStyle/>
          <a:p>
            <a:r>
              <a:rPr lang="tr-TR" dirty="0" err="1"/>
              <a:t>Fo</a:t>
            </a:r>
            <a:r>
              <a:rPr lang="en-US" dirty="0"/>
              <a:t>r the THATSEQUENCE/THISISASEQUENCE</a:t>
            </a:r>
            <a:r>
              <a:rPr lang="tr-TR" dirty="0"/>
              <a:t> </a:t>
            </a:r>
            <a:r>
              <a:rPr lang="en-US" dirty="0"/>
              <a:t>comparison, </a:t>
            </a:r>
            <a:r>
              <a:rPr lang="en-US" dirty="0" smtClean="0"/>
              <a:t>the </a:t>
            </a:r>
            <a:r>
              <a:rPr lang="en-US" dirty="0"/>
              <a:t>alignment given </a:t>
            </a:r>
            <a:r>
              <a:rPr lang="tr-TR" dirty="0" err="1" smtClean="0"/>
              <a:t>below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the best that can be</a:t>
            </a:r>
            <a:r>
              <a:rPr lang="tr-TR" dirty="0"/>
              <a:t> </a:t>
            </a:r>
            <a:r>
              <a:rPr lang="en-US" dirty="0"/>
              <a:t>achieved, and has a percentage identity score of 68.75% (11 matches over a total</a:t>
            </a:r>
            <a:r>
              <a:rPr lang="tr-TR" dirty="0"/>
              <a:t> </a:t>
            </a:r>
            <a:r>
              <a:rPr lang="en-US" dirty="0"/>
              <a:t>length of 16 positions, including the gaps).</a:t>
            </a: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3" y="3420990"/>
            <a:ext cx="11938414" cy="1538937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5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01782"/>
            <a:ext cx="10515600" cy="5775181"/>
          </a:xfrm>
        </p:spPr>
        <p:txBody>
          <a:bodyPr/>
          <a:lstStyle/>
          <a:p>
            <a:r>
              <a:rPr lang="en-US" dirty="0"/>
              <a:t>The revolution in genetic analysis that began with recombinant DNA technology</a:t>
            </a:r>
            <a:r>
              <a:rPr lang="tr-TR" dirty="0"/>
              <a:t> </a:t>
            </a:r>
            <a:r>
              <a:rPr lang="en-US" dirty="0"/>
              <a:t>and the invention of DNA sequencing techniques in the 1970s has, 30 years later,</a:t>
            </a:r>
            <a:r>
              <a:rPr lang="tr-TR" dirty="0"/>
              <a:t> </a:t>
            </a:r>
            <a:r>
              <a:rPr lang="en-US" dirty="0"/>
              <a:t>filled vast databases with nucleotide and protein sequences from a wide variety of</a:t>
            </a:r>
            <a:r>
              <a:rPr lang="tr-TR" dirty="0"/>
              <a:t> </a:t>
            </a:r>
            <a:r>
              <a:rPr lang="en-US" dirty="0"/>
              <a:t>organisms.</a:t>
            </a:r>
            <a:endParaRPr lang="tr-TR" dirty="0"/>
          </a:p>
          <a:p>
            <a:endParaRPr lang="en-US" dirty="0"/>
          </a:p>
        </p:txBody>
      </p:sp>
      <p:pic>
        <p:nvPicPr>
          <p:cNvPr id="4" name="Picture 2" descr="The Human Genome Project | Bioinformatics | Microbe N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14" y="2085553"/>
            <a:ext cx="9090372" cy="477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9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80059"/>
            <a:ext cx="10515600" cy="6197831"/>
          </a:xfrm>
        </p:spPr>
        <p:txBody>
          <a:bodyPr>
            <a:normAutofit/>
          </a:bodyPr>
          <a:lstStyle/>
          <a:p>
            <a:r>
              <a:rPr lang="en-US" dirty="0"/>
              <a:t>One might think that an alignment of completely unrelated sequences would </a:t>
            </a:r>
            <a:r>
              <a:rPr lang="en-US" dirty="0" smtClean="0"/>
              <a:t>have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percentage identity of zero. However, as there are only </a:t>
            </a:r>
            <a:r>
              <a:rPr lang="tr-TR" dirty="0" smtClean="0"/>
              <a:t>4</a:t>
            </a:r>
            <a:r>
              <a:rPr lang="en-US" dirty="0" smtClean="0"/>
              <a:t> </a:t>
            </a:r>
            <a:r>
              <a:rPr lang="en-US" dirty="0"/>
              <a:t>different </a:t>
            </a:r>
            <a:r>
              <a:rPr lang="en-US" dirty="0" smtClean="0"/>
              <a:t>nucleotides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nucleic acid sequences, and only 20 different amino acids in protein sequences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/>
              <a:t>there is always a small but finite probability for any aligned sequences that </a:t>
            </a:r>
            <a:r>
              <a:rPr lang="en-US" dirty="0" smtClean="0"/>
              <a:t>identical</a:t>
            </a:r>
            <a:r>
              <a:rPr lang="tr-TR" dirty="0" smtClean="0"/>
              <a:t> </a:t>
            </a:r>
            <a:r>
              <a:rPr lang="en-US" dirty="0" smtClean="0"/>
              <a:t>residues </a:t>
            </a:r>
            <a:r>
              <a:rPr lang="en-US" dirty="0"/>
              <a:t>will be matched at some positions.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Because </a:t>
            </a:r>
            <a:r>
              <a:rPr lang="en-US" dirty="0"/>
              <a:t>there are often hundreds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residues </a:t>
            </a:r>
            <a:r>
              <a:rPr lang="en-US" dirty="0"/>
              <a:t>in a protein sequence and thousands in a nucleotide sequence, </a:t>
            </a:r>
            <a:r>
              <a:rPr lang="en-US" dirty="0" smtClean="0"/>
              <a:t>unrelated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are expected to align matches at several positions.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length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matters: a 30% identity over a long alignment is less likely to have </a:t>
            </a:r>
            <a:r>
              <a:rPr lang="en-US" dirty="0" smtClean="0"/>
              <a:t>arisen</a:t>
            </a:r>
            <a:r>
              <a:rPr lang="tr-TR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chance than a 30% identity over a very short alignment.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0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dot-plot gives a visual assessment of similarity </a:t>
            </a:r>
            <a:r>
              <a:rPr lang="en-US" dirty="0" smtClean="0"/>
              <a:t>based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identity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/>
          </a:bodyPr>
          <a:lstStyle/>
          <a:p>
            <a:r>
              <a:rPr lang="en-US" dirty="0"/>
              <a:t>A dot matrix or </a:t>
            </a:r>
            <a:r>
              <a:rPr lang="en-US" b="1" dirty="0"/>
              <a:t>dot-plot </a:t>
            </a:r>
            <a:r>
              <a:rPr lang="en-US" dirty="0"/>
              <a:t>is one of the simplest ways to compare sequence </a:t>
            </a:r>
            <a:r>
              <a:rPr lang="en-US" dirty="0" smtClean="0"/>
              <a:t>similarity</a:t>
            </a:r>
            <a:r>
              <a:rPr lang="tr-TR" dirty="0" smtClean="0"/>
              <a:t> </a:t>
            </a:r>
            <a:r>
              <a:rPr lang="en-US" dirty="0" smtClean="0"/>
              <a:t>graphically</a:t>
            </a:r>
            <a:r>
              <a:rPr lang="en-US" dirty="0"/>
              <a:t>, and can be used for both nucleotide and protein sequences.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To compare</a:t>
            </a:r>
            <a:r>
              <a:rPr lang="tr-TR" dirty="0" smtClean="0"/>
              <a:t> </a:t>
            </a:r>
            <a:r>
              <a:rPr lang="en-US" dirty="0" smtClean="0"/>
              <a:t>two </a:t>
            </a:r>
            <a:r>
              <a:rPr lang="en-US" dirty="0"/>
              <a:t>sequences X and Y, one sequence is written out vertically, with each residue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sequence represented by a row, while the other is written horizontally, with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residue </a:t>
            </a:r>
            <a:r>
              <a:rPr lang="en-US" dirty="0"/>
              <a:t>represented by a column. 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5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residue of X is compared to each residue of</a:t>
            </a:r>
            <a:r>
              <a:rPr lang="tr-TR" dirty="0"/>
              <a:t> </a:t>
            </a:r>
            <a:r>
              <a:rPr lang="en-US" dirty="0"/>
              <a:t>Y (row to column comparison) and a dot is placed where the residues are identical.</a:t>
            </a:r>
          </a:p>
          <a:p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the simplest scoring system, identical residues are scored as 1 and </a:t>
            </a:r>
            <a:r>
              <a:rPr lang="en-US" dirty="0" err="1"/>
              <a:t>nonidentical</a:t>
            </a:r>
            <a:r>
              <a:rPr lang="tr-TR" dirty="0"/>
              <a:t> </a:t>
            </a:r>
            <a:r>
              <a:rPr lang="en-US" dirty="0"/>
              <a:t>residues as 0, and dots are placed at all positions that contain a 1.</a:t>
            </a:r>
          </a:p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460" y="388620"/>
            <a:ext cx="6325264" cy="6103620"/>
          </a:xfrm>
        </p:spPr>
        <p:txBody>
          <a:bodyPr>
            <a:normAutofit/>
          </a:bodyPr>
          <a:lstStyle/>
          <a:p>
            <a:r>
              <a:rPr lang="en-US" dirty="0"/>
              <a:t>For example, if </a:t>
            </a:r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take </a:t>
            </a:r>
            <a:r>
              <a:rPr lang="en-US" dirty="0"/>
              <a:t>the pair THISSEQUENCE/THISISASEQUENCE pair, then a simple dot-plot </a:t>
            </a:r>
            <a:r>
              <a:rPr lang="en-US" dirty="0" smtClean="0"/>
              <a:t>will</a:t>
            </a:r>
            <a:r>
              <a:rPr lang="tr-TR" dirty="0" smtClean="0"/>
              <a:t> </a:t>
            </a:r>
            <a:r>
              <a:rPr lang="en-US" dirty="0" smtClean="0"/>
              <a:t>look </a:t>
            </a:r>
            <a:r>
              <a:rPr lang="en-US" dirty="0"/>
              <a:t>like that illustrated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figure</a:t>
            </a:r>
            <a:r>
              <a:rPr lang="en-US" dirty="0" smtClean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dots in red, which form diagonal </a:t>
            </a:r>
            <a:r>
              <a:rPr lang="en-US" dirty="0" smtClean="0"/>
              <a:t>lines,</a:t>
            </a:r>
            <a:r>
              <a:rPr lang="tr-TR" dirty="0" smtClean="0"/>
              <a:t> </a:t>
            </a:r>
            <a:r>
              <a:rPr lang="en-US" dirty="0" smtClean="0"/>
              <a:t>represent </a:t>
            </a:r>
            <a:r>
              <a:rPr lang="en-US" dirty="0"/>
              <a:t>runs of matched residues.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pink dots scattered either side of the </a:t>
            </a:r>
            <a:r>
              <a:rPr lang="en-US" dirty="0" smtClean="0"/>
              <a:t>diagonals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the same residues found elsewhere in the sequence.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diagonals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interrupted </a:t>
            </a:r>
            <a:r>
              <a:rPr lang="en-US" dirty="0"/>
              <a:t>by a few cells, where a gap has been inserted.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724" y="0"/>
            <a:ext cx="5615276" cy="6858000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7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0110" y="512618"/>
            <a:ext cx="5375562" cy="6012873"/>
          </a:xfrm>
        </p:spPr>
        <p:txBody>
          <a:bodyPr>
            <a:normAutofit/>
          </a:bodyPr>
          <a:lstStyle/>
          <a:p>
            <a:r>
              <a:rPr lang="en-US" dirty="0"/>
              <a:t>Dot-plots suffer from background noise</a:t>
            </a:r>
          </a:p>
          <a:p>
            <a:endParaRPr lang="tr-TR" dirty="0" smtClean="0"/>
          </a:p>
          <a:p>
            <a:r>
              <a:rPr lang="en-US" dirty="0" smtClean="0"/>
              <a:t>To </a:t>
            </a:r>
            <a:r>
              <a:rPr lang="en-US" dirty="0"/>
              <a:t>overcome this problem it is necessary to apply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filter</a:t>
            </a:r>
            <a:endParaRPr lang="en-US" dirty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most-commonly used filtering method uses a </a:t>
            </a:r>
            <a:r>
              <a:rPr lang="en-US" dirty="0" smtClean="0"/>
              <a:t>sliding</a:t>
            </a:r>
            <a:r>
              <a:rPr lang="tr-TR" dirty="0" smtClean="0"/>
              <a:t> </a:t>
            </a:r>
            <a:r>
              <a:rPr lang="en-US" dirty="0" smtClean="0"/>
              <a:t>window </a:t>
            </a:r>
            <a:r>
              <a:rPr lang="en-US" dirty="0"/>
              <a:t>and requires that the comparison </a:t>
            </a:r>
            <a:r>
              <a:rPr lang="en-US" dirty="0" smtClean="0"/>
              <a:t>achieves</a:t>
            </a:r>
            <a:r>
              <a:rPr lang="tr-TR" dirty="0" smtClean="0"/>
              <a:t> </a:t>
            </a:r>
            <a:r>
              <a:rPr lang="en-US" dirty="0" smtClean="0"/>
              <a:t>some </a:t>
            </a:r>
            <a:r>
              <a:rPr lang="en-US" dirty="0"/>
              <a:t>minimum identity score summed over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window </a:t>
            </a:r>
            <a:r>
              <a:rPr lang="en-US" dirty="0"/>
              <a:t>before being </a:t>
            </a:r>
            <a:r>
              <a:rPr lang="en-US" dirty="0" smtClean="0"/>
              <a:t>considered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24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3241" r="1622"/>
          <a:stretch/>
        </p:blipFill>
        <p:spPr>
          <a:xfrm>
            <a:off x="5555672" y="1110832"/>
            <a:ext cx="6511636" cy="48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03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Check</a:t>
            </a:r>
            <a:endParaRPr lang="tr-TR" dirty="0" smtClean="0"/>
          </a:p>
          <a:p>
            <a:r>
              <a:rPr lang="en-US" dirty="0">
                <a:hlinkClick r:id="rId2"/>
              </a:rPr>
              <a:t>https://bioboot.shinyapps.io/dotplot</a:t>
            </a:r>
            <a:r>
              <a:rPr lang="en-US" dirty="0" smtClean="0">
                <a:hlinkClick r:id="rId2"/>
              </a:rPr>
              <a:t>/</a:t>
            </a:r>
            <a:endParaRPr lang="tr-TR" dirty="0" smtClean="0"/>
          </a:p>
          <a:p>
            <a:r>
              <a:rPr lang="tr-TR" dirty="0" err="1" smtClean="0"/>
              <a:t>for</a:t>
            </a:r>
            <a:r>
              <a:rPr lang="tr-TR" dirty="0" smtClean="0"/>
              <a:t> an </a:t>
            </a:r>
            <a:r>
              <a:rPr lang="tr-TR" dirty="0" err="1" smtClean="0"/>
              <a:t>interactive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56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Matrices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alignments of protein sequences, the score is assigned to each aligned pair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amino </a:t>
            </a:r>
            <a:r>
              <a:rPr lang="en-US" dirty="0"/>
              <a:t>acids is generally determined by reference to a </a:t>
            </a:r>
            <a:r>
              <a:rPr lang="en-US" b="1" dirty="0"/>
              <a:t>substitution matrix</a:t>
            </a:r>
            <a:r>
              <a:rPr lang="en-US" dirty="0"/>
              <a:t>, </a:t>
            </a:r>
            <a:r>
              <a:rPr lang="en-US" dirty="0" smtClean="0"/>
              <a:t>which</a:t>
            </a:r>
            <a:r>
              <a:rPr lang="tr-TR" dirty="0" smtClean="0"/>
              <a:t> </a:t>
            </a:r>
            <a:r>
              <a:rPr lang="en-US" dirty="0"/>
              <a:t>defines values for all possible pairs of residues. </a:t>
            </a:r>
            <a:endParaRPr lang="tr-TR" dirty="0" smtClean="0"/>
          </a:p>
          <a:p>
            <a:r>
              <a:rPr lang="en-US" dirty="0" smtClean="0"/>
              <a:t>Various </a:t>
            </a:r>
            <a:r>
              <a:rPr lang="en-US" dirty="0"/>
              <a:t>types of </a:t>
            </a:r>
            <a:r>
              <a:rPr lang="en-US" dirty="0" smtClean="0"/>
              <a:t>substitution</a:t>
            </a:r>
            <a:r>
              <a:rPr lang="tr-TR" dirty="0" smtClean="0"/>
              <a:t> </a:t>
            </a:r>
            <a:r>
              <a:rPr lang="en-US" dirty="0" smtClean="0"/>
              <a:t>matrices </a:t>
            </a:r>
            <a:r>
              <a:rPr lang="en-US" dirty="0"/>
              <a:t>have been used over the years. Some were based on theoretical </a:t>
            </a:r>
            <a:r>
              <a:rPr lang="en-US" dirty="0" smtClean="0"/>
              <a:t>considerations,</a:t>
            </a:r>
            <a:r>
              <a:rPr lang="tr-TR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as the number of mutations that are needed to convert one amino </a:t>
            </a:r>
            <a:r>
              <a:rPr lang="en-US" dirty="0" smtClean="0"/>
              <a:t>acid</a:t>
            </a:r>
            <a:r>
              <a:rPr lang="tr-TR" dirty="0" smtClean="0"/>
              <a:t> </a:t>
            </a:r>
            <a:r>
              <a:rPr lang="en-US" dirty="0" smtClean="0"/>
              <a:t>into </a:t>
            </a:r>
            <a:r>
              <a:rPr lang="en-US" dirty="0"/>
              <a:t>another, or similarities in physicochemical properties.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most </a:t>
            </a:r>
            <a:r>
              <a:rPr lang="en-US" dirty="0" smtClean="0"/>
              <a:t>successful,</a:t>
            </a:r>
            <a:r>
              <a:rPr lang="tr-TR" dirty="0" smtClean="0"/>
              <a:t> </a:t>
            </a:r>
            <a:r>
              <a:rPr lang="en-US" dirty="0" smtClean="0"/>
              <a:t>however</a:t>
            </a:r>
            <a:r>
              <a:rPr lang="en-US" dirty="0"/>
              <a:t>, use actual evidence of what has happened during evolution, and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on analysis of alignments of numerous homologs of well-studied </a:t>
            </a:r>
            <a:r>
              <a:rPr lang="en-US" dirty="0" smtClean="0"/>
              <a:t>proteins</a:t>
            </a:r>
            <a:r>
              <a:rPr lang="tr-TR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many different species.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65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665018"/>
            <a:ext cx="10515600" cy="5964381"/>
          </a:xfrm>
        </p:spPr>
        <p:txBody>
          <a:bodyPr>
            <a:normAutofit/>
          </a:bodyPr>
          <a:lstStyle/>
          <a:p>
            <a:r>
              <a:rPr lang="en-US" dirty="0"/>
              <a:t>The choice of which substitution matrix to use is not trivial because there is no </a:t>
            </a:r>
            <a:r>
              <a:rPr lang="en-US" dirty="0" smtClean="0"/>
              <a:t>one</a:t>
            </a:r>
            <a:r>
              <a:rPr lang="tr-TR" dirty="0" smtClean="0"/>
              <a:t> </a:t>
            </a:r>
            <a:r>
              <a:rPr lang="en-US" dirty="0" smtClean="0"/>
              <a:t>correct </a:t>
            </a:r>
            <a:r>
              <a:rPr lang="en-US" dirty="0"/>
              <a:t>scoring scheme for all circumstances. There is a wide range of variation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similarity of sequences, from almost complete identity to a few percent.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On one</a:t>
            </a:r>
            <a:r>
              <a:rPr lang="tr-TR" dirty="0" smtClean="0"/>
              <a:t> </a:t>
            </a:r>
            <a:r>
              <a:rPr lang="en-US" dirty="0" smtClean="0"/>
              <a:t>occasion </a:t>
            </a:r>
            <a:r>
              <a:rPr lang="en-US" dirty="0"/>
              <a:t>we may need to align and score closely related sequences, whereas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another </a:t>
            </a:r>
            <a:r>
              <a:rPr lang="en-US" dirty="0"/>
              <a:t>we may want to identify very distant relationships reliably. </a:t>
            </a:r>
            <a:endParaRPr lang="tr-TR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first </a:t>
            </a:r>
            <a:r>
              <a:rPr lang="en-US" dirty="0" smtClean="0"/>
              <a:t>case,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scoring scheme should be strongly biased toward giving high values to </a:t>
            </a:r>
            <a:r>
              <a:rPr lang="en-US" dirty="0" smtClean="0"/>
              <a:t>perfect</a:t>
            </a:r>
            <a:r>
              <a:rPr lang="tr-TR" dirty="0" smtClean="0"/>
              <a:t> </a:t>
            </a:r>
            <a:r>
              <a:rPr lang="en-US" dirty="0" smtClean="0"/>
              <a:t>matches </a:t>
            </a:r>
            <a:r>
              <a:rPr lang="en-US" dirty="0"/>
              <a:t>and highly conserved substitutions. </a:t>
            </a:r>
            <a:endParaRPr lang="tr-TR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second case, a wider range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substitutions </a:t>
            </a:r>
            <a:r>
              <a:rPr lang="en-US" dirty="0"/>
              <a:t>should be treated favorably.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0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5765483"/>
          </a:xfrm>
        </p:spPr>
        <p:txBody>
          <a:bodyPr>
            <a:normAutofit/>
          </a:bodyPr>
          <a:lstStyle/>
          <a:p>
            <a:r>
              <a:rPr lang="en-US" dirty="0"/>
              <a:t>Most scoring schemes for amino acid sequences use as reference a 20 </a:t>
            </a:r>
            <a:r>
              <a:rPr lang="tr-TR" dirty="0" smtClean="0"/>
              <a:t>x</a:t>
            </a:r>
            <a:r>
              <a:rPr lang="en-US" dirty="0" smtClean="0"/>
              <a:t> </a:t>
            </a:r>
            <a:r>
              <a:rPr lang="en-US" dirty="0"/>
              <a:t>20 </a:t>
            </a:r>
            <a:r>
              <a:rPr lang="en-US" dirty="0" smtClean="0"/>
              <a:t>substitution</a:t>
            </a:r>
            <a:r>
              <a:rPr lang="tr-TR" dirty="0" smtClean="0"/>
              <a:t> </a:t>
            </a:r>
            <a:r>
              <a:rPr lang="en-US" dirty="0" smtClean="0"/>
              <a:t>matrix</a:t>
            </a:r>
            <a:r>
              <a:rPr lang="en-US" dirty="0"/>
              <a:t>, representing the 20 amino acids found in proteins.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Each </a:t>
            </a:r>
            <a:r>
              <a:rPr lang="en-US" dirty="0"/>
              <a:t>cell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matrix </a:t>
            </a:r>
            <a:r>
              <a:rPr lang="en-US" dirty="0"/>
              <a:t>is occupied by a score representing the likelihood that that particular pair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amino </a:t>
            </a:r>
            <a:r>
              <a:rPr lang="en-US" dirty="0"/>
              <a:t>acids will occupy the same position through true homology, compared to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likelihood </a:t>
            </a:r>
            <a:r>
              <a:rPr lang="en-US" dirty="0"/>
              <a:t>of their occurring as a random match.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most important </a:t>
            </a:r>
            <a:r>
              <a:rPr lang="en-US" dirty="0" smtClean="0"/>
              <a:t>scoring</a:t>
            </a:r>
            <a:r>
              <a:rPr lang="tr-TR" dirty="0" smtClean="0"/>
              <a:t> </a:t>
            </a:r>
            <a:r>
              <a:rPr lang="en-US" dirty="0" smtClean="0"/>
              <a:t>matrices </a:t>
            </a:r>
            <a:r>
              <a:rPr lang="en-US" dirty="0"/>
              <a:t>will be described below, with general guidance as to which one to </a:t>
            </a:r>
            <a:r>
              <a:rPr lang="en-US" dirty="0" smtClean="0"/>
              <a:t>use</a:t>
            </a:r>
            <a:r>
              <a:rPr lang="tr-TR" dirty="0" smtClean="0"/>
              <a:t> </a:t>
            </a:r>
            <a:r>
              <a:rPr lang="en-US" dirty="0" smtClean="0"/>
              <a:t>when</a:t>
            </a:r>
            <a:r>
              <a:rPr lang="en-US" dirty="0"/>
              <a:t>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44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04801" y="207819"/>
            <a:ext cx="11596254" cy="2729346"/>
          </a:xfrm>
        </p:spPr>
        <p:txBody>
          <a:bodyPr>
            <a:normAutofit/>
          </a:bodyPr>
          <a:lstStyle/>
          <a:p>
            <a:r>
              <a:rPr lang="en-US" b="1" dirty="0"/>
              <a:t>Amino acid substitution </a:t>
            </a:r>
            <a:r>
              <a:rPr lang="en-US" b="1" dirty="0" smtClean="0"/>
              <a:t>scoring</a:t>
            </a:r>
            <a:r>
              <a:rPr lang="tr-TR" b="1" dirty="0" smtClean="0"/>
              <a:t> </a:t>
            </a:r>
            <a:r>
              <a:rPr lang="en-US" b="1" dirty="0" smtClean="0"/>
              <a:t>matrices</a:t>
            </a:r>
            <a:r>
              <a:rPr lang="en-US" b="1" dirty="0"/>
              <a:t>. </a:t>
            </a:r>
            <a:r>
              <a:rPr lang="en-US" dirty="0"/>
              <a:t>(A) The </a:t>
            </a:r>
            <a:r>
              <a:rPr lang="en-US" dirty="0" smtClean="0"/>
              <a:t>BLOSUM-62</a:t>
            </a:r>
            <a:r>
              <a:rPr lang="tr-TR" dirty="0" smtClean="0"/>
              <a:t> </a:t>
            </a:r>
            <a:r>
              <a:rPr lang="en-US" dirty="0" smtClean="0"/>
              <a:t>matrix </a:t>
            </a:r>
            <a:r>
              <a:rPr lang="en-US" dirty="0"/>
              <a:t>and (B) the </a:t>
            </a:r>
            <a:r>
              <a:rPr lang="en-US" dirty="0" smtClean="0"/>
              <a:t>PAM120</a:t>
            </a:r>
            <a:r>
              <a:rPr lang="tr-TR" dirty="0" smtClean="0"/>
              <a:t> </a:t>
            </a:r>
            <a:r>
              <a:rPr lang="en-US" dirty="0" smtClean="0"/>
              <a:t>substitution </a:t>
            </a:r>
            <a:r>
              <a:rPr lang="en-US" dirty="0"/>
              <a:t>matrix. Each </a:t>
            </a:r>
            <a:r>
              <a:rPr lang="en-US" dirty="0" smtClean="0"/>
              <a:t>cell</a:t>
            </a:r>
            <a:r>
              <a:rPr lang="tr-TR" dirty="0" smtClean="0"/>
              <a:t> </a:t>
            </a:r>
            <a:r>
              <a:rPr lang="en-US" dirty="0" smtClean="0"/>
              <a:t>represents </a:t>
            </a:r>
            <a:r>
              <a:rPr lang="en-US" dirty="0"/>
              <a:t>the score given to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residue </a:t>
            </a:r>
            <a:r>
              <a:rPr lang="en-US" dirty="0"/>
              <a:t>paired with another </a:t>
            </a:r>
            <a:r>
              <a:rPr lang="en-US" dirty="0" smtClean="0"/>
              <a:t>residue</a:t>
            </a:r>
            <a:r>
              <a:rPr lang="tr-TR" dirty="0" smtClean="0"/>
              <a:t> </a:t>
            </a:r>
            <a:r>
              <a:rPr lang="en-US" dirty="0" smtClean="0"/>
              <a:t>(row </a:t>
            </a:r>
            <a:r>
              <a:rPr lang="tr-TR" dirty="0" smtClean="0"/>
              <a:t>x</a:t>
            </a:r>
            <a:r>
              <a:rPr lang="en-US" dirty="0" smtClean="0"/>
              <a:t> </a:t>
            </a:r>
            <a:r>
              <a:rPr lang="en-US" dirty="0"/>
              <a:t>column). </a:t>
            </a:r>
            <a:r>
              <a:rPr lang="en-US" dirty="0" smtClean="0"/>
              <a:t>The </a:t>
            </a:r>
            <a:r>
              <a:rPr lang="en-US" dirty="0"/>
              <a:t>colored shading </a:t>
            </a:r>
            <a:r>
              <a:rPr lang="en-US" dirty="0" smtClean="0"/>
              <a:t>indicates</a:t>
            </a:r>
            <a:r>
              <a:rPr lang="tr-TR" dirty="0" smtClean="0"/>
              <a:t> </a:t>
            </a:r>
            <a:r>
              <a:rPr lang="en-US" dirty="0" smtClean="0"/>
              <a:t>different physicochemical</a:t>
            </a:r>
            <a:r>
              <a:rPr lang="tr-TR" dirty="0" smtClean="0"/>
              <a:t> </a:t>
            </a:r>
            <a:r>
              <a:rPr lang="en-US" dirty="0" smtClean="0"/>
              <a:t>properties </a:t>
            </a:r>
            <a:r>
              <a:rPr lang="en-US" dirty="0"/>
              <a:t>of the </a:t>
            </a:r>
            <a:r>
              <a:rPr lang="en-US" dirty="0" smtClean="0"/>
              <a:t>residues: </a:t>
            </a:r>
            <a:r>
              <a:rPr lang="en-US" dirty="0"/>
              <a:t>small and polar, </a:t>
            </a:r>
            <a:r>
              <a:rPr lang="en-US" dirty="0" smtClean="0"/>
              <a:t>yellow;</a:t>
            </a:r>
            <a:r>
              <a:rPr lang="tr-TR" dirty="0" smtClean="0"/>
              <a:t> </a:t>
            </a:r>
            <a:r>
              <a:rPr lang="en-US" dirty="0" smtClean="0"/>
              <a:t>small </a:t>
            </a:r>
            <a:r>
              <a:rPr lang="en-US" dirty="0"/>
              <a:t>and nonpolar, white; polar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acidic</a:t>
            </a:r>
            <a:r>
              <a:rPr lang="en-US" dirty="0"/>
              <a:t>, red; basic, blue; large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hydrophobic</a:t>
            </a:r>
            <a:r>
              <a:rPr lang="en-US" dirty="0"/>
              <a:t>, green; </a:t>
            </a:r>
            <a:r>
              <a:rPr lang="en-US" dirty="0" smtClean="0"/>
              <a:t>aromatic,</a:t>
            </a:r>
            <a:r>
              <a:rPr lang="tr-TR" dirty="0" smtClean="0"/>
              <a:t> </a:t>
            </a:r>
            <a:r>
              <a:rPr lang="en-US" dirty="0" smtClean="0"/>
              <a:t>orange</a:t>
            </a:r>
            <a:r>
              <a:rPr lang="en-US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b="50194"/>
          <a:stretch/>
        </p:blipFill>
        <p:spPr>
          <a:xfrm>
            <a:off x="789708" y="2763735"/>
            <a:ext cx="5153891" cy="40942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t="49667"/>
          <a:stretch/>
        </p:blipFill>
        <p:spPr>
          <a:xfrm>
            <a:off x="6372373" y="2763734"/>
            <a:ext cx="5099908" cy="4094265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5528" y="234462"/>
            <a:ext cx="8836122" cy="6447691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r>
              <a:rPr lang="en-US" dirty="0" smtClean="0"/>
              <a:t>Genomes </a:t>
            </a:r>
            <a:r>
              <a:rPr lang="en-US" dirty="0"/>
              <a:t>that have now been completely sequenced include </a:t>
            </a:r>
            <a:r>
              <a:rPr lang="en-US" dirty="0" smtClean="0"/>
              <a:t>human,</a:t>
            </a:r>
            <a:r>
              <a:rPr lang="tr-TR" dirty="0" smtClean="0"/>
              <a:t> </a:t>
            </a:r>
            <a:r>
              <a:rPr lang="en-US" dirty="0" smtClean="0"/>
              <a:t>mouse</a:t>
            </a:r>
            <a:r>
              <a:rPr lang="en-US" dirty="0"/>
              <a:t>, chimpanzee, the fruit fly </a:t>
            </a:r>
            <a:r>
              <a:rPr lang="en-US" i="1" dirty="0"/>
              <a:t>Drosophila, </a:t>
            </a:r>
            <a:r>
              <a:rPr lang="en-US" dirty="0"/>
              <a:t>the nematode </a:t>
            </a:r>
            <a:r>
              <a:rPr lang="en-US" i="1" dirty="0" err="1"/>
              <a:t>Caenorhabditis</a:t>
            </a:r>
            <a:r>
              <a:rPr lang="en-US" dirty="0"/>
              <a:t>, and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yeast </a:t>
            </a:r>
            <a:r>
              <a:rPr lang="en-US" i="1" dirty="0"/>
              <a:t>Saccharomyces</a:t>
            </a:r>
            <a:r>
              <a:rPr lang="en-US" dirty="0"/>
              <a:t>, as well as numerous bacteria, archaea, and viruses. </a:t>
            </a:r>
            <a:endParaRPr lang="tr-TR" dirty="0" smtClean="0"/>
          </a:p>
          <a:p>
            <a:endParaRPr lang="tr-TR" dirty="0" smtClean="0"/>
          </a:p>
        </p:txBody>
      </p:sp>
      <p:pic>
        <p:nvPicPr>
          <p:cNvPr id="1028" name="Picture 4" descr="CRISPR: Drosophila Melanogaster as a Model Organism for Biomedical Research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89"/>
          <a:stretch/>
        </p:blipFill>
        <p:spPr bwMode="auto">
          <a:xfrm>
            <a:off x="9675439" y="-20709"/>
            <a:ext cx="2162595" cy="206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imals in research: C. elegans (roundworm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743" y="2358321"/>
            <a:ext cx="2430291" cy="206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ccharomyces cerevisiae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695" y="4739264"/>
            <a:ext cx="2766385" cy="17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A More Accurate Chimpanzee Genome | The Institute for Creation Resear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50" y="3184608"/>
            <a:ext cx="6667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Mouse Genome [image] | EurekAlert! Science New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3" y="3186646"/>
            <a:ext cx="2481753" cy="37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0020"/>
            <a:ext cx="10515600" cy="6446520"/>
          </a:xfrm>
        </p:spPr>
        <p:txBody>
          <a:bodyPr>
            <a:normAutofit/>
          </a:bodyPr>
          <a:lstStyle/>
          <a:p>
            <a:r>
              <a:rPr lang="en-US" dirty="0"/>
              <a:t>When an alignment is made, each aligned amino acid pair is given a score from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substitution </a:t>
            </a:r>
            <a:r>
              <a:rPr lang="en-US" dirty="0"/>
              <a:t>matrix. These scores are then summed to give the overall score (</a:t>
            </a:r>
            <a:r>
              <a:rPr lang="en-US" i="1" dirty="0"/>
              <a:t>S</a:t>
            </a:r>
            <a:r>
              <a:rPr lang="en-US" dirty="0"/>
              <a:t>)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alignment. For example, using the BLOSUM-62 </a:t>
            </a:r>
            <a:r>
              <a:rPr lang="en-US" dirty="0" smtClean="0"/>
              <a:t>matrix we</a:t>
            </a:r>
            <a:r>
              <a:rPr lang="tr-TR" dirty="0" smtClean="0"/>
              <a:t> </a:t>
            </a:r>
            <a:r>
              <a:rPr lang="en-US" dirty="0" smtClean="0"/>
              <a:t>would </a:t>
            </a:r>
            <a:r>
              <a:rPr lang="en-US" dirty="0"/>
              <a:t>score our example alignment as follows (in this case “U” represents </a:t>
            </a:r>
            <a:r>
              <a:rPr lang="en-US" dirty="0" smtClean="0"/>
              <a:t>an</a:t>
            </a:r>
            <a:r>
              <a:rPr lang="tr-TR" dirty="0" smtClean="0"/>
              <a:t> </a:t>
            </a:r>
            <a:r>
              <a:rPr lang="en-US" dirty="0" smtClean="0"/>
              <a:t>unknown </a:t>
            </a:r>
            <a:r>
              <a:rPr lang="en-US" dirty="0"/>
              <a:t>residue; that is, a residue that could not be identified by sequencing </a:t>
            </a:r>
            <a:r>
              <a:rPr lang="tr-TR" dirty="0" smtClean="0"/>
              <a:t> t</a:t>
            </a:r>
            <a:r>
              <a:rPr lang="en-US" dirty="0" err="1" smtClean="0"/>
              <a:t>echniques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is thus not given a score</a:t>
            </a:r>
            <a:r>
              <a:rPr lang="en-US" dirty="0" smtClean="0"/>
              <a:t>).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en-US" dirty="0" smtClean="0"/>
              <a:t>Therefore </a:t>
            </a:r>
            <a:r>
              <a:rPr lang="en-US" dirty="0"/>
              <a:t>the overall score </a:t>
            </a:r>
            <a:r>
              <a:rPr lang="en-US" i="1" dirty="0"/>
              <a:t>S </a:t>
            </a:r>
            <a:r>
              <a:rPr lang="en-US" dirty="0"/>
              <a:t>for this alignment equals 52.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84" y="3223260"/>
            <a:ext cx="9728032" cy="2113531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4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choice of substitution matrix depends on the problem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solved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r>
              <a:rPr lang="en-US" dirty="0"/>
              <a:t>With many scoring matrices available, it is hard to know which one to use. Within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group </a:t>
            </a:r>
            <a:r>
              <a:rPr lang="en-US" dirty="0"/>
              <a:t>of matrices such as the PAM or BLOSUM series, different ones, for </a:t>
            </a:r>
            <a:r>
              <a:rPr lang="en-US" dirty="0" smtClean="0"/>
              <a:t>example</a:t>
            </a:r>
            <a:r>
              <a:rPr lang="tr-TR" dirty="0" smtClean="0"/>
              <a:t> </a:t>
            </a:r>
            <a:r>
              <a:rPr lang="en-US" dirty="0" smtClean="0"/>
              <a:t>PAM250 </a:t>
            </a:r>
            <a:r>
              <a:rPr lang="en-US" dirty="0"/>
              <a:t>versus PAM120 or BLOSUM-50 versus BLOSUM-80, are more suitable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different </a:t>
            </a:r>
            <a:r>
              <a:rPr lang="en-US" dirty="0"/>
              <a:t>types of problem.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PAM matrix number indicates </a:t>
            </a:r>
            <a:r>
              <a:rPr lang="en-US" dirty="0" smtClean="0"/>
              <a:t>evolutionary</a:t>
            </a:r>
            <a:r>
              <a:rPr lang="tr-TR" dirty="0" smtClean="0"/>
              <a:t> </a:t>
            </a:r>
            <a:r>
              <a:rPr lang="en-US" dirty="0" smtClean="0"/>
              <a:t>distance </a:t>
            </a:r>
            <a:r>
              <a:rPr lang="en-US" dirty="0"/>
              <a:t>whereas the BLOSUM matrix number refers to percentage identity. </a:t>
            </a:r>
            <a:endParaRPr lang="tr-TR" dirty="0"/>
          </a:p>
          <a:p>
            <a:r>
              <a:rPr lang="en-US" dirty="0" smtClean="0"/>
              <a:t>When</a:t>
            </a:r>
            <a:r>
              <a:rPr lang="tr-TR" dirty="0" smtClean="0"/>
              <a:t> </a:t>
            </a:r>
            <a:r>
              <a:rPr lang="en-US" dirty="0" smtClean="0"/>
              <a:t>aligning </a:t>
            </a:r>
            <a:r>
              <a:rPr lang="en-US" dirty="0"/>
              <a:t>sequences that are anticipated to be very distantly related, matrices </a:t>
            </a:r>
            <a:r>
              <a:rPr lang="en-US" dirty="0" smtClean="0"/>
              <a:t>such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PAM250 and BLOSUM-50 may therefore be preferable. PAM120 and </a:t>
            </a:r>
            <a:r>
              <a:rPr lang="en-US" dirty="0" smtClean="0"/>
              <a:t>BLOSUM-80</a:t>
            </a:r>
            <a:r>
              <a:rPr lang="tr-TR" dirty="0" smtClean="0"/>
              <a:t> </a:t>
            </a:r>
            <a:r>
              <a:rPr lang="en-US" dirty="0" smtClean="0"/>
              <a:t>may </a:t>
            </a:r>
            <a:r>
              <a:rPr lang="en-US" dirty="0"/>
              <a:t>perform better for more closely related sequences.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71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Gaps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Homologous sequences are often of different lengths as the result of insertions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deletions </a:t>
            </a:r>
            <a:r>
              <a:rPr lang="en-US" dirty="0"/>
              <a:t>(</a:t>
            </a:r>
            <a:r>
              <a:rPr lang="en-US" b="1" dirty="0" err="1"/>
              <a:t>indels</a:t>
            </a:r>
            <a:r>
              <a:rPr lang="en-US" dirty="0"/>
              <a:t>) that have occurred in the sequences as they diverged from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ancestral </a:t>
            </a:r>
            <a:r>
              <a:rPr lang="en-US" dirty="0"/>
              <a:t>sequence.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Their </a:t>
            </a:r>
            <a:r>
              <a:rPr lang="en-US" dirty="0"/>
              <a:t>alignment is generally dealt with by inserting </a:t>
            </a:r>
            <a:r>
              <a:rPr lang="en-US" b="1" dirty="0"/>
              <a:t>gaps </a:t>
            </a:r>
            <a:r>
              <a:rPr lang="en-US" dirty="0"/>
              <a:t>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to achieve as correct a match as possible.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To </a:t>
            </a:r>
            <a:r>
              <a:rPr lang="en-US" dirty="0"/>
              <a:t>signify that an insertion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deletion </a:t>
            </a:r>
            <a:r>
              <a:rPr lang="en-US" dirty="0"/>
              <a:t>has occurred, a letter or stretch of letters in one sequence is paired up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blank </a:t>
            </a:r>
            <a:r>
              <a:rPr lang="en-US" dirty="0"/>
              <a:t>spaces (usually indicated by hyphens) inserted into the other sequence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achieve </a:t>
            </a:r>
            <a:r>
              <a:rPr lang="en-US" dirty="0"/>
              <a:t>a better match.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33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3964"/>
            <a:ext cx="10515600" cy="6567054"/>
          </a:xfrm>
        </p:spPr>
        <p:txBody>
          <a:bodyPr>
            <a:normAutofit/>
          </a:bodyPr>
          <a:lstStyle/>
          <a:p>
            <a:r>
              <a:rPr lang="en-US" dirty="0"/>
              <a:t>Gaps must be introduced judiciously: forcing two sequences to match up simply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inserting </a:t>
            </a:r>
            <a:r>
              <a:rPr lang="en-US" dirty="0"/>
              <a:t>large numbers of gaps will not reflect reality and will produce a </a:t>
            </a:r>
            <a:r>
              <a:rPr lang="en-US" dirty="0" smtClean="0"/>
              <a:t>meaningless</a:t>
            </a:r>
            <a:r>
              <a:rPr lang="tr-TR" dirty="0" smtClean="0"/>
              <a:t> </a:t>
            </a:r>
            <a:r>
              <a:rPr lang="en-US" dirty="0" smtClean="0"/>
              <a:t>alignment</a:t>
            </a:r>
            <a:r>
              <a:rPr lang="en-US" dirty="0"/>
              <a:t>. To place limits on the introduction of gaps, alignment programs </a:t>
            </a:r>
            <a:r>
              <a:rPr lang="en-US" dirty="0" smtClean="0"/>
              <a:t>use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b="1" dirty="0"/>
              <a:t>gap penalty</a:t>
            </a:r>
            <a:r>
              <a:rPr lang="en-US" dirty="0"/>
              <a:t>: each time a gap is introduced, the penalty is subtracted from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score</a:t>
            </a:r>
            <a:r>
              <a:rPr lang="en-US" dirty="0"/>
              <a:t>, decreasing the overall score of the alignment. </a:t>
            </a:r>
            <a:endParaRPr lang="tr-TR" dirty="0" smtClean="0"/>
          </a:p>
          <a:p>
            <a:r>
              <a:rPr lang="en-US" dirty="0" smtClean="0"/>
              <a:t>Structural </a:t>
            </a:r>
            <a:r>
              <a:rPr lang="en-US" dirty="0"/>
              <a:t>analysis has </a:t>
            </a:r>
            <a:r>
              <a:rPr lang="en-US" dirty="0" smtClean="0"/>
              <a:t>shown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fewer insertions and deletions occur in sequences of structural </a:t>
            </a:r>
            <a:r>
              <a:rPr lang="en-US" dirty="0" smtClean="0"/>
              <a:t>importance,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that insertions tend to be several residues long rather than just a single </a:t>
            </a:r>
            <a:r>
              <a:rPr lang="en-US" dirty="0" smtClean="0"/>
              <a:t>residue</a:t>
            </a:r>
            <a:r>
              <a:rPr lang="tr-TR" dirty="0" smtClean="0"/>
              <a:t> </a:t>
            </a:r>
            <a:r>
              <a:rPr lang="en-US" dirty="0" smtClean="0"/>
              <a:t>long</a:t>
            </a:r>
            <a:r>
              <a:rPr lang="en-US" dirty="0"/>
              <a:t>. This information can be included in the scoring scheme by placing a </a:t>
            </a:r>
            <a:r>
              <a:rPr lang="en-US" dirty="0" smtClean="0"/>
              <a:t>smaller</a:t>
            </a:r>
            <a:r>
              <a:rPr lang="tr-TR" dirty="0" smtClean="0"/>
              <a:t> </a:t>
            </a:r>
            <a:r>
              <a:rPr lang="en-US" dirty="0" smtClean="0"/>
              <a:t>penalty </a:t>
            </a:r>
            <a:r>
              <a:rPr lang="en-US" dirty="0"/>
              <a:t>on lengthening an existing gap (</a:t>
            </a:r>
            <a:r>
              <a:rPr lang="en-US" b="1" dirty="0"/>
              <a:t>gap extension penalty</a:t>
            </a:r>
            <a:r>
              <a:rPr lang="en-US" dirty="0"/>
              <a:t>) than on </a:t>
            </a:r>
            <a:r>
              <a:rPr lang="en-US" dirty="0" smtClean="0"/>
              <a:t>introducing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new gap, thus penalizing single-residue gaps relatively more. </a:t>
            </a:r>
            <a:endParaRPr lang="tr-TR" dirty="0" smtClean="0"/>
          </a:p>
          <a:p>
            <a:r>
              <a:rPr lang="en-US" dirty="0" smtClean="0"/>
              <a:t>The best</a:t>
            </a:r>
            <a:r>
              <a:rPr lang="tr-TR" dirty="0" smtClean="0"/>
              <a:t> </a:t>
            </a:r>
            <a:r>
              <a:rPr lang="en-US" dirty="0" smtClean="0"/>
              <a:t>alignment </a:t>
            </a:r>
            <a:r>
              <a:rPr lang="en-US" dirty="0"/>
              <a:t>is thus the one that returns the maximum score for the smallest </a:t>
            </a:r>
            <a:r>
              <a:rPr lang="en-US" dirty="0" smtClean="0"/>
              <a:t>number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introduced gaps.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55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programming algorithms can determine the </a:t>
            </a:r>
            <a:r>
              <a:rPr lang="en-US" dirty="0" smtClean="0"/>
              <a:t>optimal</a:t>
            </a:r>
            <a:r>
              <a:rPr lang="tr-TR" dirty="0" smtClean="0"/>
              <a:t> </a:t>
            </a:r>
            <a:r>
              <a:rPr lang="en-US" dirty="0" smtClean="0"/>
              <a:t>introduction </a:t>
            </a:r>
            <a:r>
              <a:rPr lang="en-US" dirty="0"/>
              <a:t>of gaps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practice, it is nearly always necessary to insert gaps into sequences when</a:t>
            </a:r>
            <a:r>
              <a:rPr lang="tr-TR" dirty="0" smtClean="0"/>
              <a:t> </a:t>
            </a:r>
            <a:r>
              <a:rPr lang="en-US" dirty="0" smtClean="0"/>
              <a:t>aligning them. The most obvious way of finding the best alignment with gaps would</a:t>
            </a:r>
            <a:r>
              <a:rPr lang="tr-TR" dirty="0" smtClean="0"/>
              <a:t> </a:t>
            </a:r>
            <a:r>
              <a:rPr lang="en-US" dirty="0" smtClean="0"/>
              <a:t>be to generate all possible gapped alignments, find the score for each, and select</a:t>
            </a:r>
            <a:r>
              <a:rPr lang="tr-TR" dirty="0" smtClean="0"/>
              <a:t> </a:t>
            </a:r>
            <a:r>
              <a:rPr lang="en-US" dirty="0" smtClean="0"/>
              <a:t>the highest-scoring alignment. This would be enormously time </a:t>
            </a:r>
            <a:r>
              <a:rPr lang="tr-TR" dirty="0" smtClean="0"/>
              <a:t> </a:t>
            </a:r>
            <a:r>
              <a:rPr lang="en-US" dirty="0" smtClean="0"/>
              <a:t>consuming,</a:t>
            </a:r>
            <a:r>
              <a:rPr lang="tr-TR" dirty="0" smtClean="0"/>
              <a:t> </a:t>
            </a:r>
            <a:r>
              <a:rPr lang="en-US" dirty="0"/>
              <a:t>however. </a:t>
            </a:r>
            <a:endParaRPr lang="tr-TR" dirty="0" smtClean="0"/>
          </a:p>
          <a:p>
            <a:r>
              <a:rPr lang="en-US" dirty="0" smtClean="0"/>
              <a:t>For </a:t>
            </a:r>
            <a:r>
              <a:rPr lang="en-US" dirty="0"/>
              <a:t>example, approximately 10</a:t>
            </a:r>
            <a:r>
              <a:rPr lang="en-US" baseline="30000" dirty="0"/>
              <a:t>75</a:t>
            </a:r>
            <a:r>
              <a:rPr lang="en-US" dirty="0"/>
              <a:t> alignments would need to be </a:t>
            </a:r>
            <a:r>
              <a:rPr lang="en-US" dirty="0" smtClean="0"/>
              <a:t>generated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a sequence of only 100 residues. It only became practicable to incorporate </a:t>
            </a:r>
            <a:r>
              <a:rPr lang="en-US" dirty="0" smtClean="0"/>
              <a:t>gaps</a:t>
            </a:r>
            <a:r>
              <a:rPr lang="tr-TR" dirty="0" smtClean="0"/>
              <a:t> </a:t>
            </a:r>
            <a:r>
              <a:rPr lang="en-US" dirty="0" smtClean="0"/>
              <a:t>into </a:t>
            </a:r>
            <a:r>
              <a:rPr lang="en-US" dirty="0"/>
              <a:t>an alignment with the development of </a:t>
            </a:r>
            <a:r>
              <a:rPr lang="en-US" b="1" dirty="0"/>
              <a:t>dynamic programming algorithms</a:t>
            </a:r>
            <a:r>
              <a:rPr lang="en-US" dirty="0"/>
              <a:t>.</a:t>
            </a:r>
          </a:p>
          <a:p>
            <a:r>
              <a:rPr lang="en-US" dirty="0"/>
              <a:t>These avoid unnecessary exploration of the bulk of alignments that can be </a:t>
            </a:r>
            <a:r>
              <a:rPr lang="en-US" dirty="0" smtClean="0"/>
              <a:t>shown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be </a:t>
            </a:r>
            <a:r>
              <a:rPr lang="en-US" dirty="0" err="1"/>
              <a:t>nonoptimal</a:t>
            </a:r>
            <a:r>
              <a:rPr lang="en-US" dirty="0"/>
              <a:t>. The name “dynamic programming” reflects the fact that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precise </a:t>
            </a:r>
            <a:r>
              <a:rPr lang="en-US" dirty="0"/>
              <a:t>behavior of the algorithm is established only when it runs (in other </a:t>
            </a:r>
            <a:r>
              <a:rPr lang="en-US" dirty="0" smtClean="0"/>
              <a:t>words,</a:t>
            </a:r>
            <a:r>
              <a:rPr lang="tr-TR" dirty="0" smtClean="0"/>
              <a:t> </a:t>
            </a:r>
            <a:r>
              <a:rPr lang="en-US" dirty="0" smtClean="0"/>
              <a:t>dynamically</a:t>
            </a:r>
            <a:r>
              <a:rPr lang="en-US" dirty="0"/>
              <a:t>) because it depends on the sequences being aligned.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37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/>
          </a:bodyPr>
          <a:lstStyle/>
          <a:p>
            <a:r>
              <a:rPr lang="en-US" dirty="0"/>
              <a:t>The first algorithm to use dynamic programming for sequence comparison </a:t>
            </a:r>
            <a:r>
              <a:rPr lang="en-US" dirty="0" smtClean="0"/>
              <a:t>was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of S. B. Needleman and C. D. </a:t>
            </a:r>
            <a:r>
              <a:rPr lang="en-US" dirty="0" err="1"/>
              <a:t>Wunsch</a:t>
            </a:r>
            <a:r>
              <a:rPr lang="en-US" dirty="0"/>
              <a:t>, published in 1970. Their technique is </a:t>
            </a:r>
            <a:r>
              <a:rPr lang="en-US" dirty="0" smtClean="0"/>
              <a:t>still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core of many present-day alignment and sequence-searching methods.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In their</a:t>
            </a:r>
            <a:r>
              <a:rPr lang="tr-TR" dirty="0" smtClean="0"/>
              <a:t> </a:t>
            </a:r>
            <a:r>
              <a:rPr lang="en-US" dirty="0" smtClean="0"/>
              <a:t>method</a:t>
            </a:r>
            <a:r>
              <a:rPr lang="en-US" dirty="0"/>
              <a:t>, gaps, regardless of length, have an associated penalty score; </a:t>
            </a:r>
            <a:r>
              <a:rPr lang="en-US" dirty="0" smtClean="0"/>
              <a:t>newer</a:t>
            </a:r>
            <a:r>
              <a:rPr lang="tr-TR" dirty="0" smtClean="0"/>
              <a:t> </a:t>
            </a:r>
            <a:r>
              <a:rPr lang="en-US" dirty="0" smtClean="0"/>
              <a:t>methods </a:t>
            </a:r>
            <a:r>
              <a:rPr lang="en-US" dirty="0"/>
              <a:t>use more complicated gap penalties. The actual values of </a:t>
            </a:r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gap </a:t>
            </a:r>
            <a:r>
              <a:rPr lang="en-US" dirty="0" smtClean="0"/>
              <a:t>scores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varied depending on the type of scoring matrix being used.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One </a:t>
            </a:r>
            <a:r>
              <a:rPr lang="en-US" dirty="0"/>
              <a:t>rule </a:t>
            </a:r>
            <a:r>
              <a:rPr lang="en-US" dirty="0" smtClean="0"/>
              <a:t>always</a:t>
            </a:r>
            <a:r>
              <a:rPr lang="tr-TR" dirty="0" smtClean="0"/>
              <a:t> </a:t>
            </a:r>
            <a:r>
              <a:rPr lang="en-US" dirty="0" smtClean="0"/>
              <a:t>followed </a:t>
            </a:r>
            <a:r>
              <a:rPr lang="en-US" dirty="0"/>
              <a:t>is that gaps can never be aligned with each other.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3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Alignment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829194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general principles outlined in the previous sections can be used to make </a:t>
            </a:r>
            <a:r>
              <a:rPr lang="en-US" dirty="0" smtClean="0"/>
              <a:t>different</a:t>
            </a:r>
            <a:r>
              <a:rPr lang="tr-TR" dirty="0" smtClean="0"/>
              <a:t> </a:t>
            </a:r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alignment</a:t>
            </a:r>
            <a:r>
              <a:rPr lang="tr-TR" dirty="0" smtClean="0"/>
              <a:t>. </a:t>
            </a:r>
          </a:p>
          <a:p>
            <a:r>
              <a:rPr lang="en-US" dirty="0" smtClean="0"/>
              <a:t>Two </a:t>
            </a:r>
            <a:r>
              <a:rPr lang="en-US" dirty="0"/>
              <a:t>closely related </a:t>
            </a:r>
            <a:r>
              <a:rPr lang="en-US" dirty="0" smtClean="0"/>
              <a:t>homologous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will generally be of approximately the same length, so that their </a:t>
            </a:r>
            <a:r>
              <a:rPr lang="en-US" dirty="0" smtClean="0"/>
              <a:t>alignment</a:t>
            </a:r>
            <a:r>
              <a:rPr lang="tr-TR" dirty="0" smtClean="0"/>
              <a:t> </a:t>
            </a:r>
            <a:r>
              <a:rPr lang="en-US" dirty="0"/>
              <a:t>will cover the full range of each sequence. </a:t>
            </a:r>
            <a:endParaRPr lang="tr-TR" dirty="0" smtClean="0"/>
          </a:p>
          <a:p>
            <a:r>
              <a:rPr lang="en-US" dirty="0" smtClean="0"/>
              <a:t>This </a:t>
            </a:r>
            <a:r>
              <a:rPr lang="en-US" dirty="0"/>
              <a:t>is referred to as a </a:t>
            </a:r>
            <a:r>
              <a:rPr lang="en-US" b="1" dirty="0"/>
              <a:t>global </a:t>
            </a:r>
            <a:r>
              <a:rPr lang="en-US" b="1" dirty="0" smtClean="0"/>
              <a:t>alignment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is generally the appropriate one to use when you want to compare or find </a:t>
            </a:r>
            <a:r>
              <a:rPr lang="en-US" dirty="0" smtClean="0"/>
              <a:t>closely</a:t>
            </a:r>
            <a:r>
              <a:rPr lang="tr-TR" dirty="0" smtClean="0"/>
              <a:t> </a:t>
            </a:r>
            <a:r>
              <a:rPr lang="en-US" dirty="0" smtClean="0"/>
              <a:t>related </a:t>
            </a:r>
            <a:r>
              <a:rPr lang="en-US" dirty="0"/>
              <a:t>sequences that are similar over their whole length.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60199"/>
            <a:ext cx="3195119" cy="6772261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90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6400800"/>
          </a:xfrm>
        </p:spPr>
        <p:txBody>
          <a:bodyPr>
            <a:normAutofit/>
          </a:bodyPr>
          <a:lstStyle/>
          <a:p>
            <a:r>
              <a:rPr lang="en-US" dirty="0"/>
              <a:t>On the other hand, there are many cases where only parts of sequences are related.</a:t>
            </a:r>
          </a:p>
          <a:p>
            <a:r>
              <a:rPr lang="en-US" dirty="0"/>
              <a:t>A simple example is the amino acid sequences of two proteins each consisting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two </a:t>
            </a:r>
            <a:r>
              <a:rPr lang="en-US" dirty="0"/>
              <a:t>domains, with only one domain common to both proteins and the </a:t>
            </a:r>
            <a:r>
              <a:rPr lang="en-US" dirty="0" smtClean="0"/>
              <a:t>other</a:t>
            </a:r>
            <a:r>
              <a:rPr lang="tr-TR" dirty="0" smtClean="0"/>
              <a:t> </a:t>
            </a:r>
            <a:r>
              <a:rPr lang="en-US" dirty="0" smtClean="0"/>
              <a:t>domains </a:t>
            </a:r>
            <a:r>
              <a:rPr lang="en-US" dirty="0"/>
              <a:t>completely unrelated. In this case, the only meaningful alignment will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b="1" dirty="0"/>
              <a:t>local alignment </a:t>
            </a:r>
            <a:r>
              <a:rPr lang="en-US" dirty="0"/>
              <a:t>of the shared domain. </a:t>
            </a:r>
            <a:endParaRPr lang="tr-TR" dirty="0" smtClean="0"/>
          </a:p>
          <a:p>
            <a:r>
              <a:rPr lang="en-US" dirty="0" smtClean="0"/>
              <a:t>Looking </a:t>
            </a:r>
            <a:r>
              <a:rPr lang="en-US" dirty="0"/>
              <a:t>only at global alignments may </a:t>
            </a:r>
            <a:r>
              <a:rPr lang="en-US" dirty="0" smtClean="0"/>
              <a:t>not</a:t>
            </a:r>
            <a:r>
              <a:rPr lang="tr-TR" dirty="0" smtClean="0"/>
              <a:t> </a:t>
            </a:r>
            <a:r>
              <a:rPr lang="en-US" dirty="0" smtClean="0"/>
              <a:t>reveal </a:t>
            </a:r>
            <a:r>
              <a:rPr lang="en-US" dirty="0"/>
              <a:t>the limited but important similarity between the sequences. This is </a:t>
            </a:r>
            <a:r>
              <a:rPr lang="en-US" dirty="0" smtClean="0"/>
              <a:t>particularly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case for comparisons between </a:t>
            </a:r>
            <a:r>
              <a:rPr lang="en-US" dirty="0" err="1"/>
              <a:t>multidomain</a:t>
            </a:r>
            <a:r>
              <a:rPr lang="en-US" dirty="0"/>
              <a:t> proteins, such as </a:t>
            </a:r>
            <a:r>
              <a:rPr lang="en-US" dirty="0" smtClean="0"/>
              <a:t>PI3-kinases,</a:t>
            </a:r>
            <a:r>
              <a:rPr lang="tr-T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consist of a number of small protein domains strung </a:t>
            </a:r>
            <a:r>
              <a:rPr lang="en-US" dirty="0" smtClean="0"/>
              <a:t>together. </a:t>
            </a:r>
            <a:endParaRPr lang="tr-TR" dirty="0" smtClean="0"/>
          </a:p>
          <a:p>
            <a:r>
              <a:rPr lang="en-US" dirty="0" smtClean="0"/>
              <a:t>Local </a:t>
            </a:r>
            <a:r>
              <a:rPr lang="en-US" dirty="0"/>
              <a:t>alignment programs are therefore useful for detecting shared domains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proteins.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5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>
            <a:normAutofit/>
          </a:bodyPr>
          <a:lstStyle/>
          <a:p>
            <a:r>
              <a:rPr lang="en-US" dirty="0"/>
              <a:t>When searching through a sequence database with a query sequence from </a:t>
            </a:r>
            <a:r>
              <a:rPr lang="en-US" dirty="0" smtClean="0"/>
              <a:t>an</a:t>
            </a:r>
            <a:r>
              <a:rPr lang="tr-TR" dirty="0" smtClean="0"/>
              <a:t> </a:t>
            </a:r>
            <a:r>
              <a:rPr lang="en-US" dirty="0" smtClean="0"/>
              <a:t>unknown </a:t>
            </a:r>
            <a:r>
              <a:rPr lang="en-US" dirty="0"/>
              <a:t>protein, local alignment is a very useful tool to use initially.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Once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with regions of high similarity are found using local alignment, </a:t>
            </a:r>
            <a:r>
              <a:rPr lang="en-US" dirty="0" smtClean="0"/>
              <a:t>global</a:t>
            </a:r>
            <a:r>
              <a:rPr lang="tr-TR" dirty="0" smtClean="0"/>
              <a:t> </a:t>
            </a:r>
            <a:r>
              <a:rPr lang="en-US" dirty="0" smtClean="0"/>
              <a:t>alignment </a:t>
            </a:r>
            <a:r>
              <a:rPr lang="en-US" dirty="0"/>
              <a:t>can be used to align the rest of the sequence that is not so similar.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Local</a:t>
            </a:r>
            <a:r>
              <a:rPr lang="tr-TR" dirty="0" smtClean="0"/>
              <a:t> </a:t>
            </a:r>
            <a:r>
              <a:rPr lang="en-US" dirty="0" smtClean="0"/>
              <a:t>alignment </a:t>
            </a:r>
            <a:r>
              <a:rPr lang="en-US" dirty="0"/>
              <a:t>is also a good tool for identifying particular functional sites from </a:t>
            </a:r>
            <a:r>
              <a:rPr lang="en-US" dirty="0" smtClean="0"/>
              <a:t>which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patterns and motifs can be derived.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87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ajor Differences: Difference between Global and Local Sequence Alig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527"/>
            <a:ext cx="12155722" cy="662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68036"/>
            <a:ext cx="10515600" cy="5608927"/>
          </a:xfrm>
        </p:spPr>
        <p:txBody>
          <a:bodyPr/>
          <a:lstStyle/>
          <a:p>
            <a:r>
              <a:rPr lang="en-US" dirty="0"/>
              <a:t>Although</a:t>
            </a:r>
            <a:r>
              <a:rPr lang="tr-TR" dirty="0"/>
              <a:t> </a:t>
            </a:r>
            <a:r>
              <a:rPr lang="en-US" dirty="0"/>
              <a:t>entries for nucleotide and protein sequences in databases such as </a:t>
            </a:r>
            <a:r>
              <a:rPr lang="en-US" dirty="0" err="1"/>
              <a:t>GenBank</a:t>
            </a:r>
            <a:r>
              <a:rPr lang="en-US" dirty="0"/>
              <a:t>, </a:t>
            </a:r>
            <a:r>
              <a:rPr lang="en-US" dirty="0" err="1"/>
              <a:t>dbEST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/>
              <a:t>and </a:t>
            </a:r>
            <a:r>
              <a:rPr lang="en-US" dirty="0" err="1"/>
              <a:t>UniProt</a:t>
            </a:r>
            <a:r>
              <a:rPr lang="en-US" dirty="0"/>
              <a:t> KB now number many millions, nothing is known about the structure</a:t>
            </a:r>
            <a:r>
              <a:rPr lang="tr-TR" dirty="0"/>
              <a:t> </a:t>
            </a:r>
            <a:r>
              <a:rPr lang="en-US" dirty="0"/>
              <a:t>or function of the proteins specified by many of them. Converting this sequence</a:t>
            </a:r>
            <a:r>
              <a:rPr lang="tr-TR" dirty="0"/>
              <a:t> </a:t>
            </a:r>
            <a:r>
              <a:rPr lang="en-US" dirty="0"/>
              <a:t>information into useful biological knowledge is now the main challenge.</a:t>
            </a: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6129" t="37113" r="15287" b="20129"/>
          <a:stretch/>
        </p:blipFill>
        <p:spPr>
          <a:xfrm>
            <a:off x="192958" y="3295194"/>
            <a:ext cx="11806082" cy="3560619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031672" y="2928055"/>
            <a:ext cx="412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GenBank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WGS Database </a:t>
            </a:r>
            <a:r>
              <a:rPr lang="tr-TR" dirty="0" err="1" smtClean="0"/>
              <a:t>Statistics</a:t>
            </a:r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77090"/>
            <a:ext cx="10515600" cy="6470073"/>
          </a:xfrm>
        </p:spPr>
        <p:txBody>
          <a:bodyPr>
            <a:normAutofit/>
          </a:bodyPr>
          <a:lstStyle/>
          <a:p>
            <a:r>
              <a:rPr lang="en-US" dirty="0"/>
              <a:t>A widely used local alignment algorithm is the Smith–Waterman algorithm, </a:t>
            </a:r>
            <a:r>
              <a:rPr lang="en-US" dirty="0" smtClean="0"/>
              <a:t>which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 modification of the Needleman–</a:t>
            </a:r>
            <a:r>
              <a:rPr lang="en-US" dirty="0" err="1"/>
              <a:t>Wunsch</a:t>
            </a:r>
            <a:r>
              <a:rPr lang="en-US" dirty="0"/>
              <a:t> algorithm. Instead of looking at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in its entirety, which is what the Needleman–</a:t>
            </a:r>
            <a:r>
              <a:rPr lang="en-US" dirty="0" err="1"/>
              <a:t>Wunsch</a:t>
            </a:r>
            <a:r>
              <a:rPr lang="en-US" dirty="0"/>
              <a:t> algorithm does,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Smith–Waterman </a:t>
            </a:r>
            <a:r>
              <a:rPr lang="en-US" dirty="0"/>
              <a:t>method compares segments of all possible lengths and </a:t>
            </a:r>
            <a:r>
              <a:rPr lang="en-US" dirty="0" smtClean="0"/>
              <a:t>chooses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segment that optimizes the similarity measure.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scoring matrix used </a:t>
            </a:r>
            <a:r>
              <a:rPr lang="en-US" dirty="0" smtClean="0"/>
              <a:t>must</a:t>
            </a:r>
            <a:r>
              <a:rPr lang="tr-TR" dirty="0" smtClean="0"/>
              <a:t> </a:t>
            </a:r>
            <a:r>
              <a:rPr lang="en-US" dirty="0" smtClean="0"/>
              <a:t>include </a:t>
            </a:r>
            <a:r>
              <a:rPr lang="en-US" dirty="0"/>
              <a:t>both positive and negative scores, and only alignments with a positive </a:t>
            </a:r>
            <a:r>
              <a:rPr lang="en-US" dirty="0" smtClean="0"/>
              <a:t>total</a:t>
            </a:r>
            <a:r>
              <a:rPr lang="tr-TR" dirty="0" smtClean="0"/>
              <a:t> </a:t>
            </a:r>
            <a:r>
              <a:rPr lang="en-US" dirty="0" smtClean="0"/>
              <a:t>score </a:t>
            </a:r>
            <a:r>
              <a:rPr lang="en-US" dirty="0"/>
              <a:t>are considered. Therefore, if on extending the alignment at a particular </a:t>
            </a:r>
            <a:r>
              <a:rPr lang="en-US" dirty="0" smtClean="0"/>
              <a:t>step</a:t>
            </a:r>
            <a:r>
              <a:rPr lang="tr-TR" dirty="0" smtClean="0"/>
              <a:t> </a:t>
            </a:r>
            <a:r>
              <a:rPr lang="en-US" dirty="0" smtClean="0"/>
              <a:t>none </a:t>
            </a:r>
            <a:r>
              <a:rPr lang="en-US" dirty="0"/>
              <a:t>of the possible alignments has a positive score, all previous alignments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/>
              <a:t>rejected, and new ones are considered starting from that point. </a:t>
            </a:r>
            <a:endParaRPr lang="tr-TR" dirty="0" smtClean="0"/>
          </a:p>
          <a:p>
            <a:r>
              <a:rPr lang="en-US" dirty="0" smtClean="0"/>
              <a:t>This </a:t>
            </a:r>
            <a:r>
              <a:rPr lang="en-US" dirty="0"/>
              <a:t>makes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calculation </a:t>
            </a:r>
            <a:r>
              <a:rPr lang="en-US" dirty="0"/>
              <a:t>sensitive to the precise match and mismatch scores and gap penalties.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29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2" y="138545"/>
            <a:ext cx="6139252" cy="65670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both global and local alignments, methods exist for making </a:t>
            </a:r>
            <a:r>
              <a:rPr lang="en-US" b="1" dirty="0"/>
              <a:t>pairwise </a:t>
            </a:r>
            <a:r>
              <a:rPr lang="en-US" b="1" dirty="0" smtClean="0"/>
              <a:t>alignments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is, the alignment of just two sequences, and for making </a:t>
            </a:r>
            <a:r>
              <a:rPr lang="en-US" b="1" dirty="0"/>
              <a:t>multiple </a:t>
            </a:r>
            <a:r>
              <a:rPr lang="en-US" b="1" dirty="0" smtClean="0"/>
              <a:t>alignments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which more than two sequences are aligned with each other.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W</a:t>
            </a:r>
            <a:r>
              <a:rPr lang="en-US" dirty="0" smtClean="0"/>
              <a:t>e </a:t>
            </a:r>
            <a:r>
              <a:rPr lang="en-US" dirty="0"/>
              <a:t>have mainly used examples of pairwise alignments to illustrate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general </a:t>
            </a:r>
            <a:r>
              <a:rPr lang="en-US" dirty="0"/>
              <a:t>principles of alignment scoring and quality assessment.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Multiple alignment</a:t>
            </a:r>
            <a:r>
              <a:rPr lang="tr-TR" dirty="0" smtClean="0"/>
              <a:t> </a:t>
            </a:r>
            <a:r>
              <a:rPr lang="en-US" dirty="0" smtClean="0"/>
              <a:t>introduces </a:t>
            </a:r>
            <a:r>
              <a:rPr lang="en-US" dirty="0"/>
              <a:t>yet another dimension to the computational problems of alignment.</a:t>
            </a:r>
          </a:p>
        </p:txBody>
      </p:sp>
      <p:pic>
        <p:nvPicPr>
          <p:cNvPr id="4098" name="Picture 2" descr="An Improved Hybridized Evolutionary Algorithm Based on Rules for Local  Sequence Alig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34" y="1508846"/>
            <a:ext cx="5955766" cy="346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78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 or hierarchical methods of multiple alignment are widely used,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example </a:t>
            </a:r>
            <a:r>
              <a:rPr lang="en-US" dirty="0"/>
              <a:t>in the multiple alignment program </a:t>
            </a:r>
            <a:r>
              <a:rPr lang="en-US" dirty="0" err="1"/>
              <a:t>ClustalW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This </a:t>
            </a:r>
            <a:r>
              <a:rPr lang="en-US" dirty="0"/>
              <a:t>method first </a:t>
            </a:r>
            <a:r>
              <a:rPr lang="en-US" dirty="0" smtClean="0"/>
              <a:t>compares</a:t>
            </a:r>
            <a:r>
              <a:rPr lang="tr-TR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the sequences in a pairwise fashion, then performs a </a:t>
            </a:r>
            <a:r>
              <a:rPr lang="en-US" b="1" dirty="0"/>
              <a:t>cluster analysis </a:t>
            </a:r>
            <a:r>
              <a:rPr lang="en-US" dirty="0"/>
              <a:t>on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pairwise </a:t>
            </a:r>
            <a:r>
              <a:rPr lang="en-US" dirty="0"/>
              <a:t>data to generate a hierarchy of sequences in order of their </a:t>
            </a:r>
            <a:r>
              <a:rPr lang="en-US" dirty="0" smtClean="0"/>
              <a:t>similarity.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hierarchy is a simple phylogenetic tree and is often referred to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b="1" dirty="0"/>
              <a:t>guide tree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A </a:t>
            </a:r>
            <a:r>
              <a:rPr lang="en-US" dirty="0"/>
              <a:t>multiple alignment is then built based on the guide tree by </a:t>
            </a:r>
            <a:r>
              <a:rPr lang="en-US" dirty="0" smtClean="0"/>
              <a:t>first</a:t>
            </a:r>
            <a:r>
              <a:rPr lang="tr-TR" dirty="0" smtClean="0"/>
              <a:t> </a:t>
            </a:r>
            <a:r>
              <a:rPr lang="en-US" dirty="0" smtClean="0"/>
              <a:t>aligning </a:t>
            </a:r>
            <a:r>
              <a:rPr lang="en-US" dirty="0"/>
              <a:t>the most similar pairs, then aligning the other sequences with these </a:t>
            </a:r>
            <a:r>
              <a:rPr lang="en-US" dirty="0" smtClean="0"/>
              <a:t>pairs</a:t>
            </a:r>
            <a:r>
              <a:rPr lang="tr-TR" dirty="0" smtClean="0"/>
              <a:t> </a:t>
            </a:r>
            <a:r>
              <a:rPr lang="en-US" dirty="0" smtClean="0"/>
              <a:t>until </a:t>
            </a:r>
            <a:r>
              <a:rPr lang="en-US" dirty="0"/>
              <a:t>all the sequences have been </a:t>
            </a:r>
            <a:r>
              <a:rPr lang="en-US" dirty="0" smtClean="0"/>
              <a:t>aligned.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05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9381" y="180109"/>
            <a:ext cx="11665527" cy="362671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The tree method for the </a:t>
            </a:r>
            <a:r>
              <a:rPr lang="en-US" b="1" dirty="0" smtClean="0"/>
              <a:t>multiple</a:t>
            </a:r>
            <a:r>
              <a:rPr lang="tr-TR" b="1" dirty="0" smtClean="0"/>
              <a:t> </a:t>
            </a:r>
            <a:r>
              <a:rPr lang="en-US" b="1" dirty="0" smtClean="0"/>
              <a:t>alignment </a:t>
            </a:r>
            <a:r>
              <a:rPr lang="en-US" b="1" dirty="0"/>
              <a:t>of sequences A, B, C, </a:t>
            </a:r>
            <a:r>
              <a:rPr lang="en-US" b="1" dirty="0" smtClean="0"/>
              <a:t>D,</a:t>
            </a:r>
            <a:r>
              <a:rPr lang="tr-TR" b="1" dirty="0" smtClean="0"/>
              <a:t> </a:t>
            </a:r>
            <a:r>
              <a:rPr lang="en-US" b="1" dirty="0" smtClean="0"/>
              <a:t>and </a:t>
            </a:r>
            <a:r>
              <a:rPr lang="en-US" b="1" dirty="0"/>
              <a:t>E. </a:t>
            </a:r>
            <a:r>
              <a:rPr lang="en-US" dirty="0"/>
              <a:t>Pairwise alignments are </a:t>
            </a:r>
            <a:r>
              <a:rPr lang="en-US" dirty="0" smtClean="0"/>
              <a:t>first</a:t>
            </a:r>
            <a:r>
              <a:rPr lang="tr-TR" dirty="0" smtClean="0"/>
              <a:t> </a:t>
            </a:r>
            <a:r>
              <a:rPr lang="en-US" dirty="0" smtClean="0"/>
              <a:t>made </a:t>
            </a:r>
            <a:r>
              <a:rPr lang="en-US" dirty="0"/>
              <a:t>between all possible pairs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sequences—that </a:t>
            </a:r>
            <a:r>
              <a:rPr lang="en-US" dirty="0"/>
              <a:t>is, AB, AC, AD,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so </a:t>
            </a:r>
            <a:r>
              <a:rPr lang="en-US" dirty="0"/>
              <a:t>on—to determine their </a:t>
            </a:r>
            <a:r>
              <a:rPr lang="en-US" dirty="0" smtClean="0"/>
              <a:t>relative</a:t>
            </a:r>
            <a:r>
              <a:rPr lang="tr-TR" dirty="0" smtClean="0"/>
              <a:t> </a:t>
            </a:r>
            <a:r>
              <a:rPr lang="en-US" dirty="0" smtClean="0"/>
              <a:t>similarity </a:t>
            </a:r>
            <a:r>
              <a:rPr lang="en-US" dirty="0"/>
              <a:t>to each other (not shown).</a:t>
            </a:r>
          </a:p>
          <a:p>
            <a:r>
              <a:rPr lang="en-US" dirty="0"/>
              <a:t>(A) A cluster analysis is </a:t>
            </a:r>
            <a:r>
              <a:rPr lang="en-US" dirty="0" smtClean="0"/>
              <a:t>performed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this preliminary round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alignments</a:t>
            </a:r>
            <a:r>
              <a:rPr lang="en-US" dirty="0"/>
              <a:t>, and the </a:t>
            </a:r>
            <a:r>
              <a:rPr lang="en-US" dirty="0" smtClean="0"/>
              <a:t>individual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are ranked in a </a:t>
            </a:r>
            <a:r>
              <a:rPr lang="en-US" dirty="0" smtClean="0"/>
              <a:t>tree</a:t>
            </a:r>
            <a:r>
              <a:rPr lang="tr-TR" dirty="0" smtClean="0"/>
              <a:t> </a:t>
            </a:r>
            <a:r>
              <a:rPr lang="en-US" dirty="0" smtClean="0"/>
              <a:t>according </a:t>
            </a:r>
            <a:r>
              <a:rPr lang="en-US" dirty="0"/>
              <a:t>to their similarity to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other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(</a:t>
            </a:r>
            <a:r>
              <a:rPr lang="en-US" dirty="0"/>
              <a:t>B) In the next step, the </a:t>
            </a:r>
            <a:r>
              <a:rPr lang="en-US" dirty="0" smtClean="0"/>
              <a:t>most</a:t>
            </a:r>
            <a:r>
              <a:rPr lang="tr-TR" dirty="0" smtClean="0"/>
              <a:t> </a:t>
            </a:r>
            <a:r>
              <a:rPr lang="en-US" dirty="0" smtClean="0"/>
              <a:t>similar </a:t>
            </a:r>
            <a:r>
              <a:rPr lang="en-US" dirty="0"/>
              <a:t>sequences are aligned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pairs </a:t>
            </a:r>
            <a:r>
              <a:rPr lang="en-US" dirty="0"/>
              <a:t>as far as possible. These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then </a:t>
            </a:r>
            <a:r>
              <a:rPr lang="en-US" dirty="0"/>
              <a:t>aligned to the next </a:t>
            </a:r>
            <a:r>
              <a:rPr lang="en-US" dirty="0" smtClean="0"/>
              <a:t>closest</a:t>
            </a:r>
            <a:r>
              <a:rPr lang="tr-TR" dirty="0" smtClean="0"/>
              <a:t> </a:t>
            </a:r>
            <a:r>
              <a:rPr lang="en-US" dirty="0" smtClean="0"/>
              <a:t>sequence</a:t>
            </a:r>
            <a:r>
              <a:rPr lang="en-US" dirty="0"/>
              <a:t>. This is repeated until </a:t>
            </a:r>
            <a:r>
              <a:rPr lang="en-US" dirty="0" smtClean="0"/>
              <a:t>all</a:t>
            </a:r>
            <a:r>
              <a:rPr lang="tr-TR" dirty="0" smtClean="0"/>
              <a:t> </a:t>
            </a:r>
            <a:r>
              <a:rPr lang="en-US" dirty="0" smtClean="0"/>
              <a:t>sequences or</a:t>
            </a:r>
            <a:r>
              <a:rPr lang="tr-TR" dirty="0" smtClean="0"/>
              <a:t> </a:t>
            </a:r>
            <a:r>
              <a:rPr lang="en-US" dirty="0"/>
              <a:t>groups of </a:t>
            </a:r>
            <a:r>
              <a:rPr lang="en-US" dirty="0" smtClean="0"/>
              <a:t>sequences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aligned.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11" y="3671455"/>
            <a:ext cx="8136465" cy="3186545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15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71054"/>
            <a:ext cx="10515600" cy="6386945"/>
          </a:xfrm>
        </p:spPr>
        <p:txBody>
          <a:bodyPr>
            <a:normAutofit/>
          </a:bodyPr>
          <a:lstStyle/>
          <a:p>
            <a:r>
              <a:rPr lang="en-US" dirty="0" smtClean="0"/>
              <a:t>Other </a:t>
            </a:r>
            <a:r>
              <a:rPr lang="en-US" dirty="0"/>
              <a:t>methods for building multiple alignments include the segment method,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consensus </a:t>
            </a:r>
            <a:r>
              <a:rPr lang="en-US" dirty="0"/>
              <a:t>method, and the </a:t>
            </a:r>
            <a:r>
              <a:rPr lang="en-US" b="1" dirty="0"/>
              <a:t>divide-and-conquer method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divide-and</a:t>
            </a:r>
            <a:r>
              <a:rPr lang="tr-TR" dirty="0" smtClean="0"/>
              <a:t> </a:t>
            </a:r>
            <a:r>
              <a:rPr lang="en-US" dirty="0" smtClean="0"/>
              <a:t>conquer</a:t>
            </a:r>
            <a:r>
              <a:rPr lang="tr-TR" dirty="0" smtClean="0"/>
              <a:t> </a:t>
            </a:r>
            <a:r>
              <a:rPr lang="en-US" dirty="0" smtClean="0"/>
              <a:t>alignment</a:t>
            </a:r>
            <a:r>
              <a:rPr lang="en-US" dirty="0"/>
              <a:t>, the sequences are first cut several times to reduce the length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sequences to be aligned, the cut sequences are then aligned, and they are </a:t>
            </a:r>
            <a:r>
              <a:rPr lang="en-US" dirty="0" smtClean="0"/>
              <a:t>finally</a:t>
            </a:r>
            <a:r>
              <a:rPr lang="tr-TR" dirty="0" smtClean="0"/>
              <a:t> </a:t>
            </a:r>
            <a:r>
              <a:rPr lang="en-US" dirty="0" smtClean="0"/>
              <a:t>concatenated </a:t>
            </a:r>
            <a:r>
              <a:rPr lang="en-US" dirty="0"/>
              <a:t>into a multiple </a:t>
            </a:r>
            <a:r>
              <a:rPr lang="en-US" dirty="0" smtClean="0"/>
              <a:t>alignment. 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64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817418"/>
            <a:ext cx="10515600" cy="5359545"/>
          </a:xfrm>
        </p:spPr>
        <p:txBody>
          <a:bodyPr/>
          <a:lstStyle/>
          <a:p>
            <a:r>
              <a:rPr lang="en-US" dirty="0"/>
              <a:t>Initially, each sequence is</a:t>
            </a:r>
            <a:r>
              <a:rPr lang="tr-TR" dirty="0"/>
              <a:t> </a:t>
            </a:r>
            <a:r>
              <a:rPr lang="en-US" dirty="0"/>
              <a:t>divided into two segments at a suitable cut-position somewhere close to the</a:t>
            </a:r>
            <a:r>
              <a:rPr lang="tr-TR" dirty="0"/>
              <a:t> </a:t>
            </a:r>
            <a:r>
              <a:rPr lang="en-US" dirty="0"/>
              <a:t>midpoint of the sequences. This procedure is repeated until the sequences are</a:t>
            </a:r>
            <a:r>
              <a:rPr lang="tr-TR" dirty="0"/>
              <a:t> </a:t>
            </a:r>
            <a:r>
              <a:rPr lang="en-US" dirty="0"/>
              <a:t>shorter than a predetermined size, which is set as a parameter of the divide-and</a:t>
            </a:r>
            <a:r>
              <a:rPr lang="tr-TR" dirty="0"/>
              <a:t> </a:t>
            </a:r>
            <a:r>
              <a:rPr lang="en-US" dirty="0"/>
              <a:t>conquer</a:t>
            </a:r>
            <a:r>
              <a:rPr lang="tr-TR" dirty="0"/>
              <a:t> </a:t>
            </a:r>
            <a:r>
              <a:rPr lang="en-US" dirty="0"/>
              <a:t>algorithm. </a:t>
            </a:r>
            <a:endParaRPr lang="tr-TR" dirty="0" smtClean="0"/>
          </a:p>
          <a:p>
            <a:endParaRPr lang="tr-TR" dirty="0"/>
          </a:p>
          <a:p>
            <a:r>
              <a:rPr lang="en-US" dirty="0"/>
              <a:t>Therefore the problem of aligning one family of long sequences</a:t>
            </a:r>
            <a:r>
              <a:rPr lang="tr-TR" dirty="0"/>
              <a:t> </a:t>
            </a:r>
            <a:r>
              <a:rPr lang="en-US" dirty="0"/>
              <a:t>is divided into several smaller alignment tasks. The segments are then </a:t>
            </a:r>
            <a:r>
              <a:rPr lang="tr-TR" dirty="0"/>
              <a:t> a</a:t>
            </a:r>
            <a:r>
              <a:rPr lang="en-US" dirty="0" err="1"/>
              <a:t>ligned</a:t>
            </a:r>
            <a:r>
              <a:rPr lang="en-US" dirty="0"/>
              <a:t>. The</a:t>
            </a:r>
            <a:r>
              <a:rPr lang="tr-TR" dirty="0"/>
              <a:t> </a:t>
            </a:r>
            <a:r>
              <a:rPr lang="en-US" dirty="0"/>
              <a:t>last step concatenates the short alignments, giving a multiple alignment of the original</a:t>
            </a:r>
            <a:r>
              <a:rPr lang="tr-TR" dirty="0"/>
              <a:t> </a:t>
            </a:r>
            <a:r>
              <a:rPr lang="en-US" dirty="0"/>
              <a:t>sequences.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32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9382" y="290945"/>
            <a:ext cx="5791200" cy="5860473"/>
          </a:xfrm>
        </p:spPr>
        <p:txBody>
          <a:bodyPr>
            <a:normAutofit/>
          </a:bodyPr>
          <a:lstStyle/>
          <a:p>
            <a:r>
              <a:rPr lang="en-US" b="1" dirty="0"/>
              <a:t>The divide-and-conquer method </a:t>
            </a:r>
            <a:r>
              <a:rPr lang="en-US" b="1" dirty="0" smtClean="0"/>
              <a:t>of</a:t>
            </a:r>
            <a:r>
              <a:rPr lang="tr-TR" b="1" dirty="0" smtClean="0"/>
              <a:t> </a:t>
            </a:r>
            <a:r>
              <a:rPr lang="en-US" b="1" dirty="0" smtClean="0"/>
              <a:t>multiple </a:t>
            </a:r>
            <a:r>
              <a:rPr lang="en-US" b="1" dirty="0"/>
              <a:t>alignment. </a:t>
            </a:r>
            <a:endParaRPr lang="tr-TR" b="1" dirty="0" smtClean="0"/>
          </a:p>
          <a:p>
            <a:r>
              <a:rPr lang="en-US" dirty="0" smtClean="0"/>
              <a:t>The sequences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be aligned are divided into </a:t>
            </a:r>
            <a:r>
              <a:rPr lang="en-US" dirty="0" smtClean="0"/>
              <a:t>two</a:t>
            </a:r>
            <a:r>
              <a:rPr lang="tr-TR" dirty="0"/>
              <a:t> </a:t>
            </a:r>
            <a:r>
              <a:rPr lang="en-US" dirty="0" smtClean="0"/>
              <a:t>regions</a:t>
            </a:r>
            <a:r>
              <a:rPr lang="en-US" dirty="0"/>
              <a:t>, then into four, and so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until </a:t>
            </a:r>
            <a:r>
              <a:rPr lang="en-US" dirty="0"/>
              <a:t>the segments are </a:t>
            </a:r>
            <a:r>
              <a:rPr lang="en-US" dirty="0" smtClean="0"/>
              <a:t>considered</a:t>
            </a:r>
            <a:r>
              <a:rPr lang="tr-TR" dirty="0" smtClean="0"/>
              <a:t> </a:t>
            </a:r>
            <a:r>
              <a:rPr lang="en-US" dirty="0" smtClean="0"/>
              <a:t>small </a:t>
            </a:r>
            <a:r>
              <a:rPr lang="en-US" dirty="0"/>
              <a:t>enough for accurate </a:t>
            </a:r>
            <a:r>
              <a:rPr lang="en-US" dirty="0" smtClean="0"/>
              <a:t>optimal</a:t>
            </a:r>
            <a:r>
              <a:rPr lang="tr-TR" dirty="0" smtClean="0"/>
              <a:t> </a:t>
            </a:r>
            <a:r>
              <a:rPr lang="en-US" dirty="0" smtClean="0"/>
              <a:t>alignment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segments are </a:t>
            </a:r>
            <a:r>
              <a:rPr lang="en-US" dirty="0" smtClean="0"/>
              <a:t>then</a:t>
            </a:r>
            <a:r>
              <a:rPr lang="tr-TR" dirty="0" smtClean="0"/>
              <a:t> </a:t>
            </a:r>
            <a:r>
              <a:rPr lang="en-US" dirty="0" smtClean="0"/>
              <a:t>aligned </a:t>
            </a:r>
            <a:r>
              <a:rPr lang="en-US" dirty="0"/>
              <a:t>and in the last step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alignments </a:t>
            </a:r>
            <a:r>
              <a:rPr lang="en-US" dirty="0"/>
              <a:t>are concatenated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form </a:t>
            </a:r>
            <a:r>
              <a:rPr lang="en-US" dirty="0"/>
              <a:t>the final complete </a:t>
            </a:r>
            <a:r>
              <a:rPr lang="en-US" dirty="0" smtClean="0"/>
              <a:t>multiple</a:t>
            </a:r>
            <a:r>
              <a:rPr lang="tr-TR" dirty="0" smtClean="0"/>
              <a:t> </a:t>
            </a:r>
            <a:r>
              <a:rPr lang="en-US" dirty="0" smtClean="0"/>
              <a:t>alignment</a:t>
            </a:r>
            <a:r>
              <a:rPr lang="en-US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473" y="-1"/>
            <a:ext cx="6331527" cy="6620871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98584"/>
            <a:ext cx="10515600" cy="62366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find out more about a newly determined sequence, it is subjected to the </a:t>
            </a:r>
            <a:r>
              <a:rPr lang="en-US" dirty="0" smtClean="0"/>
              <a:t>process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sequence analysis. There are many aspects to this, depending on the source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sequence and what </a:t>
            </a:r>
            <a:r>
              <a:rPr lang="tr-TR" dirty="0" err="1" smtClean="0"/>
              <a:t>we</a:t>
            </a:r>
            <a:r>
              <a:rPr lang="en-US" dirty="0" smtClean="0"/>
              <a:t> </a:t>
            </a:r>
            <a:r>
              <a:rPr lang="en-US" dirty="0"/>
              <a:t>ultimately want to find out about it.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Today</a:t>
            </a:r>
            <a:r>
              <a:rPr lang="en-US" dirty="0" smtClean="0"/>
              <a:t>, we</a:t>
            </a:r>
            <a:r>
              <a:rPr lang="tr-TR" dirty="0" smtClean="0"/>
              <a:t> </a:t>
            </a:r>
            <a:r>
              <a:rPr lang="en-US" dirty="0" smtClean="0"/>
              <a:t>will </a:t>
            </a:r>
            <a:r>
              <a:rPr lang="en-US" dirty="0"/>
              <a:t>focus on one of the key stages in most sequence analyses: </a:t>
            </a:r>
            <a:endParaRPr lang="tr-TR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alignment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different </a:t>
            </a:r>
            <a:r>
              <a:rPr lang="en-US" dirty="0"/>
              <a:t>sequences to detect homology and </a:t>
            </a:r>
            <a:endParaRPr lang="tr-TR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comparison of a novel </a:t>
            </a:r>
            <a:r>
              <a:rPr lang="en-US" dirty="0" smtClean="0"/>
              <a:t>sequence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those in the databases to see whether there is any similarity between them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The practical use of techniques and programs for general alignment, </a:t>
            </a:r>
            <a:r>
              <a:rPr lang="en-US" dirty="0" smtClean="0"/>
              <a:t>database</a:t>
            </a:r>
            <a:r>
              <a:rPr lang="tr-TR" dirty="0" smtClean="0"/>
              <a:t> </a:t>
            </a:r>
            <a:r>
              <a:rPr lang="en-US" dirty="0" smtClean="0"/>
              <a:t>searching</a:t>
            </a:r>
            <a:r>
              <a:rPr lang="en-US" dirty="0"/>
              <a:t>, and pattern searching will be described in this chapter, with the </a:t>
            </a:r>
            <a:r>
              <a:rPr lang="en-US" dirty="0" smtClean="0"/>
              <a:t>main</a:t>
            </a:r>
            <a:r>
              <a:rPr lang="tr-TR" dirty="0" smtClean="0"/>
              <a:t> </a:t>
            </a:r>
            <a:r>
              <a:rPr lang="en-US" dirty="0" smtClean="0"/>
              <a:t>focus </a:t>
            </a:r>
            <a:r>
              <a:rPr lang="en-US" dirty="0"/>
              <a:t>on the alignment and analysis of protein sequences.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7564582" cy="6858000"/>
          </a:xfrm>
        </p:spPr>
        <p:txBody>
          <a:bodyPr>
            <a:normAutofit/>
          </a:bodyPr>
          <a:lstStyle/>
          <a:p>
            <a:r>
              <a:rPr lang="en-US" dirty="0"/>
              <a:t>The identification of similar sequences has a multitude of applications. For </a:t>
            </a:r>
            <a:r>
              <a:rPr lang="en-US" dirty="0" smtClean="0"/>
              <a:t>raw,</a:t>
            </a:r>
            <a:r>
              <a:rPr lang="tr-TR" dirty="0" smtClean="0"/>
              <a:t> </a:t>
            </a:r>
            <a:r>
              <a:rPr lang="en-US" dirty="0" smtClean="0"/>
              <a:t>uncharacterized </a:t>
            </a:r>
            <a:r>
              <a:rPr lang="en-US" dirty="0"/>
              <a:t>genomic DNA sequences, comparison with sequences in a </a:t>
            </a:r>
            <a:r>
              <a:rPr lang="en-US" dirty="0" smtClean="0"/>
              <a:t>database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often tell you whether the sequence is likely to contain, or be part of,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protein-coding </a:t>
            </a:r>
            <a:r>
              <a:rPr lang="en-US" dirty="0"/>
              <a:t>gene.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similarity search may retrieve a known gene or family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genes </a:t>
            </a:r>
            <a:r>
              <a:rPr lang="en-US" dirty="0"/>
              <a:t>with a strong similarity to the new sequence. This will provide the first </a:t>
            </a:r>
            <a:r>
              <a:rPr lang="en-US" dirty="0" smtClean="0"/>
              <a:t>clues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type of protein the new gene encodes and its possible function.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Similarities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sequence can also help in making predictions about a protein’s </a:t>
            </a:r>
            <a:r>
              <a:rPr lang="en-US" dirty="0" smtClean="0"/>
              <a:t>structure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2050" name="Picture 2" descr="PLOS ONE: Protein Similarity Networks Reveal Relationships among Sequence,  Structure, and Function within the Cupin Superfamil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" r="50000"/>
          <a:stretch/>
        </p:blipFill>
        <p:spPr bwMode="auto">
          <a:xfrm>
            <a:off x="7661425" y="946105"/>
            <a:ext cx="4530575" cy="506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8555407" y="6014205"/>
            <a:ext cx="27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Protein </a:t>
            </a:r>
            <a:r>
              <a:rPr lang="tr-TR" dirty="0" err="1" smtClean="0"/>
              <a:t>Similarity</a:t>
            </a:r>
            <a:r>
              <a:rPr lang="tr-TR" dirty="0" smtClean="0"/>
              <a:t> Networks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6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Sequence Alignment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Devising ways of comparing sequences has never been straightforward, not </a:t>
            </a:r>
            <a:r>
              <a:rPr lang="en-US" dirty="0" smtClean="0"/>
              <a:t>just</a:t>
            </a:r>
            <a:r>
              <a:rPr lang="tr-TR" dirty="0" smtClean="0"/>
              <a:t> </a:t>
            </a:r>
            <a:r>
              <a:rPr lang="en-US" dirty="0" smtClean="0"/>
              <a:t>because </a:t>
            </a:r>
            <a:r>
              <a:rPr lang="en-US" dirty="0"/>
              <a:t>of the vast amounts of information now available for searching. </a:t>
            </a:r>
            <a:endParaRPr lang="tr-TR" dirty="0" smtClean="0"/>
          </a:p>
          <a:p>
            <a:r>
              <a:rPr lang="en-US" dirty="0" smtClean="0"/>
              <a:t>The difficulties</a:t>
            </a:r>
            <a:r>
              <a:rPr lang="tr-TR" dirty="0" smtClean="0"/>
              <a:t> </a:t>
            </a:r>
            <a:r>
              <a:rPr lang="en-US" dirty="0" smtClean="0"/>
              <a:t>arise </a:t>
            </a:r>
            <a:r>
              <a:rPr lang="en-US" dirty="0"/>
              <a:t>because of the many ways DNA and protein sequences can </a:t>
            </a:r>
            <a:r>
              <a:rPr lang="en-US" dirty="0" smtClean="0"/>
              <a:t>change</a:t>
            </a:r>
            <a:r>
              <a:rPr lang="tr-TR" dirty="0" smtClean="0"/>
              <a:t> </a:t>
            </a:r>
            <a:r>
              <a:rPr lang="en-US" dirty="0" smtClean="0"/>
              <a:t>during </a:t>
            </a:r>
            <a:r>
              <a:rPr lang="en-US" dirty="0"/>
              <a:t>evolution. </a:t>
            </a:r>
            <a:endParaRPr lang="tr-TR" dirty="0" smtClean="0"/>
          </a:p>
          <a:p>
            <a:pPr lvl="1"/>
            <a:r>
              <a:rPr lang="en-US" dirty="0" smtClean="0"/>
              <a:t>Mutation </a:t>
            </a:r>
            <a:r>
              <a:rPr lang="en-US" dirty="0"/>
              <a:t>and selection over millions of years can result in </a:t>
            </a:r>
            <a:r>
              <a:rPr lang="en-US" dirty="0" smtClean="0"/>
              <a:t>considerable</a:t>
            </a:r>
            <a:r>
              <a:rPr lang="tr-TR" dirty="0" smtClean="0"/>
              <a:t> </a:t>
            </a:r>
            <a:r>
              <a:rPr lang="en-US" dirty="0" smtClean="0"/>
              <a:t>divergence </a:t>
            </a:r>
            <a:r>
              <a:rPr lang="en-US" dirty="0"/>
              <a:t>between present-day sequences derived from the same </a:t>
            </a:r>
            <a:r>
              <a:rPr lang="en-US" dirty="0" smtClean="0"/>
              <a:t>ancestral</a:t>
            </a:r>
            <a:r>
              <a:rPr lang="tr-TR" dirty="0" smtClean="0"/>
              <a:t> </a:t>
            </a:r>
            <a:r>
              <a:rPr lang="en-US" dirty="0" smtClean="0"/>
              <a:t>gene</a:t>
            </a:r>
            <a:r>
              <a:rPr lang="en-US" dirty="0"/>
              <a:t>. </a:t>
            </a:r>
            <a:endParaRPr lang="tr-TR" dirty="0" smtClean="0"/>
          </a:p>
          <a:p>
            <a:pPr lvl="1"/>
            <a:r>
              <a:rPr lang="en-US" dirty="0" smtClean="0"/>
              <a:t>Bases </a:t>
            </a:r>
            <a:r>
              <a:rPr lang="en-US" dirty="0"/>
              <a:t>at originally corresponding positions, and the amino acids they </a:t>
            </a:r>
            <a:r>
              <a:rPr lang="en-US" dirty="0" smtClean="0"/>
              <a:t>encode,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change as a result of point mutation, and the sequence lengths can be </a:t>
            </a:r>
            <a:r>
              <a:rPr lang="en-US" dirty="0" smtClean="0"/>
              <a:t>quite</a:t>
            </a:r>
            <a:r>
              <a:rPr lang="tr-TR" dirty="0" smtClean="0"/>
              <a:t> </a:t>
            </a:r>
            <a:r>
              <a:rPr lang="en-US" dirty="0" smtClean="0"/>
              <a:t>different </a:t>
            </a:r>
            <a:r>
              <a:rPr lang="en-US" dirty="0"/>
              <a:t>as a result of insertions and </a:t>
            </a:r>
            <a:r>
              <a:rPr lang="en-US" dirty="0" smtClean="0"/>
              <a:t>deletions</a:t>
            </a:r>
            <a:r>
              <a:rPr lang="tr-TR" dirty="0" smtClean="0"/>
              <a:t> (</a:t>
            </a:r>
            <a:r>
              <a:rPr lang="tr-TR" dirty="0" err="1" smtClean="0"/>
              <a:t>indels</a:t>
            </a:r>
            <a:r>
              <a:rPr lang="tr-TR" dirty="0" smtClean="0"/>
              <a:t>)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en-US" dirty="0" smtClean="0"/>
              <a:t>Even </a:t>
            </a:r>
            <a:r>
              <a:rPr lang="en-US" dirty="0"/>
              <a:t>more dramatic changes </a:t>
            </a:r>
            <a:r>
              <a:rPr lang="en-US" dirty="0" smtClean="0"/>
              <a:t>may</a:t>
            </a:r>
            <a:r>
              <a:rPr lang="tr-TR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occurred; for example, the fusion of sequences from two different genes.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35" y="365125"/>
            <a:ext cx="11279929" cy="5961414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257908"/>
            <a:ext cx="7315201" cy="6600092"/>
          </a:xfrm>
        </p:spPr>
        <p:txBody>
          <a:bodyPr>
            <a:normAutofit/>
          </a:bodyPr>
          <a:lstStyle/>
          <a:p>
            <a:r>
              <a:rPr lang="en-US" dirty="0"/>
              <a:t>On superficial inspection, such changes in gene sequence and length can </a:t>
            </a:r>
            <a:r>
              <a:rPr lang="en-US" dirty="0" smtClean="0"/>
              <a:t>effectively</a:t>
            </a:r>
            <a:r>
              <a:rPr lang="tr-TR" dirty="0" smtClean="0"/>
              <a:t> </a:t>
            </a:r>
            <a:r>
              <a:rPr lang="en-US" dirty="0" smtClean="0"/>
              <a:t>mask </a:t>
            </a:r>
            <a:r>
              <a:rPr lang="en-US" dirty="0"/>
              <a:t>any underlying sequence similarity. To reveal it, the sequences have to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 smtClean="0"/>
              <a:t>aligned </a:t>
            </a:r>
            <a:r>
              <a:rPr lang="en-US" dirty="0"/>
              <a:t>with each other to maximize their similarities. 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en-US" dirty="0" smtClean="0"/>
              <a:t>Alignment </a:t>
            </a:r>
            <a:r>
              <a:rPr lang="en-US" dirty="0"/>
              <a:t>methods are at the core of many of the software tools used to search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databases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1" y="257908"/>
            <a:ext cx="4051542" cy="6527485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4009</Words>
  <Application>Microsoft Office PowerPoint</Application>
  <PresentationFormat>Geniş ekran</PresentationFormat>
  <Paragraphs>241</Paragraphs>
  <Slides>46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Teması</vt:lpstr>
      <vt:lpstr>Bioinformatics  Producing and Analysing Sequence Alignments</vt:lpstr>
      <vt:lpstr>PowerPoint Sunusu</vt:lpstr>
      <vt:lpstr>PowerPoint Sunusu</vt:lpstr>
      <vt:lpstr>PowerPoint Sunusu</vt:lpstr>
      <vt:lpstr>PowerPoint Sunusu</vt:lpstr>
      <vt:lpstr>PowerPoint Sunusu</vt:lpstr>
      <vt:lpstr>Principles of Sequence Alignment</vt:lpstr>
      <vt:lpstr>PowerPoint Sunusu</vt:lpstr>
      <vt:lpstr>PowerPoint Sunusu</vt:lpstr>
      <vt:lpstr>Alignment is the task of locating equivalent regions of two or more sequences to maximize their similarity</vt:lpstr>
      <vt:lpstr>PowerPoint Sunusu</vt:lpstr>
      <vt:lpstr>PowerPoint Sunusu</vt:lpstr>
      <vt:lpstr>PowerPoint Sunusu</vt:lpstr>
      <vt:lpstr>PowerPoint Sunusu</vt:lpstr>
      <vt:lpstr>PowerPoint Sunusu</vt:lpstr>
      <vt:lpstr>Scoring Alignments</vt:lpstr>
      <vt:lpstr>PowerPoint Sunusu</vt:lpstr>
      <vt:lpstr>The simplest way of quantifying similarity between two sequences is percentage identity</vt:lpstr>
      <vt:lpstr>PowerPoint Sunusu</vt:lpstr>
      <vt:lpstr>PowerPoint Sunusu</vt:lpstr>
      <vt:lpstr>The dot-plot gives a visual assessment of similarity based on identity</vt:lpstr>
      <vt:lpstr>PowerPoint Sunusu</vt:lpstr>
      <vt:lpstr>PowerPoint Sunusu</vt:lpstr>
      <vt:lpstr>PowerPoint Sunusu</vt:lpstr>
      <vt:lpstr>PowerPoint Sunusu</vt:lpstr>
      <vt:lpstr>Substitution Matrices</vt:lpstr>
      <vt:lpstr>PowerPoint Sunusu</vt:lpstr>
      <vt:lpstr>PowerPoint Sunusu</vt:lpstr>
      <vt:lpstr>PowerPoint Sunusu</vt:lpstr>
      <vt:lpstr>PowerPoint Sunusu</vt:lpstr>
      <vt:lpstr>The choice of substitution matrix depends on the problem to be solved</vt:lpstr>
      <vt:lpstr>Inserting Gaps</vt:lpstr>
      <vt:lpstr>PowerPoint Sunusu</vt:lpstr>
      <vt:lpstr>Dynamic programming algorithms can determine the optimal introduction of gaps</vt:lpstr>
      <vt:lpstr>PowerPoint Sunusu</vt:lpstr>
      <vt:lpstr>Types of Alignment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Erkan</dc:creator>
  <cp:lastModifiedBy>Erkan</cp:lastModifiedBy>
  <cp:revision>281</cp:revision>
  <dcterms:created xsi:type="dcterms:W3CDTF">2019-03-04T11:34:50Z</dcterms:created>
  <dcterms:modified xsi:type="dcterms:W3CDTF">2021-03-10T05:15:14Z</dcterms:modified>
</cp:coreProperties>
</file>