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9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5" r:id="rId34"/>
    <p:sldId id="286" r:id="rId35"/>
    <p:sldId id="288" r:id="rId36"/>
    <p:sldId id="291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Pairwise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3239" y="182880"/>
            <a:ext cx="11447584" cy="6675120"/>
          </a:xfrm>
        </p:spPr>
        <p:txBody>
          <a:bodyPr>
            <a:normAutofit/>
          </a:bodyPr>
          <a:lstStyle/>
          <a:p>
            <a:r>
              <a:rPr lang="en-US" dirty="0"/>
              <a:t>Until the global optimal alignment has been obtained, it is not known which </a:t>
            </a:r>
            <a:r>
              <a:rPr lang="en-US" dirty="0" smtClean="0"/>
              <a:t>actual</a:t>
            </a:r>
            <a:r>
              <a:rPr lang="tr-TR" dirty="0" smtClean="0"/>
              <a:t> </a:t>
            </a:r>
            <a:r>
              <a:rPr lang="en-US" dirty="0" smtClean="0"/>
              <a:t>residues </a:t>
            </a:r>
            <a:r>
              <a:rPr lang="en-US" dirty="0"/>
              <a:t>are aligned. All possibilities must be considered or the optimal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could </a:t>
            </a:r>
            <a:r>
              <a:rPr lang="en-US" dirty="0"/>
              <a:t>be missed. This is not as impossible as it might seem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Saul Needleman and Christian </a:t>
            </a:r>
            <a:r>
              <a:rPr lang="en-US" dirty="0" err="1"/>
              <a:t>Wunsch</a:t>
            </a:r>
            <a:r>
              <a:rPr lang="en-US" dirty="0"/>
              <a:t> published the original dynamic </a:t>
            </a:r>
            <a:r>
              <a:rPr lang="en-US" dirty="0" smtClean="0"/>
              <a:t>programming</a:t>
            </a:r>
            <a:r>
              <a:rPr lang="tr-TR" dirty="0" smtClean="0"/>
              <a:t> </a:t>
            </a:r>
            <a:r>
              <a:rPr lang="en-US" dirty="0" smtClean="0"/>
              <a:t>application </a:t>
            </a:r>
            <a:r>
              <a:rPr lang="en-US" dirty="0"/>
              <a:t>in this field in 1970, since then many variations and </a:t>
            </a:r>
            <a:r>
              <a:rPr lang="en-US" dirty="0" smtClean="0"/>
              <a:t>improvements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been made, some of which will be described here. There have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three </a:t>
            </a:r>
            <a:r>
              <a:rPr lang="en-US" dirty="0"/>
              <a:t>different motivations for developing these </a:t>
            </a:r>
            <a:r>
              <a:rPr lang="en-US" dirty="0" smtClean="0"/>
              <a:t>modifications</a:t>
            </a:r>
            <a:r>
              <a:rPr lang="tr-TR" dirty="0" smtClean="0"/>
              <a:t>: </a:t>
            </a:r>
          </a:p>
          <a:p>
            <a:pPr lvl="1"/>
            <a:r>
              <a:rPr lang="en-US" dirty="0" smtClean="0"/>
              <a:t>Firstly</a:t>
            </a:r>
            <a:r>
              <a:rPr lang="en-US" dirty="0"/>
              <a:t>, global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local </a:t>
            </a:r>
            <a:r>
              <a:rPr lang="en-US" dirty="0"/>
              <a:t>alignments require slightly different algorithms. </a:t>
            </a:r>
            <a:endParaRPr lang="tr-TR" dirty="0" smtClean="0"/>
          </a:p>
          <a:p>
            <a:pPr lvl="1"/>
            <a:r>
              <a:rPr lang="en-US" dirty="0" smtClean="0"/>
              <a:t>Secondly</a:t>
            </a:r>
            <a:r>
              <a:rPr lang="en-US" dirty="0"/>
              <a:t>, but less </a:t>
            </a:r>
            <a:r>
              <a:rPr lang="en-US" dirty="0" smtClean="0"/>
              <a:t>commonly,</a:t>
            </a:r>
            <a:r>
              <a:rPr lang="tr-TR" dirty="0" smtClean="0"/>
              <a:t> </a:t>
            </a:r>
            <a:r>
              <a:rPr lang="en-US" dirty="0" smtClean="0"/>
              <a:t>certain </a:t>
            </a:r>
            <a:r>
              <a:rPr lang="en-US" dirty="0"/>
              <a:t>gap-penalty functions and the desire to optimize scoring parameters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resulted </a:t>
            </a:r>
            <a:r>
              <a:rPr lang="en-US" dirty="0"/>
              <a:t>in further new schemes. </a:t>
            </a:r>
            <a:endParaRPr lang="tr-TR" dirty="0" smtClean="0"/>
          </a:p>
          <a:p>
            <a:pPr lvl="1"/>
            <a:r>
              <a:rPr lang="en-US" dirty="0" smtClean="0"/>
              <a:t>Lastly</a:t>
            </a:r>
            <a:r>
              <a:rPr lang="en-US" dirty="0"/>
              <a:t>, especially in the past, the </a:t>
            </a:r>
            <a:r>
              <a:rPr lang="en-US" dirty="0" smtClean="0"/>
              <a:t>computational</a:t>
            </a:r>
            <a:r>
              <a:rPr lang="tr-TR" dirty="0" smtClean="0"/>
              <a:t> </a:t>
            </a:r>
            <a:r>
              <a:rPr lang="en-US" dirty="0" smtClean="0"/>
              <a:t>requirements </a:t>
            </a:r>
            <a:r>
              <a:rPr lang="en-US" dirty="0"/>
              <a:t>of the algorithms prevented some general applications. For </a:t>
            </a:r>
            <a:r>
              <a:rPr lang="en-US" dirty="0" smtClean="0"/>
              <a:t>example,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basic technique in a standard implementation requires computer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proportional </a:t>
            </a:r>
            <a:r>
              <a:rPr lang="en-US" dirty="0"/>
              <a:t>to the product </a:t>
            </a:r>
            <a:r>
              <a:rPr lang="en-US" i="1" dirty="0" smtClean="0"/>
              <a:t>m</a:t>
            </a:r>
            <a:r>
              <a:rPr lang="tr-TR" i="1" dirty="0" smtClean="0"/>
              <a:t>*</a:t>
            </a:r>
            <a:r>
              <a:rPr lang="en-US" i="1" dirty="0" smtClean="0"/>
              <a:t>n </a:t>
            </a:r>
            <a:r>
              <a:rPr lang="en-US" dirty="0"/>
              <a:t>for two sequences of length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. Some </a:t>
            </a:r>
            <a:r>
              <a:rPr lang="en-US" dirty="0" smtClean="0"/>
              <a:t>algorithms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been proposed that reduce this demand considerably.</a:t>
            </a:r>
          </a:p>
        </p:txBody>
      </p:sp>
    </p:spTree>
    <p:extLst>
      <p:ext uri="{BB962C8B-B14F-4D97-AF65-F5344CB8AC3E}">
        <p14:creationId xmlns:p14="http://schemas.microsoft.com/office/powerpoint/2010/main" val="274426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global alignments are produced using </a:t>
            </a:r>
            <a:r>
              <a:rPr lang="en-US" dirty="0" smtClean="0"/>
              <a:t>efficient</a:t>
            </a:r>
            <a:r>
              <a:rPr lang="tr-TR" dirty="0" smtClean="0"/>
              <a:t> </a:t>
            </a:r>
            <a:r>
              <a:rPr lang="en-US" dirty="0" smtClean="0"/>
              <a:t>variations </a:t>
            </a:r>
            <a:r>
              <a:rPr lang="en-US" dirty="0"/>
              <a:t>of the 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>
            <a:normAutofit/>
          </a:bodyPr>
          <a:lstStyle/>
          <a:p>
            <a:r>
              <a:rPr lang="en-US" dirty="0"/>
              <a:t>We will introduce dynamic programming methods by describing their use to </a:t>
            </a:r>
            <a:r>
              <a:rPr lang="en-US" dirty="0" smtClean="0"/>
              <a:t>find</a:t>
            </a:r>
            <a:r>
              <a:rPr lang="tr-TR" dirty="0" smtClean="0"/>
              <a:t> </a:t>
            </a:r>
            <a:r>
              <a:rPr lang="en-US" dirty="0" smtClean="0"/>
              <a:t>optimal </a:t>
            </a:r>
            <a:r>
              <a:rPr lang="en-US" dirty="0"/>
              <a:t>global alignments. Needleman and </a:t>
            </a:r>
            <a:r>
              <a:rPr lang="en-US" dirty="0" err="1"/>
              <a:t>Wunsch</a:t>
            </a:r>
            <a:r>
              <a:rPr lang="en-US" dirty="0"/>
              <a:t> were the first to propose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method</a:t>
            </a:r>
            <a:r>
              <a:rPr lang="en-US" dirty="0"/>
              <a:t>, but the algorithm given here is not their original one, because </a:t>
            </a:r>
            <a:r>
              <a:rPr lang="en-US" dirty="0" smtClean="0"/>
              <a:t>significantly</a:t>
            </a:r>
            <a:r>
              <a:rPr lang="tr-TR" dirty="0" smtClean="0"/>
              <a:t> </a:t>
            </a:r>
            <a:r>
              <a:rPr lang="en-US" dirty="0" smtClean="0"/>
              <a:t>faster </a:t>
            </a:r>
            <a:r>
              <a:rPr lang="en-US" dirty="0"/>
              <a:t>methods of achieving the same goal have since been developed.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problem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to align sequence </a:t>
            </a:r>
            <a:r>
              <a:rPr lang="en-US" i="1" dirty="0"/>
              <a:t>x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) and sequence </a:t>
            </a:r>
            <a:r>
              <a:rPr lang="en-US" i="1" dirty="0"/>
              <a:t>y 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y</a:t>
            </a:r>
            <a:r>
              <a:rPr lang="en-US" baseline="-25000" dirty="0"/>
              <a:t>2</a:t>
            </a:r>
            <a:r>
              <a:rPr lang="en-US" i="1" dirty="0"/>
              <a:t>y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), finding the </a:t>
            </a:r>
            <a:r>
              <a:rPr lang="en-US" dirty="0" smtClean="0"/>
              <a:t>best</a:t>
            </a:r>
            <a:r>
              <a:rPr lang="tr-TR" dirty="0" smtClean="0"/>
              <a:t> </a:t>
            </a:r>
            <a:r>
              <a:rPr lang="en-US" dirty="0" smtClean="0"/>
              <a:t>scoring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in which all residues of both sequences are included. The </a:t>
            </a:r>
            <a:r>
              <a:rPr lang="en-US" dirty="0" smtClean="0"/>
              <a:t>score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be assumed to be a measure of similarity, so that the highest score is desired.</a:t>
            </a:r>
          </a:p>
        </p:txBody>
      </p:sp>
    </p:spTree>
    <p:extLst>
      <p:ext uri="{BB962C8B-B14F-4D97-AF65-F5344CB8AC3E}">
        <p14:creationId xmlns:p14="http://schemas.microsoft.com/office/powerpoint/2010/main" val="324650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>
            <a:normAutofit/>
          </a:bodyPr>
          <a:lstStyle/>
          <a:p>
            <a:r>
              <a:rPr lang="en-US" dirty="0"/>
              <a:t>The key concept in all these algorithms is the matrix </a:t>
            </a:r>
            <a:r>
              <a:rPr lang="en-US" b="1" i="1" dirty="0"/>
              <a:t>S </a:t>
            </a:r>
            <a:r>
              <a:rPr lang="en-US" dirty="0"/>
              <a:t>of optimal scores of </a:t>
            </a:r>
            <a:r>
              <a:rPr lang="en-US" dirty="0" smtClean="0"/>
              <a:t>subsequence</a:t>
            </a:r>
            <a:r>
              <a:rPr lang="tr-TR" dirty="0" smtClean="0"/>
              <a:t> </a:t>
            </a:r>
            <a:r>
              <a:rPr lang="en-US" dirty="0" smtClean="0"/>
              <a:t>alignments</a:t>
            </a:r>
            <a:r>
              <a:rPr lang="en-US" dirty="0"/>
              <a:t>. The matrix has (</a:t>
            </a:r>
            <a:r>
              <a:rPr lang="en-US" i="1" dirty="0"/>
              <a:t>m </a:t>
            </a:r>
            <a:r>
              <a:rPr lang="en-US" dirty="0"/>
              <a:t>+ 1) rows labeled 0 </a:t>
            </a:r>
            <a:r>
              <a:rPr lang="tr-TR" dirty="0" smtClean="0"/>
              <a:t>-&gt;</a:t>
            </a:r>
            <a:r>
              <a:rPr lang="en-US" dirty="0" smtClean="0"/>
              <a:t> </a:t>
            </a:r>
            <a:r>
              <a:rPr lang="en-US" i="1" dirty="0"/>
              <a:t>m </a:t>
            </a:r>
            <a:r>
              <a:rPr lang="en-US" dirty="0"/>
              <a:t>and (</a:t>
            </a:r>
            <a:r>
              <a:rPr lang="en-US" i="1" dirty="0"/>
              <a:t>n </a:t>
            </a:r>
            <a:r>
              <a:rPr lang="en-US" dirty="0"/>
              <a:t>+ </a:t>
            </a:r>
            <a:r>
              <a:rPr lang="en-US" dirty="0" smtClean="0"/>
              <a:t>1)</a:t>
            </a:r>
            <a:r>
              <a:rPr lang="tr-TR" dirty="0" smtClean="0"/>
              <a:t> </a:t>
            </a:r>
            <a:r>
              <a:rPr lang="en-US" dirty="0" smtClean="0"/>
              <a:t>columns </a:t>
            </a:r>
            <a:r>
              <a:rPr lang="en-US" dirty="0"/>
              <a:t>labeled 0 </a:t>
            </a:r>
            <a:r>
              <a:rPr lang="tr-TR" dirty="0" smtClean="0"/>
              <a:t>-&gt;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rows correspond to the residues of sequence </a:t>
            </a:r>
            <a:r>
              <a:rPr lang="en-US" b="1" i="1" dirty="0"/>
              <a:t>x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columns to those of sequence </a:t>
            </a:r>
            <a:r>
              <a:rPr lang="en-US" b="1" i="1" dirty="0" smtClean="0"/>
              <a:t>y</a:t>
            </a:r>
            <a:r>
              <a:rPr lang="en-US" dirty="0" smtClean="0"/>
              <a:t>. </a:t>
            </a:r>
            <a:r>
              <a:rPr lang="en-US" dirty="0"/>
              <a:t>We shall use as a </a:t>
            </a:r>
            <a:r>
              <a:rPr lang="en-US" dirty="0" smtClean="0"/>
              <a:t>working</a:t>
            </a:r>
            <a:r>
              <a:rPr lang="tr-TR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the alignment of the sequences </a:t>
            </a:r>
            <a:r>
              <a:rPr lang="en-US" b="1" i="1" dirty="0"/>
              <a:t>x </a:t>
            </a:r>
            <a:r>
              <a:rPr lang="en-US" dirty="0"/>
              <a:t>= THISLINE and </a:t>
            </a:r>
            <a:r>
              <a:rPr lang="en-US" b="1" i="1" dirty="0"/>
              <a:t>y </a:t>
            </a:r>
            <a:r>
              <a:rPr lang="en-US" dirty="0"/>
              <a:t>= ISALIGNED,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BLOSUM-62 substitution matrix as the scoring </a:t>
            </a:r>
            <a:r>
              <a:rPr lang="en-US" dirty="0" smtClean="0"/>
              <a:t>matrix.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388620"/>
            <a:ext cx="5394960" cy="5788343"/>
          </a:xfrm>
        </p:spPr>
        <p:txBody>
          <a:bodyPr>
            <a:normAutofit/>
          </a:bodyPr>
          <a:lstStyle/>
          <a:p>
            <a:r>
              <a:rPr lang="en-US" b="1" dirty="0"/>
              <a:t>The BLOSUM-62 </a:t>
            </a:r>
            <a:r>
              <a:rPr lang="en-US" b="1" dirty="0" smtClean="0"/>
              <a:t>substitution</a:t>
            </a:r>
            <a:r>
              <a:rPr lang="tr-TR" b="1" dirty="0" smtClean="0"/>
              <a:t> </a:t>
            </a:r>
            <a:r>
              <a:rPr lang="en-US" b="1" dirty="0" smtClean="0"/>
              <a:t>matrix </a:t>
            </a:r>
            <a:r>
              <a:rPr lang="en-US" b="1" dirty="0"/>
              <a:t>scores in half bits. </a:t>
            </a:r>
            <a:endParaRPr lang="tr-TR" b="1" dirty="0" smtClean="0"/>
          </a:p>
          <a:p>
            <a:r>
              <a:rPr lang="en-US" dirty="0" smtClean="0"/>
              <a:t>Scores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would be given to </a:t>
            </a:r>
            <a:r>
              <a:rPr lang="en-US" dirty="0" smtClean="0"/>
              <a:t>identical</a:t>
            </a:r>
            <a:r>
              <a:rPr lang="tr-TR" dirty="0" smtClean="0"/>
              <a:t> </a:t>
            </a:r>
            <a:r>
              <a:rPr lang="en-US" dirty="0" smtClean="0"/>
              <a:t>matched </a:t>
            </a:r>
            <a:r>
              <a:rPr lang="en-US" dirty="0"/>
              <a:t>residues are in </a:t>
            </a:r>
            <a:r>
              <a:rPr lang="en-US" dirty="0" smtClean="0"/>
              <a:t>blue;</a:t>
            </a:r>
            <a:r>
              <a:rPr lang="tr-TR" dirty="0" smtClean="0"/>
              <a:t> </a:t>
            </a:r>
            <a:r>
              <a:rPr lang="en-US" dirty="0" smtClean="0"/>
              <a:t>positive </a:t>
            </a:r>
            <a:r>
              <a:rPr lang="en-US" dirty="0"/>
              <a:t>scores for </a:t>
            </a:r>
            <a:r>
              <a:rPr lang="en-US" dirty="0" err="1" smtClean="0"/>
              <a:t>nonidentical</a:t>
            </a:r>
            <a:r>
              <a:rPr lang="tr-TR" dirty="0" smtClean="0"/>
              <a:t> </a:t>
            </a:r>
            <a:r>
              <a:rPr lang="en-US" dirty="0" smtClean="0"/>
              <a:t>matched </a:t>
            </a:r>
            <a:r>
              <a:rPr lang="en-US" dirty="0"/>
              <a:t>residues are in red.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latter </a:t>
            </a:r>
            <a:r>
              <a:rPr lang="en-US" dirty="0"/>
              <a:t>represent pairs of residues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substitutions were </a:t>
            </a:r>
            <a:r>
              <a:rPr lang="en-US" dirty="0" smtClean="0"/>
              <a:t>observed</a:t>
            </a:r>
            <a:r>
              <a:rPr lang="tr-TR" dirty="0" smtClean="0"/>
              <a:t> </a:t>
            </a:r>
            <a:r>
              <a:rPr lang="en-US" dirty="0" smtClean="0"/>
              <a:t>relatively </a:t>
            </a:r>
            <a:r>
              <a:rPr lang="en-US" dirty="0"/>
              <a:t>often in the </a:t>
            </a:r>
            <a:r>
              <a:rPr lang="en-US" dirty="0" smtClean="0"/>
              <a:t>aligned</a:t>
            </a:r>
            <a:r>
              <a:rPr lang="tr-TR" dirty="0" smtClean="0"/>
              <a:t> </a:t>
            </a:r>
            <a:r>
              <a:rPr lang="en-US" dirty="0" smtClean="0"/>
              <a:t>reference </a:t>
            </a:r>
            <a:r>
              <a:rPr lang="en-US" dirty="0"/>
              <a:t>sequences.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19480"/>
            <a:ext cx="6797040" cy="67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00800"/>
          </a:xfrm>
        </p:spPr>
        <p:txBody>
          <a:bodyPr>
            <a:normAutofit/>
          </a:bodyPr>
          <a:lstStyle/>
          <a:p>
            <a:r>
              <a:rPr lang="en-US" dirty="0"/>
              <a:t>Because the sequences are small they can be aligned manually, and so we can see</a:t>
            </a:r>
            <a:r>
              <a:rPr lang="tr-TR" dirty="0"/>
              <a:t> </a:t>
            </a:r>
            <a:r>
              <a:rPr lang="en-US" dirty="0"/>
              <a:t>that the optimal alignment is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This </a:t>
            </a:r>
            <a:r>
              <a:rPr lang="en-US" dirty="0"/>
              <a:t>alignment might not produce the optimal score if the gap penalty were set </a:t>
            </a:r>
            <a:r>
              <a:rPr lang="en-US" dirty="0" smtClean="0"/>
              <a:t>very</a:t>
            </a:r>
            <a:r>
              <a:rPr lang="tr-TR" dirty="0" smtClean="0"/>
              <a:t> </a:t>
            </a:r>
            <a:r>
              <a:rPr lang="en-US" dirty="0" smtClean="0"/>
              <a:t>high </a:t>
            </a:r>
            <a:r>
              <a:rPr lang="en-US" dirty="0"/>
              <a:t>relative to the substitution matrix values, but in this case it could be </a:t>
            </a:r>
            <a:r>
              <a:rPr lang="en-US" dirty="0" smtClean="0"/>
              <a:t>argued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 scoring parameters would then not be appropriate for the problem.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In the</a:t>
            </a:r>
            <a:r>
              <a:rPr lang="tr-TR" dirty="0"/>
              <a:t> </a:t>
            </a:r>
            <a:r>
              <a:rPr lang="en-US" dirty="0"/>
              <a:t>matrix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err="1" smtClean="0"/>
              <a:t>below</a:t>
            </a:r>
            <a:r>
              <a:rPr lang="en-US" dirty="0" smtClean="0"/>
              <a:t>, </a:t>
            </a:r>
            <a:r>
              <a:rPr lang="en-US" dirty="0"/>
              <a:t>the element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is used to store the score for the optimal alignment</a:t>
            </a:r>
            <a:r>
              <a:rPr lang="tr-TR" dirty="0"/>
              <a:t> </a:t>
            </a:r>
            <a:r>
              <a:rPr lang="en-US" dirty="0"/>
              <a:t>of all residues up to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of sequence </a:t>
            </a:r>
            <a:r>
              <a:rPr lang="en-US" b="1" i="1" dirty="0"/>
              <a:t>x </a:t>
            </a:r>
            <a:r>
              <a:rPr lang="en-US" dirty="0"/>
              <a:t>with all residues up to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of sequence </a:t>
            </a:r>
            <a:r>
              <a:rPr lang="en-US" b="1" i="1" dirty="0"/>
              <a:t>y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56" y="1074421"/>
            <a:ext cx="3036004" cy="12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4710545" cy="6176963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en-US" b="1" dirty="0"/>
              <a:t>The initial stage of filling in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dynamic </a:t>
            </a:r>
            <a:r>
              <a:rPr lang="en-US" b="1" dirty="0"/>
              <a:t>programming matrix </a:t>
            </a:r>
            <a:r>
              <a:rPr lang="en-US" b="1" dirty="0" smtClean="0"/>
              <a:t>to</a:t>
            </a:r>
            <a:r>
              <a:rPr lang="tr-TR" b="1" dirty="0" smtClean="0"/>
              <a:t> </a:t>
            </a:r>
            <a:r>
              <a:rPr lang="en-US" b="1" dirty="0" smtClean="0"/>
              <a:t>find </a:t>
            </a:r>
            <a:r>
              <a:rPr lang="en-US" b="1" dirty="0"/>
              <a:t>the optimal global </a:t>
            </a:r>
            <a:r>
              <a:rPr lang="en-US" b="1" dirty="0" smtClean="0"/>
              <a:t>alignment</a:t>
            </a:r>
            <a:r>
              <a:rPr lang="tr-TR" b="1" dirty="0" smtClean="0"/>
              <a:t> </a:t>
            </a:r>
            <a:r>
              <a:rPr lang="en-US" b="1" dirty="0" smtClean="0"/>
              <a:t>of </a:t>
            </a:r>
            <a:r>
              <a:rPr lang="en-US" b="1" dirty="0"/>
              <a:t>the two sequences THISLINE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ISALIGNED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initial stage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filling </a:t>
            </a:r>
            <a:r>
              <a:rPr lang="en-US" dirty="0"/>
              <a:t>in the matrix depends only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linear gap </a:t>
            </a:r>
            <a:r>
              <a:rPr lang="en-US" dirty="0" smtClean="0"/>
              <a:t>penalty </a:t>
            </a:r>
            <a:r>
              <a:rPr lang="en-US" dirty="0"/>
              <a:t>with </a:t>
            </a:r>
            <a:r>
              <a:rPr lang="en-US" i="1" dirty="0"/>
              <a:t>E </a:t>
            </a:r>
            <a:r>
              <a:rPr lang="en-US" dirty="0"/>
              <a:t>set to –8.</a:t>
            </a:r>
          </a:p>
          <a:p>
            <a:r>
              <a:rPr lang="en-US" dirty="0"/>
              <a:t>The arrows indicate the cell(s)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each cell value contributes.</a:t>
            </a:r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09" y="736152"/>
            <a:ext cx="7592291" cy="50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4977" y="320040"/>
            <a:ext cx="11535507" cy="6149339"/>
          </a:xfrm>
        </p:spPr>
        <p:txBody>
          <a:bodyPr>
            <a:normAutofit/>
          </a:bodyPr>
          <a:lstStyle/>
          <a:p>
            <a:r>
              <a:rPr lang="en-US" dirty="0"/>
              <a:t>The sequences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) and 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y</a:t>
            </a:r>
            <a:r>
              <a:rPr lang="en-US" baseline="-25000" dirty="0"/>
              <a:t>2</a:t>
            </a:r>
            <a:r>
              <a:rPr lang="en-US" i="1" dirty="0"/>
              <a:t>y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with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j </a:t>
            </a:r>
            <a:r>
              <a:rPr lang="en-US" dirty="0"/>
              <a:t>&lt; </a:t>
            </a:r>
            <a:r>
              <a:rPr lang="en-US" i="1" dirty="0"/>
              <a:t>n </a:t>
            </a:r>
            <a:r>
              <a:rPr lang="en-US" dirty="0"/>
              <a:t>are called subsequences.</a:t>
            </a:r>
            <a:r>
              <a:rPr lang="tr-TR" dirty="0"/>
              <a:t> </a:t>
            </a:r>
            <a:r>
              <a:rPr lang="en-US" dirty="0"/>
              <a:t>Column </a:t>
            </a:r>
            <a:r>
              <a:rPr lang="en-US" i="1" dirty="0"/>
              <a:t>S</a:t>
            </a:r>
            <a:r>
              <a:rPr lang="en-US" baseline="-25000" dirty="0"/>
              <a:t>i,0</a:t>
            </a:r>
            <a:r>
              <a:rPr lang="en-US" dirty="0"/>
              <a:t> and row </a:t>
            </a:r>
            <a:r>
              <a:rPr lang="en-US" i="1" dirty="0"/>
              <a:t>S</a:t>
            </a:r>
            <a:r>
              <a:rPr lang="en-US" baseline="-25000" dirty="0"/>
              <a:t>0,j </a:t>
            </a:r>
            <a:r>
              <a:rPr lang="en-US" dirty="0"/>
              <a:t>correspond to the alignment of the first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j</a:t>
            </a:r>
            <a:r>
              <a:rPr lang="tr-TR" i="1" dirty="0"/>
              <a:t> </a:t>
            </a:r>
            <a:r>
              <a:rPr lang="en-US" dirty="0"/>
              <a:t>residues with the same number of gaps. Thus, element </a:t>
            </a:r>
            <a:r>
              <a:rPr lang="en-US" i="1" dirty="0"/>
              <a:t>S</a:t>
            </a:r>
            <a:r>
              <a:rPr lang="en-US" baseline="-25000" dirty="0"/>
              <a:t>0,3</a:t>
            </a:r>
            <a:r>
              <a:rPr lang="en-US" dirty="0"/>
              <a:t> is the score for aligning</a:t>
            </a:r>
            <a:r>
              <a:rPr lang="tr-TR" dirty="0"/>
              <a:t> </a:t>
            </a:r>
            <a:r>
              <a:rPr lang="en-US" dirty="0"/>
              <a:t>sub-sequence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y</a:t>
            </a:r>
            <a:r>
              <a:rPr lang="en-US" baseline="-25000" dirty="0"/>
              <a:t>2</a:t>
            </a:r>
            <a:r>
              <a:rPr lang="en-US" i="1" dirty="0"/>
              <a:t>y</a:t>
            </a:r>
            <a:r>
              <a:rPr lang="en-US" baseline="-25000" dirty="0"/>
              <a:t>3</a:t>
            </a:r>
            <a:r>
              <a:rPr lang="en-US" dirty="0"/>
              <a:t> with a gap of length 3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To </a:t>
            </a:r>
            <a:r>
              <a:rPr lang="en-US" dirty="0"/>
              <a:t>fill in this matrix, one starts by aligning the beginning of each sequence; that </a:t>
            </a:r>
            <a:r>
              <a:rPr lang="en-US" dirty="0" smtClean="0"/>
              <a:t>is,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extreme upper left-hand corner.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elements </a:t>
            </a:r>
            <a:r>
              <a:rPr lang="en-US" i="1" dirty="0"/>
              <a:t>S</a:t>
            </a:r>
            <a:r>
              <a:rPr lang="en-US" baseline="-25000" dirty="0"/>
              <a:t>i,0</a:t>
            </a:r>
            <a:r>
              <a:rPr lang="en-US" dirty="0"/>
              <a:t> and S</a:t>
            </a:r>
            <a:r>
              <a:rPr lang="en-US" baseline="-25000" dirty="0"/>
              <a:t>0,j</a:t>
            </a:r>
            <a:r>
              <a:rPr lang="en-US" i="1" dirty="0"/>
              <a:t> </a:t>
            </a:r>
            <a:r>
              <a:rPr lang="en-US" dirty="0"/>
              <a:t>are easy to fill in, </a:t>
            </a:r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is only one possible alignment available. S</a:t>
            </a:r>
            <a:r>
              <a:rPr lang="en-US" baseline="-25000" dirty="0"/>
              <a:t>i,0</a:t>
            </a:r>
            <a:r>
              <a:rPr lang="en-US" dirty="0"/>
              <a:t> represents the alignment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56" y="5198993"/>
            <a:ext cx="3111148" cy="1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5846"/>
            <a:ext cx="10515600" cy="6001117"/>
          </a:xfrm>
        </p:spPr>
        <p:txBody>
          <a:bodyPr>
            <a:normAutofit/>
          </a:bodyPr>
          <a:lstStyle/>
          <a:p>
            <a:r>
              <a:rPr lang="en-US" dirty="0"/>
              <a:t>We will start by considering a linear gap penalty </a:t>
            </a:r>
            <a:r>
              <a:rPr lang="en-US" i="1" dirty="0"/>
              <a:t>g </a:t>
            </a:r>
            <a:r>
              <a:rPr lang="en-US" dirty="0"/>
              <a:t>of –8</a:t>
            </a:r>
            <a:r>
              <a:rPr lang="en-US" i="1" dirty="0"/>
              <a:t>n</a:t>
            </a:r>
            <a:r>
              <a:rPr lang="en-US" baseline="-25000" dirty="0"/>
              <a:t>gap</a:t>
            </a:r>
            <a:r>
              <a:rPr lang="en-US" dirty="0"/>
              <a:t> for a gap of </a:t>
            </a:r>
            <a:r>
              <a:rPr lang="en-US" i="1" dirty="0" err="1"/>
              <a:t>n</a:t>
            </a:r>
            <a:r>
              <a:rPr lang="en-US" baseline="-25000" dirty="0" err="1"/>
              <a:t>gap</a:t>
            </a:r>
            <a:r>
              <a:rPr lang="en-US" dirty="0"/>
              <a:t> residues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 giving </a:t>
            </a:r>
            <a:r>
              <a:rPr lang="en-US" dirty="0"/>
              <a:t>the scores of </a:t>
            </a:r>
            <a:r>
              <a:rPr lang="en-US" i="1" dirty="0"/>
              <a:t>S</a:t>
            </a:r>
            <a:r>
              <a:rPr lang="en-US" i="1" baseline="-25000" dirty="0"/>
              <a:t>i,</a:t>
            </a:r>
            <a:r>
              <a:rPr lang="en-US" baseline="-25000" dirty="0"/>
              <a:t>0</a:t>
            </a:r>
            <a:r>
              <a:rPr lang="en-US" dirty="0"/>
              <a:t> and S</a:t>
            </a:r>
            <a:r>
              <a:rPr lang="en-US" i="1" baseline="-25000" dirty="0"/>
              <a:t>0,j</a:t>
            </a:r>
            <a:r>
              <a:rPr lang="en-US" i="1" dirty="0"/>
              <a:t> </a:t>
            </a:r>
            <a:r>
              <a:rPr lang="en-US" dirty="0"/>
              <a:t>as –8</a:t>
            </a:r>
            <a:r>
              <a:rPr lang="en-US" i="1" dirty="0"/>
              <a:t>i </a:t>
            </a:r>
            <a:r>
              <a:rPr lang="en-US" dirty="0"/>
              <a:t>and –8</a:t>
            </a:r>
            <a:r>
              <a:rPr lang="en-US" i="1" dirty="0"/>
              <a:t>j</a:t>
            </a:r>
            <a:r>
              <a:rPr lang="en-US" dirty="0"/>
              <a:t>, respectively. This starting point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numerical </a:t>
            </a:r>
            <a:r>
              <a:rPr lang="en-US" dirty="0"/>
              <a:t>values inserted into the matrix is illustrated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other matrix elements are filled in according to simple rules that can be </a:t>
            </a:r>
            <a:r>
              <a:rPr lang="en-US" dirty="0" smtClean="0"/>
              <a:t>understood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considering a process of adding one position at a time to the </a:t>
            </a:r>
            <a:r>
              <a:rPr lang="en-US" dirty="0" smtClean="0"/>
              <a:t>alignment.</a:t>
            </a:r>
            <a:r>
              <a:rPr lang="tr-TR" dirty="0" smtClean="0"/>
              <a:t> </a:t>
            </a:r>
          </a:p>
          <a:p>
            <a:r>
              <a:rPr lang="en-US" dirty="0" smtClean="0"/>
              <a:t>There </a:t>
            </a:r>
            <a:r>
              <a:rPr lang="en-US" dirty="0"/>
              <a:t>are only three options for any given </a:t>
            </a:r>
            <a:r>
              <a:rPr lang="en-US" dirty="0" smtClean="0"/>
              <a:t>position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pairing of </a:t>
            </a:r>
            <a:r>
              <a:rPr lang="en-US" dirty="0" smtClean="0"/>
              <a:t>residues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both sequences, </a:t>
            </a:r>
            <a:endParaRPr lang="tr-TR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two possibilities of a residue from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aligning </a:t>
            </a:r>
            <a:r>
              <a:rPr lang="en-US" dirty="0"/>
              <a:t>with a gap in the other.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93617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04446"/>
            <a:ext cx="10515600" cy="6040316"/>
          </a:xfrm>
        </p:spPr>
        <p:txBody>
          <a:bodyPr>
            <a:normAutofit/>
          </a:bodyPr>
          <a:lstStyle/>
          <a:p>
            <a:r>
              <a:rPr lang="en-US" dirty="0"/>
              <a:t>These three options can be written as: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scores associated with these are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),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g</a:t>
            </a:r>
            <a:r>
              <a:rPr lang="en-US" dirty="0"/>
              <a:t>, respectively.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i="1" baseline="-25000" dirty="0" err="1"/>
              <a:t>j</a:t>
            </a:r>
            <a:r>
              <a:rPr lang="en-US" dirty="0"/>
              <a:t>) is given by the element </a:t>
            </a:r>
            <a:r>
              <a:rPr lang="en-US" i="1" dirty="0" err="1"/>
              <a:t>s</a:t>
            </a:r>
            <a:r>
              <a:rPr lang="en-US" i="1" baseline="-25000" dirty="0" err="1"/>
              <a:t>a,b</a:t>
            </a:r>
            <a:r>
              <a:rPr lang="en-US" i="1" dirty="0"/>
              <a:t> </a:t>
            </a:r>
            <a:r>
              <a:rPr lang="en-US" dirty="0"/>
              <a:t>of the substitution score matrix, where </a:t>
            </a:r>
            <a:r>
              <a:rPr lang="en-US" i="1" dirty="0"/>
              <a:t>a </a:t>
            </a:r>
            <a:r>
              <a:rPr lang="en-US" dirty="0"/>
              <a:t>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residue </a:t>
            </a:r>
            <a:r>
              <a:rPr lang="en-US" dirty="0"/>
              <a:t>type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is the residue type of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change in notation is solely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improve </a:t>
            </a:r>
            <a:r>
              <a:rPr lang="en-US" dirty="0"/>
              <a:t>the clarity of the following equations</a:t>
            </a:r>
            <a:r>
              <a:rPr lang="en-US" dirty="0" smtClean="0"/>
              <a:t>.</a:t>
            </a:r>
            <a:endParaRPr lang="tr-TR" dirty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40" y="1321360"/>
            <a:ext cx="5902920" cy="13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6185" y="0"/>
            <a:ext cx="11764107" cy="6858000"/>
          </a:xfrm>
        </p:spPr>
        <p:txBody>
          <a:bodyPr>
            <a:normAutofit/>
          </a:bodyPr>
          <a:lstStyle/>
          <a:p>
            <a:r>
              <a:rPr lang="en-US" dirty="0"/>
              <a:t>Consider the evaluation of element </a:t>
            </a:r>
            <a:r>
              <a:rPr lang="en-US" i="1" dirty="0"/>
              <a:t>S</a:t>
            </a:r>
            <a:r>
              <a:rPr lang="en-US" baseline="-25000" dirty="0"/>
              <a:t>1,1</a:t>
            </a:r>
            <a:r>
              <a:rPr lang="en-US" dirty="0"/>
              <a:t>, so that the only residues that appear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are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. The left-hand possibility of the three possibilities </a:t>
            </a:r>
            <a:r>
              <a:rPr lang="en-US" dirty="0" smtClean="0"/>
              <a:t>could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occur starting from </a:t>
            </a:r>
            <a:r>
              <a:rPr lang="en-US" i="1" dirty="0"/>
              <a:t>S</a:t>
            </a:r>
            <a:r>
              <a:rPr lang="en-US" baseline="-25000" dirty="0"/>
              <a:t>0,0</a:t>
            </a:r>
            <a:r>
              <a:rPr lang="en-US" dirty="0"/>
              <a:t>, as all other alignments will already contain at least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these two residues. The middle possibility can only occur from </a:t>
            </a:r>
            <a:r>
              <a:rPr lang="en-US" i="1" dirty="0"/>
              <a:t>S</a:t>
            </a:r>
            <a:r>
              <a:rPr lang="en-US" baseline="-25000" dirty="0"/>
              <a:t>1,0</a:t>
            </a:r>
            <a:r>
              <a:rPr lang="en-US" dirty="0"/>
              <a:t> because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requires </a:t>
            </a:r>
            <a:r>
              <a:rPr lang="en-US" dirty="0"/>
              <a:t>an alignment that contains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but not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. Similar reasoning shows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right-hand </a:t>
            </a:r>
            <a:r>
              <a:rPr lang="en-US" dirty="0"/>
              <a:t>possibility can only occur from </a:t>
            </a:r>
            <a:r>
              <a:rPr lang="en-US" i="1" dirty="0"/>
              <a:t>S</a:t>
            </a:r>
            <a:r>
              <a:rPr lang="en-US" baseline="-25000" dirty="0"/>
              <a:t>0,1</a:t>
            </a:r>
            <a:r>
              <a:rPr lang="en-US" dirty="0"/>
              <a:t>. The three possible alignments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following scores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s</a:t>
            </a:r>
            <a:r>
              <a:rPr lang="en-US" dirty="0"/>
              <a:t>(I,T) has been obtained from </a:t>
            </a:r>
            <a:r>
              <a:rPr lang="tr-TR" dirty="0" smtClean="0"/>
              <a:t>BLOSUM62</a:t>
            </a:r>
            <a:r>
              <a:rPr lang="en-US" dirty="0" smtClean="0"/>
              <a:t>. </a:t>
            </a:r>
            <a:r>
              <a:rPr lang="en-US" dirty="0"/>
              <a:t>Of these alternatives, the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is clearly the first. Hence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err="1" smtClean="0"/>
              <a:t>below</a:t>
            </a:r>
            <a:r>
              <a:rPr lang="en-US" dirty="0" smtClean="0"/>
              <a:t>, </a:t>
            </a:r>
            <a:r>
              <a:rPr lang="en-US" i="1" dirty="0"/>
              <a:t>S</a:t>
            </a:r>
            <a:r>
              <a:rPr lang="en-US" baseline="-25000" dirty="0"/>
              <a:t>1,1</a:t>
            </a:r>
            <a:r>
              <a:rPr lang="en-US" dirty="0"/>
              <a:t> = –1. Because </a:t>
            </a:r>
            <a:r>
              <a:rPr lang="en-US" i="1" dirty="0"/>
              <a:t>S</a:t>
            </a:r>
            <a:r>
              <a:rPr lang="en-US" baseline="-25000" dirty="0"/>
              <a:t>1,1</a:t>
            </a:r>
            <a:r>
              <a:rPr lang="en-US" dirty="0"/>
              <a:t> has been </a:t>
            </a:r>
            <a:r>
              <a:rPr lang="en-US" dirty="0" smtClean="0"/>
              <a:t>derived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i="1" dirty="0"/>
              <a:t>S</a:t>
            </a:r>
            <a:r>
              <a:rPr lang="en-US" baseline="-25000" dirty="0"/>
              <a:t>0,0</a:t>
            </a:r>
            <a:r>
              <a:rPr lang="en-US" dirty="0"/>
              <a:t> an arrow has been drawn linking them in the figure.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46" y="2955140"/>
            <a:ext cx="7708308" cy="18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502920"/>
            <a:ext cx="10833847" cy="6149340"/>
          </a:xfrm>
        </p:spPr>
        <p:txBody>
          <a:bodyPr>
            <a:normAutofit/>
          </a:bodyPr>
          <a:lstStyle/>
          <a:p>
            <a:r>
              <a:rPr lang="en-US" dirty="0"/>
              <a:t>Given two sequences, and allowing gaps to be </a:t>
            </a:r>
            <a:r>
              <a:rPr lang="en-US" dirty="0" smtClean="0"/>
              <a:t>inserted, </a:t>
            </a:r>
            <a:r>
              <a:rPr lang="en-US" dirty="0"/>
              <a:t>it is possible to construct a very large number of alignments.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Of </a:t>
            </a:r>
            <a:r>
              <a:rPr lang="en-US" dirty="0"/>
              <a:t>these, there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an optimal alignment, which in the ideal case perfectly identifies the true </a:t>
            </a:r>
            <a:r>
              <a:rPr lang="en-US" dirty="0" smtClean="0"/>
              <a:t>equivalences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sequences. 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 descr="How I Analyze DNA with Biopython — Stee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" y="3156092"/>
            <a:ext cx="5492190" cy="30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irwise Sequence Alignment using Biopython | by Vijini Mallawaarachchi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67" y="3017174"/>
            <a:ext cx="6390515" cy="33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7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633222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identical argument can be made to construct any element of the matrix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three </a:t>
            </a:r>
            <a:r>
              <a:rPr lang="en-US" dirty="0"/>
              <a:t>others, using </a:t>
            </a:r>
            <a:r>
              <a:rPr lang="en-US" dirty="0" smtClean="0"/>
              <a:t>the formula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maximum (“max”) implies that we are using a similarity score. Figure </a:t>
            </a:r>
            <a:r>
              <a:rPr lang="en-US" dirty="0" smtClean="0"/>
              <a:t> illustrates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formula in the layout of the matrix. </a:t>
            </a:r>
            <a:endParaRPr lang="tr-TR" dirty="0" smtClean="0"/>
          </a:p>
          <a:p>
            <a:r>
              <a:rPr lang="en-US" dirty="0" smtClean="0"/>
              <a:t>Note </a:t>
            </a:r>
            <a:r>
              <a:rPr lang="en-US" dirty="0"/>
              <a:t>that it is possible for more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of the three alternatives to give the same optimal score, in which case </a:t>
            </a:r>
            <a:r>
              <a:rPr lang="en-US" dirty="0" smtClean="0"/>
              <a:t>arrows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drawn for all optimal alternatives.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8" y="1316374"/>
            <a:ext cx="5249064" cy="19068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88" y="1316374"/>
            <a:ext cx="6119112" cy="46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0" y="182880"/>
            <a:ext cx="12009120" cy="6332220"/>
          </a:xfrm>
        </p:spPr>
        <p:txBody>
          <a:bodyPr>
            <a:normAutofit/>
          </a:bodyPr>
          <a:lstStyle/>
          <a:p>
            <a:r>
              <a:rPr lang="en-US" b="1" dirty="0"/>
              <a:t>The dynamic programming </a:t>
            </a:r>
            <a:r>
              <a:rPr lang="en-US" b="1" dirty="0" smtClean="0"/>
              <a:t>matrix</a:t>
            </a:r>
            <a:r>
              <a:rPr lang="tr-TR" b="1" dirty="0" smtClean="0"/>
              <a:t> </a:t>
            </a:r>
            <a:r>
              <a:rPr lang="en-US" b="1" dirty="0" smtClean="0"/>
              <a:t>used </a:t>
            </a:r>
            <a:r>
              <a:rPr lang="en-US" b="1" dirty="0"/>
              <a:t>to </a:t>
            </a:r>
            <a:r>
              <a:rPr lang="en-US" b="1" dirty="0" smtClean="0"/>
              <a:t>find</a:t>
            </a:r>
            <a:r>
              <a:rPr lang="tr-TR" b="1" dirty="0" smtClean="0"/>
              <a:t> </a:t>
            </a:r>
            <a:r>
              <a:rPr lang="en-US" b="1" dirty="0" smtClean="0"/>
              <a:t>the </a:t>
            </a:r>
            <a:r>
              <a:rPr lang="en-US" b="1" dirty="0"/>
              <a:t>optimal global alignment of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two </a:t>
            </a:r>
            <a:r>
              <a:rPr lang="en-US" b="1" dirty="0"/>
              <a:t>sequences THISLINE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ISALIGNED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dirty="0" smtClean="0"/>
              <a:t>(</a:t>
            </a:r>
            <a:r>
              <a:rPr lang="en-US" dirty="0"/>
              <a:t>A) The </a:t>
            </a:r>
            <a:r>
              <a:rPr lang="en-US" dirty="0" smtClean="0"/>
              <a:t>completed</a:t>
            </a:r>
            <a:r>
              <a:rPr lang="tr-TR" dirty="0" smtClean="0"/>
              <a:t> </a:t>
            </a:r>
            <a:r>
              <a:rPr lang="en-US" dirty="0" smtClean="0"/>
              <a:t>matrix </a:t>
            </a:r>
            <a:r>
              <a:rPr lang="en-US" dirty="0"/>
              <a:t>using the </a:t>
            </a:r>
            <a:r>
              <a:rPr lang="en-US" dirty="0" smtClean="0"/>
              <a:t>BLOSUM-62</a:t>
            </a:r>
            <a:r>
              <a:rPr lang="tr-TR" dirty="0" smtClean="0"/>
              <a:t> </a:t>
            </a:r>
            <a:r>
              <a:rPr lang="en-US" dirty="0" smtClean="0"/>
              <a:t>scoring </a:t>
            </a:r>
            <a:r>
              <a:rPr lang="en-US" dirty="0"/>
              <a:t>matrix and a linear </a:t>
            </a:r>
            <a:r>
              <a:rPr lang="en-US" dirty="0" smtClean="0"/>
              <a:t>gap</a:t>
            </a:r>
            <a:r>
              <a:rPr lang="tr-TR" dirty="0" smtClean="0"/>
              <a:t> </a:t>
            </a:r>
            <a:r>
              <a:rPr lang="en-US" dirty="0" smtClean="0"/>
              <a:t>penalty</a:t>
            </a:r>
            <a:r>
              <a:rPr lang="en-US" dirty="0"/>
              <a:t>, </a:t>
            </a:r>
            <a:r>
              <a:rPr lang="en-US" dirty="0" smtClean="0"/>
              <a:t>with </a:t>
            </a:r>
            <a:r>
              <a:rPr lang="en-US" i="1" dirty="0"/>
              <a:t>E </a:t>
            </a:r>
            <a:r>
              <a:rPr lang="en-US" dirty="0"/>
              <a:t>set to –8. </a:t>
            </a:r>
            <a:r>
              <a:rPr lang="en-US" dirty="0" smtClean="0"/>
              <a:t>The red</a:t>
            </a:r>
            <a:r>
              <a:rPr lang="tr-TR" dirty="0" smtClean="0"/>
              <a:t> </a:t>
            </a:r>
            <a:r>
              <a:rPr lang="en-US" dirty="0" smtClean="0"/>
              <a:t>arrows </a:t>
            </a:r>
            <a:r>
              <a:rPr lang="en-US" dirty="0"/>
              <a:t>indicate steps used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/>
              <a:t>of the optimal alignment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/>
              <a:t>B) The optimal alignment </a:t>
            </a:r>
            <a:r>
              <a:rPr lang="en-US" dirty="0" smtClean="0"/>
              <a:t>returned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these calculations, which has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score </a:t>
            </a:r>
            <a:r>
              <a:rPr lang="en-US" dirty="0"/>
              <a:t>of –4.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2917967"/>
            <a:ext cx="8557260" cy="39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5696903"/>
          </a:xfrm>
        </p:spPr>
        <p:txBody>
          <a:bodyPr>
            <a:normAutofit/>
          </a:bodyPr>
          <a:lstStyle/>
          <a:p>
            <a:r>
              <a:rPr lang="en-US" dirty="0"/>
              <a:t>We now have a matrix of scores for optimal alignments of many </a:t>
            </a:r>
            <a:r>
              <a:rPr lang="en-US" dirty="0" smtClean="0"/>
              <a:t>sub-sequences,</a:t>
            </a:r>
            <a:r>
              <a:rPr lang="tr-TR" dirty="0" smtClean="0"/>
              <a:t> </a:t>
            </a:r>
            <a:r>
              <a:rPr lang="en-US" dirty="0" smtClean="0"/>
              <a:t>together </a:t>
            </a:r>
            <a:r>
              <a:rPr lang="en-US" dirty="0"/>
              <a:t>with the global sequence alignment score. This is given by the value of </a:t>
            </a:r>
            <a:r>
              <a:rPr lang="en-US" i="1" dirty="0" err="1" smtClean="0"/>
              <a:t>S</a:t>
            </a:r>
            <a:r>
              <a:rPr lang="en-US" baseline="-25000" dirty="0" err="1"/>
              <a:t>m,n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in this case is </a:t>
            </a:r>
            <a:r>
              <a:rPr lang="en-US" i="1" dirty="0"/>
              <a:t>S</a:t>
            </a:r>
            <a:r>
              <a:rPr lang="en-US" baseline="-25000" dirty="0"/>
              <a:t>8,9</a:t>
            </a:r>
            <a:r>
              <a:rPr lang="en-US" dirty="0"/>
              <a:t> = –4.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Note </a:t>
            </a:r>
            <a:r>
              <a:rPr lang="en-US" dirty="0"/>
              <a:t>that this is not necessarily the highest score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matrix, which in this case is </a:t>
            </a:r>
            <a:r>
              <a:rPr lang="en-US" i="1" dirty="0"/>
              <a:t>S</a:t>
            </a:r>
            <a:r>
              <a:rPr lang="en-US" baseline="-25000" dirty="0"/>
              <a:t>8,8</a:t>
            </a:r>
            <a:r>
              <a:rPr lang="en-US" dirty="0"/>
              <a:t> = 4, but only </a:t>
            </a:r>
            <a:r>
              <a:rPr lang="en-US" i="1" dirty="0" err="1"/>
              <a:t>S</a:t>
            </a:r>
            <a:r>
              <a:rPr lang="en-US" baseline="-25000" dirty="0" err="1"/>
              <a:t>m,n</a:t>
            </a:r>
            <a:r>
              <a:rPr lang="en-US" i="1" dirty="0"/>
              <a:t> </a:t>
            </a:r>
            <a:r>
              <a:rPr lang="en-US" dirty="0"/>
              <a:t>includes the information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complete sequences.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For </a:t>
            </a:r>
            <a:r>
              <a:rPr lang="en-US" dirty="0"/>
              <a:t>each matrix element we know the </a:t>
            </a:r>
            <a:r>
              <a:rPr lang="tr-TR" dirty="0" smtClean="0"/>
              <a:t> e</a:t>
            </a:r>
            <a:r>
              <a:rPr lang="en-US" dirty="0" err="1" smtClean="0"/>
              <a:t>lement</a:t>
            </a:r>
            <a:r>
              <a:rPr lang="en-US" dirty="0" smtClean="0"/>
              <a:t>(s</a:t>
            </a:r>
            <a:r>
              <a:rPr lang="en-US" dirty="0"/>
              <a:t>)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it was directly </a:t>
            </a:r>
            <a:r>
              <a:rPr lang="en-US" dirty="0" smtClean="0"/>
              <a:t>derived.</a:t>
            </a:r>
            <a:r>
              <a:rPr lang="tr-TR" dirty="0" smtClean="0"/>
              <a:t> A</a:t>
            </a:r>
            <a:r>
              <a:rPr lang="en-US" dirty="0" err="1" smtClean="0"/>
              <a:t>rrows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figures</a:t>
            </a:r>
            <a:r>
              <a:rPr lang="en-US" dirty="0" smtClean="0"/>
              <a:t> </a:t>
            </a:r>
            <a:r>
              <a:rPr lang="en-US" dirty="0"/>
              <a:t>are used to </a:t>
            </a:r>
            <a:r>
              <a:rPr lang="en-US" dirty="0" smtClean="0"/>
              <a:t>indicate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421593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251460"/>
            <a:ext cx="11035145" cy="6355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the information on the derivation of each element to obtain the </a:t>
            </a:r>
            <a:r>
              <a:rPr lang="en-US" dirty="0" smtClean="0"/>
              <a:t>actual</a:t>
            </a:r>
            <a:r>
              <a:rPr lang="tr-TR" dirty="0" smtClean="0"/>
              <a:t> </a:t>
            </a:r>
            <a:r>
              <a:rPr lang="en-US" dirty="0" smtClean="0"/>
              <a:t>global </a:t>
            </a:r>
            <a:r>
              <a:rPr lang="en-US" dirty="0"/>
              <a:t>alignment that produced this optimal score by a process called </a:t>
            </a:r>
            <a:r>
              <a:rPr lang="en-US" b="1" dirty="0" err="1"/>
              <a:t>traceback</a:t>
            </a:r>
            <a:r>
              <a:rPr lang="en-US" dirty="0"/>
              <a:t>.</a:t>
            </a:r>
          </a:p>
          <a:p>
            <a:r>
              <a:rPr lang="en-US" dirty="0"/>
              <a:t>Beginning at </a:t>
            </a: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baseline="-25000" dirty="0" err="1"/>
              <a:t>,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we follow the arrows back through the matrix to the start (</a:t>
            </a:r>
            <a:r>
              <a:rPr lang="en-US" i="1" dirty="0"/>
              <a:t>S</a:t>
            </a:r>
            <a:r>
              <a:rPr lang="en-US" baseline="-25000" dirty="0"/>
              <a:t>0,0</a:t>
            </a:r>
            <a:r>
              <a:rPr lang="en-US" dirty="0" smtClean="0"/>
              <a:t>).</a:t>
            </a:r>
            <a:r>
              <a:rPr lang="tr-TR" dirty="0" smtClean="0"/>
              <a:t> </a:t>
            </a:r>
            <a:r>
              <a:rPr lang="en-US" dirty="0" smtClean="0"/>
              <a:t>Thus</a:t>
            </a:r>
            <a:r>
              <a:rPr lang="en-US" dirty="0"/>
              <a:t>, having filled the matrix elements from the beginning of the sequences,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determine </a:t>
            </a:r>
            <a:r>
              <a:rPr lang="en-US" dirty="0"/>
              <a:t>the alignment from the end of the sequences. </a:t>
            </a:r>
            <a:endParaRPr lang="tr-TR" dirty="0" smtClean="0"/>
          </a:p>
          <a:p>
            <a:r>
              <a:rPr lang="en-US" dirty="0" smtClean="0"/>
              <a:t>At </a:t>
            </a:r>
            <a:r>
              <a:rPr lang="en-US" dirty="0"/>
              <a:t>each </a:t>
            </a:r>
            <a:r>
              <a:rPr lang="en-US" dirty="0" smtClean="0"/>
              <a:t>step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we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determine </a:t>
            </a:r>
            <a:r>
              <a:rPr lang="en-US" dirty="0"/>
              <a:t>which of the three alternatives given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</a:t>
            </a:r>
            <a:r>
              <a:rPr lang="tr-TR" baseline="-25000" dirty="0" err="1"/>
              <a:t>i,j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applied</a:t>
            </a:r>
            <a:r>
              <a:rPr lang="en-US" dirty="0"/>
              <a:t>, and add it to our alignment. If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has a diagonal arrow from </a:t>
            </a:r>
            <a:r>
              <a:rPr lang="en-US" i="1" dirty="0" smtClean="0"/>
              <a:t>S</a:t>
            </a:r>
            <a:r>
              <a:rPr lang="en-US" baseline="-25000" dirty="0" smtClean="0"/>
              <a:t>i– </a:t>
            </a:r>
            <a:r>
              <a:rPr lang="en-US" baseline="-25000" dirty="0"/>
              <a:t>1,j – 1</a:t>
            </a:r>
            <a:r>
              <a:rPr lang="en-US" dirty="0"/>
              <a:t>,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implies </a:t>
            </a:r>
            <a:r>
              <a:rPr lang="en-US" dirty="0"/>
              <a:t>the alignment will contain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aligned with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. Vertical arrows imply a gap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i="1" dirty="0"/>
              <a:t>x </a:t>
            </a:r>
            <a:r>
              <a:rPr lang="en-US" dirty="0"/>
              <a:t>aligning with a residue in sequence </a:t>
            </a:r>
            <a:r>
              <a:rPr lang="en-US" i="1" dirty="0"/>
              <a:t>y</a:t>
            </a:r>
            <a:r>
              <a:rPr lang="en-US" dirty="0"/>
              <a:t>, and vice versa for </a:t>
            </a:r>
            <a:r>
              <a:rPr lang="en-US" dirty="0" smtClean="0"/>
              <a:t>horizontal</a:t>
            </a:r>
            <a:r>
              <a:rPr lang="tr-TR" dirty="0" smtClean="0"/>
              <a:t> </a:t>
            </a:r>
            <a:r>
              <a:rPr lang="en-US" dirty="0" smtClean="0"/>
              <a:t>arrows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err="1"/>
              <a:t>traceback</a:t>
            </a:r>
            <a:r>
              <a:rPr lang="en-US" dirty="0"/>
              <a:t> arrows involved in the optimal global alignment </a:t>
            </a:r>
            <a:r>
              <a:rPr lang="en-US" dirty="0" smtClean="0"/>
              <a:t>are </a:t>
            </a:r>
            <a:r>
              <a:rPr lang="en-US" dirty="0"/>
              <a:t>shown in red. When tracing back by hand, care must be taken, </a:t>
            </a:r>
            <a:r>
              <a:rPr lang="en-US" dirty="0" smtClean="0"/>
              <a:t>as </a:t>
            </a:r>
            <a:r>
              <a:rPr lang="en-US" dirty="0"/>
              <a:t>it is </a:t>
            </a:r>
            <a:r>
              <a:rPr lang="en-US" dirty="0" smtClean="0"/>
              <a:t>easy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make mistakes, especially by applying the results to residues </a:t>
            </a:r>
            <a:r>
              <a:rPr lang="en-US" i="1" dirty="0"/>
              <a:t>x</a:t>
            </a:r>
            <a:r>
              <a:rPr lang="en-US" i="1" baseline="-25000" dirty="0"/>
              <a:t>i – 1 </a:t>
            </a:r>
            <a:r>
              <a:rPr lang="en-US" dirty="0"/>
              <a:t>and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i="1" baseline="-25000" dirty="0"/>
              <a:t> – 1</a:t>
            </a:r>
            <a:r>
              <a:rPr lang="tr-TR" i="1" baseline="-25000" dirty="0"/>
              <a:t> </a:t>
            </a:r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55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70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traceback</a:t>
            </a:r>
            <a:r>
              <a:rPr lang="en-US" dirty="0"/>
              <a:t> information is often stored efficiently in computer programs,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using three bits to represent the possible origins of each matrix element.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bit is set to zero, that path was not used, with a value of one indicating the </a:t>
            </a:r>
            <a:r>
              <a:rPr lang="en-US" dirty="0" smtClean="0"/>
              <a:t>direction.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schemes allow all this information to be easily stored and analyzed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obtain </a:t>
            </a:r>
            <a:r>
              <a:rPr lang="en-US" dirty="0"/>
              <a:t>the alignment paths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Note that there may be more than one optimal alignment if at some point along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path </a:t>
            </a:r>
            <a:r>
              <a:rPr lang="en-US" dirty="0"/>
              <a:t>during </a:t>
            </a:r>
            <a:r>
              <a:rPr lang="en-US" dirty="0" err="1"/>
              <a:t>traceback</a:t>
            </a:r>
            <a:r>
              <a:rPr lang="en-US" dirty="0"/>
              <a:t> an element is encountered that was derived from more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of the three possible alternatives.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algorithm does not distinguish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possible alignments, although there may be reasons for preferring one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others</a:t>
            </a:r>
            <a:r>
              <a:rPr lang="en-US" dirty="0"/>
              <a:t>. </a:t>
            </a:r>
            <a:endParaRPr lang="tr-TR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preference would normally be justified by knowledge of the </a:t>
            </a:r>
            <a:r>
              <a:rPr lang="en-US" dirty="0" smtClean="0"/>
              <a:t>molecular</a:t>
            </a:r>
            <a:r>
              <a:rPr lang="tr-TR" dirty="0" smtClean="0"/>
              <a:t> </a:t>
            </a:r>
            <a:r>
              <a:rPr lang="en-US" dirty="0" smtClean="0"/>
              <a:t>structure </a:t>
            </a:r>
            <a:r>
              <a:rPr lang="en-US" dirty="0"/>
              <a:t>or function. Most programs will arbitrarily report just one single alignment.</a:t>
            </a:r>
          </a:p>
        </p:txBody>
      </p:sp>
    </p:spTree>
    <p:extLst>
      <p:ext uri="{BB962C8B-B14F-4D97-AF65-F5344CB8AC3E}">
        <p14:creationId xmlns:p14="http://schemas.microsoft.com/office/powerpoint/2010/main" val="355684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020" y="182880"/>
            <a:ext cx="11832688" cy="6675120"/>
          </a:xfrm>
        </p:spPr>
        <p:txBody>
          <a:bodyPr>
            <a:normAutofit/>
          </a:bodyPr>
          <a:lstStyle/>
          <a:p>
            <a:r>
              <a:rPr lang="en-US" dirty="0"/>
              <a:t>The alignment given by the </a:t>
            </a:r>
            <a:r>
              <a:rPr lang="en-US" dirty="0" err="1"/>
              <a:t>traceback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not the one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expected</a:t>
            </a:r>
            <a:r>
              <a:rPr lang="en-US" dirty="0"/>
              <a:t>, in that it contains no gaps.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err="1"/>
              <a:t>carboxy</a:t>
            </a:r>
            <a:r>
              <a:rPr lang="en-US" dirty="0"/>
              <a:t>-terminal aspartic acid residue (</a:t>
            </a:r>
            <a:r>
              <a:rPr lang="en-US" dirty="0" smtClean="0"/>
              <a:t>D)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sequence y is aligned with a gap only because the two sequences are not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length. We can readily understand this outcome if we consider our </a:t>
            </a:r>
            <a:r>
              <a:rPr lang="en-US" dirty="0" smtClean="0"/>
              <a:t>chosen</a:t>
            </a:r>
            <a:r>
              <a:rPr lang="tr-TR" dirty="0" smtClean="0"/>
              <a:t> </a:t>
            </a:r>
            <a:r>
              <a:rPr lang="en-US" dirty="0" smtClean="0"/>
              <a:t>gap </a:t>
            </a:r>
            <a:r>
              <a:rPr lang="en-US" dirty="0"/>
              <a:t>penalty of 8 in the light of the BLOSUM-62 substitution matrix. </a:t>
            </a:r>
            <a:endParaRPr lang="tr-TR" dirty="0" smtClean="0"/>
          </a:p>
          <a:p>
            <a:r>
              <a:rPr lang="en-US" dirty="0" smtClean="0"/>
              <a:t>The worst</a:t>
            </a:r>
            <a:r>
              <a:rPr lang="tr-TR" dirty="0" smtClean="0"/>
              <a:t> </a:t>
            </a:r>
            <a:r>
              <a:rPr lang="en-US" dirty="0" smtClean="0"/>
              <a:t>substitution </a:t>
            </a:r>
            <a:r>
              <a:rPr lang="en-US" dirty="0"/>
              <a:t>score in this matrix is –4, significantly less than the gap penalty. </a:t>
            </a:r>
            <a:r>
              <a:rPr lang="en-US" dirty="0" smtClean="0"/>
              <a:t>Also,</a:t>
            </a:r>
            <a:r>
              <a:rPr lang="tr-TR" dirty="0" smtClean="0"/>
              <a:t> </a:t>
            </a:r>
            <a:r>
              <a:rPr lang="en-US" dirty="0" smtClean="0"/>
              <a:t>many </a:t>
            </a:r>
            <a:r>
              <a:rPr lang="en-US" dirty="0"/>
              <a:t>of the scores for aligning identical residues are only 4 or 5. This means that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set such a high gap penalty, a gap is unlikely to be present in an optimal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this scoring matrix. In these circumstances, gaps will occur if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are of different length and also possibly in the presence of </a:t>
            </a:r>
            <a:r>
              <a:rPr lang="en-US" dirty="0" smtClean="0"/>
              <a:t>particular</a:t>
            </a:r>
            <a:r>
              <a:rPr lang="tr-TR" dirty="0" smtClean="0"/>
              <a:t> </a:t>
            </a:r>
            <a:r>
              <a:rPr lang="en-US" dirty="0" smtClean="0"/>
              <a:t>residues </a:t>
            </a:r>
            <a:r>
              <a:rPr lang="en-US" dirty="0"/>
              <a:t>such as tryptophan or cysteine which have higher scores.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41" y="594360"/>
            <a:ext cx="2352769" cy="14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0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3091" y="388620"/>
            <a:ext cx="11966331" cy="6309360"/>
          </a:xfrm>
        </p:spPr>
        <p:txBody>
          <a:bodyPr>
            <a:normAutofit/>
          </a:bodyPr>
          <a:lstStyle/>
          <a:p>
            <a:r>
              <a:rPr lang="en-US" dirty="0"/>
              <a:t>If instead we use a linear gap penalty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baseline="-25000" dirty="0" err="1"/>
              <a:t>gap</a:t>
            </a:r>
            <a:r>
              <a:rPr lang="en-US" dirty="0"/>
              <a:t>) = –4</a:t>
            </a:r>
            <a:r>
              <a:rPr lang="en-US" i="1" dirty="0"/>
              <a:t>n</a:t>
            </a:r>
            <a:r>
              <a:rPr lang="en-US" baseline="-25000" dirty="0"/>
              <a:t>gap</a:t>
            </a:r>
            <a:r>
              <a:rPr lang="en-US" dirty="0"/>
              <a:t>, the situation changes,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shown </a:t>
            </a:r>
            <a:r>
              <a:rPr lang="en-US" dirty="0"/>
              <a:t>in Figure </a:t>
            </a:r>
            <a:r>
              <a:rPr lang="tr-TR" dirty="0" err="1" smtClean="0"/>
              <a:t>below</a:t>
            </a:r>
            <a:r>
              <a:rPr lang="en-US" dirty="0" smtClean="0"/>
              <a:t>, </a:t>
            </a:r>
            <a:r>
              <a:rPr lang="en-US" dirty="0"/>
              <a:t>which gives the optimal alignment we expected. Because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gap penalty is less severe, gaps are more likely to be introduced, resulting 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alignment and a different score.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this particular case, four </a:t>
            </a:r>
            <a:r>
              <a:rPr lang="en-US" dirty="0" smtClean="0"/>
              <a:t>additional</a:t>
            </a:r>
            <a:r>
              <a:rPr lang="tr-TR" dirty="0" smtClean="0"/>
              <a:t> </a:t>
            </a:r>
            <a:r>
              <a:rPr lang="en-US" dirty="0" smtClean="0"/>
              <a:t>gaps </a:t>
            </a:r>
            <a:r>
              <a:rPr lang="en-US" dirty="0"/>
              <a:t>occur, two of which occur within the sequences. The overall alignment </a:t>
            </a:r>
            <a:r>
              <a:rPr lang="en-US" dirty="0" smtClean="0"/>
              <a:t>score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7, but this alignment would have scored –13 with the original gap penalty of 8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This example illustrates the need to match the gap penalty to the </a:t>
            </a:r>
            <a:r>
              <a:rPr lang="en-US" dirty="0" smtClean="0"/>
              <a:t>substitution</a:t>
            </a:r>
            <a:r>
              <a:rPr lang="tr-TR" dirty="0" smtClean="0"/>
              <a:t> </a:t>
            </a:r>
            <a:r>
              <a:rPr lang="en-US" dirty="0" smtClean="0"/>
              <a:t>matrix </a:t>
            </a:r>
            <a:r>
              <a:rPr lang="en-US" dirty="0"/>
              <a:t>used. However, care must be taken in matching these parameters, 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also depends on the properties of the sequences being </a:t>
            </a:r>
            <a:r>
              <a:rPr lang="en-US" dirty="0" smtClean="0"/>
              <a:t>aligned.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parameters may be optimal when looking at long or short sequences,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depending </a:t>
            </a:r>
            <a:r>
              <a:rPr lang="en-US" dirty="0"/>
              <a:t>on the expected sequence </a:t>
            </a:r>
            <a:r>
              <a:rPr lang="en-US" dirty="0" smtClean="0"/>
              <a:t>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600" y="274320"/>
            <a:ext cx="11125200" cy="5902643"/>
          </a:xfrm>
        </p:spPr>
        <p:txBody>
          <a:bodyPr>
            <a:normAutofit/>
          </a:bodyPr>
          <a:lstStyle/>
          <a:p>
            <a:r>
              <a:rPr lang="en-US" b="1" dirty="0"/>
              <a:t>Optimal global alignment of </a:t>
            </a:r>
            <a:r>
              <a:rPr lang="en-US" b="1" dirty="0" smtClean="0"/>
              <a:t>two</a:t>
            </a:r>
            <a:r>
              <a:rPr lang="tr-TR" b="1" dirty="0" smtClean="0"/>
              <a:t> </a:t>
            </a:r>
            <a:r>
              <a:rPr lang="en-US" b="1" dirty="0" smtClean="0"/>
              <a:t>sequences,</a:t>
            </a:r>
            <a:r>
              <a:rPr lang="tr-TR" b="1" dirty="0" smtClean="0"/>
              <a:t> </a:t>
            </a:r>
            <a:r>
              <a:rPr lang="en-US" b="1" dirty="0" smtClean="0"/>
              <a:t>except </a:t>
            </a:r>
            <a:r>
              <a:rPr lang="en-US" b="1" dirty="0"/>
              <a:t>for a change in gap </a:t>
            </a:r>
            <a:r>
              <a:rPr lang="en-US" b="1" dirty="0" smtClean="0"/>
              <a:t>scoring.</a:t>
            </a:r>
            <a:r>
              <a:rPr lang="tr-TR" b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linear gap </a:t>
            </a:r>
            <a:r>
              <a:rPr lang="en-US" dirty="0" smtClean="0"/>
              <a:t>penalty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a value of –</a:t>
            </a:r>
            <a:r>
              <a:rPr lang="en-US" dirty="0" smtClean="0"/>
              <a:t>4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parameter </a:t>
            </a:r>
            <a:r>
              <a:rPr lang="en-US" i="1" dirty="0"/>
              <a:t>E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A)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completed </a:t>
            </a:r>
            <a:r>
              <a:rPr lang="en-US" dirty="0"/>
              <a:t>matrix using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BLOSUM-62 </a:t>
            </a:r>
            <a:r>
              <a:rPr lang="en-US" dirty="0"/>
              <a:t>scoring matrix.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optimal </a:t>
            </a:r>
            <a:r>
              <a:rPr lang="en-US" dirty="0"/>
              <a:t>alignment, which has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score </a:t>
            </a:r>
            <a:r>
              <a:rPr lang="en-US" dirty="0"/>
              <a:t>of 7.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34" y="2633031"/>
            <a:ext cx="9229932" cy="4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and suboptimal alignments can be produced by </a:t>
            </a:r>
            <a:r>
              <a:rPr lang="en-US" dirty="0" smtClean="0"/>
              <a:t>making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modifications to the dynamic programming algorithm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Often </a:t>
            </a:r>
            <a:r>
              <a:rPr lang="en-US" dirty="0"/>
              <a:t>we do not expect the whole of one sequence to align well with the other.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the proteins may have just one domain in common, in which case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/>
              <a:t>want to find this high-scoring zone, referred to as a local </a:t>
            </a:r>
            <a:r>
              <a:rPr lang="en-US" dirty="0" smtClean="0"/>
              <a:t>alignment.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a global alignment, those regions of the sequences that differ </a:t>
            </a:r>
            <a:r>
              <a:rPr lang="en-US" dirty="0" smtClean="0"/>
              <a:t>substantially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often obscure the good agreement over a limited stretch. The local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identify these stretches while ignoring the weaker alignment scores elsewhere.</a:t>
            </a:r>
          </a:p>
        </p:txBody>
      </p:sp>
    </p:spTree>
    <p:extLst>
      <p:ext uri="{BB962C8B-B14F-4D97-AF65-F5344CB8AC3E}">
        <p14:creationId xmlns:p14="http://schemas.microsoft.com/office/powerpoint/2010/main" val="209393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4639" y="96982"/>
            <a:ext cx="11834446" cy="65552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turns out that a very similar dynamic programming algorithm to that </a:t>
            </a:r>
            <a:r>
              <a:rPr lang="en-US" dirty="0" smtClean="0"/>
              <a:t>described</a:t>
            </a:r>
            <a:r>
              <a:rPr lang="tr-TR" dirty="0" smtClean="0"/>
              <a:t> </a:t>
            </a:r>
            <a:r>
              <a:rPr lang="en-US" dirty="0" smtClean="0"/>
              <a:t>above </a:t>
            </a:r>
            <a:r>
              <a:rPr lang="en-US" dirty="0"/>
              <a:t>for global alignments can obtain a local alignment.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Smith </a:t>
            </a:r>
            <a:r>
              <a:rPr lang="en-US" dirty="0"/>
              <a:t>and Waterman </a:t>
            </a:r>
            <a:r>
              <a:rPr lang="en-US" dirty="0" smtClean="0"/>
              <a:t>first</a:t>
            </a:r>
            <a:r>
              <a:rPr lang="tr-TR" dirty="0" smtClean="0"/>
              <a:t> </a:t>
            </a:r>
            <a:r>
              <a:rPr lang="en-US" dirty="0" smtClean="0"/>
              <a:t>proposed </a:t>
            </a:r>
            <a:r>
              <a:rPr lang="en-US" dirty="0"/>
              <a:t>this method. However, it should be noted that the method presented </a:t>
            </a:r>
            <a:r>
              <a:rPr lang="en-US" dirty="0" smtClean="0"/>
              <a:t>here</a:t>
            </a:r>
            <a:r>
              <a:rPr lang="tr-TR" dirty="0" smtClean="0"/>
              <a:t> </a:t>
            </a:r>
            <a:r>
              <a:rPr lang="en-US" dirty="0" smtClean="0"/>
              <a:t>requires </a:t>
            </a:r>
            <a:r>
              <a:rPr lang="en-US" dirty="0"/>
              <a:t>a similarity-scoring scheme that has an expected negative value for </a:t>
            </a:r>
            <a:r>
              <a:rPr lang="en-US" dirty="0" smtClean="0"/>
              <a:t>random</a:t>
            </a:r>
            <a:r>
              <a:rPr lang="tr-TR" dirty="0" smtClean="0"/>
              <a:t> </a:t>
            </a:r>
            <a:r>
              <a:rPr lang="en-US" dirty="0" smtClean="0"/>
              <a:t>alignments </a:t>
            </a:r>
            <a:r>
              <a:rPr lang="en-US" dirty="0"/>
              <a:t>and positive value for highly similar sequences.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commonly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substitution matrices fulfill this condition. Note that the global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schemes </a:t>
            </a:r>
            <a:r>
              <a:rPr lang="en-US" dirty="0"/>
              <a:t>have no such restriction, and can have all substitution matrix scores positive.</a:t>
            </a:r>
          </a:p>
          <a:p>
            <a:endParaRPr lang="tr-TR" dirty="0" smtClean="0"/>
          </a:p>
          <a:p>
            <a:r>
              <a:rPr lang="en-US" dirty="0" smtClean="0"/>
              <a:t>Under </a:t>
            </a:r>
            <a:r>
              <a:rPr lang="en-US" dirty="0"/>
              <a:t>such a scheme, scores will grow steadily larger as the alignment </a:t>
            </a:r>
            <a:r>
              <a:rPr lang="en-US" dirty="0" smtClean="0"/>
              <a:t>gets</a:t>
            </a:r>
            <a:r>
              <a:rPr lang="tr-TR" dirty="0" smtClean="0"/>
              <a:t> </a:t>
            </a:r>
            <a:r>
              <a:rPr lang="en-US" dirty="0" smtClean="0"/>
              <a:t>larger</a:t>
            </a:r>
            <a:r>
              <a:rPr lang="en-US" dirty="0"/>
              <a:t>, regardless of the degree of similarity, so that long random alignments will </a:t>
            </a:r>
            <a:r>
              <a:rPr lang="en-US" dirty="0" smtClean="0"/>
              <a:t>ultimately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indistinguishable by score alone from short significant ones.</a:t>
            </a:r>
          </a:p>
        </p:txBody>
      </p:sp>
    </p:spTree>
    <p:extLst>
      <p:ext uri="{BB962C8B-B14F-4D97-AF65-F5344CB8AC3E}">
        <p14:creationId xmlns:p14="http://schemas.microsoft.com/office/powerpoint/2010/main" val="369647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>
            <a:normAutofit/>
          </a:bodyPr>
          <a:lstStyle/>
          <a:p>
            <a:r>
              <a:rPr lang="en-US" dirty="0"/>
              <a:t>However, there will be many alternative alignments</a:t>
            </a:r>
            <a:r>
              <a:rPr lang="tr-TR" dirty="0"/>
              <a:t> </a:t>
            </a:r>
            <a:r>
              <a:rPr lang="en-US" dirty="0"/>
              <a:t>with varying degrees of error that could potentially be seriously misleading.</a:t>
            </a:r>
            <a:endParaRPr lang="tr-TR" dirty="0"/>
          </a:p>
          <a:p>
            <a:endParaRPr lang="tr-TR" dirty="0" smtClean="0"/>
          </a:p>
          <a:p>
            <a:r>
              <a:rPr lang="en-US" dirty="0" smtClean="0"/>
              <a:t>Furthermore</a:t>
            </a:r>
            <a:r>
              <a:rPr lang="en-US" dirty="0"/>
              <a:t>, the fact that an alignment can be constructed for any two sequences,</a:t>
            </a:r>
            <a:r>
              <a:rPr lang="tr-TR" dirty="0"/>
              <a:t> </a:t>
            </a:r>
            <a:r>
              <a:rPr lang="en-US" dirty="0"/>
              <a:t>even ones with no meaningful equivalences, has the potential to be even more</a:t>
            </a:r>
            <a:r>
              <a:rPr lang="tr-TR" dirty="0"/>
              <a:t> </a:t>
            </a:r>
            <a:r>
              <a:rPr lang="en-US" dirty="0"/>
              <a:t>misleading. </a:t>
            </a:r>
            <a:endParaRPr lang="tr-TR" dirty="0"/>
          </a:p>
          <a:p>
            <a:endParaRPr lang="tr-TR" dirty="0" smtClean="0"/>
          </a:p>
          <a:p>
            <a:r>
              <a:rPr lang="en-US" dirty="0" smtClean="0"/>
              <a:t>Therefore</a:t>
            </a:r>
            <a:r>
              <a:rPr lang="en-US" dirty="0"/>
              <a:t>, all useful methods of sequence alignment must not only</a:t>
            </a:r>
            <a:r>
              <a:rPr lang="tr-TR" dirty="0"/>
              <a:t> </a:t>
            </a:r>
            <a:r>
              <a:rPr lang="en-US" dirty="0"/>
              <a:t>generate alignments but also be able to compare them in a meaningful way and to</a:t>
            </a:r>
            <a:r>
              <a:rPr lang="tr-TR" dirty="0"/>
              <a:t> </a:t>
            </a:r>
            <a:r>
              <a:rPr lang="en-US" dirty="0"/>
              <a:t>provide an assessment of their significance.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517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2562" y="365760"/>
            <a:ext cx="11667392" cy="6284422"/>
          </a:xfrm>
        </p:spPr>
        <p:txBody>
          <a:bodyPr>
            <a:normAutofit/>
          </a:bodyPr>
          <a:lstStyle/>
          <a:p>
            <a:r>
              <a:rPr lang="en-US" dirty="0"/>
              <a:t>The key difference in the local alignment algorithm from the global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set out above is that whenever the score of the optimal </a:t>
            </a:r>
            <a:r>
              <a:rPr lang="en-US" dirty="0" smtClean="0"/>
              <a:t>sub-sequence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is less than zero it is rejected, and that matrix element is set to zero.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scoring </a:t>
            </a:r>
            <a:r>
              <a:rPr lang="en-US" dirty="0"/>
              <a:t>scheme must give a positive score for aligning (at least some) </a:t>
            </a:r>
            <a:r>
              <a:rPr lang="en-US" dirty="0" smtClean="0"/>
              <a:t>identical</a:t>
            </a:r>
            <a:r>
              <a:rPr lang="tr-TR" dirty="0" smtClean="0"/>
              <a:t> </a:t>
            </a:r>
            <a:r>
              <a:rPr lang="en-US" dirty="0" smtClean="0"/>
              <a:t>residues</a:t>
            </a:r>
            <a:r>
              <a:rPr lang="en-US" dirty="0"/>
              <a:t>. We would expect to be able to find at least one such match in any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worth </a:t>
            </a:r>
            <a:r>
              <a:rPr lang="en-US" dirty="0"/>
              <a:t>considering, so that we can be sure that there should be some </a:t>
            </a:r>
            <a:r>
              <a:rPr lang="en-US" dirty="0" smtClean="0"/>
              <a:t>positive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scores.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Another </a:t>
            </a:r>
            <a:r>
              <a:rPr lang="en-US" dirty="0"/>
              <a:t>algorithmic difference is that we now </a:t>
            </a:r>
            <a:r>
              <a:rPr lang="en-US" dirty="0" smtClean="0"/>
              <a:t>start</a:t>
            </a:r>
            <a:r>
              <a:rPr lang="tr-TR" dirty="0" smtClean="0"/>
              <a:t> 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/>
              <a:t>from the highest-scoring matrix element wherever it occurs.</a:t>
            </a:r>
          </a:p>
        </p:txBody>
      </p:sp>
    </p:spTree>
    <p:extLst>
      <p:ext uri="{BB962C8B-B14F-4D97-AF65-F5344CB8AC3E}">
        <p14:creationId xmlns:p14="http://schemas.microsoft.com/office/powerpoint/2010/main" val="2523252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r>
              <a:rPr lang="en-US" dirty="0"/>
              <a:t>The extra condition on the matrix elements means that the values of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baseline="-25000" dirty="0"/>
              <a:t>,0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i="1" baseline="-25000" dirty="0"/>
              <a:t>0,j</a:t>
            </a:r>
            <a:r>
              <a:rPr lang="en-US" i="1" dirty="0"/>
              <a:t>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to zero, as was the case for global alignments without end gap penalties.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formula </a:t>
            </a:r>
            <a:r>
              <a:rPr lang="en-US" dirty="0"/>
              <a:t>for the general matrix element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with a general gap penalty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gap</a:t>
            </a:r>
            <a:r>
              <a:rPr lang="en-US" dirty="0"/>
              <a:t>) </a:t>
            </a:r>
            <a:r>
              <a:rPr lang="en-US" dirty="0" smtClean="0"/>
              <a:t>is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only differs from </a:t>
            </a:r>
            <a:r>
              <a:rPr lang="tr-TR" dirty="0" err="1" smtClean="0"/>
              <a:t>earlier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en-US" dirty="0" smtClean="0"/>
              <a:t> </a:t>
            </a:r>
            <a:r>
              <a:rPr lang="en-US" dirty="0"/>
              <a:t>by the inclusion of the zero.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41" y="2041476"/>
            <a:ext cx="5628917" cy="24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7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37309"/>
            <a:ext cx="10674927" cy="5539654"/>
          </a:xfrm>
        </p:spPr>
        <p:txBody>
          <a:bodyPr>
            <a:normAutofit/>
          </a:bodyPr>
          <a:lstStyle/>
          <a:p>
            <a:r>
              <a:rPr lang="en-US" dirty="0"/>
              <a:t>Figures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en-US" dirty="0" smtClean="0"/>
              <a:t>show </a:t>
            </a:r>
            <a:r>
              <a:rPr lang="en-US" dirty="0"/>
              <a:t>the optimal local alignments for our usual example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two cases of linear gap penalties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baseline="-25000" dirty="0" err="1"/>
              <a:t>gap</a:t>
            </a:r>
            <a:r>
              <a:rPr lang="en-US" dirty="0"/>
              <a:t>) = –8</a:t>
            </a:r>
            <a:r>
              <a:rPr lang="en-US" i="1" dirty="0"/>
              <a:t>n</a:t>
            </a:r>
            <a:r>
              <a:rPr lang="en-US" baseline="-25000" dirty="0"/>
              <a:t>gap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–</a:t>
            </a:r>
            <a:r>
              <a:rPr lang="en-US" dirty="0"/>
              <a:t>4</a:t>
            </a:r>
            <a:r>
              <a:rPr lang="en-US" i="1" dirty="0"/>
              <a:t>n</a:t>
            </a:r>
            <a:r>
              <a:rPr lang="en-US" baseline="-25000" dirty="0"/>
              <a:t>gap</a:t>
            </a:r>
            <a:r>
              <a:rPr lang="en-US" dirty="0"/>
              <a:t>, respectively. </a:t>
            </a:r>
            <a:r>
              <a:rPr lang="en-US" dirty="0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result </a:t>
            </a:r>
            <a:r>
              <a:rPr lang="en-US" dirty="0"/>
              <a:t>in removal of the differing ends of the sequences.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the first case, the </a:t>
            </a:r>
            <a:r>
              <a:rPr lang="en-US" dirty="0" smtClean="0"/>
              <a:t>higher</a:t>
            </a:r>
            <a:r>
              <a:rPr lang="tr-TR" dirty="0" smtClean="0"/>
              <a:t> </a:t>
            </a:r>
            <a:r>
              <a:rPr lang="en-US" dirty="0" smtClean="0"/>
              <a:t>gap </a:t>
            </a:r>
            <a:r>
              <a:rPr lang="en-US" dirty="0"/>
              <a:t>penalty forces an alignment of serine (S) and alanine (A) in preference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adding </a:t>
            </a:r>
            <a:r>
              <a:rPr lang="en-US" dirty="0"/>
              <a:t>a gap to reach the identical IS sub-sequence. Lowering the gap penalty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instance improves the result to give the local alignment we would expect.</a:t>
            </a:r>
          </a:p>
        </p:txBody>
      </p:sp>
    </p:spTree>
    <p:extLst>
      <p:ext uri="{BB962C8B-B14F-4D97-AF65-F5344CB8AC3E}">
        <p14:creationId xmlns:p14="http://schemas.microsoft.com/office/powerpoint/2010/main" val="2206976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23865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dynamic </a:t>
            </a:r>
            <a:r>
              <a:rPr lang="en-US" b="1" dirty="0" smtClean="0"/>
              <a:t>programming</a:t>
            </a:r>
            <a:r>
              <a:rPr lang="tr-TR" b="1" dirty="0" smtClean="0"/>
              <a:t> </a:t>
            </a:r>
            <a:r>
              <a:rPr lang="en-US" b="1" dirty="0" smtClean="0"/>
              <a:t>calculation </a:t>
            </a:r>
            <a:r>
              <a:rPr lang="en-US" b="1" dirty="0"/>
              <a:t>for determining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optimal </a:t>
            </a:r>
            <a:r>
              <a:rPr lang="en-US" b="1" dirty="0"/>
              <a:t>local alignment of the </a:t>
            </a:r>
            <a:r>
              <a:rPr lang="en-US" b="1" dirty="0" smtClean="0"/>
              <a:t>two</a:t>
            </a:r>
            <a:r>
              <a:rPr lang="tr-TR" b="1" dirty="0" smtClean="0"/>
              <a:t> </a:t>
            </a:r>
            <a:r>
              <a:rPr lang="en-US" b="1" dirty="0" smtClean="0"/>
              <a:t>sequences </a:t>
            </a:r>
            <a:r>
              <a:rPr lang="en-US" b="1" dirty="0"/>
              <a:t>THISLINE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ISALIGNED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A) The </a:t>
            </a:r>
            <a:r>
              <a:rPr lang="en-US" dirty="0" smtClean="0"/>
              <a:t>completed</a:t>
            </a:r>
            <a:r>
              <a:rPr lang="tr-TR" dirty="0" smtClean="0"/>
              <a:t> </a:t>
            </a:r>
            <a:r>
              <a:rPr lang="en-US" dirty="0" smtClean="0"/>
              <a:t>matrix </a:t>
            </a:r>
            <a:r>
              <a:rPr lang="en-US" dirty="0"/>
              <a:t>using the </a:t>
            </a:r>
            <a:r>
              <a:rPr lang="en-US" dirty="0" smtClean="0"/>
              <a:t>BLOSUM-62</a:t>
            </a:r>
            <a:r>
              <a:rPr lang="tr-TR" dirty="0" smtClean="0"/>
              <a:t> </a:t>
            </a:r>
            <a:r>
              <a:rPr lang="en-US" dirty="0" smtClean="0"/>
              <a:t>scoring </a:t>
            </a:r>
            <a:r>
              <a:rPr lang="en-US" dirty="0"/>
              <a:t>matrix with a linear </a:t>
            </a:r>
            <a:r>
              <a:rPr lang="en-US" dirty="0" smtClean="0"/>
              <a:t>gap</a:t>
            </a:r>
            <a:r>
              <a:rPr lang="tr-TR" dirty="0" smtClean="0"/>
              <a:t> </a:t>
            </a:r>
            <a:r>
              <a:rPr lang="en-US" dirty="0" smtClean="0"/>
              <a:t>penalty,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i="1" dirty="0"/>
              <a:t>E </a:t>
            </a:r>
            <a:r>
              <a:rPr lang="en-US" dirty="0"/>
              <a:t>set to –8.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The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alignment</a:t>
            </a:r>
            <a:r>
              <a:rPr lang="en-US" dirty="0"/>
              <a:t>, determined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highest-scoring </a:t>
            </a:r>
            <a:r>
              <a:rPr lang="en-US" dirty="0"/>
              <a:t>element, which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score of 12.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51" y="2566669"/>
            <a:ext cx="8052097" cy="42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/>
          </a:bodyPr>
          <a:lstStyle/>
          <a:p>
            <a:r>
              <a:rPr lang="en-US" b="1" dirty="0"/>
              <a:t>Optimal local alignment </a:t>
            </a:r>
            <a:r>
              <a:rPr lang="en-US" b="1" dirty="0" smtClean="0"/>
              <a:t>calculation</a:t>
            </a:r>
            <a:r>
              <a:rPr lang="tr-TR" b="1" dirty="0" smtClean="0"/>
              <a:t> </a:t>
            </a:r>
            <a:r>
              <a:rPr lang="en-US" b="1" dirty="0" smtClean="0"/>
              <a:t>with</a:t>
            </a:r>
            <a:r>
              <a:rPr lang="tr-TR" b="1" dirty="0" smtClean="0"/>
              <a:t> </a:t>
            </a:r>
            <a:r>
              <a:rPr lang="en-US" b="1" dirty="0" smtClean="0"/>
              <a:t>a </a:t>
            </a:r>
            <a:r>
              <a:rPr lang="en-US" b="1" dirty="0"/>
              <a:t>linear gap penalty with </a:t>
            </a:r>
            <a:r>
              <a:rPr lang="en-US" b="1" i="1" dirty="0"/>
              <a:t>E </a:t>
            </a:r>
            <a:r>
              <a:rPr lang="en-US" b="1" dirty="0"/>
              <a:t>set to –4.</a:t>
            </a:r>
          </a:p>
          <a:p>
            <a:r>
              <a:rPr lang="en-US" dirty="0"/>
              <a:t>(A) The completed matrix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determining </a:t>
            </a:r>
            <a:r>
              <a:rPr lang="en-US" dirty="0"/>
              <a:t>the optimal </a:t>
            </a:r>
            <a:r>
              <a:rPr lang="en-US" dirty="0" smtClean="0"/>
              <a:t>local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of THISLINE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ISALIGNED </a:t>
            </a:r>
            <a:r>
              <a:rPr lang="en-US" dirty="0"/>
              <a:t>using the </a:t>
            </a:r>
            <a:r>
              <a:rPr lang="en-US" dirty="0" smtClean="0"/>
              <a:t>BLOSUM-62</a:t>
            </a:r>
            <a:r>
              <a:rPr lang="tr-TR" dirty="0" smtClean="0"/>
              <a:t> </a:t>
            </a:r>
            <a:r>
              <a:rPr lang="en-US" dirty="0" smtClean="0"/>
              <a:t>scoring </a:t>
            </a:r>
            <a:r>
              <a:rPr lang="en-US" dirty="0"/>
              <a:t>matrix.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The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alignment</a:t>
            </a:r>
            <a:r>
              <a:rPr lang="en-US" dirty="0"/>
              <a:t>, identified by the </a:t>
            </a:r>
            <a:r>
              <a:rPr lang="en-US" dirty="0" smtClean="0"/>
              <a:t>highest</a:t>
            </a:r>
            <a:r>
              <a:rPr lang="tr-TR" dirty="0" smtClean="0"/>
              <a:t> </a:t>
            </a:r>
            <a:r>
              <a:rPr lang="en-US" dirty="0" smtClean="0"/>
              <a:t>scoring</a:t>
            </a:r>
            <a:r>
              <a:rPr lang="tr-TR" dirty="0" smtClean="0"/>
              <a:t> </a:t>
            </a:r>
            <a:r>
              <a:rPr lang="en-US" dirty="0" smtClean="0"/>
              <a:t>element </a:t>
            </a:r>
            <a:r>
              <a:rPr lang="en-US" dirty="0"/>
              <a:t>in the entire </a:t>
            </a:r>
            <a:r>
              <a:rPr lang="en-US" dirty="0" smtClean="0"/>
              <a:t>matrix,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has a score of 19.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14" y="2713493"/>
            <a:ext cx="7862372" cy="41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6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6165272"/>
          </a:xfrm>
        </p:spPr>
        <p:txBody>
          <a:bodyPr>
            <a:normAutofit/>
          </a:bodyPr>
          <a:lstStyle/>
          <a:p>
            <a:r>
              <a:rPr lang="en-US" dirty="0"/>
              <a:t>The problem with dynamic programming methods is that despite their </a:t>
            </a:r>
            <a:r>
              <a:rPr lang="en-US" dirty="0" smtClean="0"/>
              <a:t>efficiency</a:t>
            </a:r>
            <a:r>
              <a:rPr lang="tr-TR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can place heavy demands on computer memory and take a long time to run.</a:t>
            </a:r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speed of calculation is no longer as serious a barrier as it has been in the </a:t>
            </a:r>
            <a:r>
              <a:rPr lang="en-US" dirty="0" smtClean="0"/>
              <a:t>past,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/>
              <a:t>the problem of insufficient computer memory persists, particularly as there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now </a:t>
            </a:r>
            <a:r>
              <a:rPr lang="en-US" dirty="0"/>
              <a:t>many very long sequences, including those of whole genomes, available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comparison </a:t>
            </a:r>
            <a:r>
              <a:rPr lang="en-US" dirty="0"/>
              <a:t>and analysis.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0222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>
            <a:normAutofit/>
          </a:bodyPr>
          <a:lstStyle/>
          <a:p>
            <a:r>
              <a:rPr lang="en-US" dirty="0"/>
              <a:t>Some modifications of the basic dynamic programming</a:t>
            </a:r>
            <a:r>
              <a:rPr lang="tr-TR" dirty="0"/>
              <a:t> </a:t>
            </a:r>
            <a:r>
              <a:rPr lang="en-US" dirty="0"/>
              <a:t>algorithm have been made that reduce the memory and time </a:t>
            </a:r>
            <a:r>
              <a:rPr lang="en-US" dirty="0" smtClean="0"/>
              <a:t>demands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/>
          </a:p>
          <a:p>
            <a:endParaRPr lang="tr-TR" dirty="0" smtClean="0"/>
          </a:p>
          <a:p>
            <a:r>
              <a:rPr lang="en-US" dirty="0" smtClean="0"/>
              <a:t>One </a:t>
            </a:r>
            <a:r>
              <a:rPr lang="en-US" dirty="0"/>
              <a:t>way of</a:t>
            </a:r>
            <a:r>
              <a:rPr lang="tr-TR" dirty="0"/>
              <a:t> </a:t>
            </a:r>
            <a:r>
              <a:rPr lang="en-US" dirty="0"/>
              <a:t>reducing memory requirements is by storing not the complete matrix but only the</a:t>
            </a:r>
            <a:r>
              <a:rPr lang="tr-TR" dirty="0"/>
              <a:t> </a:t>
            </a:r>
            <a:r>
              <a:rPr lang="en-US" dirty="0"/>
              <a:t>two rows required for calculations.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However</a:t>
            </a:r>
            <a:r>
              <a:rPr lang="en-US" dirty="0"/>
              <a:t>, to </a:t>
            </a:r>
            <a:r>
              <a:rPr lang="tr-TR" dirty="0"/>
              <a:t> </a:t>
            </a:r>
            <a:r>
              <a:rPr lang="en-US" dirty="0"/>
              <a:t>recover the alignment from such a</a:t>
            </a:r>
            <a:r>
              <a:rPr lang="tr-TR" dirty="0"/>
              <a:t> </a:t>
            </a:r>
            <a:r>
              <a:rPr lang="en-US" dirty="0"/>
              <a:t>calculation takes longer than if all the </a:t>
            </a:r>
            <a:r>
              <a:rPr lang="en-US" dirty="0" err="1"/>
              <a:t>traceback</a:t>
            </a:r>
            <a:r>
              <a:rPr lang="en-US" dirty="0"/>
              <a:t> information has been saved.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/>
              <a:t>only calculating a limited region of the matrix, commonly a diagonal band, both</a:t>
            </a:r>
            <a:r>
              <a:rPr lang="tr-TR" dirty="0"/>
              <a:t> </a:t>
            </a:r>
            <a:r>
              <a:rPr lang="en-US" dirty="0"/>
              <a:t>time and space saving can be made, although at the risk of not identifying the</a:t>
            </a:r>
            <a:r>
              <a:rPr lang="tr-TR" dirty="0"/>
              <a:t> </a:t>
            </a:r>
            <a:r>
              <a:rPr lang="en-US" dirty="0"/>
              <a:t>correct optimal alignment.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63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6123709"/>
          </a:xfrm>
        </p:spPr>
        <p:txBody>
          <a:bodyPr>
            <a:normAutofit/>
          </a:bodyPr>
          <a:lstStyle/>
          <a:p>
            <a:r>
              <a:rPr lang="en-US" dirty="0"/>
              <a:t>Often the first step in a sequence analysis is to search databases to retrieve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sequences. Such searches depend on making pairwise alignments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query </a:t>
            </a:r>
            <a:r>
              <a:rPr lang="en-US" dirty="0"/>
              <a:t>sequence against all the sequences in the databases, but because of the </a:t>
            </a:r>
            <a:r>
              <a:rPr lang="en-US" dirty="0" smtClean="0"/>
              <a:t>scale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task, fast approximate methods are usually used to make such searches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practicable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algorithms for two commonly used search programs—BLAST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FASTA—make </a:t>
            </a:r>
            <a:r>
              <a:rPr lang="en-US" dirty="0"/>
              <a:t>use of indexing techniques such as suffix trees and hashing to </a:t>
            </a:r>
            <a:r>
              <a:rPr lang="en-US" dirty="0" smtClean="0"/>
              <a:t>lo</a:t>
            </a:r>
            <a:r>
              <a:rPr lang="tr-TR" dirty="0"/>
              <a:t>c</a:t>
            </a:r>
            <a:r>
              <a:rPr lang="en-US" dirty="0" smtClean="0"/>
              <a:t>ate</a:t>
            </a:r>
            <a:r>
              <a:rPr lang="tr-TR" dirty="0" smtClean="0"/>
              <a:t> </a:t>
            </a:r>
            <a:r>
              <a:rPr lang="en-US" dirty="0" smtClean="0"/>
              <a:t>short </a:t>
            </a:r>
            <a:r>
              <a:rPr lang="en-US" dirty="0"/>
              <a:t>stretches of database sequences highly similar or identical to parts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query </a:t>
            </a:r>
            <a:r>
              <a:rPr lang="en-US" dirty="0"/>
              <a:t>sequence.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1772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r>
              <a:rPr lang="en-US" dirty="0"/>
              <a:t>Attempts are then made to extend these to longer, </a:t>
            </a:r>
            <a:r>
              <a:rPr lang="en-US" dirty="0" err="1"/>
              <a:t>ungapped</a:t>
            </a:r>
            <a:r>
              <a:rPr lang="en-US" dirty="0"/>
              <a:t> </a:t>
            </a:r>
            <a:r>
              <a:rPr lang="tr-TR" dirty="0"/>
              <a:t>l</a:t>
            </a:r>
            <a:r>
              <a:rPr lang="en-US" dirty="0" err="1"/>
              <a:t>ocal</a:t>
            </a:r>
            <a:r>
              <a:rPr lang="tr-TR" dirty="0"/>
              <a:t> </a:t>
            </a:r>
            <a:r>
              <a:rPr lang="en-US" dirty="0"/>
              <a:t>alignments which are scored, the scores being used to identify database sequences</a:t>
            </a:r>
            <a:r>
              <a:rPr lang="tr-TR" dirty="0"/>
              <a:t> </a:t>
            </a:r>
            <a:r>
              <a:rPr lang="en-US" dirty="0"/>
              <a:t>that are likely to be significantly similar. This process is considerably faster than</a:t>
            </a:r>
            <a:r>
              <a:rPr lang="tr-TR" dirty="0"/>
              <a:t> </a:t>
            </a:r>
            <a:r>
              <a:rPr lang="en-US" dirty="0"/>
              <a:t>applying full-matrix dynamic programming to each database sequence.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At this</a:t>
            </a:r>
            <a:r>
              <a:rPr lang="tr-TR" dirty="0"/>
              <a:t> </a:t>
            </a:r>
            <a:r>
              <a:rPr lang="en-US" dirty="0"/>
              <a:t>point, both techniques revert to the more accurate methods to examine the</a:t>
            </a:r>
            <a:r>
              <a:rPr lang="tr-TR" dirty="0"/>
              <a:t> </a:t>
            </a:r>
            <a:r>
              <a:rPr lang="en-US" dirty="0"/>
              <a:t>highest-scoring sequences, in order to determine the optimal local alignment and</a:t>
            </a:r>
            <a:r>
              <a:rPr lang="tr-TR" dirty="0"/>
              <a:t> </a:t>
            </a:r>
            <a:r>
              <a:rPr lang="en-US" dirty="0"/>
              <a:t>score, but this is only done for a tiny fraction of the database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5527" y="125506"/>
            <a:ext cx="11763895" cy="6051457"/>
          </a:xfrm>
        </p:spPr>
        <p:txBody>
          <a:bodyPr>
            <a:normAutofit/>
          </a:bodyPr>
          <a:lstStyle/>
          <a:p>
            <a:r>
              <a:rPr lang="en-US" dirty="0"/>
              <a:t>The number of alternative alignments is so great, however, that efficient </a:t>
            </a:r>
            <a:r>
              <a:rPr lang="en-US" dirty="0" smtClean="0"/>
              <a:t>methods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required to determine those with optimal scores. Fortunately, algorithms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been </a:t>
            </a:r>
            <a:r>
              <a:rPr lang="en-US" dirty="0"/>
              <a:t>derived that can be guaranteed to identify the optimal alignment between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for a given scoring scheme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09" y="4946073"/>
            <a:ext cx="5935714" cy="180248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8" y="3199048"/>
            <a:ext cx="5228065" cy="35495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68" y="1954448"/>
            <a:ext cx="5059662" cy="1244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5"/>
          <a:srcRect l="20372" t="48990" r="65068" b="38448"/>
          <a:stretch/>
        </p:blipFill>
        <p:spPr>
          <a:xfrm>
            <a:off x="7668836" y="2705843"/>
            <a:ext cx="2312894" cy="8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only single proteins or</a:t>
            </a:r>
            <a:r>
              <a:rPr lang="tr-TR" dirty="0"/>
              <a:t> </a:t>
            </a:r>
            <a:r>
              <a:rPr lang="en-US" dirty="0"/>
              <a:t>genes, or small segments of genomes, are aligned, these methods can be applied</a:t>
            </a:r>
            <a:r>
              <a:rPr lang="tr-TR" dirty="0"/>
              <a:t> </a:t>
            </a:r>
            <a:r>
              <a:rPr lang="en-US" dirty="0"/>
              <a:t>with ease on today’s computers. </a:t>
            </a:r>
            <a:endParaRPr lang="tr-TR" dirty="0"/>
          </a:p>
          <a:p>
            <a:endParaRPr lang="tr-TR" dirty="0"/>
          </a:p>
          <a:p>
            <a:r>
              <a:rPr lang="en-US" dirty="0"/>
              <a:t>When searching for alignments of a query</a:t>
            </a:r>
            <a:r>
              <a:rPr lang="tr-TR" dirty="0"/>
              <a:t> </a:t>
            </a:r>
            <a:r>
              <a:rPr lang="en-US" dirty="0"/>
              <a:t>sequence with a whole database of sequences it is usual practice to use more</a:t>
            </a:r>
            <a:r>
              <a:rPr lang="tr-TR" dirty="0"/>
              <a:t> </a:t>
            </a:r>
            <a:r>
              <a:rPr lang="en-US" dirty="0"/>
              <a:t>approximate methods that speed up the search.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11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917223"/>
          </a:xfrm>
        </p:spPr>
        <p:txBody>
          <a:bodyPr>
            <a:normAutofit/>
          </a:bodyPr>
          <a:lstStyle/>
          <a:p>
            <a:r>
              <a:rPr lang="en-US" dirty="0"/>
              <a:t>Finding the best-scoring alignment between two sequences does not guarantee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has any </a:t>
            </a:r>
            <a:r>
              <a:rPr lang="en-US" u="sng" dirty="0"/>
              <a:t>scientific validity</a:t>
            </a:r>
            <a:r>
              <a:rPr lang="en-US" dirty="0"/>
              <a:t>. Ways must be found to discriminate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fortuitously </a:t>
            </a:r>
            <a:r>
              <a:rPr lang="en-US" dirty="0"/>
              <a:t>good alignments and those due to a real evolutionary </a:t>
            </a:r>
            <a:r>
              <a:rPr lang="en-US" dirty="0" smtClean="0"/>
              <a:t>relationship.</a:t>
            </a:r>
            <a:r>
              <a:rPr lang="tr-TR" dirty="0" smtClean="0"/>
              <a:t>  </a:t>
            </a:r>
          </a:p>
          <a:p>
            <a:endParaRPr lang="tr-TR" dirty="0"/>
          </a:p>
          <a:p>
            <a:endParaRPr lang="en-US" dirty="0"/>
          </a:p>
          <a:p>
            <a:r>
              <a:rPr lang="en-US" dirty="0"/>
              <a:t>The large number of complete genome sequences has led to increased interest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aligning </a:t>
            </a:r>
            <a:r>
              <a:rPr lang="en-US" dirty="0"/>
              <a:t>very long sequences such as whole genomes and chromosomes.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</a:t>
            </a:r>
            <a:r>
              <a:rPr lang="en-US" dirty="0" err="1" smtClean="0"/>
              <a:t>hese</a:t>
            </a:r>
            <a:r>
              <a:rPr lang="en-US" dirty="0" smtClean="0"/>
              <a:t> </a:t>
            </a:r>
            <a:r>
              <a:rPr lang="en-US" dirty="0"/>
              <a:t>applications require a number of </a:t>
            </a:r>
            <a:r>
              <a:rPr lang="en-US" dirty="0" smtClean="0"/>
              <a:t>approximations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techniques to increase the speed and reduce the storage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226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Dynamic</a:t>
            </a:r>
            <a:r>
              <a:rPr lang="tr-TR" dirty="0" smtClean="0"/>
              <a:t> Programming </a:t>
            </a:r>
            <a:r>
              <a:rPr lang="tr-TR" dirty="0" err="1" smtClean="0"/>
              <a:t>Algorithms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any given pair of sequences, if gaps are allowed there is a large number of </a:t>
            </a:r>
            <a:r>
              <a:rPr lang="en-US" dirty="0" smtClean="0"/>
              <a:t>possibilities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consider in determining the best-scoring alignment. </a:t>
            </a:r>
            <a:endParaRPr lang="tr-TR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of length 1000 have approximately 10</a:t>
            </a:r>
            <a:r>
              <a:rPr lang="en-US" baseline="30000" dirty="0"/>
              <a:t>600</a:t>
            </a:r>
            <a:r>
              <a:rPr lang="en-US" dirty="0"/>
              <a:t> different alignments, </a:t>
            </a:r>
            <a:r>
              <a:rPr lang="en-US" dirty="0" smtClean="0"/>
              <a:t>vastly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than there are particles in the universe! Given the number and length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known </a:t>
            </a:r>
            <a:r>
              <a:rPr lang="en-US" dirty="0"/>
              <a:t>sequences it would seem impossible to explore all these possibilities.</a:t>
            </a:r>
          </a:p>
          <a:p>
            <a:r>
              <a:rPr lang="en-US" dirty="0"/>
              <a:t>Nevertheless, a class of algorithms has been introduced that is able to </a:t>
            </a:r>
            <a:r>
              <a:rPr lang="en-US" dirty="0" smtClean="0"/>
              <a:t>efficiently</a:t>
            </a:r>
            <a:r>
              <a:rPr lang="tr-TR" dirty="0" smtClean="0"/>
              <a:t> </a:t>
            </a:r>
            <a:r>
              <a:rPr lang="en-US" dirty="0" smtClean="0"/>
              <a:t>explore </a:t>
            </a:r>
            <a:r>
              <a:rPr lang="en-US" dirty="0"/>
              <a:t>the full range of alignments under a variety of different constraints.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known as </a:t>
            </a:r>
            <a:r>
              <a:rPr lang="en-US" b="1" dirty="0"/>
              <a:t>dynamic programming</a:t>
            </a:r>
            <a:r>
              <a:rPr lang="en-US" dirty="0"/>
              <a:t> algorithms, and efficiently avoid </a:t>
            </a:r>
            <a:r>
              <a:rPr lang="en-US" dirty="0" smtClean="0"/>
              <a:t>needless</a:t>
            </a:r>
            <a:r>
              <a:rPr lang="tr-TR" dirty="0" smtClean="0"/>
              <a:t> </a:t>
            </a:r>
            <a:r>
              <a:rPr lang="en-US" dirty="0" smtClean="0"/>
              <a:t>exploration </a:t>
            </a:r>
            <a:r>
              <a:rPr lang="en-US" dirty="0"/>
              <a:t>of the majority of alignments that can be shown to be </a:t>
            </a:r>
            <a:r>
              <a:rPr lang="en-US" dirty="0" err="1"/>
              <a:t>nonoptimal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3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719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key property of dynamic programming is that the problem can be divided </a:t>
            </a:r>
            <a:r>
              <a:rPr lang="en-US" dirty="0" smtClean="0"/>
              <a:t>into</a:t>
            </a:r>
            <a:r>
              <a:rPr lang="tr-TR" dirty="0" smtClean="0"/>
              <a:t> </a:t>
            </a:r>
            <a:r>
              <a:rPr lang="en-US" dirty="0" smtClean="0"/>
              <a:t>many </a:t>
            </a:r>
            <a:r>
              <a:rPr lang="en-US" dirty="0"/>
              <a:t>smaller parts. Consider the following alignment</a:t>
            </a:r>
            <a:r>
              <a:rPr lang="en-US" dirty="0" smtClean="0"/>
              <a:t>: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en-US" dirty="0"/>
              <a:t>in which the subscripts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etc. refer to alignment positions rather than </a:t>
            </a:r>
            <a:r>
              <a:rPr lang="en-US" dirty="0" smtClean="0"/>
              <a:t>residue</a:t>
            </a:r>
            <a:r>
              <a:rPr lang="tr-TR" dirty="0" smtClean="0"/>
              <a:t> </a:t>
            </a:r>
            <a:r>
              <a:rPr lang="en-US" dirty="0" smtClean="0"/>
              <a:t>types</a:t>
            </a:r>
            <a:r>
              <a:rPr lang="en-US" dirty="0"/>
              <a:t>, so that </a:t>
            </a:r>
            <a:r>
              <a:rPr lang="en-US" i="1" dirty="0"/>
              <a:t>X</a:t>
            </a:r>
            <a:r>
              <a:rPr lang="en-US" i="1" baseline="-25000" dirty="0"/>
              <a:t>u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v</a:t>
            </a:r>
            <a:r>
              <a:rPr lang="en-US" dirty="0"/>
              <a:t>, and so on each correspond to a residue or to a gap.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alignment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divided into three parts, with positions labeled 1 </a:t>
            </a:r>
            <a:r>
              <a:rPr lang="tr-TR" dirty="0" smtClean="0"/>
              <a:t>-&gt; </a:t>
            </a:r>
            <a:r>
              <a:rPr lang="en-US" i="1" dirty="0" smtClean="0"/>
              <a:t>u</a:t>
            </a:r>
            <a:r>
              <a:rPr lang="en-US" dirty="0"/>
              <a:t>, </a:t>
            </a:r>
            <a:r>
              <a:rPr lang="en-US" i="1" dirty="0"/>
              <a:t>u </a:t>
            </a:r>
            <a:r>
              <a:rPr lang="en-US" dirty="0"/>
              <a:t>+ 1 </a:t>
            </a:r>
            <a:r>
              <a:rPr lang="tr-TR" dirty="0" smtClean="0"/>
              <a:t>-&gt; </a:t>
            </a:r>
            <a:r>
              <a:rPr lang="en-US" i="1" dirty="0" smtClean="0"/>
              <a:t>v</a:t>
            </a:r>
            <a:r>
              <a:rPr lang="en-US" i="1" dirty="0"/>
              <a:t>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i="1" dirty="0"/>
              <a:t>v </a:t>
            </a:r>
            <a:r>
              <a:rPr lang="en-US" dirty="0"/>
              <a:t>+ 1 </a:t>
            </a:r>
            <a:r>
              <a:rPr lang="tr-TR" dirty="0" smtClean="0"/>
              <a:t>-&gt;</a:t>
            </a:r>
            <a:r>
              <a:rPr lang="en-US" dirty="0" smtClean="0"/>
              <a:t> </a:t>
            </a:r>
            <a:r>
              <a:rPr lang="en-US" i="1" dirty="0"/>
              <a:t>L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scores for the individual positions are added together, the </a:t>
            </a:r>
            <a:r>
              <a:rPr lang="en-US" dirty="0" smtClean="0"/>
              <a:t>score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whole alignment is the sum of the scores of the three parts; that is, their </a:t>
            </a:r>
            <a:r>
              <a:rPr lang="en-US" dirty="0" smtClean="0"/>
              <a:t>contributions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score are independent. Thus, the optimal global alignment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reduced </a:t>
            </a:r>
            <a:r>
              <a:rPr lang="en-US" dirty="0"/>
              <a:t>to the problem of determining the optimal alignments of smaller sections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86" y="979499"/>
            <a:ext cx="5245827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0020"/>
            <a:ext cx="10515600" cy="6446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corollary to this is that the global optimal alignment will not contain parts that are</a:t>
            </a:r>
            <a:r>
              <a:rPr lang="tr-TR" dirty="0"/>
              <a:t> </a:t>
            </a:r>
            <a:r>
              <a:rPr lang="en-US" dirty="0"/>
              <a:t>not themselves optimal. While affine gap penalties require a slightly more sophisticated</a:t>
            </a:r>
            <a:r>
              <a:rPr lang="tr-TR" dirty="0"/>
              <a:t> </a:t>
            </a:r>
            <a:r>
              <a:rPr lang="en-US" dirty="0"/>
              <a:t>argument, essentially the same property holds true for them as well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Starting with sufficiently short sub-sequences, for example the first residue of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sequence</a:t>
            </a:r>
            <a:r>
              <a:rPr lang="en-US" dirty="0"/>
              <a:t>, the optimal alignment can easily be determined, allowing for all </a:t>
            </a:r>
            <a:r>
              <a:rPr lang="en-US" dirty="0" smtClean="0"/>
              <a:t>possible</a:t>
            </a:r>
            <a:r>
              <a:rPr lang="tr-TR" dirty="0" smtClean="0"/>
              <a:t> </a:t>
            </a:r>
            <a:r>
              <a:rPr lang="en-US" dirty="0" smtClean="0"/>
              <a:t>gaps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Subsequently</a:t>
            </a:r>
            <a:r>
              <a:rPr lang="en-US" dirty="0"/>
              <a:t>, further residues can be added to this, at most one from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at any step. At each stage, the previously determined optimal </a:t>
            </a:r>
            <a:r>
              <a:rPr lang="en-US" dirty="0" smtClean="0"/>
              <a:t>subsequence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can be assumed to persist, so only the score for adding the </a:t>
            </a:r>
            <a:r>
              <a:rPr lang="en-US" dirty="0" smtClean="0"/>
              <a:t>next</a:t>
            </a:r>
            <a:r>
              <a:rPr lang="tr-TR" dirty="0" smtClean="0"/>
              <a:t> </a:t>
            </a:r>
            <a:r>
              <a:rPr lang="en-US" dirty="0" smtClean="0"/>
              <a:t>residue </a:t>
            </a:r>
            <a:r>
              <a:rPr lang="en-US" dirty="0"/>
              <a:t>needs to be investigated.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 </a:t>
            </a:r>
            <a:r>
              <a:rPr lang="en-US" dirty="0"/>
              <a:t>worked example later in the section will </a:t>
            </a:r>
            <a:r>
              <a:rPr lang="en-US" dirty="0" smtClean="0"/>
              <a:t>make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clear. In this </a:t>
            </a:r>
            <a:r>
              <a:rPr lang="en-US" dirty="0" smtClean="0"/>
              <a:t>way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the optimal global alignment can be grown from one end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As </a:t>
            </a:r>
            <a:r>
              <a:rPr lang="en-US" dirty="0"/>
              <a:t>an alignment of two sequences will consist of pairs of </a:t>
            </a:r>
            <a:r>
              <a:rPr lang="en-US" dirty="0" smtClean="0"/>
              <a:t>aligned</a:t>
            </a:r>
            <a:r>
              <a:rPr lang="tr-TR" dirty="0" smtClean="0"/>
              <a:t> </a:t>
            </a:r>
            <a:r>
              <a:rPr lang="en-US" dirty="0" smtClean="0"/>
              <a:t>residues</a:t>
            </a:r>
            <a:r>
              <a:rPr lang="en-US" dirty="0"/>
              <a:t>, a rectangular matrix can conveniently represent these, with rows </a:t>
            </a:r>
            <a:r>
              <a:rPr lang="en-US" dirty="0" smtClean="0"/>
              <a:t>corresponding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residues of one sequence, and columns to those of the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3852</Words>
  <Application>Microsoft Office PowerPoint</Application>
  <PresentationFormat>Geniş ekran</PresentationFormat>
  <Paragraphs>187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Teması</vt:lpstr>
      <vt:lpstr>Bioinformatics  Pairwise Sequence Alignment</vt:lpstr>
      <vt:lpstr>PowerPoint Sunusu</vt:lpstr>
      <vt:lpstr>PowerPoint Sunusu</vt:lpstr>
      <vt:lpstr>PowerPoint Sunusu</vt:lpstr>
      <vt:lpstr>PowerPoint Sunusu</vt:lpstr>
      <vt:lpstr>PowerPoint Sunusu</vt:lpstr>
      <vt:lpstr>Dynamic Programming Algorithms</vt:lpstr>
      <vt:lpstr>PowerPoint Sunusu</vt:lpstr>
      <vt:lpstr>PowerPoint Sunusu</vt:lpstr>
      <vt:lpstr>PowerPoint Sunusu</vt:lpstr>
      <vt:lpstr>Optimal global alignments are produced using efficient variations of the Needleman–Wunsch algorithm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Local and suboptimal alignments can be produced by making small modifications to the dynamic programming algorithm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Erkan</cp:lastModifiedBy>
  <cp:revision>308</cp:revision>
  <dcterms:created xsi:type="dcterms:W3CDTF">2019-03-04T11:34:50Z</dcterms:created>
  <dcterms:modified xsi:type="dcterms:W3CDTF">2021-03-24T05:56:00Z</dcterms:modified>
</cp:coreProperties>
</file>