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79" r:id="rId10"/>
    <p:sldId id="265" r:id="rId11"/>
    <p:sldId id="280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CEF3B-853C-428D-AA46-3DA0C5370A54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E082B-13BC-4C7C-BC8C-2258ACC55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5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54E9-5F6D-4079-85D8-C060FFD99136}" type="datetime1">
              <a:rPr lang="en-US" smtClean="0"/>
              <a:t>31-Mar-21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3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F4FD-0EE9-40D1-B4D5-129EB94B38C9}" type="datetime1">
              <a:rPr lang="en-US" smtClean="0"/>
              <a:t>31-Mar-21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62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D859F-F3A7-48DE-BBBF-771DD653DA4C}" type="datetime1">
              <a:rPr lang="en-US" smtClean="0"/>
              <a:t>31-Mar-21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7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0154-203B-444D-878B-8D1AAD4C4948}" type="datetime1">
              <a:rPr lang="en-US" smtClean="0"/>
              <a:t>31-Mar-21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31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2D46-ECB5-4D0D-9866-2DF3D5221E79}" type="datetime1">
              <a:rPr lang="en-US" smtClean="0"/>
              <a:t>31-Mar-21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3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F580-FA7A-4230-9AB5-2978780294A3}" type="datetime1">
              <a:rPr lang="en-US" smtClean="0"/>
              <a:t>31-Mar-21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4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927A-FA53-4B3E-A7B0-CB3D9BB01A8F}" type="datetime1">
              <a:rPr lang="en-US" smtClean="0"/>
              <a:t>31-Mar-21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06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99C77-62A3-4BAB-B863-BFB1F4BBA401}" type="datetime1">
              <a:rPr lang="en-US" smtClean="0"/>
              <a:t>31-Mar-21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5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751A-5A80-4C69-B9E2-8B06797AA5C3}" type="datetime1">
              <a:rPr lang="en-US" smtClean="0"/>
              <a:t>31-Mar-21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85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FC8D6-C165-4A18-A8FB-064F6A476A58}" type="datetime1">
              <a:rPr lang="en-US" smtClean="0"/>
              <a:t>31-Mar-21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05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F9E1-88D5-4574-B64F-D9E37BE7571F}" type="datetime1">
              <a:rPr lang="en-US" smtClean="0"/>
              <a:t>31-Mar-21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42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4C88F-7E69-4729-BFFA-7AB5B89FA19D}" type="datetime1">
              <a:rPr lang="en-US" smtClean="0"/>
              <a:t>31-Mar-21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0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Bioinformatics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r>
              <a:rPr lang="tr-TR" dirty="0" err="1" smtClean="0"/>
              <a:t>Recovering</a:t>
            </a:r>
            <a:r>
              <a:rPr lang="tr-TR" dirty="0" smtClean="0"/>
              <a:t> </a:t>
            </a:r>
            <a:r>
              <a:rPr lang="tr-TR" dirty="0" err="1" smtClean="0"/>
              <a:t>Evolutionary</a:t>
            </a:r>
            <a:r>
              <a:rPr lang="tr-TR" dirty="0" smtClean="0"/>
              <a:t> </a:t>
            </a:r>
            <a:r>
              <a:rPr lang="tr-TR" dirty="0" err="1" smtClean="0"/>
              <a:t>History</a:t>
            </a: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073082"/>
          </a:xfrm>
        </p:spPr>
        <p:txBody>
          <a:bodyPr>
            <a:normAutofit/>
          </a:bodyPr>
          <a:lstStyle/>
          <a:p>
            <a:r>
              <a:rPr lang="tr-TR" dirty="0" err="1" smtClean="0"/>
              <a:t>Assoc</a:t>
            </a:r>
            <a:r>
              <a:rPr lang="tr-TR" dirty="0" smtClean="0"/>
              <a:t>. Prof. Dr. Gazi Erkan BOSTANCI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r>
              <a:rPr lang="tr-TR" dirty="0" err="1" smtClean="0"/>
              <a:t>Slides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mainly</a:t>
            </a:r>
            <a:r>
              <a:rPr lang="tr-TR" dirty="0" smtClean="0"/>
              <a:t> </a:t>
            </a:r>
            <a:r>
              <a:rPr lang="tr-TR" dirty="0" err="1" smtClean="0"/>
              <a:t>based</a:t>
            </a:r>
            <a:r>
              <a:rPr lang="tr-TR" dirty="0" smtClean="0"/>
              <a:t> on ‘</a:t>
            </a:r>
            <a:r>
              <a:rPr lang="tr-TR" dirty="0" err="1" smtClean="0"/>
              <a:t>Understanding</a:t>
            </a:r>
            <a:r>
              <a:rPr lang="tr-TR" dirty="0" smtClean="0"/>
              <a:t> </a:t>
            </a:r>
            <a:r>
              <a:rPr lang="tr-TR" dirty="0" err="1" smtClean="0"/>
              <a:t>Bioinformatics</a:t>
            </a:r>
            <a:r>
              <a:rPr lang="tr-TR" dirty="0" smtClean="0"/>
              <a:t>’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Marketa</a:t>
            </a:r>
            <a:r>
              <a:rPr lang="tr-TR" dirty="0" smtClean="0"/>
              <a:t> </a:t>
            </a:r>
            <a:r>
              <a:rPr lang="tr-TR" dirty="0" err="1" smtClean="0"/>
              <a:t>Zvelebil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Jeremy</a:t>
            </a:r>
            <a:r>
              <a:rPr lang="tr-TR" dirty="0" smtClean="0"/>
              <a:t> O. </a:t>
            </a:r>
            <a:r>
              <a:rPr lang="tr-TR" dirty="0" err="1" smtClean="0"/>
              <a:t>Baum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394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49469" y="365760"/>
            <a:ext cx="11895993" cy="5811203"/>
          </a:xfrm>
        </p:spPr>
        <p:txBody>
          <a:bodyPr>
            <a:normAutofit/>
          </a:bodyPr>
          <a:lstStyle/>
          <a:p>
            <a:r>
              <a:rPr lang="en-US" dirty="0"/>
              <a:t>Under normal evolution, a given taxon will have evolved from a single </a:t>
            </a:r>
            <a:r>
              <a:rPr lang="en-US" dirty="0" smtClean="0"/>
              <a:t>recent</a:t>
            </a:r>
            <a:r>
              <a:rPr lang="tr-TR" dirty="0" smtClean="0"/>
              <a:t> </a:t>
            </a:r>
            <a:r>
              <a:rPr lang="en-US" dirty="0" smtClean="0"/>
              <a:t>ancestor </a:t>
            </a:r>
            <a:r>
              <a:rPr lang="en-US" dirty="0"/>
              <a:t>and if it does not become extinct first, may diverge into two </a:t>
            </a:r>
            <a:r>
              <a:rPr lang="en-US" dirty="0" smtClean="0"/>
              <a:t>separate</a:t>
            </a:r>
            <a:r>
              <a:rPr lang="tr-TR" dirty="0" smtClean="0"/>
              <a:t> </a:t>
            </a:r>
            <a:r>
              <a:rPr lang="en-US" dirty="0" smtClean="0"/>
              <a:t>descendant </a:t>
            </a:r>
            <a:r>
              <a:rPr lang="en-US" dirty="0"/>
              <a:t>taxa. As a consequence, any internal node of a phylogenetic tree </a:t>
            </a:r>
            <a:r>
              <a:rPr lang="en-US" dirty="0" smtClean="0"/>
              <a:t>is</a:t>
            </a:r>
            <a:r>
              <a:rPr lang="tr-TR" dirty="0" smtClean="0"/>
              <a:t> </a:t>
            </a:r>
            <a:r>
              <a:rPr lang="en-US" dirty="0" smtClean="0"/>
              <a:t>expected </a:t>
            </a:r>
            <a:r>
              <a:rPr lang="en-US" dirty="0"/>
              <a:t>to have three branches; one to an ancestor and the other two to </a:t>
            </a:r>
            <a:r>
              <a:rPr lang="en-US" dirty="0" smtClean="0"/>
              <a:t>descendants.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This </a:t>
            </a:r>
            <a:r>
              <a:rPr lang="en-US" dirty="0"/>
              <a:t>branching pattern is called </a:t>
            </a:r>
            <a:r>
              <a:rPr lang="en-US" b="1" dirty="0"/>
              <a:t>bifurcating </a:t>
            </a:r>
            <a:r>
              <a:rPr lang="en-US" dirty="0"/>
              <a:t>or </a:t>
            </a:r>
            <a:r>
              <a:rPr lang="en-US" b="1" dirty="0"/>
              <a:t>dichotomous</a:t>
            </a:r>
            <a:r>
              <a:rPr lang="en-US" dirty="0"/>
              <a:t>. The </a:t>
            </a:r>
            <a:r>
              <a:rPr lang="en-US" dirty="0" smtClean="0"/>
              <a:t>external</a:t>
            </a:r>
            <a:r>
              <a:rPr lang="tr-TR" dirty="0" smtClean="0"/>
              <a:t> </a:t>
            </a:r>
            <a:r>
              <a:rPr lang="en-US" dirty="0" smtClean="0"/>
              <a:t>nodes</a:t>
            </a:r>
            <a:r>
              <a:rPr lang="en-US" dirty="0"/>
              <a:t>, which have not yet produced descendants, have a single connection to </a:t>
            </a:r>
            <a:r>
              <a:rPr lang="en-US" dirty="0" smtClean="0"/>
              <a:t>their</a:t>
            </a:r>
            <a:r>
              <a:rPr lang="tr-TR" dirty="0" smtClean="0"/>
              <a:t> </a:t>
            </a:r>
            <a:r>
              <a:rPr lang="en-US" dirty="0"/>
              <a:t>ancestral taxon. There are very rare evolutionary events that do not obey this rule</a:t>
            </a:r>
            <a:r>
              <a:rPr lang="en-US" dirty="0" smtClean="0"/>
              <a:t>.</a:t>
            </a:r>
            <a:endParaRPr lang="tr-TR" dirty="0" smtClean="0"/>
          </a:p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9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11015" y="307731"/>
            <a:ext cx="11790485" cy="5869232"/>
          </a:xfrm>
        </p:spPr>
        <p:txBody>
          <a:bodyPr/>
          <a:lstStyle/>
          <a:p>
            <a:r>
              <a:rPr lang="en-US" dirty="0"/>
              <a:t>Two species can merge into one, as is thought to have occurred when eukaryotic</a:t>
            </a:r>
            <a:r>
              <a:rPr lang="tr-TR" dirty="0"/>
              <a:t> </a:t>
            </a:r>
            <a:r>
              <a:rPr lang="en-US" dirty="0"/>
              <a:t>cell ancestors entered into symbiosis with the prokaryotes that eventually became</a:t>
            </a:r>
            <a:r>
              <a:rPr lang="tr-TR" dirty="0"/>
              <a:t> </a:t>
            </a:r>
            <a:r>
              <a:rPr lang="en-US" dirty="0"/>
              <a:t>mitochondria and chloroplasts</a:t>
            </a:r>
          </a:p>
          <a:p>
            <a:endParaRPr lang="tr-TR" dirty="0"/>
          </a:p>
        </p:txBody>
      </p:sp>
      <p:pic>
        <p:nvPicPr>
          <p:cNvPr id="2050" name="Picture 2" descr="Eukaryotes and their Origins | Organismal Biolog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803" y="1776168"/>
            <a:ext cx="8566394" cy="426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32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72562" y="342900"/>
            <a:ext cx="11667392" cy="5834063"/>
          </a:xfrm>
        </p:spPr>
        <p:txBody>
          <a:bodyPr>
            <a:normAutofit/>
          </a:bodyPr>
          <a:lstStyle/>
          <a:p>
            <a:r>
              <a:rPr lang="en-US" dirty="0"/>
              <a:t>Alternatively, a single </a:t>
            </a:r>
            <a:r>
              <a:rPr lang="en-US" dirty="0" smtClean="0"/>
              <a:t>population</a:t>
            </a:r>
            <a:r>
              <a:rPr lang="tr-TR" dirty="0" smtClean="0"/>
              <a:t> </a:t>
            </a:r>
            <a:r>
              <a:rPr lang="en-US" dirty="0" smtClean="0"/>
              <a:t>might </a:t>
            </a:r>
            <a:r>
              <a:rPr lang="en-US" dirty="0"/>
              <a:t>simultaneously give rise to three or more distinct new species. If all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internal </a:t>
            </a:r>
            <a:r>
              <a:rPr lang="en-US" dirty="0"/>
              <a:t>nodes have three branches the tree is said to be </a:t>
            </a:r>
            <a:r>
              <a:rPr lang="en-US" b="1" dirty="0"/>
              <a:t>fully resolved</a:t>
            </a:r>
            <a:r>
              <a:rPr lang="en-US" dirty="0"/>
              <a:t>, </a:t>
            </a:r>
            <a:r>
              <a:rPr lang="en-US" dirty="0" smtClean="0"/>
              <a:t>meaning</a:t>
            </a:r>
            <a:r>
              <a:rPr lang="tr-TR" dirty="0" smtClean="0"/>
              <a:t> </a:t>
            </a:r>
            <a:r>
              <a:rPr lang="en-US" dirty="0" smtClean="0"/>
              <a:t>that </a:t>
            </a:r>
            <a:r>
              <a:rPr lang="en-US" dirty="0"/>
              <a:t>it hypothesizes a location for all the expected speciation or gene </a:t>
            </a:r>
            <a:r>
              <a:rPr lang="en-US" dirty="0" smtClean="0"/>
              <a:t>duplication</a:t>
            </a:r>
            <a:r>
              <a:rPr lang="tr-TR" dirty="0" smtClean="0"/>
              <a:t> </a:t>
            </a:r>
            <a:r>
              <a:rPr lang="en-US" dirty="0" smtClean="0"/>
              <a:t>events</a:t>
            </a:r>
            <a:r>
              <a:rPr lang="en-US" dirty="0"/>
              <a:t>. 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A </a:t>
            </a:r>
            <a:r>
              <a:rPr lang="en-US" b="1" dirty="0"/>
              <a:t>partially resolved tree </a:t>
            </a:r>
            <a:r>
              <a:rPr lang="en-US" dirty="0"/>
              <a:t>will have at least one internal node with four </a:t>
            </a:r>
            <a:r>
              <a:rPr lang="en-US" dirty="0" smtClean="0"/>
              <a:t>or</a:t>
            </a:r>
            <a:r>
              <a:rPr lang="tr-TR" dirty="0" smtClean="0"/>
              <a:t> </a:t>
            </a:r>
            <a:r>
              <a:rPr lang="en-US" dirty="0" smtClean="0"/>
              <a:t>more </a:t>
            </a:r>
            <a:r>
              <a:rPr lang="en-US" dirty="0"/>
              <a:t>branches, sometimes described as </a:t>
            </a:r>
            <a:r>
              <a:rPr lang="en-US" b="1" dirty="0" err="1"/>
              <a:t>multifurcating</a:t>
            </a:r>
            <a:r>
              <a:rPr lang="en-US" b="1" dirty="0"/>
              <a:t> </a:t>
            </a:r>
            <a:r>
              <a:rPr lang="en-US" dirty="0"/>
              <a:t>or </a:t>
            </a:r>
            <a:r>
              <a:rPr lang="en-US" b="1" dirty="0" err="1"/>
              <a:t>polytomous</a:t>
            </a:r>
            <a:r>
              <a:rPr lang="en-US" dirty="0"/>
              <a:t>.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0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5845" y="131885"/>
            <a:ext cx="11860823" cy="6543235"/>
          </a:xfrm>
        </p:spPr>
        <p:txBody>
          <a:bodyPr>
            <a:normAutofit/>
          </a:bodyPr>
          <a:lstStyle/>
          <a:p>
            <a:r>
              <a:rPr lang="en-US" dirty="0"/>
              <a:t>Trees can be either unrooted </a:t>
            </a:r>
            <a:r>
              <a:rPr lang="en-US" dirty="0" smtClean="0"/>
              <a:t>or rooted</a:t>
            </a:r>
            <a:r>
              <a:rPr lang="tr-TR" dirty="0" smtClean="0"/>
              <a:t>:</a:t>
            </a:r>
            <a:r>
              <a:rPr lang="en-US" dirty="0" smtClean="0"/>
              <a:t> </a:t>
            </a:r>
            <a:endParaRPr lang="tr-TR" dirty="0" smtClean="0"/>
          </a:p>
          <a:p>
            <a:pPr lvl="1"/>
            <a:r>
              <a:rPr lang="en-US" b="1" dirty="0" smtClean="0"/>
              <a:t>Rooted</a:t>
            </a:r>
            <a:r>
              <a:rPr lang="tr-TR" b="1" dirty="0" smtClean="0"/>
              <a:t> </a:t>
            </a:r>
            <a:r>
              <a:rPr lang="en-US" b="1" dirty="0" smtClean="0"/>
              <a:t>trees </a:t>
            </a:r>
            <a:r>
              <a:rPr lang="en-US" dirty="0"/>
              <a:t>represent the divergence of a group of related species from their last </a:t>
            </a:r>
            <a:r>
              <a:rPr lang="en-US" dirty="0" smtClean="0"/>
              <a:t>common</a:t>
            </a:r>
            <a:r>
              <a:rPr lang="tr-TR" dirty="0" smtClean="0"/>
              <a:t> </a:t>
            </a:r>
            <a:r>
              <a:rPr lang="en-US" dirty="0" smtClean="0"/>
              <a:t>ancestor</a:t>
            </a:r>
            <a:r>
              <a:rPr lang="en-US" dirty="0"/>
              <a:t>, the </a:t>
            </a:r>
            <a:r>
              <a:rPr lang="en-US" b="1" dirty="0"/>
              <a:t>root</a:t>
            </a:r>
            <a:r>
              <a:rPr lang="en-US" dirty="0"/>
              <a:t>, by successive branching events over time. </a:t>
            </a:r>
            <a:endParaRPr lang="tr-TR" dirty="0" smtClean="0"/>
          </a:p>
          <a:p>
            <a:pPr lvl="1"/>
            <a:r>
              <a:rPr lang="en-US" b="1" dirty="0" smtClean="0"/>
              <a:t>Unrooted </a:t>
            </a:r>
            <a:r>
              <a:rPr lang="en-US" b="1" dirty="0"/>
              <a:t>trees</a:t>
            </a:r>
            <a:r>
              <a:rPr lang="en-US" dirty="0"/>
              <a:t>, </a:t>
            </a:r>
            <a:r>
              <a:rPr lang="en-US" dirty="0" smtClean="0"/>
              <a:t>on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other hand, show the evolutionary relationship between taxa but do not </a:t>
            </a:r>
            <a:r>
              <a:rPr lang="en-US" dirty="0" smtClean="0"/>
              <a:t>identify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last common ancestor. 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In </a:t>
            </a:r>
            <a:r>
              <a:rPr lang="en-US" dirty="0"/>
              <a:t>a rooted tree the direction of evolution along </a:t>
            </a:r>
            <a:r>
              <a:rPr lang="en-US" dirty="0" smtClean="0"/>
              <a:t>each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the branches is unambiguous. In an unrooted tree, by contrast, which </a:t>
            </a:r>
            <a:r>
              <a:rPr lang="en-US" dirty="0" smtClean="0"/>
              <a:t>ancestral</a:t>
            </a:r>
            <a:r>
              <a:rPr lang="tr-TR" dirty="0" smtClean="0"/>
              <a:t> </a:t>
            </a:r>
            <a:r>
              <a:rPr lang="en-US" dirty="0" smtClean="0"/>
              <a:t>species </a:t>
            </a:r>
            <a:r>
              <a:rPr lang="en-US" dirty="0"/>
              <a:t>evolved from which is not clear once one gets to the internal branches</a:t>
            </a:r>
            <a:r>
              <a:rPr lang="en-US" dirty="0" smtClean="0"/>
              <a:t>.</a:t>
            </a:r>
            <a:endParaRPr lang="tr-TR" dirty="0" smtClean="0"/>
          </a:p>
          <a:p>
            <a:endParaRPr lang="en-US" dirty="0"/>
          </a:p>
          <a:p>
            <a:r>
              <a:rPr lang="en-US" dirty="0"/>
              <a:t>There are two further components to the description of a phylogenetic </a:t>
            </a:r>
            <a:r>
              <a:rPr lang="en-US" dirty="0" smtClean="0"/>
              <a:t>tree—the</a:t>
            </a:r>
            <a:r>
              <a:rPr lang="tr-TR" dirty="0" smtClean="0"/>
              <a:t> </a:t>
            </a:r>
            <a:r>
              <a:rPr lang="en-US" b="1" dirty="0" smtClean="0"/>
              <a:t>tree </a:t>
            </a:r>
            <a:r>
              <a:rPr lang="en-US" b="1" dirty="0"/>
              <a:t>topology </a:t>
            </a:r>
            <a:r>
              <a:rPr lang="en-US" dirty="0"/>
              <a:t>or the way it branches, and the branch lengths. In some types of </a:t>
            </a:r>
            <a:r>
              <a:rPr lang="en-US" dirty="0" smtClean="0"/>
              <a:t>tree</a:t>
            </a:r>
            <a:r>
              <a:rPr lang="tr-TR" dirty="0" smtClean="0"/>
              <a:t> </a:t>
            </a:r>
            <a:r>
              <a:rPr lang="en-US" dirty="0" smtClean="0"/>
              <a:t>there </a:t>
            </a:r>
            <a:r>
              <a:rPr lang="en-US" dirty="0"/>
              <a:t>are no defined branch lengths, and in general it is the topology that is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main interest. </a:t>
            </a:r>
            <a:r>
              <a:rPr lang="en-US" dirty="0"/>
              <a:t>Even for a small number of sequences there are </a:t>
            </a:r>
            <a:r>
              <a:rPr lang="en-US" dirty="0" smtClean="0"/>
              <a:t>many</a:t>
            </a:r>
            <a:r>
              <a:rPr lang="tr-TR" dirty="0" smtClean="0"/>
              <a:t> </a:t>
            </a:r>
            <a:r>
              <a:rPr lang="en-US" dirty="0" smtClean="0"/>
              <a:t>possible </a:t>
            </a:r>
            <a:r>
              <a:rPr lang="en-US" dirty="0"/>
              <a:t>trees with different topologies.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4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7923" y="96715"/>
            <a:ext cx="6175794" cy="676128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(A) A cladogram in which branch lengths </a:t>
            </a:r>
            <a:r>
              <a:rPr lang="en-US" dirty="0" smtClean="0"/>
              <a:t>have</a:t>
            </a:r>
            <a:r>
              <a:rPr lang="tr-TR" dirty="0" smtClean="0"/>
              <a:t> </a:t>
            </a:r>
            <a:r>
              <a:rPr lang="en-US" dirty="0" smtClean="0"/>
              <a:t>no </a:t>
            </a:r>
            <a:r>
              <a:rPr lang="en-US" dirty="0"/>
              <a:t>meaning. 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B) An additive tree, in which branch lengths are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measure </a:t>
            </a:r>
            <a:r>
              <a:rPr lang="en-US" dirty="0"/>
              <a:t>of evolutionary divergence. The branch lengths here </a:t>
            </a:r>
            <a:r>
              <a:rPr lang="en-US" dirty="0" smtClean="0"/>
              <a:t>are</a:t>
            </a:r>
            <a:r>
              <a:rPr lang="tr-TR" dirty="0" smtClean="0"/>
              <a:t> </a:t>
            </a:r>
            <a:r>
              <a:rPr lang="en-US" dirty="0" smtClean="0"/>
              <a:t>given </a:t>
            </a:r>
            <a:r>
              <a:rPr lang="en-US" dirty="0"/>
              <a:t>in arbitrary units proportional to the number of </a:t>
            </a:r>
            <a:r>
              <a:rPr lang="en-US" dirty="0" smtClean="0"/>
              <a:t>mutations</a:t>
            </a:r>
            <a:r>
              <a:rPr lang="tr-TR" dirty="0" smtClean="0"/>
              <a:t> </a:t>
            </a:r>
            <a:r>
              <a:rPr lang="en-US" dirty="0" smtClean="0"/>
              <a:t>per </a:t>
            </a:r>
            <a:r>
              <a:rPr lang="en-US" dirty="0"/>
              <a:t>site, from which we can see that the evolutionary </a:t>
            </a:r>
            <a:r>
              <a:rPr lang="en-US" dirty="0" smtClean="0"/>
              <a:t>distance</a:t>
            </a:r>
            <a:r>
              <a:rPr lang="tr-TR" dirty="0" smtClean="0"/>
              <a:t> </a:t>
            </a:r>
            <a:r>
              <a:rPr lang="en-US" dirty="0" smtClean="0"/>
              <a:t>between </a:t>
            </a:r>
            <a:r>
              <a:rPr lang="en-US" dirty="0"/>
              <a:t>the two yellow birds (3 + 6 = 9) is three times </a:t>
            </a:r>
            <a:r>
              <a:rPr lang="en-US" dirty="0" smtClean="0"/>
              <a:t>that</a:t>
            </a:r>
            <a:r>
              <a:rPr lang="tr-TR" dirty="0" smtClean="0"/>
              <a:t> </a:t>
            </a:r>
            <a:r>
              <a:rPr lang="en-US" dirty="0" smtClean="0"/>
              <a:t>between </a:t>
            </a:r>
            <a:r>
              <a:rPr lang="en-US" dirty="0"/>
              <a:t>the two brown birds (1 + 2 = 3). 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C) An </a:t>
            </a:r>
            <a:r>
              <a:rPr lang="en-US" dirty="0" err="1"/>
              <a:t>ultrametric</a:t>
            </a:r>
            <a:r>
              <a:rPr lang="en-US" dirty="0"/>
              <a:t> tree</a:t>
            </a:r>
            <a:r>
              <a:rPr lang="en-US" dirty="0" smtClean="0"/>
              <a:t>,</a:t>
            </a:r>
            <a:r>
              <a:rPr lang="tr-TR" dirty="0" smtClean="0"/>
              <a:t> </a:t>
            </a:r>
            <a:r>
              <a:rPr lang="en-US" dirty="0" smtClean="0"/>
              <a:t>which </a:t>
            </a:r>
            <a:r>
              <a:rPr lang="en-US" dirty="0"/>
              <a:t>in addition to the properties of the additive tree has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same </a:t>
            </a:r>
            <a:r>
              <a:rPr lang="en-US" dirty="0"/>
              <a:t>constant rate of mutation assumed along all branches.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scale </a:t>
            </a:r>
            <a:r>
              <a:rPr lang="en-US" dirty="0"/>
              <a:t>on the right of the tree is </a:t>
            </a:r>
            <a:r>
              <a:rPr lang="en-US" dirty="0" smtClean="0"/>
              <a:t>proportional </a:t>
            </a:r>
            <a:r>
              <a:rPr lang="en-US" dirty="0"/>
              <a:t>to </a:t>
            </a:r>
            <a:r>
              <a:rPr lang="en-US" dirty="0" smtClean="0"/>
              <a:t>time</a:t>
            </a:r>
            <a:r>
              <a:rPr lang="tr-TR" dirty="0" smtClean="0"/>
              <a:t> </a:t>
            </a:r>
            <a:r>
              <a:rPr lang="en-US" dirty="0" smtClean="0"/>
              <a:t>as </a:t>
            </a:r>
            <a:r>
              <a:rPr lang="en-US" dirty="0"/>
              <a:t>well as to the number of mutations per site. 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D) </a:t>
            </a:r>
            <a:r>
              <a:rPr lang="en-US" dirty="0" smtClean="0"/>
              <a:t>An</a:t>
            </a:r>
            <a:r>
              <a:rPr lang="tr-TR" dirty="0" smtClean="0"/>
              <a:t> </a:t>
            </a:r>
            <a:r>
              <a:rPr lang="en-US" dirty="0" smtClean="0"/>
              <a:t>additive </a:t>
            </a:r>
            <a:r>
              <a:rPr lang="en-US" dirty="0"/>
              <a:t>tree for the same set of </a:t>
            </a:r>
            <a:r>
              <a:rPr lang="en-US" dirty="0" smtClean="0"/>
              <a:t>species, which</a:t>
            </a:r>
            <a:r>
              <a:rPr lang="tr-TR" dirty="0" smtClean="0"/>
              <a:t> </a:t>
            </a:r>
            <a:r>
              <a:rPr lang="en-US" dirty="0" smtClean="0"/>
              <a:t>has </a:t>
            </a:r>
            <a:r>
              <a:rPr lang="en-US" dirty="0"/>
              <a:t>been rooted by the addition of data for a distantly </a:t>
            </a:r>
            <a:r>
              <a:rPr lang="en-US" dirty="0" smtClean="0"/>
              <a:t>related</a:t>
            </a:r>
            <a:r>
              <a:rPr lang="tr-TR" dirty="0" smtClean="0"/>
              <a:t> </a:t>
            </a:r>
            <a:r>
              <a:rPr lang="en-US" dirty="0" smtClean="0"/>
              <a:t>outgroup </a:t>
            </a:r>
            <a:r>
              <a:rPr lang="en-US" dirty="0"/>
              <a:t>(orange bird). Note that in this tree the external </a:t>
            </a:r>
            <a:r>
              <a:rPr lang="en-US" dirty="0" smtClean="0"/>
              <a:t>nodes</a:t>
            </a:r>
            <a:r>
              <a:rPr lang="tr-TR" dirty="0" smtClean="0"/>
              <a:t> </a:t>
            </a:r>
            <a:r>
              <a:rPr lang="en-US" dirty="0" smtClean="0"/>
              <a:t>are </a:t>
            </a:r>
            <a:r>
              <a:rPr lang="en-US" dirty="0"/>
              <a:t>at different distances from the root.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794" y="592788"/>
            <a:ext cx="6016205" cy="5339382"/>
          </a:xfrm>
          <a:prstGeom prst="rect">
            <a:avLst/>
          </a:prstGeom>
        </p:spPr>
      </p:pic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8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1885" y="105508"/>
            <a:ext cx="11983915" cy="669094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Apart from the presence or absence of a root, there are three basic types of </a:t>
            </a:r>
            <a:r>
              <a:rPr lang="en-US" dirty="0" smtClean="0"/>
              <a:t>tree</a:t>
            </a:r>
            <a:r>
              <a:rPr lang="tr-TR" dirty="0" smtClean="0"/>
              <a:t> </a:t>
            </a:r>
            <a:r>
              <a:rPr lang="en-US" dirty="0" smtClean="0"/>
              <a:t>representation</a:t>
            </a:r>
            <a:r>
              <a:rPr lang="en-US" dirty="0"/>
              <a:t>. </a:t>
            </a:r>
            <a:r>
              <a:rPr lang="tr-TR" dirty="0" smtClean="0"/>
              <a:t>A </a:t>
            </a:r>
            <a:r>
              <a:rPr lang="en-US" dirty="0" smtClean="0"/>
              <a:t>rooted </a:t>
            </a:r>
            <a:r>
              <a:rPr lang="en-US" b="1" dirty="0" smtClean="0"/>
              <a:t>cladogram</a:t>
            </a:r>
            <a:r>
              <a:rPr lang="tr-TR" dirty="0"/>
              <a:t> </a:t>
            </a:r>
            <a:r>
              <a:rPr lang="en-US" dirty="0" smtClean="0"/>
              <a:t>shows </a:t>
            </a:r>
            <a:r>
              <a:rPr lang="en-US" dirty="0"/>
              <a:t>us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genealogy </a:t>
            </a:r>
            <a:r>
              <a:rPr lang="en-US" dirty="0"/>
              <a:t>of the taxa but says nothing about the timing or extent of their divergence</a:t>
            </a:r>
            <a:r>
              <a:rPr lang="en-US" dirty="0" smtClean="0"/>
              <a:t>.</a:t>
            </a:r>
            <a:endParaRPr lang="tr-TR" dirty="0" smtClean="0"/>
          </a:p>
          <a:p>
            <a:endParaRPr lang="en-US" dirty="0"/>
          </a:p>
          <a:p>
            <a:r>
              <a:rPr lang="en-US" dirty="0"/>
              <a:t>In this type of tree the branch lengths have no meaning, and only the </a:t>
            </a:r>
            <a:r>
              <a:rPr lang="en-US" dirty="0" smtClean="0"/>
              <a:t>tree</a:t>
            </a:r>
            <a:r>
              <a:rPr lang="tr-TR" dirty="0" smtClean="0"/>
              <a:t> </a:t>
            </a:r>
            <a:r>
              <a:rPr lang="en-US" dirty="0" smtClean="0"/>
              <a:t>topology </a:t>
            </a:r>
            <a:r>
              <a:rPr lang="en-US" dirty="0"/>
              <a:t>is defined. The cladogram simply tells us that the four taxa—the </a:t>
            </a:r>
            <a:r>
              <a:rPr lang="en-US" dirty="0" smtClean="0"/>
              <a:t>four</a:t>
            </a:r>
            <a:r>
              <a:rPr lang="tr-TR" dirty="0" smtClean="0"/>
              <a:t> </a:t>
            </a:r>
            <a:r>
              <a:rPr lang="en-US" dirty="0" smtClean="0"/>
              <a:t>birds—have </a:t>
            </a:r>
            <a:r>
              <a:rPr lang="en-US" dirty="0"/>
              <a:t>a common ancestor that initially evolved into two descendants, one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common </a:t>
            </a:r>
            <a:r>
              <a:rPr lang="en-US" dirty="0"/>
              <a:t>ancestor of the yellow birds and the other the common ancestor of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brown </a:t>
            </a:r>
            <a:r>
              <a:rPr lang="en-US" dirty="0"/>
              <a:t>birds. Although the tree has been drawn with different branch lengths, </a:t>
            </a:r>
            <a:r>
              <a:rPr lang="en-US" dirty="0" smtClean="0"/>
              <a:t>so</a:t>
            </a:r>
            <a:r>
              <a:rPr lang="tr-TR" dirty="0" smtClean="0"/>
              <a:t> </a:t>
            </a:r>
            <a:r>
              <a:rPr lang="en-US" dirty="0" smtClean="0"/>
              <a:t>that </a:t>
            </a:r>
            <a:r>
              <a:rPr lang="en-US" dirty="0"/>
              <a:t>the brown birds appear to have diverged more recently than the yellow birds, </a:t>
            </a:r>
            <a:r>
              <a:rPr lang="en-US" dirty="0" smtClean="0"/>
              <a:t>it</a:t>
            </a:r>
            <a:r>
              <a:rPr lang="tr-TR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important to note that this is only for artistic effect, and the branch lengths </a:t>
            </a:r>
            <a:r>
              <a:rPr lang="en-US" dirty="0" smtClean="0"/>
              <a:t>have</a:t>
            </a:r>
            <a:r>
              <a:rPr lang="tr-TR" dirty="0" smtClean="0"/>
              <a:t> </a:t>
            </a:r>
            <a:r>
              <a:rPr lang="en-US" dirty="0" smtClean="0"/>
              <a:t>no </a:t>
            </a:r>
            <a:r>
              <a:rPr lang="en-US" dirty="0"/>
              <a:t>scientific basis. 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T</a:t>
            </a:r>
            <a:r>
              <a:rPr lang="en-US" dirty="0" smtClean="0"/>
              <a:t>he </a:t>
            </a:r>
            <a:r>
              <a:rPr lang="en-US" dirty="0"/>
              <a:t>ancestors are not shown on the tree, </a:t>
            </a:r>
            <a:r>
              <a:rPr lang="en-US" dirty="0" smtClean="0"/>
              <a:t>only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branches. This is the normal way of presenting trees, with the ancestors </a:t>
            </a:r>
            <a:r>
              <a:rPr lang="en-US" dirty="0" smtClean="0"/>
              <a:t>only</a:t>
            </a:r>
            <a:r>
              <a:rPr lang="tr-TR" dirty="0" smtClean="0"/>
              <a:t> </a:t>
            </a:r>
            <a:r>
              <a:rPr lang="en-US" dirty="0" smtClean="0"/>
              <a:t>implied </a:t>
            </a:r>
            <a:r>
              <a:rPr lang="en-US" dirty="0"/>
              <a:t>by the internal nodes. Most tree-reconstruction methods do not </a:t>
            </a:r>
            <a:r>
              <a:rPr lang="en-US" dirty="0" smtClean="0"/>
              <a:t>explicitly</a:t>
            </a:r>
            <a:r>
              <a:rPr lang="tr-TR" dirty="0" smtClean="0"/>
              <a:t> </a:t>
            </a:r>
            <a:r>
              <a:rPr lang="en-US" dirty="0" smtClean="0"/>
              <a:t>predict </a:t>
            </a:r>
            <a:r>
              <a:rPr lang="en-US" dirty="0"/>
              <a:t>any properties for the ancestral states, and thus would have no useful </a:t>
            </a:r>
            <a:r>
              <a:rPr lang="en-US" dirty="0" smtClean="0"/>
              <a:t>representation</a:t>
            </a:r>
            <a:r>
              <a:rPr lang="tr-TR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put at internal nodes. It is also easier to see the connectivity in this </a:t>
            </a:r>
            <a:r>
              <a:rPr lang="en-US" dirty="0" smtClean="0"/>
              <a:t>form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tree representation. Because the techniques used to reconstruct trees </a:t>
            </a:r>
            <a:r>
              <a:rPr lang="en-US" dirty="0" smtClean="0"/>
              <a:t>using</a:t>
            </a:r>
            <a:r>
              <a:rPr lang="tr-TR" dirty="0" smtClean="0"/>
              <a:t> </a:t>
            </a:r>
            <a:r>
              <a:rPr lang="en-US" dirty="0" smtClean="0"/>
              <a:t>sequences </a:t>
            </a:r>
            <a:r>
              <a:rPr lang="en-US" dirty="0"/>
              <a:t>almost always give more quantitative information, cladograms are </a:t>
            </a:r>
            <a:r>
              <a:rPr lang="en-US" dirty="0" smtClean="0"/>
              <a:t>rarely</a:t>
            </a:r>
            <a:r>
              <a:rPr lang="tr-TR" dirty="0" smtClean="0"/>
              <a:t> </a:t>
            </a:r>
            <a:r>
              <a:rPr lang="en-US" dirty="0" smtClean="0"/>
              <a:t>used </a:t>
            </a:r>
            <a:r>
              <a:rPr lang="en-US" dirty="0"/>
              <a:t>in sequence analysis.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04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23091" y="413238"/>
            <a:ext cx="11860823" cy="6170442"/>
          </a:xfrm>
        </p:spPr>
        <p:txBody>
          <a:bodyPr>
            <a:normAutofit/>
          </a:bodyPr>
          <a:lstStyle/>
          <a:p>
            <a:r>
              <a:rPr lang="tr-TR" dirty="0" err="1" smtClean="0"/>
              <a:t>In</a:t>
            </a:r>
            <a:r>
              <a:rPr lang="tr-TR" dirty="0" smtClean="0"/>
              <a:t> an</a:t>
            </a:r>
            <a:r>
              <a:rPr lang="en-US" dirty="0" smtClean="0"/>
              <a:t> </a:t>
            </a:r>
            <a:r>
              <a:rPr lang="en-US" b="1" dirty="0"/>
              <a:t>additive </a:t>
            </a:r>
            <a:r>
              <a:rPr lang="en-US" b="1" dirty="0" smtClean="0"/>
              <a:t>tree</a:t>
            </a:r>
            <a:r>
              <a:rPr lang="tr-TR" b="1" dirty="0" smtClean="0"/>
              <a:t>,</a:t>
            </a:r>
            <a:r>
              <a:rPr lang="en-US" b="1" dirty="0" smtClean="0"/>
              <a:t> </a:t>
            </a:r>
            <a:r>
              <a:rPr lang="en-US" dirty="0" smtClean="0"/>
              <a:t>branch </a:t>
            </a:r>
            <a:r>
              <a:rPr lang="en-US" dirty="0"/>
              <a:t>lengths represent a quantitative measure of evolution, such </a:t>
            </a:r>
            <a:r>
              <a:rPr lang="en-US" dirty="0" smtClean="0"/>
              <a:t>as</a:t>
            </a:r>
            <a:r>
              <a:rPr lang="tr-TR" dirty="0" smtClean="0"/>
              <a:t> </a:t>
            </a:r>
            <a:r>
              <a:rPr lang="en-US" dirty="0" smtClean="0"/>
              <a:t>being </a:t>
            </a:r>
            <a:r>
              <a:rPr lang="en-US" dirty="0"/>
              <a:t>proportional to the number of mutations that have occurred. The tree </a:t>
            </a:r>
            <a:r>
              <a:rPr lang="en-US" dirty="0" smtClean="0"/>
              <a:t>shown</a:t>
            </a:r>
            <a:r>
              <a:rPr lang="tr-TR" dirty="0" smtClean="0"/>
              <a:t> </a:t>
            </a:r>
            <a:r>
              <a:rPr lang="en-US" dirty="0" smtClean="0"/>
              <a:t>here </a:t>
            </a:r>
            <a:r>
              <a:rPr lang="en-US" dirty="0"/>
              <a:t>is rooted, but unrooted additive trees can also be made. The </a:t>
            </a:r>
            <a:r>
              <a:rPr lang="en-US" dirty="0" smtClean="0"/>
              <a:t>evolutionary</a:t>
            </a:r>
            <a:r>
              <a:rPr lang="tr-TR" dirty="0" smtClean="0"/>
              <a:t> </a:t>
            </a:r>
            <a:r>
              <a:rPr lang="en-US" dirty="0" smtClean="0"/>
              <a:t>distance </a:t>
            </a:r>
            <a:r>
              <a:rPr lang="en-US" dirty="0"/>
              <a:t>between any two taxa is given by the sum of the lengths of the </a:t>
            </a:r>
            <a:r>
              <a:rPr lang="en-US" dirty="0" smtClean="0"/>
              <a:t>branches</a:t>
            </a:r>
            <a:r>
              <a:rPr lang="tr-TR" dirty="0" smtClean="0"/>
              <a:t> </a:t>
            </a:r>
            <a:r>
              <a:rPr lang="en-US" dirty="0" smtClean="0"/>
              <a:t>connecting </a:t>
            </a:r>
            <a:r>
              <a:rPr lang="en-US" dirty="0"/>
              <a:t>them. 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This </a:t>
            </a:r>
            <a:r>
              <a:rPr lang="en-US" dirty="0"/>
              <a:t>tree contains all the information given by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cladogram</a:t>
            </a:r>
            <a:r>
              <a:rPr lang="en-US" dirty="0" smtClean="0"/>
              <a:t>, but</a:t>
            </a:r>
            <a:r>
              <a:rPr lang="tr-TR" dirty="0" smtClean="0"/>
              <a:t> </a:t>
            </a:r>
            <a:r>
              <a:rPr lang="en-US" dirty="0" smtClean="0"/>
              <a:t>also </a:t>
            </a:r>
            <a:r>
              <a:rPr lang="en-US" dirty="0"/>
              <a:t>tells us that the common ancestor of the yellow birds is a smaller </a:t>
            </a:r>
            <a:r>
              <a:rPr lang="en-US" dirty="0" smtClean="0"/>
              <a:t>evolutionary</a:t>
            </a:r>
            <a:r>
              <a:rPr lang="tr-TR" dirty="0" smtClean="0"/>
              <a:t> </a:t>
            </a:r>
            <a:r>
              <a:rPr lang="en-US" dirty="0" smtClean="0"/>
              <a:t>distance </a:t>
            </a:r>
            <a:r>
              <a:rPr lang="en-US" dirty="0"/>
              <a:t>(3) from the root than is the common ancestor of the brown birds (4).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71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5847" y="211015"/>
            <a:ext cx="11790484" cy="6506307"/>
          </a:xfrm>
        </p:spPr>
        <p:txBody>
          <a:bodyPr>
            <a:normAutofit/>
          </a:bodyPr>
          <a:lstStyle/>
          <a:p>
            <a:r>
              <a:rPr lang="tr-TR" dirty="0" smtClean="0"/>
              <a:t>A</a:t>
            </a:r>
            <a:r>
              <a:rPr lang="en-US" dirty="0" smtClean="0"/>
              <a:t>n </a:t>
            </a:r>
            <a:r>
              <a:rPr lang="en-US" b="1" dirty="0" err="1"/>
              <a:t>ultrametric</a:t>
            </a:r>
            <a:r>
              <a:rPr lang="en-US" b="1" dirty="0"/>
              <a:t> tree</a:t>
            </a:r>
            <a:r>
              <a:rPr lang="en-US" dirty="0"/>
              <a:t>, which in addition to the properties of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additive </a:t>
            </a:r>
            <a:r>
              <a:rPr lang="en-US" dirty="0"/>
              <a:t>tree, has the same constant rate of mutation assumed along all branches.</a:t>
            </a:r>
          </a:p>
          <a:p>
            <a:endParaRPr lang="tr-TR" dirty="0" smtClean="0"/>
          </a:p>
          <a:p>
            <a:r>
              <a:rPr lang="en-US" dirty="0" smtClean="0"/>
              <a:t>This </a:t>
            </a:r>
            <a:r>
              <a:rPr lang="en-US" dirty="0"/>
              <a:t>last property is often referred to as a </a:t>
            </a:r>
            <a:r>
              <a:rPr lang="en-US" b="1" dirty="0"/>
              <a:t>molecular clock, </a:t>
            </a:r>
            <a:r>
              <a:rPr lang="en-US" dirty="0"/>
              <a:t>because one can, </a:t>
            </a:r>
            <a:r>
              <a:rPr lang="en-US" dirty="0" smtClean="0"/>
              <a:t>in</a:t>
            </a:r>
            <a:r>
              <a:rPr lang="tr-TR" dirty="0" smtClean="0"/>
              <a:t> </a:t>
            </a:r>
            <a:r>
              <a:rPr lang="en-US" dirty="0" smtClean="0"/>
              <a:t>principle</a:t>
            </a:r>
            <a:r>
              <a:rPr lang="en-US" dirty="0"/>
              <a:t>, measure the actual times of evolutionary events from such trees. 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All</a:t>
            </a:r>
            <a:r>
              <a:rPr lang="tr-TR" dirty="0" smtClean="0"/>
              <a:t> </a:t>
            </a:r>
            <a:r>
              <a:rPr lang="en-US" dirty="0" err="1" smtClean="0"/>
              <a:t>ultrametric</a:t>
            </a:r>
            <a:r>
              <a:rPr lang="en-US" dirty="0" smtClean="0"/>
              <a:t> </a:t>
            </a:r>
            <a:r>
              <a:rPr lang="en-US" dirty="0"/>
              <a:t>trees have a root, and one axis of the tree is directly proportional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time</a:t>
            </a:r>
            <a:r>
              <a:rPr lang="en-US" dirty="0"/>
              <a:t>. In our depiction this is the vertical axis, with the present day at the </a:t>
            </a:r>
            <a:r>
              <a:rPr lang="en-US" dirty="0" smtClean="0"/>
              <a:t>bottom</a:t>
            </a:r>
            <a:r>
              <a:rPr lang="tr-TR" dirty="0" smtClean="0"/>
              <a:t> </a:t>
            </a:r>
            <a:r>
              <a:rPr lang="en-US" dirty="0"/>
              <a:t>and the last common ancestor at the top. 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The </a:t>
            </a:r>
            <a:r>
              <a:rPr lang="en-US" dirty="0"/>
              <a:t>horizontal lines </a:t>
            </a:r>
            <a:r>
              <a:rPr lang="en-US" dirty="0" smtClean="0"/>
              <a:t>have</a:t>
            </a:r>
            <a:r>
              <a:rPr lang="tr-TR" dirty="0" smtClean="0"/>
              <a:t> </a:t>
            </a:r>
            <a:r>
              <a:rPr lang="en-US" dirty="0" smtClean="0"/>
              <a:t>no </a:t>
            </a:r>
            <a:r>
              <a:rPr lang="en-US" dirty="0"/>
              <a:t>meaning, and are simply used to display the tree in a visually pleasing </a:t>
            </a:r>
            <a:r>
              <a:rPr lang="en-US" dirty="0" smtClean="0"/>
              <a:t>way. </a:t>
            </a:r>
            <a:r>
              <a:rPr lang="en-US" dirty="0"/>
              <a:t>Note that the evolutionary distance from a common ancestor to all </a:t>
            </a:r>
            <a:r>
              <a:rPr lang="en-US" dirty="0" smtClean="0"/>
              <a:t>its</a:t>
            </a:r>
            <a:r>
              <a:rPr lang="tr-TR" dirty="0" smtClean="0"/>
              <a:t> </a:t>
            </a:r>
            <a:r>
              <a:rPr lang="en-US" dirty="0" smtClean="0"/>
              <a:t>descendants </a:t>
            </a:r>
            <a:r>
              <a:rPr lang="en-US" dirty="0"/>
              <a:t>is the same, a condition not usually observed in an additive tree.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76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9131" y="105508"/>
            <a:ext cx="12036669" cy="6673361"/>
          </a:xfrm>
        </p:spPr>
        <p:txBody>
          <a:bodyPr>
            <a:normAutofit/>
          </a:bodyPr>
          <a:lstStyle/>
          <a:p>
            <a:r>
              <a:rPr lang="en-US" dirty="0"/>
              <a:t>Sequence data often do not conform to a molecular clock, however. </a:t>
            </a:r>
            <a:r>
              <a:rPr lang="en-US" dirty="0" smtClean="0"/>
              <a:t>Non-clock-like</a:t>
            </a:r>
            <a:r>
              <a:rPr lang="tr-TR" dirty="0" smtClean="0"/>
              <a:t> </a:t>
            </a:r>
            <a:r>
              <a:rPr lang="en-US" dirty="0" smtClean="0"/>
              <a:t>sequence </a:t>
            </a:r>
            <a:r>
              <a:rPr lang="en-US" dirty="0"/>
              <a:t>evolution probably results from a variety of causes, including changes </a:t>
            </a:r>
            <a:r>
              <a:rPr lang="en-US" dirty="0" smtClean="0"/>
              <a:t>in</a:t>
            </a:r>
            <a:r>
              <a:rPr lang="tr-TR" dirty="0" smtClean="0"/>
              <a:t> </a:t>
            </a:r>
            <a:r>
              <a:rPr lang="en-US" dirty="0" smtClean="0"/>
              <a:t>mutation </a:t>
            </a:r>
            <a:r>
              <a:rPr lang="en-US" dirty="0"/>
              <a:t>rate as a result of changes in evolutionary pressure and </a:t>
            </a:r>
            <a:r>
              <a:rPr lang="en-US" dirty="0" smtClean="0"/>
              <a:t>increasing</a:t>
            </a:r>
            <a:r>
              <a:rPr lang="tr-TR" dirty="0" smtClean="0"/>
              <a:t> </a:t>
            </a:r>
            <a:r>
              <a:rPr lang="en-US" dirty="0" smtClean="0"/>
              <a:t>constraints </a:t>
            </a:r>
            <a:r>
              <a:rPr lang="en-US" dirty="0"/>
              <a:t>on change in an organism’s morphological structure and metabolism. 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If</a:t>
            </a:r>
            <a:r>
              <a:rPr lang="tr-TR" dirty="0" smtClean="0"/>
              <a:t> </a:t>
            </a:r>
            <a:r>
              <a:rPr lang="en-US" dirty="0" smtClean="0"/>
              <a:t>an </a:t>
            </a:r>
            <a:r>
              <a:rPr lang="en-US" dirty="0" err="1"/>
              <a:t>ultrametric</a:t>
            </a:r>
            <a:r>
              <a:rPr lang="en-US" dirty="0"/>
              <a:t> tree is used to represent such data it can lead to an incorrect </a:t>
            </a:r>
            <a:r>
              <a:rPr lang="en-US" dirty="0" smtClean="0"/>
              <a:t>tree</a:t>
            </a:r>
            <a:r>
              <a:rPr lang="tr-TR" dirty="0" smtClean="0"/>
              <a:t> </a:t>
            </a:r>
            <a:r>
              <a:rPr lang="en-US" dirty="0" smtClean="0"/>
              <a:t>topology </a:t>
            </a:r>
            <a:r>
              <a:rPr lang="en-US" dirty="0"/>
              <a:t>as well as incorrect branch lengths. In such cases an additive tree will </a:t>
            </a:r>
            <a:r>
              <a:rPr lang="en-US" dirty="0" smtClean="0"/>
              <a:t>be</a:t>
            </a:r>
            <a:r>
              <a:rPr lang="tr-TR" dirty="0" smtClean="0"/>
              <a:t> </a:t>
            </a:r>
            <a:r>
              <a:rPr lang="en-US" dirty="0" smtClean="0"/>
              <a:t>more </a:t>
            </a:r>
            <a:r>
              <a:rPr lang="en-US" dirty="0"/>
              <a:t>accurate. Unlike </a:t>
            </a:r>
            <a:r>
              <a:rPr lang="en-US" dirty="0" err="1"/>
              <a:t>ultrametric</a:t>
            </a:r>
            <a:r>
              <a:rPr lang="en-US" dirty="0"/>
              <a:t> trees, which are always rooted, additive </a:t>
            </a:r>
            <a:r>
              <a:rPr lang="en-US" dirty="0" smtClean="0"/>
              <a:t>trees</a:t>
            </a:r>
            <a:r>
              <a:rPr lang="tr-TR" dirty="0" smtClean="0"/>
              <a:t> </a:t>
            </a:r>
            <a:r>
              <a:rPr lang="en-US" dirty="0" smtClean="0"/>
              <a:t>often </a:t>
            </a:r>
            <a:r>
              <a:rPr lang="en-US" dirty="0"/>
              <a:t>lack a root. </a:t>
            </a:r>
            <a:endParaRPr lang="tr-TR" dirty="0" smtClean="0"/>
          </a:p>
          <a:p>
            <a:endParaRPr lang="tr-TR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5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11015" y="298938"/>
            <a:ext cx="11869616" cy="5878025"/>
          </a:xfrm>
        </p:spPr>
        <p:txBody>
          <a:bodyPr/>
          <a:lstStyle/>
          <a:p>
            <a:r>
              <a:rPr lang="en-US" dirty="0"/>
              <a:t>When a rooted tree is required, the most accurate method of</a:t>
            </a:r>
            <a:r>
              <a:rPr lang="tr-TR" dirty="0"/>
              <a:t> </a:t>
            </a:r>
            <a:r>
              <a:rPr lang="en-US" dirty="0"/>
              <a:t>placing the root is to include a group of homologous sequences from</a:t>
            </a:r>
            <a:r>
              <a:rPr lang="tr-TR" dirty="0"/>
              <a:t> </a:t>
            </a:r>
            <a:r>
              <a:rPr lang="en-US" dirty="0"/>
              <a:t>species or genes that are only distantly related to the main set of species or genes</a:t>
            </a:r>
            <a:r>
              <a:rPr lang="tr-TR" dirty="0"/>
              <a:t> </a:t>
            </a:r>
            <a:r>
              <a:rPr lang="en-US" dirty="0"/>
              <a:t>under study. This is known as the </a:t>
            </a:r>
            <a:r>
              <a:rPr lang="en-US" b="1" dirty="0"/>
              <a:t>outgroup</a:t>
            </a:r>
            <a:r>
              <a:rPr lang="en-US" dirty="0"/>
              <a:t>, while the group of more closely related</a:t>
            </a:r>
            <a:r>
              <a:rPr lang="tr-TR" dirty="0"/>
              <a:t> </a:t>
            </a:r>
            <a:r>
              <a:rPr lang="en-US" dirty="0"/>
              <a:t>species are known as the </a:t>
            </a:r>
            <a:r>
              <a:rPr lang="en-US" b="1" dirty="0" err="1"/>
              <a:t>ingroup</a:t>
            </a:r>
            <a:r>
              <a:rPr lang="en-US" dirty="0"/>
              <a:t>.</a:t>
            </a:r>
          </a:p>
          <a:p>
            <a:endParaRPr lang="tr-TR" dirty="0" smtClean="0"/>
          </a:p>
          <a:p>
            <a:r>
              <a:rPr lang="en-US" dirty="0" smtClean="0"/>
              <a:t>Figure</a:t>
            </a:r>
            <a:r>
              <a:rPr lang="tr-TR" dirty="0" smtClean="0"/>
              <a:t> (</a:t>
            </a:r>
            <a:r>
              <a:rPr lang="en-US" dirty="0" smtClean="0"/>
              <a:t>D</a:t>
            </a:r>
            <a:r>
              <a:rPr lang="tr-TR" dirty="0" smtClean="0"/>
              <a:t>)</a:t>
            </a:r>
            <a:r>
              <a:rPr lang="en-US" dirty="0" smtClean="0"/>
              <a:t> </a:t>
            </a:r>
            <a:r>
              <a:rPr lang="en-US" dirty="0"/>
              <a:t>shows an additive tree </a:t>
            </a:r>
            <a:r>
              <a:rPr lang="en-US" dirty="0" smtClean="0"/>
              <a:t>constructed</a:t>
            </a:r>
            <a:r>
              <a:rPr lang="tr-TR" dirty="0" smtClean="0"/>
              <a:t> </a:t>
            </a:r>
            <a:r>
              <a:rPr lang="en-US" dirty="0" smtClean="0"/>
              <a:t>using </a:t>
            </a:r>
            <a:r>
              <a:rPr lang="en-US" dirty="0"/>
              <a:t>the same species as Figure </a:t>
            </a:r>
            <a:r>
              <a:rPr lang="tr-TR" dirty="0" smtClean="0"/>
              <a:t>(</a:t>
            </a:r>
            <a:r>
              <a:rPr lang="en-US" dirty="0" smtClean="0"/>
              <a:t>C</a:t>
            </a:r>
            <a:r>
              <a:rPr lang="tr-TR" dirty="0" smtClean="0"/>
              <a:t>)</a:t>
            </a:r>
            <a:r>
              <a:rPr lang="en-US" dirty="0" smtClean="0"/>
              <a:t> </a:t>
            </a:r>
            <a:r>
              <a:rPr lang="en-US" dirty="0"/>
              <a:t>with the addition of the orange bird as </a:t>
            </a:r>
            <a:r>
              <a:rPr lang="en-US" dirty="0" smtClean="0"/>
              <a:t>an</a:t>
            </a:r>
            <a:r>
              <a:rPr lang="tr-TR" dirty="0" smtClean="0"/>
              <a:t> </a:t>
            </a:r>
            <a:r>
              <a:rPr lang="en-US" dirty="0" smtClean="0"/>
              <a:t>outgroup</a:t>
            </a:r>
            <a:r>
              <a:rPr lang="en-US" dirty="0"/>
              <a:t>. The root can then be located between the outgroup and the remainder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taxa. </a:t>
            </a:r>
            <a:endParaRPr lang="tr-TR" dirty="0" smtClean="0"/>
          </a:p>
          <a:p>
            <a:endParaRPr lang="tr-TR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69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6541" y="351692"/>
            <a:ext cx="7620001" cy="3879649"/>
          </a:xfrm>
        </p:spPr>
        <p:txBody>
          <a:bodyPr>
            <a:normAutofit fontScale="92500"/>
          </a:bodyPr>
          <a:lstStyle/>
          <a:p>
            <a:r>
              <a:rPr lang="en-US" dirty="0"/>
              <a:t>When a group of aligned sequences shows significant similarity to each </a:t>
            </a:r>
            <a:r>
              <a:rPr lang="en-US" dirty="0" smtClean="0"/>
              <a:t>other, </a:t>
            </a:r>
            <a:r>
              <a:rPr lang="en-US" dirty="0"/>
              <a:t>this can usually be taken as evidence that they are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result </a:t>
            </a:r>
            <a:r>
              <a:rPr lang="en-US" dirty="0"/>
              <a:t>of divergent evolution from a common ancestral sequence. 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In </a:t>
            </a:r>
            <a:r>
              <a:rPr lang="en-US" dirty="0"/>
              <a:t>this case,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sequence </a:t>
            </a:r>
            <a:r>
              <a:rPr lang="en-US" dirty="0"/>
              <a:t>alignment will contain traces of the evolutionary history of </a:t>
            </a:r>
            <a:r>
              <a:rPr lang="en-US" dirty="0" smtClean="0"/>
              <a:t>these</a:t>
            </a:r>
            <a:r>
              <a:rPr lang="tr-TR" dirty="0" smtClean="0"/>
              <a:t> </a:t>
            </a:r>
            <a:r>
              <a:rPr lang="en-US" dirty="0" smtClean="0"/>
              <a:t>sequences</a:t>
            </a:r>
            <a:r>
              <a:rPr lang="en-US" dirty="0"/>
              <a:t>. It is possible to infer this history by complex analysis of a </a:t>
            </a:r>
            <a:r>
              <a:rPr lang="en-US" dirty="0" smtClean="0"/>
              <a:t>multiple</a:t>
            </a:r>
            <a:r>
              <a:rPr lang="tr-TR" dirty="0" smtClean="0"/>
              <a:t> </a:t>
            </a:r>
            <a:r>
              <a:rPr lang="en-US" dirty="0" smtClean="0"/>
              <a:t>sequence </a:t>
            </a:r>
            <a:r>
              <a:rPr lang="en-US" dirty="0"/>
              <a:t>alignment</a:t>
            </a:r>
            <a:r>
              <a:rPr lang="en-US" dirty="0" smtClean="0"/>
              <a:t>.</a:t>
            </a:r>
            <a:endParaRPr lang="tr-TR" dirty="0" smtClean="0"/>
          </a:p>
          <a:p>
            <a:endParaRPr lang="tr-TR" dirty="0"/>
          </a:p>
        </p:txBody>
      </p:sp>
      <p:pic>
        <p:nvPicPr>
          <p:cNvPr id="1026" name="Picture 2" descr="Life | Free Full-Text | Characterization of Reconstructed Ancestral  Proteins Suggests a Change in Temperature of the Ancient Biosphere | HTM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541" y="573741"/>
            <a:ext cx="3939818" cy="452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32" y="4017402"/>
            <a:ext cx="7526992" cy="2860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etin kutusu 1"/>
          <p:cNvSpPr txBox="1"/>
          <p:nvPr/>
        </p:nvSpPr>
        <p:spPr>
          <a:xfrm>
            <a:off x="8157883" y="5450541"/>
            <a:ext cx="3215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Ancestral</a:t>
            </a:r>
            <a:r>
              <a:rPr lang="tr-TR" dirty="0" smtClean="0"/>
              <a:t> protein </a:t>
            </a:r>
            <a:r>
              <a:rPr lang="tr-TR" dirty="0" err="1" smtClean="0"/>
              <a:t>reconstruction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76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30823" y="365125"/>
            <a:ext cx="10922977" cy="1325563"/>
          </a:xfrm>
        </p:spPr>
        <p:txBody>
          <a:bodyPr/>
          <a:lstStyle/>
          <a:p>
            <a:r>
              <a:rPr lang="en-US" dirty="0"/>
              <a:t>Tree topology can be described in several ways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23091" y="1825624"/>
            <a:ext cx="11843239" cy="482663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Some tree-construction methods can produce several alternative trees that </a:t>
            </a:r>
            <a:r>
              <a:rPr lang="en-US" dirty="0" smtClean="0"/>
              <a:t>seem</a:t>
            </a:r>
            <a:r>
              <a:rPr lang="tr-TR" dirty="0" smtClean="0"/>
              <a:t> </a:t>
            </a:r>
            <a:r>
              <a:rPr lang="en-US" dirty="0" smtClean="0"/>
              <a:t>equally </a:t>
            </a:r>
            <a:r>
              <a:rPr lang="en-US" dirty="0"/>
              <a:t>good at representing the data. 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Another </a:t>
            </a:r>
            <a:r>
              <a:rPr lang="en-US" dirty="0"/>
              <a:t>occasion when alternative trees </a:t>
            </a:r>
            <a:r>
              <a:rPr lang="en-US" dirty="0" smtClean="0"/>
              <a:t>can</a:t>
            </a:r>
            <a:r>
              <a:rPr lang="tr-TR" dirty="0" smtClean="0"/>
              <a:t> </a:t>
            </a:r>
            <a:r>
              <a:rPr lang="en-US" dirty="0" smtClean="0"/>
              <a:t>arise </a:t>
            </a:r>
            <a:r>
              <a:rPr lang="en-US" dirty="0"/>
              <a:t>is when different methods, models, or parameters are used to analyze the </a:t>
            </a:r>
            <a:r>
              <a:rPr lang="en-US" dirty="0" smtClean="0"/>
              <a:t>same</a:t>
            </a:r>
            <a:r>
              <a:rPr lang="tr-TR" dirty="0" smtClean="0"/>
              <a:t> </a:t>
            </a:r>
            <a:r>
              <a:rPr lang="en-US" dirty="0" smtClean="0"/>
              <a:t>data</a:t>
            </a:r>
            <a:r>
              <a:rPr lang="en-US" dirty="0"/>
              <a:t>. 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Finally</a:t>
            </a:r>
            <a:r>
              <a:rPr lang="en-US" dirty="0"/>
              <a:t>, there are occasions when it is interesting to compare the </a:t>
            </a:r>
            <a:r>
              <a:rPr lang="en-US" dirty="0" smtClean="0"/>
              <a:t>reconstructed</a:t>
            </a:r>
            <a:r>
              <a:rPr lang="tr-TR" dirty="0" smtClean="0"/>
              <a:t> </a:t>
            </a:r>
            <a:r>
              <a:rPr lang="en-US" dirty="0" smtClean="0"/>
              <a:t>evolutionary </a:t>
            </a:r>
            <a:r>
              <a:rPr lang="en-US" dirty="0"/>
              <a:t>history produced by two or more sets of data, such as different </a:t>
            </a:r>
            <a:r>
              <a:rPr lang="en-US" dirty="0" smtClean="0"/>
              <a:t>genes</a:t>
            </a:r>
            <a:r>
              <a:rPr lang="tr-TR" dirty="0" smtClean="0"/>
              <a:t> </a:t>
            </a:r>
            <a:r>
              <a:rPr lang="en-US" dirty="0" smtClean="0"/>
              <a:t>from </a:t>
            </a:r>
            <a:r>
              <a:rPr lang="en-US" dirty="0"/>
              <a:t>the same set of species. 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We </a:t>
            </a:r>
            <a:r>
              <a:rPr lang="en-US" dirty="0"/>
              <a:t>therefore need ways of describing tree topology </a:t>
            </a:r>
            <a:r>
              <a:rPr lang="en-US" dirty="0" smtClean="0"/>
              <a:t>in</a:t>
            </a:r>
            <a:r>
              <a:rPr lang="tr-TR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form that makes it possible to compare the topologies of different trees.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67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5846" y="131885"/>
            <a:ext cx="11878408" cy="6726115"/>
          </a:xfrm>
        </p:spPr>
        <p:txBody>
          <a:bodyPr>
            <a:normAutofit/>
          </a:bodyPr>
          <a:lstStyle/>
          <a:p>
            <a:r>
              <a:rPr lang="en-US" dirty="0"/>
              <a:t>The graphical views of trees are convenient for human visual interpretation, </a:t>
            </a:r>
            <a:r>
              <a:rPr lang="en-US" dirty="0" smtClean="0"/>
              <a:t>but</a:t>
            </a:r>
            <a:r>
              <a:rPr lang="tr-TR" dirty="0" smtClean="0"/>
              <a:t> </a:t>
            </a:r>
            <a:r>
              <a:rPr lang="en-US" dirty="0" smtClean="0"/>
              <a:t>not </a:t>
            </a:r>
            <a:r>
              <a:rPr lang="en-US" dirty="0"/>
              <a:t>for other tasks such as comparison. One way of summarizing basic </a:t>
            </a:r>
            <a:r>
              <a:rPr lang="en-US" dirty="0" smtClean="0"/>
              <a:t>information</a:t>
            </a:r>
            <a:r>
              <a:rPr lang="tr-TR" dirty="0" smtClean="0"/>
              <a:t> </a:t>
            </a:r>
            <a:r>
              <a:rPr lang="en-US" dirty="0" smtClean="0"/>
              <a:t>about </a:t>
            </a:r>
            <a:r>
              <a:rPr lang="en-US" dirty="0"/>
              <a:t>a tree in computer-readable format is to subdivide or split it into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collection </a:t>
            </a:r>
            <a:r>
              <a:rPr lang="en-US" dirty="0"/>
              <a:t>of subgroups. 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Every </a:t>
            </a:r>
            <a:r>
              <a:rPr lang="en-US" dirty="0"/>
              <a:t>branch in a tree connects two nodes, and if </a:t>
            </a:r>
            <a:r>
              <a:rPr lang="en-US" dirty="0" smtClean="0"/>
              <a:t>that</a:t>
            </a:r>
            <a:r>
              <a:rPr lang="tr-TR" dirty="0" smtClean="0"/>
              <a:t> </a:t>
            </a:r>
            <a:r>
              <a:rPr lang="en-US" dirty="0" smtClean="0"/>
              <a:t>branch </a:t>
            </a:r>
            <a:r>
              <a:rPr lang="en-US" dirty="0"/>
              <a:t>is removed, the tree is divided into two parts. Such a division is called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b="1" dirty="0" smtClean="0"/>
              <a:t>split </a:t>
            </a:r>
            <a:r>
              <a:rPr lang="en-US" dirty="0"/>
              <a:t>or </a:t>
            </a:r>
            <a:r>
              <a:rPr lang="en-US" b="1" dirty="0"/>
              <a:t>partition</a:t>
            </a:r>
            <a:r>
              <a:rPr lang="en-US" dirty="0"/>
              <a:t>, and a tree contains as many splits as there are branches. </a:t>
            </a:r>
            <a:r>
              <a:rPr lang="en-US" dirty="0" smtClean="0"/>
              <a:t>Note</a:t>
            </a:r>
            <a:r>
              <a:rPr lang="tr-TR" dirty="0" smtClean="0"/>
              <a:t> </a:t>
            </a:r>
            <a:r>
              <a:rPr lang="en-US" dirty="0" smtClean="0"/>
              <a:t>that </a:t>
            </a:r>
            <a:r>
              <a:rPr lang="en-US" dirty="0"/>
              <a:t>since every split contains two groups, which together make up the entire </a:t>
            </a:r>
            <a:r>
              <a:rPr lang="en-US" dirty="0" smtClean="0"/>
              <a:t>tree,</a:t>
            </a:r>
            <a:r>
              <a:rPr lang="tr-TR" dirty="0" smtClean="0"/>
              <a:t> </a:t>
            </a:r>
            <a:r>
              <a:rPr lang="en-US" dirty="0" smtClean="0"/>
              <a:t>only </a:t>
            </a:r>
            <a:r>
              <a:rPr lang="en-US" dirty="0"/>
              <a:t>one group need be given to define the other. 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The </a:t>
            </a:r>
            <a:r>
              <a:rPr lang="en-US" dirty="0"/>
              <a:t>set of splits formed </a:t>
            </a:r>
            <a:r>
              <a:rPr lang="en-US" dirty="0" smtClean="0"/>
              <a:t>by</a:t>
            </a:r>
            <a:r>
              <a:rPr lang="tr-TR" dirty="0" smtClean="0"/>
              <a:t> </a:t>
            </a:r>
            <a:r>
              <a:rPr lang="en-US" dirty="0" smtClean="0"/>
              <a:t>removing </a:t>
            </a:r>
            <a:r>
              <a:rPr lang="en-US" dirty="0"/>
              <a:t>an external branch are inherently uninteresting because every </a:t>
            </a:r>
            <a:r>
              <a:rPr lang="en-US" dirty="0" smtClean="0"/>
              <a:t>possible</a:t>
            </a:r>
            <a:r>
              <a:rPr lang="tr-TR" dirty="0" smtClean="0"/>
              <a:t> </a:t>
            </a:r>
            <a:r>
              <a:rPr lang="en-US" dirty="0" smtClean="0"/>
              <a:t>tree </a:t>
            </a:r>
            <a:r>
              <a:rPr lang="en-US" dirty="0"/>
              <a:t>for the same set of taxa will produce this set. Splits involving internal </a:t>
            </a:r>
            <a:r>
              <a:rPr lang="en-US" dirty="0" smtClean="0"/>
              <a:t>branches</a:t>
            </a:r>
            <a:r>
              <a:rPr lang="tr-TR" dirty="0" smtClean="0"/>
              <a:t> </a:t>
            </a:r>
            <a:r>
              <a:rPr lang="en-US" dirty="0" smtClean="0"/>
              <a:t>are </a:t>
            </a:r>
            <a:r>
              <a:rPr lang="en-US" dirty="0"/>
              <a:t>more interesting as they can confirm a common origin of a set of taxa.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38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90146" y="1825625"/>
            <a:ext cx="11063654" cy="4351338"/>
          </a:xfrm>
        </p:spPr>
        <p:txBody>
          <a:bodyPr>
            <a:normAutofit/>
          </a:bodyPr>
          <a:lstStyle/>
          <a:p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figure</a:t>
            </a:r>
            <a:r>
              <a:rPr lang="tr-TR" dirty="0" smtClean="0"/>
              <a:t> </a:t>
            </a:r>
            <a:r>
              <a:rPr lang="tr-TR" dirty="0" err="1" smtClean="0"/>
              <a:t>below</a:t>
            </a:r>
            <a:r>
              <a:rPr lang="tr-TR" dirty="0" smtClean="0"/>
              <a:t> (A)</a:t>
            </a:r>
            <a:r>
              <a:rPr lang="en-US" dirty="0" smtClean="0"/>
              <a:t> </a:t>
            </a:r>
            <a:r>
              <a:rPr lang="en-US" dirty="0"/>
              <a:t>shows a tree connecting eight mammalian taxa. By removing the branch </a:t>
            </a:r>
            <a:r>
              <a:rPr lang="en-US" dirty="0" smtClean="0"/>
              <a:t>with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label X, it can be seen that the sea lion and seal form a group of their </a:t>
            </a:r>
            <a:r>
              <a:rPr lang="en-US" dirty="0" smtClean="0"/>
              <a:t>own,</a:t>
            </a:r>
            <a:r>
              <a:rPr lang="tr-TR" dirty="0" smtClean="0"/>
              <a:t> </a:t>
            </a:r>
            <a:r>
              <a:rPr lang="en-US" dirty="0" smtClean="0"/>
              <a:t>distinct </a:t>
            </a:r>
            <a:r>
              <a:rPr lang="en-US" dirty="0"/>
              <a:t>from the other animals. 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Figure</a:t>
            </a:r>
            <a:r>
              <a:rPr lang="tr-TR" dirty="0" smtClean="0"/>
              <a:t>(</a:t>
            </a:r>
            <a:r>
              <a:rPr lang="en-US" dirty="0" smtClean="0"/>
              <a:t>B</a:t>
            </a:r>
            <a:r>
              <a:rPr lang="tr-TR" dirty="0" smtClean="0"/>
              <a:t>)</a:t>
            </a:r>
            <a:r>
              <a:rPr lang="en-US" dirty="0" smtClean="0"/>
              <a:t> </a:t>
            </a:r>
            <a:r>
              <a:rPr lang="en-US" dirty="0"/>
              <a:t>shows the set of internal branch </a:t>
            </a:r>
            <a:r>
              <a:rPr lang="en-US" dirty="0" smtClean="0"/>
              <a:t>splits</a:t>
            </a:r>
            <a:r>
              <a:rPr lang="tr-TR" dirty="0" smtClean="0"/>
              <a:t> </a:t>
            </a:r>
            <a:r>
              <a:rPr lang="en-US" dirty="0" smtClean="0"/>
              <a:t>for </a:t>
            </a:r>
            <a:r>
              <a:rPr lang="en-US" dirty="0"/>
              <a:t>this tree. A fully </a:t>
            </a:r>
            <a:r>
              <a:rPr lang="tr-TR" dirty="0" smtClean="0"/>
              <a:t>r</a:t>
            </a:r>
            <a:r>
              <a:rPr lang="en-US" dirty="0" err="1" smtClean="0"/>
              <a:t>esolved</a:t>
            </a:r>
            <a:r>
              <a:rPr lang="en-US" dirty="0" smtClean="0"/>
              <a:t> </a:t>
            </a:r>
            <a:r>
              <a:rPr lang="en-US" dirty="0"/>
              <a:t>unrooted tree with </a:t>
            </a:r>
            <a:r>
              <a:rPr lang="en-US" i="1" dirty="0"/>
              <a:t>N </a:t>
            </a:r>
            <a:r>
              <a:rPr lang="en-US" dirty="0"/>
              <a:t>taxa has </a:t>
            </a:r>
            <a:r>
              <a:rPr lang="en-US" i="1" dirty="0"/>
              <a:t>N </a:t>
            </a:r>
            <a:r>
              <a:rPr lang="en-US" dirty="0"/>
              <a:t>– 3 splits; the </a:t>
            </a:r>
            <a:r>
              <a:rPr lang="en-US" dirty="0" smtClean="0"/>
              <a:t>equivalent</a:t>
            </a:r>
            <a:r>
              <a:rPr lang="tr-TR" dirty="0" smtClean="0"/>
              <a:t> </a:t>
            </a:r>
            <a:r>
              <a:rPr lang="en-US" dirty="0" smtClean="0"/>
              <a:t>number </a:t>
            </a:r>
            <a:r>
              <a:rPr lang="en-US" dirty="0"/>
              <a:t>in the case of a rooted tree is </a:t>
            </a:r>
            <a:r>
              <a:rPr lang="en-US" i="1" dirty="0"/>
              <a:t>N </a:t>
            </a:r>
            <a:r>
              <a:rPr lang="en-US" dirty="0"/>
              <a:t>– 2.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4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0" y="160020"/>
            <a:ext cx="8275320" cy="669798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A tree can be represented as a set </a:t>
            </a:r>
            <a:r>
              <a:rPr lang="en-US" b="1" dirty="0" smtClean="0"/>
              <a:t>of</a:t>
            </a:r>
            <a:r>
              <a:rPr lang="tr-TR" b="1" dirty="0" smtClean="0"/>
              <a:t> </a:t>
            </a:r>
            <a:r>
              <a:rPr lang="en-US" b="1" dirty="0" smtClean="0"/>
              <a:t>splits</a:t>
            </a:r>
            <a:r>
              <a:rPr lang="en-US" b="1" dirty="0"/>
              <a:t>. </a:t>
            </a:r>
            <a:endParaRPr lang="tr-TR" b="1" dirty="0" smtClean="0"/>
          </a:p>
          <a:p>
            <a:r>
              <a:rPr lang="en-US" dirty="0" smtClean="0"/>
              <a:t>(</a:t>
            </a:r>
            <a:r>
              <a:rPr lang="en-US" dirty="0"/>
              <a:t>A) An unrooted additive </a:t>
            </a:r>
            <a:r>
              <a:rPr lang="en-US" dirty="0" smtClean="0"/>
              <a:t>tree</a:t>
            </a:r>
            <a:r>
              <a:rPr lang="tr-TR" dirty="0" smtClean="0"/>
              <a:t> </a:t>
            </a:r>
            <a:r>
              <a:rPr lang="en-US" dirty="0" smtClean="0"/>
              <a:t>using </a:t>
            </a:r>
            <a:r>
              <a:rPr lang="en-US" dirty="0"/>
              <a:t>fictitious data for </a:t>
            </a:r>
            <a:r>
              <a:rPr lang="en-US" dirty="0" smtClean="0"/>
              <a:t>eight</a:t>
            </a:r>
            <a:r>
              <a:rPr lang="tr-TR" dirty="0" smtClean="0"/>
              <a:t> </a:t>
            </a:r>
            <a:r>
              <a:rPr lang="en-US" dirty="0" smtClean="0"/>
              <a:t>mammalian </a:t>
            </a:r>
            <a:r>
              <a:rPr lang="en-US" dirty="0"/>
              <a:t>taxa. The </a:t>
            </a:r>
            <a:r>
              <a:rPr lang="en-US" dirty="0" smtClean="0"/>
              <a:t>horizontal</a:t>
            </a:r>
            <a:r>
              <a:rPr lang="tr-TR" dirty="0" smtClean="0"/>
              <a:t> </a:t>
            </a:r>
            <a:r>
              <a:rPr lang="en-US" dirty="0" smtClean="0"/>
              <a:t>lines </a:t>
            </a:r>
            <a:r>
              <a:rPr lang="en-US" dirty="0"/>
              <a:t>carry the information </a:t>
            </a:r>
            <a:r>
              <a:rPr lang="en-US" dirty="0" smtClean="0"/>
              <a:t>about</a:t>
            </a:r>
            <a:r>
              <a:rPr lang="tr-TR" dirty="0" smtClean="0"/>
              <a:t> </a:t>
            </a:r>
            <a:r>
              <a:rPr lang="en-US" dirty="0" smtClean="0"/>
              <a:t>evolutionary </a:t>
            </a:r>
            <a:r>
              <a:rPr lang="en-US" dirty="0"/>
              <a:t>change; the </a:t>
            </a:r>
            <a:r>
              <a:rPr lang="en-US" dirty="0" smtClean="0"/>
              <a:t>vertical</a:t>
            </a:r>
            <a:r>
              <a:rPr lang="tr-TR" dirty="0" smtClean="0"/>
              <a:t> </a:t>
            </a:r>
            <a:r>
              <a:rPr lang="en-US" dirty="0" smtClean="0"/>
              <a:t>lines </a:t>
            </a:r>
            <a:r>
              <a:rPr lang="en-US" dirty="0"/>
              <a:t>are purely for visual </a:t>
            </a:r>
            <a:r>
              <a:rPr lang="en-US" dirty="0" smtClean="0"/>
              <a:t>clarity.</a:t>
            </a:r>
            <a:r>
              <a:rPr lang="tr-TR" dirty="0" smtClean="0"/>
              <a:t> </a:t>
            </a:r>
            <a:r>
              <a:rPr lang="en-US" dirty="0" smtClean="0"/>
              <a:t>This </a:t>
            </a:r>
            <a:r>
              <a:rPr lang="en-US" dirty="0"/>
              <a:t>common depiction of </a:t>
            </a:r>
            <a:r>
              <a:rPr lang="en-US" dirty="0" smtClean="0"/>
              <a:t>an</a:t>
            </a:r>
            <a:r>
              <a:rPr lang="tr-TR" dirty="0" smtClean="0"/>
              <a:t> </a:t>
            </a:r>
            <a:r>
              <a:rPr lang="en-US" dirty="0" smtClean="0"/>
              <a:t>unrooted </a:t>
            </a:r>
            <a:r>
              <a:rPr lang="en-US" dirty="0"/>
              <a:t>tree is drawn as if the </a:t>
            </a:r>
            <a:r>
              <a:rPr lang="en-US" dirty="0" smtClean="0"/>
              <a:t>tree</a:t>
            </a:r>
            <a:r>
              <a:rPr lang="tr-TR" dirty="0" smtClean="0"/>
              <a:t> </a:t>
            </a:r>
            <a:r>
              <a:rPr lang="en-US" dirty="0" smtClean="0"/>
              <a:t>were </a:t>
            </a:r>
            <a:r>
              <a:rPr lang="en-US" dirty="0"/>
              <a:t>rooted at the midpoint of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distance </a:t>
            </a:r>
            <a:r>
              <a:rPr lang="en-US" dirty="0"/>
              <a:t>between the most </a:t>
            </a:r>
            <a:r>
              <a:rPr lang="en-US" dirty="0" smtClean="0"/>
              <a:t>widely</a:t>
            </a:r>
            <a:r>
              <a:rPr lang="tr-TR" dirty="0" smtClean="0"/>
              <a:t> </a:t>
            </a:r>
            <a:r>
              <a:rPr lang="en-US" dirty="0" smtClean="0"/>
              <a:t>separated </a:t>
            </a:r>
            <a:r>
              <a:rPr lang="en-US" dirty="0"/>
              <a:t>taxa; that is, the two </a:t>
            </a:r>
            <a:r>
              <a:rPr lang="en-US" dirty="0" smtClean="0"/>
              <a:t>taxa</a:t>
            </a:r>
            <a:r>
              <a:rPr lang="tr-TR" dirty="0" smtClean="0"/>
              <a:t> </a:t>
            </a:r>
            <a:r>
              <a:rPr lang="en-US" dirty="0" smtClean="0"/>
              <a:t>connected </a:t>
            </a:r>
            <a:r>
              <a:rPr lang="en-US" dirty="0"/>
              <a:t>by the longest total </a:t>
            </a:r>
            <a:r>
              <a:rPr lang="en-US" dirty="0" smtClean="0"/>
              <a:t>line</a:t>
            </a:r>
            <a:r>
              <a:rPr lang="tr-TR" dirty="0" smtClean="0"/>
              <a:t> </a:t>
            </a:r>
            <a:r>
              <a:rPr lang="en-US" dirty="0" smtClean="0"/>
              <a:t>length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smtClean="0"/>
              <a:t>Note </a:t>
            </a:r>
            <a:r>
              <a:rPr lang="en-US" dirty="0"/>
              <a:t>that because the tree </a:t>
            </a:r>
            <a:r>
              <a:rPr lang="en-US" dirty="0" smtClean="0"/>
              <a:t>is</a:t>
            </a:r>
            <a:r>
              <a:rPr lang="tr-TR" dirty="0" smtClean="0"/>
              <a:t> </a:t>
            </a:r>
            <a:r>
              <a:rPr lang="en-US" dirty="0" smtClean="0"/>
              <a:t>unrooted</a:t>
            </a:r>
            <a:r>
              <a:rPr lang="en-US" dirty="0"/>
              <a:t>, the branch </a:t>
            </a:r>
            <a:r>
              <a:rPr lang="en-US" dirty="0" smtClean="0"/>
              <a:t>connecting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monkey to the rest of the tree </a:t>
            </a:r>
            <a:r>
              <a:rPr lang="en-US" dirty="0" smtClean="0"/>
              <a:t>is</a:t>
            </a:r>
            <a:r>
              <a:rPr lang="tr-TR" dirty="0" smtClean="0"/>
              <a:t> </a:t>
            </a:r>
            <a:r>
              <a:rPr lang="en-US" dirty="0" smtClean="0"/>
              <a:t>not </a:t>
            </a:r>
            <a:r>
              <a:rPr lang="en-US" dirty="0"/>
              <a:t>an internal branch. Thus,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evolutionary </a:t>
            </a:r>
            <a:r>
              <a:rPr lang="en-US" dirty="0"/>
              <a:t>distance from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monkey </a:t>
            </a:r>
            <a:r>
              <a:rPr lang="en-US" dirty="0"/>
              <a:t>to its nearest internal </a:t>
            </a:r>
            <a:r>
              <a:rPr lang="en-US" dirty="0" smtClean="0"/>
              <a:t>node</a:t>
            </a:r>
            <a:r>
              <a:rPr lang="tr-TR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represented by the sum of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lengths </a:t>
            </a:r>
            <a:r>
              <a:rPr lang="en-US" dirty="0"/>
              <a:t>of the two horizontal </a:t>
            </a:r>
            <a:r>
              <a:rPr lang="en-US" dirty="0" smtClean="0"/>
              <a:t>lines</a:t>
            </a:r>
            <a:r>
              <a:rPr lang="tr-TR" dirty="0" smtClean="0"/>
              <a:t> </a:t>
            </a:r>
            <a:r>
              <a:rPr lang="en-US" dirty="0" smtClean="0"/>
              <a:t>connected </a:t>
            </a:r>
            <a:r>
              <a:rPr lang="en-US" dirty="0"/>
              <a:t>by the leftmost </a:t>
            </a:r>
            <a:r>
              <a:rPr lang="en-US" dirty="0" smtClean="0"/>
              <a:t>vertical</a:t>
            </a:r>
            <a:r>
              <a:rPr lang="tr-TR" dirty="0" smtClean="0"/>
              <a:t> </a:t>
            </a:r>
            <a:r>
              <a:rPr lang="en-US" dirty="0" smtClean="0"/>
              <a:t>line </a:t>
            </a:r>
            <a:r>
              <a:rPr lang="en-US" dirty="0"/>
              <a:t>in the figure. The scale bar </a:t>
            </a:r>
            <a:r>
              <a:rPr lang="en-US" dirty="0" smtClean="0"/>
              <a:t>refers</a:t>
            </a:r>
            <a:r>
              <a:rPr lang="tr-TR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branch length and in this </a:t>
            </a:r>
            <a:r>
              <a:rPr lang="en-US" dirty="0" smtClean="0"/>
              <a:t>case</a:t>
            </a:r>
            <a:r>
              <a:rPr lang="tr-TR" dirty="0" smtClean="0"/>
              <a:t> </a:t>
            </a:r>
            <a:r>
              <a:rPr lang="en-US" dirty="0" smtClean="0"/>
              <a:t>represents </a:t>
            </a:r>
            <a:r>
              <a:rPr lang="en-US" dirty="0"/>
              <a:t>a genetic distance of </a:t>
            </a:r>
            <a:r>
              <a:rPr lang="en-US" dirty="0" smtClean="0"/>
              <a:t>0.2</a:t>
            </a:r>
            <a:r>
              <a:rPr lang="tr-TR" dirty="0" smtClean="0"/>
              <a:t> </a:t>
            </a:r>
            <a:r>
              <a:rPr lang="en-US" dirty="0" smtClean="0"/>
              <a:t>mutations </a:t>
            </a:r>
            <a:r>
              <a:rPr lang="en-US" dirty="0"/>
              <a:t>per site. </a:t>
            </a:r>
            <a:endParaRPr lang="tr-TR" dirty="0" smtClean="0"/>
          </a:p>
          <a:p>
            <a:r>
              <a:rPr lang="en-US" dirty="0" smtClean="0"/>
              <a:t>(</a:t>
            </a:r>
            <a:r>
              <a:rPr lang="en-US" dirty="0"/>
              <a:t>B) A </a:t>
            </a:r>
            <a:r>
              <a:rPr lang="en-US" dirty="0" smtClean="0"/>
              <a:t>table</a:t>
            </a:r>
            <a:r>
              <a:rPr lang="tr-TR" dirty="0" smtClean="0"/>
              <a:t> </a:t>
            </a:r>
            <a:r>
              <a:rPr lang="en-US" dirty="0" smtClean="0"/>
              <a:t>representing </a:t>
            </a:r>
            <a:r>
              <a:rPr lang="en-US" dirty="0"/>
              <a:t>all the possible </a:t>
            </a:r>
            <a:r>
              <a:rPr lang="en-US" dirty="0" smtClean="0"/>
              <a:t>internal</a:t>
            </a:r>
            <a:r>
              <a:rPr lang="tr-TR" dirty="0" smtClean="0"/>
              <a:t> </a:t>
            </a:r>
            <a:r>
              <a:rPr lang="en-US" dirty="0" smtClean="0"/>
              <a:t>branch </a:t>
            </a:r>
            <a:r>
              <a:rPr lang="en-US" dirty="0"/>
              <a:t>splits of the tree shown </a:t>
            </a:r>
            <a:r>
              <a:rPr lang="en-US" dirty="0" smtClean="0"/>
              <a:t>in</a:t>
            </a:r>
            <a:r>
              <a:rPr lang="tr-TR" dirty="0" smtClean="0"/>
              <a:t> </a:t>
            </a:r>
            <a:r>
              <a:rPr lang="en-US" dirty="0" smtClean="0"/>
              <a:t>(A</a:t>
            </a:r>
            <a:r>
              <a:rPr lang="en-US" dirty="0"/>
              <a:t>). The columns correspond to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taxa </a:t>
            </a:r>
            <a:r>
              <a:rPr lang="en-US" dirty="0"/>
              <a:t>and the rows to the split.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two </a:t>
            </a:r>
            <a:r>
              <a:rPr lang="en-US" dirty="0"/>
              <a:t>groups of each split are </a:t>
            </a:r>
            <a:r>
              <a:rPr lang="en-US" dirty="0" smtClean="0"/>
              <a:t>shown</a:t>
            </a:r>
            <a:r>
              <a:rPr lang="tr-TR" dirty="0" smtClean="0"/>
              <a:t> </a:t>
            </a:r>
            <a:r>
              <a:rPr lang="en-US" dirty="0" smtClean="0"/>
              <a:t>by </a:t>
            </a:r>
            <a:r>
              <a:rPr lang="en-US" dirty="0"/>
              <a:t>labeling the taxa in one </a:t>
            </a:r>
            <a:r>
              <a:rPr lang="en-US" dirty="0" smtClean="0"/>
              <a:t>group</a:t>
            </a:r>
            <a:r>
              <a:rPr lang="tr-TR" dirty="0" smtClean="0"/>
              <a:t> </a:t>
            </a:r>
            <a:r>
              <a:rPr lang="en-US" dirty="0" smtClean="0"/>
              <a:t>with </a:t>
            </a:r>
            <a:r>
              <a:rPr lang="en-US" dirty="0"/>
              <a:t>an asterisk, and leaving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others </a:t>
            </a:r>
            <a:r>
              <a:rPr lang="en-US" dirty="0"/>
              <a:t>blank. As every split </a:t>
            </a:r>
            <a:r>
              <a:rPr lang="en-US" dirty="0" smtClean="0"/>
              <a:t>contains</a:t>
            </a:r>
            <a:r>
              <a:rPr lang="tr-TR" dirty="0" smtClean="0"/>
              <a:t> </a:t>
            </a:r>
            <a:r>
              <a:rPr lang="en-US" dirty="0" smtClean="0"/>
              <a:t>two </a:t>
            </a:r>
            <a:r>
              <a:rPr lang="en-US" dirty="0"/>
              <a:t>groups that together make </a:t>
            </a:r>
            <a:r>
              <a:rPr lang="en-US" dirty="0" smtClean="0"/>
              <a:t>up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entire tree, only one group </a:t>
            </a:r>
            <a:r>
              <a:rPr lang="en-US" dirty="0" smtClean="0"/>
              <a:t>need</a:t>
            </a:r>
            <a:r>
              <a:rPr lang="tr-TR" dirty="0" smtClean="0"/>
              <a:t> </a:t>
            </a:r>
            <a:r>
              <a:rPr lang="en-US" dirty="0" smtClean="0"/>
              <a:t>be </a:t>
            </a:r>
            <a:r>
              <a:rPr lang="en-US" dirty="0"/>
              <a:t>given to define the other.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320" y="0"/>
            <a:ext cx="3916680" cy="6858000"/>
          </a:xfrm>
          <a:prstGeom prst="rect">
            <a:avLst/>
          </a:prstGeom>
        </p:spPr>
      </p:pic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5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480060"/>
            <a:ext cx="10515600" cy="5696903"/>
          </a:xfrm>
        </p:spPr>
        <p:txBody>
          <a:bodyPr>
            <a:normAutofit/>
          </a:bodyPr>
          <a:lstStyle/>
          <a:p>
            <a:r>
              <a:rPr lang="en-US" dirty="0"/>
              <a:t>When splits are calculated for a rooted tree, one of the two groups of taxa will </a:t>
            </a:r>
            <a:r>
              <a:rPr lang="en-US" dirty="0" smtClean="0"/>
              <a:t>always</a:t>
            </a:r>
            <a:r>
              <a:rPr lang="tr-TR" dirty="0" smtClean="0"/>
              <a:t> </a:t>
            </a:r>
            <a:r>
              <a:rPr lang="en-US" dirty="0" smtClean="0"/>
              <a:t>be </a:t>
            </a:r>
            <a:r>
              <a:rPr lang="en-US" b="1" dirty="0"/>
              <a:t>monophyletic</a:t>
            </a:r>
            <a:r>
              <a:rPr lang="en-US" dirty="0"/>
              <a:t>; that is, the group will contain all the descendant taxa from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ancestor </a:t>
            </a:r>
            <a:r>
              <a:rPr lang="en-US" dirty="0"/>
              <a:t>represented by the internal node at the end of the cut branch more </a:t>
            </a:r>
            <a:r>
              <a:rPr lang="en-US" dirty="0" smtClean="0"/>
              <a:t>distant</a:t>
            </a:r>
            <a:r>
              <a:rPr lang="tr-TR" dirty="0" smtClean="0"/>
              <a:t> </a:t>
            </a:r>
            <a:r>
              <a:rPr lang="en-US" dirty="0" smtClean="0"/>
              <a:t>from </a:t>
            </a:r>
            <a:r>
              <a:rPr lang="en-US" dirty="0"/>
              <a:t>the root. 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On </a:t>
            </a:r>
            <a:r>
              <a:rPr lang="en-US" dirty="0"/>
              <a:t>occasions, it has been found that some of the groups of </a:t>
            </a:r>
            <a:r>
              <a:rPr lang="en-US" dirty="0" smtClean="0"/>
              <a:t>organisms</a:t>
            </a:r>
            <a:r>
              <a:rPr lang="tr-TR" dirty="0" smtClean="0"/>
              <a:t> </a:t>
            </a:r>
            <a:r>
              <a:rPr lang="en-US" dirty="0" smtClean="0"/>
              <a:t>traditionally </a:t>
            </a:r>
            <a:r>
              <a:rPr lang="en-US" dirty="0"/>
              <a:t>classified together are not monophyletic, suggesting that the </a:t>
            </a:r>
            <a:r>
              <a:rPr lang="en-US" dirty="0" smtClean="0"/>
              <a:t>classification</a:t>
            </a:r>
            <a:r>
              <a:rPr lang="tr-TR" dirty="0" smtClean="0"/>
              <a:t> </a:t>
            </a:r>
            <a:r>
              <a:rPr lang="en-US" dirty="0" smtClean="0"/>
              <a:t>scheme </a:t>
            </a:r>
            <a:r>
              <a:rPr lang="en-US" dirty="0"/>
              <a:t>needs revision.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86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33081" y="422030"/>
            <a:ext cx="11743765" cy="604910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type of analysis can be applied to a number of distinct problems. By studying</a:t>
            </a:r>
            <a:r>
              <a:rPr lang="tr-TR" dirty="0"/>
              <a:t> </a:t>
            </a:r>
            <a:r>
              <a:rPr lang="en-US" dirty="0"/>
              <a:t>sequences that have both a common ancestor and common function—known as</a:t>
            </a:r>
            <a:r>
              <a:rPr lang="tr-TR" dirty="0"/>
              <a:t> </a:t>
            </a:r>
            <a:r>
              <a:rPr lang="en-US" b="1" dirty="0"/>
              <a:t>orthologous sequences </a:t>
            </a:r>
            <a:r>
              <a:rPr lang="en-US" dirty="0"/>
              <a:t>or </a:t>
            </a:r>
            <a:r>
              <a:rPr lang="en-US" b="1" dirty="0" err="1"/>
              <a:t>orthologs</a:t>
            </a:r>
            <a:r>
              <a:rPr lang="en-US" dirty="0"/>
              <a:t>—from different species, one can investigate</a:t>
            </a:r>
            <a:r>
              <a:rPr lang="tr-TR" dirty="0"/>
              <a:t> </a:t>
            </a:r>
            <a:r>
              <a:rPr lang="en-US" dirty="0"/>
              <a:t>the evolutionary relationships between species. </a:t>
            </a:r>
            <a:endParaRPr lang="tr-TR" dirty="0" smtClean="0"/>
          </a:p>
          <a:p>
            <a:pPr lvl="1"/>
            <a:r>
              <a:rPr lang="en-US" dirty="0" smtClean="0"/>
              <a:t>These </a:t>
            </a:r>
            <a:r>
              <a:rPr lang="en-US" dirty="0"/>
              <a:t>results can usefully be</a:t>
            </a:r>
            <a:r>
              <a:rPr lang="tr-TR" dirty="0"/>
              <a:t> </a:t>
            </a:r>
            <a:r>
              <a:rPr lang="en-US" dirty="0"/>
              <a:t>compared with an accepted taxonomic classification, which has probably been</a:t>
            </a:r>
            <a:r>
              <a:rPr lang="tr-TR" dirty="0"/>
              <a:t> </a:t>
            </a:r>
            <a:r>
              <a:rPr lang="en-US" dirty="0"/>
              <a:t>derived using different data. </a:t>
            </a:r>
            <a:endParaRPr lang="tr-TR" dirty="0" smtClean="0"/>
          </a:p>
          <a:p>
            <a:endParaRPr lang="tr-TR" dirty="0"/>
          </a:p>
          <a:p>
            <a:r>
              <a:rPr lang="en-US" dirty="0"/>
              <a:t>In this </a:t>
            </a:r>
            <a:r>
              <a:rPr lang="tr-TR" dirty="0" err="1" smtClean="0"/>
              <a:t>lecture</a:t>
            </a:r>
            <a:r>
              <a:rPr lang="tr-TR" dirty="0" smtClean="0"/>
              <a:t>,</a:t>
            </a:r>
            <a:r>
              <a:rPr lang="en-US" dirty="0" smtClean="0"/>
              <a:t> </a:t>
            </a:r>
            <a:r>
              <a:rPr lang="en-US" dirty="0"/>
              <a:t>we will consider the reconstruction of the evolutionary history of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set </a:t>
            </a:r>
            <a:r>
              <a:rPr lang="en-US" dirty="0"/>
              <a:t>of sequences from a multiple alignment, and how this history can be </a:t>
            </a:r>
            <a:r>
              <a:rPr lang="en-US" dirty="0" smtClean="0"/>
              <a:t>represented</a:t>
            </a:r>
            <a:r>
              <a:rPr lang="tr-TR" dirty="0" smtClean="0"/>
              <a:t> </a:t>
            </a:r>
            <a:r>
              <a:rPr lang="en-US" dirty="0" smtClean="0"/>
              <a:t>as </a:t>
            </a:r>
            <a:r>
              <a:rPr lang="en-US" dirty="0"/>
              <a:t>a graphical structure called a </a:t>
            </a:r>
            <a:r>
              <a:rPr lang="en-US" b="1" dirty="0"/>
              <a:t>phylogenetic tree</a:t>
            </a:r>
            <a:r>
              <a:rPr lang="en-US" dirty="0"/>
              <a:t>. We start by </a:t>
            </a:r>
            <a:r>
              <a:rPr lang="en-US" dirty="0" smtClean="0"/>
              <a:t>describing</a:t>
            </a:r>
            <a:r>
              <a:rPr lang="tr-TR" dirty="0" smtClean="0"/>
              <a:t> </a:t>
            </a:r>
            <a:r>
              <a:rPr lang="en-US" dirty="0"/>
              <a:t>the types of trees and their features and how they can be interpreted. 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The evolutionary</a:t>
            </a:r>
            <a:r>
              <a:rPr lang="tr-TR" dirty="0" smtClean="0"/>
              <a:t> </a:t>
            </a:r>
            <a:r>
              <a:rPr lang="en-US" dirty="0" smtClean="0"/>
              <a:t>history </a:t>
            </a:r>
            <a:r>
              <a:rPr lang="en-US" dirty="0"/>
              <a:t>we hope to recover from the data will encompass many </a:t>
            </a:r>
            <a:r>
              <a:rPr lang="en-US" dirty="0" smtClean="0"/>
              <a:t>different</a:t>
            </a:r>
            <a:r>
              <a:rPr lang="tr-TR" dirty="0" smtClean="0"/>
              <a:t> </a:t>
            </a:r>
            <a:r>
              <a:rPr lang="en-US" dirty="0" smtClean="0"/>
              <a:t>types </a:t>
            </a:r>
            <a:r>
              <a:rPr lang="en-US" dirty="0"/>
              <a:t>of mutational events, and we will discuss the relative evolutionary </a:t>
            </a:r>
            <a:r>
              <a:rPr lang="en-US" dirty="0" smtClean="0"/>
              <a:t>importance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different types of mutation in sequence change.</a:t>
            </a:r>
          </a:p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8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Structure and Interpretation of</a:t>
            </a:r>
            <a:br>
              <a:rPr lang="en-US" dirty="0"/>
            </a:br>
            <a:r>
              <a:rPr lang="en-US" dirty="0"/>
              <a:t>Phylogenetic Trees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40659" y="1825624"/>
            <a:ext cx="11474823" cy="4833083"/>
          </a:xfrm>
        </p:spPr>
        <p:txBody>
          <a:bodyPr>
            <a:normAutofit/>
          </a:bodyPr>
          <a:lstStyle/>
          <a:p>
            <a:r>
              <a:rPr lang="en-US" dirty="0"/>
              <a:t>A phylogenetic tree is a diagram that proposes an hypothesis for the </a:t>
            </a:r>
            <a:r>
              <a:rPr lang="en-US" dirty="0" smtClean="0"/>
              <a:t>reconstructed</a:t>
            </a:r>
            <a:r>
              <a:rPr lang="tr-TR" dirty="0" smtClean="0"/>
              <a:t> </a:t>
            </a:r>
            <a:r>
              <a:rPr lang="en-US" dirty="0" smtClean="0"/>
              <a:t>evolutionary </a:t>
            </a:r>
            <a:r>
              <a:rPr lang="en-US" dirty="0"/>
              <a:t>relationships between a set of objects—which provide the data </a:t>
            </a:r>
            <a:r>
              <a:rPr lang="en-US" dirty="0" smtClean="0"/>
              <a:t>from</a:t>
            </a:r>
            <a:r>
              <a:rPr lang="tr-TR" dirty="0" smtClean="0"/>
              <a:t> </a:t>
            </a:r>
            <a:r>
              <a:rPr lang="en-US" dirty="0" smtClean="0"/>
              <a:t>which </a:t>
            </a:r>
            <a:r>
              <a:rPr lang="en-US" dirty="0"/>
              <a:t>the tree is constructed. 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These </a:t>
            </a:r>
            <a:r>
              <a:rPr lang="en-US" dirty="0"/>
              <a:t>objects are referred to as the </a:t>
            </a:r>
            <a:r>
              <a:rPr lang="en-US" b="1" dirty="0"/>
              <a:t>taxa </a:t>
            </a:r>
            <a:r>
              <a:rPr lang="en-US" dirty="0"/>
              <a:t>(</a:t>
            </a:r>
            <a:r>
              <a:rPr lang="en-US" dirty="0" smtClean="0"/>
              <a:t>singular</a:t>
            </a:r>
            <a:r>
              <a:rPr lang="tr-TR" dirty="0" smtClean="0"/>
              <a:t> </a:t>
            </a:r>
            <a:r>
              <a:rPr lang="en-US" b="1" dirty="0" smtClean="0"/>
              <a:t>taxon</a:t>
            </a:r>
            <a:r>
              <a:rPr lang="en-US" dirty="0"/>
              <a:t>) or </a:t>
            </a:r>
            <a:r>
              <a:rPr lang="en-US" b="1" dirty="0"/>
              <a:t>operational taxonomic units </a:t>
            </a:r>
            <a:r>
              <a:rPr lang="en-US" dirty="0"/>
              <a:t>(</a:t>
            </a:r>
            <a:r>
              <a:rPr lang="en-US" b="1" dirty="0"/>
              <a:t>OTUs</a:t>
            </a:r>
            <a:r>
              <a:rPr lang="en-US" dirty="0"/>
              <a:t>) and in phylogenies based </a:t>
            </a:r>
            <a:r>
              <a:rPr lang="en-US" dirty="0" smtClean="0"/>
              <a:t>on</a:t>
            </a:r>
            <a:r>
              <a:rPr lang="tr-TR" dirty="0" smtClean="0"/>
              <a:t> </a:t>
            </a:r>
            <a:r>
              <a:rPr lang="en-US" dirty="0" smtClean="0"/>
              <a:t>sequence </a:t>
            </a:r>
            <a:r>
              <a:rPr lang="en-US" dirty="0"/>
              <a:t>data they are the individual genes or proteins. </a:t>
            </a:r>
            <a:endParaRPr lang="tr-TR" dirty="0" smtClean="0"/>
          </a:p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94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22729" y="457200"/>
            <a:ext cx="11618259" cy="6024282"/>
          </a:xfrm>
        </p:spPr>
        <p:txBody>
          <a:bodyPr/>
          <a:lstStyle/>
          <a:p>
            <a:r>
              <a:rPr lang="en-US" dirty="0"/>
              <a:t>When orthologous</a:t>
            </a:r>
            <a:r>
              <a:rPr lang="tr-TR" dirty="0"/>
              <a:t> </a:t>
            </a:r>
            <a:r>
              <a:rPr lang="en-US" dirty="0"/>
              <a:t>sequences from different species are being used with the aim of determining relationships</a:t>
            </a:r>
            <a:r>
              <a:rPr lang="tr-TR" dirty="0"/>
              <a:t> </a:t>
            </a:r>
            <a:r>
              <a:rPr lang="en-US" dirty="0"/>
              <a:t>between species, the taxa are labeled with the species name. 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Such </a:t>
            </a:r>
            <a:r>
              <a:rPr lang="en-US" dirty="0"/>
              <a:t>trees</a:t>
            </a:r>
            <a:r>
              <a:rPr lang="tr-TR" dirty="0"/>
              <a:t> </a:t>
            </a:r>
            <a:r>
              <a:rPr lang="en-US" dirty="0"/>
              <a:t>are called </a:t>
            </a:r>
            <a:r>
              <a:rPr lang="en-US" b="1" dirty="0"/>
              <a:t>species trees </a:t>
            </a:r>
            <a:r>
              <a:rPr lang="en-US" dirty="0"/>
              <a:t>to distinguish them from those trees that are intended to</a:t>
            </a:r>
            <a:r>
              <a:rPr lang="tr-TR" dirty="0"/>
              <a:t> </a:t>
            </a:r>
            <a:r>
              <a:rPr lang="en-US" dirty="0"/>
              <a:t>show the relationships between the genes or proteins in a large gene family. 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Species</a:t>
            </a:r>
            <a:r>
              <a:rPr lang="tr-TR" dirty="0" smtClean="0"/>
              <a:t> </a:t>
            </a:r>
            <a:r>
              <a:rPr lang="en-US" dirty="0"/>
              <a:t>trees can also be constructed from data other than sequences, such as the morphological</a:t>
            </a:r>
            <a:r>
              <a:rPr lang="tr-TR" dirty="0"/>
              <a:t> </a:t>
            </a:r>
            <a:r>
              <a:rPr lang="en-US" dirty="0"/>
              <a:t>features used in traditional taxonomy, the presence of certain restriction</a:t>
            </a:r>
            <a:r>
              <a:rPr lang="tr-TR" dirty="0"/>
              <a:t> </a:t>
            </a:r>
            <a:r>
              <a:rPr lang="en-US" dirty="0"/>
              <a:t>sites in the DNA, or the order of a particular set of genes in the genome.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32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4300" y="365760"/>
            <a:ext cx="11931162" cy="6492240"/>
          </a:xfrm>
        </p:spPr>
        <p:txBody>
          <a:bodyPr>
            <a:normAutofit/>
          </a:bodyPr>
          <a:lstStyle/>
          <a:p>
            <a:r>
              <a:rPr lang="en-US" dirty="0"/>
              <a:t>The basic features of phylogenetic trees are illustrated in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figure</a:t>
            </a:r>
            <a:r>
              <a:rPr lang="tr-TR" dirty="0" smtClean="0"/>
              <a:t> </a:t>
            </a:r>
            <a:r>
              <a:rPr lang="tr-TR" dirty="0" err="1" smtClean="0"/>
              <a:t>below</a:t>
            </a:r>
            <a:r>
              <a:rPr lang="en-US" dirty="0" smtClean="0"/>
              <a:t>, </a:t>
            </a:r>
            <a:r>
              <a:rPr lang="en-US" dirty="0"/>
              <a:t>using </a:t>
            </a:r>
            <a:r>
              <a:rPr lang="en-US" dirty="0" smtClean="0"/>
              <a:t>imaginary</a:t>
            </a:r>
            <a:r>
              <a:rPr lang="tr-TR" dirty="0" smtClean="0"/>
              <a:t> </a:t>
            </a:r>
            <a:r>
              <a:rPr lang="en-US" dirty="0" smtClean="0"/>
              <a:t>bird </a:t>
            </a:r>
            <a:r>
              <a:rPr lang="en-US" dirty="0"/>
              <a:t>species as the objects or taxa. The species are connected via a set of lines</a:t>
            </a:r>
            <a:r>
              <a:rPr lang="en-US" dirty="0" smtClean="0"/>
              <a:t>,</a:t>
            </a:r>
            <a:r>
              <a:rPr lang="tr-TR" dirty="0" smtClean="0"/>
              <a:t> </a:t>
            </a:r>
            <a:r>
              <a:rPr lang="en-US" dirty="0"/>
              <a:t>called </a:t>
            </a:r>
            <a:r>
              <a:rPr lang="en-US" b="1" dirty="0"/>
              <a:t>branches </a:t>
            </a:r>
            <a:r>
              <a:rPr lang="en-US" dirty="0"/>
              <a:t>or </a:t>
            </a:r>
            <a:r>
              <a:rPr lang="en-US" b="1" dirty="0"/>
              <a:t>edges</a:t>
            </a:r>
            <a:r>
              <a:rPr lang="en-US" dirty="0"/>
              <a:t>, which represent the evolutionary relationships </a:t>
            </a:r>
            <a:r>
              <a:rPr lang="en-US" dirty="0" smtClean="0"/>
              <a:t>between</a:t>
            </a:r>
            <a:r>
              <a:rPr lang="tr-TR" dirty="0" smtClean="0"/>
              <a:t> </a:t>
            </a:r>
            <a:r>
              <a:rPr lang="en-US" dirty="0" smtClean="0"/>
              <a:t>them</a:t>
            </a:r>
            <a:r>
              <a:rPr lang="en-US" dirty="0"/>
              <a:t>. 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Those </a:t>
            </a:r>
            <a:r>
              <a:rPr lang="en-US" dirty="0"/>
              <a:t>species that occur at the </a:t>
            </a:r>
            <a:r>
              <a:rPr lang="en-US" b="1" dirty="0"/>
              <a:t>external nodes </a:t>
            </a:r>
            <a:r>
              <a:rPr lang="en-US" dirty="0"/>
              <a:t>or </a:t>
            </a:r>
            <a:r>
              <a:rPr lang="en-US" b="1" dirty="0"/>
              <a:t>leaves </a:t>
            </a:r>
            <a:r>
              <a:rPr lang="en-US" dirty="0"/>
              <a:t>of the tree are </a:t>
            </a:r>
            <a:r>
              <a:rPr lang="en-US" dirty="0" smtClean="0"/>
              <a:t>either</a:t>
            </a:r>
            <a:r>
              <a:rPr lang="tr-TR" dirty="0" smtClean="0"/>
              <a:t> </a:t>
            </a:r>
            <a:r>
              <a:rPr lang="en-US" dirty="0" smtClean="0"/>
              <a:t>existing </a:t>
            </a:r>
            <a:r>
              <a:rPr lang="en-US" dirty="0"/>
              <a:t>species that have not as yet evolved into new species, or else are </a:t>
            </a:r>
            <a:r>
              <a:rPr lang="en-US" dirty="0" smtClean="0"/>
              <a:t>extinct</a:t>
            </a:r>
            <a:r>
              <a:rPr lang="tr-TR" dirty="0" smtClean="0"/>
              <a:t> </a:t>
            </a:r>
            <a:r>
              <a:rPr lang="en-US" dirty="0" smtClean="0"/>
              <a:t>species </a:t>
            </a:r>
            <a:r>
              <a:rPr lang="en-US" dirty="0"/>
              <a:t>whose lineage died out without leaving any descendants. 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To </a:t>
            </a:r>
            <a:r>
              <a:rPr lang="en-US" dirty="0"/>
              <a:t>be precise, </a:t>
            </a:r>
            <a:r>
              <a:rPr lang="en-US" dirty="0" smtClean="0"/>
              <a:t>we</a:t>
            </a:r>
            <a:r>
              <a:rPr lang="tr-TR" dirty="0" smtClean="0"/>
              <a:t> </a:t>
            </a:r>
            <a:r>
              <a:rPr lang="en-US" dirty="0" smtClean="0"/>
              <a:t>should </a:t>
            </a:r>
            <a:r>
              <a:rPr lang="en-US" dirty="0"/>
              <a:t>say that the dataset used to produce the tree lacks such </a:t>
            </a:r>
            <a:r>
              <a:rPr lang="en-US" dirty="0" smtClean="0"/>
              <a:t>descendant</a:t>
            </a:r>
            <a:r>
              <a:rPr lang="tr-TR" dirty="0" smtClean="0"/>
              <a:t> </a:t>
            </a:r>
            <a:r>
              <a:rPr lang="en-US" dirty="0" smtClean="0"/>
              <a:t>species</a:t>
            </a:r>
            <a:r>
              <a:rPr lang="en-US" dirty="0"/>
              <a:t>, as it is quite possible for the dataset not to contain data from all </a:t>
            </a:r>
            <a:r>
              <a:rPr lang="en-US" dirty="0" smtClean="0"/>
              <a:t>related</a:t>
            </a:r>
            <a:r>
              <a:rPr lang="tr-TR" dirty="0" smtClean="0"/>
              <a:t> </a:t>
            </a:r>
            <a:r>
              <a:rPr lang="en-US" dirty="0" smtClean="0"/>
              <a:t>species</a:t>
            </a:r>
            <a:r>
              <a:rPr lang="en-US" dirty="0"/>
              <a:t>. The branches do not join any of the external nodes together directly, </a:t>
            </a:r>
            <a:r>
              <a:rPr lang="en-US" dirty="0" smtClean="0"/>
              <a:t>but</a:t>
            </a:r>
            <a:r>
              <a:rPr lang="tr-TR" dirty="0" smtClean="0"/>
              <a:t> </a:t>
            </a:r>
            <a:r>
              <a:rPr lang="en-US" dirty="0" smtClean="0"/>
              <a:t>via </a:t>
            </a:r>
            <a:r>
              <a:rPr lang="en-US" b="1" dirty="0"/>
              <a:t>internal nodes, </a:t>
            </a:r>
            <a:r>
              <a:rPr lang="en-US" dirty="0"/>
              <a:t>which represent </a:t>
            </a:r>
            <a:r>
              <a:rPr lang="en-US" b="1" dirty="0"/>
              <a:t>ancestral states </a:t>
            </a:r>
            <a:r>
              <a:rPr lang="en-US" dirty="0"/>
              <a:t>that are hypothesized to </a:t>
            </a:r>
            <a:r>
              <a:rPr lang="en-US" dirty="0" smtClean="0"/>
              <a:t>have</a:t>
            </a:r>
            <a:r>
              <a:rPr lang="tr-TR" dirty="0" smtClean="0"/>
              <a:t> </a:t>
            </a:r>
            <a:r>
              <a:rPr lang="en-US" dirty="0" smtClean="0"/>
              <a:t>occurred </a:t>
            </a:r>
            <a:r>
              <a:rPr lang="en-US" dirty="0"/>
              <a:t>during evolution.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86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342900"/>
            <a:ext cx="10515600" cy="58340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our bird species tree, for example, the </a:t>
            </a:r>
            <a:r>
              <a:rPr lang="en-US" dirty="0" smtClean="0"/>
              <a:t>internal</a:t>
            </a:r>
            <a:r>
              <a:rPr lang="tr-TR" dirty="0" smtClean="0"/>
              <a:t> </a:t>
            </a:r>
            <a:r>
              <a:rPr lang="en-US" dirty="0" smtClean="0"/>
              <a:t>branch </a:t>
            </a:r>
            <a:r>
              <a:rPr lang="en-US" dirty="0"/>
              <a:t>points represent </a:t>
            </a:r>
            <a:r>
              <a:rPr lang="en-US" b="1" dirty="0"/>
              <a:t>speciation events </a:t>
            </a:r>
            <a:r>
              <a:rPr lang="en-US" dirty="0"/>
              <a:t>that produced two descendant </a:t>
            </a:r>
            <a:r>
              <a:rPr lang="en-US" dirty="0" smtClean="0"/>
              <a:t>divergent</a:t>
            </a:r>
            <a:r>
              <a:rPr lang="tr-TR" dirty="0" smtClean="0"/>
              <a:t> </a:t>
            </a:r>
            <a:r>
              <a:rPr lang="en-US" dirty="0" smtClean="0"/>
              <a:t>species</a:t>
            </a:r>
            <a:r>
              <a:rPr lang="en-US" dirty="0"/>
              <a:t>. 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Likewise</a:t>
            </a:r>
            <a:r>
              <a:rPr lang="en-US" dirty="0"/>
              <a:t>, when sequence data have been used to build a species </a:t>
            </a:r>
            <a:r>
              <a:rPr lang="en-US" dirty="0" smtClean="0"/>
              <a:t>tree,</a:t>
            </a:r>
            <a:r>
              <a:rPr lang="tr-TR" dirty="0" smtClean="0"/>
              <a:t> </a:t>
            </a:r>
            <a:r>
              <a:rPr lang="en-US" dirty="0" smtClean="0"/>
              <a:t>with </a:t>
            </a:r>
            <a:r>
              <a:rPr lang="en-US" dirty="0"/>
              <a:t>each species represented by one sequence, the internal nodes represent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ancestral </a:t>
            </a:r>
            <a:r>
              <a:rPr lang="en-US" dirty="0"/>
              <a:t>sequences from which the present-day sequences have diverged </a:t>
            </a:r>
            <a:r>
              <a:rPr lang="en-US" dirty="0" smtClean="0"/>
              <a:t>after</a:t>
            </a:r>
            <a:r>
              <a:rPr lang="tr-TR" dirty="0" smtClean="0"/>
              <a:t> </a:t>
            </a:r>
            <a:r>
              <a:rPr lang="en-US" dirty="0" smtClean="0"/>
              <a:t>speciation.</a:t>
            </a:r>
            <a:endParaRPr lang="tr-TR" dirty="0" smtClean="0"/>
          </a:p>
          <a:p>
            <a:endParaRPr lang="tr-TR" dirty="0"/>
          </a:p>
          <a:p>
            <a:r>
              <a:rPr lang="en-US" b="1" dirty="0"/>
              <a:t>Unrooted and rooted phylogenetic trees. </a:t>
            </a:r>
            <a:r>
              <a:rPr lang="en-US" dirty="0"/>
              <a:t>These trees</a:t>
            </a:r>
            <a:r>
              <a:rPr lang="tr-TR" dirty="0"/>
              <a:t> </a:t>
            </a:r>
            <a:r>
              <a:rPr lang="en-US" dirty="0"/>
              <a:t>reconstruct the evolutionary history of a set of six imaginary</a:t>
            </a:r>
            <a:r>
              <a:rPr lang="tr-TR" dirty="0"/>
              <a:t> </a:t>
            </a:r>
            <a:r>
              <a:rPr lang="en-US" dirty="0"/>
              <a:t>extant bird species, which are shown at the outermost tips of the</a:t>
            </a:r>
            <a:r>
              <a:rPr lang="tr-TR" dirty="0"/>
              <a:t> </a:t>
            </a:r>
            <a:r>
              <a:rPr lang="en-US" dirty="0"/>
              <a:t>branches—the external nodes or leaves. These are the species</a:t>
            </a:r>
            <a:r>
              <a:rPr lang="tr-TR" dirty="0"/>
              <a:t> </a:t>
            </a:r>
            <a:r>
              <a:rPr lang="en-US" dirty="0"/>
              <a:t>from which the data to construct the tree have been taken.</a:t>
            </a:r>
          </a:p>
          <a:p>
            <a:r>
              <a:rPr lang="en-US" dirty="0"/>
              <a:t>These data could be morphological data or sequence data. The</a:t>
            </a:r>
            <a:r>
              <a:rPr lang="tr-TR" dirty="0"/>
              <a:t> </a:t>
            </a:r>
            <a:r>
              <a:rPr lang="en-US" dirty="0"/>
              <a:t>birds shown at the internal nodes are the predicted</a:t>
            </a:r>
            <a:r>
              <a:rPr lang="tr-TR" dirty="0"/>
              <a:t> </a:t>
            </a:r>
            <a:r>
              <a:rPr lang="en-US" dirty="0"/>
              <a:t>(reconstructed) extinct ancestor species.</a:t>
            </a:r>
          </a:p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84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5845" y="320040"/>
            <a:ext cx="6348047" cy="63181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dirty="0" smtClean="0"/>
              <a:t>(A</a:t>
            </a:r>
            <a:r>
              <a:rPr lang="tr-TR" dirty="0"/>
              <a:t>) </a:t>
            </a:r>
            <a:r>
              <a:rPr lang="en-US" dirty="0"/>
              <a:t>A fully resolved</a:t>
            </a:r>
            <a:r>
              <a:rPr lang="tr-TR" dirty="0"/>
              <a:t> </a:t>
            </a:r>
            <a:r>
              <a:rPr lang="en-US" dirty="0"/>
              <a:t>unrooted tree. 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/>
              <a:t>This tree is fully resolved in that each internal</a:t>
            </a:r>
            <a:r>
              <a:rPr lang="tr-TR" dirty="0"/>
              <a:t> </a:t>
            </a:r>
            <a:r>
              <a:rPr lang="en-US" dirty="0"/>
              <a:t>node has three branches leading from it, one connecting to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/>
              <a:t>ancestor and two to descendants. 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/>
              <a:t>However, the direction of</a:t>
            </a:r>
            <a:r>
              <a:rPr lang="tr-TR" dirty="0"/>
              <a:t> </a:t>
            </a:r>
            <a:r>
              <a:rPr lang="en-US" dirty="0"/>
              <a:t>evolution along the internal branches—that is, which ancestral</a:t>
            </a:r>
            <a:r>
              <a:rPr lang="tr-TR" dirty="0"/>
              <a:t> </a:t>
            </a:r>
            <a:r>
              <a:rPr lang="en-US" dirty="0"/>
              <a:t>species has evolved from which—remains undetermined. 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/>
              <a:t>Thus</a:t>
            </a:r>
            <a:r>
              <a:rPr lang="tr-TR" dirty="0"/>
              <a:t> </a:t>
            </a:r>
            <a:r>
              <a:rPr lang="en-US" dirty="0"/>
              <a:t>we cannot distinguish from this tree alone whether the yellow</a:t>
            </a:r>
            <a:r>
              <a:rPr lang="tr-TR" dirty="0"/>
              <a:t> </a:t>
            </a:r>
            <a:r>
              <a:rPr lang="en-US" dirty="0"/>
              <a:t>birds evolved from a brown bird, or vice versa. </a:t>
            </a:r>
            <a:endParaRPr lang="tr-TR" dirty="0"/>
          </a:p>
          <a:p>
            <a:endParaRPr lang="tr-TR" dirty="0"/>
          </a:p>
          <a:p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/>
          <a:srcRect r="50355"/>
          <a:stretch/>
        </p:blipFill>
        <p:spPr>
          <a:xfrm>
            <a:off x="6674706" y="1375678"/>
            <a:ext cx="5221286" cy="4206875"/>
          </a:xfrm>
          <a:prstGeom prst="rect">
            <a:avLst/>
          </a:prstGeom>
        </p:spPr>
      </p:pic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0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0339" y="158262"/>
            <a:ext cx="7112976" cy="656785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(B) A fully</a:t>
            </a:r>
            <a:r>
              <a:rPr lang="tr-TR" dirty="0"/>
              <a:t> </a:t>
            </a:r>
            <a:r>
              <a:rPr lang="en-US" dirty="0"/>
              <a:t>resolved rooted tree for the same set of existing species. 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/>
              <a:t>brown bird marked “root” can now be distinguished as the last</a:t>
            </a:r>
            <a:r>
              <a:rPr lang="tr-TR" dirty="0"/>
              <a:t> </a:t>
            </a:r>
            <a:r>
              <a:rPr lang="en-US" dirty="0"/>
              <a:t>common ancestor of all the yellow and brown birds. 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line</a:t>
            </a:r>
            <a:r>
              <a:rPr lang="tr-TR" dirty="0"/>
              <a:t> </a:t>
            </a:r>
            <a:r>
              <a:rPr lang="en-US" dirty="0"/>
              <a:t>upward from the root bird indicates where the ancestors of the</a:t>
            </a:r>
            <a:r>
              <a:rPr lang="tr-TR" dirty="0"/>
              <a:t> </a:t>
            </a:r>
            <a:r>
              <a:rPr lang="en-US" dirty="0"/>
              <a:t>root bird would be. In a rooted tree, there is a clear timeline</a:t>
            </a:r>
            <a:r>
              <a:rPr lang="tr-TR" dirty="0"/>
              <a:t> </a:t>
            </a:r>
            <a:r>
              <a:rPr lang="en-US" dirty="0"/>
              <a:t>(shown as a gray arrow) from the root to the leaves, and it is</a:t>
            </a:r>
            <a:r>
              <a:rPr lang="tr-TR" dirty="0"/>
              <a:t> </a:t>
            </a:r>
            <a:r>
              <a:rPr lang="en-US" dirty="0"/>
              <a:t>clear which species has evolved from which. </a:t>
            </a:r>
            <a:r>
              <a:rPr lang="en-US" dirty="0" smtClean="0"/>
              <a:t>Thus</a:t>
            </a:r>
            <a:r>
              <a:rPr lang="en-US" dirty="0"/>
              <a:t>, the yellow</a:t>
            </a:r>
            <a:r>
              <a:rPr lang="tr-TR" dirty="0"/>
              <a:t> </a:t>
            </a:r>
            <a:r>
              <a:rPr lang="en-US" dirty="0"/>
              <a:t>birds did evolve from a brown bird. 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Apart </a:t>
            </a:r>
            <a:r>
              <a:rPr lang="en-US" dirty="0"/>
              <a:t>from the region</a:t>
            </a:r>
            <a:r>
              <a:rPr lang="tr-TR" dirty="0"/>
              <a:t> </a:t>
            </a:r>
            <a:r>
              <a:rPr lang="en-US" dirty="0"/>
              <a:t>around the root in (B), the two trees are identical in the</a:t>
            </a:r>
            <a:r>
              <a:rPr lang="tr-TR" dirty="0"/>
              <a:t> </a:t>
            </a:r>
            <a:r>
              <a:rPr lang="en-US" dirty="0"/>
              <a:t>relationship between the taxa and give the same information.</a:t>
            </a:r>
            <a:r>
              <a:rPr lang="tr-TR" dirty="0"/>
              <a:t> 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arrangement of the branches in space is different, but the</a:t>
            </a:r>
            <a:r>
              <a:rPr lang="tr-TR" dirty="0"/>
              <a:t> </a:t>
            </a:r>
            <a:r>
              <a:rPr lang="en-US" dirty="0"/>
              <a:t>information in a phylogenetic tree is contained solely in the</a:t>
            </a:r>
            <a:r>
              <a:rPr lang="tr-TR" dirty="0"/>
              <a:t> </a:t>
            </a:r>
            <a:r>
              <a:rPr lang="en-US" dirty="0"/>
              <a:t>branch connections and branch lengths.</a:t>
            </a:r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/>
          <a:srcRect l="51401"/>
          <a:stretch/>
        </p:blipFill>
        <p:spPr>
          <a:xfrm>
            <a:off x="6963507" y="1099343"/>
            <a:ext cx="5111262" cy="4206875"/>
          </a:xfrm>
          <a:prstGeom prst="rect">
            <a:avLst/>
          </a:prstGeom>
        </p:spPr>
      </p:pic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74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2970</Words>
  <Application>Microsoft Office PowerPoint</Application>
  <PresentationFormat>Geniş ekran</PresentationFormat>
  <Paragraphs>138</Paragraphs>
  <Slides>24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Teması</vt:lpstr>
      <vt:lpstr>Bioinformatics  Recovering Evolutionary History</vt:lpstr>
      <vt:lpstr>PowerPoint Sunusu</vt:lpstr>
      <vt:lpstr>PowerPoint Sunusu</vt:lpstr>
      <vt:lpstr>The Structure and Interpretation of Phylogenetic Trees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Tree topology can be described in several ways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</dc:title>
  <dc:creator>Erkan</dc:creator>
  <cp:lastModifiedBy>Erkan</cp:lastModifiedBy>
  <cp:revision>254</cp:revision>
  <dcterms:created xsi:type="dcterms:W3CDTF">2019-03-04T11:34:50Z</dcterms:created>
  <dcterms:modified xsi:type="dcterms:W3CDTF">2021-03-31T05:41:04Z</dcterms:modified>
</cp:coreProperties>
</file>