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8C9E4-1A3E-4C72-897B-503159531C64}" type="datetimeFigureOut">
              <a:rPr lang="tr-TR" smtClean="0"/>
              <a:t>14.04.2021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1E1FE-567A-4C16-99EF-60AA3E2895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22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1E1FE-567A-4C16-99EF-60AA3E28950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452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9806-515A-410A-A932-D5FED0546CC2}" type="datetime1">
              <a:rPr lang="en-US" smtClean="0"/>
              <a:t>14-Apr-21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F27-703A-4608-815F-AE17C0987E03}" type="datetime1">
              <a:rPr lang="en-US" smtClean="0"/>
              <a:t>14-Apr-21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E946-EED3-4411-8573-4F7A8CFA1F83}" type="datetime1">
              <a:rPr lang="en-US" smtClean="0"/>
              <a:t>14-Apr-21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6DF8-FA81-4C49-AACC-72558116C68E}" type="datetime1">
              <a:rPr lang="en-US" smtClean="0"/>
              <a:t>14-Apr-21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0764-182B-48CC-BE9A-9B0FC6E3347F}" type="datetime1">
              <a:rPr lang="en-US" smtClean="0"/>
              <a:t>14-Apr-21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A7AB-362D-4FD8-AB98-EEED785068E3}" type="datetime1">
              <a:rPr lang="en-US" smtClean="0"/>
              <a:t>14-Apr-21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0EAC-5021-49E1-8A5D-73EDA18FD9B6}" type="datetime1">
              <a:rPr lang="en-US" smtClean="0"/>
              <a:t>14-Apr-21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375D-5CC5-466B-A5CC-842EBE020E71}" type="datetime1">
              <a:rPr lang="en-US" smtClean="0"/>
              <a:t>14-Apr-21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0900-F978-4FF1-89DA-605892CEC80E}" type="datetime1">
              <a:rPr lang="en-US" smtClean="0"/>
              <a:t>14-Apr-21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BC65-87E9-4B73-A3AF-7C79ABC85BDF}" type="datetime1">
              <a:rPr lang="en-US" smtClean="0"/>
              <a:t>14-Apr-21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E2FC-C266-45EE-BBF5-EE8D53A89294}" type="datetime1">
              <a:rPr lang="en-US" smtClean="0"/>
              <a:t>14-Apr-21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DD54-5141-480A-8FD0-0960C249C0CE}" type="datetime1">
              <a:rPr lang="en-US" smtClean="0"/>
              <a:t>14-Apr-21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Bioinformatics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Building</a:t>
            </a:r>
            <a:r>
              <a:rPr lang="tr-TR" dirty="0" smtClean="0"/>
              <a:t> </a:t>
            </a:r>
            <a:r>
              <a:rPr lang="tr-TR" dirty="0" err="1" smtClean="0"/>
              <a:t>Phylogenetic</a:t>
            </a:r>
            <a:r>
              <a:rPr lang="tr-TR" dirty="0" smtClean="0"/>
              <a:t> </a:t>
            </a:r>
            <a:r>
              <a:rPr lang="tr-TR" dirty="0" err="1" smtClean="0"/>
              <a:t>Trees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3082"/>
          </a:xfrm>
        </p:spPr>
        <p:txBody>
          <a:bodyPr>
            <a:normAutofit/>
          </a:bodyPr>
          <a:lstStyle/>
          <a:p>
            <a:r>
              <a:rPr lang="tr-TR" dirty="0" err="1" smtClean="0"/>
              <a:t>Assoc</a:t>
            </a:r>
            <a:r>
              <a:rPr lang="tr-TR" dirty="0" smtClean="0"/>
              <a:t>. Prof. Dr. Gazi Erkan BOSTANCI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Slides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mainly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‘</a:t>
            </a:r>
            <a:r>
              <a:rPr lang="tr-TR" dirty="0" err="1" smtClean="0"/>
              <a:t>Understanding</a:t>
            </a:r>
            <a:r>
              <a:rPr lang="tr-TR" dirty="0" smtClean="0"/>
              <a:t> </a:t>
            </a:r>
            <a:r>
              <a:rPr lang="tr-TR" dirty="0" err="1" smtClean="0"/>
              <a:t>Bioinformatics</a:t>
            </a:r>
            <a:r>
              <a:rPr lang="tr-TR" dirty="0" smtClean="0"/>
              <a:t>’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Marketa</a:t>
            </a:r>
            <a:r>
              <a:rPr lang="tr-TR" dirty="0" smtClean="0"/>
              <a:t> </a:t>
            </a:r>
            <a:r>
              <a:rPr lang="tr-TR" dirty="0" err="1" smtClean="0"/>
              <a:t>Zvelebil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Jeremy</a:t>
            </a:r>
            <a:r>
              <a:rPr lang="tr-TR" dirty="0" smtClean="0"/>
              <a:t> O. </a:t>
            </a:r>
            <a:r>
              <a:rPr lang="tr-TR" dirty="0" err="1" smtClean="0"/>
              <a:t>Baum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5315" y="205740"/>
            <a:ext cx="11684977" cy="6492240"/>
          </a:xfrm>
        </p:spPr>
        <p:txBody>
          <a:bodyPr>
            <a:normAutofit/>
          </a:bodyPr>
          <a:lstStyle/>
          <a:p>
            <a:r>
              <a:rPr lang="en-US" dirty="0"/>
              <a:t>The distance between two clusters is defined as follows. Consider the </a:t>
            </a:r>
            <a:r>
              <a:rPr lang="en-US" dirty="0" smtClean="0"/>
              <a:t>construction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tree for </a:t>
            </a:r>
            <a:r>
              <a:rPr lang="en-US" i="1" dirty="0"/>
              <a:t>N </a:t>
            </a:r>
            <a:r>
              <a:rPr lang="en-US" dirty="0"/>
              <a:t>sequences and suppose that at some stage you have clusters </a:t>
            </a:r>
            <a:r>
              <a:rPr lang="en-US" dirty="0" smtClean="0"/>
              <a:t>X</a:t>
            </a:r>
            <a:r>
              <a:rPr lang="tr-TR" dirty="0" smtClean="0"/>
              <a:t> </a:t>
            </a:r>
            <a:r>
              <a:rPr lang="en-US" dirty="0" smtClean="0"/>
              <a:t>containing </a:t>
            </a:r>
            <a:r>
              <a:rPr lang="en-US" i="1" dirty="0"/>
              <a:t>N</a:t>
            </a:r>
            <a:r>
              <a:rPr lang="en-US" baseline="-25000" dirty="0"/>
              <a:t>X</a:t>
            </a:r>
            <a:r>
              <a:rPr lang="en-US" dirty="0"/>
              <a:t> sequences and Y containing </a:t>
            </a:r>
            <a:r>
              <a:rPr lang="en-US" i="1" dirty="0"/>
              <a:t>N</a:t>
            </a:r>
            <a:r>
              <a:rPr lang="en-US" baseline="-25000" dirty="0"/>
              <a:t>Y</a:t>
            </a:r>
            <a:r>
              <a:rPr lang="en-US" dirty="0"/>
              <a:t> sequences. Initially, </a:t>
            </a:r>
            <a:r>
              <a:rPr lang="en-US" dirty="0" err="1" smtClean="0"/>
              <a:t>ea</a:t>
            </a:r>
            <a:r>
              <a:rPr lang="tr-TR" dirty="0"/>
              <a:t>c</a:t>
            </a:r>
            <a:r>
              <a:rPr lang="en-US" dirty="0" smtClean="0"/>
              <a:t>h </a:t>
            </a:r>
            <a:r>
              <a:rPr lang="en-US" dirty="0"/>
              <a:t>cluster </a:t>
            </a:r>
            <a:r>
              <a:rPr lang="en-US" dirty="0" smtClean="0"/>
              <a:t>will</a:t>
            </a:r>
            <a:r>
              <a:rPr lang="tr-TR" dirty="0" smtClean="0"/>
              <a:t> </a:t>
            </a:r>
            <a:r>
              <a:rPr lang="en-US" dirty="0" smtClean="0"/>
              <a:t>contain </a:t>
            </a:r>
            <a:r>
              <a:rPr lang="en-US" dirty="0"/>
              <a:t>just one sequence. The evolutionary distance (</a:t>
            </a:r>
            <a:r>
              <a:rPr lang="en-US" i="1" dirty="0" err="1"/>
              <a:t>d</a:t>
            </a:r>
            <a:r>
              <a:rPr lang="en-US" baseline="-25000" dirty="0" err="1"/>
              <a:t>XY</a:t>
            </a:r>
            <a:r>
              <a:rPr lang="en-US" dirty="0"/>
              <a:t>) between the two </a:t>
            </a:r>
            <a:r>
              <a:rPr lang="en-US" dirty="0" smtClean="0"/>
              <a:t>clusters</a:t>
            </a:r>
            <a:r>
              <a:rPr lang="tr-TR" dirty="0" smtClean="0"/>
              <a:t> </a:t>
            </a:r>
            <a:r>
              <a:rPr lang="en-US" dirty="0" smtClean="0"/>
              <a:t>X </a:t>
            </a:r>
            <a:r>
              <a:rPr lang="en-US" dirty="0"/>
              <a:t>and Y is defined as the arithmetic average of the distances between </a:t>
            </a:r>
            <a:r>
              <a:rPr lang="en-US" dirty="0" smtClean="0"/>
              <a:t>their</a:t>
            </a:r>
            <a:r>
              <a:rPr lang="tr-TR" dirty="0" smtClean="0"/>
              <a:t> </a:t>
            </a:r>
            <a:r>
              <a:rPr lang="en-US" dirty="0" smtClean="0"/>
              <a:t>constituent </a:t>
            </a:r>
            <a:r>
              <a:rPr lang="en-US" dirty="0"/>
              <a:t>sequences, that </a:t>
            </a:r>
            <a:r>
              <a:rPr lang="en-US" dirty="0" smtClean="0"/>
              <a:t>is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 smtClean="0"/>
              <a:t>where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labels all sequences in cluster X, </a:t>
            </a:r>
            <a:r>
              <a:rPr lang="en-US" i="1" dirty="0"/>
              <a:t>j </a:t>
            </a:r>
            <a:r>
              <a:rPr lang="en-US" dirty="0"/>
              <a:t>labels all sequences in cluster Y, and </a:t>
            </a:r>
            <a:r>
              <a:rPr lang="en-US" i="1" dirty="0" err="1"/>
              <a:t>d</a:t>
            </a:r>
            <a:r>
              <a:rPr lang="en-US" i="1" baseline="-25000" dirty="0" err="1"/>
              <a:t>ij</a:t>
            </a:r>
            <a:r>
              <a:rPr lang="en-US" i="1" dirty="0"/>
              <a:t>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distance between sequences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j</a:t>
            </a:r>
            <a:r>
              <a:rPr lang="en-US" dirty="0"/>
              <a:t>. When two clusters X and Y are combined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make </a:t>
            </a:r>
            <a:r>
              <a:rPr lang="en-US" dirty="0"/>
              <a:t>a new cluster Z there is an efficient way of calculating the distances of </a:t>
            </a:r>
            <a:r>
              <a:rPr lang="en-US" dirty="0" smtClean="0"/>
              <a:t>other</a:t>
            </a:r>
            <a:r>
              <a:rPr lang="tr-TR" dirty="0" smtClean="0"/>
              <a:t> </a:t>
            </a:r>
            <a:r>
              <a:rPr lang="en-US" dirty="0" smtClean="0"/>
              <a:t>clusters </a:t>
            </a:r>
            <a:r>
              <a:rPr lang="en-US" dirty="0"/>
              <a:t>such as W to the new </a:t>
            </a:r>
            <a:r>
              <a:rPr lang="en-US" dirty="0" smtClean="0"/>
              <a:t>cluster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146" y="2924722"/>
            <a:ext cx="4403707" cy="1395818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546" y="149469"/>
            <a:ext cx="12036669" cy="67085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new distances can all be defined </a:t>
            </a:r>
            <a:r>
              <a:rPr lang="en-US" dirty="0" smtClean="0"/>
              <a:t>using</a:t>
            </a:r>
            <a:r>
              <a:rPr lang="tr-TR" dirty="0" smtClean="0"/>
              <a:t> </a:t>
            </a:r>
            <a:r>
              <a:rPr lang="en-US" dirty="0" smtClean="0"/>
              <a:t>existing </a:t>
            </a:r>
            <a:r>
              <a:rPr lang="en-US" dirty="0"/>
              <a:t>cluster-to-cluster distances without the need to use the </a:t>
            </a:r>
            <a:r>
              <a:rPr lang="en-US" dirty="0" smtClean="0"/>
              <a:t>constituent</a:t>
            </a:r>
            <a:r>
              <a:rPr lang="tr-TR" dirty="0" smtClean="0"/>
              <a:t> </a:t>
            </a:r>
            <a:r>
              <a:rPr lang="en-US" dirty="0" smtClean="0"/>
              <a:t>sequence-to-sequence </a:t>
            </a:r>
            <a:r>
              <a:rPr lang="en-US" dirty="0"/>
              <a:t>distances, using the </a:t>
            </a:r>
            <a:r>
              <a:rPr lang="en-US" dirty="0" smtClean="0"/>
              <a:t>equation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method is very straightforward to apply, and can be used to construct trees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large </a:t>
            </a:r>
            <a:r>
              <a:rPr lang="en-US" dirty="0"/>
              <a:t>sets of sequences.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method is illustrated in Figure </a:t>
            </a:r>
            <a:r>
              <a:rPr lang="tr-TR" dirty="0" err="1" smtClean="0"/>
              <a:t>below</a:t>
            </a:r>
            <a:r>
              <a:rPr lang="en-US" dirty="0" smtClean="0"/>
              <a:t> </a:t>
            </a:r>
            <a:r>
              <a:rPr lang="en-US" dirty="0"/>
              <a:t>for six sequences.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first step, sequences A and D are found to be the closest (</a:t>
            </a:r>
            <a:r>
              <a:rPr lang="en-US" i="1" dirty="0" err="1"/>
              <a:t>d</a:t>
            </a:r>
            <a:r>
              <a:rPr lang="en-US" baseline="-25000" dirty="0" err="1"/>
              <a:t>AD</a:t>
            </a:r>
            <a:r>
              <a:rPr lang="en-US" dirty="0"/>
              <a:t> = 1) and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combined</a:t>
            </a:r>
            <a:r>
              <a:rPr lang="en-US" dirty="0"/>
              <a:t>, creating cluster (and node) V at a height of </a:t>
            </a:r>
            <a:r>
              <a:rPr lang="tr-TR" dirty="0" smtClean="0"/>
              <a:t>1/2</a:t>
            </a:r>
            <a:r>
              <a:rPr lang="en-US" dirty="0" smtClean="0"/>
              <a:t>(= </a:t>
            </a:r>
            <a:r>
              <a:rPr lang="en-US" i="1" dirty="0" err="1"/>
              <a:t>d</a:t>
            </a:r>
            <a:r>
              <a:rPr lang="en-US" baseline="-25000" dirty="0" err="1"/>
              <a:t>AD</a:t>
            </a:r>
            <a:r>
              <a:rPr lang="en-US" dirty="0"/>
              <a:t>/2) </a:t>
            </a:r>
            <a:r>
              <a:rPr lang="tr-TR" dirty="0" smtClean="0"/>
              <a:t>, </a:t>
            </a:r>
            <a:r>
              <a:rPr lang="en-US" dirty="0" smtClean="0"/>
              <a:t>see </a:t>
            </a:r>
            <a:r>
              <a:rPr lang="en-US" dirty="0"/>
              <a:t>Figure </a:t>
            </a:r>
            <a:r>
              <a:rPr lang="tr-TR" dirty="0"/>
              <a:t>(</a:t>
            </a:r>
            <a:r>
              <a:rPr lang="en-US" dirty="0" smtClean="0"/>
              <a:t>A).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Following calculation of the distances of V from the other sequences, the </a:t>
            </a:r>
            <a:r>
              <a:rPr lang="en-US" dirty="0" smtClean="0"/>
              <a:t>closest</a:t>
            </a:r>
            <a:r>
              <a:rPr lang="tr-TR" dirty="0" smtClean="0"/>
              <a:t> </a:t>
            </a:r>
            <a:r>
              <a:rPr lang="en-US" dirty="0" smtClean="0"/>
              <a:t>pair </a:t>
            </a:r>
            <a:r>
              <a:rPr lang="en-US" dirty="0"/>
              <a:t>is E and V, which are combined into cluster W at a height of 1 (= </a:t>
            </a:r>
            <a:r>
              <a:rPr lang="en-US" i="1" dirty="0" err="1"/>
              <a:t>d</a:t>
            </a:r>
            <a:r>
              <a:rPr lang="en-US" baseline="-25000" dirty="0" err="1"/>
              <a:t>EW</a:t>
            </a:r>
            <a:r>
              <a:rPr lang="en-US" dirty="0"/>
              <a:t>/2</a:t>
            </a:r>
            <a:r>
              <a:rPr lang="en-US" dirty="0" smtClean="0"/>
              <a:t>)</a:t>
            </a:r>
            <a:r>
              <a:rPr lang="tr-TR" dirty="0" smtClean="0"/>
              <a:t>,</a:t>
            </a:r>
            <a:r>
              <a:rPr lang="en-US" dirty="0" smtClean="0"/>
              <a:t> see</a:t>
            </a:r>
            <a:r>
              <a:rPr lang="tr-TR" dirty="0" smtClean="0"/>
              <a:t> </a:t>
            </a:r>
            <a:r>
              <a:rPr lang="en-US" dirty="0" smtClean="0"/>
              <a:t>Figure </a:t>
            </a:r>
            <a:r>
              <a:rPr lang="tr-TR" dirty="0" smtClean="0"/>
              <a:t>(</a:t>
            </a:r>
            <a:r>
              <a:rPr lang="en-US" dirty="0" smtClean="0"/>
              <a:t>B</a:t>
            </a:r>
            <a:r>
              <a:rPr lang="en-US" dirty="0"/>
              <a:t>). Continuing in this way, the final tree is </a:t>
            </a:r>
            <a:r>
              <a:rPr lang="en-US" dirty="0" smtClean="0"/>
              <a:t>obtained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23" y="1212433"/>
            <a:ext cx="4132114" cy="1418226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23" y="114300"/>
            <a:ext cx="9829800" cy="660717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1691" y="395654"/>
            <a:ext cx="11570677" cy="6128237"/>
          </a:xfrm>
        </p:spPr>
        <p:txBody>
          <a:bodyPr>
            <a:normAutofit/>
          </a:bodyPr>
          <a:lstStyle/>
          <a:p>
            <a:r>
              <a:rPr lang="en-US" dirty="0"/>
              <a:t>If the data being analyzed did not evolve under conditions of a molecular </a:t>
            </a:r>
            <a:r>
              <a:rPr lang="en-US" dirty="0" smtClean="0"/>
              <a:t>clock,</a:t>
            </a:r>
            <a:r>
              <a:rPr lang="tr-TR" dirty="0" smtClean="0"/>
              <a:t> </a:t>
            </a:r>
            <a:r>
              <a:rPr lang="en-US" dirty="0" smtClean="0"/>
              <a:t>however</a:t>
            </a:r>
            <a:r>
              <a:rPr lang="en-US" dirty="0"/>
              <a:t>, the tree produced by UPGMA could be seriously in error.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A </a:t>
            </a:r>
            <a:r>
              <a:rPr lang="en-US" dirty="0"/>
              <a:t>dataset </a:t>
            </a:r>
            <a:r>
              <a:rPr lang="en-US" dirty="0" smtClean="0"/>
              <a:t>can,</a:t>
            </a:r>
            <a:r>
              <a:rPr lang="tr-TR" dirty="0" smtClean="0"/>
              <a:t> </a:t>
            </a:r>
            <a:r>
              <a:rPr lang="en-US" dirty="0" smtClean="0"/>
              <a:t>however</a:t>
            </a:r>
            <a:r>
              <a:rPr lang="en-US" dirty="0"/>
              <a:t>, be tested beforehand for likely compatibility with the method.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For an</a:t>
            </a:r>
            <a:r>
              <a:rPr lang="tr-TR" dirty="0" smtClean="0"/>
              <a:t> </a:t>
            </a:r>
            <a:r>
              <a:rPr lang="en-US" dirty="0" err="1" smtClean="0"/>
              <a:t>ultrametric</a:t>
            </a:r>
            <a:r>
              <a:rPr lang="en-US" dirty="0" smtClean="0"/>
              <a:t> </a:t>
            </a:r>
            <a:r>
              <a:rPr lang="en-US" dirty="0"/>
              <a:t>tree to be appropriate for the dataset, for all sets of three sequences </a:t>
            </a:r>
            <a:r>
              <a:rPr lang="en-US" dirty="0" smtClean="0"/>
              <a:t>A,</a:t>
            </a:r>
            <a:r>
              <a:rPr lang="tr-TR" dirty="0" smtClean="0"/>
              <a:t> </a:t>
            </a:r>
            <a:r>
              <a:rPr lang="en-US" dirty="0" smtClean="0"/>
              <a:t>B</a:t>
            </a:r>
            <a:r>
              <a:rPr lang="en-US" dirty="0"/>
              <a:t>, and C, the three distances </a:t>
            </a:r>
            <a:r>
              <a:rPr lang="en-US" i="1" dirty="0" err="1"/>
              <a:t>d</a:t>
            </a:r>
            <a:r>
              <a:rPr lang="en-US" baseline="-25000" dirty="0" err="1"/>
              <a:t>AB</a:t>
            </a:r>
            <a:r>
              <a:rPr lang="en-US" dirty="0"/>
              <a:t>, </a:t>
            </a:r>
            <a:r>
              <a:rPr lang="en-US" i="1" dirty="0" err="1"/>
              <a:t>d</a:t>
            </a:r>
            <a:r>
              <a:rPr lang="en-US" baseline="-25000" dirty="0" err="1"/>
              <a:t>AC</a:t>
            </a:r>
            <a:r>
              <a:rPr lang="en-US" dirty="0"/>
              <a:t>, and </a:t>
            </a:r>
            <a:r>
              <a:rPr lang="en-US" i="1" dirty="0" err="1"/>
              <a:t>d</a:t>
            </a:r>
            <a:r>
              <a:rPr lang="en-US" baseline="-25000" dirty="0" err="1"/>
              <a:t>BC</a:t>
            </a:r>
            <a:r>
              <a:rPr lang="en-US" dirty="0"/>
              <a:t> should either all be equal or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should </a:t>
            </a:r>
            <a:r>
              <a:rPr lang="en-US" dirty="0"/>
              <a:t>be equal and the third distance be the shortest. This is the case for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en-US" dirty="0" smtClean="0"/>
              <a:t>dataset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Fitch–</a:t>
            </a:r>
            <a:r>
              <a:rPr lang="en-US" dirty="0" err="1"/>
              <a:t>Margoliash</a:t>
            </a:r>
            <a:r>
              <a:rPr lang="en-US" dirty="0"/>
              <a:t> method produces an </a:t>
            </a:r>
            <a:r>
              <a:rPr lang="en-US" dirty="0" smtClean="0"/>
              <a:t>unrooted</a:t>
            </a:r>
            <a:r>
              <a:rPr lang="tr-TR" dirty="0" smtClean="0"/>
              <a:t> </a:t>
            </a:r>
            <a:r>
              <a:rPr lang="en-US" dirty="0" smtClean="0"/>
              <a:t>additive </a:t>
            </a:r>
            <a:r>
              <a:rPr lang="en-US" dirty="0"/>
              <a:t>tree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2561" y="1825625"/>
            <a:ext cx="11702562" cy="4351338"/>
          </a:xfrm>
        </p:spPr>
        <p:txBody>
          <a:bodyPr/>
          <a:lstStyle/>
          <a:p>
            <a:r>
              <a:rPr lang="en-US" dirty="0"/>
              <a:t>We shall now look at </a:t>
            </a:r>
            <a:r>
              <a:rPr lang="tr-TR" dirty="0" err="1" smtClean="0"/>
              <a:t>another</a:t>
            </a:r>
            <a:r>
              <a:rPr lang="en-US" dirty="0" smtClean="0"/>
              <a:t> </a:t>
            </a:r>
            <a:r>
              <a:rPr lang="en-US" dirty="0"/>
              <a:t>methods that do not make the assumption of </a:t>
            </a:r>
            <a:r>
              <a:rPr lang="en-US" dirty="0" smtClean="0"/>
              <a:t>constant</a:t>
            </a:r>
            <a:r>
              <a:rPr lang="tr-TR" dirty="0" smtClean="0"/>
              <a:t> </a:t>
            </a:r>
            <a:r>
              <a:rPr lang="en-US" dirty="0" smtClean="0"/>
              <a:t>mutation </a:t>
            </a:r>
            <a:r>
              <a:rPr lang="en-US" dirty="0"/>
              <a:t>rate, but do assume that the distances are additive. The </a:t>
            </a:r>
            <a:r>
              <a:rPr lang="en-US" dirty="0" smtClean="0"/>
              <a:t>Fitch–</a:t>
            </a:r>
            <a:r>
              <a:rPr lang="en-US" dirty="0" err="1" smtClean="0"/>
              <a:t>Margoliash</a:t>
            </a:r>
            <a:r>
              <a:rPr lang="tr-TR" dirty="0" smtClean="0"/>
              <a:t> </a:t>
            </a:r>
            <a:r>
              <a:rPr lang="en-US" dirty="0" smtClean="0"/>
              <a:t>method </a:t>
            </a:r>
            <a:r>
              <a:rPr lang="en-US" dirty="0"/>
              <a:t>is based on analysis of a three-leaf tree as shown in </a:t>
            </a:r>
            <a:r>
              <a:rPr lang="en-US" dirty="0" smtClean="0"/>
              <a:t>Figure</a:t>
            </a:r>
            <a:r>
              <a:rPr lang="tr-TR" dirty="0" smtClean="0"/>
              <a:t> </a:t>
            </a:r>
            <a:r>
              <a:rPr lang="tr-TR" dirty="0" err="1" smtClean="0"/>
              <a:t>below</a:t>
            </a:r>
            <a:r>
              <a:rPr lang="en-US" dirty="0" smtClean="0"/>
              <a:t>. The</a:t>
            </a:r>
            <a:r>
              <a:rPr lang="tr-TR" dirty="0" smtClean="0"/>
              <a:t> </a:t>
            </a:r>
            <a:r>
              <a:rPr lang="en-US" dirty="0" smtClean="0"/>
              <a:t>distances </a:t>
            </a:r>
            <a:r>
              <a:rPr lang="en-US" i="1" dirty="0" err="1"/>
              <a:t>d</a:t>
            </a:r>
            <a:r>
              <a:rPr lang="en-US" i="1" baseline="-25000" dirty="0" err="1"/>
              <a:t>ij</a:t>
            </a:r>
            <a:r>
              <a:rPr lang="en-US" i="1" dirty="0"/>
              <a:t> </a:t>
            </a:r>
            <a:r>
              <a:rPr lang="en-US" dirty="0"/>
              <a:t>between leaves A, B, and C are trivially given in terms of the </a:t>
            </a:r>
            <a:r>
              <a:rPr lang="en-US" dirty="0" smtClean="0"/>
              <a:t>branch</a:t>
            </a:r>
            <a:r>
              <a:rPr lang="tr-TR" dirty="0" smtClean="0"/>
              <a:t> </a:t>
            </a:r>
            <a:r>
              <a:rPr lang="en-US" dirty="0" smtClean="0"/>
              <a:t>lengths </a:t>
            </a:r>
            <a:r>
              <a:rPr lang="en-US" dirty="0"/>
              <a:t>by the formulae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24" y="4072771"/>
            <a:ext cx="3747380" cy="237814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0021" y="272562"/>
            <a:ext cx="6445062" cy="6288258"/>
          </a:xfrm>
        </p:spPr>
        <p:txBody>
          <a:bodyPr>
            <a:normAutofit/>
          </a:bodyPr>
          <a:lstStyle/>
          <a:p>
            <a:r>
              <a:rPr lang="en-US" b="1" dirty="0"/>
              <a:t>The small tree from which </a:t>
            </a:r>
            <a:r>
              <a:rPr lang="en-US" b="1" dirty="0" smtClean="0"/>
              <a:t>the</a:t>
            </a:r>
            <a:r>
              <a:rPr lang="tr-TR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Fitch–</a:t>
            </a:r>
            <a:r>
              <a:rPr lang="en-US" b="1" dirty="0" err="1" smtClean="0"/>
              <a:t>Margoliash</a:t>
            </a:r>
            <a:r>
              <a:rPr lang="en-US" b="1" dirty="0" smtClean="0"/>
              <a:t> method</a:t>
            </a:r>
            <a:r>
              <a:rPr lang="tr-TR" b="1" dirty="0" smtClean="0"/>
              <a:t> </a:t>
            </a:r>
            <a:r>
              <a:rPr lang="en-US" b="1" dirty="0" smtClean="0"/>
              <a:t>equations are</a:t>
            </a:r>
            <a:r>
              <a:rPr lang="tr-TR" b="1" dirty="0" smtClean="0"/>
              <a:t> </a:t>
            </a:r>
            <a:r>
              <a:rPr lang="en-US" b="1" dirty="0" smtClean="0"/>
              <a:t>derived</a:t>
            </a:r>
            <a:r>
              <a:rPr lang="en-US" b="1" dirty="0"/>
              <a:t>. </a:t>
            </a:r>
            <a:endParaRPr lang="tr-TR" b="1" dirty="0" smtClean="0"/>
          </a:p>
          <a:p>
            <a:endParaRPr lang="tr-TR" b="1" dirty="0" smtClean="0"/>
          </a:p>
          <a:p>
            <a:r>
              <a:rPr lang="en-US" dirty="0" smtClean="0"/>
              <a:t>The </a:t>
            </a:r>
            <a:r>
              <a:rPr lang="en-US" dirty="0"/>
              <a:t>leaves A, B, and C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connected to the same </a:t>
            </a:r>
            <a:r>
              <a:rPr lang="en-US" dirty="0" smtClean="0"/>
              <a:t>internal</a:t>
            </a:r>
            <a:r>
              <a:rPr lang="tr-TR" dirty="0" smtClean="0"/>
              <a:t> </a:t>
            </a:r>
            <a:r>
              <a:rPr lang="en-US" dirty="0" smtClean="0"/>
              <a:t>node </a:t>
            </a:r>
            <a:r>
              <a:rPr lang="en-US" dirty="0"/>
              <a:t>by the branches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baseline="-25000" dirty="0"/>
              <a:t>3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The same formulae apply </a:t>
            </a:r>
            <a:r>
              <a:rPr lang="en-US" dirty="0" smtClean="0"/>
              <a:t>when</a:t>
            </a:r>
            <a:r>
              <a:rPr lang="tr-TR" dirty="0" smtClean="0"/>
              <a:t> </a:t>
            </a:r>
            <a:r>
              <a:rPr lang="en-US" dirty="0" smtClean="0"/>
              <a:t>there </a:t>
            </a:r>
            <a:r>
              <a:rPr lang="en-US" dirty="0"/>
              <a:t>are other internal nodes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tree </a:t>
            </a:r>
            <a:r>
              <a:rPr lang="en-US" dirty="0"/>
              <a:t>on the paths between the </a:t>
            </a:r>
            <a:r>
              <a:rPr lang="en-US" dirty="0" smtClean="0"/>
              <a:t>three</a:t>
            </a:r>
            <a:r>
              <a:rPr lang="tr-TR" dirty="0" smtClean="0"/>
              <a:t> </a:t>
            </a:r>
            <a:r>
              <a:rPr lang="en-US" dirty="0" smtClean="0"/>
              <a:t>leaves </a:t>
            </a:r>
            <a:r>
              <a:rPr lang="en-US" dirty="0"/>
              <a:t>and the common </a:t>
            </a:r>
            <a:r>
              <a:rPr lang="en-US" dirty="0" smtClean="0"/>
              <a:t>internal</a:t>
            </a:r>
            <a:r>
              <a:rPr lang="tr-TR" dirty="0" smtClean="0"/>
              <a:t> </a:t>
            </a:r>
            <a:r>
              <a:rPr lang="en-US" dirty="0" smtClean="0"/>
              <a:t>node</a:t>
            </a:r>
            <a:r>
              <a:rPr lang="en-US" dirty="0"/>
              <a:t>, so long as the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interpreted </a:t>
            </a:r>
            <a:r>
              <a:rPr lang="en-US" dirty="0"/>
              <a:t>as the sum of all </a:t>
            </a:r>
            <a:r>
              <a:rPr lang="en-US" dirty="0" smtClean="0"/>
              <a:t>path</a:t>
            </a:r>
            <a:r>
              <a:rPr lang="tr-TR" dirty="0" smtClean="0"/>
              <a:t> </a:t>
            </a:r>
            <a:r>
              <a:rPr lang="en-US" dirty="0" smtClean="0"/>
              <a:t>branch </a:t>
            </a:r>
            <a:r>
              <a:rPr lang="en-US" dirty="0"/>
              <a:t>lengths.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083" y="1960294"/>
            <a:ext cx="5068758" cy="3343225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301" y="297180"/>
            <a:ext cx="7121768" cy="5879783"/>
          </a:xfrm>
        </p:spPr>
        <p:txBody>
          <a:bodyPr>
            <a:normAutofit/>
          </a:bodyPr>
          <a:lstStyle/>
          <a:p>
            <a:r>
              <a:rPr lang="en-US" dirty="0"/>
              <a:t>This means the tree is being treated as additive. We can readily derive formulae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branch lengths in terms of the </a:t>
            </a:r>
            <a:r>
              <a:rPr lang="en-US" dirty="0" smtClean="0"/>
              <a:t>distances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en-US" dirty="0"/>
              <a:t>which are estimates of the branch lengths based solely on the </a:t>
            </a:r>
            <a:r>
              <a:rPr lang="en-US" dirty="0" smtClean="0"/>
              <a:t>evolutionary</a:t>
            </a:r>
            <a:r>
              <a:rPr lang="tr-TR" dirty="0" smtClean="0"/>
              <a:t> </a:t>
            </a:r>
            <a:r>
              <a:rPr lang="en-US" dirty="0" smtClean="0"/>
              <a:t>distances</a:t>
            </a:r>
            <a:r>
              <a:rPr lang="en-US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96" y="1949123"/>
            <a:ext cx="3971378" cy="2355118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16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242" y="2833738"/>
            <a:ext cx="5068758" cy="33432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510" y="276204"/>
            <a:ext cx="3747380" cy="237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9469" y="388620"/>
            <a:ext cx="11799277" cy="6469380"/>
          </a:xfrm>
        </p:spPr>
        <p:txBody>
          <a:bodyPr>
            <a:normAutofit/>
          </a:bodyPr>
          <a:lstStyle/>
          <a:p>
            <a:r>
              <a:rPr lang="en-US" dirty="0"/>
              <a:t>Trees with more than three leaves can be generated in a stepwise fashion similar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used by the UPGMA method. At every stage three clusters are defined, with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belonging to one of the clusters.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distance between clusters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defined </a:t>
            </a:r>
            <a:r>
              <a:rPr lang="en-US" dirty="0"/>
              <a:t>(as in UPGMA) by a simple arithmetic average of the distances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in the different </a:t>
            </a:r>
            <a:r>
              <a:rPr lang="en-US" dirty="0" smtClean="0"/>
              <a:t>clusters. </a:t>
            </a:r>
            <a:r>
              <a:rPr lang="en-US" dirty="0"/>
              <a:t>At the start of each </a:t>
            </a:r>
            <a:r>
              <a:rPr lang="en-US" dirty="0" smtClean="0"/>
              <a:t>step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have a list of sequences not yet part of the growing tree and of clusters </a:t>
            </a:r>
            <a:r>
              <a:rPr lang="en-US" dirty="0" smtClean="0"/>
              <a:t>representing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part (if there is more than one) of the growing tree.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distances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all these sequences and clusters are calculated, and the two most </a:t>
            </a:r>
            <a:r>
              <a:rPr lang="en-US" dirty="0" smtClean="0"/>
              <a:t>closely</a:t>
            </a:r>
            <a:r>
              <a:rPr lang="tr-TR" dirty="0" smtClean="0"/>
              <a:t> </a:t>
            </a:r>
            <a:r>
              <a:rPr lang="en-US" dirty="0" smtClean="0"/>
              <a:t>related </a:t>
            </a:r>
            <a:r>
              <a:rPr lang="en-US" dirty="0"/>
              <a:t>(those with the shortest distance) are selected as the first two clusters of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three-leaf </a:t>
            </a:r>
            <a:r>
              <a:rPr lang="en-US" dirty="0"/>
              <a:t>tree.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61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8261" y="274320"/>
            <a:ext cx="11764107" cy="6309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third cluster is defined that contains the remainder of the</a:t>
            </a:r>
            <a:r>
              <a:rPr lang="tr-TR" dirty="0"/>
              <a:t> </a:t>
            </a:r>
            <a:r>
              <a:rPr lang="en-US" dirty="0"/>
              <a:t>sequences, and the distances to the other two are calculated. Using the above equations</a:t>
            </a:r>
            <a:r>
              <a:rPr lang="tr-TR" dirty="0"/>
              <a:t> </a:t>
            </a:r>
            <a:r>
              <a:rPr lang="en-US" dirty="0"/>
              <a:t>one can then determine the branch lengths from this third cluster to the other</a:t>
            </a:r>
            <a:r>
              <a:rPr lang="tr-TR" dirty="0"/>
              <a:t> </a:t>
            </a:r>
            <a:r>
              <a:rPr lang="en-US" dirty="0"/>
              <a:t>two clusters and the location of the internal node that connects them (see Figure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en-US" dirty="0"/>
              <a:t>). These two clusters are then combined into a single cluster with distances to</a:t>
            </a:r>
            <a:r>
              <a:rPr lang="tr-TR" dirty="0"/>
              <a:t> </a:t>
            </a:r>
            <a:r>
              <a:rPr lang="en-US" dirty="0"/>
              <a:t>other sequences again defined by simple averages.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There </a:t>
            </a:r>
            <a:r>
              <a:rPr lang="en-US" dirty="0"/>
              <a:t>is now one less sequence</a:t>
            </a:r>
            <a:r>
              <a:rPr lang="tr-TR" dirty="0"/>
              <a:t> </a:t>
            </a:r>
            <a:r>
              <a:rPr lang="en-US" dirty="0"/>
              <a:t>(cluster) to incorporate into the growing tree. By repetition of such steps this technique</a:t>
            </a:r>
            <a:r>
              <a:rPr lang="tr-TR" dirty="0"/>
              <a:t> </a:t>
            </a:r>
            <a:r>
              <a:rPr lang="en-US" dirty="0"/>
              <a:t>is able to generate a single tree in a similar manner to UPGMA.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Because </a:t>
            </a:r>
            <a:r>
              <a:rPr lang="en-US" dirty="0"/>
              <a:t>the</a:t>
            </a:r>
            <a:r>
              <a:rPr lang="tr-TR" dirty="0"/>
              <a:t> </a:t>
            </a:r>
            <a:r>
              <a:rPr lang="en-US" dirty="0"/>
              <a:t>method of selecting closest cluster pairs is identical to that used in UPGMA, the tree</a:t>
            </a:r>
            <a:r>
              <a:rPr lang="tr-TR" dirty="0"/>
              <a:t> </a:t>
            </a:r>
            <a:r>
              <a:rPr lang="en-US" dirty="0"/>
              <a:t>topology produced from a set of data is the same for both methods.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differences</a:t>
            </a:r>
            <a:r>
              <a:rPr lang="tr-TR" dirty="0"/>
              <a:t> </a:t>
            </a:r>
            <a:r>
              <a:rPr lang="en-US" dirty="0"/>
              <a:t>in the trees produced are the branch lengths and that the UPGMA tree is </a:t>
            </a:r>
            <a:r>
              <a:rPr lang="en-US" dirty="0" err="1"/>
              <a:t>ultrametric</a:t>
            </a:r>
            <a:r>
              <a:rPr lang="tr-TR" dirty="0"/>
              <a:t> </a:t>
            </a:r>
            <a:r>
              <a:rPr lang="en-US" dirty="0"/>
              <a:t>whereas the Fitch–</a:t>
            </a:r>
            <a:r>
              <a:rPr lang="en-US" dirty="0" err="1"/>
              <a:t>Margoliash</a:t>
            </a:r>
            <a:r>
              <a:rPr lang="en-US" dirty="0"/>
              <a:t> tree is additive.</a:t>
            </a:r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300" y="205740"/>
            <a:ext cx="11931162" cy="6515735"/>
          </a:xfrm>
        </p:spPr>
        <p:txBody>
          <a:bodyPr>
            <a:normAutofit/>
          </a:bodyPr>
          <a:lstStyle/>
          <a:p>
            <a:r>
              <a:rPr lang="en-US" dirty="0"/>
              <a:t>A worked example of the Fitch–</a:t>
            </a:r>
            <a:r>
              <a:rPr lang="en-US" dirty="0" err="1"/>
              <a:t>Margoliash</a:t>
            </a:r>
            <a:r>
              <a:rPr lang="en-US" dirty="0"/>
              <a:t> method is shown in Figure </a:t>
            </a:r>
            <a:r>
              <a:rPr lang="tr-TR" dirty="0" err="1" smtClean="0"/>
              <a:t>below</a:t>
            </a:r>
            <a:r>
              <a:rPr lang="en-US" dirty="0" smtClean="0"/>
              <a:t>, which</a:t>
            </a:r>
            <a:r>
              <a:rPr lang="tr-TR" dirty="0" smtClean="0"/>
              <a:t> </a:t>
            </a:r>
            <a:r>
              <a:rPr lang="en-US" dirty="0" smtClean="0"/>
              <a:t>also </a:t>
            </a:r>
            <a:r>
              <a:rPr lang="en-US" dirty="0"/>
              <a:t>illustrates the minor extra complication involved in finding branch </a:t>
            </a:r>
            <a:r>
              <a:rPr lang="en-US" dirty="0" smtClean="0"/>
              <a:t>lengths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internal nodes.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example also illustrates a weakness of the method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the evolutionary distances directly to select nearest neighbors. If there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very </a:t>
            </a:r>
            <a:r>
              <a:rPr lang="en-US" dirty="0"/>
              <a:t>different evolutionary rates along different tree branches the two </a:t>
            </a:r>
            <a:r>
              <a:rPr lang="en-US" dirty="0" smtClean="0"/>
              <a:t>closest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as measured by evolutionary distance may not really be neighbors. </a:t>
            </a:r>
            <a:endParaRPr lang="tr-TR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 it leads to a negative branch length. </a:t>
            </a:r>
            <a:r>
              <a:rPr lang="en-US" dirty="0" smtClean="0"/>
              <a:t>The </a:t>
            </a:r>
            <a:r>
              <a:rPr lang="en-US" dirty="0"/>
              <a:t>true </a:t>
            </a:r>
            <a:r>
              <a:rPr lang="en-US" dirty="0" smtClean="0"/>
              <a:t>evolutionary</a:t>
            </a:r>
            <a:r>
              <a:rPr lang="tr-TR" dirty="0" smtClean="0"/>
              <a:t> </a:t>
            </a:r>
            <a:r>
              <a:rPr lang="en-US" dirty="0" smtClean="0"/>
              <a:t>history </a:t>
            </a:r>
            <a:r>
              <a:rPr lang="en-US" dirty="0"/>
              <a:t>cannot give rise to a tree with negative branch lengths, so this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clearly </a:t>
            </a:r>
            <a:r>
              <a:rPr lang="en-US" dirty="0"/>
              <a:t>an error of the method.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addition, the tree produced does not </a:t>
            </a:r>
            <a:r>
              <a:rPr lang="en-US" dirty="0" smtClean="0"/>
              <a:t>exactly</a:t>
            </a:r>
            <a:r>
              <a:rPr lang="tr-TR" dirty="0" smtClean="0"/>
              <a:t> </a:t>
            </a:r>
            <a:r>
              <a:rPr lang="en-US" dirty="0" smtClean="0"/>
              <a:t>reproduce </a:t>
            </a:r>
            <a:r>
              <a:rPr lang="en-US" dirty="0"/>
              <a:t>the distances between sequences. There are many occasions when </a:t>
            </a:r>
            <a:r>
              <a:rPr lang="en-US" dirty="0" smtClean="0"/>
              <a:t>t</a:t>
            </a:r>
            <a:r>
              <a:rPr lang="tr-TR" dirty="0" smtClean="0"/>
              <a:t>he </a:t>
            </a:r>
            <a:r>
              <a:rPr lang="en-US" dirty="0" smtClean="0"/>
              <a:t>rate </a:t>
            </a:r>
            <a:r>
              <a:rPr lang="en-US" dirty="0"/>
              <a:t>variation is not so great as to produce these effects, in which case the </a:t>
            </a:r>
            <a:r>
              <a:rPr lang="en-US" dirty="0" smtClean="0"/>
              <a:t>method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capable of reconstructing the correct tree.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Models and the Calculation of</a:t>
            </a:r>
            <a:br>
              <a:rPr lang="en-US" dirty="0"/>
            </a:br>
            <a:r>
              <a:rPr lang="en-US" dirty="0"/>
              <a:t>Evolutionary Distance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1354" y="1825624"/>
            <a:ext cx="7643446" cy="48266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Analysis of reliable sequence alignments has revealed some general </a:t>
            </a:r>
            <a:r>
              <a:rPr lang="en-US" dirty="0" smtClean="0"/>
              <a:t>rules</a:t>
            </a:r>
            <a:r>
              <a:rPr lang="tr-TR" dirty="0" smtClean="0"/>
              <a:t> </a:t>
            </a:r>
            <a:r>
              <a:rPr lang="en-US" dirty="0" smtClean="0"/>
              <a:t>governing </a:t>
            </a:r>
            <a:r>
              <a:rPr lang="en-US" dirty="0"/>
              <a:t>the ways in which mutation leads to changes in DNA sequences </a:t>
            </a:r>
            <a:r>
              <a:rPr lang="en-US" dirty="0" smtClean="0"/>
              <a:t>over</a:t>
            </a:r>
            <a:r>
              <a:rPr lang="tr-TR" dirty="0" smtClean="0"/>
              <a:t> </a:t>
            </a:r>
            <a:r>
              <a:rPr lang="en-US" dirty="0" smtClean="0"/>
              <a:t>time.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These </a:t>
            </a:r>
            <a:r>
              <a:rPr lang="en-US" dirty="0"/>
              <a:t>observations have been incorporated into models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molecular </a:t>
            </a:r>
            <a:r>
              <a:rPr lang="en-US" dirty="0"/>
              <a:t>evolution, which are used in all methods </a:t>
            </a:r>
            <a:r>
              <a:rPr lang="en-US" dirty="0" smtClean="0"/>
              <a:t>of tree-building.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Our </a:t>
            </a:r>
            <a:r>
              <a:rPr lang="en-US" dirty="0"/>
              <a:t>focus in this </a:t>
            </a:r>
            <a:r>
              <a:rPr lang="tr-TR" dirty="0" err="1" smtClean="0"/>
              <a:t>lecture</a:t>
            </a:r>
            <a:r>
              <a:rPr lang="en-US" dirty="0" smtClean="0"/>
              <a:t> </a:t>
            </a:r>
            <a:r>
              <a:rPr lang="en-US" dirty="0"/>
              <a:t>will be on DNA rather than </a:t>
            </a:r>
            <a:r>
              <a:rPr lang="en-US" dirty="0" smtClean="0"/>
              <a:t>protein</a:t>
            </a:r>
            <a:r>
              <a:rPr lang="tr-TR" dirty="0" smtClean="0"/>
              <a:t> </a:t>
            </a:r>
            <a:r>
              <a:rPr lang="en-US" dirty="0" smtClean="0"/>
              <a:t>sequences</a:t>
            </a:r>
            <a:r>
              <a:rPr lang="en-US" dirty="0"/>
              <a:t>, and most of the models of mutation and evolution discussed here </a:t>
            </a:r>
            <a:r>
              <a:rPr lang="en-US" dirty="0" smtClean="0"/>
              <a:t>will</a:t>
            </a:r>
            <a:r>
              <a:rPr lang="tr-TR" dirty="0" smtClean="0"/>
              <a:t> </a:t>
            </a:r>
            <a:r>
              <a:rPr lang="en-US" dirty="0" smtClean="0"/>
              <a:t>refer </a:t>
            </a:r>
            <a:r>
              <a:rPr lang="en-US" dirty="0"/>
              <a:t>to nucleotide sequences. 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Phylogeny.fr: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513157"/>
            <a:ext cx="457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35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205740"/>
            <a:ext cx="6355080" cy="66522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 worked example of </a:t>
            </a:r>
            <a:r>
              <a:rPr lang="en-US" b="1" dirty="0" smtClean="0"/>
              <a:t>the</a:t>
            </a:r>
            <a:r>
              <a:rPr lang="tr-TR" b="1" dirty="0" smtClean="0"/>
              <a:t> </a:t>
            </a:r>
            <a:r>
              <a:rPr lang="en-US" b="1" dirty="0" smtClean="0"/>
              <a:t>Fitch–</a:t>
            </a:r>
            <a:r>
              <a:rPr lang="en-US" b="1" dirty="0" err="1" smtClean="0"/>
              <a:t>Margoliash</a:t>
            </a:r>
            <a:r>
              <a:rPr lang="en-US" b="1" dirty="0" smtClean="0"/>
              <a:t> method</a:t>
            </a:r>
            <a:r>
              <a:rPr lang="tr-TR" b="1" dirty="0" smtClean="0"/>
              <a:t> </a:t>
            </a:r>
            <a:r>
              <a:rPr lang="en-US" b="1" dirty="0" smtClean="0"/>
              <a:t>reconstruction </a:t>
            </a:r>
            <a:r>
              <a:rPr lang="en-US" b="1" dirty="0"/>
              <a:t>of a </a:t>
            </a:r>
            <a:r>
              <a:rPr lang="en-US" b="1" dirty="0" smtClean="0"/>
              <a:t>phylogenetic</a:t>
            </a:r>
            <a:r>
              <a:rPr lang="tr-TR" b="1" dirty="0" smtClean="0"/>
              <a:t> </a:t>
            </a:r>
            <a:r>
              <a:rPr lang="en-US" b="1" dirty="0" smtClean="0"/>
              <a:t>tree </a:t>
            </a:r>
            <a:r>
              <a:rPr lang="en-US" b="1" dirty="0"/>
              <a:t>for five sequences (</a:t>
            </a:r>
            <a:r>
              <a:rPr lang="en-US" b="1" i="1" dirty="0"/>
              <a:t>N </a:t>
            </a:r>
            <a:r>
              <a:rPr lang="en-US" b="1" dirty="0"/>
              <a:t>= 5). </a:t>
            </a:r>
            <a:r>
              <a:rPr lang="en-US" dirty="0" smtClean="0"/>
              <a:t>At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step the three-leaf tree that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equivalent of Figure </a:t>
            </a:r>
            <a:r>
              <a:rPr lang="tr-TR" dirty="0" err="1" smtClean="0"/>
              <a:t>above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shown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red on the left-hand tree. </a:t>
            </a:r>
            <a:endParaRPr lang="tr-TR" dirty="0" smtClean="0"/>
          </a:p>
          <a:p>
            <a:r>
              <a:rPr lang="en-US" dirty="0" smtClean="0"/>
              <a:t>(</a:t>
            </a:r>
            <a:r>
              <a:rPr lang="en-US" dirty="0"/>
              <a:t>A)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first step the shortest distance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to identify the two clusters (</a:t>
            </a:r>
            <a:r>
              <a:rPr lang="en-US" dirty="0" smtClean="0"/>
              <a:t>A,</a:t>
            </a:r>
            <a:r>
              <a:rPr lang="tr-TR" dirty="0" smtClean="0"/>
              <a:t> </a:t>
            </a:r>
            <a:r>
              <a:rPr lang="en-US" dirty="0" smtClean="0"/>
              <a:t>C</a:t>
            </a:r>
            <a:r>
              <a:rPr lang="en-US" dirty="0"/>
              <a:t>) which are combined to create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next </a:t>
            </a:r>
            <a:r>
              <a:rPr lang="en-US" dirty="0"/>
              <a:t>internal node. A </a:t>
            </a:r>
            <a:r>
              <a:rPr lang="en-US" dirty="0" smtClean="0"/>
              <a:t>temporary</a:t>
            </a:r>
            <a:r>
              <a:rPr lang="tr-TR" dirty="0" smtClean="0"/>
              <a:t> </a:t>
            </a:r>
            <a:r>
              <a:rPr lang="en-US" dirty="0" smtClean="0"/>
              <a:t>cluster </a:t>
            </a:r>
            <a:r>
              <a:rPr lang="en-US" dirty="0"/>
              <a:t>W is defined as all </a:t>
            </a:r>
            <a:r>
              <a:rPr lang="en-US" dirty="0" smtClean="0"/>
              <a:t>clusters</a:t>
            </a:r>
            <a:r>
              <a:rPr lang="tr-TR" dirty="0" smtClean="0"/>
              <a:t> </a:t>
            </a:r>
            <a:r>
              <a:rPr lang="en-US" dirty="0" smtClean="0"/>
              <a:t>except </a:t>
            </a:r>
            <a:r>
              <a:rPr lang="en-US" dirty="0"/>
              <a:t>these two, and the </a:t>
            </a:r>
            <a:r>
              <a:rPr lang="en-US" dirty="0" smtClean="0"/>
              <a:t>distances</a:t>
            </a:r>
            <a:r>
              <a:rPr lang="tr-TR" dirty="0" smtClean="0"/>
              <a:t> </a:t>
            </a:r>
            <a:r>
              <a:rPr lang="en-US" dirty="0" smtClean="0"/>
              <a:t>calculated </a:t>
            </a:r>
            <a:r>
              <a:rPr lang="en-US" dirty="0"/>
              <a:t>from W to both A and C.</a:t>
            </a:r>
          </a:p>
          <a:p>
            <a:r>
              <a:rPr lang="en-US" dirty="0"/>
              <a:t>The method then uses </a:t>
            </a:r>
            <a:r>
              <a:rPr lang="tr-TR" dirty="0"/>
              <a:t>e</a:t>
            </a:r>
            <a:r>
              <a:rPr lang="en-US" dirty="0" err="1" smtClean="0"/>
              <a:t>quations</a:t>
            </a:r>
            <a:r>
              <a:rPr lang="tr-TR" dirty="0" smtClean="0"/>
              <a:t> </a:t>
            </a:r>
            <a:r>
              <a:rPr lang="tr-TR" dirty="0" err="1" smtClean="0"/>
              <a:t>above</a:t>
            </a:r>
            <a:r>
              <a:rPr lang="en-US" dirty="0" smtClean="0"/>
              <a:t> </a:t>
            </a:r>
            <a:r>
              <a:rPr lang="en-US" dirty="0"/>
              <a:t>to calculate the </a:t>
            </a:r>
            <a:r>
              <a:rPr lang="en-US" dirty="0" smtClean="0"/>
              <a:t>branch</a:t>
            </a:r>
            <a:r>
              <a:rPr lang="tr-TR" dirty="0" smtClean="0"/>
              <a:t> </a:t>
            </a:r>
            <a:r>
              <a:rPr lang="en-US" dirty="0" smtClean="0"/>
              <a:t>lengths </a:t>
            </a:r>
            <a:r>
              <a:rPr lang="en-US" dirty="0"/>
              <a:t>from A and C to the </a:t>
            </a:r>
            <a:r>
              <a:rPr lang="en-US" dirty="0" smtClean="0"/>
              <a:t>internal</a:t>
            </a:r>
            <a:r>
              <a:rPr lang="tr-TR" dirty="0" smtClean="0"/>
              <a:t> </a:t>
            </a:r>
            <a:r>
              <a:rPr lang="en-US" dirty="0" smtClean="0"/>
              <a:t>node </a:t>
            </a:r>
            <a:r>
              <a:rPr lang="en-US" dirty="0"/>
              <a:t>that connects them. </a:t>
            </a:r>
            <a:endParaRPr lang="tr-TR" dirty="0" smtClean="0"/>
          </a:p>
          <a:p>
            <a:r>
              <a:rPr lang="en-US" dirty="0" smtClean="0"/>
              <a:t>(</a:t>
            </a:r>
            <a:r>
              <a:rPr lang="en-US" dirty="0"/>
              <a:t>B)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second </a:t>
            </a:r>
            <a:r>
              <a:rPr lang="en-US" dirty="0"/>
              <a:t>step, A and C are </a:t>
            </a:r>
            <a:r>
              <a:rPr lang="en-US" dirty="0" smtClean="0"/>
              <a:t>combined</a:t>
            </a:r>
            <a:r>
              <a:rPr lang="tr-T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the cluster X and the </a:t>
            </a:r>
            <a:r>
              <a:rPr lang="en-US" dirty="0" smtClean="0"/>
              <a:t>distances</a:t>
            </a:r>
            <a:r>
              <a:rPr lang="tr-TR" dirty="0" smtClean="0"/>
              <a:t> </a:t>
            </a:r>
            <a:r>
              <a:rPr lang="en-US" dirty="0" smtClean="0"/>
              <a:t>calculated </a:t>
            </a:r>
            <a:r>
              <a:rPr lang="en-US" dirty="0"/>
              <a:t>from the other </a:t>
            </a:r>
            <a:r>
              <a:rPr lang="en-US" dirty="0" smtClean="0"/>
              <a:t>clusters.</a:t>
            </a:r>
            <a:r>
              <a:rPr lang="tr-TR" dirty="0" smtClean="0"/>
              <a:t> </a:t>
            </a:r>
            <a:r>
              <a:rPr lang="en-US" dirty="0" smtClean="0"/>
              <a:t>After </a:t>
            </a:r>
            <a:r>
              <a:rPr lang="en-US" dirty="0"/>
              <a:t>identifying B and X as the </a:t>
            </a:r>
            <a:r>
              <a:rPr lang="en-US" dirty="0" smtClean="0"/>
              <a:t>next</a:t>
            </a:r>
            <a:r>
              <a:rPr lang="tr-TR" dirty="0" smtClean="0"/>
              <a:t> </a:t>
            </a:r>
            <a:r>
              <a:rPr lang="en-US" dirty="0" smtClean="0"/>
              <a:t>clusters </a:t>
            </a:r>
            <a:r>
              <a:rPr lang="en-US" dirty="0"/>
              <a:t>to be combined to </a:t>
            </a:r>
            <a:r>
              <a:rPr lang="en-US" dirty="0" smtClean="0"/>
              <a:t>create</a:t>
            </a:r>
            <a:r>
              <a:rPr lang="tr-TR" dirty="0" smtClean="0"/>
              <a:t> </a:t>
            </a:r>
            <a:r>
              <a:rPr lang="en-US" dirty="0" smtClean="0"/>
              <a:t>cluster </a:t>
            </a:r>
            <a:r>
              <a:rPr lang="en-US" dirty="0"/>
              <a:t>Z, the temporary cluster </a:t>
            </a:r>
            <a:r>
              <a:rPr lang="en-US" dirty="0" smtClean="0"/>
              <a:t>Y</a:t>
            </a:r>
            <a:r>
              <a:rPr lang="tr-TR" dirty="0" smtClean="0"/>
              <a:t> </a:t>
            </a:r>
            <a:r>
              <a:rPr lang="en-US" dirty="0" smtClean="0"/>
              <a:t>contains </a:t>
            </a:r>
            <a:r>
              <a:rPr lang="en-US" dirty="0"/>
              <a:t>all other sequences. X is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distance </a:t>
            </a:r>
            <a:r>
              <a:rPr lang="en-US" i="1" dirty="0"/>
              <a:t>b</a:t>
            </a:r>
            <a:r>
              <a:rPr lang="en-US" baseline="-25000" dirty="0"/>
              <a:t>3</a:t>
            </a:r>
            <a:r>
              <a:rPr lang="en-US" dirty="0"/>
              <a:t> from the new </a:t>
            </a:r>
            <a:r>
              <a:rPr lang="en-US" dirty="0" smtClean="0"/>
              <a:t>internal</a:t>
            </a:r>
            <a:r>
              <a:rPr lang="tr-TR" dirty="0" smtClean="0"/>
              <a:t> </a:t>
            </a:r>
            <a:r>
              <a:rPr lang="en-US" dirty="0" smtClean="0"/>
              <a:t>node</a:t>
            </a:r>
            <a:r>
              <a:rPr lang="en-US" dirty="0"/>
              <a:t>, and the distance between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internal </a:t>
            </a:r>
            <a:r>
              <a:rPr lang="en-US" dirty="0"/>
              <a:t>nodes is </a:t>
            </a:r>
            <a:r>
              <a:rPr lang="en-US" i="1" dirty="0"/>
              <a:t>b</a:t>
            </a:r>
            <a:r>
              <a:rPr lang="en-US" baseline="-25000" dirty="0"/>
              <a:t>4</a:t>
            </a:r>
            <a:r>
              <a:rPr lang="en-US" dirty="0"/>
              <a:t>. Branch length </a:t>
            </a:r>
            <a:r>
              <a:rPr lang="en-US" i="1" dirty="0" smtClean="0"/>
              <a:t>b</a:t>
            </a:r>
            <a:r>
              <a:rPr lang="en-US" baseline="-25000" dirty="0"/>
              <a:t>4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calculated to be negative, which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clearly </a:t>
            </a:r>
            <a:r>
              <a:rPr lang="en-US" dirty="0"/>
              <a:t>not realistic. However,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further </a:t>
            </a:r>
            <a:r>
              <a:rPr lang="en-US" dirty="0"/>
              <a:t>calculations this branch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treated </a:t>
            </a:r>
            <a:r>
              <a:rPr lang="en-US" dirty="0"/>
              <a:t>like all the others.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80" y="0"/>
            <a:ext cx="5836920" cy="6870680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4320" y="274320"/>
            <a:ext cx="6819598" cy="6355080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smtClean="0"/>
              <a:t>C)</a:t>
            </a:r>
            <a:r>
              <a:rPr lang="tr-TR" dirty="0" smtClean="0"/>
              <a:t> </a:t>
            </a:r>
            <a:r>
              <a:rPr lang="en-US" dirty="0" smtClean="0"/>
              <a:t>Combining </a:t>
            </a:r>
            <a:r>
              <a:rPr lang="en-US" dirty="0"/>
              <a:t>sequences A, B, and </a:t>
            </a:r>
            <a:r>
              <a:rPr lang="en-US" dirty="0" smtClean="0"/>
              <a:t>C</a:t>
            </a:r>
            <a:r>
              <a:rPr lang="tr-T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cluster Z, the sequences D and </a:t>
            </a:r>
            <a:r>
              <a:rPr lang="en-US" dirty="0" smtClean="0"/>
              <a:t>E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added to the tree in the final step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/>
              <a:t>D) The final tree has a </a:t>
            </a:r>
            <a:r>
              <a:rPr lang="en-US" dirty="0" smtClean="0"/>
              <a:t>negative</a:t>
            </a:r>
            <a:r>
              <a:rPr lang="tr-TR" dirty="0" smtClean="0"/>
              <a:t> </a:t>
            </a:r>
            <a:r>
              <a:rPr lang="en-US" dirty="0" smtClean="0"/>
              <a:t>branch </a:t>
            </a:r>
            <a:r>
              <a:rPr lang="en-US" dirty="0"/>
              <a:t>length, and also does </a:t>
            </a:r>
            <a:r>
              <a:rPr lang="en-US" dirty="0" smtClean="0"/>
              <a:t>not</a:t>
            </a:r>
            <a:r>
              <a:rPr lang="tr-TR" dirty="0" smtClean="0"/>
              <a:t> </a:t>
            </a:r>
            <a:r>
              <a:rPr lang="en-US" dirty="0" smtClean="0"/>
              <a:t>agree </a:t>
            </a:r>
            <a:r>
              <a:rPr lang="en-US" dirty="0"/>
              <a:t>with all the original </a:t>
            </a:r>
            <a:r>
              <a:rPr lang="en-US" dirty="0" smtClean="0"/>
              <a:t>distance</a:t>
            </a:r>
            <a:r>
              <a:rPr lang="tr-TR" dirty="0" smtClean="0"/>
              <a:t> </a:t>
            </a:r>
            <a:r>
              <a:rPr lang="en-US" dirty="0" smtClean="0"/>
              <a:t>data</a:t>
            </a:r>
            <a:r>
              <a:rPr lang="en-US" dirty="0"/>
              <a:t>. The tables list the </a:t>
            </a:r>
            <a:r>
              <a:rPr lang="en-US" dirty="0" smtClean="0"/>
              <a:t>patristic</a:t>
            </a:r>
            <a:r>
              <a:rPr lang="tr-TR" dirty="0" smtClean="0"/>
              <a:t> </a:t>
            </a:r>
            <a:r>
              <a:rPr lang="en-US" dirty="0" smtClean="0"/>
              <a:t>distances </a:t>
            </a:r>
            <a:r>
              <a:rPr lang="en-US" dirty="0" err="1"/>
              <a:t>D</a:t>
            </a:r>
            <a:r>
              <a:rPr lang="en-US" i="1" baseline="-25000" dirty="0" err="1"/>
              <a:t>ij</a:t>
            </a:r>
            <a:r>
              <a:rPr lang="en-US" dirty="0"/>
              <a:t>—the </a:t>
            </a:r>
            <a:r>
              <a:rPr lang="en-US" dirty="0" smtClean="0"/>
              <a:t>distances</a:t>
            </a:r>
            <a:r>
              <a:rPr lang="tr-TR" dirty="0" smtClean="0"/>
              <a:t> </a:t>
            </a:r>
            <a:r>
              <a:rPr lang="en-US" dirty="0" smtClean="0"/>
              <a:t>measured </a:t>
            </a:r>
            <a:r>
              <a:rPr lang="en-US" dirty="0"/>
              <a:t>on the tree itself—and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errors </a:t>
            </a:r>
            <a:r>
              <a:rPr lang="en-US" dirty="0" err="1"/>
              <a:t>e</a:t>
            </a:r>
            <a:r>
              <a:rPr lang="en-US" i="1" baseline="-25000" dirty="0" err="1"/>
              <a:t>ij</a:t>
            </a:r>
            <a:r>
              <a:rPr lang="en-US" dirty="0"/>
              <a:t>. 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918" y="0"/>
            <a:ext cx="4816444" cy="413743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918" y="4095310"/>
            <a:ext cx="2479895" cy="2762690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4692" y="304800"/>
            <a:ext cx="5851814" cy="6416675"/>
          </a:xfrm>
        </p:spPr>
        <p:txBody>
          <a:bodyPr/>
          <a:lstStyle/>
          <a:p>
            <a:r>
              <a:rPr lang="en-US" dirty="0"/>
              <a:t>Some features of nucleotide sequence evolution</a:t>
            </a:r>
            <a:r>
              <a:rPr lang="tr-TR" dirty="0"/>
              <a:t> </a:t>
            </a:r>
            <a:r>
              <a:rPr lang="en-US" dirty="0"/>
              <a:t>can easily be included in very simple models.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Others </a:t>
            </a:r>
            <a:r>
              <a:rPr lang="en-US" dirty="0"/>
              <a:t>have proved much more difficult</a:t>
            </a:r>
            <a:r>
              <a:rPr lang="tr-TR" dirty="0"/>
              <a:t> </a:t>
            </a:r>
            <a:r>
              <a:rPr lang="en-US" dirty="0"/>
              <a:t>to incorporate in a practical way, and are frequently ignored.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After </a:t>
            </a:r>
            <a:r>
              <a:rPr lang="en-US" dirty="0"/>
              <a:t>describing</a:t>
            </a:r>
            <a:r>
              <a:rPr lang="tr-TR" dirty="0"/>
              <a:t> </a:t>
            </a:r>
            <a:r>
              <a:rPr lang="en-US" dirty="0"/>
              <a:t>some simple models in common current use, we will briefly discuss a few features</a:t>
            </a:r>
            <a:r>
              <a:rPr lang="tr-TR" dirty="0"/>
              <a:t> </a:t>
            </a:r>
            <a:r>
              <a:rPr lang="en-US" dirty="0"/>
              <a:t>that are at present usually not modeled properly.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Phylogenetic Trees Lecture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505" y="1122219"/>
            <a:ext cx="6215495" cy="466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3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78069" y="365125"/>
            <a:ext cx="10975731" cy="1325563"/>
          </a:xfrm>
        </p:spPr>
        <p:txBody>
          <a:bodyPr>
            <a:normAutofit/>
          </a:bodyPr>
          <a:lstStyle/>
          <a:p>
            <a:r>
              <a:rPr lang="en-US" dirty="0"/>
              <a:t>A simple but inaccurate measure of evolutionary distance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i="1" dirty="0"/>
              <a:t>p</a:t>
            </a:r>
            <a:r>
              <a:rPr lang="en-US" dirty="0"/>
              <a:t>-distance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1015" y="1825625"/>
            <a:ext cx="11561885" cy="4351338"/>
          </a:xfrm>
        </p:spPr>
        <p:txBody>
          <a:bodyPr>
            <a:normAutofit/>
          </a:bodyPr>
          <a:lstStyle/>
          <a:p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evolutionary distance between two sequences is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estimate </a:t>
            </a:r>
            <a:r>
              <a:rPr lang="en-US" dirty="0"/>
              <a:t>of the number of mutations that has occurred since those </a:t>
            </a:r>
            <a:r>
              <a:rPr lang="en-US" dirty="0" smtClean="0"/>
              <a:t>sequences</a:t>
            </a:r>
            <a:r>
              <a:rPr lang="tr-TR" dirty="0" smtClean="0"/>
              <a:t> </a:t>
            </a:r>
            <a:r>
              <a:rPr lang="en-US" dirty="0"/>
              <a:t>diverged from their common ancestor.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simplest, if unrealistic, measure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evolutionary </a:t>
            </a:r>
            <a:r>
              <a:rPr lang="en-US" dirty="0"/>
              <a:t>distance is the fractional alignment difference; that is, the </a:t>
            </a:r>
            <a:r>
              <a:rPr lang="en-US" dirty="0" smtClean="0"/>
              <a:t>observe</a:t>
            </a:r>
            <a:r>
              <a:rPr lang="tr-TR" dirty="0" smtClean="0"/>
              <a:t> </a:t>
            </a:r>
            <a:r>
              <a:rPr lang="en-US" dirty="0" smtClean="0"/>
              <a:t>fraction of sites in two aligned sequences that have different bases. If an alignment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two sequences has </a:t>
            </a:r>
            <a:r>
              <a:rPr lang="en-US" i="1" dirty="0"/>
              <a:t>L </a:t>
            </a:r>
            <a:r>
              <a:rPr lang="en-US" dirty="0"/>
              <a:t>positions (without counting positions at which </a:t>
            </a:r>
            <a:r>
              <a:rPr lang="en-US" dirty="0" smtClean="0"/>
              <a:t>one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has a gap), of which </a:t>
            </a:r>
            <a:r>
              <a:rPr lang="en-US" i="1" dirty="0"/>
              <a:t>D </a:t>
            </a:r>
            <a:r>
              <a:rPr lang="en-US" dirty="0"/>
              <a:t>differ, then the </a:t>
            </a:r>
            <a:r>
              <a:rPr lang="en-US" b="1" dirty="0"/>
              <a:t>fractional alignment </a:t>
            </a:r>
            <a:r>
              <a:rPr lang="en-US" b="1" dirty="0" smtClean="0"/>
              <a:t>difference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usually </a:t>
            </a:r>
            <a:r>
              <a:rPr lang="en-US" dirty="0"/>
              <a:t>called the </a:t>
            </a:r>
            <a:r>
              <a:rPr lang="en-US" i="1" dirty="0"/>
              <a:t>p</a:t>
            </a:r>
            <a:r>
              <a:rPr lang="en-US" dirty="0"/>
              <a:t>-distance, is defined as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99" y="5371491"/>
            <a:ext cx="1902732" cy="148650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</a:t>
            </a:fld>
            <a:endParaRPr lang="en-US"/>
          </a:p>
        </p:txBody>
      </p:sp>
      <p:sp>
        <p:nvSpPr>
          <p:cNvPr id="6" name="Metin kutusu 5"/>
          <p:cNvSpPr txBox="1"/>
          <p:nvPr/>
        </p:nvSpPr>
        <p:spPr>
          <a:xfrm>
            <a:off x="5417127" y="5523402"/>
            <a:ext cx="5936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* </a:t>
            </a:r>
            <a:r>
              <a:rPr lang="tr-TR" dirty="0" err="1" smtClean="0"/>
              <a:t>Note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differences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alignment</a:t>
            </a:r>
            <a:r>
              <a:rPr lang="tr-TR" dirty="0" smtClean="0"/>
              <a:t> as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r>
              <a:rPr lang="tr-TR" dirty="0" smtClean="0"/>
              <a:t> </a:t>
            </a:r>
            <a:r>
              <a:rPr lang="tr-TR" dirty="0" err="1" smtClean="0"/>
              <a:t>measure</a:t>
            </a:r>
            <a:r>
              <a:rPr lang="tr-TR" dirty="0" smtClean="0"/>
              <a:t>, </a:t>
            </a:r>
            <a:r>
              <a:rPr lang="tr-TR" dirty="0" err="1" smtClean="0"/>
              <a:t>fractional</a:t>
            </a:r>
            <a:r>
              <a:rPr lang="tr-TR" dirty="0" smtClean="0"/>
              <a:t> </a:t>
            </a:r>
            <a:r>
              <a:rPr lang="tr-TR" dirty="0" err="1" smtClean="0"/>
              <a:t>alignment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</a:t>
            </a:r>
            <a:r>
              <a:rPr lang="tr-TR" dirty="0" err="1" smtClean="0"/>
              <a:t>described</a:t>
            </a:r>
            <a:r>
              <a:rPr lang="tr-TR" dirty="0" smtClean="0"/>
              <a:t> here is a </a:t>
            </a:r>
            <a:r>
              <a:rPr lang="tr-TR" dirty="0" err="1" smtClean="0"/>
              <a:t>normalized</a:t>
            </a:r>
            <a:r>
              <a:rPr lang="tr-TR" dirty="0" smtClean="0"/>
              <a:t> </a:t>
            </a:r>
            <a:r>
              <a:rPr lang="tr-TR" dirty="0" err="1" smtClean="0"/>
              <a:t>version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measure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4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131" y="167054"/>
            <a:ext cx="12001500" cy="6508066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measure is usually too inaccurate for serious </a:t>
            </a:r>
            <a:r>
              <a:rPr lang="en-US" dirty="0" smtClean="0"/>
              <a:t>work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endParaRPr lang="tr-TR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low rates of mutation and/or short evolutionary times, very few </a:t>
            </a:r>
            <a:r>
              <a:rPr lang="en-US" dirty="0" smtClean="0"/>
              <a:t>sequence</a:t>
            </a:r>
            <a:r>
              <a:rPr lang="tr-TR" dirty="0" smtClean="0"/>
              <a:t> </a:t>
            </a:r>
            <a:r>
              <a:rPr lang="en-US" dirty="0" smtClean="0"/>
              <a:t>differences </a:t>
            </a:r>
            <a:r>
              <a:rPr lang="en-US" dirty="0"/>
              <a:t>are observed. Thus, for the relatively short sequence lengths that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often </a:t>
            </a:r>
            <a:r>
              <a:rPr lang="en-US" dirty="0"/>
              <a:t>used to reconstruct phylogeny there is considerable statistical </a:t>
            </a:r>
            <a:r>
              <a:rPr lang="en-US" dirty="0" smtClean="0"/>
              <a:t>variation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sequences, leading to potentially large errors in </a:t>
            </a:r>
            <a:r>
              <a:rPr lang="en-US" i="1" dirty="0"/>
              <a:t>p</a:t>
            </a:r>
            <a:r>
              <a:rPr lang="en-US" dirty="0"/>
              <a:t>-distance </a:t>
            </a:r>
            <a:r>
              <a:rPr lang="en-US" dirty="0" smtClean="0"/>
              <a:t>estimates.</a:t>
            </a:r>
            <a:r>
              <a:rPr lang="tr-TR" dirty="0" smtClean="0"/>
              <a:t> </a:t>
            </a:r>
          </a:p>
          <a:p>
            <a:pPr lvl="1"/>
            <a:endParaRPr lang="tr-TR" dirty="0" smtClean="0"/>
          </a:p>
          <a:p>
            <a:pPr lvl="1"/>
            <a:r>
              <a:rPr lang="en-US" dirty="0" smtClean="0"/>
              <a:t>Much </a:t>
            </a:r>
            <a:r>
              <a:rPr lang="en-US" dirty="0"/>
              <a:t>more frequently encountered is the case that at longer evolutionary </a:t>
            </a:r>
            <a:r>
              <a:rPr lang="en-US" dirty="0" smtClean="0"/>
              <a:t>times</a:t>
            </a:r>
            <a:r>
              <a:rPr lang="tr-TR" dirty="0" smtClean="0"/>
              <a:t>, </a:t>
            </a:r>
            <a:r>
              <a:rPr lang="en-US" dirty="0" smtClean="0"/>
              <a:t>many </a:t>
            </a:r>
            <a:r>
              <a:rPr lang="en-US" dirty="0"/>
              <a:t>sites have undergone mutation more than once. Observed differences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thus </a:t>
            </a:r>
            <a:r>
              <a:rPr lang="en-US" dirty="0"/>
              <a:t>an underestimate of the total number of mutations that have occurred </a:t>
            </a:r>
            <a:r>
              <a:rPr lang="en-US" dirty="0" smtClean="0"/>
              <a:t>over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time, and it is the total number we are interested in for phylogenetic </a:t>
            </a:r>
            <a:r>
              <a:rPr lang="en-US" dirty="0" smtClean="0"/>
              <a:t>tree</a:t>
            </a:r>
            <a:r>
              <a:rPr lang="tr-TR" dirty="0" smtClean="0"/>
              <a:t> </a:t>
            </a:r>
            <a:r>
              <a:rPr lang="en-US" dirty="0" smtClean="0"/>
              <a:t>construction</a:t>
            </a:r>
            <a:r>
              <a:rPr lang="en-US" dirty="0"/>
              <a:t>. 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en-US" dirty="0" smtClean="0"/>
              <a:t>Finally</a:t>
            </a:r>
            <a:r>
              <a:rPr lang="en-US" dirty="0"/>
              <a:t>, not all species evolve at the same rate, and neither do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genes </a:t>
            </a:r>
            <a:r>
              <a:rPr lang="en-US" dirty="0"/>
              <a:t>in the same species, because they are under different evolutionary </a:t>
            </a:r>
            <a:r>
              <a:rPr lang="en-US" dirty="0" smtClean="0"/>
              <a:t>pressures</a:t>
            </a:r>
            <a:r>
              <a:rPr lang="tr-TR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different times. There may be fortuitous averaging out for sufficiently long </a:t>
            </a:r>
            <a:r>
              <a:rPr lang="en-US" dirty="0" smtClean="0"/>
              <a:t>times</a:t>
            </a:r>
            <a:r>
              <a:rPr lang="tr-TR" dirty="0" smtClean="0"/>
              <a:t> </a:t>
            </a:r>
            <a:r>
              <a:rPr lang="en-US" dirty="0" smtClean="0"/>
              <a:t>but </a:t>
            </a:r>
            <a:r>
              <a:rPr lang="en-US" dirty="0"/>
              <a:t>this is by no means always the case. To take account of these sources of error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i="1" dirty="0"/>
              <a:t>p</a:t>
            </a:r>
            <a:r>
              <a:rPr lang="en-US" dirty="0"/>
              <a:t>-distance, the evolutionary distance measure needs to be modified by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application </a:t>
            </a:r>
            <a:r>
              <a:rPr lang="en-US" dirty="0"/>
              <a:t>of a more sophisticated evolutionary model.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r>
              <a:rPr lang="tr-TR" dirty="0" smtClean="0"/>
              <a:t> of </a:t>
            </a:r>
            <a:r>
              <a:rPr lang="tr-TR" dirty="0" err="1" smtClean="0"/>
              <a:t>distances</a:t>
            </a:r>
            <a:r>
              <a:rPr lang="tr-TR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Poisson distance correction takes account of </a:t>
            </a:r>
            <a:r>
              <a:rPr lang="en-US" dirty="0" smtClean="0"/>
              <a:t>multiple</a:t>
            </a:r>
            <a:r>
              <a:rPr lang="tr-TR" dirty="0" smtClean="0"/>
              <a:t> </a:t>
            </a:r>
            <a:r>
              <a:rPr lang="en-US" dirty="0" smtClean="0"/>
              <a:t>mutations </a:t>
            </a:r>
            <a:r>
              <a:rPr lang="en-US" dirty="0"/>
              <a:t>at the same </a:t>
            </a:r>
            <a:r>
              <a:rPr lang="en-US" dirty="0" smtClean="0"/>
              <a:t>site</a:t>
            </a:r>
            <a:r>
              <a:rPr lang="tr-TR" dirty="0" smtClean="0"/>
              <a:t>.</a:t>
            </a:r>
          </a:p>
          <a:p>
            <a:pPr lvl="1"/>
            <a:r>
              <a:rPr lang="en-US" dirty="0"/>
              <a:t>The Gamma distance correction takes account of </a:t>
            </a:r>
            <a:r>
              <a:rPr lang="en-US" dirty="0" smtClean="0"/>
              <a:t>mutation</a:t>
            </a:r>
            <a:r>
              <a:rPr lang="tr-TR" dirty="0" smtClean="0"/>
              <a:t> </a:t>
            </a:r>
            <a:r>
              <a:rPr lang="en-US" dirty="0" smtClean="0"/>
              <a:t>rate </a:t>
            </a:r>
            <a:r>
              <a:rPr lang="en-US" dirty="0"/>
              <a:t>variation at different sequence </a:t>
            </a:r>
            <a:r>
              <a:rPr lang="en-US" dirty="0" smtClean="0"/>
              <a:t>positions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Single Phylogenetic Trees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1353" y="1825624"/>
            <a:ext cx="11579469" cy="4666615"/>
          </a:xfrm>
        </p:spPr>
        <p:txBody>
          <a:bodyPr>
            <a:normAutofit/>
          </a:bodyPr>
          <a:lstStyle/>
          <a:p>
            <a:r>
              <a:rPr lang="en-US" dirty="0"/>
              <a:t>There are two main classes of techniques for reconstructing phylogenetic trees.</a:t>
            </a:r>
          </a:p>
          <a:p>
            <a:pPr lvl="1"/>
            <a:r>
              <a:rPr lang="en-US" dirty="0"/>
              <a:t>Clustering methods gradually build up the tree, starting from a small number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and adding one sequence at each step. The output from these </a:t>
            </a:r>
            <a:r>
              <a:rPr lang="en-US" dirty="0" smtClean="0"/>
              <a:t>methods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single tree that attempts to recover the evolutionary relationships between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sequences. </a:t>
            </a:r>
            <a:endParaRPr lang="tr-TR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second group of methods, many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dirty="0" smtClean="0"/>
              <a:t>tree </a:t>
            </a:r>
            <a:r>
              <a:rPr lang="en-US" dirty="0"/>
              <a:t>topologies are generated and each is tested against the data in a search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those </a:t>
            </a:r>
            <a:r>
              <a:rPr lang="en-US" dirty="0"/>
              <a:t>that are optimal or close to optimal according to particular criteria.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UPGMA method assumes a constant molecular clock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produces </a:t>
            </a:r>
            <a:r>
              <a:rPr lang="en-US" dirty="0"/>
              <a:t>an </a:t>
            </a:r>
            <a:r>
              <a:rPr lang="en-US" dirty="0" err="1"/>
              <a:t>ultrametric</a:t>
            </a:r>
            <a:r>
              <a:rPr lang="en-US" dirty="0"/>
              <a:t> tree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885" y="1825624"/>
            <a:ext cx="11939953" cy="47809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first distance method we will look at—UPGMA—is simple to apply, but has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disadvantage </a:t>
            </a:r>
            <a:r>
              <a:rPr lang="en-US" dirty="0"/>
              <a:t>that it assumes a constant molecular clock. This method is one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oldest</a:t>
            </a:r>
            <a:r>
              <a:rPr lang="en-US" dirty="0"/>
              <a:t>, having been devised by Robert </a:t>
            </a:r>
            <a:r>
              <a:rPr lang="en-US" dirty="0" err="1"/>
              <a:t>Sokal</a:t>
            </a:r>
            <a:r>
              <a:rPr lang="en-US" dirty="0"/>
              <a:t> and Charles Michener in 1958.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name </a:t>
            </a:r>
            <a:r>
              <a:rPr lang="en-US" dirty="0"/>
              <a:t>UPGMA is an acronym of </a:t>
            </a:r>
            <a:r>
              <a:rPr lang="tr-TR" dirty="0" smtClean="0"/>
              <a:t>U</a:t>
            </a:r>
            <a:r>
              <a:rPr lang="en-US" dirty="0" err="1" smtClean="0"/>
              <a:t>nweighted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smtClean="0"/>
              <a:t>air-</a:t>
            </a:r>
            <a:r>
              <a:rPr lang="tr-TR" dirty="0" smtClean="0"/>
              <a:t>G</a:t>
            </a:r>
            <a:r>
              <a:rPr lang="en-US" dirty="0" err="1" smtClean="0"/>
              <a:t>roup</a:t>
            </a:r>
            <a:r>
              <a:rPr lang="en-US" dirty="0" smtClean="0"/>
              <a:t> </a:t>
            </a:r>
            <a:r>
              <a:rPr lang="tr-TR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tr-TR" dirty="0"/>
              <a:t>a</a:t>
            </a:r>
            <a:r>
              <a:rPr lang="en-US" dirty="0" err="1" smtClean="0"/>
              <a:t>rithmetic</a:t>
            </a:r>
            <a:r>
              <a:rPr lang="tr-TR" dirty="0" smtClean="0"/>
              <a:t> A</a:t>
            </a:r>
            <a:r>
              <a:rPr lang="en-US" dirty="0" err="1" smtClean="0"/>
              <a:t>verages</a:t>
            </a:r>
            <a:r>
              <a:rPr lang="en-US" dirty="0"/>
              <a:t>, a description of the technique used. </a:t>
            </a:r>
            <a:endParaRPr lang="tr-TR" dirty="0" smtClean="0"/>
          </a:p>
          <a:p>
            <a:r>
              <a:rPr lang="en-US" dirty="0" smtClean="0"/>
              <a:t>Assumption </a:t>
            </a:r>
            <a:r>
              <a:rPr lang="en-US" dirty="0"/>
              <a:t>of a constant rate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evolution </a:t>
            </a:r>
            <a:r>
              <a:rPr lang="en-US" dirty="0"/>
              <a:t>has important consequences for a dataset of sequences that are all </a:t>
            </a:r>
            <a:r>
              <a:rPr lang="en-US" dirty="0" smtClean="0"/>
              <a:t>associated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the same evolutionary time point, namely the present day, as it </a:t>
            </a:r>
            <a:r>
              <a:rPr lang="en-US" dirty="0" smtClean="0"/>
              <a:t>dictates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the same number of substitutions will have occurred in each sequence </a:t>
            </a:r>
            <a:r>
              <a:rPr lang="en-US" dirty="0" smtClean="0"/>
              <a:t>since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time of the last common ancestor. Thus, the distance from any node to any </a:t>
            </a:r>
            <a:r>
              <a:rPr lang="en-US" dirty="0" smtClean="0"/>
              <a:t>leaf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is its descendant will be the same for all descendants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The trees produced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method are rooted and </a:t>
            </a:r>
            <a:r>
              <a:rPr lang="en-US" dirty="0" err="1" smtClean="0"/>
              <a:t>ultrametric</a:t>
            </a:r>
            <a:r>
              <a:rPr lang="en-US" dirty="0" smtClean="0"/>
              <a:t>, </a:t>
            </a:r>
            <a:r>
              <a:rPr lang="en-US" dirty="0"/>
              <a:t>and all the leaves are </a:t>
            </a:r>
            <a:r>
              <a:rPr lang="en-US" dirty="0" smtClean="0"/>
              <a:t>at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same distance from the root.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885" y="228600"/>
            <a:ext cx="11948746" cy="6355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two sequences with the shortest evolutionary distance between them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assumed </a:t>
            </a:r>
            <a:r>
              <a:rPr lang="en-US" dirty="0"/>
              <a:t>to have been the last to diverge, and must therefore have arisen from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most </a:t>
            </a:r>
            <a:r>
              <a:rPr lang="en-US" dirty="0"/>
              <a:t>recent internal node in the tree.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Furthermore</a:t>
            </a:r>
            <a:r>
              <a:rPr lang="en-US" dirty="0"/>
              <a:t>, their branches must be of </a:t>
            </a:r>
            <a:r>
              <a:rPr lang="en-US" dirty="0" smtClean="0"/>
              <a:t>equal</a:t>
            </a:r>
            <a:r>
              <a:rPr lang="tr-TR" dirty="0" smtClean="0"/>
              <a:t> </a:t>
            </a:r>
            <a:r>
              <a:rPr lang="en-US" dirty="0" smtClean="0"/>
              <a:t>length</a:t>
            </a:r>
            <a:r>
              <a:rPr lang="en-US" dirty="0"/>
              <a:t>, and so must be half their distance. This is how the construction of the </a:t>
            </a:r>
            <a:r>
              <a:rPr lang="en-US" dirty="0" smtClean="0"/>
              <a:t>tree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started. The method must recover all the internal nodes in the tree and at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step </a:t>
            </a:r>
            <a:r>
              <a:rPr lang="en-US" dirty="0"/>
              <a:t>another internal node is recovered.</a:t>
            </a:r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sequences are grouped into clusters as the tree is constructed, each </a:t>
            </a:r>
            <a:r>
              <a:rPr lang="en-US" dirty="0" smtClean="0"/>
              <a:t>cluster</a:t>
            </a:r>
            <a:r>
              <a:rPr lang="tr-TR" dirty="0" smtClean="0"/>
              <a:t> </a:t>
            </a:r>
            <a:r>
              <a:rPr lang="en-US" dirty="0" smtClean="0"/>
              <a:t>being </a:t>
            </a:r>
            <a:r>
              <a:rPr lang="en-US" dirty="0"/>
              <a:t>defined as the set of all descendants of the new node just added. Initially,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are regarded as defining their own cluster.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At </a:t>
            </a:r>
            <a:r>
              <a:rPr lang="en-US" dirty="0"/>
              <a:t>each stage, the two </a:t>
            </a:r>
            <a:r>
              <a:rPr lang="en-US" dirty="0" smtClean="0"/>
              <a:t>clusters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the shortest evolutionary distance are combined into a new cluster. The tree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complete </a:t>
            </a:r>
            <a:r>
              <a:rPr lang="en-US" dirty="0"/>
              <a:t>when all the sequences belong to the same cluster, whose node is the </a:t>
            </a:r>
            <a:r>
              <a:rPr lang="en-US" dirty="0" smtClean="0"/>
              <a:t>root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tree.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2382</Words>
  <Application>Microsoft Office PowerPoint</Application>
  <PresentationFormat>Geniş ekran</PresentationFormat>
  <Paragraphs>127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Bioinformatics  Building Phylogenetic Trees</vt:lpstr>
      <vt:lpstr>Evolutionary Models and the Calculation of Evolutionary Distance</vt:lpstr>
      <vt:lpstr>PowerPoint Sunusu</vt:lpstr>
      <vt:lpstr>A simple but inaccurate measure of evolutionary distance is the p-distance</vt:lpstr>
      <vt:lpstr>PowerPoint Sunusu</vt:lpstr>
      <vt:lpstr>PowerPoint Sunusu</vt:lpstr>
      <vt:lpstr>Generating Single Phylogenetic Trees</vt:lpstr>
      <vt:lpstr>The UPGMA method assumes a constant molecular clock and produces an ultrametric tree</vt:lpstr>
      <vt:lpstr>PowerPoint Sunusu</vt:lpstr>
      <vt:lpstr>PowerPoint Sunusu</vt:lpstr>
      <vt:lpstr>PowerPoint Sunusu</vt:lpstr>
      <vt:lpstr>PowerPoint Sunusu</vt:lpstr>
      <vt:lpstr>PowerPoint Sunusu</vt:lpstr>
      <vt:lpstr>The Fitch–Margoliash method produces an unrooted additive tree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Erkan</dc:creator>
  <cp:lastModifiedBy>Erkan</cp:lastModifiedBy>
  <cp:revision>289</cp:revision>
  <dcterms:created xsi:type="dcterms:W3CDTF">2019-03-04T11:34:50Z</dcterms:created>
  <dcterms:modified xsi:type="dcterms:W3CDTF">2021-04-14T01:25:23Z</dcterms:modified>
</cp:coreProperties>
</file>