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301" r:id="rId2"/>
    <p:sldId id="303" r:id="rId3"/>
    <p:sldId id="304" r:id="rId4"/>
    <p:sldId id="305" r:id="rId5"/>
    <p:sldId id="306" r:id="rId6"/>
    <p:sldId id="307" r:id="rId7"/>
    <p:sldId id="308" r:id="rId8"/>
    <p:sldId id="310" r:id="rId9"/>
    <p:sldId id="311" r:id="rId10"/>
    <p:sldId id="312" r:id="rId11"/>
    <p:sldId id="313" r:id="rId12"/>
    <p:sldId id="262" r:id="rId13"/>
    <p:sldId id="314" r:id="rId14"/>
    <p:sldId id="316" r:id="rId15"/>
    <p:sldId id="317" r:id="rId16"/>
    <p:sldId id="318" r:id="rId17"/>
    <p:sldId id="319" r:id="rId18"/>
    <p:sldId id="320" r:id="rId19"/>
    <p:sldId id="321" r:id="rId20"/>
    <p:sldId id="323" r:id="rId21"/>
    <p:sldId id="324" r:id="rId22"/>
    <p:sldId id="326" r:id="rId23"/>
    <p:sldId id="327" r:id="rId24"/>
    <p:sldId id="328" r:id="rId25"/>
    <p:sldId id="329" r:id="rId26"/>
    <p:sldId id="331" r:id="rId27"/>
    <p:sldId id="333" r:id="rId28"/>
    <p:sldId id="334" r:id="rId29"/>
    <p:sldId id="335" r:id="rId30"/>
    <p:sldId id="337" r:id="rId31"/>
    <p:sldId id="338" r:id="rId32"/>
    <p:sldId id="340" r:id="rId33"/>
    <p:sldId id="342" r:id="rId34"/>
    <p:sldId id="343" r:id="rId35"/>
    <p:sldId id="344" r:id="rId36"/>
    <p:sldId id="345" r:id="rId37"/>
    <p:sldId id="347" r:id="rId38"/>
    <p:sldId id="348" r:id="rId39"/>
    <p:sldId id="349" r:id="rId40"/>
    <p:sldId id="350" r:id="rId41"/>
    <p:sldId id="292" r:id="rId42"/>
    <p:sldId id="352" r:id="rId43"/>
    <p:sldId id="354" r:id="rId44"/>
    <p:sldId id="355" r:id="rId45"/>
    <p:sldId id="356" r:id="rId46"/>
  </p:sldIdLst>
  <p:sldSz cx="9144000" cy="6858000" type="screen4x3"/>
  <p:notesSz cx="6858000" cy="9144000"/>
  <p:photoAlbum/>
  <p:custDataLst>
    <p:tags r:id="rId4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302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mbria" panose="020405030504060302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mbria" panose="02040503050406030204" pitchFamily="18" charset="0"/>
              </a:defRPr>
            </a:lvl1pPr>
          </a:lstStyle>
          <a:p>
            <a:fld id="{26633D8F-9D8D-420A-BCCA-B1ED2CAA51F4}" type="datetimeFigureOut">
              <a:rPr lang="en-US" smtClean="0"/>
              <a:pPr/>
              <a:t>2/14/2022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mbria" panose="020405030504060302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mbria" panose="02040503050406030204" pitchFamily="18" charset="0"/>
              </a:defRPr>
            </a:lvl1pPr>
          </a:lstStyle>
          <a:p>
            <a:fld id="{482C497C-B156-4C9E-9111-C7866A0C05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051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ambria" panose="02040503050406030204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ambria" panose="02040503050406030204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ambria" panose="02040503050406030204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ambria" panose="02040503050406030204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ambria" panose="020405030504060302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C497C-B156-4C9E-9111-C7866A0C059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463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36CD-03F9-44C1-B100-FB44EF885353}" type="datetime1">
              <a:rPr lang="en-US" smtClean="0"/>
              <a:pPr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4038600" cy="365125"/>
          </a:xfrm>
        </p:spPr>
        <p:txBody>
          <a:bodyPr/>
          <a:lstStyle/>
          <a:p>
            <a:r>
              <a:rPr lang="en-US" dirty="0"/>
              <a:t>© 2016 Pearson Education, Ltd.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C0FD6-96F5-477E-84AD-5C3BDD3743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70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727C-AE16-4874-B0D4-092C445CE356}" type="datetime1">
              <a:rPr lang="en-US" smtClean="0"/>
              <a:pPr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Ltd.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C0FD6-96F5-477E-84AD-5C3BDD3743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27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8E2C-53EB-4977-9763-0220AF612D21}" type="datetime1">
              <a:rPr lang="en-US" smtClean="0"/>
              <a:pPr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Ltd.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C0FD6-96F5-477E-84AD-5C3BDD3743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695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1752600" y="6400800"/>
            <a:ext cx="5486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2016 Pearson Education, Ltd.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97E8EA-6EFD-4D52-A190-AD79F09157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21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9E3D-250F-4C60-92CE-63156379A251}" type="datetime1">
              <a:rPr lang="en-US" smtClean="0"/>
              <a:pPr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4114800" cy="365125"/>
          </a:xfrm>
        </p:spPr>
        <p:txBody>
          <a:bodyPr/>
          <a:lstStyle/>
          <a:p>
            <a:r>
              <a:rPr lang="en-US" dirty="0"/>
              <a:t>© 2016 Pearson Education, Ltd.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C0FD6-96F5-477E-84AD-5C3BDD3743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87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0D97-64CE-489C-AEEC-2CE18E8930F6}" type="datetime1">
              <a:rPr lang="en-US" smtClean="0"/>
              <a:pPr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Ltd.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C0FD6-96F5-477E-84AD-5C3BDD3743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63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61AC6-A735-4D24-85E4-EBD91C7E73F1}" type="datetime1">
              <a:rPr lang="en-US" smtClean="0"/>
              <a:pPr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Ltd.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C0FD6-96F5-477E-84AD-5C3BDD3743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39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BE67-1780-4EC6-90AB-1627A22D56D2}" type="datetime1">
              <a:rPr lang="en-US" smtClean="0"/>
              <a:pPr/>
              <a:t>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Ltd.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C0FD6-96F5-477E-84AD-5C3BDD3743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71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368D-2F14-4AE1-BCD0-42918CCF5DEB}" type="datetime1">
              <a:rPr lang="en-US" smtClean="0"/>
              <a:pPr/>
              <a:t>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Ltd.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C0FD6-96F5-477E-84AD-5C3BDD3743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49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773DA-A466-4902-91BE-063463D11D13}" type="datetime1">
              <a:rPr lang="en-US" smtClean="0"/>
              <a:pPr/>
              <a:t>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209800" y="6356350"/>
            <a:ext cx="5029200" cy="365125"/>
          </a:xfrm>
        </p:spPr>
        <p:txBody>
          <a:bodyPr/>
          <a:lstStyle/>
          <a:p>
            <a:r>
              <a:rPr lang="en-US" dirty="0"/>
              <a:t>© 2016 Pearson Education, Ltd.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C0FD6-96F5-477E-84AD-5C3BDD3743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7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5F43-102B-4B1F-BE10-7E0AC3CFFFE5}" type="datetime1">
              <a:rPr lang="en-US" smtClean="0"/>
              <a:pPr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Ltd.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C0FD6-96F5-477E-84AD-5C3BDD3743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863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45F4-8B36-46F8-A5C8-930B98038618}" type="datetime1">
              <a:rPr lang="en-US" smtClean="0"/>
              <a:pPr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Ltd.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C0FD6-96F5-477E-84AD-5C3BDD3743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06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DF7A6EED-9554-4CBC-80F6-4CDA4B29F454}" type="datetime1">
              <a:rPr lang="en-US" smtClean="0"/>
              <a:pPr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© 2016 Pearson Education, Ltd.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178C0FD6-96F5-477E-84AD-5C3BDD3743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649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0" i="0" u="none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Chapter 2</a:t>
            </a:r>
            <a:br>
              <a:rPr lang="en-US" dirty="0"/>
            </a:br>
            <a:r>
              <a:rPr lang="en-US" dirty="0"/>
              <a:t>Introduction to C Programming</a:t>
            </a:r>
          </a:p>
        </p:txBody>
      </p:sp>
      <p:sp>
        <p:nvSpPr>
          <p:cNvPr id="10243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/>
            <a:r>
              <a:rPr lang="en-US" altLang="en-US" dirty="0"/>
              <a:t>C How to Program, 8/e, GE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© 2016 Pearson Education, Ltd.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C0FD6-96F5-477E-84AD-5C3BDD37434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299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2.2  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A Simple C Program: </a:t>
            </a:r>
            <a:br>
              <a:rPr lang="en-US" dirty="0">
                <a:solidFill>
                  <a:srgbClr val="3380E6"/>
                </a:solidFill>
                <a:latin typeface="Arial"/>
              </a:rPr>
            </a:br>
            <a:r>
              <a:rPr lang="en-US" dirty="0">
                <a:solidFill>
                  <a:srgbClr val="3380E6"/>
                </a:solidFill>
                <a:latin typeface="Arial"/>
              </a:rPr>
              <a:t>Printing a Line of Text (Cont.)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500" y="1415909"/>
            <a:ext cx="8763000" cy="5259387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700" dirty="0">
                <a:solidFill>
                  <a:srgbClr val="000000"/>
                </a:solidFill>
              </a:rPr>
              <a:t>The entire line, including the </a:t>
            </a:r>
            <a:r>
              <a:rPr lang="en-US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700" dirty="0">
                <a:solidFill>
                  <a:srgbClr val="000000"/>
                </a:solidFill>
              </a:rPr>
              <a:t> function, its </a:t>
            </a:r>
            <a:r>
              <a:rPr lang="en-US" sz="2700" dirty="0">
                <a:solidFill>
                  <a:srgbClr val="0000FF"/>
                </a:solidFill>
              </a:rPr>
              <a:t>argument</a:t>
            </a:r>
            <a:r>
              <a:rPr lang="en-US" sz="2700" dirty="0">
                <a:solidFill>
                  <a:srgbClr val="000000"/>
                </a:solidFill>
              </a:rPr>
              <a:t> within the parentheses and the semicolon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700" dirty="0">
                <a:solidFill>
                  <a:srgbClr val="000000"/>
                </a:solidFill>
              </a:rPr>
              <a:t>;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2700" dirty="0">
                <a:solidFill>
                  <a:srgbClr val="000000"/>
                </a:solidFill>
              </a:rPr>
              <a:t>, is called a </a:t>
            </a:r>
            <a:r>
              <a:rPr lang="en-US" sz="2700" dirty="0">
                <a:solidFill>
                  <a:srgbClr val="0000FF"/>
                </a:solidFill>
              </a:rPr>
              <a:t>statement</a:t>
            </a:r>
            <a:r>
              <a:rPr lang="en-US" sz="2700" dirty="0">
                <a:solidFill>
                  <a:srgbClr val="000000"/>
                </a:solidFill>
              </a:rPr>
              <a:t>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700" dirty="0">
                <a:solidFill>
                  <a:srgbClr val="000000"/>
                </a:solidFill>
              </a:rPr>
              <a:t>Every statement </a:t>
            </a:r>
            <a:r>
              <a:rPr lang="en-US" sz="2700" u="sng" dirty="0">
                <a:solidFill>
                  <a:srgbClr val="000000"/>
                </a:solidFill>
              </a:rPr>
              <a:t>must end with a semicolon </a:t>
            </a:r>
            <a:endParaRPr lang="tr-TR" sz="2700" u="sng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700" dirty="0">
                <a:solidFill>
                  <a:srgbClr val="000000"/>
                </a:solidFill>
              </a:rPr>
              <a:t>When the preceding </a:t>
            </a:r>
            <a:r>
              <a:rPr lang="en-US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700" dirty="0">
                <a:solidFill>
                  <a:srgbClr val="000000"/>
                </a:solidFill>
              </a:rPr>
              <a:t> statement is executed, it prints the message 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Welcome to C!</a:t>
            </a:r>
            <a:r>
              <a:rPr lang="en-US" sz="2700" dirty="0">
                <a:solidFill>
                  <a:srgbClr val="000000"/>
                </a:solidFill>
              </a:rPr>
              <a:t> on the screen.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700" dirty="0">
              <a:solidFill>
                <a:srgbClr val="000000"/>
              </a:solidFill>
            </a:endParaRPr>
          </a:p>
          <a:p>
            <a:pPr marL="109537" indent="0" eaLnBrk="1" hangingPunct="1">
              <a:lnSpc>
                <a:spcPct val="80000"/>
              </a:lnSpc>
              <a:buFont typeface="Wingdings 3" pitchFamily="18" charset="2"/>
              <a:buNone/>
              <a:defRPr/>
            </a:pPr>
            <a:r>
              <a:rPr lang="en-US" sz="2700" b="1" i="1" dirty="0">
                <a:solidFill>
                  <a:srgbClr val="000000"/>
                </a:solidFill>
              </a:rPr>
              <a:t>Escape Sequences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700" dirty="0">
                <a:solidFill>
                  <a:srgbClr val="000000"/>
                </a:solidFill>
              </a:rPr>
              <a:t>Notice that the characters </a:t>
            </a:r>
            <a:r>
              <a:rPr lang="en-US" sz="2700" b="1" dirty="0">
                <a:solidFill>
                  <a:srgbClr val="000000"/>
                </a:solidFill>
                <a:latin typeface="Consolas" panose="020B0609020204030204" pitchFamily="49" charset="0"/>
              </a:rPr>
              <a:t>\n</a:t>
            </a:r>
            <a:r>
              <a:rPr lang="en-US" sz="2700" dirty="0">
                <a:solidFill>
                  <a:srgbClr val="000000"/>
                </a:solidFill>
              </a:rPr>
              <a:t> were not printed on the screen.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700" dirty="0">
                <a:solidFill>
                  <a:srgbClr val="000000"/>
                </a:solidFill>
              </a:rPr>
              <a:t>The backslash (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\</a:t>
            </a:r>
            <a:r>
              <a:rPr lang="en-US" sz="2700" dirty="0">
                <a:solidFill>
                  <a:srgbClr val="000000"/>
                </a:solidFill>
              </a:rPr>
              <a:t>) is called an </a:t>
            </a:r>
            <a:r>
              <a:rPr lang="en-US" sz="2700" dirty="0">
                <a:solidFill>
                  <a:srgbClr val="0000FF"/>
                </a:solidFill>
              </a:rPr>
              <a:t>escape character</a:t>
            </a:r>
            <a:r>
              <a:rPr lang="en-US" sz="2700" dirty="0">
                <a:solidFill>
                  <a:srgbClr val="000000"/>
                </a:solidFill>
              </a:rPr>
              <a:t>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700" dirty="0">
                <a:solidFill>
                  <a:srgbClr val="000000"/>
                </a:solidFill>
              </a:rPr>
              <a:t>It indicates that </a:t>
            </a:r>
            <a:r>
              <a:rPr lang="en-US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700" dirty="0">
                <a:solidFill>
                  <a:srgbClr val="000000"/>
                </a:solidFill>
              </a:rPr>
              <a:t> is supposed to do something out of the ordinary.</a:t>
            </a:r>
          </a:p>
        </p:txBody>
      </p:sp>
      <p:sp>
        <p:nvSpPr>
          <p:cNvPr id="26628" name="Footer Placeholder 3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© 2016 Pearson Education, Ltd.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97E8EA-6EFD-4D52-A190-AD79F09157E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72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2.2  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A Simple C Program: </a:t>
            </a:r>
            <a:br>
              <a:rPr lang="en-US" dirty="0">
                <a:solidFill>
                  <a:srgbClr val="3380E6"/>
                </a:solidFill>
                <a:latin typeface="Arial"/>
              </a:rPr>
            </a:br>
            <a:r>
              <a:rPr lang="en-US" dirty="0">
                <a:solidFill>
                  <a:srgbClr val="3380E6"/>
                </a:solidFill>
                <a:latin typeface="Arial"/>
              </a:rPr>
              <a:t>Printing a Line of Text (Cont.)</a:t>
            </a:r>
          </a:p>
        </p:txBody>
      </p:sp>
      <p:sp>
        <p:nvSpPr>
          <p:cNvPr id="26627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When encountering a backslash in a string, the compiler looks ahead at the next character and combines it with the backslash to form an </a:t>
            </a:r>
            <a:r>
              <a:rPr lang="en-US" altLang="en-US" dirty="0">
                <a:solidFill>
                  <a:srgbClr val="0000FF"/>
                </a:solidFill>
              </a:rPr>
              <a:t>escape sequence</a:t>
            </a:r>
            <a:r>
              <a:rPr lang="en-US" altLang="en-US" dirty="0">
                <a:solidFill>
                  <a:srgbClr val="000000"/>
                </a:solidFill>
              </a:rPr>
              <a:t>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The escape sequence </a:t>
            </a:r>
            <a:r>
              <a:rPr lang="en-US" altLang="en-US" dirty="0">
                <a:solidFill>
                  <a:srgbClr val="0000FF"/>
                </a:solidFill>
                <a:latin typeface="LucidaSansTypewriter" pitchFamily="49" charset="0"/>
              </a:rPr>
              <a:t>\n</a:t>
            </a:r>
            <a:r>
              <a:rPr lang="en-US" altLang="en-US" dirty="0">
                <a:solidFill>
                  <a:srgbClr val="000000"/>
                </a:solidFill>
              </a:rPr>
              <a:t> means </a:t>
            </a:r>
            <a:r>
              <a:rPr lang="en-US" altLang="en-US" dirty="0">
                <a:solidFill>
                  <a:srgbClr val="0000FF"/>
                </a:solidFill>
              </a:rPr>
              <a:t>newline</a:t>
            </a:r>
            <a:r>
              <a:rPr lang="en-US" altLang="en-US" dirty="0">
                <a:solidFill>
                  <a:srgbClr val="000000"/>
                </a:solidFill>
              </a:rPr>
              <a:t>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When a newline appears in the string output by a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en-US" dirty="0">
                <a:solidFill>
                  <a:srgbClr val="000000"/>
                </a:solidFill>
              </a:rPr>
              <a:t>, the newline causes the cursor to position to the beginning of the next line on the screen.</a:t>
            </a:r>
          </a:p>
        </p:txBody>
      </p:sp>
      <p:sp>
        <p:nvSpPr>
          <p:cNvPr id="27652" name="Footer Placeholder 3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© 2016 Pearson Education, Ltd.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97E8EA-6EFD-4D52-A190-AD79F09157E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908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02_Page_06"/>
          <p:cNvPicPr>
            <a:picLocks noGrp="1" noChangeAspect="1"/>
          </p:cNvPicPr>
          <p:nvPr isPhoto="1"/>
        </p:nvPicPr>
        <p:blipFill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4" b="50000"/>
          <a:stretch/>
        </p:blipFill>
        <p:spPr>
          <a:xfrm>
            <a:off x="92631" y="1056620"/>
            <a:ext cx="8875713" cy="31242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Ltd.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C0FD6-96F5-477E-84AD-5C3BDD37434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7588" y="533400"/>
            <a:ext cx="8305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Some common escape sequences are listed in Fig. 2.2.</a:t>
            </a:r>
          </a:p>
        </p:txBody>
      </p:sp>
    </p:spTree>
    <p:extLst>
      <p:ext uri="{BB962C8B-B14F-4D97-AF65-F5344CB8AC3E}">
        <p14:creationId xmlns:p14="http://schemas.microsoft.com/office/powerpoint/2010/main" val="1557156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rgbClr val="24B5A1"/>
                </a:solidFill>
                <a:latin typeface="Arial"/>
              </a:rPr>
              <a:t>2.2  </a:t>
            </a:r>
            <a:r>
              <a:rPr lang="en-US">
                <a:solidFill>
                  <a:srgbClr val="3380E6"/>
                </a:solidFill>
                <a:latin typeface="Arial"/>
              </a:rPr>
              <a:t>A Simple C Program: Printing a Line of Text (Cont.)</a:t>
            </a:r>
          </a:p>
        </p:txBody>
      </p:sp>
      <p:sp>
        <p:nvSpPr>
          <p:cNvPr id="28675" name="Text Placeholder 2"/>
          <p:cNvSpPr>
            <a:spLocks noGrp="1"/>
          </p:cNvSpPr>
          <p:nvPr>
            <p:ph type="body" idx="1"/>
          </p:nvPr>
        </p:nvSpPr>
        <p:spPr>
          <a:xfrm>
            <a:off x="228600" y="1407402"/>
            <a:ext cx="8839200" cy="535852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>
                <a:solidFill>
                  <a:srgbClr val="000000"/>
                </a:solidFill>
              </a:rPr>
              <a:t>Because the compiler recognizes </a:t>
            </a:r>
            <a:r>
              <a:rPr lang="tr-TR" altLang="en-US" sz="2400" dirty="0">
                <a:solidFill>
                  <a:srgbClr val="000000"/>
                </a:solidFill>
              </a:rPr>
              <a:t>backslash</a:t>
            </a:r>
            <a:r>
              <a:rPr lang="en-US" altLang="en-US" sz="2400" dirty="0">
                <a:solidFill>
                  <a:srgbClr val="000000"/>
                </a:solidFill>
              </a:rPr>
              <a:t> as an escape character, we use a </a:t>
            </a:r>
            <a:r>
              <a:rPr lang="en-US" altLang="en-US" sz="2400" b="1" dirty="0">
                <a:solidFill>
                  <a:srgbClr val="000000"/>
                </a:solidFill>
              </a:rPr>
              <a:t>double backslash </a:t>
            </a:r>
            <a:r>
              <a:rPr lang="en-US" altLang="en-US" sz="2400" b="1" dirty="0">
                <a:solidFill>
                  <a:srgbClr val="000000"/>
                </a:solidFill>
                <a:latin typeface="AGaramond Bold" pitchFamily="50" charset="0"/>
              </a:rPr>
              <a:t>(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\\</a:t>
            </a:r>
            <a:r>
              <a:rPr lang="en-US" altLang="en-US" sz="2400" b="1" dirty="0">
                <a:solidFill>
                  <a:srgbClr val="000000"/>
                </a:solidFill>
                <a:latin typeface="AGaramond Bold" pitchFamily="50" charset="0"/>
              </a:rPr>
              <a:t>)</a:t>
            </a:r>
            <a:r>
              <a:rPr lang="en-US" altLang="en-US" sz="2400" dirty="0">
                <a:solidFill>
                  <a:srgbClr val="000000"/>
                </a:solidFill>
              </a:rPr>
              <a:t> to place a single backslash in a string.</a:t>
            </a: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</a:rPr>
              <a:t>Printing a double quote also presents a problem because double quotes mark the boundaries of a string—such quotes are not printed.</a:t>
            </a: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</a:rPr>
              <a:t>By using the escape sequence 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\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2400" dirty="0">
                <a:solidFill>
                  <a:srgbClr val="000000"/>
                </a:solidFill>
              </a:rPr>
              <a:t> in a string to be output by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en-US" sz="2400" dirty="0">
                <a:solidFill>
                  <a:srgbClr val="000000"/>
                </a:solidFill>
              </a:rPr>
              <a:t>, we indicate that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en-US" sz="2400" dirty="0">
                <a:solidFill>
                  <a:srgbClr val="000000"/>
                </a:solidFill>
              </a:rPr>
              <a:t> should display a double quote.</a:t>
            </a: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</a:rPr>
              <a:t>The right brace, 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2400" dirty="0">
                <a:solidFill>
                  <a:srgbClr val="000000"/>
                </a:solidFill>
              </a:rPr>
              <a:t>, indicates that the end of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n-US" altLang="en-US" sz="2400" dirty="0">
                <a:solidFill>
                  <a:srgbClr val="000000"/>
                </a:solidFill>
              </a:rPr>
              <a:t> has been reached.</a:t>
            </a:r>
          </a:p>
          <a:p>
            <a:pPr eaLnBrk="1" hangingPunct="1"/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29700" name="Footer Placeholder 3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© 2016 Pearson Education, Ltd.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97E8EA-6EFD-4D52-A190-AD79F09157E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6" name="Picture 5" descr="chtp8_02_Page_07"/>
          <p:cNvPicPr>
            <a:picLocks noGrp="1" noChangeAspect="1"/>
          </p:cNvPicPr>
          <p:nvPr isPhoto="1"/>
        </p:nvPicPr>
        <p:blipFill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8" t="5556" r="3631" b="80000"/>
          <a:stretch/>
        </p:blipFill>
        <p:spPr>
          <a:xfrm>
            <a:off x="685800" y="5700168"/>
            <a:ext cx="8229600" cy="990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5656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2.2  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A Simple C Program: Printing a Line of Text (Cont.)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417638"/>
            <a:ext cx="8972266" cy="5440362"/>
          </a:xfrm>
        </p:spPr>
        <p:txBody>
          <a:bodyPr>
            <a:normAutofit/>
          </a:bodyPr>
          <a:lstStyle/>
          <a:p>
            <a:pPr marL="109537" indent="0" eaLnBrk="1" hangingPunct="1">
              <a:lnSpc>
                <a:spcPct val="90000"/>
              </a:lnSpc>
              <a:buFont typeface="Wingdings 3" pitchFamily="18" charset="2"/>
              <a:buNone/>
              <a:defRPr/>
            </a:pPr>
            <a:r>
              <a:rPr lang="en-US" sz="2500" b="1" i="1" dirty="0">
                <a:solidFill>
                  <a:srgbClr val="000000"/>
                </a:solidFill>
              </a:rPr>
              <a:t>The Linker and </a:t>
            </a:r>
            <a:r>
              <a:rPr lang="en-US" sz="2500" b="1" i="1" dirty="0" err="1">
                <a:solidFill>
                  <a:srgbClr val="000000"/>
                </a:solidFill>
              </a:rPr>
              <a:t>Executables</a:t>
            </a:r>
            <a:endParaRPr lang="en-US" sz="2500" b="1" i="1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500" dirty="0">
                <a:solidFill>
                  <a:srgbClr val="000000"/>
                </a:solidFill>
              </a:rPr>
              <a:t>Standard library functions like </a:t>
            </a:r>
            <a:r>
              <a:rPr lang="en-US" sz="2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500" dirty="0">
                <a:solidFill>
                  <a:srgbClr val="000000"/>
                </a:solidFill>
              </a:rPr>
              <a:t> and </a:t>
            </a:r>
            <a:r>
              <a:rPr lang="en-US" sz="2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sz="2500" dirty="0">
                <a:solidFill>
                  <a:srgbClr val="000000"/>
                </a:solidFill>
              </a:rPr>
              <a:t> are not part of the C programming language.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500" dirty="0">
                <a:solidFill>
                  <a:srgbClr val="000000"/>
                </a:solidFill>
              </a:rPr>
              <a:t>For example, the compiler cannot find a spelling error in </a:t>
            </a:r>
            <a:r>
              <a:rPr 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500" dirty="0">
                <a:solidFill>
                  <a:srgbClr val="000000"/>
                </a:solidFill>
              </a:rPr>
              <a:t> or </a:t>
            </a:r>
            <a:r>
              <a:rPr 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sz="2500" dirty="0">
                <a:solidFill>
                  <a:srgbClr val="000000"/>
                </a:solidFill>
              </a:rPr>
              <a:t>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500" dirty="0">
                <a:solidFill>
                  <a:srgbClr val="000000"/>
                </a:solidFill>
              </a:rPr>
              <a:t>When the compiler compiles a </a:t>
            </a:r>
            <a:r>
              <a:rPr 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500" dirty="0">
                <a:solidFill>
                  <a:srgbClr val="000000"/>
                </a:solidFill>
              </a:rPr>
              <a:t> statement, it merely provides space in the object program for a “call” to the library function.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500" dirty="0">
                <a:solidFill>
                  <a:srgbClr val="000000"/>
                </a:solidFill>
              </a:rPr>
              <a:t>But the compiler does not know where the library functions are—the linker does.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500" dirty="0">
                <a:solidFill>
                  <a:srgbClr val="000000"/>
                </a:solidFill>
              </a:rPr>
              <a:t>When the </a:t>
            </a:r>
            <a:r>
              <a:rPr lang="en-US" sz="2500" b="1" dirty="0">
                <a:solidFill>
                  <a:srgbClr val="000000"/>
                </a:solidFill>
              </a:rPr>
              <a:t>linker</a:t>
            </a:r>
            <a:r>
              <a:rPr lang="en-US" sz="2500" dirty="0">
                <a:solidFill>
                  <a:srgbClr val="000000"/>
                </a:solidFill>
              </a:rPr>
              <a:t> runs, it </a:t>
            </a:r>
            <a:r>
              <a:rPr lang="en-US" sz="2500" u="sng" dirty="0">
                <a:solidFill>
                  <a:srgbClr val="000000"/>
                </a:solidFill>
              </a:rPr>
              <a:t>locates the library functions</a:t>
            </a:r>
            <a:r>
              <a:rPr lang="en-US" sz="2500" dirty="0">
                <a:solidFill>
                  <a:srgbClr val="000000"/>
                </a:solidFill>
              </a:rPr>
              <a:t> and inserts the proper calls to these library functions in the object program.</a:t>
            </a:r>
          </a:p>
        </p:txBody>
      </p:sp>
      <p:sp>
        <p:nvSpPr>
          <p:cNvPr id="34820" name="Footer Placeholder 3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© 2016 Pearson Education, Ltd.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97E8EA-6EFD-4D52-A190-AD79F09157E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42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2.2  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A Simple C Program: Printing a Line of Text (Cont.)</a:t>
            </a:r>
          </a:p>
        </p:txBody>
      </p:sp>
      <p:sp>
        <p:nvSpPr>
          <p:cNvPr id="33795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95400"/>
            <a:ext cx="8763000" cy="452596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Now the object program is complete and ready to be executed.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For this reason, the </a:t>
            </a:r>
            <a:r>
              <a:rPr lang="en-US" altLang="en-US" b="1" dirty="0">
                <a:solidFill>
                  <a:srgbClr val="000000"/>
                </a:solidFill>
              </a:rPr>
              <a:t>linked</a:t>
            </a:r>
            <a:r>
              <a:rPr lang="en-US" altLang="en-US" dirty="0">
                <a:solidFill>
                  <a:srgbClr val="000000"/>
                </a:solidFill>
              </a:rPr>
              <a:t> program is called an </a:t>
            </a:r>
            <a:r>
              <a:rPr lang="en-US" altLang="en-US" dirty="0">
                <a:solidFill>
                  <a:srgbClr val="0000FF"/>
                </a:solidFill>
              </a:rPr>
              <a:t>executable</a:t>
            </a:r>
            <a:r>
              <a:rPr lang="en-US" altLang="en-US" dirty="0">
                <a:solidFill>
                  <a:srgbClr val="000000"/>
                </a:solidFill>
              </a:rPr>
              <a:t>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If the function name is misspelled, it’s the </a:t>
            </a:r>
            <a:r>
              <a:rPr lang="en-US" altLang="en-US" b="1" dirty="0">
                <a:solidFill>
                  <a:srgbClr val="000000"/>
                </a:solidFill>
              </a:rPr>
              <a:t>linker</a:t>
            </a:r>
            <a:r>
              <a:rPr lang="en-US" altLang="en-US" dirty="0">
                <a:solidFill>
                  <a:srgbClr val="000000"/>
                </a:solidFill>
              </a:rPr>
              <a:t> that will spot the error, because it will not be able to match the name in the C program with the name of any known function in the libraries.</a:t>
            </a:r>
          </a:p>
        </p:txBody>
      </p:sp>
      <p:sp>
        <p:nvSpPr>
          <p:cNvPr id="35844" name="Footer Placeholder 3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© 2016 Pearson Education, Ltd.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97E8EA-6EFD-4D52-A190-AD79F09157E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819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22225"/>
            <a:ext cx="82296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2.2  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A Simple C Program: Printing a Line of Text (Cont.)</a:t>
            </a:r>
          </a:p>
        </p:txBody>
      </p:sp>
      <p:sp>
        <p:nvSpPr>
          <p:cNvPr id="38915" name="Text Placeholder 2"/>
          <p:cNvSpPr>
            <a:spLocks noGrp="1"/>
          </p:cNvSpPr>
          <p:nvPr>
            <p:ph type="body" idx="1"/>
          </p:nvPr>
        </p:nvSpPr>
        <p:spPr>
          <a:xfrm>
            <a:off x="381000" y="946292"/>
            <a:ext cx="8229600" cy="5426075"/>
          </a:xfrm>
        </p:spPr>
        <p:txBody>
          <a:bodyPr/>
          <a:lstStyle/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b="1" i="1" dirty="0">
                <a:solidFill>
                  <a:srgbClr val="000000"/>
                </a:solidFill>
              </a:rPr>
              <a:t>Using Multiple </a:t>
            </a:r>
            <a:r>
              <a:rPr lang="en-US" sz="2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printfs</a:t>
            </a:r>
            <a:endParaRPr lang="en-US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sz="2400" dirty="0">
                <a:solidFill>
                  <a:srgbClr val="000000"/>
                </a:solidFill>
              </a:rPr>
              <a:t>The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</a:rPr>
              <a:t> function can print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Welcome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to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C!</a:t>
            </a:r>
            <a:r>
              <a:rPr lang="en-US" sz="2400" dirty="0">
                <a:solidFill>
                  <a:srgbClr val="000000"/>
                </a:solidFill>
              </a:rPr>
              <a:t> several different ways.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rgbClr val="000000"/>
                </a:solidFill>
              </a:rPr>
              <a:t>For example, the program of Fig. 2.3 produces the same output as the program of Fig. 2.1.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rgbClr val="000000"/>
                </a:solidFill>
              </a:rPr>
              <a:t>This works because each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</a:rPr>
              <a:t> resumes printing where the previous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</a:rPr>
              <a:t> stopped printing.</a:t>
            </a:r>
          </a:p>
        </p:txBody>
      </p:sp>
      <p:sp>
        <p:nvSpPr>
          <p:cNvPr id="38916" name="Footer Placeholder 3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© 2016 Pearson Education, Ltd.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97E8EA-6EFD-4D52-A190-AD79F09157E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6" name="Picture 5" descr="chtp8_02_Page_11"/>
          <p:cNvPicPr>
            <a:picLocks noGrp="1" noChangeAspect="1"/>
          </p:cNvPicPr>
          <p:nvPr isPhoto="1"/>
        </p:nvPicPr>
        <p:blipFill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5" r="1055" b="43334"/>
          <a:stretch/>
        </p:blipFill>
        <p:spPr>
          <a:xfrm>
            <a:off x="1059346" y="3978275"/>
            <a:ext cx="6872908" cy="2743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1715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2.2  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A Simple C Program: Printing a Line of Text (Cont.)</a:t>
            </a:r>
          </a:p>
        </p:txBody>
      </p:sp>
      <p:sp>
        <p:nvSpPr>
          <p:cNvPr id="38915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95400"/>
            <a:ext cx="86868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>
                <a:solidFill>
                  <a:srgbClr val="000000"/>
                </a:solidFill>
              </a:rPr>
              <a:t>One </a:t>
            </a:r>
            <a:r>
              <a:rPr lang="en-US" alt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en-US" sz="2800" dirty="0">
                <a:solidFill>
                  <a:srgbClr val="000000"/>
                </a:solidFill>
              </a:rPr>
              <a:t> can print </a:t>
            </a:r>
            <a:r>
              <a:rPr lang="en-US" altLang="en-US" sz="2800" i="1" dirty="0">
                <a:solidFill>
                  <a:srgbClr val="000000"/>
                </a:solidFill>
              </a:rPr>
              <a:t>several</a:t>
            </a:r>
            <a:r>
              <a:rPr lang="en-US" altLang="en-US" sz="2800" dirty="0">
                <a:solidFill>
                  <a:srgbClr val="000000"/>
                </a:solidFill>
              </a:rPr>
              <a:t> lines by using additional newline characters as in Fig. 2.4.</a:t>
            </a:r>
          </a:p>
          <a:p>
            <a:pPr eaLnBrk="1" hangingPunct="1"/>
            <a:r>
              <a:rPr lang="en-US" altLang="en-US" sz="2800" dirty="0">
                <a:solidFill>
                  <a:srgbClr val="000000"/>
                </a:solidFill>
              </a:rPr>
              <a:t>Each time the </a:t>
            </a:r>
            <a:r>
              <a:rPr lang="en-US" alt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\n</a:t>
            </a:r>
            <a:r>
              <a:rPr lang="en-US" altLang="en-US" sz="2800" dirty="0">
                <a:solidFill>
                  <a:srgbClr val="000000"/>
                </a:solidFill>
              </a:rPr>
              <a:t> (newline) escape sequence is encountered, output continues at the beginning of the next line.</a:t>
            </a:r>
          </a:p>
        </p:txBody>
      </p:sp>
      <p:sp>
        <p:nvSpPr>
          <p:cNvPr id="40964" name="Footer Placeholder 3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© 2016 Pearson Education, Ltd.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97E8EA-6EFD-4D52-A190-AD79F09157E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6" name="Picture 5" descr="chtp8_02_Page_12"/>
          <p:cNvPicPr>
            <a:picLocks noGrp="1" noChangeAspect="1"/>
          </p:cNvPicPr>
          <p:nvPr isPhoto="1"/>
        </p:nvPicPr>
        <p:blipFill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5" b="40000"/>
          <a:stretch/>
        </p:blipFill>
        <p:spPr>
          <a:xfrm>
            <a:off x="1295400" y="3789164"/>
            <a:ext cx="6955664" cy="2926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3543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8197"/>
            <a:ext cx="8915400" cy="1048603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2.3  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Another Simple C Program: Adding Two Integers</a:t>
            </a:r>
          </a:p>
        </p:txBody>
      </p:sp>
      <p:sp>
        <p:nvSpPr>
          <p:cNvPr id="40963" name="Text Placeholder 2"/>
          <p:cNvSpPr>
            <a:spLocks noGrp="1"/>
          </p:cNvSpPr>
          <p:nvPr>
            <p:ph type="body" idx="1"/>
          </p:nvPr>
        </p:nvSpPr>
        <p:spPr>
          <a:xfrm>
            <a:off x="38100" y="1066800"/>
            <a:ext cx="89154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tr-TR" altLang="en-US" sz="2800" dirty="0">
                <a:solidFill>
                  <a:srgbClr val="000000"/>
                </a:solidFill>
              </a:rPr>
              <a:t>P</a:t>
            </a:r>
            <a:r>
              <a:rPr lang="en-US" altLang="en-US" sz="2800" dirty="0" err="1">
                <a:solidFill>
                  <a:srgbClr val="000000"/>
                </a:solidFill>
              </a:rPr>
              <a:t>rogram</a:t>
            </a:r>
            <a:r>
              <a:rPr lang="en-US" altLang="en-US" sz="2800" dirty="0">
                <a:solidFill>
                  <a:srgbClr val="000000"/>
                </a:solidFill>
              </a:rPr>
              <a:t> (fig. 2.5) uses the Standard Library function </a:t>
            </a:r>
            <a:r>
              <a:rPr lang="en-US" alt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altLang="en-US" sz="2800" dirty="0">
                <a:solidFill>
                  <a:srgbClr val="000000"/>
                </a:solidFill>
              </a:rPr>
              <a:t> to obtain two integers typed by a user at the keyboard, computes the sum of these values and prints the result using </a:t>
            </a:r>
            <a:r>
              <a:rPr lang="en-US" alt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en-US" sz="28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43012" name="Footer Placeholder 3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© 2016 Pearson Education, Ltd.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97E8EA-6EFD-4D52-A190-AD79F09157E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6" name="Picture 5" descr="chtp8_02_Page_13"/>
          <p:cNvPicPr>
            <a:picLocks noGrp="1" noChangeAspect="1"/>
          </p:cNvPicPr>
          <p:nvPr isPhoto="1"/>
        </p:nvPicPr>
        <p:blipFill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5" b="16667"/>
          <a:stretch/>
        </p:blipFill>
        <p:spPr>
          <a:xfrm>
            <a:off x="94397" y="2789555"/>
            <a:ext cx="6542670" cy="393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htp8_02_Page_14"/>
          <p:cNvPicPr>
            <a:picLocks noGrp="1" noChangeAspect="1"/>
          </p:cNvPicPr>
          <p:nvPr isPhoto="1"/>
        </p:nvPicPr>
        <p:blipFill rotWithShape="1"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3" t="5555" r="1055" b="66667"/>
          <a:stretch/>
        </p:blipFill>
        <p:spPr>
          <a:xfrm>
            <a:off x="4853201" y="2893053"/>
            <a:ext cx="4169665" cy="91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4903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2.3  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Another Simple C Program: Adding Two Integers (Cont.)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943519"/>
            <a:ext cx="8991600" cy="5822406"/>
          </a:xfrm>
        </p:spPr>
        <p:txBody>
          <a:bodyPr>
            <a:normAutofit/>
          </a:bodyPr>
          <a:lstStyle/>
          <a:p>
            <a:pPr marL="109537" indent="0" eaLnBrk="1" hangingPunct="1">
              <a:lnSpc>
                <a:spcPct val="80000"/>
              </a:lnSpc>
              <a:buFont typeface="Wingdings 3" pitchFamily="18" charset="2"/>
              <a:buNone/>
              <a:defRPr/>
            </a:pPr>
            <a:r>
              <a:rPr lang="en-US" sz="2300" b="1" i="1" dirty="0">
                <a:solidFill>
                  <a:srgbClr val="000000"/>
                </a:solidFill>
              </a:rPr>
              <a:t>Variables and Variable Definitions</a:t>
            </a:r>
          </a:p>
          <a:p>
            <a:pPr>
              <a:lnSpc>
                <a:spcPct val="80000"/>
              </a:lnSpc>
              <a:defRPr/>
            </a:pPr>
            <a:r>
              <a:rPr lang="en-U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integer1; </a:t>
            </a:r>
            <a:r>
              <a:rPr lang="en-US" sz="1800" b="1" dirty="0">
                <a:solidFill>
                  <a:srgbClr val="00BF00"/>
                </a:solidFill>
                <a:latin typeface="Consolas" panose="020B0609020204030204" pitchFamily="49" charset="0"/>
              </a:rPr>
              <a:t>// first number to be entered by user</a:t>
            </a:r>
            <a:br>
              <a:rPr lang="en-US" sz="1800" b="1" dirty="0">
                <a:solidFill>
                  <a:srgbClr val="00BF00"/>
                </a:solidFill>
                <a:latin typeface="Consolas" panose="020B0609020204030204" pitchFamily="49" charset="0"/>
              </a:rPr>
            </a:br>
            <a:r>
              <a:rPr lang="en-U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integer2; </a:t>
            </a:r>
            <a:r>
              <a:rPr lang="en-US" sz="1800" b="1" dirty="0">
                <a:solidFill>
                  <a:srgbClr val="00BF00"/>
                </a:solidFill>
                <a:latin typeface="Consolas" panose="020B0609020204030204" pitchFamily="49" charset="0"/>
              </a:rPr>
              <a:t>// second number to be entered by user </a:t>
            </a:r>
            <a:br>
              <a:rPr lang="en-US" sz="1800" b="1" dirty="0">
                <a:solidFill>
                  <a:srgbClr val="00BF00"/>
                </a:solidFill>
                <a:latin typeface="Consolas" panose="020B0609020204030204" pitchFamily="49" charset="0"/>
              </a:rPr>
            </a:br>
            <a:r>
              <a:rPr lang="en-U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sum; </a:t>
            </a:r>
            <a:r>
              <a:rPr lang="en-US" sz="1800" b="1" dirty="0">
                <a:solidFill>
                  <a:srgbClr val="00BF00"/>
                </a:solidFill>
                <a:latin typeface="Consolas" panose="020B0609020204030204" pitchFamily="49" charset="0"/>
              </a:rPr>
              <a:t>// variable in which sum will be stored </a:t>
            </a:r>
          </a:p>
          <a:p>
            <a:pPr marL="365125" lvl="1" indent="0" eaLnBrk="1" hangingPunct="1">
              <a:lnSpc>
                <a:spcPct val="80000"/>
              </a:lnSpc>
              <a:buFont typeface="Verdana" pitchFamily="34" charset="0"/>
              <a:buNone/>
              <a:defRPr/>
            </a:pPr>
            <a:r>
              <a:rPr lang="en-US" sz="1900" dirty="0">
                <a:solidFill>
                  <a:srgbClr val="000000"/>
                </a:solidFill>
              </a:rPr>
              <a:t>are </a:t>
            </a:r>
            <a:r>
              <a:rPr lang="en-US" sz="1900" dirty="0">
                <a:solidFill>
                  <a:srgbClr val="0000FF"/>
                </a:solidFill>
              </a:rPr>
              <a:t>definitions</a:t>
            </a:r>
            <a:r>
              <a:rPr lang="en-US" sz="1900" dirty="0">
                <a:solidFill>
                  <a:srgbClr val="000000"/>
                </a:solidFill>
              </a:rPr>
              <a:t>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300" dirty="0">
                <a:solidFill>
                  <a:srgbClr val="000000"/>
                </a:solidFill>
              </a:rPr>
              <a:t>The names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integer1</a:t>
            </a:r>
            <a:r>
              <a:rPr lang="en-US" sz="2300" dirty="0">
                <a:solidFill>
                  <a:srgbClr val="000000"/>
                </a:solidFill>
              </a:rPr>
              <a:t>,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integer2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300" dirty="0">
                <a:solidFill>
                  <a:srgbClr val="000000"/>
                </a:solidFill>
              </a:rPr>
              <a:t>and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300" dirty="0">
                <a:solidFill>
                  <a:srgbClr val="000000"/>
                </a:solidFill>
              </a:rPr>
              <a:t>are the names of </a:t>
            </a:r>
            <a:r>
              <a:rPr lang="en-US" sz="2300" dirty="0">
                <a:solidFill>
                  <a:srgbClr val="0000FF"/>
                </a:solidFill>
              </a:rPr>
              <a:t>variables</a:t>
            </a:r>
            <a:r>
              <a:rPr lang="en-US" sz="2300" dirty="0">
                <a:solidFill>
                  <a:srgbClr val="000000"/>
                </a:solidFill>
              </a:rPr>
              <a:t>—locations in memory where values can be stored for use by a program.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300" dirty="0">
                <a:solidFill>
                  <a:srgbClr val="000000"/>
                </a:solidFill>
              </a:rPr>
              <a:t>These definitions specify that the variables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integer1</a:t>
            </a:r>
            <a:r>
              <a:rPr lang="en-US" sz="2300" dirty="0">
                <a:solidFill>
                  <a:srgbClr val="000000"/>
                </a:solidFill>
              </a:rPr>
              <a:t>,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integer2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300" dirty="0">
                <a:solidFill>
                  <a:srgbClr val="000000"/>
                </a:solidFill>
              </a:rPr>
              <a:t>and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300" dirty="0">
                <a:solidFill>
                  <a:srgbClr val="000000"/>
                </a:solidFill>
              </a:rPr>
              <a:t>are of type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2300" dirty="0">
                <a:solidFill>
                  <a:srgbClr val="000000"/>
                </a:solidFill>
              </a:rPr>
              <a:t>, which means that they’ll hold </a:t>
            </a:r>
            <a:r>
              <a:rPr lang="en-US" sz="2300" dirty="0">
                <a:solidFill>
                  <a:srgbClr val="0000FF"/>
                </a:solidFill>
              </a:rPr>
              <a:t>integer</a:t>
            </a:r>
            <a:r>
              <a:rPr lang="en-US" sz="2300" dirty="0">
                <a:solidFill>
                  <a:srgbClr val="000000"/>
                </a:solidFill>
              </a:rPr>
              <a:t> values</a:t>
            </a:r>
            <a:r>
              <a:rPr lang="tr-TR" sz="2300" dirty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All variables must be defined </a:t>
            </a:r>
            <a:r>
              <a:rPr lang="en-US" altLang="en-US" sz="2500" u="sng" dirty="0">
                <a:solidFill>
                  <a:srgbClr val="000000"/>
                </a:solidFill>
              </a:rPr>
              <a:t>with a name</a:t>
            </a:r>
            <a:r>
              <a:rPr lang="en-US" altLang="en-US" sz="2500" dirty="0">
                <a:solidFill>
                  <a:srgbClr val="000000"/>
                </a:solidFill>
              </a:rPr>
              <a:t> and </a:t>
            </a:r>
            <a:r>
              <a:rPr lang="en-US" altLang="en-US" sz="2500" u="sng" dirty="0">
                <a:solidFill>
                  <a:srgbClr val="000000"/>
                </a:solidFill>
              </a:rPr>
              <a:t>a data type</a:t>
            </a:r>
            <a:r>
              <a:rPr lang="en-US" altLang="en-US" sz="2500" dirty="0">
                <a:solidFill>
                  <a:srgbClr val="000000"/>
                </a:solidFill>
              </a:rPr>
              <a:t> before they can be used in a program.</a:t>
            </a:r>
          </a:p>
          <a:p>
            <a:pPr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The preceding definitions could have been combined into a single definition statement as follows:</a:t>
            </a:r>
          </a:p>
          <a:p>
            <a:pPr lvl="2" algn="ctr">
              <a:lnSpc>
                <a:spcPct val="90000"/>
              </a:lnSpc>
            </a:pPr>
            <a:r>
              <a:rPr lang="en-US" altLang="en-US" sz="19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900" b="1" dirty="0">
                <a:solidFill>
                  <a:srgbClr val="000000"/>
                </a:solidFill>
                <a:latin typeface="Consolas" panose="020B0609020204030204" pitchFamily="49" charset="0"/>
              </a:rPr>
              <a:t> integer1, integer2, sum;</a:t>
            </a:r>
          </a:p>
          <a:p>
            <a:pPr marL="365125" lvl="1" indent="0">
              <a:lnSpc>
                <a:spcPct val="90000"/>
              </a:lnSpc>
              <a:buNone/>
            </a:pPr>
            <a:r>
              <a:rPr lang="en-US" altLang="en-US" sz="2500" dirty="0">
                <a:solidFill>
                  <a:srgbClr val="000000"/>
                </a:solidFill>
              </a:rPr>
              <a:t>but that would have made it difficult to describe the variables with corresponding comments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300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97E8EA-6EFD-4D52-A190-AD79F09157E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18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2.2  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A Simple C Program: </a:t>
            </a:r>
            <a:br>
              <a:rPr lang="en-US" dirty="0">
                <a:solidFill>
                  <a:srgbClr val="3380E6"/>
                </a:solidFill>
                <a:latin typeface="Arial"/>
              </a:rPr>
            </a:br>
            <a:r>
              <a:rPr lang="en-US" dirty="0">
                <a:solidFill>
                  <a:srgbClr val="3380E6"/>
                </a:solidFill>
                <a:latin typeface="Arial"/>
              </a:rPr>
              <a:t>Printing a Line of Text</a:t>
            </a:r>
          </a:p>
        </p:txBody>
      </p:sp>
      <p:sp>
        <p:nvSpPr>
          <p:cNvPr id="1433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We begin by considering a simple C program.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Our first example prints a line of text</a:t>
            </a:r>
            <a:r>
              <a:rPr lang="tr-TR" altLang="en-US" dirty="0">
                <a:solidFill>
                  <a:srgbClr val="000000"/>
                </a:solidFill>
              </a:rPr>
              <a:t>: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4340" name="Footer Placeholder 3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© 2016 Pearson Education, Ltd.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97E8EA-6EFD-4D52-A190-AD79F09157E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6" name="Picture 5" descr="chtp8_02_Page_04"/>
          <p:cNvPicPr>
            <a:picLocks noGrp="1" noChangeAspect="1"/>
          </p:cNvPicPr>
          <p:nvPr isPhoto="1"/>
        </p:nvPicPr>
        <p:blipFill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6" b="45555"/>
          <a:stretch/>
        </p:blipFill>
        <p:spPr>
          <a:xfrm>
            <a:off x="457200" y="2895600"/>
            <a:ext cx="8230206" cy="3108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99817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rgbClr val="24B5A1"/>
                </a:solidFill>
                <a:latin typeface="Arial"/>
              </a:rPr>
              <a:t>2.3  </a:t>
            </a:r>
            <a:r>
              <a:rPr lang="en-US">
                <a:solidFill>
                  <a:srgbClr val="3380E6"/>
                </a:solidFill>
                <a:latin typeface="Arial"/>
              </a:rPr>
              <a:t>Another Simple C Program: Adding Two Integers (Cont.)</a:t>
            </a:r>
          </a:p>
        </p:txBody>
      </p:sp>
      <p:sp>
        <p:nvSpPr>
          <p:cNvPr id="4608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7950" lvl="1" indent="0" eaLnBrk="1" hangingPunct="1">
              <a:lnSpc>
                <a:spcPct val="90000"/>
              </a:lnSpc>
              <a:spcBef>
                <a:spcPts val="400"/>
              </a:spcBef>
              <a:buSzPct val="68000"/>
              <a:buFont typeface="Verdana" pitchFamily="34" charset="0"/>
              <a:buNone/>
            </a:pPr>
            <a:r>
              <a:rPr lang="en-US" altLang="en-US" sz="2500" b="1" i="1" dirty="0">
                <a:solidFill>
                  <a:srgbClr val="000000"/>
                </a:solidFill>
              </a:rPr>
              <a:t>Identifiers and Case Sensitivity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A variable name in C is any valid </a:t>
            </a:r>
            <a:r>
              <a:rPr lang="en-US" altLang="en-US" sz="2500" dirty="0">
                <a:solidFill>
                  <a:srgbClr val="0000FF"/>
                </a:solidFill>
              </a:rPr>
              <a:t>identifier</a:t>
            </a:r>
            <a:r>
              <a:rPr lang="en-US" altLang="en-US" sz="2500" dirty="0">
                <a:solidFill>
                  <a:srgbClr val="000000"/>
                </a:solidFill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An identifier is a series of characters consisting of letters, digits and underscores (</a:t>
            </a:r>
            <a:r>
              <a:rPr lang="en-US" altLang="en-US" sz="2500" dirty="0">
                <a:solidFill>
                  <a:srgbClr val="000000"/>
                </a:solidFill>
                <a:latin typeface="LucidaSansTypewriter" pitchFamily="49" charset="0"/>
              </a:rPr>
              <a:t>_</a:t>
            </a:r>
            <a:r>
              <a:rPr lang="en-US" altLang="en-US" sz="2500" dirty="0">
                <a:solidFill>
                  <a:srgbClr val="000000"/>
                </a:solidFill>
              </a:rPr>
              <a:t>) that </a:t>
            </a:r>
            <a:r>
              <a:rPr lang="en-US" altLang="en-US" sz="2500" u="sng" dirty="0">
                <a:solidFill>
                  <a:srgbClr val="000000"/>
                </a:solidFill>
              </a:rPr>
              <a:t>does </a:t>
            </a:r>
            <a:r>
              <a:rPr lang="en-US" altLang="en-US" sz="2500" i="1" u="sng" dirty="0">
                <a:solidFill>
                  <a:srgbClr val="000000"/>
                </a:solidFill>
              </a:rPr>
              <a:t>not</a:t>
            </a:r>
            <a:r>
              <a:rPr lang="en-US" altLang="en-US" sz="2500" u="sng" dirty="0">
                <a:solidFill>
                  <a:srgbClr val="000000"/>
                </a:solidFill>
              </a:rPr>
              <a:t> begin with a digit</a:t>
            </a:r>
            <a:r>
              <a:rPr lang="en-US" altLang="en-US" sz="2500" dirty="0">
                <a:solidFill>
                  <a:srgbClr val="000000"/>
                </a:solidFill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C is </a:t>
            </a:r>
            <a:r>
              <a:rPr lang="en-US" altLang="en-US" sz="2500" dirty="0">
                <a:solidFill>
                  <a:srgbClr val="0000FF"/>
                </a:solidFill>
              </a:rPr>
              <a:t>case sensitive</a:t>
            </a:r>
            <a:r>
              <a:rPr lang="en-US" altLang="en-US" sz="2500" dirty="0">
                <a:solidFill>
                  <a:srgbClr val="000000"/>
                </a:solidFill>
              </a:rPr>
              <a:t>—uppercase and lowercase letters are different in C, so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a1</a:t>
            </a:r>
            <a:r>
              <a:rPr lang="en-US" altLang="en-US" sz="2500" dirty="0">
                <a:solidFill>
                  <a:srgbClr val="000000"/>
                </a:solidFill>
              </a:rPr>
              <a:t> and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A1</a:t>
            </a:r>
            <a:r>
              <a:rPr lang="en-US" altLang="en-US" sz="2500" dirty="0">
                <a:solidFill>
                  <a:srgbClr val="000000"/>
                </a:solidFill>
              </a:rPr>
              <a:t> are different identifiers.</a:t>
            </a:r>
          </a:p>
          <a:p>
            <a:pPr eaLnBrk="1" hangingPunct="1"/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8132" name="Footer Placeholder 3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© 2016 Pearson Education, Ltd.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97E8EA-6EFD-4D52-A190-AD79F09157E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6" name="Picture 5" descr="chtp8_02_Page_15"/>
          <p:cNvPicPr>
            <a:picLocks noGrp="1" noChangeAspect="1"/>
          </p:cNvPicPr>
          <p:nvPr isPhoto="1"/>
        </p:nvPicPr>
        <p:blipFill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8" t="5556" r="3631" b="80000"/>
          <a:stretch/>
        </p:blipFill>
        <p:spPr>
          <a:xfrm>
            <a:off x="464024" y="4419600"/>
            <a:ext cx="8229601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htp8_02_Page_16"/>
          <p:cNvPicPr>
            <a:picLocks noGrp="1" noChangeAspect="1"/>
          </p:cNvPicPr>
          <p:nvPr isPhoto="1"/>
        </p:nvPicPr>
        <p:blipFill rotWithShape="1"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8" t="4445" r="3631" b="78888"/>
          <a:stretch/>
        </p:blipFill>
        <p:spPr>
          <a:xfrm>
            <a:off x="486770" y="5576200"/>
            <a:ext cx="8229601" cy="1143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3453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2.3  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Another Simple C Program: Adding Two Integers (Cont.)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109" y="1083268"/>
            <a:ext cx="8686800" cy="2514599"/>
          </a:xfrm>
        </p:spPr>
        <p:txBody>
          <a:bodyPr>
            <a:normAutofit lnSpcReduction="10000"/>
          </a:bodyPr>
          <a:lstStyle/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sz="2500" b="1" i="1" dirty="0">
                <a:solidFill>
                  <a:srgbClr val="000000"/>
                </a:solidFill>
              </a:rPr>
              <a:t>Prompting Messages</a:t>
            </a:r>
            <a:endParaRPr lang="en-US" sz="2500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2500" b="1" dirty="0">
                <a:solidFill>
                  <a:srgbClr val="128AFF"/>
                </a:solidFill>
                <a:latin typeface="Consolas" panose="020B0609020204030204" pitchFamily="49" charset="0"/>
              </a:rPr>
              <a:t>"Enter first integer\n"</a:t>
            </a:r>
            <a:r>
              <a:rPr lang="en-US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 ); </a:t>
            </a:r>
            <a:r>
              <a:rPr lang="en-US" sz="2500" b="1" dirty="0">
                <a:solidFill>
                  <a:srgbClr val="00BF00"/>
                </a:solidFill>
                <a:latin typeface="Consolas" panose="020B0609020204030204" pitchFamily="49" charset="0"/>
              </a:rPr>
              <a:t>// prompt</a:t>
            </a:r>
          </a:p>
          <a:p>
            <a:pPr lvl="1">
              <a:defRPr/>
            </a:pPr>
            <a:r>
              <a:rPr lang="en-US" sz="2500" dirty="0">
                <a:solidFill>
                  <a:srgbClr val="000000"/>
                </a:solidFill>
              </a:rPr>
              <a:t>displays the literal 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“Enter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first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integer”</a:t>
            </a:r>
            <a:r>
              <a:rPr lang="en-US" sz="2500" dirty="0">
                <a:solidFill>
                  <a:srgbClr val="000000"/>
                </a:solidFill>
              </a:rPr>
              <a:t> and positions the cursor to the beginning of the next line.</a:t>
            </a:r>
          </a:p>
          <a:p>
            <a:pPr lvl="1">
              <a:defRPr/>
            </a:pPr>
            <a:r>
              <a:rPr lang="en-US" sz="2500" dirty="0">
                <a:solidFill>
                  <a:srgbClr val="000000"/>
                </a:solidFill>
              </a:rPr>
              <a:t>This message is called a </a:t>
            </a:r>
            <a:r>
              <a:rPr lang="en-US" sz="2500" dirty="0">
                <a:solidFill>
                  <a:srgbClr val="0000FF"/>
                </a:solidFill>
              </a:rPr>
              <a:t>prompt</a:t>
            </a:r>
            <a:r>
              <a:rPr lang="en-US" sz="2500" dirty="0">
                <a:solidFill>
                  <a:srgbClr val="000000"/>
                </a:solidFill>
              </a:rPr>
              <a:t> because it tells the user to take a specific action.</a:t>
            </a:r>
            <a:endParaRPr lang="tr-TR" sz="2500" dirty="0">
              <a:solidFill>
                <a:srgbClr val="000000"/>
              </a:solidFill>
            </a:endParaRPr>
          </a:p>
          <a:p>
            <a:pPr marL="457200" lvl="1" indent="0">
              <a:buNone/>
              <a:defRPr/>
            </a:pPr>
            <a:endParaRPr lang="en-US" sz="2100" dirty="0">
              <a:solidFill>
                <a:srgbClr val="000000"/>
              </a:solidFill>
            </a:endParaRPr>
          </a:p>
        </p:txBody>
      </p:sp>
      <p:sp>
        <p:nvSpPr>
          <p:cNvPr id="58372" name="Footer Placeholder 3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© 2016 Pearson Education, Ltd.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97E8EA-6EFD-4D52-A190-AD79F09157EA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45091" y="3657600"/>
            <a:ext cx="8653818" cy="274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0" i="0" u="none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537" indent="0">
              <a:buFont typeface="Wingdings 3" pitchFamily="18" charset="2"/>
              <a:buNone/>
              <a:defRPr/>
            </a:pPr>
            <a:r>
              <a:rPr lang="en-US" sz="2500" b="1" i="1" dirty="0">
                <a:solidFill>
                  <a:srgbClr val="000000"/>
                </a:solidFill>
              </a:rPr>
              <a:t>The </a:t>
            </a:r>
            <a:r>
              <a:rPr lang="en-US" sz="2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sz="2500" b="1" i="1" dirty="0">
                <a:solidFill>
                  <a:srgbClr val="000000"/>
                </a:solidFill>
              </a:rPr>
              <a:t> Function and Formatted Inputs</a:t>
            </a:r>
          </a:p>
          <a:p>
            <a:pPr>
              <a:defRPr/>
            </a:pPr>
            <a:r>
              <a:rPr lang="en-US" sz="2500" dirty="0">
                <a:solidFill>
                  <a:srgbClr val="000000"/>
                </a:solidFill>
              </a:rPr>
              <a:t>The next statement </a:t>
            </a:r>
          </a:p>
          <a:p>
            <a:pPr lvl="2">
              <a:defRPr/>
            </a:pP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900" b="1" dirty="0">
                <a:solidFill>
                  <a:srgbClr val="128AFF"/>
                </a:solidFill>
                <a:latin typeface="Consolas" panose="020B0609020204030204" pitchFamily="49" charset="0"/>
              </a:rPr>
              <a:t>"%d"</a:t>
            </a:r>
            <a:r>
              <a:rPr lang="en-US" sz="1900" b="1" dirty="0">
                <a:solidFill>
                  <a:srgbClr val="000000"/>
                </a:solidFill>
                <a:latin typeface="Consolas" panose="020B0609020204030204" pitchFamily="49" charset="0"/>
              </a:rPr>
              <a:t>, &amp;integer1 ); </a:t>
            </a:r>
            <a:r>
              <a:rPr lang="en-US" sz="1900" b="1" dirty="0">
                <a:solidFill>
                  <a:srgbClr val="00BF00"/>
                </a:solidFill>
                <a:latin typeface="Consolas" panose="020B0609020204030204" pitchFamily="49" charset="0"/>
              </a:rPr>
              <a:t>// read an integer</a:t>
            </a:r>
          </a:p>
          <a:p>
            <a:pPr marL="365125" lvl="1" indent="0">
              <a:buFont typeface="Verdana" pitchFamily="34" charset="0"/>
              <a:buNone/>
              <a:defRPr/>
            </a:pPr>
            <a:r>
              <a:rPr lang="en-US" sz="2500" dirty="0">
                <a:solidFill>
                  <a:srgbClr val="000000"/>
                </a:solidFill>
              </a:rPr>
              <a:t>uses </a:t>
            </a:r>
            <a:r>
              <a:rPr lang="en-US" sz="2400" dirty="0" err="1">
                <a:solidFill>
                  <a:srgbClr val="0000FF"/>
                </a:solidFill>
                <a:latin typeface="LucidaSansTypewriter" pitchFamily="49" charset="0"/>
              </a:rPr>
              <a:t>scanf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500" dirty="0">
                <a:solidFill>
                  <a:srgbClr val="000000"/>
                </a:solidFill>
              </a:rPr>
              <a:t>to obtain a value from the user.</a:t>
            </a:r>
          </a:p>
          <a:p>
            <a:pPr>
              <a:defRPr/>
            </a:pPr>
            <a:r>
              <a:rPr lang="en-US" sz="2500" dirty="0">
                <a:solidFill>
                  <a:srgbClr val="000000"/>
                </a:solidFill>
              </a:rPr>
              <a:t>The </a:t>
            </a:r>
            <a:r>
              <a:rPr lang="en-US" sz="2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sz="2500" dirty="0">
                <a:solidFill>
                  <a:srgbClr val="000000"/>
                </a:solidFill>
              </a:rPr>
              <a:t> function reads from the standard input, which is usually the keyboard.</a:t>
            </a:r>
          </a:p>
        </p:txBody>
      </p:sp>
    </p:spTree>
    <p:extLst>
      <p:ext uri="{BB962C8B-B14F-4D97-AF65-F5344CB8AC3E}">
        <p14:creationId xmlns:p14="http://schemas.microsoft.com/office/powerpoint/2010/main" val="2363766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rgbClr val="24B5A1"/>
                </a:solidFill>
                <a:latin typeface="Arial"/>
              </a:rPr>
              <a:t>2.3  </a:t>
            </a:r>
            <a:r>
              <a:rPr lang="en-US">
                <a:solidFill>
                  <a:srgbClr val="3380E6"/>
                </a:solidFill>
                <a:latin typeface="Arial"/>
              </a:rPr>
              <a:t>Another Simple C Program: Adding Two Integers (Cont.)</a:t>
            </a:r>
          </a:p>
        </p:txBody>
      </p:sp>
      <p:sp>
        <p:nvSpPr>
          <p:cNvPr id="5632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534400" cy="495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500" dirty="0">
                <a:solidFill>
                  <a:srgbClr val="000000"/>
                </a:solidFill>
              </a:rPr>
              <a:t>This </a:t>
            </a:r>
            <a:r>
              <a:rPr lang="en-US" altLang="en-US" sz="2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altLang="en-US" sz="2500" dirty="0">
                <a:solidFill>
                  <a:srgbClr val="000000"/>
                </a:solidFill>
              </a:rPr>
              <a:t> has two arguments, </a:t>
            </a:r>
            <a:r>
              <a:rPr lang="en-US" altLang="en-US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"%d"</a:t>
            </a:r>
            <a:r>
              <a:rPr lang="en-US" altLang="en-US" sz="2500" dirty="0">
                <a:solidFill>
                  <a:srgbClr val="000000"/>
                </a:solidFill>
              </a:rPr>
              <a:t> and </a:t>
            </a:r>
            <a:r>
              <a:rPr lang="en-US" altLang="en-US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&amp;integer1</a:t>
            </a:r>
            <a:r>
              <a:rPr lang="en-US" altLang="en-US" sz="2500" dirty="0">
                <a:solidFill>
                  <a:srgbClr val="000000"/>
                </a:solidFill>
              </a:rPr>
              <a:t>.</a:t>
            </a:r>
          </a:p>
          <a:p>
            <a:pPr eaLnBrk="1" hangingPunct="1"/>
            <a:r>
              <a:rPr lang="en-US" altLang="en-US" sz="2500" dirty="0">
                <a:solidFill>
                  <a:srgbClr val="000000"/>
                </a:solidFill>
              </a:rPr>
              <a:t>The first, the </a:t>
            </a:r>
            <a:r>
              <a:rPr lang="en-US" altLang="en-US" sz="2500" dirty="0">
                <a:solidFill>
                  <a:srgbClr val="0000FF"/>
                </a:solidFill>
              </a:rPr>
              <a:t>format control string</a:t>
            </a:r>
            <a:r>
              <a:rPr lang="en-US" altLang="en-US" sz="2500" dirty="0">
                <a:solidFill>
                  <a:srgbClr val="000000"/>
                </a:solidFill>
              </a:rPr>
              <a:t>, indicates the type of data that should be input by the user.</a:t>
            </a:r>
          </a:p>
          <a:p>
            <a:pPr eaLnBrk="1" hangingPunct="1"/>
            <a:r>
              <a:rPr lang="en-US" altLang="en-US" sz="2500" dirty="0">
                <a:solidFill>
                  <a:srgbClr val="000000"/>
                </a:solidFill>
              </a:rPr>
              <a:t>The </a:t>
            </a:r>
            <a:r>
              <a:rPr lang="en-US" altLang="en-US" sz="2500" dirty="0">
                <a:solidFill>
                  <a:srgbClr val="0000FF"/>
                </a:solidFill>
                <a:latin typeface="LucidaSansTypewriter" pitchFamily="49" charset="0"/>
              </a:rPr>
              <a:t>%d</a:t>
            </a:r>
            <a:r>
              <a:rPr lang="en-US" altLang="en-US" sz="2500" dirty="0">
                <a:solidFill>
                  <a:srgbClr val="000000"/>
                </a:solidFill>
              </a:rPr>
              <a:t> </a:t>
            </a:r>
            <a:r>
              <a:rPr lang="en-US" altLang="en-US" sz="2500" dirty="0">
                <a:solidFill>
                  <a:srgbClr val="0000FF"/>
                </a:solidFill>
              </a:rPr>
              <a:t>conversion </a:t>
            </a:r>
            <a:r>
              <a:rPr lang="en-US" altLang="en-US" sz="2500" dirty="0" err="1">
                <a:solidFill>
                  <a:srgbClr val="0000FF"/>
                </a:solidFill>
              </a:rPr>
              <a:t>specifier</a:t>
            </a:r>
            <a:r>
              <a:rPr lang="en-US" altLang="en-US" sz="2500" dirty="0">
                <a:solidFill>
                  <a:srgbClr val="000000"/>
                </a:solidFill>
              </a:rPr>
              <a:t> indicates that the </a:t>
            </a:r>
            <a:r>
              <a:rPr lang="en-US" altLang="en-US" sz="2500" u="sng" dirty="0">
                <a:solidFill>
                  <a:srgbClr val="000000"/>
                </a:solidFill>
              </a:rPr>
              <a:t>data should be an integer</a:t>
            </a:r>
            <a:r>
              <a:rPr lang="en-US" altLang="en-US" sz="2500" dirty="0">
                <a:solidFill>
                  <a:srgbClr val="000000"/>
                </a:solidFill>
              </a:rPr>
              <a:t> (the letter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lang="en-US" altLang="en-US" sz="2500" dirty="0">
                <a:solidFill>
                  <a:srgbClr val="000000"/>
                </a:solidFill>
              </a:rPr>
              <a:t> stands for “decimal integer”).</a:t>
            </a:r>
          </a:p>
          <a:p>
            <a:pPr eaLnBrk="1" hangingPunct="1"/>
            <a:r>
              <a:rPr lang="en-US" altLang="en-US" sz="2500" dirty="0">
                <a:solidFill>
                  <a:srgbClr val="000000"/>
                </a:solidFill>
              </a:rPr>
              <a:t>The </a:t>
            </a:r>
            <a:r>
              <a:rPr lang="en-US" altLang="en-US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%</a:t>
            </a:r>
            <a:r>
              <a:rPr lang="en-US" altLang="en-US" sz="2500" dirty="0">
                <a:solidFill>
                  <a:srgbClr val="000000"/>
                </a:solidFill>
              </a:rPr>
              <a:t> in this context is treated by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altLang="en-US" sz="2500" dirty="0">
                <a:solidFill>
                  <a:srgbClr val="000000"/>
                </a:solidFill>
              </a:rPr>
              <a:t> (and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en-US" sz="2500" dirty="0">
                <a:solidFill>
                  <a:srgbClr val="000000"/>
                </a:solidFill>
              </a:rPr>
              <a:t> as we’ll see) as a special character that begins a conversion </a:t>
            </a:r>
            <a:r>
              <a:rPr lang="en-US" altLang="en-US" sz="2500" dirty="0" err="1">
                <a:solidFill>
                  <a:srgbClr val="000000"/>
                </a:solidFill>
              </a:rPr>
              <a:t>specifier</a:t>
            </a:r>
            <a:r>
              <a:rPr lang="en-US" altLang="en-US" sz="2500" dirty="0">
                <a:solidFill>
                  <a:srgbClr val="000000"/>
                </a:solidFill>
              </a:rPr>
              <a:t>.</a:t>
            </a:r>
          </a:p>
          <a:p>
            <a:pPr eaLnBrk="1" hangingPunct="1"/>
            <a:r>
              <a:rPr lang="en-US" altLang="en-US" sz="2500" dirty="0">
                <a:solidFill>
                  <a:srgbClr val="000000"/>
                </a:solidFill>
              </a:rPr>
              <a:t>The second argument of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altLang="en-US" sz="2500" dirty="0">
                <a:solidFill>
                  <a:srgbClr val="000000"/>
                </a:solidFill>
              </a:rPr>
              <a:t> begins with an ampersand (&amp;)—called the </a:t>
            </a:r>
            <a:r>
              <a:rPr lang="en-US" altLang="en-US" sz="2500" dirty="0">
                <a:solidFill>
                  <a:srgbClr val="0000FF"/>
                </a:solidFill>
              </a:rPr>
              <a:t>address operator</a:t>
            </a:r>
            <a:r>
              <a:rPr lang="en-US" altLang="en-US" sz="2500" dirty="0">
                <a:solidFill>
                  <a:srgbClr val="000000"/>
                </a:solidFill>
              </a:rPr>
              <a:t> in </a:t>
            </a:r>
            <a:r>
              <a:rPr lang="en-US" altLang="en-US" sz="2500" u="sng" dirty="0">
                <a:solidFill>
                  <a:srgbClr val="000000"/>
                </a:solidFill>
              </a:rPr>
              <a:t>C—followed by the variable name</a:t>
            </a:r>
            <a:r>
              <a:rPr lang="en-US" altLang="en-US" sz="25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59396" name="Footer Placeholder 3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© 2016 Pearson Education, Ltd.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97E8EA-6EFD-4D52-A190-AD79F09157EA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2800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2.3  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Another Simple C Program: Adding Two Integers (Cont.)</a:t>
            </a:r>
          </a:p>
        </p:txBody>
      </p:sp>
      <p:sp>
        <p:nvSpPr>
          <p:cNvPr id="57347" name="Text Placeholder 2"/>
          <p:cNvSpPr>
            <a:spLocks noGrp="1"/>
          </p:cNvSpPr>
          <p:nvPr>
            <p:ph type="body" idx="1"/>
          </p:nvPr>
        </p:nvSpPr>
        <p:spPr>
          <a:xfrm>
            <a:off x="190500" y="1387474"/>
            <a:ext cx="87630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000" dirty="0">
                <a:solidFill>
                  <a:srgbClr val="000000"/>
                </a:solidFill>
              </a:rPr>
              <a:t>The </a:t>
            </a:r>
            <a:r>
              <a:rPr lang="en-US" altLang="en-US" sz="3000" b="1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altLang="en-US" sz="3000" dirty="0">
                <a:solidFill>
                  <a:srgbClr val="000000"/>
                </a:solidFill>
              </a:rPr>
              <a:t>, when combined with the variable name, tells </a:t>
            </a:r>
            <a:r>
              <a:rPr lang="en-US" altLang="en-US" sz="3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altLang="en-US" sz="3000" dirty="0">
                <a:solidFill>
                  <a:srgbClr val="000000"/>
                </a:solidFill>
              </a:rPr>
              <a:t> the location (or address) in memory at which the variable 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integer1</a:t>
            </a:r>
            <a:r>
              <a:rPr lang="en-US" altLang="en-US" sz="3000" dirty="0">
                <a:solidFill>
                  <a:srgbClr val="000000"/>
                </a:solidFill>
              </a:rPr>
              <a:t> is stored.</a:t>
            </a:r>
          </a:p>
          <a:p>
            <a:pPr eaLnBrk="1" hangingPunct="1"/>
            <a:r>
              <a:rPr lang="en-US" altLang="en-US" sz="3000" dirty="0">
                <a:solidFill>
                  <a:srgbClr val="000000"/>
                </a:solidFill>
              </a:rPr>
              <a:t>The computer then stores the value that the user enters for 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integer1</a:t>
            </a:r>
            <a:r>
              <a:rPr lang="en-US" altLang="en-US" sz="3000" dirty="0">
                <a:solidFill>
                  <a:srgbClr val="000000"/>
                </a:solidFill>
              </a:rPr>
              <a:t> at that location.</a:t>
            </a:r>
          </a:p>
          <a:p>
            <a:pPr eaLnBrk="1" hangingPunct="1"/>
            <a:r>
              <a:rPr lang="en-US" altLang="en-US" sz="3000" dirty="0">
                <a:solidFill>
                  <a:srgbClr val="000000"/>
                </a:solidFill>
              </a:rPr>
              <a:t>The use of ampersand (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altLang="en-US" sz="3000" dirty="0">
                <a:solidFill>
                  <a:srgbClr val="000000"/>
                </a:solidFill>
              </a:rPr>
              <a:t>) is often confusing </a:t>
            </a:r>
            <a:endParaRPr lang="tr-TR" altLang="en-US" sz="3000" dirty="0">
              <a:solidFill>
                <a:srgbClr val="000000"/>
              </a:solidFill>
            </a:endParaRPr>
          </a:p>
          <a:p>
            <a:pPr eaLnBrk="1" hangingPunct="1"/>
            <a:r>
              <a:rPr lang="en-US" altLang="en-US" sz="3000" dirty="0">
                <a:solidFill>
                  <a:srgbClr val="000000"/>
                </a:solidFill>
              </a:rPr>
              <a:t>For now, just remember to precede each variable in every call to 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altLang="en-US" sz="3000" dirty="0">
                <a:solidFill>
                  <a:srgbClr val="000000"/>
                </a:solidFill>
              </a:rPr>
              <a:t> with an ampersand.</a:t>
            </a:r>
          </a:p>
        </p:txBody>
      </p:sp>
      <p:sp>
        <p:nvSpPr>
          <p:cNvPr id="60420" name="Footer Placeholder 3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© 2016 Pearson Education, Ltd.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97E8EA-6EFD-4D52-A190-AD79F09157EA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776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rgbClr val="24B5A1"/>
                </a:solidFill>
                <a:latin typeface="Arial"/>
              </a:rPr>
              <a:t>2.3  </a:t>
            </a:r>
            <a:r>
              <a:rPr lang="en-US">
                <a:solidFill>
                  <a:srgbClr val="3380E6"/>
                </a:solidFill>
                <a:latin typeface="Arial"/>
              </a:rPr>
              <a:t>Another Simple C Program: Adding Two Integers (Cont.)</a:t>
            </a:r>
          </a:p>
        </p:txBody>
      </p:sp>
      <p:sp>
        <p:nvSpPr>
          <p:cNvPr id="59395" name="Text Placeholder 2"/>
          <p:cNvSpPr>
            <a:spLocks noGrp="1"/>
          </p:cNvSpPr>
          <p:nvPr>
            <p:ph type="body" idx="1"/>
          </p:nvPr>
        </p:nvSpPr>
        <p:spPr>
          <a:xfrm>
            <a:off x="76200" y="1600200"/>
            <a:ext cx="8915400" cy="4876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When the computer executes the preceding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altLang="en-US" sz="2500" dirty="0">
                <a:solidFill>
                  <a:srgbClr val="000000"/>
                </a:solidFill>
              </a:rPr>
              <a:t>, it waits for the user to enter a value for variable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integer1</a:t>
            </a:r>
            <a:r>
              <a:rPr lang="en-US" altLang="en-US" sz="2500" dirty="0">
                <a:solidFill>
                  <a:srgbClr val="000000"/>
                </a:solidFill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The user responds by typing an integer, then pressing the </a:t>
            </a:r>
            <a:r>
              <a:rPr lang="en-US" altLang="en-US" sz="2500" i="1" dirty="0">
                <a:solidFill>
                  <a:srgbClr val="0000FF"/>
                </a:solidFill>
              </a:rPr>
              <a:t>Enter</a:t>
            </a:r>
            <a:r>
              <a:rPr lang="en-US" altLang="en-US" sz="2500" dirty="0">
                <a:solidFill>
                  <a:srgbClr val="0000FF"/>
                </a:solidFill>
              </a:rPr>
              <a:t> key</a:t>
            </a:r>
            <a:r>
              <a:rPr lang="en-US" altLang="en-US" sz="2500" dirty="0">
                <a:solidFill>
                  <a:srgbClr val="000000"/>
                </a:solidFill>
              </a:rPr>
              <a:t> to send the number to the computer.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The computer then assigns this number, or value, to the variable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integer1</a:t>
            </a:r>
            <a:r>
              <a:rPr lang="en-US" altLang="en-US" sz="2500" dirty="0">
                <a:solidFill>
                  <a:srgbClr val="000000"/>
                </a:solidFill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Any subsequent references to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integer1</a:t>
            </a:r>
            <a:r>
              <a:rPr lang="en-US" altLang="en-US" sz="2500" dirty="0">
                <a:solidFill>
                  <a:srgbClr val="000000"/>
                </a:solidFill>
              </a:rPr>
              <a:t> in this program </a:t>
            </a:r>
            <a:r>
              <a:rPr lang="en-US" altLang="en-US" sz="2500" u="sng" dirty="0">
                <a:solidFill>
                  <a:srgbClr val="000000"/>
                </a:solidFill>
              </a:rPr>
              <a:t>will use this same value</a:t>
            </a:r>
            <a:r>
              <a:rPr lang="en-US" altLang="en-US" sz="2500" dirty="0">
                <a:solidFill>
                  <a:srgbClr val="000000"/>
                </a:solidFill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Functions </a:t>
            </a:r>
            <a:r>
              <a:rPr lang="en-US" altLang="en-US" sz="2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en-US" sz="2500" dirty="0">
                <a:solidFill>
                  <a:srgbClr val="000000"/>
                </a:solidFill>
              </a:rPr>
              <a:t> and </a:t>
            </a:r>
            <a:r>
              <a:rPr lang="en-US" altLang="en-US" sz="2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altLang="en-US" sz="2500" dirty="0">
                <a:solidFill>
                  <a:srgbClr val="000000"/>
                </a:solidFill>
              </a:rPr>
              <a:t> facilitate interaction between the user and the computer.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Because this interaction resembles a dialogue, it’s often called</a:t>
            </a:r>
            <a:r>
              <a:rPr lang="en-US" altLang="en-US" sz="2500" dirty="0">
                <a:solidFill>
                  <a:srgbClr val="0000FF"/>
                </a:solidFill>
              </a:rPr>
              <a:t> interactive computing</a:t>
            </a:r>
            <a:r>
              <a:rPr lang="en-US" altLang="en-US" sz="25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62468" name="Footer Placeholder 3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© 2016 Pearson Education, Ltd.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97E8EA-6EFD-4D52-A190-AD79F09157EA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610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Text Placeholder 2"/>
          <p:cNvSpPr>
            <a:spLocks noGrp="1"/>
          </p:cNvSpPr>
          <p:nvPr>
            <p:ph type="body" idx="1"/>
          </p:nvPr>
        </p:nvSpPr>
        <p:spPr>
          <a:xfrm>
            <a:off x="102358" y="152400"/>
            <a:ext cx="8991600" cy="22415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en-US" sz="2000" b="1" dirty="0">
                <a:solidFill>
                  <a:srgbClr val="128AFF"/>
                </a:solidFill>
                <a:latin typeface="Consolas" panose="020B0609020204030204" pitchFamily="49" charset="0"/>
              </a:rPr>
              <a:t>"Enter second integer\n"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); </a:t>
            </a:r>
            <a:r>
              <a:rPr lang="en-US" altLang="en-US" sz="2000" b="1" dirty="0">
                <a:solidFill>
                  <a:srgbClr val="00BF00"/>
                </a:solidFill>
                <a:latin typeface="Consolas" panose="020B0609020204030204" pitchFamily="49" charset="0"/>
              </a:rPr>
              <a:t>// prompt</a:t>
            </a:r>
            <a:endParaRPr lang="en-US" altLang="en-US" sz="2600" b="1" dirty="0">
              <a:solidFill>
                <a:srgbClr val="00BF00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300" dirty="0">
                <a:solidFill>
                  <a:srgbClr val="000000"/>
                </a:solidFill>
              </a:rPr>
              <a:t>displays the message </a:t>
            </a:r>
            <a:r>
              <a:rPr lang="en-US" altLang="en-US" sz="2000" u="sng" dirty="0">
                <a:solidFill>
                  <a:srgbClr val="000000"/>
                </a:solidFill>
                <a:latin typeface="Consolas" panose="020B0609020204030204" pitchFamily="49" charset="0"/>
              </a:rPr>
              <a:t>Enter</a:t>
            </a:r>
            <a:r>
              <a:rPr lang="en-US" altLang="en-US" sz="2000" u="sng" dirty="0">
                <a:solidFill>
                  <a:srgbClr val="000000"/>
                </a:solidFill>
              </a:rPr>
              <a:t> </a:t>
            </a:r>
            <a:r>
              <a:rPr lang="en-US" altLang="en-US" sz="2000" u="sng" dirty="0">
                <a:solidFill>
                  <a:srgbClr val="000000"/>
                </a:solidFill>
                <a:latin typeface="Consolas" panose="020B0609020204030204" pitchFamily="49" charset="0"/>
              </a:rPr>
              <a:t>second</a:t>
            </a:r>
            <a:r>
              <a:rPr lang="en-US" altLang="en-US" sz="2000" u="sng" dirty="0">
                <a:solidFill>
                  <a:srgbClr val="000000"/>
                </a:solidFill>
              </a:rPr>
              <a:t> </a:t>
            </a:r>
            <a:r>
              <a:rPr lang="en-US" altLang="en-US" sz="2000" u="sng" dirty="0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300" dirty="0">
                <a:solidFill>
                  <a:srgbClr val="000000"/>
                </a:solidFill>
              </a:rPr>
              <a:t>on the screen, then positions the cursor to the beginning of the next line.</a:t>
            </a:r>
          </a:p>
          <a:p>
            <a:pPr>
              <a:lnSpc>
                <a:spcPct val="90000"/>
              </a:lnSpc>
            </a:pP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en-US" sz="2000" b="1" dirty="0">
                <a:solidFill>
                  <a:srgbClr val="128AFF"/>
                </a:solidFill>
                <a:latin typeface="Consolas" panose="020B0609020204030204" pitchFamily="49" charset="0"/>
              </a:rPr>
              <a:t>"%d"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 &amp;integer2 ); </a:t>
            </a:r>
            <a:r>
              <a:rPr lang="en-US" altLang="en-US" sz="2000" b="1" dirty="0">
                <a:solidFill>
                  <a:srgbClr val="00BF00"/>
                </a:solidFill>
                <a:latin typeface="Consolas" panose="020B0609020204030204" pitchFamily="49" charset="0"/>
              </a:rPr>
              <a:t>// read an integer</a:t>
            </a:r>
          </a:p>
          <a:p>
            <a:pPr lvl="1">
              <a:lnSpc>
                <a:spcPct val="90000"/>
              </a:lnSpc>
            </a:pPr>
            <a:r>
              <a:rPr lang="en-US" altLang="en-US" sz="2300" dirty="0">
                <a:solidFill>
                  <a:srgbClr val="000000"/>
                </a:solidFill>
              </a:rPr>
              <a:t>obtains a value for variable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integer2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300" dirty="0">
                <a:solidFill>
                  <a:srgbClr val="000000"/>
                </a:solidFill>
              </a:rPr>
              <a:t>from the user</a:t>
            </a:r>
            <a:r>
              <a:rPr lang="tr-TR" altLang="en-US" sz="2300" dirty="0">
                <a:solidFill>
                  <a:srgbClr val="000000"/>
                </a:solidFill>
              </a:rPr>
              <a:t>.</a:t>
            </a:r>
            <a:endParaRPr lang="en-US" altLang="en-US" sz="23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97E8EA-6EFD-4D52-A190-AD79F09157EA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37531" y="1981200"/>
            <a:ext cx="8972266" cy="367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0" i="0" u="none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537" indent="0">
              <a:lnSpc>
                <a:spcPct val="90000"/>
              </a:lnSpc>
              <a:buFont typeface="Wingdings 3" pitchFamily="18" charset="2"/>
              <a:buNone/>
              <a:defRPr/>
            </a:pPr>
            <a:r>
              <a:rPr lang="en-US" sz="2300" b="1" i="1" dirty="0">
                <a:solidFill>
                  <a:srgbClr val="000000"/>
                </a:solidFill>
              </a:rPr>
              <a:t>Assignment Statement</a:t>
            </a:r>
          </a:p>
          <a:p>
            <a:pPr>
              <a:lnSpc>
                <a:spcPct val="90000"/>
              </a:lnSpc>
              <a:defRPr/>
            </a:pPr>
            <a:r>
              <a:rPr lang="en-US" sz="2300" dirty="0">
                <a:solidFill>
                  <a:srgbClr val="000000"/>
                </a:solidFill>
              </a:rPr>
              <a:t>The </a:t>
            </a:r>
            <a:r>
              <a:rPr lang="en-US" sz="2300" dirty="0">
                <a:solidFill>
                  <a:srgbClr val="0000FF"/>
                </a:solidFill>
              </a:rPr>
              <a:t>assignment statement </a:t>
            </a:r>
            <a:endParaRPr lang="en-US" sz="2300" dirty="0">
              <a:solidFill>
                <a:srgbClr val="000000"/>
              </a:solidFill>
            </a:endParaRPr>
          </a:p>
          <a:p>
            <a:pPr lvl="2">
              <a:lnSpc>
                <a:spcPct val="90000"/>
              </a:lnSpc>
              <a:defRPr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sum = integer1 + integer2; </a:t>
            </a:r>
            <a:r>
              <a:rPr lang="en-US" sz="1800" dirty="0">
                <a:solidFill>
                  <a:srgbClr val="00BF00"/>
                </a:solidFill>
                <a:latin typeface="Consolas" panose="020B0609020204030204" pitchFamily="49" charset="0"/>
              </a:rPr>
              <a:t>// assign total to sum </a:t>
            </a:r>
          </a:p>
          <a:p>
            <a:pPr marL="365125" lvl="1" indent="0">
              <a:lnSpc>
                <a:spcPct val="90000"/>
              </a:lnSpc>
              <a:buFont typeface="Verdana" pitchFamily="34" charset="0"/>
              <a:buNone/>
              <a:defRPr/>
            </a:pPr>
            <a:r>
              <a:rPr lang="en-US" sz="2300" dirty="0">
                <a:solidFill>
                  <a:srgbClr val="000000"/>
                </a:solidFill>
              </a:rPr>
              <a:t>calculates the total of variables 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integer1</a:t>
            </a:r>
            <a:r>
              <a:rPr lang="en-US" sz="2300" dirty="0">
                <a:solidFill>
                  <a:srgbClr val="000000"/>
                </a:solidFill>
              </a:rPr>
              <a:t> and 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integer2</a:t>
            </a:r>
            <a:r>
              <a:rPr lang="en-US" sz="2300" dirty="0">
                <a:solidFill>
                  <a:srgbClr val="000000"/>
                </a:solidFill>
              </a:rPr>
              <a:t> and assigns the result to variable 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r>
              <a:rPr lang="en-US" sz="2300" dirty="0">
                <a:solidFill>
                  <a:srgbClr val="000000"/>
                </a:solidFill>
              </a:rPr>
              <a:t> using the assignment operator </a:t>
            </a:r>
            <a:r>
              <a:rPr lang="en-US" sz="2300" b="1" dirty="0">
                <a:solidFill>
                  <a:srgbClr val="000000"/>
                </a:solidFill>
              </a:rPr>
              <a:t>=</a:t>
            </a:r>
          </a:p>
          <a:p>
            <a:pPr>
              <a:lnSpc>
                <a:spcPct val="90000"/>
              </a:lnSpc>
              <a:defRPr/>
            </a:pPr>
            <a:r>
              <a:rPr lang="en-US" sz="2300" dirty="0">
                <a:solidFill>
                  <a:srgbClr val="000000"/>
                </a:solidFill>
              </a:rPr>
              <a:t>The 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00" dirty="0">
                <a:solidFill>
                  <a:srgbClr val="000000"/>
                </a:solidFill>
              </a:rPr>
              <a:t> operator and the 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2300" dirty="0">
                <a:solidFill>
                  <a:srgbClr val="000000"/>
                </a:solidFill>
              </a:rPr>
              <a:t> operator are called binary operators because each has two </a:t>
            </a:r>
            <a:r>
              <a:rPr lang="en-US" sz="2300" dirty="0">
                <a:solidFill>
                  <a:srgbClr val="0000FF"/>
                </a:solidFill>
              </a:rPr>
              <a:t>operands</a:t>
            </a:r>
            <a:r>
              <a:rPr lang="en-US" sz="2300" dirty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90000"/>
              </a:lnSpc>
              <a:defRPr/>
            </a:pPr>
            <a:r>
              <a:rPr lang="en-US" sz="2300" dirty="0">
                <a:solidFill>
                  <a:srgbClr val="000000"/>
                </a:solidFill>
              </a:rPr>
              <a:t>The 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2300" dirty="0">
                <a:solidFill>
                  <a:srgbClr val="000000"/>
                </a:solidFill>
              </a:rPr>
              <a:t> operator’s two operands are 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integer1</a:t>
            </a:r>
            <a:r>
              <a:rPr lang="en-US" sz="2300" dirty="0">
                <a:solidFill>
                  <a:srgbClr val="000000"/>
                </a:solidFill>
              </a:rPr>
              <a:t> and 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integer2</a:t>
            </a:r>
            <a:r>
              <a:rPr lang="en-US" sz="2300" dirty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90000"/>
              </a:lnSpc>
              <a:defRPr/>
            </a:pPr>
            <a:r>
              <a:rPr lang="en-US" sz="2300" dirty="0">
                <a:solidFill>
                  <a:srgbClr val="000000"/>
                </a:solidFill>
              </a:rPr>
              <a:t>The 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00" dirty="0">
                <a:solidFill>
                  <a:srgbClr val="000000"/>
                </a:solidFill>
              </a:rPr>
              <a:t> operator’s two operands are 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r>
              <a:rPr lang="en-US" sz="2300" dirty="0">
                <a:solidFill>
                  <a:srgbClr val="000000"/>
                </a:solidFill>
              </a:rPr>
              <a:t> and the value of the expression 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integer1</a:t>
            </a:r>
            <a:r>
              <a:rPr lang="en-US" sz="2300" b="1" dirty="0">
                <a:solidFill>
                  <a:srgbClr val="000000"/>
                </a:solidFill>
              </a:rPr>
              <a:t> 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2300" b="1" dirty="0">
                <a:solidFill>
                  <a:srgbClr val="000000"/>
                </a:solidFill>
              </a:rPr>
              <a:t> 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integer2</a:t>
            </a:r>
            <a:r>
              <a:rPr lang="en-US" sz="2300" dirty="0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8" name="Picture 7" descr="chtp8_02_Page_22"/>
          <p:cNvPicPr>
            <a:picLocks noGrp="1" noChangeAspect="1"/>
          </p:cNvPicPr>
          <p:nvPr isPhoto="1"/>
        </p:nvPicPr>
        <p:blipFill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7" t="5556" r="4489" b="80000"/>
          <a:stretch/>
        </p:blipFill>
        <p:spPr>
          <a:xfrm>
            <a:off x="609599" y="5654675"/>
            <a:ext cx="8077201" cy="990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61762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964" y="0"/>
            <a:ext cx="8229600" cy="8683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2.3  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Another Simple C Program: Adding Two Integers (Cont.)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164" y="1225549"/>
            <a:ext cx="8839200" cy="4525963"/>
          </a:xfrm>
        </p:spPr>
        <p:txBody>
          <a:bodyPr>
            <a:normAutofit/>
          </a:bodyPr>
          <a:lstStyle/>
          <a:p>
            <a:pPr marL="109537" indent="0" eaLnBrk="1" hangingPunct="1">
              <a:lnSpc>
                <a:spcPct val="80000"/>
              </a:lnSpc>
              <a:buFont typeface="Wingdings 3" pitchFamily="18" charset="2"/>
              <a:buNone/>
              <a:defRPr/>
            </a:pPr>
            <a:r>
              <a:rPr lang="en-US" sz="2100" b="1" i="1" dirty="0">
                <a:solidFill>
                  <a:srgbClr val="000000"/>
                </a:solidFill>
              </a:rPr>
              <a:t>Printing with a Format Control String</a:t>
            </a:r>
          </a:p>
          <a:p>
            <a:pPr>
              <a:lnSpc>
                <a:spcPct val="80000"/>
              </a:lnSpc>
              <a:defRPr/>
            </a:pP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2100" b="1" dirty="0">
                <a:solidFill>
                  <a:srgbClr val="128AFF"/>
                </a:solidFill>
                <a:latin typeface="Consolas" panose="020B0609020204030204" pitchFamily="49" charset="0"/>
              </a:rPr>
              <a:t>"Sum is %d\n"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, sum ); </a:t>
            </a:r>
            <a:r>
              <a:rPr lang="en-US" sz="2100" b="1" dirty="0">
                <a:solidFill>
                  <a:srgbClr val="00BF00"/>
                </a:solidFill>
                <a:latin typeface="Consolas" panose="020B0609020204030204" pitchFamily="49" charset="0"/>
              </a:rPr>
              <a:t>// print sum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100" dirty="0">
                <a:solidFill>
                  <a:srgbClr val="000000"/>
                </a:solidFill>
              </a:rPr>
              <a:t>This </a:t>
            </a:r>
            <a:r>
              <a:rPr lang="en-US" sz="2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100" dirty="0">
                <a:solidFill>
                  <a:srgbClr val="000000"/>
                </a:solidFill>
              </a:rPr>
              <a:t> has two arguments, 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"Sum</a:t>
            </a:r>
            <a:r>
              <a:rPr lang="en-US" sz="2100" b="1" dirty="0">
                <a:solidFill>
                  <a:srgbClr val="000000"/>
                </a:solidFill>
              </a:rPr>
              <a:t> 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is</a:t>
            </a:r>
            <a:r>
              <a:rPr lang="en-US" sz="2100" b="1" dirty="0">
                <a:solidFill>
                  <a:srgbClr val="000000"/>
                </a:solidFill>
              </a:rPr>
              <a:t> 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%d\n"</a:t>
            </a:r>
            <a:r>
              <a:rPr lang="en-US" sz="2100" dirty="0">
                <a:solidFill>
                  <a:srgbClr val="000000"/>
                </a:solidFill>
              </a:rPr>
              <a:t> and 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r>
              <a:rPr lang="en-US" sz="2100" dirty="0">
                <a:solidFill>
                  <a:srgbClr val="000000"/>
                </a:solidFill>
              </a:rPr>
              <a:t>.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100" dirty="0">
                <a:solidFill>
                  <a:srgbClr val="000000"/>
                </a:solidFill>
              </a:rPr>
              <a:t>The first argument is the </a:t>
            </a:r>
            <a:r>
              <a:rPr lang="en-US" sz="2100" u="sng" dirty="0">
                <a:solidFill>
                  <a:srgbClr val="000000"/>
                </a:solidFill>
              </a:rPr>
              <a:t>format control string</a:t>
            </a:r>
            <a:r>
              <a:rPr lang="en-US" sz="2100" dirty="0">
                <a:solidFill>
                  <a:srgbClr val="000000"/>
                </a:solidFill>
              </a:rPr>
              <a:t>.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100" dirty="0">
                <a:solidFill>
                  <a:srgbClr val="000000"/>
                </a:solidFill>
              </a:rPr>
              <a:t>It contains some literal characters to be displayed, and it contains the conversion </a:t>
            </a:r>
            <a:r>
              <a:rPr lang="en-US" sz="2100" dirty="0" err="1">
                <a:solidFill>
                  <a:srgbClr val="000000"/>
                </a:solidFill>
              </a:rPr>
              <a:t>specifier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%d</a:t>
            </a:r>
            <a:r>
              <a:rPr lang="en-US" sz="2100" dirty="0">
                <a:solidFill>
                  <a:srgbClr val="000000"/>
                </a:solidFill>
              </a:rPr>
              <a:t> indicating that an integer will be printed.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100" dirty="0">
                <a:solidFill>
                  <a:srgbClr val="000000"/>
                </a:solidFill>
              </a:rPr>
              <a:t>The second argument specifies the </a:t>
            </a:r>
            <a:r>
              <a:rPr lang="en-US" sz="2100" u="sng" dirty="0">
                <a:solidFill>
                  <a:srgbClr val="000000"/>
                </a:solidFill>
              </a:rPr>
              <a:t>value to be printed</a:t>
            </a:r>
            <a:r>
              <a:rPr lang="en-US" sz="21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67588" name="Footer Placeholder 3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© 2016 Pearson Education, Ltd.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97E8EA-6EFD-4D52-A190-AD79F09157E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04800" y="3771900"/>
            <a:ext cx="8229600" cy="198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0" i="0" u="none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537" indent="0">
              <a:lnSpc>
                <a:spcPct val="80000"/>
              </a:lnSpc>
              <a:buFont typeface="Wingdings 3" pitchFamily="18" charset="2"/>
              <a:buNone/>
              <a:defRPr/>
            </a:pPr>
            <a:r>
              <a:rPr lang="en-US" sz="2300" b="1" i="1" dirty="0">
                <a:solidFill>
                  <a:srgbClr val="000000"/>
                </a:solidFill>
              </a:rPr>
              <a:t>Calculations in </a:t>
            </a:r>
            <a:r>
              <a:rPr lang="en-US" sz="2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000" b="1" i="1" dirty="0">
                <a:solidFill>
                  <a:srgbClr val="000000"/>
                </a:solidFill>
              </a:rPr>
              <a:t> </a:t>
            </a:r>
            <a:r>
              <a:rPr lang="en-US" sz="2300" b="1" i="1" dirty="0">
                <a:solidFill>
                  <a:srgbClr val="000000"/>
                </a:solidFill>
              </a:rPr>
              <a:t>Statements</a:t>
            </a:r>
          </a:p>
          <a:p>
            <a:pPr>
              <a:lnSpc>
                <a:spcPct val="80000"/>
              </a:lnSpc>
              <a:defRPr/>
            </a:pPr>
            <a:r>
              <a:rPr lang="en-US" sz="2300" dirty="0">
                <a:solidFill>
                  <a:srgbClr val="000000"/>
                </a:solidFill>
              </a:rPr>
              <a:t>We could have combined the previous two statements into the statement</a:t>
            </a:r>
          </a:p>
          <a:p>
            <a:pPr lvl="2">
              <a:lnSpc>
                <a:spcPct val="80000"/>
              </a:lnSpc>
              <a:defRPr/>
            </a:pPr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printf( </a:t>
            </a:r>
            <a:r>
              <a:rPr lang="nl-NL" sz="1800" b="1" dirty="0">
                <a:solidFill>
                  <a:srgbClr val="128AFF"/>
                </a:solidFill>
                <a:latin typeface="Consolas" panose="020B0609020204030204" pitchFamily="49" charset="0"/>
              </a:rPr>
              <a:t>"Sum is %d\n"</a:t>
            </a:r>
            <a:r>
              <a:rPr lang="nl-NL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integer1 + integer2 );</a:t>
            </a:r>
          </a:p>
          <a:p>
            <a:pPr>
              <a:lnSpc>
                <a:spcPct val="80000"/>
              </a:lnSpc>
              <a:defRPr/>
            </a:pPr>
            <a:r>
              <a:rPr lang="en-US" sz="2300" dirty="0">
                <a:solidFill>
                  <a:srgbClr val="000000"/>
                </a:solidFill>
              </a:rPr>
              <a:t>The right brace, 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2300" dirty="0">
                <a:solidFill>
                  <a:srgbClr val="000000"/>
                </a:solidFill>
              </a:rPr>
              <a:t>, at line 21 indicates that the end of function 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n-US" sz="2300" dirty="0">
                <a:solidFill>
                  <a:srgbClr val="000000"/>
                </a:solidFill>
              </a:rPr>
              <a:t> has been reached.</a:t>
            </a:r>
          </a:p>
          <a:p>
            <a:pPr>
              <a:lnSpc>
                <a:spcPct val="80000"/>
              </a:lnSpc>
              <a:defRPr/>
            </a:pPr>
            <a:endParaRPr lang="en-US" sz="2300" dirty="0">
              <a:solidFill>
                <a:srgbClr val="000000"/>
              </a:solidFill>
            </a:endParaRPr>
          </a:p>
        </p:txBody>
      </p:sp>
      <p:pic>
        <p:nvPicPr>
          <p:cNvPr id="8" name="Picture 7" descr="chtp8_02_Page_24"/>
          <p:cNvPicPr>
            <a:picLocks noGrp="1" noChangeAspect="1"/>
          </p:cNvPicPr>
          <p:nvPr isPhoto="1"/>
        </p:nvPicPr>
        <p:blipFill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8" t="5555" r="3631" b="80000"/>
          <a:stretch/>
        </p:blipFill>
        <p:spPr>
          <a:xfrm>
            <a:off x="533400" y="5738836"/>
            <a:ext cx="8229601" cy="990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34218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870"/>
            <a:ext cx="8229600" cy="7159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2.4  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Memory Concepts</a:t>
            </a:r>
          </a:p>
        </p:txBody>
      </p:sp>
      <p:sp>
        <p:nvSpPr>
          <p:cNvPr id="68611" name="Text Placeholder 2"/>
          <p:cNvSpPr>
            <a:spLocks noGrp="1"/>
          </p:cNvSpPr>
          <p:nvPr>
            <p:ph type="body" idx="1"/>
          </p:nvPr>
        </p:nvSpPr>
        <p:spPr>
          <a:xfrm>
            <a:off x="48904" y="798441"/>
            <a:ext cx="9067800" cy="4002159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Variable names such as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integer1</a:t>
            </a:r>
            <a:r>
              <a:rPr lang="en-US" altLang="en-US" sz="2500" dirty="0">
                <a:solidFill>
                  <a:srgbClr val="000000"/>
                </a:solidFill>
              </a:rPr>
              <a:t>,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integer2</a:t>
            </a:r>
            <a:r>
              <a:rPr lang="en-US" altLang="en-US" sz="2500" dirty="0">
                <a:solidFill>
                  <a:srgbClr val="000000"/>
                </a:solidFill>
              </a:rPr>
              <a:t> and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r>
              <a:rPr lang="en-US" altLang="en-US" sz="2500" dirty="0">
                <a:solidFill>
                  <a:srgbClr val="000000"/>
                </a:solidFill>
              </a:rPr>
              <a:t> actually correspond to locations in the computer’s memory.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Every variable has a </a:t>
            </a:r>
            <a:r>
              <a:rPr lang="en-US" altLang="en-US" sz="2500" dirty="0">
                <a:solidFill>
                  <a:srgbClr val="0000FF"/>
                </a:solidFill>
              </a:rPr>
              <a:t>name</a:t>
            </a:r>
            <a:r>
              <a:rPr lang="en-US" altLang="en-US" sz="2500" dirty="0">
                <a:solidFill>
                  <a:srgbClr val="000000"/>
                </a:solidFill>
              </a:rPr>
              <a:t>, a </a:t>
            </a:r>
            <a:r>
              <a:rPr lang="en-US" altLang="en-US" sz="2500" dirty="0">
                <a:solidFill>
                  <a:srgbClr val="0000FF"/>
                </a:solidFill>
              </a:rPr>
              <a:t>type </a:t>
            </a:r>
            <a:r>
              <a:rPr lang="en-US" altLang="en-US" sz="2500" dirty="0">
                <a:solidFill>
                  <a:srgbClr val="000000"/>
                </a:solidFill>
              </a:rPr>
              <a:t>and a </a:t>
            </a:r>
            <a:r>
              <a:rPr lang="en-US" altLang="en-US" sz="2500" dirty="0">
                <a:solidFill>
                  <a:srgbClr val="0000FF"/>
                </a:solidFill>
              </a:rPr>
              <a:t>value</a:t>
            </a:r>
            <a:r>
              <a:rPr lang="en-US" altLang="en-US" sz="2500" dirty="0">
                <a:solidFill>
                  <a:srgbClr val="000000"/>
                </a:solidFill>
              </a:rPr>
              <a:t>. </a:t>
            </a:r>
            <a:endParaRPr lang="tr-TR" altLang="en-US" sz="2500" dirty="0">
              <a:solidFill>
                <a:srgbClr val="00000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en-US" sz="1500" dirty="0">
              <a:solidFill>
                <a:srgbClr val="00000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tr-TR" altLang="en-US" sz="2500" dirty="0">
                <a:solidFill>
                  <a:srgbClr val="000000"/>
                </a:solidFill>
              </a:rPr>
              <a:t>W</a:t>
            </a:r>
            <a:r>
              <a:rPr lang="en-US" altLang="en-US" sz="2500" dirty="0">
                <a:solidFill>
                  <a:srgbClr val="000000"/>
                </a:solidFill>
              </a:rPr>
              <a:t>hen the statement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en-US" sz="1900" b="1" dirty="0">
                <a:solidFill>
                  <a:srgbClr val="128AFF"/>
                </a:solidFill>
                <a:latin typeface="Consolas" panose="020B0609020204030204" pitchFamily="49" charset="0"/>
              </a:rPr>
              <a:t>"%d"</a:t>
            </a:r>
            <a:r>
              <a:rPr lang="en-US" altLang="en-US" sz="1900" b="1" dirty="0">
                <a:solidFill>
                  <a:srgbClr val="000000"/>
                </a:solidFill>
                <a:latin typeface="Consolas" panose="020B0609020204030204" pitchFamily="49" charset="0"/>
              </a:rPr>
              <a:t>, &amp;integer1 ); </a:t>
            </a:r>
            <a:r>
              <a:rPr lang="en-US" altLang="en-US" sz="1900" b="1" dirty="0">
                <a:solidFill>
                  <a:srgbClr val="00BF00"/>
                </a:solidFill>
                <a:latin typeface="Consolas" panose="020B0609020204030204" pitchFamily="49" charset="0"/>
              </a:rPr>
              <a:t>// read an integer 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500" dirty="0">
                <a:solidFill>
                  <a:srgbClr val="000000"/>
                </a:solidFill>
              </a:rPr>
              <a:t>is executed, the value entered by the user is placed into a</a:t>
            </a:r>
            <a:r>
              <a:rPr lang="tr-TR" altLang="en-US" sz="2500" dirty="0">
                <a:solidFill>
                  <a:srgbClr val="000000"/>
                </a:solidFill>
              </a:rPr>
              <a:t> </a:t>
            </a:r>
            <a:r>
              <a:rPr lang="en-US" altLang="en-US" sz="2500" u="sng" dirty="0">
                <a:solidFill>
                  <a:srgbClr val="000000"/>
                </a:solidFill>
              </a:rPr>
              <a:t>memory location</a:t>
            </a:r>
            <a:r>
              <a:rPr lang="en-US" altLang="en-US" sz="2500" dirty="0">
                <a:solidFill>
                  <a:srgbClr val="000000"/>
                </a:solidFill>
              </a:rPr>
              <a:t> to which the name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integer1</a:t>
            </a:r>
            <a:r>
              <a:rPr lang="en-US" altLang="en-US" sz="2500" dirty="0">
                <a:solidFill>
                  <a:srgbClr val="000000"/>
                </a:solidFill>
              </a:rPr>
              <a:t> has been assigned.</a:t>
            </a:r>
            <a:endParaRPr lang="tr-TR" altLang="en-US" sz="2500" dirty="0">
              <a:solidFill>
                <a:srgbClr val="00000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en-US" sz="15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Suppose the user enters the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45</a:t>
            </a:r>
            <a:r>
              <a:rPr lang="en-US" altLang="en-US" sz="2500" dirty="0">
                <a:solidFill>
                  <a:srgbClr val="000000"/>
                </a:solidFill>
              </a:rPr>
              <a:t> as the value for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integer1</a:t>
            </a:r>
            <a:r>
              <a:rPr lang="en-US" altLang="en-US" sz="2500" dirty="0">
                <a:solidFill>
                  <a:srgbClr val="000000"/>
                </a:solidFill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The computer will place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45</a:t>
            </a:r>
            <a:r>
              <a:rPr lang="en-US" altLang="en-US" sz="2500" dirty="0">
                <a:solidFill>
                  <a:srgbClr val="000000"/>
                </a:solidFill>
              </a:rPr>
              <a:t> into location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integer1</a:t>
            </a:r>
            <a:r>
              <a:rPr lang="en-US" altLang="en-US" sz="2500" dirty="0">
                <a:solidFill>
                  <a:srgbClr val="000000"/>
                </a:solidFill>
              </a:rPr>
              <a:t> as shown in Fig. 2.6.</a:t>
            </a:r>
          </a:p>
        </p:txBody>
      </p:sp>
      <p:sp>
        <p:nvSpPr>
          <p:cNvPr id="78852" name="Footer Placeholder 3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© 2016 Pearson Education, Ltd.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97E8EA-6EFD-4D52-A190-AD79F09157E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6" name="Picture 5" descr="chtp8_02_Page_25"/>
          <p:cNvPicPr>
            <a:picLocks noGrp="1" noChangeAspect="1"/>
          </p:cNvPicPr>
          <p:nvPr isPhoto="1"/>
        </p:nvPicPr>
        <p:blipFill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5" b="74444"/>
          <a:stretch/>
        </p:blipFill>
        <p:spPr>
          <a:xfrm>
            <a:off x="48904" y="4913763"/>
            <a:ext cx="8875713" cy="1371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3182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51" y="0"/>
            <a:ext cx="8229600" cy="6397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2.4  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Memory Concepts (Cont.) </a:t>
            </a:r>
          </a:p>
        </p:txBody>
      </p:sp>
      <p:sp>
        <p:nvSpPr>
          <p:cNvPr id="70659" name="Text Placeholder 2"/>
          <p:cNvSpPr>
            <a:spLocks noGrp="1"/>
          </p:cNvSpPr>
          <p:nvPr>
            <p:ph type="body" idx="1"/>
          </p:nvPr>
        </p:nvSpPr>
        <p:spPr>
          <a:xfrm>
            <a:off x="112594" y="838200"/>
            <a:ext cx="8915400" cy="396057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500" dirty="0">
                <a:solidFill>
                  <a:srgbClr val="000000"/>
                </a:solidFill>
              </a:rPr>
              <a:t>Whenever a value is placed in a memory location, the value </a:t>
            </a:r>
            <a:r>
              <a:rPr lang="en-US" altLang="en-US" sz="2500" u="sng" dirty="0">
                <a:solidFill>
                  <a:srgbClr val="000000"/>
                </a:solidFill>
              </a:rPr>
              <a:t>replaces the previous value in that location</a:t>
            </a:r>
            <a:r>
              <a:rPr lang="en-US" altLang="en-US" sz="2500" dirty="0">
                <a:solidFill>
                  <a:srgbClr val="000000"/>
                </a:solidFill>
              </a:rPr>
              <a:t>; thus, this process is said to be </a:t>
            </a:r>
            <a:r>
              <a:rPr lang="en-US" altLang="en-US" sz="2500" dirty="0">
                <a:solidFill>
                  <a:srgbClr val="0000FF"/>
                </a:solidFill>
              </a:rPr>
              <a:t>destructive</a:t>
            </a:r>
            <a:r>
              <a:rPr lang="en-US" altLang="en-US" sz="2500" dirty="0">
                <a:solidFill>
                  <a:srgbClr val="000000"/>
                </a:solidFill>
              </a:rPr>
              <a:t>.</a:t>
            </a:r>
          </a:p>
          <a:p>
            <a:pPr eaLnBrk="1" hangingPunct="1"/>
            <a:r>
              <a:rPr lang="en-US" altLang="en-US" sz="2500" dirty="0">
                <a:solidFill>
                  <a:srgbClr val="000000"/>
                </a:solidFill>
              </a:rPr>
              <a:t>When the statement</a:t>
            </a:r>
          </a:p>
          <a:p>
            <a:pPr lvl="2" eaLnBrk="1" hangingPunct="1"/>
            <a:r>
              <a:rPr lang="en-US" alt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en-US" sz="1900" b="1" dirty="0">
                <a:solidFill>
                  <a:srgbClr val="128AFF"/>
                </a:solidFill>
                <a:latin typeface="Consolas" panose="020B0609020204030204" pitchFamily="49" charset="0"/>
              </a:rPr>
              <a:t>"%d"</a:t>
            </a:r>
            <a:r>
              <a:rPr lang="en-US" altLang="en-US" sz="1900" b="1" dirty="0">
                <a:solidFill>
                  <a:srgbClr val="000000"/>
                </a:solidFill>
                <a:latin typeface="Consolas" panose="020B0609020204030204" pitchFamily="49" charset="0"/>
              </a:rPr>
              <a:t>, &amp;integer2 ); </a:t>
            </a:r>
            <a:r>
              <a:rPr lang="en-US" altLang="en-US" sz="1900" b="1" dirty="0">
                <a:solidFill>
                  <a:srgbClr val="00BF00"/>
                </a:solidFill>
                <a:latin typeface="Consolas" panose="020B0609020204030204" pitchFamily="49" charset="0"/>
              </a:rPr>
              <a:t>// read an integer</a:t>
            </a:r>
          </a:p>
          <a:p>
            <a:pPr marL="365125" lvl="1" indent="0" eaLnBrk="1" hangingPunct="1">
              <a:buFont typeface="Verdana" pitchFamily="34" charset="0"/>
              <a:buNone/>
            </a:pPr>
            <a:r>
              <a:rPr lang="en-US" altLang="en-US" sz="2500" dirty="0">
                <a:solidFill>
                  <a:srgbClr val="000000"/>
                </a:solidFill>
              </a:rPr>
              <a:t>executes, suppose the user enters the value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72</a:t>
            </a:r>
            <a:r>
              <a:rPr lang="en-US" altLang="en-US" sz="2500" dirty="0">
                <a:solidFill>
                  <a:srgbClr val="000000"/>
                </a:solidFill>
              </a:rPr>
              <a:t>.</a:t>
            </a:r>
          </a:p>
          <a:p>
            <a:pPr eaLnBrk="1" hangingPunct="1"/>
            <a:r>
              <a:rPr lang="en-US" altLang="en-US" sz="2500" dirty="0">
                <a:solidFill>
                  <a:srgbClr val="000000"/>
                </a:solidFill>
              </a:rPr>
              <a:t>This value is placed into location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integer2</a:t>
            </a:r>
            <a:r>
              <a:rPr lang="en-US" altLang="en-US" sz="2500" dirty="0">
                <a:solidFill>
                  <a:srgbClr val="000000"/>
                </a:solidFill>
              </a:rPr>
              <a:t>, and memory appears as in Fig. 2.7.</a:t>
            </a:r>
          </a:p>
          <a:p>
            <a:pPr eaLnBrk="1" hangingPunct="1"/>
            <a:r>
              <a:rPr lang="en-US" altLang="en-US" sz="2500" dirty="0">
                <a:solidFill>
                  <a:srgbClr val="000000"/>
                </a:solidFill>
              </a:rPr>
              <a:t>These locations are </a:t>
            </a:r>
            <a:r>
              <a:rPr lang="en-US" altLang="en-US" sz="2500" u="sng" dirty="0">
                <a:solidFill>
                  <a:srgbClr val="000000"/>
                </a:solidFill>
              </a:rPr>
              <a:t>not necessarily adjacent</a:t>
            </a:r>
            <a:r>
              <a:rPr lang="en-US" altLang="en-US" sz="2500" dirty="0">
                <a:solidFill>
                  <a:srgbClr val="000000"/>
                </a:solidFill>
              </a:rPr>
              <a:t> in memory. </a:t>
            </a:r>
          </a:p>
        </p:txBody>
      </p:sp>
      <p:sp>
        <p:nvSpPr>
          <p:cNvPr id="80900" name="Footer Placeholder 3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© 2016 Pearson Education, Ltd.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97E8EA-6EFD-4D52-A190-AD79F09157EA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6" name="Picture 5" descr="chtp8_02_Page_26"/>
          <p:cNvPicPr>
            <a:picLocks noGrp="1" noChangeAspect="1"/>
          </p:cNvPicPr>
          <p:nvPr isPhoto="1"/>
        </p:nvPicPr>
        <p:blipFill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6" b="67778"/>
          <a:stretch/>
        </p:blipFill>
        <p:spPr>
          <a:xfrm>
            <a:off x="152281" y="4937125"/>
            <a:ext cx="8875713" cy="182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34353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873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2.4  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Memory Concepts (Cont.) </a:t>
            </a:r>
          </a:p>
        </p:txBody>
      </p:sp>
      <p:sp>
        <p:nvSpPr>
          <p:cNvPr id="71683" name="Text Placeholder 2"/>
          <p:cNvSpPr>
            <a:spLocks noGrp="1"/>
          </p:cNvSpPr>
          <p:nvPr>
            <p:ph type="body" idx="1"/>
          </p:nvPr>
        </p:nvSpPr>
        <p:spPr>
          <a:xfrm>
            <a:off x="84160" y="595407"/>
            <a:ext cx="8907440" cy="2833593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800" dirty="0">
                <a:solidFill>
                  <a:srgbClr val="000000"/>
                </a:solidFill>
              </a:rPr>
              <a:t>Once the program has obtained values for 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integer1</a:t>
            </a:r>
            <a:r>
              <a:rPr lang="en-US" altLang="en-US" sz="2800" dirty="0">
                <a:solidFill>
                  <a:srgbClr val="000000"/>
                </a:solidFill>
              </a:rPr>
              <a:t> and 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integer2</a:t>
            </a:r>
            <a:r>
              <a:rPr lang="en-US" altLang="en-US" sz="2800" dirty="0">
                <a:solidFill>
                  <a:srgbClr val="000000"/>
                </a:solidFill>
              </a:rPr>
              <a:t>, it adds these values and places the total into variable 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r>
              <a:rPr lang="en-US" altLang="en-US" sz="2800" dirty="0">
                <a:solidFill>
                  <a:srgbClr val="000000"/>
                </a:solidFill>
              </a:rPr>
              <a:t>.</a:t>
            </a:r>
          </a:p>
          <a:p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sum = integer1 + integer2; </a:t>
            </a:r>
            <a:r>
              <a:rPr lang="en-US" altLang="en-US" sz="2800" dirty="0">
                <a:solidFill>
                  <a:srgbClr val="00BF00"/>
                </a:solidFill>
                <a:latin typeface="Consolas" panose="020B0609020204030204" pitchFamily="49" charset="0"/>
              </a:rPr>
              <a:t>// assign total to sum 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replaces whatever value was stored in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r>
              <a:rPr lang="en-US" altLang="en-US" dirty="0">
                <a:solidFill>
                  <a:srgbClr val="000000"/>
                </a:solidFill>
              </a:rPr>
              <a:t>.</a:t>
            </a:r>
            <a:r>
              <a:rPr lang="tr-TR" altLang="en-US" dirty="0">
                <a:solidFill>
                  <a:srgbClr val="000000"/>
                </a:solidFill>
              </a:rPr>
              <a:t> 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97E8EA-6EFD-4D52-A190-AD79F09157EA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1650" y="3466531"/>
            <a:ext cx="8991600" cy="1523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0" i="0" u="none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dirty="0">
                <a:solidFill>
                  <a:srgbClr val="000000"/>
                </a:solidFill>
              </a:rPr>
              <a:t>After 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r>
              <a:rPr lang="en-US" altLang="en-US" sz="2800" dirty="0">
                <a:solidFill>
                  <a:srgbClr val="000000"/>
                </a:solidFill>
              </a:rPr>
              <a:t> is calculated, memory appears as in Fig. 2.8.</a:t>
            </a:r>
          </a:p>
          <a:p>
            <a:r>
              <a:rPr lang="en-US" altLang="en-US" sz="2800" dirty="0">
                <a:solidFill>
                  <a:srgbClr val="000000"/>
                </a:solidFill>
              </a:rPr>
              <a:t>The values of 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integer1</a:t>
            </a:r>
            <a:r>
              <a:rPr lang="en-US" altLang="en-US" sz="2800" dirty="0">
                <a:solidFill>
                  <a:srgbClr val="000000"/>
                </a:solidFill>
              </a:rPr>
              <a:t> and 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integer2</a:t>
            </a:r>
            <a:r>
              <a:rPr lang="en-US" altLang="en-US" sz="2800" dirty="0">
                <a:solidFill>
                  <a:srgbClr val="000000"/>
                </a:solidFill>
              </a:rPr>
              <a:t> appear exactly as they did before they were used in the calculation.</a:t>
            </a:r>
          </a:p>
        </p:txBody>
      </p:sp>
      <p:pic>
        <p:nvPicPr>
          <p:cNvPr id="8" name="Picture 7" descr="chtp8_02_Page_27"/>
          <p:cNvPicPr>
            <a:picLocks noGrp="1" noChangeAspect="1"/>
          </p:cNvPicPr>
          <p:nvPr isPhoto="1"/>
        </p:nvPicPr>
        <p:blipFill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5" b="58889"/>
          <a:stretch/>
        </p:blipFill>
        <p:spPr>
          <a:xfrm>
            <a:off x="952978" y="4933619"/>
            <a:ext cx="6656786" cy="182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2508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2.2  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A Simple C Program: </a:t>
            </a:r>
            <a:br>
              <a:rPr lang="en-US" dirty="0">
                <a:solidFill>
                  <a:srgbClr val="3380E6"/>
                </a:solidFill>
                <a:latin typeface="Arial"/>
              </a:rPr>
            </a:br>
            <a:r>
              <a:rPr lang="en-US" dirty="0">
                <a:solidFill>
                  <a:srgbClr val="3380E6"/>
                </a:solidFill>
                <a:latin typeface="Arial"/>
              </a:rPr>
              <a:t>Printing a Line of Text (Cont.)</a:t>
            </a:r>
          </a:p>
        </p:txBody>
      </p:sp>
      <p:sp>
        <p:nvSpPr>
          <p:cNvPr id="16387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solidFill>
                  <a:srgbClr val="00BF00"/>
                </a:solidFill>
                <a:latin typeface="Consolas" panose="020B0609020204030204" pitchFamily="49" charset="0"/>
              </a:rPr>
              <a:t>// Fig. 2.1: fig02_01.c</a:t>
            </a:r>
            <a:br>
              <a:rPr lang="en-US" altLang="en-US" dirty="0">
                <a:solidFill>
                  <a:srgbClr val="00BF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BF00"/>
                </a:solidFill>
                <a:latin typeface="Consolas" panose="020B0609020204030204" pitchFamily="49" charset="0"/>
              </a:rPr>
              <a:t>// A first program in C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begin with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//, </a:t>
            </a:r>
            <a:r>
              <a:rPr lang="en-US" altLang="en-US" dirty="0">
                <a:solidFill>
                  <a:srgbClr val="000000"/>
                </a:solidFill>
              </a:rPr>
              <a:t>indicating that these two lines are </a:t>
            </a:r>
            <a:r>
              <a:rPr lang="en-US" altLang="en-US" dirty="0">
                <a:solidFill>
                  <a:srgbClr val="0000FF"/>
                </a:solidFill>
              </a:rPr>
              <a:t>comments</a:t>
            </a:r>
            <a:r>
              <a:rPr lang="en-US" altLang="en-US" dirty="0">
                <a:solidFill>
                  <a:srgbClr val="000000"/>
                </a:solidFill>
              </a:rPr>
              <a:t>.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Comments </a:t>
            </a:r>
            <a:r>
              <a:rPr lang="en-US" altLang="en-US" dirty="0">
                <a:solidFill>
                  <a:srgbClr val="0000FF"/>
                </a:solidFill>
              </a:rPr>
              <a:t>document programs</a:t>
            </a:r>
            <a:r>
              <a:rPr lang="en-US" altLang="en-US" dirty="0">
                <a:solidFill>
                  <a:srgbClr val="000000"/>
                </a:solidFill>
              </a:rPr>
              <a:t> and improve program readability.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Comments do not cause the computer to perform any action when the program is run.</a:t>
            </a:r>
          </a:p>
        </p:txBody>
      </p:sp>
      <p:sp>
        <p:nvSpPr>
          <p:cNvPr id="16388" name="Footer Placeholder 3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© 2016 Pearson Education, Ltd.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97E8EA-6EFD-4D52-A190-AD79F09157E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729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2.4  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Memory Concepts (Cont.) </a:t>
            </a:r>
          </a:p>
        </p:txBody>
      </p:sp>
      <p:sp>
        <p:nvSpPr>
          <p:cNvPr id="75779" name="Text Placeholder 2"/>
          <p:cNvSpPr>
            <a:spLocks noGrp="1"/>
          </p:cNvSpPr>
          <p:nvPr>
            <p:ph type="body" idx="1"/>
          </p:nvPr>
        </p:nvSpPr>
        <p:spPr>
          <a:xfrm>
            <a:off x="76200" y="625073"/>
            <a:ext cx="8991600" cy="2575327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z="3000" dirty="0">
                <a:solidFill>
                  <a:srgbClr val="000000"/>
                </a:solidFill>
              </a:rPr>
              <a:t>They were </a:t>
            </a:r>
            <a:r>
              <a:rPr lang="en-US" altLang="en-US" sz="3000" u="sng" dirty="0">
                <a:solidFill>
                  <a:srgbClr val="000000"/>
                </a:solidFill>
              </a:rPr>
              <a:t>used</a:t>
            </a:r>
            <a:r>
              <a:rPr lang="en-US" altLang="en-US" sz="3000" dirty="0">
                <a:solidFill>
                  <a:srgbClr val="000000"/>
                </a:solidFill>
              </a:rPr>
              <a:t>, but </a:t>
            </a:r>
            <a:r>
              <a:rPr lang="en-US" altLang="en-US" sz="3000" u="sng" dirty="0">
                <a:solidFill>
                  <a:srgbClr val="000000"/>
                </a:solidFill>
              </a:rPr>
              <a:t>not destroyed</a:t>
            </a:r>
            <a:r>
              <a:rPr lang="en-US" altLang="en-US" sz="3000" dirty="0">
                <a:solidFill>
                  <a:srgbClr val="000000"/>
                </a:solidFill>
              </a:rPr>
              <a:t>, as the computer performed the calculation.</a:t>
            </a:r>
          </a:p>
          <a:p>
            <a:pPr eaLnBrk="1" hangingPunct="1"/>
            <a:r>
              <a:rPr lang="en-US" altLang="en-US" sz="3000" dirty="0">
                <a:solidFill>
                  <a:srgbClr val="000000"/>
                </a:solidFill>
              </a:rPr>
              <a:t>Thus, </a:t>
            </a:r>
            <a:r>
              <a:rPr lang="en-US" altLang="en-US" sz="3000" u="sng" dirty="0">
                <a:solidFill>
                  <a:srgbClr val="000000"/>
                </a:solidFill>
              </a:rPr>
              <a:t>when a value is read from a memory location</a:t>
            </a:r>
            <a:r>
              <a:rPr lang="en-US" altLang="en-US" sz="3000" dirty="0">
                <a:solidFill>
                  <a:srgbClr val="000000"/>
                </a:solidFill>
              </a:rPr>
              <a:t>, the process is said to be </a:t>
            </a:r>
            <a:r>
              <a:rPr lang="en-US" altLang="en-US" sz="3000" dirty="0">
                <a:solidFill>
                  <a:srgbClr val="0000FF"/>
                </a:solidFill>
              </a:rPr>
              <a:t>nondestructive</a:t>
            </a:r>
            <a:r>
              <a:rPr lang="en-US" altLang="en-US" sz="3000" dirty="0">
                <a:solidFill>
                  <a:srgbClr val="000000"/>
                </a:solidFill>
              </a:rPr>
              <a:t>. </a:t>
            </a:r>
            <a:endParaRPr lang="tr-TR" altLang="en-US" sz="3000" dirty="0">
              <a:solidFill>
                <a:srgbClr val="000000"/>
              </a:solidFill>
            </a:endParaRPr>
          </a:p>
          <a:p>
            <a:r>
              <a:rPr lang="en-US" sz="3000" dirty="0">
                <a:solidFill>
                  <a:srgbClr val="000000"/>
                </a:solidFill>
              </a:rPr>
              <a:t>Most C programs perform calculations using the C</a:t>
            </a:r>
            <a:r>
              <a:rPr lang="en-US" sz="3000" dirty="0">
                <a:solidFill>
                  <a:srgbClr val="0000FF"/>
                </a:solidFill>
              </a:rPr>
              <a:t> arithmetic operators</a:t>
            </a:r>
            <a:r>
              <a:rPr lang="en-US" sz="3000" dirty="0">
                <a:solidFill>
                  <a:srgbClr val="000000"/>
                </a:solidFill>
              </a:rPr>
              <a:t> (Fig. 2.9).</a:t>
            </a:r>
          </a:p>
          <a:p>
            <a:pPr eaLnBrk="1" hangingPunct="1"/>
            <a:endParaRPr lang="en-US" altLang="en-US" sz="2800" dirty="0">
              <a:solidFill>
                <a:srgbClr val="000000"/>
              </a:solidFill>
            </a:endParaRPr>
          </a:p>
        </p:txBody>
      </p:sp>
      <p:sp>
        <p:nvSpPr>
          <p:cNvPr id="86020" name="Footer Placeholder 3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© 2016 Pearson Education, Ltd.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97E8EA-6EFD-4D52-A190-AD79F09157EA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6" name="Picture 5" descr="chtp8_02_Page_28"/>
          <p:cNvPicPr>
            <a:picLocks noGrp="1" noChangeAspect="1"/>
          </p:cNvPicPr>
          <p:nvPr isPhoto="1"/>
        </p:nvPicPr>
        <p:blipFill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8" t="5555" r="3631" b="54445"/>
          <a:stretch/>
        </p:blipFill>
        <p:spPr>
          <a:xfrm>
            <a:off x="609600" y="3369765"/>
            <a:ext cx="8229601" cy="2743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12419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2.5  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Arithmetic in 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" y="730250"/>
            <a:ext cx="9067800" cy="2636838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300" dirty="0">
                <a:solidFill>
                  <a:srgbClr val="000000"/>
                </a:solidFill>
              </a:rPr>
              <a:t>The </a:t>
            </a:r>
            <a:r>
              <a:rPr lang="en-US" sz="2300" dirty="0">
                <a:solidFill>
                  <a:srgbClr val="0000FF"/>
                </a:solidFill>
              </a:rPr>
              <a:t>asterisk</a:t>
            </a:r>
            <a:r>
              <a:rPr lang="en-US" sz="2300" dirty="0">
                <a:solidFill>
                  <a:srgbClr val="000000"/>
                </a:solidFill>
              </a:rPr>
              <a:t> 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300" dirty="0">
                <a:solidFill>
                  <a:srgbClr val="0000FF"/>
                </a:solidFill>
                <a:latin typeface="LucidaSansTypewriter" pitchFamily="49" charset="0"/>
              </a:rPr>
              <a:t>*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2300" dirty="0">
                <a:solidFill>
                  <a:srgbClr val="000000"/>
                </a:solidFill>
              </a:rPr>
              <a:t> indicates </a:t>
            </a:r>
            <a:r>
              <a:rPr lang="en-US" sz="2300" u="sng" dirty="0">
                <a:solidFill>
                  <a:srgbClr val="000000"/>
                </a:solidFill>
              </a:rPr>
              <a:t>multiplication</a:t>
            </a:r>
            <a:r>
              <a:rPr lang="en-US" sz="2300" dirty="0">
                <a:solidFill>
                  <a:srgbClr val="000000"/>
                </a:solidFill>
              </a:rPr>
              <a:t> and the </a:t>
            </a:r>
            <a:r>
              <a:rPr lang="en-US" sz="2300" dirty="0">
                <a:solidFill>
                  <a:srgbClr val="0000FF"/>
                </a:solidFill>
              </a:rPr>
              <a:t>percent sign </a:t>
            </a:r>
            <a:r>
              <a:rPr lang="en-US" sz="2300" dirty="0">
                <a:solidFill>
                  <a:srgbClr val="000000"/>
                </a:solidFill>
              </a:rPr>
              <a:t>(</a:t>
            </a:r>
            <a:r>
              <a:rPr lang="en-US" sz="2300" dirty="0">
                <a:solidFill>
                  <a:srgbClr val="0000FF"/>
                </a:solidFill>
                <a:latin typeface="LucidaSansTypewriter" pitchFamily="49" charset="0"/>
              </a:rPr>
              <a:t>%</a:t>
            </a:r>
            <a:r>
              <a:rPr lang="en-US" sz="2300" dirty="0">
                <a:solidFill>
                  <a:srgbClr val="000000"/>
                </a:solidFill>
              </a:rPr>
              <a:t>) denotes the </a:t>
            </a:r>
            <a:r>
              <a:rPr lang="en-US" sz="2300" u="sng" dirty="0">
                <a:solidFill>
                  <a:srgbClr val="000000"/>
                </a:solidFill>
              </a:rPr>
              <a:t>remainder operator</a:t>
            </a:r>
            <a:endParaRPr lang="tr-TR" sz="23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300" dirty="0">
                <a:solidFill>
                  <a:srgbClr val="000000"/>
                </a:solidFill>
              </a:rPr>
              <a:t>C requires that multiplication be explicitly denoted by using the 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2300" dirty="0">
                <a:solidFill>
                  <a:srgbClr val="000000"/>
                </a:solidFill>
              </a:rPr>
              <a:t> operator as in 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2300" dirty="0">
                <a:solidFill>
                  <a:srgbClr val="000000"/>
                </a:solidFill>
              </a:rPr>
              <a:t> 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2300" dirty="0">
                <a:solidFill>
                  <a:srgbClr val="000000"/>
                </a:solidFill>
              </a:rPr>
              <a:t> 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sz="2300" dirty="0">
                <a:solidFill>
                  <a:srgbClr val="000000"/>
                </a:solidFill>
              </a:rPr>
              <a:t>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300" dirty="0">
                <a:solidFill>
                  <a:srgbClr val="000000"/>
                </a:solidFill>
              </a:rPr>
              <a:t>The arithmetic operators are </a:t>
            </a:r>
            <a:r>
              <a:rPr lang="en-US" sz="2300" u="sng" dirty="0">
                <a:solidFill>
                  <a:srgbClr val="000000"/>
                </a:solidFill>
              </a:rPr>
              <a:t>all binary operators</a:t>
            </a:r>
            <a:r>
              <a:rPr lang="en-US" sz="2300" dirty="0">
                <a:solidFill>
                  <a:srgbClr val="000000"/>
                </a:solidFill>
              </a:rPr>
              <a:t>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300" dirty="0">
                <a:solidFill>
                  <a:srgbClr val="000000"/>
                </a:solidFill>
              </a:rPr>
              <a:t>For example, the expression 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en-US" sz="2300" dirty="0">
                <a:solidFill>
                  <a:srgbClr val="000000"/>
                </a:solidFill>
              </a:rPr>
              <a:t> 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2300" dirty="0">
                <a:solidFill>
                  <a:srgbClr val="000000"/>
                </a:solidFill>
              </a:rPr>
              <a:t> 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7</a:t>
            </a:r>
            <a:r>
              <a:rPr lang="en-US" sz="2300" dirty="0">
                <a:solidFill>
                  <a:srgbClr val="000000"/>
                </a:solidFill>
              </a:rPr>
              <a:t> contains the binary operator 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2300" dirty="0">
                <a:solidFill>
                  <a:srgbClr val="000000"/>
                </a:solidFill>
              </a:rPr>
              <a:t> and the operands 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en-US" sz="2300" dirty="0">
                <a:solidFill>
                  <a:srgbClr val="000000"/>
                </a:solidFill>
              </a:rPr>
              <a:t> and 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7</a:t>
            </a:r>
            <a:r>
              <a:rPr lang="en-US" sz="23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7044" name="Footer Placeholder 3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© 2016 Pearson Education, Ltd.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97E8EA-6EFD-4D52-A190-AD79F09157EA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9373" y="3200400"/>
            <a:ext cx="9036527" cy="2743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0" i="0" u="none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537" indent="0">
              <a:lnSpc>
                <a:spcPct val="80000"/>
              </a:lnSpc>
              <a:buFont typeface="Wingdings 3" pitchFamily="18" charset="2"/>
              <a:buNone/>
              <a:defRPr/>
            </a:pPr>
            <a:r>
              <a:rPr lang="en-US" sz="2300" b="1" i="1" dirty="0"/>
              <a:t>Integer Division and the Remainder Operator</a:t>
            </a:r>
          </a:p>
          <a:p>
            <a:pPr>
              <a:lnSpc>
                <a:spcPct val="80000"/>
              </a:lnSpc>
              <a:defRPr/>
            </a:pPr>
            <a:r>
              <a:rPr lang="en-US" sz="2300" dirty="0">
                <a:solidFill>
                  <a:srgbClr val="0000FF"/>
                </a:solidFill>
              </a:rPr>
              <a:t>Integer division</a:t>
            </a:r>
            <a:r>
              <a:rPr lang="en-US" sz="2300" dirty="0">
                <a:solidFill>
                  <a:srgbClr val="000000"/>
                </a:solidFill>
              </a:rPr>
              <a:t> yields an integer result</a:t>
            </a:r>
          </a:p>
          <a:p>
            <a:pPr>
              <a:lnSpc>
                <a:spcPct val="80000"/>
              </a:lnSpc>
              <a:defRPr/>
            </a:pPr>
            <a:r>
              <a:rPr lang="en-US" sz="2300" dirty="0">
                <a:solidFill>
                  <a:srgbClr val="000000"/>
                </a:solidFill>
              </a:rPr>
              <a:t>For example, the expression 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7</a:t>
            </a:r>
            <a:r>
              <a:rPr lang="en-US" sz="2300" dirty="0">
                <a:solidFill>
                  <a:srgbClr val="000000"/>
                </a:solidFill>
              </a:rPr>
              <a:t> 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2300" dirty="0">
                <a:solidFill>
                  <a:srgbClr val="000000"/>
                </a:solidFill>
              </a:rPr>
              <a:t> 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r>
              <a:rPr lang="en-US" sz="2300" dirty="0">
                <a:solidFill>
                  <a:srgbClr val="000000"/>
                </a:solidFill>
              </a:rPr>
              <a:t> evaluates to 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endParaRPr lang="en-US" sz="23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defRPr/>
            </a:pPr>
            <a:r>
              <a:rPr lang="en-US" sz="2300" dirty="0">
                <a:solidFill>
                  <a:srgbClr val="000000"/>
                </a:solidFill>
              </a:rPr>
              <a:t>C provides the </a:t>
            </a:r>
            <a:r>
              <a:rPr lang="en-US" sz="2300" dirty="0">
                <a:solidFill>
                  <a:srgbClr val="0000FF"/>
                </a:solidFill>
              </a:rPr>
              <a:t>remainder operator</a:t>
            </a:r>
            <a:r>
              <a:rPr lang="en-US" sz="2300" dirty="0">
                <a:solidFill>
                  <a:srgbClr val="000000"/>
                </a:solidFill>
              </a:rPr>
              <a:t>, </a:t>
            </a:r>
            <a:r>
              <a:rPr lang="en-US" sz="2300" dirty="0">
                <a:solidFill>
                  <a:srgbClr val="0000FF"/>
                </a:solidFill>
                <a:latin typeface="LucidaSansTypewriter" pitchFamily="49" charset="0"/>
              </a:rPr>
              <a:t>%</a:t>
            </a:r>
            <a:r>
              <a:rPr lang="en-US" sz="2300" dirty="0">
                <a:solidFill>
                  <a:srgbClr val="000000"/>
                </a:solidFill>
              </a:rPr>
              <a:t>, which yields the remainder after integer division</a:t>
            </a:r>
            <a:r>
              <a:rPr lang="tr-TR" sz="2300" dirty="0">
                <a:solidFill>
                  <a:srgbClr val="000000"/>
                </a:solidFill>
              </a:rPr>
              <a:t> (</a:t>
            </a:r>
            <a:r>
              <a:rPr lang="en-US" sz="2300" dirty="0">
                <a:solidFill>
                  <a:srgbClr val="000000"/>
                </a:solidFill>
              </a:rPr>
              <a:t>used only with integer operands</a:t>
            </a:r>
            <a:r>
              <a:rPr lang="tr-TR" sz="2300" dirty="0">
                <a:solidFill>
                  <a:srgbClr val="000000"/>
                </a:solidFill>
              </a:rPr>
              <a:t>)</a:t>
            </a:r>
            <a:endParaRPr lang="en-US" sz="23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defRPr/>
            </a:pPr>
            <a:r>
              <a:rPr lang="en-US" sz="2300" dirty="0">
                <a:solidFill>
                  <a:srgbClr val="000000"/>
                </a:solidFill>
              </a:rPr>
              <a:t>The expression 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en-US" sz="2300" b="1" dirty="0">
                <a:solidFill>
                  <a:srgbClr val="000000"/>
                </a:solidFill>
              </a:rPr>
              <a:t> 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%</a:t>
            </a:r>
            <a:r>
              <a:rPr lang="en-US" sz="2300" b="1" dirty="0">
                <a:solidFill>
                  <a:srgbClr val="000000"/>
                </a:solidFill>
              </a:rPr>
              <a:t> 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r>
              <a:rPr lang="en-US" sz="2300" b="1" dirty="0">
                <a:solidFill>
                  <a:srgbClr val="000000"/>
                </a:solidFill>
              </a:rPr>
              <a:t> </a:t>
            </a:r>
            <a:r>
              <a:rPr lang="en-US" sz="2300" dirty="0">
                <a:solidFill>
                  <a:srgbClr val="000000"/>
                </a:solidFill>
              </a:rPr>
              <a:t>yields the remainder after 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en-US" sz="2300" dirty="0">
                <a:solidFill>
                  <a:srgbClr val="000000"/>
                </a:solidFill>
              </a:rPr>
              <a:t> is divided by 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endParaRPr lang="en-US" sz="23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defRPr/>
            </a:pPr>
            <a:r>
              <a:rPr lang="en-US" sz="2300" dirty="0">
                <a:solidFill>
                  <a:srgbClr val="000000"/>
                </a:solidFill>
              </a:rPr>
              <a:t>Thus, 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7</a:t>
            </a:r>
            <a:r>
              <a:rPr lang="en-US" sz="2300" dirty="0">
                <a:solidFill>
                  <a:srgbClr val="000000"/>
                </a:solidFill>
              </a:rPr>
              <a:t> 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%</a:t>
            </a:r>
            <a:r>
              <a:rPr lang="en-US" sz="2300" dirty="0">
                <a:solidFill>
                  <a:srgbClr val="000000"/>
                </a:solidFill>
              </a:rPr>
              <a:t> 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r>
              <a:rPr lang="en-US" sz="2300" dirty="0">
                <a:solidFill>
                  <a:srgbClr val="000000"/>
                </a:solidFill>
              </a:rPr>
              <a:t> yields 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en-US" sz="2300" dirty="0">
                <a:solidFill>
                  <a:srgbClr val="000000"/>
                </a:solidFill>
              </a:rPr>
              <a:t> and 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17</a:t>
            </a:r>
            <a:r>
              <a:rPr lang="en-US" sz="2300" dirty="0">
                <a:solidFill>
                  <a:srgbClr val="000000"/>
                </a:solidFill>
              </a:rPr>
              <a:t> 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%</a:t>
            </a:r>
            <a:r>
              <a:rPr lang="en-US" sz="2300" dirty="0">
                <a:solidFill>
                  <a:srgbClr val="000000"/>
                </a:solidFill>
              </a:rPr>
              <a:t> 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>
                <a:solidFill>
                  <a:srgbClr val="000000"/>
                </a:solidFill>
              </a:rPr>
              <a:t> yields 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endParaRPr lang="en-US" sz="2300" dirty="0">
              <a:solidFill>
                <a:srgbClr val="000000"/>
              </a:solidFill>
            </a:endParaRPr>
          </a:p>
        </p:txBody>
      </p:sp>
      <p:pic>
        <p:nvPicPr>
          <p:cNvPr id="7" name="Picture 6" descr="chtp8_02_Page_29"/>
          <p:cNvPicPr>
            <a:picLocks noGrp="1" noChangeAspect="1"/>
          </p:cNvPicPr>
          <p:nvPr isPhoto="1"/>
        </p:nvPicPr>
        <p:blipFill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8" t="5555" r="3631" b="73334"/>
          <a:stretch/>
        </p:blipFill>
        <p:spPr>
          <a:xfrm>
            <a:off x="1355556" y="5668962"/>
            <a:ext cx="6237172" cy="10972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60162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01"/>
            <a:ext cx="8229600" cy="6397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2.5  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Arithmetic in C (Cont.)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72" y="762000"/>
            <a:ext cx="8991600" cy="4267200"/>
          </a:xfrm>
        </p:spPr>
        <p:txBody>
          <a:bodyPr>
            <a:normAutofit/>
          </a:bodyPr>
          <a:lstStyle/>
          <a:p>
            <a:pPr marL="109537" indent="0" eaLnBrk="1" hangingPunct="1">
              <a:lnSpc>
                <a:spcPct val="90000"/>
              </a:lnSpc>
              <a:buFont typeface="Wingdings 3" pitchFamily="18" charset="2"/>
              <a:buNone/>
              <a:defRPr/>
            </a:pPr>
            <a:r>
              <a:rPr lang="en-US" sz="2400" b="1" i="1" dirty="0">
                <a:solidFill>
                  <a:srgbClr val="000000"/>
                </a:solidFill>
              </a:rPr>
              <a:t>Arithmetic Expressions in Straight-Line Form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solidFill>
                  <a:srgbClr val="000000"/>
                </a:solidFill>
              </a:rPr>
              <a:t>Arithmetic expressions in C must be written in </a:t>
            </a:r>
            <a:r>
              <a:rPr lang="en-US" sz="2400" dirty="0">
                <a:solidFill>
                  <a:srgbClr val="0000FF"/>
                </a:solidFill>
              </a:rPr>
              <a:t>straight-line form </a:t>
            </a:r>
            <a:r>
              <a:rPr lang="en-US" sz="2400" dirty="0">
                <a:solidFill>
                  <a:srgbClr val="000000"/>
                </a:solidFill>
              </a:rPr>
              <a:t>to facilitate entering programs into the computer.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solidFill>
                  <a:srgbClr val="000000"/>
                </a:solidFill>
              </a:rPr>
              <a:t>Thus, expressions such as “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</a:rPr>
              <a:t> divided by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</a:rPr>
              <a:t>” must be written as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a/b</a:t>
            </a:r>
            <a:r>
              <a:rPr lang="en-US" sz="2400" dirty="0">
                <a:solidFill>
                  <a:srgbClr val="000000"/>
                </a:solidFill>
              </a:rPr>
              <a:t> so that all operators and operands appear in a straight line.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solidFill>
                  <a:srgbClr val="000000"/>
                </a:solidFill>
              </a:rPr>
              <a:t>The algebraic notation </a:t>
            </a:r>
          </a:p>
          <a:p>
            <a:pPr marL="365125" lvl="1" indent="0" algn="ctr" eaLnBrk="1" hangingPunct="1">
              <a:lnSpc>
                <a:spcPct val="110000"/>
              </a:lnSpc>
              <a:spcBef>
                <a:spcPts val="0"/>
              </a:spcBef>
              <a:buFont typeface="Verdana" pitchFamily="34" charset="0"/>
              <a:buNone/>
              <a:defRPr/>
            </a:pPr>
            <a:r>
              <a:rPr lang="en-US" i="1" dirty="0">
                <a:solidFill>
                  <a:srgbClr val="000000"/>
                </a:solidFill>
              </a:rPr>
              <a:t>a</a:t>
            </a:r>
          </a:p>
          <a:p>
            <a:pPr marL="365125" lvl="1" indent="0" algn="ctr" eaLnBrk="1" hangingPunct="1">
              <a:lnSpc>
                <a:spcPct val="110000"/>
              </a:lnSpc>
              <a:spcBef>
                <a:spcPts val="0"/>
              </a:spcBef>
              <a:buFont typeface="Verdana" pitchFamily="34" charset="0"/>
              <a:buNone/>
              <a:defRPr/>
            </a:pPr>
            <a:r>
              <a:rPr lang="en-US" sz="500" i="1" dirty="0">
                <a:solidFill>
                  <a:srgbClr val="000000"/>
                </a:solidFill>
              </a:rPr>
              <a:t>______</a:t>
            </a:r>
          </a:p>
          <a:p>
            <a:pPr marL="365125" lvl="1" indent="0" algn="ctr" eaLnBrk="1" hangingPunct="1">
              <a:lnSpc>
                <a:spcPct val="110000"/>
              </a:lnSpc>
              <a:spcBef>
                <a:spcPts val="0"/>
              </a:spcBef>
              <a:buFont typeface="Verdana" pitchFamily="34" charset="0"/>
              <a:buNone/>
              <a:defRPr/>
            </a:pPr>
            <a:r>
              <a:rPr lang="en-US" i="1" dirty="0">
                <a:solidFill>
                  <a:srgbClr val="000000"/>
                </a:solidFill>
              </a:rPr>
              <a:t>b</a:t>
            </a:r>
          </a:p>
          <a:p>
            <a:pPr marL="365125" lvl="1" indent="0" eaLnBrk="1" hangingPunct="1">
              <a:lnSpc>
                <a:spcPct val="90000"/>
              </a:lnSpc>
              <a:buFont typeface="Verdana" pitchFamily="34" charset="0"/>
              <a:buNone/>
              <a:defRPr/>
            </a:pPr>
            <a:r>
              <a:rPr lang="en-US" sz="2400" dirty="0">
                <a:solidFill>
                  <a:srgbClr val="000000"/>
                </a:solidFill>
              </a:rPr>
              <a:t>is generally not acceptable to compilers</a:t>
            </a:r>
            <a:r>
              <a:rPr lang="tr-TR" sz="2400" dirty="0">
                <a:solidFill>
                  <a:srgbClr val="000000"/>
                </a:solidFill>
              </a:rPr>
              <a:t>.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97E8EA-6EFD-4D52-A190-AD79F09157EA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CDEAF53-1D03-480F-8DBF-959CD285FA64}"/>
              </a:ext>
            </a:extLst>
          </p:cNvPr>
          <p:cNvSpPr txBox="1">
            <a:spLocks/>
          </p:cNvSpPr>
          <p:nvPr/>
        </p:nvSpPr>
        <p:spPr>
          <a:xfrm>
            <a:off x="130206" y="4664076"/>
            <a:ext cx="8991600" cy="20573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0" i="0" u="none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537" indent="0">
              <a:buFont typeface="Wingdings 3" pitchFamily="18" charset="2"/>
              <a:buNone/>
              <a:defRPr/>
            </a:pPr>
            <a:r>
              <a:rPr lang="en-US" sz="2400" b="1" i="1" dirty="0">
                <a:solidFill>
                  <a:srgbClr val="000000"/>
                </a:solidFill>
              </a:rPr>
              <a:t>Parentheses for Grouping Subexpressions</a:t>
            </a:r>
          </a:p>
          <a:p>
            <a:pPr>
              <a:defRPr/>
            </a:pPr>
            <a:r>
              <a:rPr lang="en-US" sz="2400" dirty="0">
                <a:solidFill>
                  <a:srgbClr val="000000"/>
                </a:solidFill>
              </a:rPr>
              <a:t>Parentheses are used in C expressions in the same manner as in algebraic expressions.</a:t>
            </a:r>
          </a:p>
          <a:p>
            <a:pPr>
              <a:defRPr/>
            </a:pPr>
            <a:r>
              <a:rPr lang="en-US" sz="2400" dirty="0">
                <a:solidFill>
                  <a:srgbClr val="000000"/>
                </a:solidFill>
              </a:rPr>
              <a:t>For example, to multiply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</a:rPr>
              <a:t> times the quantity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>
                <a:solidFill>
                  <a:srgbClr val="000000"/>
                </a:solidFill>
              </a:rPr>
              <a:t> we write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</a:rPr>
              <a:t> 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>
                <a:solidFill>
                  <a:srgbClr val="000000"/>
                </a:solidFill>
              </a:rPr>
              <a:t> 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</a:rPr>
              <a:t> 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</a:rPr>
              <a:t> 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solidFill>
                  <a:srgbClr val="000000"/>
                </a:solidFill>
              </a:rPr>
              <a:t> 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>
                <a:solidFill>
                  <a:srgbClr val="000000"/>
                </a:solidFill>
              </a:rPr>
              <a:t> 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61368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494"/>
            <a:ext cx="8229600" cy="7921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2.5  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Arithmetic in C (Cont.)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894656"/>
            <a:ext cx="8915400" cy="4286944"/>
          </a:xfrm>
        </p:spPr>
        <p:txBody>
          <a:bodyPr>
            <a:normAutofit lnSpcReduction="10000"/>
          </a:bodyPr>
          <a:lstStyle/>
          <a:p>
            <a:pPr marL="109537" indent="0" eaLnBrk="1" hangingPunct="1">
              <a:lnSpc>
                <a:spcPct val="90000"/>
              </a:lnSpc>
              <a:buFont typeface="Wingdings 3" pitchFamily="18" charset="2"/>
              <a:buNone/>
              <a:defRPr/>
            </a:pPr>
            <a:r>
              <a:rPr lang="en-US" sz="2800" b="1" i="1" dirty="0">
                <a:solidFill>
                  <a:srgbClr val="000000"/>
                </a:solidFill>
              </a:rPr>
              <a:t>Rules of Operator Precedence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solidFill>
                  <a:srgbClr val="000000"/>
                </a:solidFill>
              </a:rPr>
              <a:t>C applies the operators in arithmetic expressions in a precise sequence determined by the following </a:t>
            </a:r>
            <a:r>
              <a:rPr lang="en-US" sz="2800" dirty="0">
                <a:solidFill>
                  <a:srgbClr val="0000FF"/>
                </a:solidFill>
              </a:rPr>
              <a:t>rules of operator precedence</a:t>
            </a:r>
            <a:r>
              <a:rPr lang="en-US" sz="2800" dirty="0">
                <a:solidFill>
                  <a:srgbClr val="000000"/>
                </a:solidFill>
              </a:rPr>
              <a:t>, which are generally the same as those in algebra: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>
                <a:solidFill>
                  <a:srgbClr val="000000"/>
                </a:solidFill>
              </a:rPr>
              <a:t>Operators in expressions </a:t>
            </a:r>
            <a:r>
              <a:rPr lang="en-US" sz="2400" u="sng" dirty="0">
                <a:solidFill>
                  <a:srgbClr val="000000"/>
                </a:solidFill>
              </a:rPr>
              <a:t>contained within pairs of parentheses are evaluated first</a:t>
            </a:r>
            <a:r>
              <a:rPr lang="en-US" sz="2400" dirty="0">
                <a:solidFill>
                  <a:srgbClr val="000000"/>
                </a:solidFill>
              </a:rPr>
              <a:t>. Parentheses are said to be at the “</a:t>
            </a:r>
            <a:r>
              <a:rPr lang="en-US" sz="2400" u="sng" dirty="0">
                <a:solidFill>
                  <a:srgbClr val="000000"/>
                </a:solidFill>
              </a:rPr>
              <a:t>highest level of precedence</a:t>
            </a:r>
            <a:r>
              <a:rPr lang="en-US" sz="2400" dirty="0">
                <a:solidFill>
                  <a:srgbClr val="000000"/>
                </a:solidFill>
              </a:rPr>
              <a:t>.” </a:t>
            </a:r>
            <a:endParaRPr lang="tr-TR" sz="2400" dirty="0">
              <a:solidFill>
                <a:srgbClr val="000000"/>
              </a:solidFill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>
                <a:solidFill>
                  <a:srgbClr val="000000"/>
                </a:solidFill>
              </a:rPr>
              <a:t>In cases of </a:t>
            </a:r>
            <a:r>
              <a:rPr lang="en-US" sz="2400" dirty="0">
                <a:solidFill>
                  <a:srgbClr val="0000FF"/>
                </a:solidFill>
              </a:rPr>
              <a:t>nested</a:t>
            </a:r>
            <a:r>
              <a:rPr lang="en-US" sz="2400" dirty="0">
                <a:solidFill>
                  <a:srgbClr val="000000"/>
                </a:solidFill>
              </a:rPr>
              <a:t>, or </a:t>
            </a:r>
            <a:r>
              <a:rPr lang="en-US" sz="2400" dirty="0">
                <a:solidFill>
                  <a:srgbClr val="0000FF"/>
                </a:solidFill>
              </a:rPr>
              <a:t>embedded</a:t>
            </a:r>
            <a:r>
              <a:rPr lang="en-US" sz="2400" dirty="0">
                <a:solidFill>
                  <a:srgbClr val="000000"/>
                </a:solidFill>
              </a:rPr>
              <a:t>,</a:t>
            </a:r>
            <a:r>
              <a:rPr lang="en-US" sz="2400" dirty="0">
                <a:solidFill>
                  <a:srgbClr val="0000FF"/>
                </a:solidFill>
              </a:rPr>
              <a:t> parentheses</a:t>
            </a:r>
            <a:r>
              <a:rPr lang="en-US" sz="2400" dirty="0">
                <a:solidFill>
                  <a:srgbClr val="000000"/>
                </a:solidFill>
              </a:rPr>
              <a:t>, such as</a:t>
            </a:r>
          </a:p>
          <a:p>
            <a:pPr marL="914400" lvl="2" indent="0" algn="ctr" eaLnBrk="1" hangingPunct="1">
              <a:lnSpc>
                <a:spcPct val="90000"/>
              </a:lnSpc>
              <a:buNone/>
              <a:defRPr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( a + b )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+ c )</a:t>
            </a:r>
          </a:p>
          <a:p>
            <a:pPr marL="630238" lvl="2" indent="0" eaLnBrk="1" hangingPunct="1">
              <a:lnSpc>
                <a:spcPct val="90000"/>
              </a:lnSpc>
              <a:buFont typeface="Wingdings 2" pitchFamily="18" charset="2"/>
              <a:buNone/>
              <a:defRPr/>
            </a:pPr>
            <a:r>
              <a:rPr lang="en-US" dirty="0">
                <a:solidFill>
                  <a:srgbClr val="000000"/>
                </a:solidFill>
              </a:rPr>
              <a:t>the operators in the </a:t>
            </a:r>
            <a:r>
              <a:rPr lang="en-US" u="sng" dirty="0">
                <a:solidFill>
                  <a:srgbClr val="000000"/>
                </a:solidFill>
              </a:rPr>
              <a:t>innermost pair of parentheses are applied first</a:t>
            </a:r>
            <a:r>
              <a:rPr lang="en-US" dirty="0">
                <a:solidFill>
                  <a:srgbClr val="000000"/>
                </a:solidFill>
              </a:rPr>
              <a:t>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97E8EA-6EFD-4D52-A190-AD79F09157EA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4D79129-B819-47FB-A950-0F2F80E66EFE}"/>
              </a:ext>
            </a:extLst>
          </p:cNvPr>
          <p:cNvSpPr txBox="1">
            <a:spLocks/>
          </p:cNvSpPr>
          <p:nvPr/>
        </p:nvSpPr>
        <p:spPr>
          <a:xfrm>
            <a:off x="174594" y="5402262"/>
            <a:ext cx="89916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0" i="0" u="none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>
                <a:solidFill>
                  <a:srgbClr val="000000"/>
                </a:solidFill>
              </a:rPr>
              <a:t>As in algebra, it’s acceptable to place unnecessary parentheses in an expression to make the expression clearer.</a:t>
            </a:r>
            <a:r>
              <a:rPr lang="tr-TR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dirty="0">
                <a:solidFill>
                  <a:srgbClr val="000000"/>
                </a:solidFill>
              </a:rPr>
              <a:t>These are called </a:t>
            </a:r>
            <a:r>
              <a:rPr lang="en-US" altLang="en-US" sz="2400" dirty="0">
                <a:solidFill>
                  <a:srgbClr val="0000FF"/>
                </a:solidFill>
              </a:rPr>
              <a:t>redundant parentheses</a:t>
            </a:r>
            <a:r>
              <a:rPr lang="en-US" altLang="en-US" sz="2400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59273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282" y="74320"/>
            <a:ext cx="8229600" cy="6397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2.5  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Arithmetic in C (Cont.)</a:t>
            </a:r>
          </a:p>
        </p:txBody>
      </p:sp>
      <p:sp>
        <p:nvSpPr>
          <p:cNvPr id="83971" name="Text Placeholder 2"/>
          <p:cNvSpPr>
            <a:spLocks noGrp="1"/>
          </p:cNvSpPr>
          <p:nvPr>
            <p:ph type="body" idx="1"/>
          </p:nvPr>
        </p:nvSpPr>
        <p:spPr>
          <a:xfrm>
            <a:off x="28852" y="758532"/>
            <a:ext cx="9038948" cy="5642267"/>
          </a:xfrm>
        </p:spPr>
        <p:txBody>
          <a:bodyPr>
            <a:normAutofit fontScale="92500" lnSpcReduction="20000"/>
          </a:bodyPr>
          <a:lstStyle/>
          <a:p>
            <a:pPr lvl="1" eaLnBrk="1" hangingPunct="1"/>
            <a:r>
              <a:rPr lang="en-US" altLang="en-US" b="1" dirty="0">
                <a:solidFill>
                  <a:srgbClr val="000000"/>
                </a:solidFill>
              </a:rPr>
              <a:t>Multiplication</a:t>
            </a:r>
            <a:r>
              <a:rPr lang="en-US" altLang="en-US" dirty="0">
                <a:solidFill>
                  <a:srgbClr val="000000"/>
                </a:solidFill>
              </a:rPr>
              <a:t>, </a:t>
            </a:r>
            <a:r>
              <a:rPr lang="en-US" altLang="en-US" b="1" dirty="0">
                <a:solidFill>
                  <a:srgbClr val="000000"/>
                </a:solidFill>
              </a:rPr>
              <a:t>division</a:t>
            </a:r>
            <a:r>
              <a:rPr lang="en-US" altLang="en-US" dirty="0">
                <a:solidFill>
                  <a:srgbClr val="000000"/>
                </a:solidFill>
              </a:rPr>
              <a:t> and </a:t>
            </a:r>
            <a:r>
              <a:rPr lang="en-US" altLang="en-US" b="1" dirty="0">
                <a:solidFill>
                  <a:srgbClr val="000000"/>
                </a:solidFill>
              </a:rPr>
              <a:t>remainder</a:t>
            </a:r>
            <a:r>
              <a:rPr lang="en-US" altLang="en-US" dirty="0">
                <a:solidFill>
                  <a:srgbClr val="000000"/>
                </a:solidFill>
              </a:rPr>
              <a:t> operations are applied next. </a:t>
            </a:r>
            <a:endParaRPr lang="tr-TR" altLang="en-US" dirty="0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If an expression contains several multiplication, division and remainder operations, evaluation proceeds </a:t>
            </a:r>
            <a:r>
              <a:rPr lang="en-US" altLang="en-US" u="sng" dirty="0">
                <a:solidFill>
                  <a:srgbClr val="000000"/>
                </a:solidFill>
              </a:rPr>
              <a:t>from left to right</a:t>
            </a:r>
            <a:r>
              <a:rPr lang="en-US" altLang="en-US" dirty="0">
                <a:solidFill>
                  <a:srgbClr val="000000"/>
                </a:solidFill>
              </a:rPr>
              <a:t>.</a:t>
            </a:r>
            <a:endParaRPr lang="tr-TR" altLang="en-US" dirty="0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Multiplication, division and remainder are said to be on the </a:t>
            </a:r>
            <a:r>
              <a:rPr lang="en-US" altLang="en-US" u="sng" dirty="0">
                <a:solidFill>
                  <a:srgbClr val="000000"/>
                </a:solidFill>
              </a:rPr>
              <a:t>same level of precedence</a:t>
            </a:r>
            <a:r>
              <a:rPr lang="en-US" altLang="en-US" dirty="0">
                <a:solidFill>
                  <a:srgbClr val="000000"/>
                </a:solidFill>
              </a:rPr>
              <a:t>.</a:t>
            </a:r>
          </a:p>
          <a:p>
            <a:pPr lvl="1" eaLnBrk="1" hangingPunct="1"/>
            <a:r>
              <a:rPr lang="en-US" altLang="en-US" b="1" dirty="0">
                <a:solidFill>
                  <a:srgbClr val="000000"/>
                </a:solidFill>
              </a:rPr>
              <a:t>Addition</a:t>
            </a:r>
            <a:r>
              <a:rPr lang="en-US" altLang="en-US" dirty="0">
                <a:solidFill>
                  <a:srgbClr val="000000"/>
                </a:solidFill>
              </a:rPr>
              <a:t> and </a:t>
            </a:r>
            <a:r>
              <a:rPr lang="en-US" altLang="en-US" b="1" dirty="0">
                <a:solidFill>
                  <a:srgbClr val="000000"/>
                </a:solidFill>
              </a:rPr>
              <a:t>subtraction</a:t>
            </a:r>
            <a:r>
              <a:rPr lang="en-US" altLang="en-US" dirty="0">
                <a:solidFill>
                  <a:srgbClr val="000000"/>
                </a:solidFill>
              </a:rPr>
              <a:t> operations are evaluated next. </a:t>
            </a:r>
            <a:endParaRPr lang="tr-TR" altLang="en-US" dirty="0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If an expression contains several addition and subtraction operations, evaluation proceeds </a:t>
            </a:r>
            <a:r>
              <a:rPr lang="en-US" altLang="en-US" u="sng" dirty="0">
                <a:solidFill>
                  <a:srgbClr val="000000"/>
                </a:solidFill>
              </a:rPr>
              <a:t>from left to right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  <a:endParaRPr lang="tr-TR" altLang="en-US" dirty="0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Addition and subtraction also have the </a:t>
            </a:r>
            <a:r>
              <a:rPr lang="en-US" altLang="en-US" u="sng" dirty="0">
                <a:solidFill>
                  <a:srgbClr val="000000"/>
                </a:solidFill>
              </a:rPr>
              <a:t>same level of precedence</a:t>
            </a:r>
            <a:r>
              <a:rPr lang="en-US" altLang="en-US" dirty="0">
                <a:solidFill>
                  <a:srgbClr val="000000"/>
                </a:solidFill>
              </a:rPr>
              <a:t>, which is lower than the precedence of the multiplication, division and remainder operations.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The assignment operator (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dirty="0">
                <a:solidFill>
                  <a:srgbClr val="000000"/>
                </a:solidFill>
              </a:rPr>
              <a:t>) is evaluated last.</a:t>
            </a:r>
          </a:p>
        </p:txBody>
      </p:sp>
      <p:sp>
        <p:nvSpPr>
          <p:cNvPr id="94212" name="Footer Placeholder 3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© 2016 Pearson Education, Ltd.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97E8EA-6EFD-4D52-A190-AD79F09157EA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7533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379"/>
            <a:ext cx="8229600" cy="4111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2.5  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Arithmetic in C (Cont.)</a:t>
            </a:r>
          </a:p>
        </p:txBody>
      </p:sp>
      <p:sp>
        <p:nvSpPr>
          <p:cNvPr id="84995" name="Text Placeholder 2"/>
          <p:cNvSpPr>
            <a:spLocks noGrp="1"/>
          </p:cNvSpPr>
          <p:nvPr>
            <p:ph type="body" idx="1"/>
          </p:nvPr>
        </p:nvSpPr>
        <p:spPr>
          <a:xfrm>
            <a:off x="76200" y="506089"/>
            <a:ext cx="8991600" cy="246571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>
                <a:solidFill>
                  <a:srgbClr val="000000"/>
                </a:solidFill>
              </a:rPr>
              <a:t>The rules of </a:t>
            </a:r>
            <a:r>
              <a:rPr lang="en-US" altLang="en-US" sz="2400" b="1" dirty="0">
                <a:solidFill>
                  <a:srgbClr val="000000"/>
                </a:solidFill>
              </a:rPr>
              <a:t>operator precedence</a:t>
            </a:r>
            <a:r>
              <a:rPr lang="en-US" altLang="en-US" sz="2400" dirty="0">
                <a:solidFill>
                  <a:srgbClr val="000000"/>
                </a:solidFill>
              </a:rPr>
              <a:t> specify the order C uses to evaluate expressions. When we say evaluation proceeds </a:t>
            </a:r>
            <a:r>
              <a:rPr lang="en-US" altLang="en-US" sz="2400" u="sng" dirty="0">
                <a:solidFill>
                  <a:srgbClr val="000000"/>
                </a:solidFill>
              </a:rPr>
              <a:t>from left to right</a:t>
            </a:r>
            <a:r>
              <a:rPr lang="en-US" altLang="en-US" sz="2400" dirty="0">
                <a:solidFill>
                  <a:srgbClr val="000000"/>
                </a:solidFill>
              </a:rPr>
              <a:t>, we’re referring to the </a:t>
            </a:r>
            <a:r>
              <a:rPr lang="en-US" altLang="en-US" sz="2400" dirty="0">
                <a:solidFill>
                  <a:srgbClr val="0000FF"/>
                </a:solidFill>
              </a:rPr>
              <a:t>associativity </a:t>
            </a:r>
            <a:r>
              <a:rPr lang="en-US" altLang="en-US" sz="2400" dirty="0">
                <a:solidFill>
                  <a:srgbClr val="000000"/>
                </a:solidFill>
              </a:rPr>
              <a:t>of the operators.</a:t>
            </a: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</a:rPr>
              <a:t>We’ll see that some operators associate from right to left.</a:t>
            </a: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</a:rPr>
              <a:t>Figure 2.10 summarizes these rules of </a:t>
            </a:r>
            <a:r>
              <a:rPr lang="en-US" altLang="en-US" sz="2400" b="1" dirty="0">
                <a:solidFill>
                  <a:srgbClr val="000000"/>
                </a:solidFill>
              </a:rPr>
              <a:t>operator precedence</a:t>
            </a:r>
            <a:r>
              <a:rPr lang="en-US" altLang="en-US" sz="2400" dirty="0">
                <a:solidFill>
                  <a:srgbClr val="000000"/>
                </a:solidFill>
              </a:rPr>
              <a:t> for the operators we’ve seen so far.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97E8EA-6EFD-4D52-A190-AD79F09157EA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6" name="Picture 1" descr="chtp8_02_Page_30">
            <a:extLst>
              <a:ext uri="{FF2B5EF4-FFF2-40B4-BE49-F238E27FC236}">
                <a16:creationId xmlns:a16="http://schemas.microsoft.com/office/drawing/2014/main" id="{8662F0C8-E6B4-4A25-BD67-A24C2FDB4545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9" t="5555" r="8782" b="33334"/>
          <a:stretch/>
        </p:blipFill>
        <p:spPr>
          <a:xfrm>
            <a:off x="1555851" y="3004415"/>
            <a:ext cx="6032298" cy="345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5011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184" y="92075"/>
            <a:ext cx="8229600" cy="457199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2.5  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Arithmetic in C (Cont.)</a:t>
            </a:r>
          </a:p>
        </p:txBody>
      </p:sp>
      <p:sp>
        <p:nvSpPr>
          <p:cNvPr id="87043" name="Text Placeholder 2"/>
          <p:cNvSpPr>
            <a:spLocks noGrp="1"/>
          </p:cNvSpPr>
          <p:nvPr>
            <p:ph type="body" idx="1"/>
          </p:nvPr>
        </p:nvSpPr>
        <p:spPr>
          <a:xfrm>
            <a:off x="76200" y="685801"/>
            <a:ext cx="8991600" cy="457199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300" dirty="0">
                <a:solidFill>
                  <a:srgbClr val="000000"/>
                </a:solidFill>
              </a:rPr>
              <a:t>Figure 2.11 illustrates the order in which the operators are applied.</a:t>
            </a:r>
          </a:p>
        </p:txBody>
      </p:sp>
      <p:sp>
        <p:nvSpPr>
          <p:cNvPr id="97284" name="Footer Placeholder 3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© 2016 Pearson Education, Ltd.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97E8EA-6EFD-4D52-A190-AD79F09157EA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6" name="Picture 1" descr="chtp8_02_Page_31">
            <a:extLst>
              <a:ext uri="{FF2B5EF4-FFF2-40B4-BE49-F238E27FC236}">
                <a16:creationId xmlns:a16="http://schemas.microsoft.com/office/drawing/2014/main" id="{E5EE027E-ED13-4083-86D5-29EBA9BA77B1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8" t="5555" r="3631" b="7315"/>
          <a:stretch/>
        </p:blipFill>
        <p:spPr>
          <a:xfrm>
            <a:off x="678038" y="1173015"/>
            <a:ext cx="7635524" cy="5544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60020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485" y="79498"/>
            <a:ext cx="8229600" cy="7159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2.6  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Decision Making: Equality and Relational Operators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620" y="914400"/>
            <a:ext cx="9004180" cy="47244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000000"/>
                </a:solidFill>
              </a:rPr>
              <a:t>Executable C statements either perform actions (such as calculations or input or output of data) or make </a:t>
            </a:r>
            <a:r>
              <a:rPr lang="en-US" dirty="0">
                <a:solidFill>
                  <a:srgbClr val="0000FF"/>
                </a:solidFill>
              </a:rPr>
              <a:t>decisions</a:t>
            </a:r>
            <a:r>
              <a:rPr lang="tr-TR" dirty="0"/>
              <a:t>.</a:t>
            </a: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000000"/>
                </a:solidFill>
              </a:rPr>
              <a:t>We might make a decision in a program, for example, to determine whether a person’s grade on an exam is greater than or equal to 60 and whether the program should print the message “Congratulations! You passed.”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000000"/>
                </a:solidFill>
              </a:rPr>
              <a:t>This section introduces a simple version of C’s </a:t>
            </a:r>
            <a:r>
              <a:rPr lang="en-US" dirty="0">
                <a:solidFill>
                  <a:srgbClr val="0000FF"/>
                </a:solidFill>
                <a:latin typeface="LucidaSansTypewriter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statement</a:t>
            </a:r>
            <a:r>
              <a:rPr lang="en-US" dirty="0">
                <a:solidFill>
                  <a:srgbClr val="000000"/>
                </a:solidFill>
              </a:rPr>
              <a:t> that allows a program to make a decision based on the truth or falsity of a statement of fact called a </a:t>
            </a:r>
            <a:r>
              <a:rPr lang="en-US" dirty="0">
                <a:solidFill>
                  <a:srgbClr val="0000FF"/>
                </a:solidFill>
              </a:rPr>
              <a:t>condition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101380" name="Footer Placeholder 3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© 2016 Pearson Education, Ltd.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97E8EA-6EFD-4D52-A190-AD79F09157EA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774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9729"/>
            <a:ext cx="8229600" cy="5635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2.6  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Decision Making: Equality and Relational Operators</a:t>
            </a:r>
          </a:p>
        </p:txBody>
      </p:sp>
      <p:sp>
        <p:nvSpPr>
          <p:cNvPr id="91139" name="Text Placeholder 2"/>
          <p:cNvSpPr>
            <a:spLocks noGrp="1"/>
          </p:cNvSpPr>
          <p:nvPr>
            <p:ph type="body" idx="1"/>
          </p:nvPr>
        </p:nvSpPr>
        <p:spPr>
          <a:xfrm>
            <a:off x="31810" y="990601"/>
            <a:ext cx="9067800" cy="25908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z="2300" dirty="0">
                <a:solidFill>
                  <a:srgbClr val="000000"/>
                </a:solidFill>
              </a:rPr>
              <a:t>If the condition is </a:t>
            </a:r>
            <a:r>
              <a:rPr lang="en-US" altLang="en-US" sz="2300" dirty="0">
                <a:solidFill>
                  <a:srgbClr val="0000FF"/>
                </a:solidFill>
              </a:rPr>
              <a:t>true</a:t>
            </a:r>
            <a:r>
              <a:rPr lang="en-US" altLang="en-US" sz="2300" dirty="0">
                <a:solidFill>
                  <a:srgbClr val="000000"/>
                </a:solidFill>
              </a:rPr>
              <a:t> the statement in the body of the </a:t>
            </a:r>
            <a:r>
              <a:rPr lang="en-US" alt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2300" dirty="0">
                <a:solidFill>
                  <a:srgbClr val="000000"/>
                </a:solidFill>
              </a:rPr>
              <a:t> statement is executed.</a:t>
            </a:r>
          </a:p>
          <a:p>
            <a:pPr eaLnBrk="1" hangingPunct="1"/>
            <a:r>
              <a:rPr lang="en-US" altLang="en-US" sz="2300" dirty="0">
                <a:solidFill>
                  <a:srgbClr val="000000"/>
                </a:solidFill>
              </a:rPr>
              <a:t>If the condition is </a:t>
            </a:r>
            <a:r>
              <a:rPr lang="en-US" altLang="en-US" sz="2300" dirty="0">
                <a:solidFill>
                  <a:srgbClr val="0000FF"/>
                </a:solidFill>
              </a:rPr>
              <a:t>false</a:t>
            </a:r>
            <a:r>
              <a:rPr lang="en-US" altLang="en-US" sz="2300" dirty="0">
                <a:solidFill>
                  <a:srgbClr val="000000"/>
                </a:solidFill>
              </a:rPr>
              <a:t> the body statement is not executed.</a:t>
            </a:r>
          </a:p>
          <a:p>
            <a:pPr eaLnBrk="1" hangingPunct="1"/>
            <a:r>
              <a:rPr lang="en-US" altLang="en-US" sz="2300" dirty="0">
                <a:solidFill>
                  <a:srgbClr val="000000"/>
                </a:solidFill>
              </a:rPr>
              <a:t>Whether the body statement is executed or not, after the 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2300" dirty="0">
                <a:solidFill>
                  <a:srgbClr val="000000"/>
                </a:solidFill>
              </a:rPr>
              <a:t> statement completes, execution </a:t>
            </a:r>
            <a:r>
              <a:rPr lang="en-US" altLang="en-US" sz="2300" u="sng" dirty="0">
                <a:solidFill>
                  <a:srgbClr val="000000"/>
                </a:solidFill>
              </a:rPr>
              <a:t>proceeds with the next statement after the </a:t>
            </a:r>
            <a:r>
              <a:rPr lang="en-US" altLang="en-US" sz="23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2300" u="sng" dirty="0">
                <a:solidFill>
                  <a:srgbClr val="000000"/>
                </a:solidFill>
              </a:rPr>
              <a:t> statement</a:t>
            </a:r>
            <a:r>
              <a:rPr lang="en-US" altLang="en-US" sz="2300" dirty="0">
                <a:solidFill>
                  <a:srgbClr val="000000"/>
                </a:solidFill>
              </a:rPr>
              <a:t>. </a:t>
            </a:r>
          </a:p>
          <a:p>
            <a:pPr eaLnBrk="1" hangingPunct="1"/>
            <a:r>
              <a:rPr lang="en-US" altLang="en-US" sz="2300" dirty="0">
                <a:solidFill>
                  <a:srgbClr val="000000"/>
                </a:solidFill>
              </a:rPr>
              <a:t>Conditions in </a:t>
            </a:r>
            <a:r>
              <a:rPr lang="en-US" alt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2300" dirty="0">
                <a:solidFill>
                  <a:srgbClr val="000000"/>
                </a:solidFill>
              </a:rPr>
              <a:t> statements are formed by using the</a:t>
            </a:r>
            <a:r>
              <a:rPr lang="en-US" altLang="en-US" sz="2300" dirty="0">
                <a:solidFill>
                  <a:srgbClr val="0000FF"/>
                </a:solidFill>
              </a:rPr>
              <a:t> equality operators</a:t>
            </a:r>
            <a:r>
              <a:rPr lang="en-US" altLang="en-US" sz="2300" dirty="0">
                <a:solidFill>
                  <a:srgbClr val="000000"/>
                </a:solidFill>
              </a:rPr>
              <a:t> and </a:t>
            </a:r>
            <a:r>
              <a:rPr lang="en-US" altLang="en-US" sz="2300" dirty="0">
                <a:solidFill>
                  <a:srgbClr val="0000FF"/>
                </a:solidFill>
              </a:rPr>
              <a:t>relational operators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300" dirty="0">
                <a:solidFill>
                  <a:srgbClr val="000000"/>
                </a:solidFill>
              </a:rPr>
              <a:t>summarized in Fig. 2.12.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97E8EA-6EFD-4D52-A190-AD79F09157EA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6" name="Picture 1" descr="chtp8_02_Page_34">
            <a:extLst>
              <a:ext uri="{FF2B5EF4-FFF2-40B4-BE49-F238E27FC236}">
                <a16:creationId xmlns:a16="http://schemas.microsoft.com/office/drawing/2014/main" id="{E4BEA72D-885D-4DFD-B210-2A605DABE59C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8" t="5555" r="3631" b="33334"/>
          <a:stretch/>
        </p:blipFill>
        <p:spPr>
          <a:xfrm>
            <a:off x="1455311" y="3569752"/>
            <a:ext cx="6220798" cy="316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11253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8275"/>
            <a:ext cx="8229600" cy="5635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2.6  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Decision Making: Equality and Relational Operators</a:t>
            </a:r>
          </a:p>
        </p:txBody>
      </p:sp>
      <p:sp>
        <p:nvSpPr>
          <p:cNvPr id="92163" name="Text Placeholder 2"/>
          <p:cNvSpPr>
            <a:spLocks noGrp="1"/>
          </p:cNvSpPr>
          <p:nvPr>
            <p:ph type="body" idx="1"/>
          </p:nvPr>
        </p:nvSpPr>
        <p:spPr>
          <a:xfrm>
            <a:off x="76200" y="914401"/>
            <a:ext cx="8991600" cy="3429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>
                <a:solidFill>
                  <a:srgbClr val="000000"/>
                </a:solidFill>
              </a:rPr>
              <a:t>The </a:t>
            </a:r>
            <a:r>
              <a:rPr lang="en-US" altLang="en-US" sz="2800" b="1" dirty="0">
                <a:solidFill>
                  <a:srgbClr val="000000"/>
                </a:solidFill>
              </a:rPr>
              <a:t>relational operators</a:t>
            </a:r>
            <a:r>
              <a:rPr lang="en-US" altLang="en-US" sz="2800" dirty="0">
                <a:solidFill>
                  <a:srgbClr val="000000"/>
                </a:solidFill>
              </a:rPr>
              <a:t> all have the </a:t>
            </a:r>
            <a:r>
              <a:rPr lang="en-US" altLang="en-US" sz="2800" u="sng" dirty="0">
                <a:solidFill>
                  <a:srgbClr val="000000"/>
                </a:solidFill>
              </a:rPr>
              <a:t>same level of precedence</a:t>
            </a:r>
            <a:r>
              <a:rPr lang="en-US" altLang="en-US" sz="2800" dirty="0">
                <a:solidFill>
                  <a:srgbClr val="000000"/>
                </a:solidFill>
              </a:rPr>
              <a:t> and they associate left to right.</a:t>
            </a:r>
          </a:p>
          <a:p>
            <a:pPr eaLnBrk="1" hangingPunct="1"/>
            <a:r>
              <a:rPr lang="en-US" altLang="en-US" sz="2800" dirty="0">
                <a:solidFill>
                  <a:srgbClr val="000000"/>
                </a:solidFill>
              </a:rPr>
              <a:t>The </a:t>
            </a:r>
            <a:r>
              <a:rPr lang="en-US" altLang="en-US" sz="2800" b="1" dirty="0">
                <a:solidFill>
                  <a:srgbClr val="000000"/>
                </a:solidFill>
              </a:rPr>
              <a:t>equality operators</a:t>
            </a:r>
            <a:r>
              <a:rPr lang="en-US" altLang="en-US" sz="2800" dirty="0">
                <a:solidFill>
                  <a:srgbClr val="000000"/>
                </a:solidFill>
              </a:rPr>
              <a:t> have a </a:t>
            </a:r>
            <a:r>
              <a:rPr lang="en-US" altLang="en-US" sz="2800" u="sng" dirty="0">
                <a:solidFill>
                  <a:srgbClr val="000000"/>
                </a:solidFill>
              </a:rPr>
              <a:t>lower level of precedence than the relational operators</a:t>
            </a:r>
            <a:r>
              <a:rPr lang="en-US" altLang="en-US" sz="2800" dirty="0">
                <a:solidFill>
                  <a:srgbClr val="000000"/>
                </a:solidFill>
              </a:rPr>
              <a:t> and they also associate left to right.</a:t>
            </a:r>
          </a:p>
          <a:p>
            <a:pPr eaLnBrk="1" hangingPunct="1"/>
            <a:r>
              <a:rPr lang="en-US" altLang="en-US" sz="2800" dirty="0">
                <a:solidFill>
                  <a:srgbClr val="000000"/>
                </a:solidFill>
              </a:rPr>
              <a:t>In C, a condition may actually be </a:t>
            </a:r>
            <a:r>
              <a:rPr lang="en-US" altLang="en-US" sz="2800" i="1" dirty="0">
                <a:solidFill>
                  <a:srgbClr val="000000"/>
                </a:solidFill>
              </a:rPr>
              <a:t>any expression that generates a </a:t>
            </a:r>
            <a:r>
              <a:rPr lang="en-US" altLang="en-US" sz="2800" b="1" i="1" dirty="0">
                <a:solidFill>
                  <a:srgbClr val="000000"/>
                </a:solidFill>
              </a:rPr>
              <a:t>zero (false)</a:t>
            </a:r>
            <a:r>
              <a:rPr lang="en-US" altLang="en-US" sz="2800" i="1" dirty="0">
                <a:solidFill>
                  <a:srgbClr val="000000"/>
                </a:solidFill>
              </a:rPr>
              <a:t> or </a:t>
            </a:r>
            <a:r>
              <a:rPr lang="en-US" altLang="en-US" sz="2800" b="1" i="1" dirty="0">
                <a:solidFill>
                  <a:srgbClr val="000000"/>
                </a:solidFill>
              </a:rPr>
              <a:t>nonzero (true)</a:t>
            </a:r>
            <a:r>
              <a:rPr lang="en-US" altLang="en-US" sz="2800" i="1" dirty="0">
                <a:solidFill>
                  <a:srgbClr val="000000"/>
                </a:solidFill>
              </a:rPr>
              <a:t> value</a:t>
            </a:r>
            <a:r>
              <a:rPr lang="en-US" altLang="en-US" sz="28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97E8EA-6EFD-4D52-A190-AD79F09157EA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6" name="Picture 1" descr="chtp8_02_Page_33">
            <a:extLst>
              <a:ext uri="{FF2B5EF4-FFF2-40B4-BE49-F238E27FC236}">
                <a16:creationId xmlns:a16="http://schemas.microsoft.com/office/drawing/2014/main" id="{D60550A4-229E-4828-9C38-D1FFF98469C4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8" t="5555" r="3631" b="73334"/>
          <a:stretch/>
        </p:blipFill>
        <p:spPr>
          <a:xfrm>
            <a:off x="994299" y="4343401"/>
            <a:ext cx="6752841" cy="11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1" descr="chtp8_02_Page_32">
            <a:extLst>
              <a:ext uri="{FF2B5EF4-FFF2-40B4-BE49-F238E27FC236}">
                <a16:creationId xmlns:a16="http://schemas.microsoft.com/office/drawing/2014/main" id="{2BFB8982-51FC-44D8-8D6A-727A2301D94A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8" t="5555" r="3631" b="81112"/>
          <a:stretch/>
        </p:blipFill>
        <p:spPr>
          <a:xfrm>
            <a:off x="990600" y="5782912"/>
            <a:ext cx="6804001" cy="75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6888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2.2  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A Simple C Program: </a:t>
            </a:r>
            <a:br>
              <a:rPr lang="en-US" dirty="0">
                <a:solidFill>
                  <a:srgbClr val="3380E6"/>
                </a:solidFill>
                <a:latin typeface="Arial"/>
              </a:rPr>
            </a:br>
            <a:r>
              <a:rPr lang="en-US" dirty="0">
                <a:solidFill>
                  <a:srgbClr val="3380E6"/>
                </a:solidFill>
                <a:latin typeface="Arial"/>
              </a:rPr>
              <a:t>Printing a Line of Text (Cont.)</a:t>
            </a:r>
          </a:p>
        </p:txBody>
      </p:sp>
      <p:sp>
        <p:nvSpPr>
          <p:cNvPr id="1741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Comments are ignored by the C compiler and do not cause any machine-language object code to be generated.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Comments also help other people read and understand your program.</a:t>
            </a:r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© 2016 Pearson Education, Ltd.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97E8EA-6EFD-4D52-A190-AD79F09157E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63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75"/>
            <a:ext cx="8229600" cy="7921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2.6  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Decision Making: Equality and Relational Operators</a:t>
            </a:r>
          </a:p>
        </p:txBody>
      </p:sp>
      <p:sp>
        <p:nvSpPr>
          <p:cNvPr id="96259" name="Text Placeholder 2"/>
          <p:cNvSpPr>
            <a:spLocks noGrp="1"/>
          </p:cNvSpPr>
          <p:nvPr>
            <p:ph type="body" idx="1"/>
          </p:nvPr>
        </p:nvSpPr>
        <p:spPr>
          <a:xfrm>
            <a:off x="76200" y="990600"/>
            <a:ext cx="8991600" cy="1447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2200" dirty="0">
                <a:solidFill>
                  <a:srgbClr val="000000"/>
                </a:solidFill>
              </a:rPr>
              <a:t>Figure 2.13 uses six </a:t>
            </a:r>
            <a:r>
              <a:rPr lang="en-US" alt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2200" dirty="0">
                <a:solidFill>
                  <a:srgbClr val="000000"/>
                </a:solidFill>
              </a:rPr>
              <a:t> statements to compare two numbers entered by the user.</a:t>
            </a:r>
          </a:p>
          <a:p>
            <a:pPr eaLnBrk="1" hangingPunct="1"/>
            <a:r>
              <a:rPr lang="en-US" altLang="en-US" sz="2200" dirty="0">
                <a:solidFill>
                  <a:srgbClr val="000000"/>
                </a:solidFill>
              </a:rPr>
              <a:t>If the condition in any of these </a:t>
            </a:r>
            <a:r>
              <a:rPr lang="en-US" alt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2200" dirty="0">
                <a:solidFill>
                  <a:srgbClr val="000000"/>
                </a:solidFill>
              </a:rPr>
              <a:t> statements is true, the </a:t>
            </a:r>
            <a:r>
              <a:rPr lang="en-US" alt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en-US" sz="2200" dirty="0">
                <a:solidFill>
                  <a:srgbClr val="000000"/>
                </a:solidFill>
              </a:rPr>
              <a:t> statement associated with that </a:t>
            </a:r>
            <a:r>
              <a:rPr lang="en-US" alt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2200" dirty="0">
                <a:solidFill>
                  <a:srgbClr val="000000"/>
                </a:solidFill>
              </a:rPr>
              <a:t> executes.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97E8EA-6EFD-4D52-A190-AD79F09157EA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pic>
        <p:nvPicPr>
          <p:cNvPr id="6" name="Picture 1" descr="chtp8_02_Page_35">
            <a:extLst>
              <a:ext uri="{FF2B5EF4-FFF2-40B4-BE49-F238E27FC236}">
                <a16:creationId xmlns:a16="http://schemas.microsoft.com/office/drawing/2014/main" id="{6B8AB4BA-A9D7-4AED-9F44-71B48387FA20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5" b="18889"/>
          <a:stretch/>
        </p:blipFill>
        <p:spPr>
          <a:xfrm>
            <a:off x="609600" y="2401475"/>
            <a:ext cx="7399860" cy="43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54230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02_Page_36"/>
          <p:cNvPicPr>
            <a:picLocks noGrp="1" noChangeAspect="1"/>
          </p:cNvPicPr>
          <p:nvPr isPhoto="1"/>
        </p:nvPicPr>
        <p:blipFill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" t="5555" r="7923" b="18889"/>
          <a:stretch/>
        </p:blipFill>
        <p:spPr>
          <a:xfrm>
            <a:off x="152400" y="76200"/>
            <a:ext cx="6060694" cy="38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C0FD6-96F5-477E-84AD-5C3BDD374342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5" name="Picture 1" descr="chtp8_02_Page_37">
            <a:extLst>
              <a:ext uri="{FF2B5EF4-FFF2-40B4-BE49-F238E27FC236}">
                <a16:creationId xmlns:a16="http://schemas.microsoft.com/office/drawing/2014/main" id="{9D490335-1B3E-4244-83CD-E651A37DD611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" t="5555" b="15555"/>
          <a:stretch/>
        </p:blipFill>
        <p:spPr>
          <a:xfrm>
            <a:off x="3124200" y="3421602"/>
            <a:ext cx="5186119" cy="316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70039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675"/>
            <a:ext cx="8229600" cy="4111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2.6  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Decision Making: Equality and Relational Operators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94" y="990601"/>
            <a:ext cx="9049305" cy="3200399"/>
          </a:xfrm>
        </p:spPr>
        <p:txBody>
          <a:bodyPr>
            <a:normAutofit lnSpcReduction="10000"/>
          </a:bodyPr>
          <a:lstStyle/>
          <a:p>
            <a:pPr marL="109537" indent="0" eaLnBrk="1" hangingPunct="1">
              <a:lnSpc>
                <a:spcPct val="80000"/>
              </a:lnSpc>
              <a:buFont typeface="Wingdings 3" pitchFamily="18" charset="2"/>
              <a:buNone/>
              <a:defRPr/>
            </a:pPr>
            <a:r>
              <a:rPr lang="en-US" sz="2400" b="1" i="1" dirty="0">
                <a:solidFill>
                  <a:srgbClr val="000000"/>
                </a:solidFill>
              </a:rPr>
              <a:t>Comparing Numbers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>
                <a:solidFill>
                  <a:srgbClr val="000000"/>
                </a:solidFill>
              </a:rPr>
              <a:t>The if statement</a:t>
            </a:r>
          </a:p>
          <a:p>
            <a:pPr marL="392113" lvl="1" indent="0" eaLnBrk="1" hangingPunct="1">
              <a:lnSpc>
                <a:spcPct val="80000"/>
              </a:lnSpc>
              <a:buFont typeface="Verdana" pitchFamily="34" charset="0"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 num1 == num2 ) {</a:t>
            </a:r>
          </a:p>
          <a:p>
            <a:pPr marL="109537" indent="0" eaLnBrk="1" hangingPunct="1">
              <a:lnSpc>
                <a:spcPct val="80000"/>
              </a:lnSpc>
              <a:buFont typeface="Wingdings 3" pitchFamily="18" charset="2"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"%d is equal to %d\n"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num1, num2 );</a:t>
            </a:r>
          </a:p>
          <a:p>
            <a:pPr marL="109537" indent="0" eaLnBrk="1" hangingPunct="1">
              <a:lnSpc>
                <a:spcPct val="80000"/>
              </a:lnSpc>
              <a:buFont typeface="Wingdings 3" pitchFamily="18" charset="2"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365125" lvl="1" indent="0" eaLnBrk="1" hangingPunct="1">
              <a:lnSpc>
                <a:spcPct val="80000"/>
              </a:lnSpc>
              <a:buFont typeface="Verdana" pitchFamily="34" charset="0"/>
              <a:buNone/>
              <a:defRPr/>
            </a:pPr>
            <a:r>
              <a:rPr lang="en-US" sz="2400" dirty="0">
                <a:solidFill>
                  <a:srgbClr val="000000"/>
                </a:solidFill>
              </a:rPr>
              <a:t>compares the values of variables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num1</a:t>
            </a:r>
            <a:r>
              <a:rPr lang="en-US" sz="2400" dirty="0">
                <a:solidFill>
                  <a:srgbClr val="000000"/>
                </a:solidFill>
              </a:rPr>
              <a:t> and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num2</a:t>
            </a:r>
            <a:r>
              <a:rPr lang="en-US" sz="2400" dirty="0">
                <a:solidFill>
                  <a:srgbClr val="000000"/>
                </a:solidFill>
              </a:rPr>
              <a:t> to test for equality.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>
                <a:solidFill>
                  <a:srgbClr val="000000"/>
                </a:solidFill>
              </a:rPr>
              <a:t>If the conditions are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</a:rPr>
              <a:t> in one or more of the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</a:rPr>
              <a:t> statements, the corresponding body statement displays an appropriate line of text.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97E8EA-6EFD-4D52-A190-AD79F09157EA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03D4050-F4B7-40E7-8E8A-3974E79AF1D1}"/>
              </a:ext>
            </a:extLst>
          </p:cNvPr>
          <p:cNvSpPr txBox="1">
            <a:spLocks/>
          </p:cNvSpPr>
          <p:nvPr/>
        </p:nvSpPr>
        <p:spPr>
          <a:xfrm>
            <a:off x="162016" y="4191000"/>
            <a:ext cx="8915400" cy="1422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0" i="0" u="none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2400" dirty="0">
                <a:solidFill>
                  <a:srgbClr val="000000"/>
                </a:solidFill>
              </a:rPr>
              <a:t>A left brace, 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altLang="en-US" sz="2400" dirty="0">
                <a:solidFill>
                  <a:srgbClr val="000000"/>
                </a:solidFill>
              </a:rPr>
              <a:t>, begins the body of each 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2400" dirty="0">
                <a:solidFill>
                  <a:srgbClr val="000000"/>
                </a:solidFill>
              </a:rPr>
              <a:t> statement </a:t>
            </a:r>
          </a:p>
          <a:p>
            <a:pPr>
              <a:lnSpc>
                <a:spcPct val="80000"/>
              </a:lnSpc>
            </a:pPr>
            <a:r>
              <a:rPr lang="en-US" altLang="en-US" sz="2400" dirty="0">
                <a:solidFill>
                  <a:srgbClr val="000000"/>
                </a:solidFill>
              </a:rPr>
              <a:t>A corresponding right brace, 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2400" dirty="0">
                <a:solidFill>
                  <a:srgbClr val="000000"/>
                </a:solidFill>
              </a:rPr>
              <a:t>, ends each 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2400" dirty="0">
                <a:solidFill>
                  <a:srgbClr val="000000"/>
                </a:solidFill>
              </a:rPr>
              <a:t> statement’s body </a:t>
            </a:r>
          </a:p>
          <a:p>
            <a:pPr>
              <a:lnSpc>
                <a:spcPct val="80000"/>
              </a:lnSpc>
            </a:pPr>
            <a:r>
              <a:rPr lang="en-US" altLang="en-US" sz="2400" dirty="0">
                <a:solidFill>
                  <a:srgbClr val="000000"/>
                </a:solidFill>
              </a:rPr>
              <a:t>Any number of statements can be placed in the body of an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2400" dirty="0">
                <a:solidFill>
                  <a:srgbClr val="000000"/>
                </a:solidFill>
              </a:rPr>
              <a:t> statement.</a:t>
            </a:r>
          </a:p>
        </p:txBody>
      </p:sp>
      <p:pic>
        <p:nvPicPr>
          <p:cNvPr id="7" name="Picture 1" descr="chtp8_02_Page_40">
            <a:extLst>
              <a:ext uri="{FF2B5EF4-FFF2-40B4-BE49-F238E27FC236}">
                <a16:creationId xmlns:a16="http://schemas.microsoft.com/office/drawing/2014/main" id="{F9C08321-AB16-451F-B0E9-1D2C001AF1A9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8" t="5555" r="3631" b="80000"/>
          <a:stretch/>
        </p:blipFill>
        <p:spPr>
          <a:xfrm>
            <a:off x="685800" y="5752739"/>
            <a:ext cx="7476924" cy="9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58527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873"/>
            <a:ext cx="8229600" cy="457199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2.6  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Decision Making: Equality and Relational Operators</a:t>
            </a:r>
          </a:p>
        </p:txBody>
      </p:sp>
      <p:sp>
        <p:nvSpPr>
          <p:cNvPr id="107523" name="Text Placeholder 2"/>
          <p:cNvSpPr>
            <a:spLocks noGrp="1"/>
          </p:cNvSpPr>
          <p:nvPr>
            <p:ph type="body" idx="1"/>
          </p:nvPr>
        </p:nvSpPr>
        <p:spPr>
          <a:xfrm>
            <a:off x="49566" y="914401"/>
            <a:ext cx="9067800" cy="2666999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2300" dirty="0">
                <a:solidFill>
                  <a:srgbClr val="000000"/>
                </a:solidFill>
              </a:rPr>
              <a:t>Figure 2.14 lists from highest to lowest the precedence of the operators introduced in this chapter.</a:t>
            </a:r>
          </a:p>
          <a:p>
            <a:pPr eaLnBrk="1" hangingPunct="1"/>
            <a:r>
              <a:rPr lang="en-US" altLang="en-US" sz="2300" dirty="0">
                <a:solidFill>
                  <a:srgbClr val="000000"/>
                </a:solidFill>
              </a:rPr>
              <a:t>Operators are shown top to bottom in </a:t>
            </a:r>
            <a:r>
              <a:rPr lang="en-US" altLang="en-US" sz="2300" u="sng" dirty="0">
                <a:solidFill>
                  <a:srgbClr val="000000"/>
                </a:solidFill>
              </a:rPr>
              <a:t>decreasing order of precedence</a:t>
            </a:r>
            <a:r>
              <a:rPr lang="en-US" altLang="en-US" sz="2300" dirty="0">
                <a:solidFill>
                  <a:srgbClr val="000000"/>
                </a:solidFill>
              </a:rPr>
              <a:t>.</a:t>
            </a:r>
          </a:p>
          <a:p>
            <a:pPr eaLnBrk="1" hangingPunct="1"/>
            <a:r>
              <a:rPr lang="en-US" altLang="en-US" sz="2300" dirty="0">
                <a:solidFill>
                  <a:srgbClr val="000000"/>
                </a:solidFill>
              </a:rPr>
              <a:t>All these operators, with the exception of the assignment operator 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2300" dirty="0">
                <a:solidFill>
                  <a:srgbClr val="000000"/>
                </a:solidFill>
              </a:rPr>
              <a:t>, associate from left to right.</a:t>
            </a:r>
          </a:p>
          <a:p>
            <a:pPr eaLnBrk="1" hangingPunct="1"/>
            <a:r>
              <a:rPr lang="en-US" altLang="en-US" sz="2300" dirty="0">
                <a:solidFill>
                  <a:srgbClr val="000000"/>
                </a:solidFill>
              </a:rPr>
              <a:t>The assignment operator (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2300" dirty="0">
                <a:solidFill>
                  <a:srgbClr val="000000"/>
                </a:solidFill>
              </a:rPr>
              <a:t>) associates from right to left.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97E8EA-6EFD-4D52-A190-AD79F09157EA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pic>
        <p:nvPicPr>
          <p:cNvPr id="6" name="Picture 1" descr="chtp8_02_Page_43">
            <a:extLst>
              <a:ext uri="{FF2B5EF4-FFF2-40B4-BE49-F238E27FC236}">
                <a16:creationId xmlns:a16="http://schemas.microsoft.com/office/drawing/2014/main" id="{70E186DD-60D0-4B08-9714-5D956D47AA3A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5" t="5555" r="11357" b="50000"/>
          <a:stretch/>
        </p:blipFill>
        <p:spPr>
          <a:xfrm>
            <a:off x="1066800" y="3463307"/>
            <a:ext cx="6858000" cy="304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45982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5077"/>
            <a:ext cx="8229600" cy="4873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2.6  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Decision Making: Equality and Relational Operators</a:t>
            </a:r>
          </a:p>
        </p:txBody>
      </p:sp>
      <p:sp>
        <p:nvSpPr>
          <p:cNvPr id="110595" name="Text Placeholder 2"/>
          <p:cNvSpPr>
            <a:spLocks noGrp="1"/>
          </p:cNvSpPr>
          <p:nvPr>
            <p:ph type="body" idx="1"/>
          </p:nvPr>
        </p:nvSpPr>
        <p:spPr>
          <a:xfrm>
            <a:off x="76200" y="990601"/>
            <a:ext cx="8991600" cy="2285999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200" dirty="0">
                <a:solidFill>
                  <a:srgbClr val="000000"/>
                </a:solidFill>
              </a:rPr>
              <a:t>Some of the words we’ve used in the C programs in this chapter—in particular </a:t>
            </a:r>
            <a:r>
              <a:rPr lang="en-US" alt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200" dirty="0">
                <a:solidFill>
                  <a:srgbClr val="000000"/>
                </a:solidFill>
              </a:rPr>
              <a:t> and </a:t>
            </a:r>
            <a:r>
              <a:rPr lang="en-US" alt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2200" dirty="0">
                <a:solidFill>
                  <a:srgbClr val="000000"/>
                </a:solidFill>
              </a:rPr>
              <a:t>—are </a:t>
            </a:r>
            <a:r>
              <a:rPr lang="en-US" altLang="en-US" sz="2200" dirty="0">
                <a:solidFill>
                  <a:srgbClr val="0000FF"/>
                </a:solidFill>
              </a:rPr>
              <a:t>keywords</a:t>
            </a:r>
            <a:r>
              <a:rPr lang="en-US" altLang="en-US" sz="2200" dirty="0">
                <a:solidFill>
                  <a:srgbClr val="000000"/>
                </a:solidFill>
              </a:rPr>
              <a:t> or reserved words of the language.</a:t>
            </a:r>
          </a:p>
          <a:p>
            <a:pPr eaLnBrk="1" hangingPunct="1"/>
            <a:r>
              <a:rPr lang="en-US" altLang="en-US" sz="2200" dirty="0">
                <a:solidFill>
                  <a:srgbClr val="000000"/>
                </a:solidFill>
              </a:rPr>
              <a:t>Figure 2.15 contains the C keywords.</a:t>
            </a:r>
          </a:p>
          <a:p>
            <a:pPr eaLnBrk="1" hangingPunct="1"/>
            <a:r>
              <a:rPr lang="en-US" altLang="en-US" sz="2200" dirty="0">
                <a:solidFill>
                  <a:srgbClr val="000000"/>
                </a:solidFill>
              </a:rPr>
              <a:t>These words have special meaning to the C compiler, so you must be careful </a:t>
            </a:r>
            <a:r>
              <a:rPr lang="en-US" altLang="en-US" sz="2200" u="sng" dirty="0">
                <a:solidFill>
                  <a:srgbClr val="000000"/>
                </a:solidFill>
              </a:rPr>
              <a:t>not to use these as identifiers such as variable names</a:t>
            </a:r>
            <a:r>
              <a:rPr lang="en-US" altLang="en-US" sz="2200" dirty="0">
                <a:solidFill>
                  <a:srgbClr val="000000"/>
                </a:solidFill>
              </a:rPr>
              <a:t>.</a:t>
            </a:r>
          </a:p>
          <a:p>
            <a:pPr eaLnBrk="1" hangingPunct="1"/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97E8EA-6EFD-4D52-A190-AD79F09157EA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pic>
        <p:nvPicPr>
          <p:cNvPr id="6" name="Picture 1" descr="chtp8_02_Page_44">
            <a:extLst>
              <a:ext uri="{FF2B5EF4-FFF2-40B4-BE49-F238E27FC236}">
                <a16:creationId xmlns:a16="http://schemas.microsoft.com/office/drawing/2014/main" id="{ED7B571D-77EA-446A-B8E7-AEDA009A796C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8" t="5556" r="3631" b="25555"/>
          <a:stretch/>
        </p:blipFill>
        <p:spPr>
          <a:xfrm>
            <a:off x="1366798" y="3360098"/>
            <a:ext cx="5831988" cy="334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58774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68"/>
            <a:ext cx="8229600" cy="457199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2.7  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Secure C Programming</a:t>
            </a:r>
          </a:p>
        </p:txBody>
      </p:sp>
      <p:sp>
        <p:nvSpPr>
          <p:cNvPr id="110595" name="Text Placeholder 2"/>
          <p:cNvSpPr>
            <a:spLocks noGrp="1"/>
          </p:cNvSpPr>
          <p:nvPr>
            <p:ph type="body" idx="1"/>
          </p:nvPr>
        </p:nvSpPr>
        <p:spPr>
          <a:xfrm>
            <a:off x="76200" y="516615"/>
            <a:ext cx="8991600" cy="3369586"/>
          </a:xfrm>
        </p:spPr>
        <p:txBody>
          <a:bodyPr>
            <a:noAutofit/>
          </a:bodyPr>
          <a:lstStyle/>
          <a:p>
            <a:r>
              <a:rPr lang="en-US" altLang="en-US" sz="2200" dirty="0">
                <a:solidFill>
                  <a:srgbClr val="000000"/>
                </a:solidFill>
              </a:rPr>
              <a:t>CERT C Secure Coding Standard </a:t>
            </a:r>
            <a:r>
              <a:rPr lang="tr-TR" altLang="en-US" sz="2200" dirty="0">
                <a:solidFill>
                  <a:srgbClr val="000000"/>
                </a:solidFill>
              </a:rPr>
              <a:t>(</a:t>
            </a:r>
            <a:r>
              <a:rPr lang="en-US" altLang="en-US" sz="2200" dirty="0">
                <a:solidFill>
                  <a:srgbClr val="000000"/>
                </a:solidFill>
              </a:rPr>
              <a:t>Guidelines </a:t>
            </a:r>
            <a:r>
              <a:rPr lang="tr-TR" altLang="en-US" sz="2200" dirty="0" err="1">
                <a:solidFill>
                  <a:srgbClr val="000000"/>
                </a:solidFill>
              </a:rPr>
              <a:t>to</a:t>
            </a:r>
            <a:r>
              <a:rPr lang="tr-TR" altLang="en-US" sz="2200" dirty="0">
                <a:solidFill>
                  <a:srgbClr val="000000"/>
                </a:solidFill>
              </a:rPr>
              <a:t> </a:t>
            </a:r>
            <a:r>
              <a:rPr lang="en-US" altLang="en-US" sz="2200" dirty="0">
                <a:solidFill>
                  <a:srgbClr val="000000"/>
                </a:solidFill>
              </a:rPr>
              <a:t>avoid attacks</a:t>
            </a:r>
            <a:r>
              <a:rPr lang="tr-TR" altLang="en-US" sz="2200" dirty="0">
                <a:solidFill>
                  <a:srgbClr val="000000"/>
                </a:solidFill>
              </a:rPr>
              <a:t>)</a:t>
            </a:r>
            <a:endParaRPr lang="en-US" altLang="en-US" sz="2200" dirty="0">
              <a:solidFill>
                <a:srgbClr val="000000"/>
              </a:solidFill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en-US" altLang="en-US" sz="1800" dirty="0">
                <a:solidFill>
                  <a:srgbClr val="000000"/>
                </a:solidFill>
              </a:rPr>
              <a:t>Avoid Single-Argument 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en-US" sz="1800" dirty="0" err="1">
                <a:solidFill>
                  <a:srgbClr val="000000"/>
                </a:solidFill>
              </a:rPr>
              <a:t>s</a:t>
            </a:r>
            <a:endParaRPr lang="en-US" altLang="en-US" sz="1800" dirty="0">
              <a:solidFill>
                <a:srgbClr val="000000"/>
              </a:solidFill>
            </a:endParaRPr>
          </a:p>
          <a:p>
            <a:pPr lvl="2"/>
            <a:r>
              <a:rPr lang="en-US" altLang="en-US" sz="1800" dirty="0">
                <a:solidFill>
                  <a:srgbClr val="000000"/>
                </a:solidFill>
              </a:rPr>
              <a:t>If you need to display a string that </a:t>
            </a:r>
            <a:r>
              <a:rPr lang="en-US" altLang="en-US" sz="1800" u="sng" dirty="0">
                <a:solidFill>
                  <a:srgbClr val="000000"/>
                </a:solidFill>
              </a:rPr>
              <a:t>terminates with a newline</a:t>
            </a:r>
            <a:r>
              <a:rPr lang="en-US" altLang="en-US" sz="1800" dirty="0">
                <a:solidFill>
                  <a:srgbClr val="000000"/>
                </a:solidFill>
              </a:rPr>
              <a:t>, use the </a:t>
            </a:r>
            <a:r>
              <a:rPr lang="en-US" alt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puts</a:t>
            </a:r>
            <a:r>
              <a:rPr lang="en-US" altLang="en-US" sz="1800" dirty="0">
                <a:solidFill>
                  <a:srgbClr val="000000"/>
                </a:solidFill>
              </a:rPr>
              <a:t> function, which displays its string argument followed by a newline character</a:t>
            </a:r>
          </a:p>
          <a:p>
            <a:pPr lvl="2"/>
            <a:r>
              <a:rPr lang="en-US" altLang="en-US" sz="1800" dirty="0">
                <a:solidFill>
                  <a:srgbClr val="000000"/>
                </a:solidFill>
              </a:rPr>
              <a:t>For example</a:t>
            </a:r>
          </a:p>
          <a:p>
            <a:pPr lvl="3"/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"Welcome to C!\n" );</a:t>
            </a:r>
          </a:p>
          <a:p>
            <a:pPr lvl="2"/>
            <a:r>
              <a:rPr lang="en-US" altLang="en-US" sz="1800" dirty="0">
                <a:solidFill>
                  <a:srgbClr val="000000"/>
                </a:solidFill>
              </a:rPr>
              <a:t>should be written as:</a:t>
            </a:r>
          </a:p>
          <a:p>
            <a:pPr lvl="3"/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puts( "Welcome to C!" );</a:t>
            </a:r>
          </a:p>
          <a:p>
            <a:pPr lvl="2"/>
            <a:r>
              <a:rPr lang="en-US" altLang="en-US" sz="1800" dirty="0">
                <a:solidFill>
                  <a:srgbClr val="000000"/>
                </a:solidFill>
              </a:rPr>
              <a:t>We did not include 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altLang="en-US" sz="1800" dirty="0">
                <a:solidFill>
                  <a:srgbClr val="000000"/>
                </a:solidFill>
              </a:rPr>
              <a:t> in the preceding string because puts adds it automatically.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97E8EA-6EFD-4D52-A190-AD79F09157EA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1675E95-E75C-4D37-AA24-18C4C1400515}"/>
              </a:ext>
            </a:extLst>
          </p:cNvPr>
          <p:cNvSpPr txBox="1">
            <a:spLocks/>
          </p:cNvSpPr>
          <p:nvPr/>
        </p:nvSpPr>
        <p:spPr>
          <a:xfrm>
            <a:off x="511943" y="3953586"/>
            <a:ext cx="8534400" cy="2514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0" i="0" u="none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2"/>
            </a:pPr>
            <a:r>
              <a:rPr lang="en-US" altLang="en-US" sz="1900" dirty="0">
                <a:solidFill>
                  <a:srgbClr val="000000"/>
                </a:solidFill>
              </a:rPr>
              <a:t>If you need to display a string without a terminating newline character, use </a:t>
            </a:r>
            <a:r>
              <a:rPr lang="en-US" altLang="en-US" sz="1900" dirty="0" err="1">
                <a:solidFill>
                  <a:srgbClr val="000000"/>
                </a:solidFill>
              </a:rPr>
              <a:t>printf</a:t>
            </a:r>
            <a:r>
              <a:rPr lang="en-US" altLang="en-US" sz="1900" dirty="0">
                <a:solidFill>
                  <a:srgbClr val="000000"/>
                </a:solidFill>
              </a:rPr>
              <a:t> </a:t>
            </a:r>
            <a:r>
              <a:rPr lang="en-US" altLang="en-US" sz="1900" u="sng" dirty="0">
                <a:solidFill>
                  <a:srgbClr val="000000"/>
                </a:solidFill>
              </a:rPr>
              <a:t>with two arguments</a:t>
            </a:r>
            <a:r>
              <a:rPr lang="en-US" altLang="en-US" sz="1900" dirty="0">
                <a:solidFill>
                  <a:srgbClr val="000000"/>
                </a:solidFill>
              </a:rPr>
              <a:t>.</a:t>
            </a:r>
          </a:p>
          <a:p>
            <a:pPr lvl="1"/>
            <a:r>
              <a:rPr lang="en-US" altLang="en-US" sz="1900" dirty="0">
                <a:solidFill>
                  <a:srgbClr val="000000"/>
                </a:solidFill>
              </a:rPr>
              <a:t>For example</a:t>
            </a:r>
          </a:p>
          <a:p>
            <a:pPr lvl="2"/>
            <a:r>
              <a:rPr lang="en-US" alt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( "Welcome " );</a:t>
            </a:r>
          </a:p>
          <a:p>
            <a:pPr lvl="1"/>
            <a:r>
              <a:rPr lang="en-US" altLang="en-US" sz="1900" dirty="0">
                <a:solidFill>
                  <a:srgbClr val="000000"/>
                </a:solidFill>
              </a:rPr>
              <a:t>should be written as:</a:t>
            </a:r>
          </a:p>
          <a:p>
            <a:pPr lvl="2"/>
            <a:r>
              <a:rPr lang="en-US" alt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( "%s", "Welcome " );</a:t>
            </a:r>
            <a:endParaRPr lang="tr-TR" altLang="en-US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endParaRPr lang="en-US" altLang="en-US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sz="2300" dirty="0">
                <a:solidFill>
                  <a:srgbClr val="000000"/>
                </a:solidFill>
              </a:rPr>
              <a:t>These changes are responsible coding practices that eliminate certain security C vulnerabilities as we get deeper into C</a:t>
            </a:r>
          </a:p>
        </p:txBody>
      </p:sp>
    </p:spTree>
    <p:extLst>
      <p:ext uri="{BB962C8B-B14F-4D97-AF65-F5344CB8AC3E}">
        <p14:creationId xmlns:p14="http://schemas.microsoft.com/office/powerpoint/2010/main" val="652809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2.2  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A Simple C Program: </a:t>
            </a:r>
            <a:br>
              <a:rPr lang="en-US" dirty="0">
                <a:solidFill>
                  <a:srgbClr val="3380E6"/>
                </a:solidFill>
                <a:latin typeface="Arial"/>
              </a:rPr>
            </a:br>
            <a:r>
              <a:rPr lang="en-US" dirty="0">
                <a:solidFill>
                  <a:srgbClr val="3380E6"/>
                </a:solidFill>
                <a:latin typeface="Arial"/>
              </a:rPr>
              <a:t>Printing a Line of Text (Cont.)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500" dirty="0">
                <a:solidFill>
                  <a:srgbClr val="000000"/>
                </a:solidFill>
              </a:rPr>
              <a:t>You can also use </a:t>
            </a:r>
            <a:r>
              <a:rPr lang="en-US" sz="2500" dirty="0">
                <a:solidFill>
                  <a:srgbClr val="0000FF"/>
                </a:solidFill>
                <a:latin typeface="LucidaSansTypewriter" pitchFamily="49" charset="0"/>
              </a:rPr>
              <a:t>/*…*/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>
                <a:solidFill>
                  <a:srgbClr val="0000FF"/>
                </a:solidFill>
              </a:rPr>
              <a:t>multi-line comments</a:t>
            </a:r>
            <a:r>
              <a:rPr lang="en-US" sz="2500" dirty="0">
                <a:solidFill>
                  <a:srgbClr val="000000"/>
                </a:solidFill>
              </a:rPr>
              <a:t> in which everything from </a:t>
            </a:r>
            <a:r>
              <a:rPr lang="en-US" sz="2500" dirty="0">
                <a:solidFill>
                  <a:srgbClr val="000000"/>
                </a:solidFill>
                <a:latin typeface="LucidaSansTypewriter" pitchFamily="49" charset="0"/>
              </a:rPr>
              <a:t>/*</a:t>
            </a:r>
            <a:r>
              <a:rPr lang="en-US" sz="2500" dirty="0">
                <a:solidFill>
                  <a:srgbClr val="000000"/>
                </a:solidFill>
              </a:rPr>
              <a:t> on the first line to 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*/</a:t>
            </a:r>
            <a:r>
              <a:rPr lang="en-US" sz="2500" dirty="0">
                <a:solidFill>
                  <a:srgbClr val="000000"/>
                </a:solidFill>
              </a:rPr>
              <a:t> at the end of the line is a comment.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500" dirty="0">
                <a:solidFill>
                  <a:srgbClr val="000000"/>
                </a:solidFill>
              </a:rPr>
              <a:t>We prefer 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//</a:t>
            </a:r>
            <a:r>
              <a:rPr lang="en-US" sz="2500" dirty="0">
                <a:solidFill>
                  <a:srgbClr val="000000"/>
                </a:solidFill>
              </a:rPr>
              <a:t> comments because they’re shorter and they eliminate the common programming errors that occur with 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/*</a:t>
            </a:r>
            <a:r>
              <a:rPr lang="en-US" sz="2500" dirty="0">
                <a:solidFill>
                  <a:srgbClr val="000000"/>
                </a:solidFill>
              </a:rPr>
              <a:t>…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*/</a:t>
            </a:r>
            <a:r>
              <a:rPr lang="en-US" sz="2500" dirty="0">
                <a:solidFill>
                  <a:srgbClr val="000000"/>
                </a:solidFill>
              </a:rPr>
              <a:t> comments, especially when the closing 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*/</a:t>
            </a:r>
            <a:r>
              <a:rPr lang="en-US" sz="2500" dirty="0">
                <a:solidFill>
                  <a:srgbClr val="000000"/>
                </a:solidFill>
              </a:rPr>
              <a:t> is omitted.</a:t>
            </a:r>
          </a:p>
          <a:p>
            <a:pPr marL="109537" indent="0" eaLnBrk="1" hangingPunct="1">
              <a:lnSpc>
                <a:spcPct val="90000"/>
              </a:lnSpc>
              <a:buFont typeface="Wingdings 3" pitchFamily="18" charset="2"/>
              <a:buNone/>
              <a:defRPr/>
            </a:pP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#include</a:t>
            </a:r>
            <a:r>
              <a:rPr lang="en-US" sz="2500" b="1" i="1" dirty="0">
                <a:solidFill>
                  <a:srgbClr val="000000"/>
                </a:solidFill>
              </a:rPr>
              <a:t> Preprocessor Directive</a:t>
            </a:r>
          </a:p>
          <a:p>
            <a:pPr>
              <a:lnSpc>
                <a:spcPct val="90000"/>
              </a:lnSpc>
              <a:defRPr/>
            </a:pPr>
            <a:r>
              <a:rPr lang="en-US" sz="2700" b="1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sz="2700" b="1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2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stdio.h</a:t>
            </a:r>
            <a:r>
              <a:rPr lang="en-US" sz="2700" b="1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100" dirty="0">
                <a:solidFill>
                  <a:srgbClr val="000000"/>
                </a:solidFill>
              </a:rPr>
              <a:t>is a directive to the </a:t>
            </a:r>
            <a:r>
              <a:rPr lang="en-US" sz="2100" dirty="0">
                <a:solidFill>
                  <a:srgbClr val="0000FF"/>
                </a:solidFill>
              </a:rPr>
              <a:t>C preprocessor</a:t>
            </a:r>
            <a:r>
              <a:rPr lang="en-US" sz="21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© 2016 Pearson Education, Ltd.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97E8EA-6EFD-4D52-A190-AD79F09157E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34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2.2  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A Simple C Program: </a:t>
            </a:r>
            <a:br>
              <a:rPr lang="en-US" dirty="0">
                <a:solidFill>
                  <a:srgbClr val="3380E6"/>
                </a:solidFill>
                <a:latin typeface="Arial"/>
              </a:rPr>
            </a:br>
            <a:r>
              <a:rPr lang="en-US" dirty="0">
                <a:solidFill>
                  <a:srgbClr val="3380E6"/>
                </a:solidFill>
                <a:latin typeface="Arial"/>
              </a:rPr>
              <a:t>Printing a Line of Text (Cont.)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500" dirty="0">
                <a:solidFill>
                  <a:srgbClr val="000000"/>
                </a:solidFill>
              </a:rPr>
              <a:t>Lines beginning with 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#</a:t>
            </a:r>
            <a:r>
              <a:rPr lang="en-US" sz="2500" dirty="0">
                <a:solidFill>
                  <a:srgbClr val="000000"/>
                </a:solidFill>
              </a:rPr>
              <a:t> are processed by the </a:t>
            </a:r>
            <a:r>
              <a:rPr lang="en-US" sz="2500" u="sng" dirty="0">
                <a:solidFill>
                  <a:srgbClr val="000000"/>
                </a:solidFill>
              </a:rPr>
              <a:t>preprocessor before compilation</a:t>
            </a:r>
            <a:r>
              <a:rPr lang="en-US" sz="2500" dirty="0">
                <a:solidFill>
                  <a:srgbClr val="000000"/>
                </a:solidFill>
              </a:rPr>
              <a:t>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500" dirty="0">
                <a:solidFill>
                  <a:srgbClr val="000000"/>
                </a:solidFill>
              </a:rPr>
              <a:t>Line 3 tells the preprocessor to include the contents of the </a:t>
            </a:r>
            <a:r>
              <a:rPr lang="en-US" sz="2500" dirty="0">
                <a:solidFill>
                  <a:srgbClr val="0000FF"/>
                </a:solidFill>
              </a:rPr>
              <a:t>standard input/output header</a:t>
            </a:r>
            <a:r>
              <a:rPr lang="en-US" sz="2500" dirty="0">
                <a:solidFill>
                  <a:srgbClr val="000000"/>
                </a:solidFill>
              </a:rPr>
              <a:t> (</a:t>
            </a:r>
            <a:r>
              <a:rPr lang="en-US" sz="2500" dirty="0">
                <a:solidFill>
                  <a:srgbClr val="0000FF"/>
                </a:solidFill>
                <a:latin typeface="LucidaSansTypewriter" pitchFamily="49" charset="0"/>
              </a:rPr>
              <a:t>&lt;</a:t>
            </a:r>
            <a:r>
              <a:rPr lang="en-US" sz="2500" dirty="0" err="1">
                <a:solidFill>
                  <a:srgbClr val="0000FF"/>
                </a:solidFill>
                <a:latin typeface="LucidaSansTypewriter" pitchFamily="49" charset="0"/>
              </a:rPr>
              <a:t>stdio.h</a:t>
            </a:r>
            <a:r>
              <a:rPr lang="en-US" sz="2500" dirty="0">
                <a:solidFill>
                  <a:srgbClr val="0000FF"/>
                </a:solidFill>
                <a:latin typeface="LucidaSansTypewriter" pitchFamily="49" charset="0"/>
              </a:rPr>
              <a:t>&gt;</a:t>
            </a:r>
            <a:r>
              <a:rPr lang="en-US" sz="2500" dirty="0">
                <a:solidFill>
                  <a:srgbClr val="000000"/>
                </a:solidFill>
              </a:rPr>
              <a:t>) in the program.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500" dirty="0">
                <a:solidFill>
                  <a:srgbClr val="000000"/>
                </a:solidFill>
              </a:rPr>
              <a:t>This header contains information used by the compiler when compiling calls to standard input/output library functions such as </a:t>
            </a:r>
            <a:r>
              <a:rPr 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500" dirty="0">
                <a:solidFill>
                  <a:srgbClr val="000000"/>
                </a:solidFill>
              </a:rPr>
              <a:t>.</a:t>
            </a:r>
          </a:p>
          <a:p>
            <a:pPr marL="109537" indent="0" eaLnBrk="1" hangingPunct="1">
              <a:lnSpc>
                <a:spcPct val="80000"/>
              </a:lnSpc>
              <a:buFont typeface="Wingdings 3" pitchFamily="18" charset="2"/>
              <a:buNone/>
              <a:defRPr/>
            </a:pPr>
            <a:r>
              <a:rPr lang="en-US" sz="2500" b="1" i="1" dirty="0">
                <a:solidFill>
                  <a:srgbClr val="000000"/>
                </a:solidFill>
              </a:rPr>
              <a:t>Blank Lines and White Space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500" dirty="0">
                <a:solidFill>
                  <a:srgbClr val="000000"/>
                </a:solidFill>
              </a:rPr>
              <a:t>You use blank lines, space characters and tab characters (i.e., “tabs”) to make programs easier to read.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500" dirty="0">
                <a:solidFill>
                  <a:srgbClr val="000000"/>
                </a:solidFill>
              </a:rPr>
              <a:t>Together, these characters are known as </a:t>
            </a:r>
            <a:r>
              <a:rPr lang="en-US" sz="2500" dirty="0">
                <a:solidFill>
                  <a:srgbClr val="0000FF"/>
                </a:solidFill>
              </a:rPr>
              <a:t>white space</a:t>
            </a:r>
            <a:r>
              <a:rPr lang="en-US" sz="2500" dirty="0">
                <a:solidFill>
                  <a:srgbClr val="000000"/>
                </a:solidFill>
              </a:rPr>
              <a:t>. White-space characters are normally ignored by the compiler. </a:t>
            </a:r>
          </a:p>
        </p:txBody>
      </p:sp>
      <p:sp>
        <p:nvSpPr>
          <p:cNvPr id="21508" name="Footer Placeholder 3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© 2016 Pearson Education, Ltd.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97E8EA-6EFD-4D52-A190-AD79F09157E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552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2.2  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A Simple C Program: </a:t>
            </a:r>
            <a:br>
              <a:rPr lang="en-US" dirty="0">
                <a:solidFill>
                  <a:srgbClr val="3380E6"/>
                </a:solidFill>
                <a:latin typeface="Arial"/>
              </a:rPr>
            </a:br>
            <a:r>
              <a:rPr lang="en-US" dirty="0">
                <a:solidFill>
                  <a:srgbClr val="3380E6"/>
                </a:solidFill>
                <a:latin typeface="Arial"/>
              </a:rPr>
              <a:t>Printing a Line of Text (Cont.)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/>
          </a:bodyPr>
          <a:lstStyle/>
          <a:p>
            <a:pPr marL="109537" indent="0" eaLnBrk="1" hangingPunct="1">
              <a:lnSpc>
                <a:spcPct val="80000"/>
              </a:lnSpc>
              <a:buFont typeface="Wingdings 3" pitchFamily="18" charset="2"/>
              <a:buNone/>
              <a:defRPr/>
            </a:pPr>
            <a:r>
              <a:rPr lang="en-US" sz="2500" b="1" i="1" dirty="0">
                <a:solidFill>
                  <a:srgbClr val="000000"/>
                </a:solidFill>
              </a:rPr>
              <a:t>The 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n-US" sz="2400" b="1" i="1" dirty="0">
                <a:solidFill>
                  <a:srgbClr val="000000"/>
                </a:solidFill>
              </a:rPr>
              <a:t> </a:t>
            </a:r>
            <a:r>
              <a:rPr lang="en-US" sz="2500" b="1" i="1" dirty="0">
                <a:solidFill>
                  <a:srgbClr val="000000"/>
                </a:solidFill>
              </a:rPr>
              <a:t>Function</a:t>
            </a:r>
          </a:p>
          <a:p>
            <a:pPr>
              <a:lnSpc>
                <a:spcPct val="80000"/>
              </a:lnSpc>
              <a:defRPr/>
            </a:pPr>
            <a:r>
              <a:rPr lang="en-US" sz="27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7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 </a:t>
            </a:r>
            <a:r>
              <a:rPr lang="en-US" sz="27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700" b="1" dirty="0">
                <a:solidFill>
                  <a:srgbClr val="000000"/>
                </a:solidFill>
                <a:latin typeface="Consolas" panose="020B0609020204030204" pitchFamily="49" charset="0"/>
              </a:rPr>
              <a:t> )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100" dirty="0">
                <a:solidFill>
                  <a:srgbClr val="000000"/>
                </a:solidFill>
              </a:rPr>
              <a:t>is a part of every C program.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100" dirty="0">
                <a:solidFill>
                  <a:srgbClr val="000000"/>
                </a:solidFill>
              </a:rPr>
              <a:t>The parentheses after 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n-US" sz="2100" dirty="0">
                <a:solidFill>
                  <a:srgbClr val="000000"/>
                </a:solidFill>
              </a:rPr>
              <a:t> indicate that 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n-US" sz="2100" dirty="0">
                <a:solidFill>
                  <a:srgbClr val="000000"/>
                </a:solidFill>
              </a:rPr>
              <a:t> is a program building block called a </a:t>
            </a:r>
            <a:r>
              <a:rPr lang="en-US" sz="2100" dirty="0">
                <a:solidFill>
                  <a:srgbClr val="0000FF"/>
                </a:solidFill>
              </a:rPr>
              <a:t>function</a:t>
            </a:r>
            <a:r>
              <a:rPr lang="en-US" sz="21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97E8EA-6EFD-4D52-A190-AD79F09157E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52400" y="3276600"/>
            <a:ext cx="8915400" cy="3444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0" i="0" u="none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solidFill>
                  <a:srgbClr val="000000"/>
                </a:solidFill>
              </a:rPr>
              <a:t>C programs contain one or more functions, one of which </a:t>
            </a:r>
            <a:r>
              <a:rPr lang="en-US" altLang="en-US" i="1" dirty="0">
                <a:solidFill>
                  <a:srgbClr val="000000"/>
                </a:solidFill>
              </a:rPr>
              <a:t>must</a:t>
            </a:r>
            <a:r>
              <a:rPr lang="en-US" altLang="en-US" dirty="0">
                <a:solidFill>
                  <a:srgbClr val="000000"/>
                </a:solidFill>
              </a:rPr>
              <a:t> be 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n-US" altLang="en-US" dirty="0">
                <a:solidFill>
                  <a:srgbClr val="000000"/>
                </a:solidFill>
              </a:rPr>
              <a:t>.</a:t>
            </a:r>
            <a:endParaRPr lang="tr-TR" altLang="en-US" dirty="0">
              <a:solidFill>
                <a:srgbClr val="000000"/>
              </a:solidFill>
            </a:endParaRPr>
          </a:p>
          <a:p>
            <a:r>
              <a:rPr lang="en-US" altLang="en-US" dirty="0">
                <a:solidFill>
                  <a:srgbClr val="000000"/>
                </a:solidFill>
              </a:rPr>
              <a:t>Every program in C begins executing at the function 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n-US" altLang="en-US" dirty="0">
                <a:solidFill>
                  <a:srgbClr val="000000"/>
                </a:solidFill>
              </a:rPr>
              <a:t>.</a:t>
            </a:r>
            <a:endParaRPr lang="tr-TR" altLang="en-US" dirty="0">
              <a:solidFill>
                <a:srgbClr val="000000"/>
              </a:solidFill>
            </a:endParaRPr>
          </a:p>
          <a:p>
            <a:r>
              <a:rPr lang="en-US" altLang="en-US" dirty="0">
                <a:solidFill>
                  <a:srgbClr val="000000"/>
                </a:solidFill>
              </a:rPr>
              <a:t>The keyword </a:t>
            </a:r>
            <a:r>
              <a:rPr lang="en-US" alt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</a:rPr>
              <a:t> to the left of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n-US" altLang="en-US" dirty="0">
                <a:solidFill>
                  <a:srgbClr val="000000"/>
                </a:solidFill>
              </a:rPr>
              <a:t> indicates that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n-US" altLang="en-US" dirty="0">
                <a:solidFill>
                  <a:srgbClr val="000000"/>
                </a:solidFill>
              </a:rPr>
              <a:t> “returns” an integer value.</a:t>
            </a:r>
          </a:p>
          <a:p>
            <a:endParaRPr lang="en-US" altLang="en-US" dirty="0">
              <a:solidFill>
                <a:srgbClr val="000000"/>
              </a:solidFill>
            </a:endParaRPr>
          </a:p>
          <a:p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475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2.2  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A Simple C Program: </a:t>
            </a:r>
            <a:br>
              <a:rPr lang="en-US" dirty="0">
                <a:solidFill>
                  <a:srgbClr val="3380E6"/>
                </a:solidFill>
                <a:latin typeface="Arial"/>
              </a:rPr>
            </a:br>
            <a:r>
              <a:rPr lang="en-US" dirty="0">
                <a:solidFill>
                  <a:srgbClr val="3380E6"/>
                </a:solidFill>
                <a:latin typeface="Arial"/>
              </a:rPr>
              <a:t>Printing a Line of Text (Cont.)</a:t>
            </a:r>
          </a:p>
        </p:txBody>
      </p:sp>
      <p:sp>
        <p:nvSpPr>
          <p:cNvPr id="2253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For now, simply include the keyword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</a:rPr>
              <a:t> to the left of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n-US" altLang="en-US" dirty="0">
                <a:solidFill>
                  <a:srgbClr val="000000"/>
                </a:solidFill>
              </a:rPr>
              <a:t> in each of your programs.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Functions also can receive information when they’re called upon to execute.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The 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dirty="0">
                <a:solidFill>
                  <a:srgbClr val="000000"/>
                </a:solidFill>
              </a:rPr>
              <a:t> in parentheses here means that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u="sng" dirty="0">
                <a:solidFill>
                  <a:srgbClr val="000000"/>
                </a:solidFill>
              </a:rPr>
              <a:t>does not receive any information</a:t>
            </a:r>
            <a:r>
              <a:rPr lang="en-US" altLang="en-US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23556" name="Footer Placeholder 3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© 2016 Pearson Education, Ltd.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97E8EA-6EFD-4D52-A190-AD79F09157E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6" name="Picture 5" descr="chtp8_02_Page_05"/>
          <p:cNvPicPr>
            <a:picLocks noGrp="1" noChangeAspect="1"/>
          </p:cNvPicPr>
          <p:nvPr isPhoto="1"/>
        </p:nvPicPr>
        <p:blipFill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8" t="5556" r="3631" b="80000"/>
          <a:stretch/>
        </p:blipFill>
        <p:spPr>
          <a:xfrm>
            <a:off x="571500" y="5124190"/>
            <a:ext cx="8229600" cy="990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9460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2.2  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A Simple C Program: </a:t>
            </a:r>
            <a:br>
              <a:rPr lang="en-US" dirty="0">
                <a:solidFill>
                  <a:srgbClr val="3380E6"/>
                </a:solidFill>
                <a:latin typeface="Arial"/>
              </a:rPr>
            </a:br>
            <a:r>
              <a:rPr lang="en-US" dirty="0">
                <a:solidFill>
                  <a:srgbClr val="3380E6"/>
                </a:solidFill>
                <a:latin typeface="Arial"/>
              </a:rPr>
              <a:t>Printing a Line of Text (Cont.)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610600" cy="47117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500" dirty="0">
                <a:solidFill>
                  <a:srgbClr val="000000"/>
                </a:solidFill>
              </a:rPr>
              <a:t>A left brace, </a:t>
            </a:r>
            <a:r>
              <a:rPr lang="en-US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2500" dirty="0">
                <a:solidFill>
                  <a:srgbClr val="000000"/>
                </a:solidFill>
              </a:rPr>
              <a:t>, begins the </a:t>
            </a:r>
            <a:r>
              <a:rPr lang="en-US" sz="2500" dirty="0">
                <a:solidFill>
                  <a:srgbClr val="0000FF"/>
                </a:solidFill>
              </a:rPr>
              <a:t>body</a:t>
            </a:r>
            <a:r>
              <a:rPr lang="en-US" sz="2500" dirty="0">
                <a:solidFill>
                  <a:srgbClr val="000000"/>
                </a:solidFill>
              </a:rPr>
              <a:t> of every function </a:t>
            </a:r>
          </a:p>
          <a:p>
            <a:pPr eaLnBrk="1" hangingPunct="1">
              <a:defRPr/>
            </a:pPr>
            <a:r>
              <a:rPr lang="en-US" sz="2500" dirty="0">
                <a:solidFill>
                  <a:srgbClr val="000000"/>
                </a:solidFill>
              </a:rPr>
              <a:t>A corresponding </a:t>
            </a:r>
            <a:r>
              <a:rPr lang="en-US" sz="2500" dirty="0">
                <a:solidFill>
                  <a:srgbClr val="0000FF"/>
                </a:solidFill>
              </a:rPr>
              <a:t>right brace</a:t>
            </a:r>
            <a:r>
              <a:rPr lang="en-US" sz="2500" dirty="0">
                <a:solidFill>
                  <a:srgbClr val="000000"/>
                </a:solidFill>
              </a:rPr>
              <a:t> ends each function</a:t>
            </a:r>
          </a:p>
          <a:p>
            <a:pPr eaLnBrk="1" hangingPunct="1">
              <a:defRPr/>
            </a:pPr>
            <a:r>
              <a:rPr lang="en-US" sz="2500" dirty="0">
                <a:solidFill>
                  <a:srgbClr val="000000"/>
                </a:solidFill>
              </a:rPr>
              <a:t>This pair of braces and the portion of the program between the braces is called a </a:t>
            </a:r>
            <a:r>
              <a:rPr lang="en-US" sz="2500" b="1" dirty="0">
                <a:solidFill>
                  <a:srgbClr val="000000"/>
                </a:solidFill>
              </a:rPr>
              <a:t>block</a:t>
            </a:r>
            <a:r>
              <a:rPr lang="en-US" sz="2500" dirty="0">
                <a:solidFill>
                  <a:srgbClr val="000000"/>
                </a:solidFill>
              </a:rPr>
              <a:t>.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sz="2500" b="1" i="1" dirty="0">
                <a:solidFill>
                  <a:srgbClr val="000000"/>
                </a:solidFill>
              </a:rPr>
              <a:t>An Output Statement</a:t>
            </a:r>
          </a:p>
          <a:p>
            <a:pPr>
              <a:defRPr/>
            </a:pPr>
            <a:r>
              <a:rPr lang="en-US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2700" b="1" dirty="0">
                <a:solidFill>
                  <a:srgbClr val="128AFF"/>
                </a:solidFill>
                <a:latin typeface="Consolas" panose="020B0609020204030204" pitchFamily="49" charset="0"/>
              </a:rPr>
              <a:t>"Welcome to C!\n"</a:t>
            </a:r>
            <a:r>
              <a:rPr lang="en-US" sz="2700" b="1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pPr lvl="1">
              <a:defRPr/>
            </a:pPr>
            <a:r>
              <a:rPr lang="en-US" sz="2100" dirty="0">
                <a:solidFill>
                  <a:srgbClr val="000000"/>
                </a:solidFill>
              </a:rPr>
              <a:t>instructs the computer to perform an </a:t>
            </a:r>
            <a:r>
              <a:rPr lang="en-US" sz="2100" dirty="0">
                <a:solidFill>
                  <a:srgbClr val="0000FF"/>
                </a:solidFill>
              </a:rPr>
              <a:t>action</a:t>
            </a:r>
            <a:r>
              <a:rPr lang="en-US" sz="2100" dirty="0">
                <a:solidFill>
                  <a:srgbClr val="000000"/>
                </a:solidFill>
              </a:rPr>
              <a:t>, namely to print on the screen the </a:t>
            </a:r>
            <a:r>
              <a:rPr lang="en-US" sz="2100" dirty="0">
                <a:solidFill>
                  <a:srgbClr val="0000FF"/>
                </a:solidFill>
              </a:rPr>
              <a:t>string</a:t>
            </a:r>
            <a:r>
              <a:rPr lang="en-US" sz="2100" dirty="0">
                <a:solidFill>
                  <a:srgbClr val="000000"/>
                </a:solidFill>
              </a:rPr>
              <a:t> of characters marked by the quotation marks.</a:t>
            </a:r>
          </a:p>
          <a:p>
            <a:pPr lvl="1">
              <a:defRPr/>
            </a:pPr>
            <a:r>
              <a:rPr lang="en-US" sz="2100" dirty="0">
                <a:solidFill>
                  <a:srgbClr val="000000"/>
                </a:solidFill>
              </a:rPr>
              <a:t>A string is sometimes called a </a:t>
            </a:r>
            <a:r>
              <a:rPr lang="en-US" sz="2100" dirty="0">
                <a:solidFill>
                  <a:srgbClr val="0000FF"/>
                </a:solidFill>
              </a:rPr>
              <a:t>character string</a:t>
            </a:r>
            <a:r>
              <a:rPr lang="en-US" sz="2100" dirty="0">
                <a:solidFill>
                  <a:srgbClr val="000000"/>
                </a:solidFill>
              </a:rPr>
              <a:t>, a </a:t>
            </a:r>
            <a:r>
              <a:rPr lang="en-US" sz="2100" dirty="0">
                <a:solidFill>
                  <a:srgbClr val="0000FF"/>
                </a:solidFill>
              </a:rPr>
              <a:t>message</a:t>
            </a:r>
            <a:r>
              <a:rPr lang="en-US" sz="2100" dirty="0">
                <a:solidFill>
                  <a:srgbClr val="000000"/>
                </a:solidFill>
              </a:rPr>
              <a:t> or a </a:t>
            </a:r>
            <a:r>
              <a:rPr lang="en-US" sz="2100" dirty="0">
                <a:solidFill>
                  <a:srgbClr val="0000FF"/>
                </a:solidFill>
              </a:rPr>
              <a:t>literal</a:t>
            </a:r>
            <a:r>
              <a:rPr lang="en-US" sz="21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© 2016 Pearson Education, Ltd.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97E8EA-6EFD-4D52-A190-AD79F09157E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9483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9.0&quot;&gt;&lt;object type=&quot;1&quot; unique_id=&quot;10001&quot;&gt;&lt;object type=&quot;2&quot; unique_id=&quot;10482&quot;&gt;&lt;object type=&quot;3&quot; unique_id=&quot;10484&quot;&gt;&lt;property id=&quot;20148&quot; value=&quot;5&quot;/&gt;&lt;property id=&quot;20300&quot; value=&quot;Slide 2&quot;/&gt;&lt;property id=&quot;20307&quot; value=&quot;258&quot;/&gt;&lt;/object&gt;&lt;object type=&quot;3&quot; unique_id=&quot;10485&quot;&gt;&lt;property id=&quot;20148&quot; value=&quot;5&quot;/&gt;&lt;property id=&quot;20300&quot; value=&quot;Slide 3&quot;/&gt;&lt;property id=&quot;20307&quot; value=&quot;259&quot;/&gt;&lt;/object&gt;&lt;object type=&quot;3&quot; unique_id=&quot;10486&quot;&gt;&lt;property id=&quot;20148&quot; value=&quot;5&quot;/&gt;&lt;property id=&quot;20300&quot; value=&quot;Slide 6&quot;/&gt;&lt;property id=&quot;20307&quot; value=&quot;260&quot;/&gt;&lt;/object&gt;&lt;object type=&quot;3&quot; unique_id=&quot;10487&quot;&gt;&lt;property id=&quot;20148&quot; value=&quot;5&quot;/&gt;&lt;property id=&quot;20300&quot; value=&quot;Slide 14&quot;/&gt;&lt;property id=&quot;20307&quot; value=&quot;261&quot;/&gt;&lt;/object&gt;&lt;object type=&quot;3&quot; unique_id=&quot;10488&quot;&gt;&lt;property id=&quot;20148&quot; value=&quot;5&quot;/&gt;&lt;property id=&quot;20300&quot; value=&quot;Slide 18&quot;/&gt;&lt;property id=&quot;20307&quot; value=&quot;262&quot;/&gt;&lt;/object&gt;&lt;object type=&quot;3&quot; unique_id=&quot;10489&quot;&gt;&lt;property id=&quot;20148&quot; value=&quot;5&quot;/&gt;&lt;property id=&quot;20300&quot; value=&quot;Slide 20&quot;/&gt;&lt;property id=&quot;20307&quot; value=&quot;263&quot;/&gt;&lt;/object&gt;&lt;object type=&quot;3&quot; unique_id=&quot;10490&quot;&gt;&lt;property id=&quot;20148&quot; value=&quot;5&quot;/&gt;&lt;property id=&quot;20300&quot; value=&quot;Slide 22&quot;/&gt;&lt;property id=&quot;20307&quot; value=&quot;264&quot;/&gt;&lt;/object&gt;&lt;object type=&quot;3&quot; unique_id=&quot;10491&quot;&gt;&lt;property id=&quot;20148&quot; value=&quot;5&quot;/&gt;&lt;property id=&quot;20300&quot; value=&quot;Slide 25&quot;/&gt;&lt;property id=&quot;20307&quot; value=&quot;265&quot;/&gt;&lt;/object&gt;&lt;object type=&quot;3&quot; unique_id=&quot;10492&quot;&gt;&lt;property id=&quot;20148&quot; value=&quot;5&quot;/&gt;&lt;property id=&quot;20300&quot; value=&quot;Slide 26&quot;/&gt;&lt;property id=&quot;20307&quot; value=&quot;266&quot;/&gt;&lt;/object&gt;&lt;object type=&quot;3&quot; unique_id=&quot;10493&quot;&gt;&lt;property id=&quot;20148&quot; value=&quot;5&quot;/&gt;&lt;property id=&quot;20300&quot; value=&quot;Slide 28&quot;/&gt;&lt;property id=&quot;20307&quot; value=&quot;267&quot;/&gt;&lt;/object&gt;&lt;object type=&quot;3&quot; unique_id=&quot;10494&quot;&gt;&lt;property id=&quot;20148&quot; value=&quot;5&quot;/&gt;&lt;property id=&quot;20300&quot; value=&quot;Slide 30&quot;/&gt;&lt;property id=&quot;20307&quot; value=&quot;268&quot;/&gt;&lt;/object&gt;&lt;object type=&quot;3&quot; unique_id=&quot;10495&quot;&gt;&lt;property id=&quot;20148&quot; value=&quot;5&quot;/&gt;&lt;property id=&quot;20300&quot; value=&quot;Slide 32&quot;/&gt;&lt;property id=&quot;20307&quot; value=&quot;269&quot;/&gt;&lt;/object&gt;&lt;object type=&quot;3&quot; unique_id=&quot;10496&quot;&gt;&lt;property id=&quot;20148&quot; value=&quot;5&quot;/&gt;&lt;property id=&quot;20300&quot; value=&quot;Slide 33&quot;/&gt;&lt;property id=&quot;20307&quot; value=&quot;270&quot;/&gt;&lt;/object&gt;&lt;object type=&quot;3&quot; unique_id=&quot;10497&quot;&gt;&lt;property id=&quot;20148&quot; value=&quot;5&quot;/&gt;&lt;property id=&quot;20300&quot; value=&quot;Slide 37&quot;/&gt;&lt;property id=&quot;20307&quot; value=&quot;271&quot;/&gt;&lt;/object&gt;&lt;object type=&quot;3&quot; unique_id=&quot;10498&quot;&gt;&lt;property id=&quot;20148&quot; value=&quot;5&quot;/&gt;&lt;property id=&quot;20300&quot; value=&quot;Slide 38&quot;/&gt;&lt;property id=&quot;20307&quot; value=&quot;272&quot;/&gt;&lt;/object&gt;&lt;object type=&quot;3&quot; unique_id=&quot;10499&quot;&gt;&lt;property id=&quot;20148&quot; value=&quot;5&quot;/&gt;&lt;property id=&quot;20300&quot; value=&quot;Slide 39&quot;/&gt;&lt;property id=&quot;20307&quot; value=&quot;273&quot;/&gt;&lt;/object&gt;&lt;object type=&quot;3&quot; unique_id=&quot;10500&quot;&gt;&lt;property id=&quot;20148&quot; value=&quot;5&quot;/&gt;&lt;property id=&quot;20300&quot; value=&quot;Slide 40&quot;/&gt;&lt;property id=&quot;20307&quot; value=&quot;274&quot;/&gt;&lt;/object&gt;&lt;object type=&quot;3&quot; unique_id=&quot;10501&quot;&gt;&lt;property id=&quot;20148&quot; value=&quot;5&quot;/&gt;&lt;property id=&quot;20300&quot; value=&quot;Slide 41&quot;/&gt;&lt;property id=&quot;20307&quot; value=&quot;275&quot;/&gt;&lt;/object&gt;&lt;object type=&quot;3&quot; unique_id=&quot;10502&quot;&gt;&lt;property id=&quot;20148&quot; value=&quot;5&quot;/&gt;&lt;property id=&quot;20300&quot; value=&quot;Slide 46&quot;/&gt;&lt;property id=&quot;20307&quot; value=&quot;276&quot;/&gt;&lt;/object&gt;&lt;object type=&quot;3&quot; unique_id=&quot;10503&quot;&gt;&lt;property id=&quot;20148&quot; value=&quot;5&quot;/&gt;&lt;property id=&quot;20300&quot; value=&quot;Slide 50&quot;/&gt;&lt;property id=&quot;20307&quot; value=&quot;277&quot;/&gt;&lt;/object&gt;&lt;object type=&quot;3&quot; unique_id=&quot;10504&quot;&gt;&lt;property id=&quot;20148&quot; value=&quot;5&quot;/&gt;&lt;property id=&quot;20300&quot; value=&quot;Slide 51&quot;/&gt;&lt;property id=&quot;20307&quot; value=&quot;278&quot;/&gt;&lt;/object&gt;&lt;object type=&quot;3&quot; unique_id=&quot;10505&quot;&gt;&lt;property id=&quot;20148&quot; value=&quot;5&quot;/&gt;&lt;property id=&quot;20300&quot; value=&quot;Slide 54&quot;/&gt;&lt;property id=&quot;20307&quot; value=&quot;279&quot;/&gt;&lt;/object&gt;&lt;object type=&quot;3&quot; unique_id=&quot;10506&quot;&gt;&lt;property id=&quot;20148&quot; value=&quot;5&quot;/&gt;&lt;property id=&quot;20300&quot; value=&quot;Slide 55&quot;/&gt;&lt;property id=&quot;20307&quot; value=&quot;280&quot;/&gt;&lt;/object&gt;&lt;object type=&quot;3&quot; unique_id=&quot;10507&quot;&gt;&lt;property id=&quot;20148&quot; value=&quot;5&quot;/&gt;&lt;property id=&quot;20300&quot; value=&quot;Slide 57&quot;/&gt;&lt;property id=&quot;20307&quot; value=&quot;281&quot;/&gt;&lt;/object&gt;&lt;object type=&quot;3&quot; unique_id=&quot;10508&quot;&gt;&lt;property id=&quot;20148&quot; value=&quot;5&quot;/&gt;&lt;property id=&quot;20300&quot; value=&quot;Slide 59&quot;/&gt;&lt;property id=&quot;20307&quot; value=&quot;282&quot;/&gt;&lt;/object&gt;&lt;object type=&quot;3&quot; unique_id=&quot;10509&quot;&gt;&lt;property id=&quot;20148&quot; value=&quot;5&quot;/&gt;&lt;property id=&quot;20300&quot; value=&quot;Slide 62&quot;/&gt;&lt;property id=&quot;20307&quot; value=&quot;283&quot;/&gt;&lt;/object&gt;&lt;object type=&quot;3&quot; unique_id=&quot;10510&quot;&gt;&lt;property id=&quot;20148&quot; value=&quot;5&quot;/&gt;&lt;property id=&quot;20300&quot; value=&quot;Slide 65&quot;/&gt;&lt;property id=&quot;20307&quot; value=&quot;284&quot;/&gt;&lt;/object&gt;&lt;object type=&quot;3&quot; unique_id=&quot;10511&quot;&gt;&lt;property id=&quot;20148&quot; value=&quot;5&quot;/&gt;&lt;property id=&quot;20300&quot; value=&quot;Slide 67&quot;/&gt;&lt;property id=&quot;20307&quot; value=&quot;285&quot;/&gt;&lt;/object&gt;&lt;object type=&quot;3&quot; unique_id=&quot;10512&quot;&gt;&lt;property id=&quot;20148&quot; value=&quot;5&quot;/&gt;&lt;property id=&quot;20300&quot; value=&quot;Slide 73&quot;/&gt;&lt;property id=&quot;20307&quot; value=&quot;286&quot;/&gt;&lt;/object&gt;&lt;object type=&quot;3&quot; unique_id=&quot;10513&quot;&gt;&lt;property id=&quot;20148&quot; value=&quot;5&quot;/&gt;&lt;property id=&quot;20300&quot; value=&quot;Slide 75&quot;/&gt;&lt;property id=&quot;20307&quot; value=&quot;287&quot;/&gt;&lt;/object&gt;&lt;object type=&quot;3&quot; unique_id=&quot;10514&quot;&gt;&lt;property id=&quot;20148&quot; value=&quot;5&quot;/&gt;&lt;property id=&quot;20300&quot; value=&quot;Slide 80&quot;/&gt;&lt;property id=&quot;20307&quot; value=&quot;288&quot;/&gt;&lt;/object&gt;&lt;object type=&quot;3&quot; unique_id=&quot;10515&quot;&gt;&lt;property id=&quot;20148&quot; value=&quot;5&quot;/&gt;&lt;property id=&quot;20300&quot; value=&quot;Slide 81&quot;/&gt;&lt;property id=&quot;20307&quot; value=&quot;289&quot;/&gt;&lt;/object&gt;&lt;object type=&quot;3&quot; unique_id=&quot;10516&quot;&gt;&lt;property id=&quot;20148&quot; value=&quot;5&quot;/&gt;&lt;property id=&quot;20300&quot; value=&quot;Slide 82&quot;/&gt;&lt;property id=&quot;20307&quot; value=&quot;290&quot;/&gt;&lt;/object&gt;&lt;object type=&quot;3&quot; unique_id=&quot;10517&quot;&gt;&lt;property id=&quot;20148&quot; value=&quot;5&quot;/&gt;&lt;property id=&quot;20300&quot; value=&quot;Slide 84&quot;/&gt;&lt;property id=&quot;20307&quot; value=&quot;291&quot;/&gt;&lt;/object&gt;&lt;object type=&quot;3&quot; unique_id=&quot;10518&quot;&gt;&lt;property id=&quot;20148&quot; value=&quot;5&quot;/&gt;&lt;property id=&quot;20300&quot; value=&quot;Slide 85&quot;/&gt;&lt;property id=&quot;20307&quot; value=&quot;292&quot;/&gt;&lt;/object&gt;&lt;object type=&quot;3&quot; unique_id=&quot;10519&quot;&gt;&lt;property id=&quot;20148&quot; value=&quot;5&quot;/&gt;&lt;property id=&quot;20300&quot; value=&quot;Slide 86&quot;/&gt;&lt;property id=&quot;20307&quot; value=&quot;293&quot;/&gt;&lt;/object&gt;&lt;object type=&quot;3&quot; unique_id=&quot;10520&quot;&gt;&lt;property id=&quot;20148&quot; value=&quot;5&quot;/&gt;&lt;property id=&quot;20300&quot; value=&quot;Slide 88&quot;/&gt;&lt;property id=&quot;20307&quot; value=&quot;294&quot;/&gt;&lt;/object&gt;&lt;object type=&quot;3&quot; unique_id=&quot;10521&quot;&gt;&lt;property id=&quot;20148&quot; value=&quot;5&quot;/&gt;&lt;property id=&quot;20300&quot; value=&quot;Slide 89&quot;/&gt;&lt;property id=&quot;20307&quot; value=&quot;295&quot;/&gt;&lt;/object&gt;&lt;object type=&quot;3&quot; unique_id=&quot;10522&quot;&gt;&lt;property id=&quot;20148&quot; value=&quot;5&quot;/&gt;&lt;property id=&quot;20300&quot; value=&quot;Slide 91&quot;/&gt;&lt;property id=&quot;20307&quot; value=&quot;296&quot;/&gt;&lt;/object&gt;&lt;object type=&quot;3&quot; unique_id=&quot;10523&quot;&gt;&lt;property id=&quot;20148&quot; value=&quot;5&quot;/&gt;&lt;property id=&quot;20300&quot; value=&quot;Slide 93&quot;/&gt;&lt;property id=&quot;20307&quot; value=&quot;297&quot;/&gt;&lt;/object&gt;&lt;object type=&quot;3&quot; unique_id=&quot;10524&quot;&gt;&lt;property id=&quot;20148&quot; value=&quot;5&quot;/&gt;&lt;property id=&quot;20300&quot; value=&quot;Slide 95&quot;/&gt;&lt;property id=&quot;20307&quot; value=&quot;298&quot;/&gt;&lt;/object&gt;&lt;object type=&quot;3&quot; unique_id=&quot;10525&quot;&gt;&lt;property id=&quot;20148&quot; value=&quot;5&quot;/&gt;&lt;property id=&quot;20300&quot; value=&quot;Slide 96&quot;/&gt;&lt;property id=&quot;20307&quot; value=&quot;299&quot;/&gt;&lt;/object&gt;&lt;object type=&quot;3&quot; unique_id=&quot;10526&quot;&gt;&lt;property id=&quot;20148&quot; value=&quot;5&quot;/&gt;&lt;property id=&quot;20300&quot; value=&quot;Slide 98&quot;/&gt;&lt;property id=&quot;20307&quot; value=&quot;300&quot;/&gt;&lt;/object&gt;&lt;object type=&quot;3&quot; unique_id=&quot;15244&quot;&gt;&lt;property id=&quot;20148&quot; value=&quot;5&quot;/&gt;&lt;property id=&quot;20300&quot; value=&quot;Slide 1 - &amp;quot;Chapter 2 Introduction to C Programming&amp;quot;&quot;/&gt;&lt;property id=&quot;20307&quot; value=&quot;301&quot;/&gt;&lt;/object&gt;&lt;object type=&quot;3&quot; unique_id=&quot;15245&quot;&gt;&lt;property id=&quot;20148&quot; value=&quot;5&quot;/&gt;&lt;property id=&quot;20300&quot; value=&quot;Slide 4 - &amp;quot;2.1  Introduction&amp;quot;&quot;/&gt;&lt;property id=&quot;20307&quot; value=&quot;302&quot;/&gt;&lt;/object&gt;&lt;object type=&quot;3&quot; unique_id=&quot;15246&quot;&gt;&lt;property id=&quot;20148&quot; value=&quot;5&quot;/&gt;&lt;property id=&quot;20300&quot; value=&quot;Slide 5 - &amp;quot;2.2  A Simple C Program:  Printing a Line of Text&amp;quot;&quot;/&gt;&lt;property id=&quot;20307&quot; value=&quot;303&quot;/&gt;&lt;/object&gt;&lt;object type=&quot;3&quot; unique_id=&quot;15247&quot;&gt;&lt;property id=&quot;20148&quot; value=&quot;5&quot;/&gt;&lt;property id=&quot;20300&quot; value=&quot;Slide 7 - &amp;quot;2.2  A Simple C Program:  Printing a Line of Text (Cont.)&amp;quot;&quot;/&gt;&lt;property id=&quot;20307&quot; value=&quot;304&quot;/&gt;&lt;/object&gt;&lt;object type=&quot;3&quot; unique_id=&quot;15248&quot;&gt;&lt;property id=&quot;20148&quot; value=&quot;5&quot;/&gt;&lt;property id=&quot;20300&quot; value=&quot;Slide 8 - &amp;quot;2.2  A Simple C Program:  Printing a Line of Text (Cont.)&amp;quot;&quot;/&gt;&lt;property id=&quot;20307&quot; value=&quot;305&quot;/&gt;&lt;/object&gt;&lt;object type=&quot;3&quot; unique_id=&quot;15249&quot;&gt;&lt;property id=&quot;20148&quot; value=&quot;5&quot;/&gt;&lt;property id=&quot;20300&quot; value=&quot;Slide 9 - &amp;quot;2.2  A Simple C Program:  Printing a Line of Text (Cont.)&amp;quot;&quot;/&gt;&lt;property id=&quot;20307&quot; value=&quot;306&quot;/&gt;&lt;/object&gt;&lt;object type=&quot;3&quot; unique_id=&quot;15250&quot;&gt;&lt;property id=&quot;20148&quot; value=&quot;5&quot;/&gt;&lt;property id=&quot;20300&quot; value=&quot;Slide 10 - &amp;quot;2.2  A Simple C Program:  Printing a Line of Text (Cont.)&amp;quot;&quot;/&gt;&lt;property id=&quot;20307&quot; value=&quot;307&quot;/&gt;&lt;/object&gt;&lt;object type=&quot;3&quot; unique_id=&quot;15251&quot;&gt;&lt;property id=&quot;20148&quot; value=&quot;5&quot;/&gt;&lt;property id=&quot;20300&quot; value=&quot;Slide 11 - &amp;quot;2.2  A Simple C Program:  Printing a Line of Text (Cont.)&amp;quot;&quot;/&gt;&lt;property id=&quot;20307&quot; value=&quot;308&quot;/&gt;&lt;/object&gt;&lt;object type=&quot;3&quot; unique_id=&quot;15252&quot;&gt;&lt;property id=&quot;20148&quot; value=&quot;5&quot;/&gt;&lt;property id=&quot;20300&quot; value=&quot;Slide 12 - &amp;quot;2.2  A Simple C Program:  Printing a Line of Text (Cont.)&amp;quot;&quot;/&gt;&lt;property id=&quot;20307&quot; value=&quot;309&quot;/&gt;&lt;/object&gt;&lt;object type=&quot;3&quot; unique_id=&quot;15253&quot;&gt;&lt;property id=&quot;20148&quot; value=&quot;5&quot;/&gt;&lt;property id=&quot;20300&quot; value=&quot;Slide 13 - &amp;quot;2.2  A Simple C Program:  Printing a Line of Text (Cont.)&amp;quot;&quot;/&gt;&lt;property id=&quot;20307&quot; value=&quot;310&quot;/&gt;&lt;/object&gt;&lt;object type=&quot;3&quot; unique_id=&quot;15254&quot;&gt;&lt;property id=&quot;20148&quot; value=&quot;5&quot;/&gt;&lt;property id=&quot;20300&quot; value=&quot;Slide 15 - &amp;quot;2.2  A Simple C Program:  Printing a Line of Text (Cont.)&amp;quot;&quot;/&gt;&lt;property id=&quot;20307&quot; value=&quot;311&quot;/&gt;&lt;/object&gt;&lt;object type=&quot;3&quot; unique_id=&quot;15255&quot;&gt;&lt;property id=&quot;20148&quot; value=&quot;5&quot;/&gt;&lt;property id=&quot;20300&quot; value=&quot;Slide 16 - &amp;quot;2.2  A Simple C Program:  Printing a Line of Text (Cont.)&amp;quot;&quot;/&gt;&lt;property id=&quot;20307&quot; value=&quot;312&quot;/&gt;&lt;/object&gt;&lt;object type=&quot;3&quot; unique_id=&quot;15256&quot;&gt;&lt;property id=&quot;20148&quot; value=&quot;5&quot;/&gt;&lt;property id=&quot;20300&quot; value=&quot;Slide 17 - &amp;quot;2.2  A Simple C Program:  Printing a Line of Text (Cont.)&amp;quot;&quot;/&gt;&lt;property id=&quot;20307&quot; value=&quot;313&quot;/&gt;&lt;/object&gt;&lt;object type=&quot;3&quot; unique_id=&quot;15257&quot;&gt;&lt;property id=&quot;20148&quot; value=&quot;5&quot;/&gt;&lt;property id=&quot;20300&quot; value=&quot;Slide 19 - &amp;quot;2.2  A Simple C Program: Printing a Line of Text (Cont.)&amp;quot;&quot;/&gt;&lt;property id=&quot;20307&quot; value=&quot;314&quot;/&gt;&lt;/object&gt;&lt;object type=&quot;3&quot; unique_id=&quot;15258&quot;&gt;&lt;property id=&quot;20148&quot; value=&quot;5&quot;/&gt;&lt;property id=&quot;20300&quot; value=&quot;Slide 21 - &amp;quot;2.2  A Simple C Program:  Printing a Line of Text (Cont.)&amp;quot;&quot;/&gt;&lt;property id=&quot;20307&quot; value=&quot;315&quot;/&gt;&lt;/object&gt;&lt;object type=&quot;3&quot; unique_id=&quot;15259&quot;&gt;&lt;property id=&quot;20148&quot; value=&quot;5&quot;/&gt;&lt;property id=&quot;20300&quot; value=&quot;Slide 23 - &amp;quot;2.2  A Simple C Program: Printing a Line of Text (Cont.)&amp;quot;&quot;/&gt;&lt;property id=&quot;20307&quot; value=&quot;316&quot;/&gt;&lt;/object&gt;&lt;object type=&quot;3&quot; unique_id=&quot;15260&quot;&gt;&lt;property id=&quot;20148&quot; value=&quot;5&quot;/&gt;&lt;property id=&quot;20300&quot; value=&quot;Slide 24 - &amp;quot;2.2  A Simple C Program: Printing a Line of Text (Cont.)&amp;quot;&quot;/&gt;&lt;property id=&quot;20307&quot; value=&quot;317&quot;/&gt;&lt;/object&gt;&lt;object type=&quot;3&quot; unique_id=&quot;15261&quot;&gt;&lt;property id=&quot;20148&quot; value=&quot;5&quot;/&gt;&lt;property id=&quot;20300&quot; value=&quot;Slide 27 - &amp;quot;2.2  A Simple C Program: Printing a Line of Text (Cont.)&amp;quot;&quot;/&gt;&lt;property id=&quot;20307&quot; value=&quot;318&quot;/&gt;&lt;/object&gt;&lt;object type=&quot;3&quot; unique_id=&quot;15262&quot;&gt;&lt;property id=&quot;20148&quot; value=&quot;5&quot;/&gt;&lt;property id=&quot;20300&quot; value=&quot;Slide 29 - &amp;quot;2.2  A Simple C Program: Printing a Line of Text (Cont.)&amp;quot;&quot;/&gt;&lt;property id=&quot;20307&quot; value=&quot;319&quot;/&gt;&lt;/object&gt;&lt;object type=&quot;3&quot; unique_id=&quot;15263&quot;&gt;&lt;property id=&quot;20148&quot; value=&quot;5&quot;/&gt;&lt;property id=&quot;20300&quot; value=&quot;Slide 31 - &amp;quot;2.3  Another Simple C Program: Adding Two Integers&amp;quot;&quot;/&gt;&lt;property id=&quot;20307&quot; value=&quot;320&quot;/&gt;&lt;/object&gt;&lt;object type=&quot;3&quot; unique_id=&quot;15264&quot;&gt;&lt;property id=&quot;20148&quot; value=&quot;5&quot;/&gt;&lt;property id=&quot;20300&quot; value=&quot;Slide 34 - &amp;quot;2.3  Another Simple C Program: Adding Two Integers (Cont.)&amp;quot;&quot;/&gt;&lt;property id=&quot;20307&quot; value=&quot;321&quot;/&gt;&lt;/object&gt;&lt;object type=&quot;3&quot; unique_id=&quot;15265&quot;&gt;&lt;property id=&quot;20148&quot; value=&quot;5&quot;/&gt;&lt;property id=&quot;20300&quot; value=&quot;Slide 35 - &amp;quot;2.3  Another Simple C Program: Adding Two Integers (Cont.)&amp;quot;&quot;/&gt;&lt;property id=&quot;20307&quot; value=&quot;322&quot;/&gt;&lt;/object&gt;&lt;object type=&quot;3&quot; unique_id=&quot;15266&quot;&gt;&lt;property id=&quot;20148&quot; value=&quot;5&quot;/&gt;&lt;property id=&quot;20300&quot; value=&quot;Slide 36 - &amp;quot;2.3  Another Simple C Program: Adding Two Integers (Cont.)&amp;quot;&quot;/&gt;&lt;property id=&quot;20307&quot; value=&quot;323&quot;/&gt;&lt;/object&gt;&lt;object type=&quot;3&quot; unique_id=&quot;15267&quot;&gt;&lt;property id=&quot;20148&quot; value=&quot;5&quot;/&gt;&lt;property id=&quot;20300&quot; value=&quot;Slide 42 - &amp;quot;2.3  Another Simple C Program: Adding Two Integers (Cont.)&amp;quot;&quot;/&gt;&lt;property id=&quot;20307&quot; value=&quot;324&quot;/&gt;&lt;/object&gt;&lt;object type=&quot;3&quot; unique_id=&quot;15268&quot;&gt;&lt;property id=&quot;20148&quot; value=&quot;5&quot;/&gt;&lt;property id=&quot;20300&quot; value=&quot;Slide 43 - &amp;quot;2.3  Another Simple C Program: Adding Two Integers (Cont.)&amp;quot;&quot;/&gt;&lt;property id=&quot;20307&quot; value=&quot;325&quot;/&gt;&lt;/object&gt;&lt;object type=&quot;3&quot; unique_id=&quot;15269&quot;&gt;&lt;property id=&quot;20148&quot; value=&quot;5&quot;/&gt;&lt;property id=&quot;20300&quot; value=&quot;Slide 44 - &amp;quot;2.3  Another Simple C Program: Adding Two Integers (Cont.)&amp;quot;&quot;/&gt;&lt;property id=&quot;20307&quot; value=&quot;326&quot;/&gt;&lt;/object&gt;&lt;object type=&quot;3&quot; unique_id=&quot;15270&quot;&gt;&lt;property id=&quot;20148&quot; value=&quot;5&quot;/&gt;&lt;property id=&quot;20300&quot; value=&quot;Slide 45 - &amp;quot;2.3  Another Simple C Program: Adding Two Integers (Cont.)&amp;quot;&quot;/&gt;&lt;property id=&quot;20307&quot; value=&quot;327&quot;/&gt;&lt;/object&gt;&lt;object type=&quot;3&quot; unique_id=&quot;15271&quot;&gt;&lt;property id=&quot;20148&quot; value=&quot;5&quot;/&gt;&lt;property id=&quot;20300&quot; value=&quot;Slide 47 - &amp;quot;2.3  Another Simple C Program: Adding Two Integers (Cont.)&amp;quot;&quot;/&gt;&lt;property id=&quot;20307&quot; value=&quot;328&quot;/&gt;&lt;/object&gt;&lt;object type=&quot;3&quot; unique_id=&quot;15272&quot;&gt;&lt;property id=&quot;20148&quot; value=&quot;5&quot;/&gt;&lt;property id=&quot;20300&quot; value=&quot;Slide 48 - &amp;quot;2.3  Another Simple C Program: Adding Two Integers (Cont.)&amp;quot;&quot;/&gt;&lt;property id=&quot;20307&quot; value=&quot;329&quot;/&gt;&lt;/object&gt;&lt;object type=&quot;3&quot; unique_id=&quot;15273&quot;&gt;&lt;property id=&quot;20148&quot; value=&quot;5&quot;/&gt;&lt;property id=&quot;20300&quot; value=&quot;Slide 49 - &amp;quot;2.3  Another Simple C Program: Adding Two Integers (Cont.)&amp;quot;&quot;/&gt;&lt;property id=&quot;20307&quot; value=&quot;330&quot;/&gt;&lt;/object&gt;&lt;object type=&quot;3&quot; unique_id=&quot;15274&quot;&gt;&lt;property id=&quot;20148&quot; value=&quot;5&quot;/&gt;&lt;property id=&quot;20300&quot; value=&quot;Slide 52 - &amp;quot;2.3  Another Simple C Program: Adding Two Integers (Cont.)&amp;quot;&quot;/&gt;&lt;property id=&quot;20307&quot; value=&quot;331&quot;/&gt;&lt;/object&gt;&lt;object type=&quot;3&quot; unique_id=&quot;15275&quot;&gt;&lt;property id=&quot;20148&quot; value=&quot;5&quot;/&gt;&lt;property id=&quot;20300&quot; value=&quot;Slide 53 - &amp;quot;2.3  Another Simple C Program: Adding Two Integers (Cont.)&amp;quot;&quot;/&gt;&lt;property id=&quot;20307&quot; value=&quot;332&quot;/&gt;&lt;/object&gt;&lt;object type=&quot;3&quot; unique_id=&quot;15276&quot;&gt;&lt;property id=&quot;20148&quot; value=&quot;5&quot;/&gt;&lt;property id=&quot;20300&quot; value=&quot;Slide 56 - &amp;quot;2.4  Memory Concepts&amp;quot;&quot;/&gt;&lt;property id=&quot;20307&quot; value=&quot;333&quot;/&gt;&lt;/object&gt;&lt;object type=&quot;3&quot; unique_id=&quot;15277&quot;&gt;&lt;property id=&quot;20148&quot; value=&quot;5&quot;/&gt;&lt;property id=&quot;20300&quot; value=&quot;Slide 58 - &amp;quot;2.4  Memory Concepts (Cont.) &amp;quot;&quot;/&gt;&lt;property id=&quot;20307&quot; value=&quot;334&quot;/&gt;&lt;/object&gt;&lt;object type=&quot;3&quot; unique_id=&quot;15278&quot;&gt;&lt;property id=&quot;20148&quot; value=&quot;5&quot;/&gt;&lt;property id=&quot;20300&quot; value=&quot;Slide 60 - &amp;quot;2.4  Memory Concepts (Cont.) &amp;quot;&quot;/&gt;&lt;property id=&quot;20307&quot; value=&quot;335&quot;/&gt;&lt;/object&gt;&lt;object type=&quot;3&quot; unique_id=&quot;15279&quot;&gt;&lt;property id=&quot;20148&quot; value=&quot;5&quot;/&gt;&lt;property id=&quot;20300&quot; value=&quot;Slide 61 - &amp;quot;2.4  Memory Concepts (Cont.) &amp;quot;&quot;/&gt;&lt;property id=&quot;20307&quot; value=&quot;336&quot;/&gt;&lt;/object&gt;&lt;object type=&quot;3&quot; unique_id=&quot;15280&quot;&gt;&lt;property id=&quot;20148&quot; value=&quot;5&quot;/&gt;&lt;property id=&quot;20300&quot; value=&quot;Slide 63 - &amp;quot;2.4  Memory Concepts (Cont.) &amp;quot;&quot;/&gt;&lt;property id=&quot;20307&quot; value=&quot;337&quot;/&gt;&lt;/object&gt;&lt;object type=&quot;3&quot; unique_id=&quot;15281&quot;&gt;&lt;property id=&quot;20148&quot; value=&quot;5&quot;/&gt;&lt;property id=&quot;20300&quot; value=&quot;Slide 64 - &amp;quot;2.5  Arithmetic in C&amp;quot;&quot;/&gt;&lt;property id=&quot;20307&quot; value=&quot;338&quot;/&gt;&lt;/object&gt;&lt;object type=&quot;3&quot; unique_id=&quot;15282&quot;&gt;&lt;property id=&quot;20148&quot; value=&quot;5&quot;/&gt;&lt;property id=&quot;20300&quot; value=&quot;Slide 66 - &amp;quot;2.5  Arithmetic in C (Cont.)&amp;quot;&quot;/&gt;&lt;property id=&quot;20307&quot; value=&quot;339&quot;/&gt;&lt;/object&gt;&lt;object type=&quot;3&quot; unique_id=&quot;15283&quot;&gt;&lt;property id=&quot;20148&quot; value=&quot;5&quot;/&gt;&lt;property id=&quot;20300&quot; value=&quot;Slide 68 - &amp;quot;2.5  Arithmetic in C (Cont.)&amp;quot;&quot;/&gt;&lt;property id=&quot;20307&quot; value=&quot;340&quot;/&gt;&lt;/object&gt;&lt;object type=&quot;3&quot; unique_id=&quot;15284&quot;&gt;&lt;property id=&quot;20148&quot; value=&quot;5&quot;/&gt;&lt;property id=&quot;20300&quot; value=&quot;Slide 69 - &amp;quot;2.5  Arithmetic in C (Cont.)&amp;quot;&quot;/&gt;&lt;property id=&quot;20307&quot; value=&quot;341&quot;/&gt;&lt;/object&gt;&lt;object type=&quot;3&quot; unique_id=&quot;15285&quot;&gt;&lt;property id=&quot;20148&quot; value=&quot;5&quot;/&gt;&lt;property id=&quot;20300&quot; value=&quot;Slide 70 - &amp;quot;2.5  Arithmetic in C (Cont.)&amp;quot;&quot;/&gt;&lt;property id=&quot;20307&quot; value=&quot;342&quot;/&gt;&lt;/object&gt;&lt;object type=&quot;3&quot; unique_id=&quot;15286&quot;&gt;&lt;property id=&quot;20148&quot; value=&quot;5&quot;/&gt;&lt;property id=&quot;20300&quot; value=&quot;Slide 71 - &amp;quot;2.5  Arithmetic in C (Cont.)&amp;quot;&quot;/&gt;&lt;property id=&quot;20307&quot; value=&quot;343&quot;/&gt;&lt;/object&gt;&lt;object type=&quot;3&quot; unique_id=&quot;15287&quot;&gt;&lt;property id=&quot;20148&quot; value=&quot;5&quot;/&gt;&lt;property id=&quot;20300&quot; value=&quot;Slide 72 - &amp;quot;2.5  Arithmetic in C (Cont.)&amp;quot;&quot;/&gt;&lt;property id=&quot;20307&quot; value=&quot;344&quot;/&gt;&lt;/object&gt;&lt;object type=&quot;3&quot; unique_id=&quot;15288&quot;&gt;&lt;property id=&quot;20148&quot; value=&quot;5&quot;/&gt;&lt;property id=&quot;20300&quot; value=&quot;Slide 74 - &amp;quot;2.5  Arithmetic in C (Cont.)&amp;quot;&quot;/&gt;&lt;property id=&quot;20307&quot; value=&quot;345&quot;/&gt;&lt;/object&gt;&lt;object type=&quot;3&quot; unique_id=&quot;15289&quot;&gt;&lt;property id=&quot;20148&quot; value=&quot;5&quot;/&gt;&lt;property id=&quot;20300&quot; value=&quot;Slide 76 - &amp;quot;2.5  Arithmetic in C (Cont.)&amp;quot;&quot;/&gt;&lt;property id=&quot;20307&quot; value=&quot;346&quot;/&gt;&lt;/object&gt;&lt;object type=&quot;3&quot; unique_id=&quot;15290&quot;&gt;&lt;property id=&quot;20148&quot; value=&quot;5&quot;/&gt;&lt;property id=&quot;20300&quot; value=&quot;Slide 77 - &amp;quot;2.6  Decision Making: Equality and Relational Operators&amp;quot;&quot;/&gt;&lt;property id=&quot;20307&quot; value=&quot;347&quot;/&gt;&lt;/object&gt;&lt;object type=&quot;3&quot; unique_id=&quot;15291&quot;&gt;&lt;property id=&quot;20148&quot; value=&quot;5&quot;/&gt;&lt;property id=&quot;20300&quot; value=&quot;Slide 78 - &amp;quot;2.6  Decision Making: Equality and Relational Operators&amp;quot;&quot;/&gt;&lt;property id=&quot;20307&quot; value=&quot;348&quot;/&gt;&lt;/object&gt;&lt;object type=&quot;3&quot; unique_id=&quot;15292&quot;&gt;&lt;property id=&quot;20148&quot; value=&quot;5&quot;/&gt;&lt;property id=&quot;20300&quot; value=&quot;Slide 79 - &amp;quot;2.6  Decision Making: Equality and Relational Operators&amp;quot;&quot;/&gt;&lt;property id=&quot;20307&quot; value=&quot;349&quot;/&gt;&lt;/object&gt;&lt;object type=&quot;3&quot; unique_id=&quot;15293&quot;&gt;&lt;property id=&quot;20148&quot; value=&quot;5&quot;/&gt;&lt;property id=&quot;20300&quot; value=&quot;Slide 83 - &amp;quot;2.6  Decision Making: Equality and Relational Operators&amp;quot;&quot;/&gt;&lt;property id=&quot;20307&quot; value=&quot;350&quot;/&gt;&lt;/object&gt;&lt;object type=&quot;3&quot; unique_id=&quot;15294&quot;&gt;&lt;property id=&quot;20148&quot; value=&quot;5&quot;/&gt;&lt;property id=&quot;20300&quot; value=&quot;Slide 87 - &amp;quot;2.6  Decision Making: Equality and Relational Operators&amp;quot;&quot;/&gt;&lt;property id=&quot;20307&quot; value=&quot;351&quot;/&gt;&lt;/object&gt;&lt;object type=&quot;3&quot; unique_id=&quot;15295&quot;&gt;&lt;property id=&quot;20148&quot; value=&quot;5&quot;/&gt;&lt;property id=&quot;20300&quot; value=&quot;Slide 90 - &amp;quot;2.6  Decision Making: Equality and Relational Operators&amp;quot;&quot;/&gt;&lt;property id=&quot;20307&quot; value=&quot;352&quot;/&gt;&lt;/object&gt;&lt;object type=&quot;3&quot; unique_id=&quot;15296&quot;&gt;&lt;property id=&quot;20148&quot; value=&quot;5&quot;/&gt;&lt;property id=&quot;20300&quot; value=&quot;Slide 92 - &amp;quot;2.6  Decision Making: Equality and Relational Operators&amp;quot;&quot;/&gt;&lt;property id=&quot;20307&quot; value=&quot;353&quot;/&gt;&lt;/object&gt;&lt;object type=&quot;3&quot; unique_id=&quot;15297&quot;&gt;&lt;property id=&quot;20148&quot; value=&quot;5&quot;/&gt;&lt;property id=&quot;20300&quot; value=&quot;Slide 94 - &amp;quot;2.6  Decision Making: Equality and Relational Operators&amp;quot;&quot;/&gt;&lt;property id=&quot;20307&quot; value=&quot;354&quot;/&gt;&lt;/object&gt;&lt;object type=&quot;3&quot; unique_id=&quot;15298&quot;&gt;&lt;property id=&quot;20148&quot; value=&quot;5&quot;/&gt;&lt;property id=&quot;20300&quot; value=&quot;Slide 97 - &amp;quot;2.6  Decision Making: Equality and Relational Operators&amp;quot;&quot;/&gt;&lt;property id=&quot;20307&quot; value=&quot;355&quot;/&gt;&lt;/object&gt;&lt;object type=&quot;3&quot; unique_id=&quot;15299&quot;&gt;&lt;property id=&quot;20148&quot; value=&quot;5&quot;/&gt;&lt;property id=&quot;20300&quot; value=&quot;Slide 99 - &amp;quot;2.7  Secure C Programming&amp;quot;&quot;/&gt;&lt;property id=&quot;20307&quot; value=&quot;356&quot;/&gt;&lt;/object&gt;&lt;object type=&quot;3&quot; unique_id=&quot;15300&quot;&gt;&lt;property id=&quot;20148&quot; value=&quot;5&quot;/&gt;&lt;property id=&quot;20300&quot; value=&quot;Slide 100 - &amp;quot;2.7  Secure C Programming (cont.)&amp;quot;&quot;/&gt;&lt;property id=&quot;20307&quot; value=&quot;357&quot;/&gt;&lt;/object&gt;&lt;/object&gt;&lt;object type=&quot;8&quot; unique_id=&quot;10572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4278</Words>
  <Application>Microsoft Office PowerPoint</Application>
  <PresentationFormat>Ekran Gösterisi (4:3)</PresentationFormat>
  <Paragraphs>351</Paragraphs>
  <Slides>45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9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45</vt:i4>
      </vt:variant>
    </vt:vector>
  </HeadingPairs>
  <TitlesOfParts>
    <vt:vector size="55" baseType="lpstr">
      <vt:lpstr>AGaramond Bold</vt:lpstr>
      <vt:lpstr>Arial</vt:lpstr>
      <vt:lpstr>Cambria</vt:lpstr>
      <vt:lpstr>Consolas</vt:lpstr>
      <vt:lpstr>Lucida Sans Unicode</vt:lpstr>
      <vt:lpstr>LucidaSansTypewriter</vt:lpstr>
      <vt:lpstr>Verdana</vt:lpstr>
      <vt:lpstr>Wingdings 2</vt:lpstr>
      <vt:lpstr>Wingdings 3</vt:lpstr>
      <vt:lpstr>Office Theme</vt:lpstr>
      <vt:lpstr>Chapter 2 Introduction to C Programming</vt:lpstr>
      <vt:lpstr>2.2  A Simple C Program:  Printing a Line of Text</vt:lpstr>
      <vt:lpstr>2.2  A Simple C Program:  Printing a Line of Text (Cont.)</vt:lpstr>
      <vt:lpstr>2.2  A Simple C Program:  Printing a Line of Text (Cont.)</vt:lpstr>
      <vt:lpstr>2.2  A Simple C Program:  Printing a Line of Text (Cont.)</vt:lpstr>
      <vt:lpstr>2.2  A Simple C Program:  Printing a Line of Text (Cont.)</vt:lpstr>
      <vt:lpstr>2.2  A Simple C Program:  Printing a Line of Text (Cont.)</vt:lpstr>
      <vt:lpstr>2.2  A Simple C Program:  Printing a Line of Text (Cont.)</vt:lpstr>
      <vt:lpstr>2.2  A Simple C Program:  Printing a Line of Text (Cont.)</vt:lpstr>
      <vt:lpstr>2.2  A Simple C Program:  Printing a Line of Text (Cont.)</vt:lpstr>
      <vt:lpstr>2.2  A Simple C Program:  Printing a Line of Text (Cont.)</vt:lpstr>
      <vt:lpstr>PowerPoint Sunusu</vt:lpstr>
      <vt:lpstr>2.2  A Simple C Program: Printing a Line of Text (Cont.)</vt:lpstr>
      <vt:lpstr>2.2  A Simple C Program: Printing a Line of Text (Cont.)</vt:lpstr>
      <vt:lpstr>2.2  A Simple C Program: Printing a Line of Text (Cont.)</vt:lpstr>
      <vt:lpstr>2.2  A Simple C Program: Printing a Line of Text (Cont.)</vt:lpstr>
      <vt:lpstr>2.2  A Simple C Program: Printing a Line of Text (Cont.)</vt:lpstr>
      <vt:lpstr>2.3  Another Simple C Program: Adding Two Integers</vt:lpstr>
      <vt:lpstr>2.3  Another Simple C Program: Adding Two Integers (Cont.)</vt:lpstr>
      <vt:lpstr>2.3  Another Simple C Program: Adding Two Integers (Cont.)</vt:lpstr>
      <vt:lpstr>2.3  Another Simple C Program: Adding Two Integers (Cont.)</vt:lpstr>
      <vt:lpstr>2.3  Another Simple C Program: Adding Two Integers (Cont.)</vt:lpstr>
      <vt:lpstr>2.3  Another Simple C Program: Adding Two Integers (Cont.)</vt:lpstr>
      <vt:lpstr>2.3  Another Simple C Program: Adding Two Integers (Cont.)</vt:lpstr>
      <vt:lpstr>PowerPoint Sunusu</vt:lpstr>
      <vt:lpstr>2.3  Another Simple C Program: Adding Two Integers (Cont.)</vt:lpstr>
      <vt:lpstr>2.4  Memory Concepts</vt:lpstr>
      <vt:lpstr>2.4  Memory Concepts (Cont.) </vt:lpstr>
      <vt:lpstr>2.4  Memory Concepts (Cont.) </vt:lpstr>
      <vt:lpstr>2.4  Memory Concepts (Cont.) </vt:lpstr>
      <vt:lpstr>2.5  Arithmetic in C</vt:lpstr>
      <vt:lpstr>2.5  Arithmetic in C (Cont.)</vt:lpstr>
      <vt:lpstr>2.5  Arithmetic in C (Cont.)</vt:lpstr>
      <vt:lpstr>2.5  Arithmetic in C (Cont.)</vt:lpstr>
      <vt:lpstr>2.5  Arithmetic in C (Cont.)</vt:lpstr>
      <vt:lpstr>2.5  Arithmetic in C (Cont.)</vt:lpstr>
      <vt:lpstr>2.6  Decision Making: Equality and Relational Operators</vt:lpstr>
      <vt:lpstr>2.6  Decision Making: Equality and Relational Operators</vt:lpstr>
      <vt:lpstr>2.6  Decision Making: Equality and Relational Operators</vt:lpstr>
      <vt:lpstr>2.6  Decision Making: Equality and Relational Operators</vt:lpstr>
      <vt:lpstr>PowerPoint Sunusu</vt:lpstr>
      <vt:lpstr>2.6  Decision Making: Equality and Relational Operators</vt:lpstr>
      <vt:lpstr>2.6  Decision Making: Equality and Relational Operators</vt:lpstr>
      <vt:lpstr>2.6  Decision Making: Equality and Relational Operators</vt:lpstr>
      <vt:lpstr>2.7  Secure C Programming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irem</cp:lastModifiedBy>
  <cp:revision>84</cp:revision>
  <dcterms:created xsi:type="dcterms:W3CDTF">2015-04-27T18:39:37Z</dcterms:created>
  <dcterms:modified xsi:type="dcterms:W3CDTF">2022-02-14T11:30:00Z</dcterms:modified>
</cp:coreProperties>
</file>