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307" r:id="rId2"/>
    <p:sldId id="309" r:id="rId3"/>
    <p:sldId id="310" r:id="rId4"/>
    <p:sldId id="311" r:id="rId5"/>
    <p:sldId id="312" r:id="rId6"/>
    <p:sldId id="313" r:id="rId7"/>
    <p:sldId id="314" r:id="rId8"/>
    <p:sldId id="315" r:id="rId9"/>
    <p:sldId id="316" r:id="rId10"/>
    <p:sldId id="317" r:id="rId11"/>
    <p:sldId id="318" r:id="rId12"/>
    <p:sldId id="406" r:id="rId13"/>
    <p:sldId id="319" r:id="rId14"/>
    <p:sldId id="320" r:id="rId15"/>
    <p:sldId id="321" r:id="rId16"/>
    <p:sldId id="322" r:id="rId17"/>
    <p:sldId id="323" r:id="rId18"/>
    <p:sldId id="324" r:id="rId19"/>
    <p:sldId id="325" r:id="rId20"/>
    <p:sldId id="326" r:id="rId21"/>
    <p:sldId id="327" r:id="rId22"/>
    <p:sldId id="328" r:id="rId23"/>
    <p:sldId id="329" r:id="rId24"/>
    <p:sldId id="331" r:id="rId25"/>
    <p:sldId id="332" r:id="rId26"/>
    <p:sldId id="333" r:id="rId27"/>
    <p:sldId id="334" r:id="rId28"/>
    <p:sldId id="335" r:id="rId29"/>
    <p:sldId id="407" r:id="rId30"/>
    <p:sldId id="338" r:id="rId31"/>
    <p:sldId id="340" r:id="rId32"/>
    <p:sldId id="341" r:id="rId33"/>
    <p:sldId id="342" r:id="rId34"/>
    <p:sldId id="344" r:id="rId35"/>
    <p:sldId id="345" r:id="rId36"/>
    <p:sldId id="346" r:id="rId37"/>
    <p:sldId id="347" r:id="rId38"/>
    <p:sldId id="349" r:id="rId39"/>
    <p:sldId id="350" r:id="rId40"/>
    <p:sldId id="351" r:id="rId41"/>
    <p:sldId id="352" r:id="rId42"/>
    <p:sldId id="409" r:id="rId43"/>
    <p:sldId id="353" r:id="rId44"/>
    <p:sldId id="354" r:id="rId45"/>
    <p:sldId id="356" r:id="rId46"/>
    <p:sldId id="357" r:id="rId47"/>
    <p:sldId id="358" r:id="rId48"/>
    <p:sldId id="359" r:id="rId49"/>
    <p:sldId id="360" r:id="rId50"/>
    <p:sldId id="361" r:id="rId51"/>
    <p:sldId id="362" r:id="rId52"/>
    <p:sldId id="363" r:id="rId53"/>
    <p:sldId id="365" r:id="rId54"/>
    <p:sldId id="366" r:id="rId55"/>
    <p:sldId id="368" r:id="rId56"/>
    <p:sldId id="284" r:id="rId57"/>
    <p:sldId id="285" r:id="rId58"/>
    <p:sldId id="286" r:id="rId59"/>
    <p:sldId id="369" r:id="rId60"/>
    <p:sldId id="371" r:id="rId61"/>
    <p:sldId id="372" r:id="rId62"/>
    <p:sldId id="373" r:id="rId63"/>
    <p:sldId id="374" r:id="rId64"/>
    <p:sldId id="375" r:id="rId65"/>
    <p:sldId id="376" r:id="rId66"/>
    <p:sldId id="377" r:id="rId67"/>
    <p:sldId id="378" r:id="rId68"/>
    <p:sldId id="379" r:id="rId69"/>
    <p:sldId id="380" r:id="rId70"/>
    <p:sldId id="381" r:id="rId71"/>
    <p:sldId id="382" r:id="rId72"/>
    <p:sldId id="383" r:id="rId73"/>
    <p:sldId id="384" r:id="rId74"/>
    <p:sldId id="385" r:id="rId75"/>
    <p:sldId id="386" r:id="rId76"/>
    <p:sldId id="387" r:id="rId77"/>
    <p:sldId id="388" r:id="rId78"/>
    <p:sldId id="294" r:id="rId79"/>
    <p:sldId id="295" r:id="rId80"/>
    <p:sldId id="296" r:id="rId81"/>
    <p:sldId id="389" r:id="rId82"/>
    <p:sldId id="390" r:id="rId83"/>
    <p:sldId id="391" r:id="rId84"/>
    <p:sldId id="392" r:id="rId85"/>
    <p:sldId id="393" r:id="rId86"/>
    <p:sldId id="300" r:id="rId87"/>
    <p:sldId id="395" r:id="rId88"/>
    <p:sldId id="396" r:id="rId89"/>
    <p:sldId id="398" r:id="rId90"/>
    <p:sldId id="399" r:id="rId91"/>
    <p:sldId id="400" r:id="rId92"/>
    <p:sldId id="401" r:id="rId93"/>
    <p:sldId id="402" r:id="rId94"/>
    <p:sldId id="403" r:id="rId95"/>
  </p:sldIdLst>
  <p:sldSz cx="9144000" cy="6858000" type="screen4x3"/>
  <p:notesSz cx="6858000" cy="9144000"/>
  <p:photoAlbum/>
  <p:custDataLst>
    <p:tags r:id="rId9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12" autoAdjust="0"/>
    <p:restoredTop sz="94660"/>
  </p:normalViewPr>
  <p:slideViewPr>
    <p:cSldViewPr>
      <p:cViewPr varScale="1">
        <p:scale>
          <a:sx n="108" d="100"/>
          <a:sy n="108" d="100"/>
        </p:scale>
        <p:origin x="130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panose="02040503050406030204" pitchFamily="18" charset="0"/>
              </a:defRPr>
            </a:lvl1pPr>
          </a:lstStyle>
          <a:p>
            <a:fld id="{EA00C916-8F87-4E9D-B114-58782C7B7CB2}" type="datetimeFigureOut">
              <a:rPr lang="en-US" smtClean="0"/>
              <a:pPr/>
              <a:t>2/23/2022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1E1760AB-C7CB-4201-888E-A4A3AA1B13D4}" type="slidenum">
              <a:rPr lang="en-US" smtClean="0"/>
              <a:pPr/>
              <a:t>‹#›</a:t>
            </a:fld>
            <a:endParaRPr lang="en-US" dirty="0"/>
          </a:p>
        </p:txBody>
      </p:sp>
    </p:spTree>
    <p:extLst>
      <p:ext uri="{BB962C8B-B14F-4D97-AF65-F5344CB8AC3E}">
        <p14:creationId xmlns:p14="http://schemas.microsoft.com/office/powerpoint/2010/main" val="427115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2BE25-90E9-4A2F-B6DD-9E44276D7D13}" type="slidenum">
              <a:rPr lang="en-US" altLang="en-US" smtClean="0"/>
              <a:pPr/>
              <a:t>1</a:t>
            </a:fld>
            <a:endParaRPr lang="en-US" altLang="en-US"/>
          </a:p>
        </p:txBody>
      </p:sp>
    </p:spTree>
    <p:extLst>
      <p:ext uri="{BB962C8B-B14F-4D97-AF65-F5344CB8AC3E}">
        <p14:creationId xmlns:p14="http://schemas.microsoft.com/office/powerpoint/2010/main" val="2603998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99F642-F922-4C17-9B5F-43A57992A731}" type="datetime1">
              <a:rPr lang="en-US" smtClean="0"/>
              <a:pPr/>
              <a:t>2/23/2022</a:t>
            </a:fld>
            <a:endParaRPr lang="en-US"/>
          </a:p>
        </p:txBody>
      </p:sp>
      <p:sp>
        <p:nvSpPr>
          <p:cNvPr id="5" name="Footer Placeholder 4"/>
          <p:cNvSpPr>
            <a:spLocks noGrp="1"/>
          </p:cNvSpPr>
          <p:nvPr>
            <p:ph type="ftr" sz="quarter" idx="11"/>
          </p:nvPr>
        </p:nvSpPr>
        <p:spPr/>
        <p:txBody>
          <a:bodyPr/>
          <a:lstStyle/>
          <a:p>
            <a:r>
              <a:rPr lang="en-US" dirty="0"/>
              <a:t>© 2016 Pearson Education, Ltd. All rights reserved.</a:t>
            </a:r>
          </a:p>
        </p:txBody>
      </p:sp>
      <p:sp>
        <p:nvSpPr>
          <p:cNvPr id="6" name="Slide Number Placeholder 5"/>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227649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8E4E1C-9590-49A1-93A0-6EFAB98ECAF3}" type="datetime1">
              <a:rPr lang="en-US" smtClean="0"/>
              <a:pPr/>
              <a:t>2/23/2022</a:t>
            </a:fld>
            <a:endParaRPr lang="en-US"/>
          </a:p>
        </p:txBody>
      </p:sp>
      <p:sp>
        <p:nvSpPr>
          <p:cNvPr id="5" name="Footer Placeholder 4"/>
          <p:cNvSpPr>
            <a:spLocks noGrp="1"/>
          </p:cNvSpPr>
          <p:nvPr>
            <p:ph type="ftr" sz="quarter" idx="11"/>
          </p:nvPr>
        </p:nvSpPr>
        <p:spPr/>
        <p:txBody>
          <a:bodyPr/>
          <a:lstStyle/>
          <a:p>
            <a:r>
              <a:rPr lang="en-US" dirty="0"/>
              <a:t>© 2016 Pearson Education, Ltd. All rights reserved.</a:t>
            </a:r>
          </a:p>
        </p:txBody>
      </p:sp>
      <p:sp>
        <p:nvSpPr>
          <p:cNvPr id="6" name="Slide Number Placeholder 5"/>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358931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DB473-410C-42C4-BCE5-F8CE1915A90B}" type="datetime1">
              <a:rPr lang="en-US" smtClean="0"/>
              <a:pPr/>
              <a:t>2/23/2022</a:t>
            </a:fld>
            <a:endParaRPr lang="en-US"/>
          </a:p>
        </p:txBody>
      </p:sp>
      <p:sp>
        <p:nvSpPr>
          <p:cNvPr id="5" name="Footer Placeholder 4"/>
          <p:cNvSpPr>
            <a:spLocks noGrp="1"/>
          </p:cNvSpPr>
          <p:nvPr>
            <p:ph type="ftr" sz="quarter" idx="11"/>
          </p:nvPr>
        </p:nvSpPr>
        <p:spPr/>
        <p:txBody>
          <a:bodyPr/>
          <a:lstStyle/>
          <a:p>
            <a:r>
              <a:rPr lang="en-US" dirty="0"/>
              <a:t>© 2016 Pearson Education, Ltd. All rights reserved.</a:t>
            </a:r>
          </a:p>
        </p:txBody>
      </p:sp>
      <p:sp>
        <p:nvSpPr>
          <p:cNvPr id="6" name="Slide Number Placeholder 5"/>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608251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a:xfrm>
            <a:off x="1752600" y="6400800"/>
            <a:ext cx="4953000" cy="365125"/>
          </a:xfrm>
        </p:spPr>
        <p:txBody>
          <a:bodyPr/>
          <a:lstStyle>
            <a:lvl1pPr>
              <a:defRPr smtClean="0"/>
            </a:lvl1pPr>
          </a:lstStyle>
          <a:p>
            <a:pPr>
              <a:defRPr/>
            </a:pPr>
            <a:r>
              <a:rPr lang="en-US" dirty="0"/>
              <a:t>© 2016 Pearson Education, Ltd. All rights reserved.</a:t>
            </a:r>
          </a:p>
        </p:txBody>
      </p:sp>
      <p:sp>
        <p:nvSpPr>
          <p:cNvPr id="5" name="Slide Number Placeholder 17"/>
          <p:cNvSpPr>
            <a:spLocks noGrp="1"/>
          </p:cNvSpPr>
          <p:nvPr>
            <p:ph type="sldNum" sz="quarter" idx="11"/>
          </p:nvPr>
        </p:nvSpPr>
        <p:spPr/>
        <p:txBody>
          <a:bodyPr/>
          <a:lstStyle>
            <a:lvl1pPr>
              <a:defRPr/>
            </a:lvl1pPr>
          </a:lstStyle>
          <a:p>
            <a:fld id="{0F87177B-E4D2-4C60-B0B9-1D8BC384CFEC}" type="slidenum">
              <a:rPr lang="en-US" altLang="en-US"/>
              <a:pPr/>
              <a:t>‹#›</a:t>
            </a:fld>
            <a:endParaRPr lang="en-US" altLang="en-US"/>
          </a:p>
        </p:txBody>
      </p:sp>
    </p:spTree>
    <p:extLst>
      <p:ext uri="{BB962C8B-B14F-4D97-AF65-F5344CB8AC3E}">
        <p14:creationId xmlns:p14="http://schemas.microsoft.com/office/powerpoint/2010/main" val="96109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187EB-11A4-4F00-96E1-846AAD5784D3}" type="datetime1">
              <a:rPr lang="en-US" smtClean="0"/>
              <a:pPr/>
              <a:t>2/23/2022</a:t>
            </a:fld>
            <a:endParaRPr lang="en-US"/>
          </a:p>
        </p:txBody>
      </p:sp>
      <p:sp>
        <p:nvSpPr>
          <p:cNvPr id="5" name="Footer Placeholder 4"/>
          <p:cNvSpPr>
            <a:spLocks noGrp="1"/>
          </p:cNvSpPr>
          <p:nvPr>
            <p:ph type="ftr" sz="quarter" idx="11"/>
          </p:nvPr>
        </p:nvSpPr>
        <p:spPr/>
        <p:txBody>
          <a:bodyPr/>
          <a:lstStyle/>
          <a:p>
            <a:r>
              <a:rPr lang="en-US" dirty="0"/>
              <a:t>© 2016 Pearson Education, Ltd. All rights reserved.</a:t>
            </a:r>
          </a:p>
        </p:txBody>
      </p:sp>
      <p:sp>
        <p:nvSpPr>
          <p:cNvPr id="6" name="Slide Number Placeholder 5"/>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55420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2904F-AF95-4CDF-9664-94A63750D459}" type="datetime1">
              <a:rPr lang="en-US" smtClean="0"/>
              <a:pPr/>
              <a:t>2/23/2022</a:t>
            </a:fld>
            <a:endParaRPr lang="en-US"/>
          </a:p>
        </p:txBody>
      </p:sp>
      <p:sp>
        <p:nvSpPr>
          <p:cNvPr id="5" name="Footer Placeholder 4"/>
          <p:cNvSpPr>
            <a:spLocks noGrp="1"/>
          </p:cNvSpPr>
          <p:nvPr>
            <p:ph type="ftr" sz="quarter" idx="11"/>
          </p:nvPr>
        </p:nvSpPr>
        <p:spPr/>
        <p:txBody>
          <a:bodyPr/>
          <a:lstStyle/>
          <a:p>
            <a:r>
              <a:rPr lang="en-US" dirty="0"/>
              <a:t>© 2016 Pearson Education, Ltd. All rights reserved.</a:t>
            </a:r>
          </a:p>
        </p:txBody>
      </p:sp>
      <p:sp>
        <p:nvSpPr>
          <p:cNvPr id="6" name="Slide Number Placeholder 5"/>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13814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8FC128-49D9-4AB0-865E-D66ECD2D4F7C}" type="datetime1">
              <a:rPr lang="en-US" smtClean="0"/>
              <a:pPr/>
              <a:t>2/23/2022</a:t>
            </a:fld>
            <a:endParaRPr lang="en-US"/>
          </a:p>
        </p:txBody>
      </p:sp>
      <p:sp>
        <p:nvSpPr>
          <p:cNvPr id="6" name="Footer Placeholder 5"/>
          <p:cNvSpPr>
            <a:spLocks noGrp="1"/>
          </p:cNvSpPr>
          <p:nvPr>
            <p:ph type="ftr" sz="quarter" idx="11"/>
          </p:nvPr>
        </p:nvSpPr>
        <p:spPr/>
        <p:txBody>
          <a:bodyPr/>
          <a:lstStyle/>
          <a:p>
            <a:r>
              <a:rPr lang="en-US" dirty="0"/>
              <a:t>© 2016 Pearson Education, Ltd. All rights reserved.</a:t>
            </a:r>
          </a:p>
        </p:txBody>
      </p:sp>
      <p:sp>
        <p:nvSpPr>
          <p:cNvPr id="7" name="Slide Number Placeholder 6"/>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122443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3D3D2-8D16-49C6-9BE4-7FF50CA065FA}" type="datetime1">
              <a:rPr lang="en-US" smtClean="0"/>
              <a:pPr/>
              <a:t>2/23/2022</a:t>
            </a:fld>
            <a:endParaRPr lang="en-US"/>
          </a:p>
        </p:txBody>
      </p:sp>
      <p:sp>
        <p:nvSpPr>
          <p:cNvPr id="8" name="Footer Placeholder 7"/>
          <p:cNvSpPr>
            <a:spLocks noGrp="1"/>
          </p:cNvSpPr>
          <p:nvPr>
            <p:ph type="ftr" sz="quarter" idx="11"/>
          </p:nvPr>
        </p:nvSpPr>
        <p:spPr/>
        <p:txBody>
          <a:bodyPr/>
          <a:lstStyle/>
          <a:p>
            <a:r>
              <a:rPr lang="en-US" dirty="0"/>
              <a:t>© 2016 Pearson Education, Ltd. All rights reserved.</a:t>
            </a:r>
          </a:p>
        </p:txBody>
      </p:sp>
      <p:sp>
        <p:nvSpPr>
          <p:cNvPr id="9" name="Slide Number Placeholder 8"/>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34184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4C20AE-687B-4B25-A8D2-2C33B1AB2BE3}" type="datetime1">
              <a:rPr lang="en-US" smtClean="0"/>
              <a:pPr/>
              <a:t>2/23/2022</a:t>
            </a:fld>
            <a:endParaRPr lang="en-US"/>
          </a:p>
        </p:txBody>
      </p:sp>
      <p:sp>
        <p:nvSpPr>
          <p:cNvPr id="4" name="Footer Placeholder 3"/>
          <p:cNvSpPr>
            <a:spLocks noGrp="1"/>
          </p:cNvSpPr>
          <p:nvPr>
            <p:ph type="ftr" sz="quarter" idx="11"/>
          </p:nvPr>
        </p:nvSpPr>
        <p:spPr/>
        <p:txBody>
          <a:bodyPr/>
          <a:lstStyle/>
          <a:p>
            <a:r>
              <a:rPr lang="en-US" dirty="0"/>
              <a:t>© 2016 Pearson Education, Ltd. All rights reserved.</a:t>
            </a:r>
          </a:p>
        </p:txBody>
      </p:sp>
      <p:sp>
        <p:nvSpPr>
          <p:cNvPr id="5" name="Slide Number Placeholder 4"/>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390777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DCCFC-4CD7-4966-AEE0-3E256B79FE65}" type="datetime1">
              <a:rPr lang="en-US" smtClean="0"/>
              <a:pPr/>
              <a:t>2/23/2022</a:t>
            </a:fld>
            <a:endParaRPr lang="en-US"/>
          </a:p>
        </p:txBody>
      </p:sp>
      <p:sp>
        <p:nvSpPr>
          <p:cNvPr id="3" name="Footer Placeholder 2"/>
          <p:cNvSpPr>
            <a:spLocks noGrp="1"/>
          </p:cNvSpPr>
          <p:nvPr>
            <p:ph type="ftr" sz="quarter" idx="11"/>
          </p:nvPr>
        </p:nvSpPr>
        <p:spPr/>
        <p:txBody>
          <a:bodyPr/>
          <a:lstStyle/>
          <a:p>
            <a:r>
              <a:rPr lang="en-US" dirty="0"/>
              <a:t>© 2016 Pearson Education, Ltd.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145787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068754-7B9C-41AF-871E-B59DFE2523BB}" type="datetime1">
              <a:rPr lang="en-US" smtClean="0"/>
              <a:pPr/>
              <a:t>2/23/2022</a:t>
            </a:fld>
            <a:endParaRPr lang="en-US"/>
          </a:p>
        </p:txBody>
      </p:sp>
      <p:sp>
        <p:nvSpPr>
          <p:cNvPr id="6" name="Footer Placeholder 5"/>
          <p:cNvSpPr>
            <a:spLocks noGrp="1"/>
          </p:cNvSpPr>
          <p:nvPr>
            <p:ph type="ftr" sz="quarter" idx="11"/>
          </p:nvPr>
        </p:nvSpPr>
        <p:spPr/>
        <p:txBody>
          <a:bodyPr/>
          <a:lstStyle/>
          <a:p>
            <a:r>
              <a:rPr lang="en-US" dirty="0"/>
              <a:t>© 2016 Pearson Education, Ltd. All rights reserved.</a:t>
            </a:r>
          </a:p>
        </p:txBody>
      </p:sp>
      <p:sp>
        <p:nvSpPr>
          <p:cNvPr id="7" name="Slide Number Placeholder 6"/>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916989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629D9-D218-4256-9060-0D266C81071F}" type="datetime1">
              <a:rPr lang="en-US" smtClean="0"/>
              <a:pPr/>
              <a:t>2/23/2022</a:t>
            </a:fld>
            <a:endParaRPr lang="en-US"/>
          </a:p>
        </p:txBody>
      </p:sp>
      <p:sp>
        <p:nvSpPr>
          <p:cNvPr id="6" name="Footer Placeholder 5"/>
          <p:cNvSpPr>
            <a:spLocks noGrp="1"/>
          </p:cNvSpPr>
          <p:nvPr>
            <p:ph type="ftr" sz="quarter" idx="11"/>
          </p:nvPr>
        </p:nvSpPr>
        <p:spPr/>
        <p:txBody>
          <a:bodyPr/>
          <a:lstStyle/>
          <a:p>
            <a:r>
              <a:rPr lang="en-US" dirty="0"/>
              <a:t>© 2016 Pearson Education, Ltd. All rights reserved.</a:t>
            </a:r>
          </a:p>
        </p:txBody>
      </p:sp>
      <p:sp>
        <p:nvSpPr>
          <p:cNvPr id="7" name="Slide Number Placeholder 6"/>
          <p:cNvSpPr>
            <a:spLocks noGrp="1"/>
          </p:cNvSpPr>
          <p:nvPr>
            <p:ph type="sldNum" sz="quarter" idx="12"/>
          </p:nvPr>
        </p:nvSpPr>
        <p:spPr/>
        <p:txBody>
          <a:bodyPr/>
          <a:lstStyle/>
          <a:p>
            <a:fld id="{D3060705-CD38-4FDE-9CCB-CC2CAF23F9E4}" type="slidenum">
              <a:rPr lang="en-US" smtClean="0"/>
              <a:pPr/>
              <a:t>‹#›</a:t>
            </a:fld>
            <a:endParaRPr lang="en-US"/>
          </a:p>
        </p:txBody>
      </p:sp>
    </p:spTree>
    <p:extLst>
      <p:ext uri="{BB962C8B-B14F-4D97-AF65-F5344CB8AC3E}">
        <p14:creationId xmlns:p14="http://schemas.microsoft.com/office/powerpoint/2010/main" val="60296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fld id="{0BD55D28-3058-4F32-837E-DBD528D844A3}" type="datetime1">
              <a:rPr lang="en-US" smtClean="0"/>
              <a:pPr/>
              <a:t>2/23/2022</a:t>
            </a:fld>
            <a:endParaRPr lang="en-US" dirty="0"/>
          </a:p>
        </p:txBody>
      </p:sp>
      <p:sp>
        <p:nvSpPr>
          <p:cNvPr id="5" name="Footer Placeholder 4"/>
          <p:cNvSpPr>
            <a:spLocks noGrp="1"/>
          </p:cNvSpPr>
          <p:nvPr>
            <p:ph type="ftr" sz="quarter" idx="3"/>
          </p:nvPr>
        </p:nvSpPr>
        <p:spPr>
          <a:xfrm>
            <a:off x="2667000" y="6356350"/>
            <a:ext cx="36576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r>
              <a:rPr lang="en-US" dirty="0"/>
              <a:t>© 2016 Pearson Education, Ltd.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mbria" panose="02040503050406030204" pitchFamily="18" charset="0"/>
              </a:defRPr>
            </a:lvl1pPr>
          </a:lstStyle>
          <a:p>
            <a:fld id="{D3060705-CD38-4FDE-9CCB-CC2CAF23F9E4}" type="slidenum">
              <a:rPr lang="en-US" smtClean="0"/>
              <a:pPr/>
              <a:t>‹#›</a:t>
            </a:fld>
            <a:endParaRPr lang="en-US" dirty="0"/>
          </a:p>
        </p:txBody>
      </p:sp>
    </p:spTree>
    <p:extLst>
      <p:ext uri="{BB962C8B-B14F-4D97-AF65-F5344CB8AC3E}">
        <p14:creationId xmlns:p14="http://schemas.microsoft.com/office/powerpoint/2010/main" val="3849656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b="0" i="0" u="none" kern="1200">
          <a:solidFill>
            <a:schemeClr val="tx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rtlCol="0">
            <a:normAutofit fontScale="90000"/>
          </a:bodyPr>
          <a:lstStyle/>
          <a:p>
            <a:pPr fontAlgn="auto">
              <a:spcAft>
                <a:spcPts val="0"/>
              </a:spcAft>
              <a:defRPr/>
            </a:pPr>
            <a:r>
              <a:rPr lang="en-US" dirty="0"/>
              <a:t>Chapter 3</a:t>
            </a:r>
            <a:br>
              <a:rPr lang="en-US" dirty="0"/>
            </a:br>
            <a:r>
              <a:rPr lang="en-US" dirty="0"/>
              <a:t>Structured Program </a:t>
            </a:r>
            <a:br>
              <a:rPr lang="en-US" dirty="0"/>
            </a:br>
            <a:r>
              <a:rPr lang="en-US" dirty="0"/>
              <a:t>Development in C</a:t>
            </a:r>
          </a:p>
        </p:txBody>
      </p:sp>
      <p:sp>
        <p:nvSpPr>
          <p:cNvPr id="10243" name="Subtitle 3"/>
          <p:cNvSpPr>
            <a:spLocks noGrp="1"/>
          </p:cNvSpPr>
          <p:nvPr>
            <p:ph type="subTitle" idx="1"/>
          </p:nvPr>
        </p:nvSpPr>
        <p:spPr/>
        <p:txBody>
          <a:bodyPr rtlCol="0">
            <a:normAutofit/>
          </a:bodyPr>
          <a:lstStyle/>
          <a:p>
            <a:pPr fontAlgn="auto">
              <a:spcAft>
                <a:spcPts val="0"/>
              </a:spcAft>
              <a:defRPr/>
            </a:pPr>
            <a:r>
              <a:rPr lang="en-US" altLang="en-US" dirty="0"/>
              <a:t>C How to Program, 8/e, GE</a:t>
            </a:r>
          </a:p>
        </p:txBody>
      </p:sp>
      <p:sp>
        <p:nvSpPr>
          <p:cNvPr id="2" name="Footer Placeholder 1"/>
          <p:cNvSpPr>
            <a:spLocks noGrp="1"/>
          </p:cNvSpPr>
          <p:nvPr>
            <p:ph type="ftr" sz="quarter" idx="11"/>
          </p:nvPr>
        </p:nvSpPr>
        <p:spPr/>
        <p:txBody>
          <a:bodyPr/>
          <a:lstStyle/>
          <a:p>
            <a:pPr>
              <a:defRPr/>
            </a:pPr>
            <a:r>
              <a:rPr lang="en-US" dirty="0"/>
              <a:t>© 2016 Pearson Education, Ltd. All rights reserved.</a:t>
            </a:r>
          </a:p>
        </p:txBody>
      </p:sp>
      <p:sp>
        <p:nvSpPr>
          <p:cNvPr id="4" name="Slide Number Placeholder 3"/>
          <p:cNvSpPr>
            <a:spLocks noGrp="1"/>
          </p:cNvSpPr>
          <p:nvPr>
            <p:ph type="sldNum" sz="quarter" idx="12"/>
          </p:nvPr>
        </p:nvSpPr>
        <p:spPr/>
        <p:txBody>
          <a:bodyPr/>
          <a:lstStyle/>
          <a:p>
            <a:fld id="{CC9D8E10-AC35-4B73-B137-5F86F012AC79}" type="slidenum">
              <a:rPr lang="en-US" altLang="en-US" smtClean="0"/>
              <a:pPr/>
              <a:t>1</a:t>
            </a:fld>
            <a:endParaRPr lang="en-US" altLang="en-US"/>
          </a:p>
        </p:txBody>
      </p:sp>
    </p:spTree>
    <p:extLst>
      <p:ext uri="{BB962C8B-B14F-4D97-AF65-F5344CB8AC3E}">
        <p14:creationId xmlns:p14="http://schemas.microsoft.com/office/powerpoint/2010/main" val="296275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563562"/>
          </a:xfrm>
        </p:spPr>
        <p:txBody>
          <a:bodyPr>
            <a:normAutofit fontScale="90000"/>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22531" name="Text Placeholder 2"/>
          <p:cNvSpPr>
            <a:spLocks noGrp="1"/>
          </p:cNvSpPr>
          <p:nvPr>
            <p:ph type="body" idx="1"/>
          </p:nvPr>
        </p:nvSpPr>
        <p:spPr>
          <a:xfrm>
            <a:off x="114300" y="990600"/>
            <a:ext cx="8915400" cy="5730875"/>
          </a:xfrm>
        </p:spPr>
        <p:txBody>
          <a:bodyPr rtlCol="0">
            <a:normAutofit lnSpcReduction="10000"/>
          </a:bodyPr>
          <a:lstStyle/>
          <a:p>
            <a:pPr fontAlgn="auto">
              <a:lnSpc>
                <a:spcPct val="90000"/>
              </a:lnSpc>
              <a:spcAft>
                <a:spcPts val="0"/>
              </a:spcAft>
              <a:defRPr/>
            </a:pPr>
            <a:r>
              <a:rPr lang="en-US" altLang="en-US" dirty="0">
                <a:solidFill>
                  <a:srgbClr val="000000"/>
                </a:solidFill>
              </a:rPr>
              <a:t>The results were impressive, as software development groups reported reduced development times.</a:t>
            </a:r>
          </a:p>
          <a:p>
            <a:pPr fontAlgn="auto">
              <a:lnSpc>
                <a:spcPct val="90000"/>
              </a:lnSpc>
              <a:spcAft>
                <a:spcPts val="0"/>
              </a:spcAft>
              <a:defRPr/>
            </a:pPr>
            <a:r>
              <a:rPr lang="en-US" altLang="en-US" dirty="0">
                <a:solidFill>
                  <a:srgbClr val="000000"/>
                </a:solidFill>
              </a:rPr>
              <a:t>Programs produced with structured techniques were clearer, easier to debug</a:t>
            </a:r>
            <a:r>
              <a:rPr lang="tr-TR" altLang="en-US" dirty="0">
                <a:solidFill>
                  <a:srgbClr val="000000"/>
                </a:solidFill>
              </a:rPr>
              <a:t>/</a:t>
            </a:r>
            <a:r>
              <a:rPr lang="en-US" altLang="en-US" dirty="0">
                <a:solidFill>
                  <a:srgbClr val="000000"/>
                </a:solidFill>
              </a:rPr>
              <a:t>modify and more likely to be bug free in the first place.</a:t>
            </a:r>
          </a:p>
          <a:p>
            <a:pPr fontAlgn="auto">
              <a:lnSpc>
                <a:spcPct val="90000"/>
              </a:lnSpc>
              <a:spcAft>
                <a:spcPts val="0"/>
              </a:spcAft>
              <a:defRPr/>
            </a:pPr>
            <a:r>
              <a:rPr lang="en-US" altLang="en-US" dirty="0">
                <a:solidFill>
                  <a:srgbClr val="000000"/>
                </a:solidFill>
              </a:rPr>
              <a:t>Research had demonstrated that all programs could be written in terms of </a:t>
            </a:r>
            <a:r>
              <a:rPr lang="en-US" altLang="en-US" u="sng" dirty="0">
                <a:solidFill>
                  <a:srgbClr val="000000"/>
                </a:solidFill>
              </a:rPr>
              <a:t>only three </a:t>
            </a:r>
            <a:r>
              <a:rPr lang="en-US" altLang="en-US" u="sng" dirty="0">
                <a:solidFill>
                  <a:srgbClr val="0000FF"/>
                </a:solidFill>
              </a:rPr>
              <a:t>control structures</a:t>
            </a:r>
            <a:r>
              <a:rPr lang="en-US" altLang="en-US" dirty="0">
                <a:solidFill>
                  <a:srgbClr val="000000"/>
                </a:solidFill>
              </a:rPr>
              <a:t>, namely </a:t>
            </a:r>
            <a:endParaRPr lang="tr-TR" altLang="en-US" dirty="0">
              <a:solidFill>
                <a:srgbClr val="000000"/>
              </a:solidFill>
            </a:endParaRPr>
          </a:p>
          <a:p>
            <a:pPr marL="514350" indent="-514350" fontAlgn="auto">
              <a:lnSpc>
                <a:spcPct val="90000"/>
              </a:lnSpc>
              <a:spcAft>
                <a:spcPts val="0"/>
              </a:spcAft>
              <a:buFont typeface="+mj-lt"/>
              <a:buAutoNum type="arabicPeriod"/>
              <a:defRPr/>
            </a:pPr>
            <a:r>
              <a:rPr lang="en-US" altLang="en-US" dirty="0">
                <a:solidFill>
                  <a:srgbClr val="000000"/>
                </a:solidFill>
              </a:rPr>
              <a:t>the </a:t>
            </a:r>
            <a:r>
              <a:rPr lang="en-US" altLang="en-US" dirty="0">
                <a:solidFill>
                  <a:srgbClr val="0000FF"/>
                </a:solidFill>
              </a:rPr>
              <a:t>sequence structure</a:t>
            </a:r>
            <a:r>
              <a:rPr lang="en-US" altLang="en-US" dirty="0">
                <a:solidFill>
                  <a:srgbClr val="000000"/>
                </a:solidFill>
              </a:rPr>
              <a:t>, </a:t>
            </a:r>
            <a:endParaRPr lang="tr-TR" altLang="en-US" dirty="0">
              <a:solidFill>
                <a:srgbClr val="000000"/>
              </a:solidFill>
            </a:endParaRPr>
          </a:p>
          <a:p>
            <a:pPr marL="514350" indent="-514350" fontAlgn="auto">
              <a:lnSpc>
                <a:spcPct val="90000"/>
              </a:lnSpc>
              <a:spcAft>
                <a:spcPts val="0"/>
              </a:spcAft>
              <a:buFont typeface="+mj-lt"/>
              <a:buAutoNum type="arabicPeriod"/>
              <a:defRPr/>
            </a:pPr>
            <a:r>
              <a:rPr lang="en-US" altLang="en-US" dirty="0">
                <a:solidFill>
                  <a:srgbClr val="000000"/>
                </a:solidFill>
              </a:rPr>
              <a:t>the </a:t>
            </a:r>
            <a:r>
              <a:rPr lang="en-US" altLang="en-US" dirty="0">
                <a:solidFill>
                  <a:srgbClr val="0000FF"/>
                </a:solidFill>
              </a:rPr>
              <a:t>selection structure</a:t>
            </a:r>
            <a:r>
              <a:rPr lang="en-US" altLang="en-US" dirty="0">
                <a:solidFill>
                  <a:srgbClr val="000000"/>
                </a:solidFill>
              </a:rPr>
              <a:t> and </a:t>
            </a:r>
            <a:endParaRPr lang="tr-TR" altLang="en-US" dirty="0">
              <a:solidFill>
                <a:srgbClr val="000000"/>
              </a:solidFill>
            </a:endParaRPr>
          </a:p>
          <a:p>
            <a:pPr marL="514350" indent="-514350" fontAlgn="auto">
              <a:lnSpc>
                <a:spcPct val="90000"/>
              </a:lnSpc>
              <a:spcAft>
                <a:spcPts val="0"/>
              </a:spcAft>
              <a:buFont typeface="+mj-lt"/>
              <a:buAutoNum type="arabicPeriod"/>
              <a:defRPr/>
            </a:pPr>
            <a:r>
              <a:rPr lang="en-US" altLang="en-US" dirty="0">
                <a:solidFill>
                  <a:srgbClr val="000000"/>
                </a:solidFill>
              </a:rPr>
              <a:t>the </a:t>
            </a:r>
            <a:r>
              <a:rPr lang="en-US" altLang="en-US" dirty="0">
                <a:solidFill>
                  <a:srgbClr val="0000FF"/>
                </a:solidFill>
              </a:rPr>
              <a:t>iteration structure</a:t>
            </a:r>
            <a:r>
              <a:rPr lang="en-US" altLang="en-US" dirty="0">
                <a:solidFill>
                  <a:srgbClr val="000000"/>
                </a:solidFill>
              </a:rPr>
              <a:t>.</a:t>
            </a:r>
          </a:p>
        </p:txBody>
      </p:sp>
      <p:sp>
        <p:nvSpPr>
          <p:cNvPr id="18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10</a:t>
            </a:fld>
            <a:endParaRPr lang="en-US" altLang="en-US" dirty="0"/>
          </a:p>
        </p:txBody>
      </p:sp>
    </p:spTree>
    <p:extLst>
      <p:ext uri="{BB962C8B-B14F-4D97-AF65-F5344CB8AC3E}">
        <p14:creationId xmlns:p14="http://schemas.microsoft.com/office/powerpoint/2010/main" val="17749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23081" y="182563"/>
            <a:ext cx="8229600" cy="1143000"/>
          </a:xfrm>
        </p:spPr>
        <p:txBody>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3" name="Text Placeholder 2"/>
          <p:cNvSpPr>
            <a:spLocks noGrp="1"/>
          </p:cNvSpPr>
          <p:nvPr>
            <p:ph type="body" idx="1"/>
          </p:nvPr>
        </p:nvSpPr>
        <p:spPr>
          <a:xfrm>
            <a:off x="228600" y="1219201"/>
            <a:ext cx="8686800" cy="2057400"/>
          </a:xfrm>
        </p:spPr>
        <p:txBody>
          <a:bodyPr rtlCol="0">
            <a:normAutofit/>
          </a:bodyPr>
          <a:lstStyle/>
          <a:p>
            <a:pPr fontAlgn="auto">
              <a:lnSpc>
                <a:spcPct val="90000"/>
              </a:lnSpc>
              <a:spcAft>
                <a:spcPts val="0"/>
              </a:spcAft>
              <a:defRPr/>
            </a:pPr>
            <a:r>
              <a:rPr lang="en-US" sz="2500" dirty="0">
                <a:solidFill>
                  <a:srgbClr val="000000"/>
                </a:solidFill>
              </a:rPr>
              <a:t>The sequence structure is simple, the computer executes C statements one after the other in the order in which they’re written.</a:t>
            </a:r>
          </a:p>
          <a:p>
            <a:pPr fontAlgn="auto">
              <a:lnSpc>
                <a:spcPct val="90000"/>
              </a:lnSpc>
              <a:spcAft>
                <a:spcPts val="0"/>
              </a:spcAft>
              <a:defRPr/>
            </a:pPr>
            <a:r>
              <a:rPr lang="en-US" sz="2500" dirty="0">
                <a:solidFill>
                  <a:srgbClr val="000000"/>
                </a:solidFill>
              </a:rPr>
              <a:t>The </a:t>
            </a:r>
            <a:r>
              <a:rPr lang="en-US" sz="2500" dirty="0">
                <a:solidFill>
                  <a:srgbClr val="0000FF"/>
                </a:solidFill>
              </a:rPr>
              <a:t>flowchart</a:t>
            </a:r>
            <a:r>
              <a:rPr lang="en-US" sz="2500" dirty="0">
                <a:solidFill>
                  <a:srgbClr val="000000"/>
                </a:solidFill>
              </a:rPr>
              <a:t> segment of Fig. 3.1 illustrates C’s sequence structure.</a:t>
            </a:r>
          </a:p>
        </p:txBody>
      </p:sp>
      <p:sp>
        <p:nvSpPr>
          <p:cNvPr id="194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11</a:t>
            </a:fld>
            <a:endParaRPr lang="en-US" altLang="en-US"/>
          </a:p>
        </p:txBody>
      </p:sp>
      <p:pic>
        <p:nvPicPr>
          <p:cNvPr id="6" name="Picture 5" descr="chtp8_03_Page_04"/>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46667"/>
          <a:stretch/>
        </p:blipFill>
        <p:spPr>
          <a:xfrm>
            <a:off x="100024" y="3444875"/>
            <a:ext cx="8875713" cy="3276600"/>
          </a:xfrm>
          <a:prstGeom prst="rect">
            <a:avLst/>
          </a:prstGeom>
          <a:noFill/>
          <a:ln>
            <a:noFill/>
          </a:ln>
        </p:spPr>
      </p:pic>
    </p:spTree>
    <p:extLst>
      <p:ext uri="{BB962C8B-B14F-4D97-AF65-F5344CB8AC3E}">
        <p14:creationId xmlns:p14="http://schemas.microsoft.com/office/powerpoint/2010/main" val="384051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200"/>
            <a:ext cx="8229600" cy="868362"/>
          </a:xfrm>
        </p:spPr>
        <p:txBody>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3" name="Text Placeholder 2"/>
          <p:cNvSpPr>
            <a:spLocks noGrp="1"/>
          </p:cNvSpPr>
          <p:nvPr>
            <p:ph type="body" idx="1"/>
          </p:nvPr>
        </p:nvSpPr>
        <p:spPr>
          <a:xfrm>
            <a:off x="114300" y="989013"/>
            <a:ext cx="8877300" cy="2592388"/>
          </a:xfrm>
        </p:spPr>
        <p:txBody>
          <a:bodyPr rtlCol="0">
            <a:normAutofit lnSpcReduction="10000"/>
          </a:bodyPr>
          <a:lstStyle/>
          <a:p>
            <a:pPr marL="109537" indent="0" fontAlgn="auto">
              <a:lnSpc>
                <a:spcPct val="90000"/>
              </a:lnSpc>
              <a:spcAft>
                <a:spcPts val="0"/>
              </a:spcAft>
              <a:buFont typeface="Wingdings 3" pitchFamily="18" charset="2"/>
              <a:buNone/>
              <a:defRPr/>
            </a:pPr>
            <a:r>
              <a:rPr lang="en-US" sz="2500" b="1" i="1" dirty="0">
                <a:solidFill>
                  <a:srgbClr val="000000"/>
                </a:solidFill>
              </a:rPr>
              <a:t>Flowcharts</a:t>
            </a:r>
          </a:p>
          <a:p>
            <a:pPr fontAlgn="auto">
              <a:lnSpc>
                <a:spcPct val="90000"/>
              </a:lnSpc>
              <a:spcAft>
                <a:spcPts val="0"/>
              </a:spcAft>
              <a:defRPr/>
            </a:pPr>
            <a:r>
              <a:rPr lang="en-US" sz="2500" dirty="0">
                <a:solidFill>
                  <a:srgbClr val="000000"/>
                </a:solidFill>
              </a:rPr>
              <a:t>A flowchart is a graphical representation of an algorithm or of a portion of an algorithm.</a:t>
            </a:r>
          </a:p>
          <a:p>
            <a:pPr fontAlgn="auto">
              <a:lnSpc>
                <a:spcPct val="90000"/>
              </a:lnSpc>
              <a:spcAft>
                <a:spcPts val="0"/>
              </a:spcAft>
              <a:defRPr/>
            </a:pPr>
            <a:r>
              <a:rPr lang="en-US" sz="2500" dirty="0">
                <a:solidFill>
                  <a:srgbClr val="000000"/>
                </a:solidFill>
              </a:rPr>
              <a:t>Flowcharts are drawn using certain special-purpose symbols such as </a:t>
            </a:r>
            <a:r>
              <a:rPr lang="en-US" sz="2500" u="sng" dirty="0">
                <a:solidFill>
                  <a:srgbClr val="000000"/>
                </a:solidFill>
              </a:rPr>
              <a:t>rectangles, diamonds, rounded rectangles, and small circles</a:t>
            </a:r>
            <a:r>
              <a:rPr lang="en-US" sz="2500" dirty="0">
                <a:solidFill>
                  <a:srgbClr val="000000"/>
                </a:solidFill>
              </a:rPr>
              <a:t>; these symbols are connected by arrows called </a:t>
            </a:r>
            <a:r>
              <a:rPr lang="en-US" sz="2500" dirty="0" err="1">
                <a:solidFill>
                  <a:srgbClr val="0000FF"/>
                </a:solidFill>
              </a:rPr>
              <a:t>flowlines</a:t>
            </a:r>
            <a:r>
              <a:rPr lang="en-US" sz="2500" dirty="0">
                <a:solidFill>
                  <a:srgbClr val="000000"/>
                </a:solidFill>
              </a:rPr>
              <a:t>. </a:t>
            </a:r>
          </a:p>
        </p:txBody>
      </p:sp>
      <p:sp>
        <p:nvSpPr>
          <p:cNvPr id="194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12</a:t>
            </a:fld>
            <a:endParaRPr lang="en-US" altLang="en-US"/>
          </a:p>
        </p:txBody>
      </p:sp>
      <p:pic>
        <p:nvPicPr>
          <p:cNvPr id="6" name="Picture 5" descr="chtp8_03_Page_04"/>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46667"/>
          <a:stretch/>
        </p:blipFill>
        <p:spPr>
          <a:xfrm>
            <a:off x="283072" y="3444875"/>
            <a:ext cx="8875713" cy="3276600"/>
          </a:xfrm>
          <a:prstGeom prst="rect">
            <a:avLst/>
          </a:prstGeom>
          <a:noFill/>
          <a:ln>
            <a:noFill/>
          </a:ln>
        </p:spPr>
      </p:pic>
    </p:spTree>
    <p:extLst>
      <p:ext uri="{BB962C8B-B14F-4D97-AF65-F5344CB8AC3E}">
        <p14:creationId xmlns:p14="http://schemas.microsoft.com/office/powerpoint/2010/main" val="367846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922"/>
            <a:ext cx="8229600" cy="792162"/>
          </a:xfrm>
        </p:spPr>
        <p:txBody>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20483" name="Text Placeholder 2"/>
          <p:cNvSpPr>
            <a:spLocks noGrp="1"/>
          </p:cNvSpPr>
          <p:nvPr>
            <p:ph type="body" idx="1"/>
          </p:nvPr>
        </p:nvSpPr>
        <p:spPr>
          <a:xfrm>
            <a:off x="228600" y="852535"/>
            <a:ext cx="8763000" cy="3109866"/>
          </a:xfrm>
        </p:spPr>
        <p:txBody>
          <a:bodyPr/>
          <a:lstStyle/>
          <a:p>
            <a:pPr>
              <a:lnSpc>
                <a:spcPct val="80000"/>
              </a:lnSpc>
            </a:pPr>
            <a:r>
              <a:rPr lang="en-US" altLang="en-US" sz="2500" dirty="0">
                <a:solidFill>
                  <a:srgbClr val="000000"/>
                </a:solidFill>
              </a:rPr>
              <a:t>Consider the flowchart for the sequence structure in Fig. 3.1.</a:t>
            </a:r>
          </a:p>
          <a:p>
            <a:pPr>
              <a:lnSpc>
                <a:spcPct val="80000"/>
              </a:lnSpc>
            </a:pPr>
            <a:r>
              <a:rPr lang="en-US" altLang="en-US" sz="2500" dirty="0">
                <a:solidFill>
                  <a:srgbClr val="000000"/>
                </a:solidFill>
              </a:rPr>
              <a:t>We use the </a:t>
            </a:r>
            <a:r>
              <a:rPr lang="en-US" altLang="en-US" sz="2500" dirty="0">
                <a:solidFill>
                  <a:srgbClr val="0000FF"/>
                </a:solidFill>
              </a:rPr>
              <a:t>rectangle symbol</a:t>
            </a:r>
            <a:r>
              <a:rPr lang="en-US" altLang="en-US" sz="2500" dirty="0">
                <a:solidFill>
                  <a:srgbClr val="000000"/>
                </a:solidFill>
              </a:rPr>
              <a:t>, also called the </a:t>
            </a:r>
            <a:r>
              <a:rPr lang="en-US" altLang="en-US" sz="2500" dirty="0">
                <a:solidFill>
                  <a:srgbClr val="0000FF"/>
                </a:solidFill>
              </a:rPr>
              <a:t>action symbol</a:t>
            </a:r>
            <a:r>
              <a:rPr lang="en-US" altLang="en-US" sz="2500" dirty="0">
                <a:solidFill>
                  <a:srgbClr val="000000"/>
                </a:solidFill>
              </a:rPr>
              <a:t>, to indicate any type of action including a calculation or an input/output operation.</a:t>
            </a:r>
          </a:p>
          <a:p>
            <a:pPr>
              <a:lnSpc>
                <a:spcPct val="80000"/>
              </a:lnSpc>
            </a:pPr>
            <a:r>
              <a:rPr lang="en-US" altLang="en-US" sz="2500" dirty="0">
                <a:solidFill>
                  <a:srgbClr val="000000"/>
                </a:solidFill>
              </a:rPr>
              <a:t>The </a:t>
            </a:r>
            <a:r>
              <a:rPr lang="en-US" altLang="en-US" sz="2500" dirty="0" err="1">
                <a:solidFill>
                  <a:srgbClr val="000000"/>
                </a:solidFill>
              </a:rPr>
              <a:t>flowlines</a:t>
            </a:r>
            <a:r>
              <a:rPr lang="en-US" altLang="en-US" sz="2500" dirty="0">
                <a:solidFill>
                  <a:srgbClr val="000000"/>
                </a:solidFill>
              </a:rPr>
              <a:t> in the figure </a:t>
            </a:r>
            <a:r>
              <a:rPr lang="en-US" altLang="en-US" sz="2500" u="sng" dirty="0">
                <a:solidFill>
                  <a:srgbClr val="000000"/>
                </a:solidFill>
              </a:rPr>
              <a:t>indicate the order in which the actions are performed</a:t>
            </a:r>
            <a:r>
              <a:rPr lang="en-US" altLang="en-US" sz="2500" dirty="0">
                <a:solidFill>
                  <a:srgbClr val="000000"/>
                </a:solidFill>
              </a:rPr>
              <a:t>—first, </a:t>
            </a:r>
            <a:r>
              <a:rPr lang="en-US" altLang="en-US" sz="2500" dirty="0">
                <a:solidFill>
                  <a:srgbClr val="000000"/>
                </a:solidFill>
                <a:latin typeface="Consolas" panose="020B0609020204030204" pitchFamily="49" charset="0"/>
              </a:rPr>
              <a:t>grade</a:t>
            </a:r>
            <a:r>
              <a:rPr lang="en-US" altLang="en-US" sz="2500" dirty="0">
                <a:solidFill>
                  <a:srgbClr val="000000"/>
                </a:solidFill>
              </a:rPr>
              <a:t> is added to </a:t>
            </a:r>
            <a:r>
              <a:rPr lang="en-US" altLang="en-US" sz="2500" dirty="0">
                <a:solidFill>
                  <a:srgbClr val="000000"/>
                </a:solidFill>
                <a:latin typeface="Consolas" panose="020B0609020204030204" pitchFamily="49" charset="0"/>
              </a:rPr>
              <a:t>total</a:t>
            </a:r>
            <a:r>
              <a:rPr lang="en-US" altLang="en-US" sz="2500" dirty="0">
                <a:solidFill>
                  <a:srgbClr val="000000"/>
                </a:solidFill>
              </a:rPr>
              <a:t>, then </a:t>
            </a:r>
            <a:r>
              <a:rPr lang="en-US" altLang="en-US" sz="2500" dirty="0">
                <a:solidFill>
                  <a:srgbClr val="000000"/>
                </a:solidFill>
                <a:latin typeface="Consolas" panose="020B0609020204030204" pitchFamily="49" charset="0"/>
              </a:rPr>
              <a:t>1</a:t>
            </a:r>
            <a:r>
              <a:rPr lang="en-US" altLang="en-US" sz="2500" dirty="0">
                <a:solidFill>
                  <a:srgbClr val="000000"/>
                </a:solidFill>
              </a:rPr>
              <a:t> is added to </a:t>
            </a:r>
            <a:r>
              <a:rPr lang="en-US" altLang="en-US" sz="2500" dirty="0">
                <a:solidFill>
                  <a:srgbClr val="000000"/>
                </a:solidFill>
                <a:latin typeface="Consolas" panose="020B0609020204030204" pitchFamily="49" charset="0"/>
              </a:rPr>
              <a:t>counter</a:t>
            </a:r>
            <a:r>
              <a:rPr lang="en-US" altLang="en-US" sz="2500" dirty="0">
                <a:solidFill>
                  <a:srgbClr val="000000"/>
                </a:solidFill>
              </a:rPr>
              <a:t>.</a:t>
            </a:r>
          </a:p>
          <a:p>
            <a:pPr>
              <a:lnSpc>
                <a:spcPct val="80000"/>
              </a:lnSpc>
            </a:pPr>
            <a:r>
              <a:rPr lang="en-US" altLang="en-US" sz="2500" dirty="0">
                <a:solidFill>
                  <a:srgbClr val="000000"/>
                </a:solidFill>
              </a:rPr>
              <a:t>C allows us to have as many actions as we want in a sequence structure.</a:t>
            </a:r>
          </a:p>
        </p:txBody>
      </p:sp>
      <p:sp>
        <p:nvSpPr>
          <p:cNvPr id="204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13</a:t>
            </a:fld>
            <a:endParaRPr lang="en-US" altLang="en-US"/>
          </a:p>
        </p:txBody>
      </p:sp>
      <p:pic>
        <p:nvPicPr>
          <p:cNvPr id="6" name="Picture 5" descr="chtp8_03_Page_04"/>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46667"/>
          <a:stretch/>
        </p:blipFill>
        <p:spPr>
          <a:xfrm>
            <a:off x="1066800" y="3999932"/>
            <a:ext cx="7430831" cy="2743200"/>
          </a:xfrm>
          <a:prstGeom prst="rect">
            <a:avLst/>
          </a:prstGeom>
          <a:noFill/>
          <a:ln>
            <a:noFill/>
          </a:ln>
        </p:spPr>
      </p:pic>
    </p:spTree>
    <p:extLst>
      <p:ext uri="{BB962C8B-B14F-4D97-AF65-F5344CB8AC3E}">
        <p14:creationId xmlns:p14="http://schemas.microsoft.com/office/powerpoint/2010/main" val="50656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6200"/>
            <a:ext cx="8229600" cy="563562"/>
          </a:xfrm>
        </p:spPr>
        <p:txBody>
          <a:bodyPr>
            <a:normAutofit fontScale="90000"/>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3" name="Text Placeholder 2"/>
          <p:cNvSpPr>
            <a:spLocks noGrp="1"/>
          </p:cNvSpPr>
          <p:nvPr>
            <p:ph type="body" idx="1"/>
          </p:nvPr>
        </p:nvSpPr>
        <p:spPr>
          <a:xfrm>
            <a:off x="39806" y="639761"/>
            <a:ext cx="9027994" cy="6126164"/>
          </a:xfrm>
        </p:spPr>
        <p:txBody>
          <a:bodyPr rtlCol="0">
            <a:normAutofit/>
          </a:bodyPr>
          <a:lstStyle/>
          <a:p>
            <a:pPr fontAlgn="auto">
              <a:lnSpc>
                <a:spcPct val="90000"/>
              </a:lnSpc>
              <a:spcAft>
                <a:spcPts val="0"/>
              </a:spcAft>
              <a:defRPr/>
            </a:pPr>
            <a:r>
              <a:rPr lang="en-US" sz="2400" dirty="0">
                <a:solidFill>
                  <a:srgbClr val="000000"/>
                </a:solidFill>
              </a:rPr>
              <a:t>When drawing a flowchart that represents a complete algorithm, a </a:t>
            </a:r>
            <a:r>
              <a:rPr lang="en-US" sz="2400" dirty="0">
                <a:solidFill>
                  <a:srgbClr val="0000FF"/>
                </a:solidFill>
              </a:rPr>
              <a:t>rounded rectangle symbol</a:t>
            </a:r>
            <a:r>
              <a:rPr lang="en-US" sz="2400" dirty="0">
                <a:solidFill>
                  <a:srgbClr val="000000"/>
                </a:solidFill>
              </a:rPr>
              <a:t> containing the word “</a:t>
            </a:r>
            <a:r>
              <a:rPr lang="en-US" sz="2400" b="1" dirty="0">
                <a:solidFill>
                  <a:srgbClr val="000000"/>
                </a:solidFill>
              </a:rPr>
              <a:t>Begin</a:t>
            </a:r>
            <a:r>
              <a:rPr lang="en-US" sz="2400" dirty="0">
                <a:solidFill>
                  <a:srgbClr val="000000"/>
                </a:solidFill>
              </a:rPr>
              <a:t>” is the </a:t>
            </a:r>
            <a:r>
              <a:rPr lang="en-US" sz="2400" u="sng" dirty="0">
                <a:solidFill>
                  <a:srgbClr val="000000"/>
                </a:solidFill>
              </a:rPr>
              <a:t>first symbol</a:t>
            </a:r>
            <a:r>
              <a:rPr lang="en-US" sz="2400" dirty="0">
                <a:solidFill>
                  <a:srgbClr val="000000"/>
                </a:solidFill>
              </a:rPr>
              <a:t> used in the flowchart; an </a:t>
            </a:r>
            <a:r>
              <a:rPr lang="en-US" sz="2400" dirty="0">
                <a:solidFill>
                  <a:srgbClr val="0000FF"/>
                </a:solidFill>
              </a:rPr>
              <a:t>oval symbol</a:t>
            </a:r>
            <a:r>
              <a:rPr lang="en-US" sz="2400" dirty="0">
                <a:solidFill>
                  <a:srgbClr val="000000"/>
                </a:solidFill>
              </a:rPr>
              <a:t> containing the word “</a:t>
            </a:r>
            <a:r>
              <a:rPr lang="en-US" sz="2400" b="1" dirty="0">
                <a:solidFill>
                  <a:srgbClr val="000000"/>
                </a:solidFill>
              </a:rPr>
              <a:t>End</a:t>
            </a:r>
            <a:r>
              <a:rPr lang="en-US" sz="2400" dirty="0">
                <a:solidFill>
                  <a:srgbClr val="000000"/>
                </a:solidFill>
              </a:rPr>
              <a:t>” is the </a:t>
            </a:r>
            <a:r>
              <a:rPr lang="en-US" sz="2400" u="sng" dirty="0">
                <a:solidFill>
                  <a:srgbClr val="000000"/>
                </a:solidFill>
              </a:rPr>
              <a:t>last symbol</a:t>
            </a:r>
            <a:r>
              <a:rPr lang="en-US" sz="2400" dirty="0">
                <a:solidFill>
                  <a:srgbClr val="000000"/>
                </a:solidFill>
              </a:rPr>
              <a:t> used.</a:t>
            </a:r>
          </a:p>
          <a:p>
            <a:pPr fontAlgn="auto">
              <a:lnSpc>
                <a:spcPct val="90000"/>
              </a:lnSpc>
              <a:spcAft>
                <a:spcPts val="0"/>
              </a:spcAft>
              <a:defRPr/>
            </a:pPr>
            <a:r>
              <a:rPr lang="en-US" sz="2400" dirty="0">
                <a:solidFill>
                  <a:srgbClr val="000000"/>
                </a:solidFill>
              </a:rPr>
              <a:t>When drawing only a portion of an algorithm as in Fig. 3.1, the rounded rectangle symbols are omitted in favor of using </a:t>
            </a:r>
            <a:r>
              <a:rPr lang="en-US" sz="2400" dirty="0">
                <a:solidFill>
                  <a:srgbClr val="0000FF"/>
                </a:solidFill>
              </a:rPr>
              <a:t>small circle symbols</a:t>
            </a:r>
            <a:r>
              <a:rPr lang="en-US" sz="2400" dirty="0">
                <a:solidFill>
                  <a:srgbClr val="000000"/>
                </a:solidFill>
              </a:rPr>
              <a:t>, also called </a:t>
            </a:r>
            <a:r>
              <a:rPr lang="en-US" sz="2400" dirty="0">
                <a:solidFill>
                  <a:srgbClr val="0000FF"/>
                </a:solidFill>
              </a:rPr>
              <a:t>connector symbols</a:t>
            </a:r>
            <a:r>
              <a:rPr lang="en-US" sz="2400" dirty="0">
                <a:solidFill>
                  <a:srgbClr val="000000"/>
                </a:solidFill>
              </a:rPr>
              <a:t>. </a:t>
            </a:r>
          </a:p>
          <a:p>
            <a:pPr fontAlgn="auto">
              <a:lnSpc>
                <a:spcPct val="90000"/>
              </a:lnSpc>
              <a:spcAft>
                <a:spcPts val="0"/>
              </a:spcAft>
              <a:defRPr/>
            </a:pPr>
            <a:r>
              <a:rPr lang="en-US" sz="2400" dirty="0">
                <a:solidFill>
                  <a:srgbClr val="000000"/>
                </a:solidFill>
              </a:rPr>
              <a:t>Perhaps the most important flowcharting symbol is the </a:t>
            </a:r>
            <a:r>
              <a:rPr lang="en-US" sz="2400" dirty="0">
                <a:solidFill>
                  <a:srgbClr val="0000FF"/>
                </a:solidFill>
              </a:rPr>
              <a:t>diamond symbol</a:t>
            </a:r>
            <a:r>
              <a:rPr lang="en-US" sz="2400" dirty="0">
                <a:solidFill>
                  <a:srgbClr val="000000"/>
                </a:solidFill>
              </a:rPr>
              <a:t>, also called the </a:t>
            </a:r>
            <a:r>
              <a:rPr lang="en-US" sz="2400" dirty="0">
                <a:solidFill>
                  <a:srgbClr val="0000FF"/>
                </a:solidFill>
              </a:rPr>
              <a:t>decision symbol,</a:t>
            </a:r>
            <a:r>
              <a:rPr lang="en-US" sz="2400" dirty="0">
                <a:solidFill>
                  <a:srgbClr val="000000"/>
                </a:solidFill>
              </a:rPr>
              <a:t> which indicates that a </a:t>
            </a:r>
            <a:r>
              <a:rPr lang="en-US" sz="2400" u="sng" dirty="0">
                <a:solidFill>
                  <a:srgbClr val="000000"/>
                </a:solidFill>
              </a:rPr>
              <a:t>decision is to be made</a:t>
            </a:r>
            <a:r>
              <a:rPr lang="en-US" sz="2400" dirty="0">
                <a:solidFill>
                  <a:srgbClr val="000000"/>
                </a:solidFill>
              </a:rPr>
              <a:t>.</a:t>
            </a: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14</a:t>
            </a:fld>
            <a:endParaRPr lang="en-US" altLang="en-US"/>
          </a:p>
        </p:txBody>
      </p:sp>
      <p:pic>
        <p:nvPicPr>
          <p:cNvPr id="6" name="Picture 5" descr="chtp8_03_Page_04"/>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46667"/>
          <a:stretch/>
        </p:blipFill>
        <p:spPr>
          <a:xfrm>
            <a:off x="1475819" y="4435475"/>
            <a:ext cx="6192361" cy="2286000"/>
          </a:xfrm>
          <a:prstGeom prst="rect">
            <a:avLst/>
          </a:prstGeom>
          <a:noFill/>
          <a:ln>
            <a:noFill/>
          </a:ln>
        </p:spPr>
      </p:pic>
    </p:spTree>
    <p:extLst>
      <p:ext uri="{BB962C8B-B14F-4D97-AF65-F5344CB8AC3E}">
        <p14:creationId xmlns:p14="http://schemas.microsoft.com/office/powerpoint/2010/main" val="417534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868362"/>
          </a:xfrm>
        </p:spPr>
        <p:txBody>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3" name="Text Placeholder 2"/>
          <p:cNvSpPr>
            <a:spLocks noGrp="1"/>
          </p:cNvSpPr>
          <p:nvPr>
            <p:ph type="body" idx="1"/>
          </p:nvPr>
        </p:nvSpPr>
        <p:spPr>
          <a:xfrm>
            <a:off x="304800" y="1295400"/>
            <a:ext cx="8686800" cy="4876800"/>
          </a:xfrm>
        </p:spPr>
        <p:txBody>
          <a:bodyPr rtlCol="0">
            <a:normAutofit fontScale="92500" lnSpcReduction="10000"/>
          </a:bodyPr>
          <a:lstStyle/>
          <a:p>
            <a:pPr marL="109537" indent="0" fontAlgn="auto">
              <a:lnSpc>
                <a:spcPct val="90000"/>
              </a:lnSpc>
              <a:spcAft>
                <a:spcPts val="0"/>
              </a:spcAft>
              <a:buFont typeface="Wingdings 3" pitchFamily="18" charset="2"/>
              <a:buNone/>
              <a:defRPr/>
            </a:pPr>
            <a:r>
              <a:rPr lang="en-US" b="1" i="1" dirty="0">
                <a:solidFill>
                  <a:srgbClr val="000000"/>
                </a:solidFill>
              </a:rPr>
              <a:t>Selection Statements in C</a:t>
            </a:r>
          </a:p>
          <a:p>
            <a:pPr fontAlgn="auto">
              <a:lnSpc>
                <a:spcPct val="90000"/>
              </a:lnSpc>
              <a:spcAft>
                <a:spcPts val="0"/>
              </a:spcAft>
              <a:defRPr/>
            </a:pPr>
            <a:r>
              <a:rPr lang="en-US" dirty="0">
                <a:solidFill>
                  <a:srgbClr val="000000"/>
                </a:solidFill>
              </a:rPr>
              <a:t>C provides </a:t>
            </a:r>
            <a:r>
              <a:rPr lang="en-US" u="sng" dirty="0">
                <a:solidFill>
                  <a:srgbClr val="000000"/>
                </a:solidFill>
              </a:rPr>
              <a:t>three types of selection structure</a:t>
            </a:r>
            <a:r>
              <a:rPr lang="en-US" dirty="0">
                <a:solidFill>
                  <a:srgbClr val="000000"/>
                </a:solidFill>
              </a:rPr>
              <a:t>s in the form of statements.</a:t>
            </a:r>
          </a:p>
          <a:p>
            <a:pPr marL="514350" indent="-514350" fontAlgn="auto">
              <a:lnSpc>
                <a:spcPct val="90000"/>
              </a:lnSpc>
              <a:spcAft>
                <a:spcPts val="0"/>
              </a:spcAft>
              <a:buFont typeface="+mj-lt"/>
              <a:buAutoNum type="arabicPeriod"/>
              <a:defRPr/>
            </a:pPr>
            <a:r>
              <a:rPr lang="en-US" dirty="0">
                <a:solidFill>
                  <a:srgbClr val="000000"/>
                </a:solidFill>
              </a:rPr>
              <a:t>The </a:t>
            </a:r>
            <a:r>
              <a:rPr lang="en-US" b="1" dirty="0">
                <a:solidFill>
                  <a:srgbClr val="000000"/>
                </a:solidFill>
                <a:latin typeface="Consolas" panose="020B0609020204030204" pitchFamily="49" charset="0"/>
              </a:rPr>
              <a:t>if</a:t>
            </a:r>
            <a:r>
              <a:rPr lang="en-US" dirty="0">
                <a:solidFill>
                  <a:srgbClr val="000000"/>
                </a:solidFill>
              </a:rPr>
              <a:t> selection statement either selects (performs) an action if a condition is true or skips the action if the condition is false.</a:t>
            </a:r>
          </a:p>
          <a:p>
            <a:pPr marL="514350" indent="-514350" fontAlgn="auto">
              <a:lnSpc>
                <a:spcPct val="90000"/>
              </a:lnSpc>
              <a:spcAft>
                <a:spcPts val="0"/>
              </a:spcAft>
              <a:buFont typeface="+mj-lt"/>
              <a:buAutoNum type="arabicPeriod"/>
              <a:defRPr/>
            </a:pPr>
            <a:r>
              <a:rPr lang="en-US" dirty="0">
                <a:solidFill>
                  <a:srgbClr val="000000"/>
                </a:solidFill>
              </a:rPr>
              <a:t>The </a:t>
            </a:r>
            <a:r>
              <a:rPr lang="en-US" b="1" dirty="0">
                <a:solidFill>
                  <a:srgbClr val="000000"/>
                </a:solidFill>
                <a:latin typeface="Consolas" panose="020B0609020204030204" pitchFamily="49" charset="0"/>
              </a:rPr>
              <a:t>if</a:t>
            </a:r>
            <a:r>
              <a:rPr lang="en-US" b="1" dirty="0">
                <a:solidFill>
                  <a:srgbClr val="000000"/>
                </a:solidFill>
              </a:rPr>
              <a:t>…</a:t>
            </a:r>
            <a:r>
              <a:rPr lang="en-US" b="1" dirty="0">
                <a:solidFill>
                  <a:srgbClr val="000000"/>
                </a:solidFill>
                <a:latin typeface="Consolas" panose="020B0609020204030204" pitchFamily="49" charset="0"/>
              </a:rPr>
              <a:t>else</a:t>
            </a:r>
            <a:r>
              <a:rPr lang="en-US" dirty="0">
                <a:solidFill>
                  <a:srgbClr val="000000"/>
                </a:solidFill>
              </a:rPr>
              <a:t> selection statement performs an action if a condition is true and performs a </a:t>
            </a:r>
            <a:r>
              <a:rPr lang="en-US" u="sng" dirty="0">
                <a:solidFill>
                  <a:srgbClr val="000000"/>
                </a:solidFill>
              </a:rPr>
              <a:t>different action</a:t>
            </a:r>
            <a:r>
              <a:rPr lang="en-US" dirty="0">
                <a:solidFill>
                  <a:srgbClr val="000000"/>
                </a:solidFill>
              </a:rPr>
              <a:t> if the condition is false.</a:t>
            </a:r>
          </a:p>
          <a:p>
            <a:pPr marL="514350" indent="-514350" fontAlgn="auto">
              <a:lnSpc>
                <a:spcPct val="90000"/>
              </a:lnSpc>
              <a:spcAft>
                <a:spcPts val="0"/>
              </a:spcAft>
              <a:buFont typeface="+mj-lt"/>
              <a:buAutoNum type="arabicPeriod"/>
              <a:defRPr/>
            </a:pPr>
            <a:r>
              <a:rPr lang="en-US" dirty="0">
                <a:solidFill>
                  <a:srgbClr val="000000"/>
                </a:solidFill>
              </a:rPr>
              <a:t>The </a:t>
            </a:r>
            <a:r>
              <a:rPr lang="en-US" b="1" dirty="0">
                <a:solidFill>
                  <a:srgbClr val="000000"/>
                </a:solidFill>
                <a:latin typeface="Consolas" panose="020B0609020204030204" pitchFamily="49" charset="0"/>
              </a:rPr>
              <a:t>switch</a:t>
            </a:r>
            <a:r>
              <a:rPr lang="en-US" dirty="0">
                <a:solidFill>
                  <a:srgbClr val="000000"/>
                </a:solidFill>
              </a:rPr>
              <a:t> selection statement performs one of many different actions depending on the value of an expression.</a:t>
            </a:r>
          </a:p>
        </p:txBody>
      </p:sp>
      <p:sp>
        <p:nvSpPr>
          <p:cNvPr id="235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15</a:t>
            </a:fld>
            <a:endParaRPr lang="en-US" altLang="en-US" dirty="0"/>
          </a:p>
        </p:txBody>
      </p:sp>
    </p:spTree>
    <p:extLst>
      <p:ext uri="{BB962C8B-B14F-4D97-AF65-F5344CB8AC3E}">
        <p14:creationId xmlns:p14="http://schemas.microsoft.com/office/powerpoint/2010/main" val="325704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0063"/>
            <a:ext cx="8229600" cy="782969"/>
          </a:xfrm>
        </p:spPr>
        <p:txBody>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3" name="Text Placeholder 2"/>
          <p:cNvSpPr>
            <a:spLocks noGrp="1"/>
          </p:cNvSpPr>
          <p:nvPr>
            <p:ph type="body" idx="1"/>
          </p:nvPr>
        </p:nvSpPr>
        <p:spPr>
          <a:xfrm>
            <a:off x="76200" y="902031"/>
            <a:ext cx="8991600" cy="5819444"/>
          </a:xfrm>
        </p:spPr>
        <p:txBody>
          <a:bodyPr rtlCol="0">
            <a:normAutofit/>
          </a:bodyPr>
          <a:lstStyle/>
          <a:p>
            <a:pPr fontAlgn="auto">
              <a:spcAft>
                <a:spcPts val="0"/>
              </a:spcAft>
              <a:defRPr/>
            </a:pPr>
            <a:r>
              <a:rPr lang="en-US" sz="2600" dirty="0">
                <a:solidFill>
                  <a:srgbClr val="000000"/>
                </a:solidFill>
              </a:rPr>
              <a:t>The </a:t>
            </a:r>
            <a:r>
              <a:rPr lang="en-US" sz="2600" b="1" dirty="0">
                <a:solidFill>
                  <a:srgbClr val="000000"/>
                </a:solidFill>
                <a:latin typeface="Consolas" panose="020B0609020204030204" pitchFamily="49" charset="0"/>
              </a:rPr>
              <a:t>if</a:t>
            </a:r>
            <a:r>
              <a:rPr lang="en-US" sz="2600" dirty="0">
                <a:solidFill>
                  <a:srgbClr val="000000"/>
                </a:solidFill>
              </a:rPr>
              <a:t> statement is called a </a:t>
            </a:r>
            <a:r>
              <a:rPr lang="en-US" sz="2600" dirty="0">
                <a:solidFill>
                  <a:srgbClr val="0000FF"/>
                </a:solidFill>
              </a:rPr>
              <a:t>single-selection statement</a:t>
            </a:r>
            <a:r>
              <a:rPr lang="en-US" sz="2600" dirty="0">
                <a:solidFill>
                  <a:srgbClr val="000000"/>
                </a:solidFill>
              </a:rPr>
              <a:t> because it </a:t>
            </a:r>
            <a:r>
              <a:rPr lang="en-US" sz="2600" u="sng" dirty="0">
                <a:solidFill>
                  <a:srgbClr val="000000"/>
                </a:solidFill>
              </a:rPr>
              <a:t>selects or ignores a single action</a:t>
            </a:r>
            <a:r>
              <a:rPr lang="en-US" sz="2600" dirty="0">
                <a:solidFill>
                  <a:srgbClr val="000000"/>
                </a:solidFill>
              </a:rPr>
              <a:t>.</a:t>
            </a:r>
          </a:p>
          <a:p>
            <a:pPr fontAlgn="auto">
              <a:spcAft>
                <a:spcPts val="0"/>
              </a:spcAft>
              <a:defRPr/>
            </a:pPr>
            <a:r>
              <a:rPr lang="en-US" sz="2600" dirty="0">
                <a:solidFill>
                  <a:srgbClr val="000000"/>
                </a:solidFill>
              </a:rPr>
              <a:t>The </a:t>
            </a:r>
            <a:r>
              <a:rPr lang="en-US" sz="2600" b="1" dirty="0">
                <a:solidFill>
                  <a:srgbClr val="000000"/>
                </a:solidFill>
                <a:latin typeface="Consolas" panose="020B0609020204030204" pitchFamily="49" charset="0"/>
              </a:rPr>
              <a:t>if</a:t>
            </a:r>
            <a:r>
              <a:rPr lang="en-US" sz="2600" b="1" dirty="0">
                <a:solidFill>
                  <a:srgbClr val="000000"/>
                </a:solidFill>
              </a:rPr>
              <a:t>…</a:t>
            </a:r>
            <a:r>
              <a:rPr lang="en-US" sz="2600" b="1" dirty="0">
                <a:solidFill>
                  <a:srgbClr val="000000"/>
                </a:solidFill>
                <a:latin typeface="Consolas" panose="020B0609020204030204" pitchFamily="49" charset="0"/>
              </a:rPr>
              <a:t>else</a:t>
            </a:r>
            <a:r>
              <a:rPr lang="en-US" sz="2600" dirty="0">
                <a:solidFill>
                  <a:srgbClr val="000000"/>
                </a:solidFill>
              </a:rPr>
              <a:t> statement is called a </a:t>
            </a:r>
            <a:r>
              <a:rPr lang="en-US" sz="2600" dirty="0">
                <a:solidFill>
                  <a:srgbClr val="0000FF"/>
                </a:solidFill>
              </a:rPr>
              <a:t>double-selection statement</a:t>
            </a:r>
            <a:r>
              <a:rPr lang="en-US" sz="2600" dirty="0">
                <a:solidFill>
                  <a:srgbClr val="000000"/>
                </a:solidFill>
              </a:rPr>
              <a:t> because it </a:t>
            </a:r>
            <a:r>
              <a:rPr lang="en-US" sz="2600" u="sng" dirty="0">
                <a:solidFill>
                  <a:srgbClr val="000000"/>
                </a:solidFill>
              </a:rPr>
              <a:t>selects between two different actions</a:t>
            </a:r>
            <a:r>
              <a:rPr lang="en-US" sz="2600" dirty="0">
                <a:solidFill>
                  <a:srgbClr val="000000"/>
                </a:solidFill>
              </a:rPr>
              <a:t>.</a:t>
            </a:r>
          </a:p>
          <a:p>
            <a:pPr fontAlgn="auto">
              <a:spcAft>
                <a:spcPts val="0"/>
              </a:spcAft>
              <a:defRPr/>
            </a:pPr>
            <a:r>
              <a:rPr lang="en-US" sz="2600" dirty="0">
                <a:solidFill>
                  <a:srgbClr val="000000"/>
                </a:solidFill>
              </a:rPr>
              <a:t>The </a:t>
            </a:r>
            <a:r>
              <a:rPr lang="en-US" sz="2600" b="1" dirty="0">
                <a:solidFill>
                  <a:srgbClr val="000000"/>
                </a:solidFill>
                <a:latin typeface="Consolas" panose="020B0609020204030204" pitchFamily="49" charset="0"/>
              </a:rPr>
              <a:t>switch</a:t>
            </a:r>
            <a:r>
              <a:rPr lang="en-US" sz="2600" dirty="0">
                <a:solidFill>
                  <a:srgbClr val="000000"/>
                </a:solidFill>
              </a:rPr>
              <a:t> statement is called a </a:t>
            </a:r>
            <a:r>
              <a:rPr lang="en-US" sz="2600" dirty="0">
                <a:solidFill>
                  <a:srgbClr val="0000FF"/>
                </a:solidFill>
              </a:rPr>
              <a:t>multiple-selection statement</a:t>
            </a:r>
            <a:r>
              <a:rPr lang="en-US" sz="2600" dirty="0">
                <a:solidFill>
                  <a:srgbClr val="000000"/>
                </a:solidFill>
              </a:rPr>
              <a:t> because it </a:t>
            </a:r>
            <a:r>
              <a:rPr lang="en-US" sz="2600" u="sng" dirty="0">
                <a:solidFill>
                  <a:srgbClr val="000000"/>
                </a:solidFill>
              </a:rPr>
              <a:t>selects among many different actions</a:t>
            </a:r>
            <a:r>
              <a:rPr lang="en-US" sz="2600" dirty="0">
                <a:solidFill>
                  <a:srgbClr val="000000"/>
                </a:solidFill>
              </a:rPr>
              <a:t>. </a:t>
            </a:r>
          </a:p>
          <a:p>
            <a:pPr marL="109537" indent="0" fontAlgn="auto">
              <a:spcAft>
                <a:spcPts val="0"/>
              </a:spcAft>
              <a:buFont typeface="Wingdings 3" pitchFamily="18" charset="2"/>
              <a:buNone/>
              <a:defRPr/>
            </a:pPr>
            <a:r>
              <a:rPr lang="en-US" sz="2700" b="1" i="1" dirty="0">
                <a:solidFill>
                  <a:srgbClr val="000000"/>
                </a:solidFill>
              </a:rPr>
              <a:t>Iteration Statements in C</a:t>
            </a:r>
          </a:p>
          <a:p>
            <a:pPr fontAlgn="auto">
              <a:spcAft>
                <a:spcPts val="0"/>
              </a:spcAft>
              <a:defRPr/>
            </a:pPr>
            <a:r>
              <a:rPr lang="en-US" sz="2700" dirty="0">
                <a:solidFill>
                  <a:srgbClr val="000000"/>
                </a:solidFill>
              </a:rPr>
              <a:t>C provides </a:t>
            </a:r>
            <a:r>
              <a:rPr lang="en-US" sz="2700" u="sng" dirty="0">
                <a:solidFill>
                  <a:srgbClr val="000000"/>
                </a:solidFill>
              </a:rPr>
              <a:t>three types of iteration structures</a:t>
            </a:r>
            <a:r>
              <a:rPr lang="en-US" sz="2700" dirty="0">
                <a:solidFill>
                  <a:srgbClr val="000000"/>
                </a:solidFill>
              </a:rPr>
              <a:t> in the form of statements, namely</a:t>
            </a:r>
            <a:r>
              <a:rPr lang="tr-TR" sz="2700" dirty="0">
                <a:solidFill>
                  <a:srgbClr val="000000"/>
                </a:solidFill>
              </a:rPr>
              <a:t>:</a:t>
            </a:r>
            <a:r>
              <a:rPr lang="en-US" sz="2700" dirty="0">
                <a:solidFill>
                  <a:srgbClr val="000000"/>
                </a:solidFill>
              </a:rPr>
              <a:t> </a:t>
            </a:r>
            <a:endParaRPr lang="tr-TR" sz="2700" dirty="0">
              <a:solidFill>
                <a:srgbClr val="000000"/>
              </a:solidFill>
            </a:endParaRPr>
          </a:p>
          <a:p>
            <a:pPr marL="457200" indent="-457200" fontAlgn="auto">
              <a:spcAft>
                <a:spcPts val="0"/>
              </a:spcAft>
              <a:buFont typeface="+mj-lt"/>
              <a:buAutoNum type="arabicPeriod"/>
              <a:defRPr/>
            </a:pPr>
            <a:r>
              <a:rPr lang="en-US" sz="2700" b="1" dirty="0">
                <a:solidFill>
                  <a:srgbClr val="000000"/>
                </a:solidFill>
                <a:latin typeface="Consolas" panose="020B0609020204030204" pitchFamily="49" charset="0"/>
              </a:rPr>
              <a:t>while</a:t>
            </a:r>
            <a:r>
              <a:rPr lang="en-US" sz="2700" dirty="0">
                <a:solidFill>
                  <a:srgbClr val="000000"/>
                </a:solidFill>
              </a:rPr>
              <a:t>, </a:t>
            </a:r>
            <a:endParaRPr lang="tr-TR" sz="2700" dirty="0">
              <a:solidFill>
                <a:srgbClr val="000000"/>
              </a:solidFill>
            </a:endParaRPr>
          </a:p>
          <a:p>
            <a:pPr marL="457200" indent="-457200" fontAlgn="auto">
              <a:spcAft>
                <a:spcPts val="0"/>
              </a:spcAft>
              <a:buFont typeface="+mj-lt"/>
              <a:buAutoNum type="arabicPeriod"/>
              <a:defRPr/>
            </a:pPr>
            <a:r>
              <a:rPr lang="en-US" sz="2700" b="1" dirty="0">
                <a:solidFill>
                  <a:srgbClr val="000000"/>
                </a:solidFill>
                <a:latin typeface="Consolas" panose="020B0609020204030204" pitchFamily="49" charset="0"/>
              </a:rPr>
              <a:t>do</a:t>
            </a:r>
            <a:r>
              <a:rPr lang="en-US" sz="2700" b="1" dirty="0">
                <a:solidFill>
                  <a:srgbClr val="000000"/>
                </a:solidFill>
              </a:rPr>
              <a:t>…</a:t>
            </a:r>
            <a:r>
              <a:rPr lang="en-US" sz="2700" b="1" dirty="0">
                <a:solidFill>
                  <a:srgbClr val="000000"/>
                </a:solidFill>
                <a:latin typeface="Consolas" panose="020B0609020204030204" pitchFamily="49" charset="0"/>
              </a:rPr>
              <a:t>while</a:t>
            </a:r>
            <a:r>
              <a:rPr lang="en-US" sz="2700" dirty="0">
                <a:solidFill>
                  <a:srgbClr val="000000"/>
                </a:solidFill>
              </a:rPr>
              <a:t>, and </a:t>
            </a:r>
            <a:endParaRPr lang="tr-TR" sz="2700" dirty="0">
              <a:solidFill>
                <a:srgbClr val="000000"/>
              </a:solidFill>
            </a:endParaRPr>
          </a:p>
          <a:p>
            <a:pPr marL="457200" indent="-457200" fontAlgn="auto">
              <a:spcAft>
                <a:spcPts val="0"/>
              </a:spcAft>
              <a:buFont typeface="+mj-lt"/>
              <a:buAutoNum type="arabicPeriod"/>
              <a:defRPr/>
            </a:pPr>
            <a:r>
              <a:rPr lang="en-US" sz="2700" b="1" dirty="0">
                <a:solidFill>
                  <a:srgbClr val="000000"/>
                </a:solidFill>
                <a:latin typeface="Consolas" panose="020B0609020204030204" pitchFamily="49" charset="0"/>
              </a:rPr>
              <a:t>for</a:t>
            </a:r>
            <a:endParaRPr lang="en-US" sz="2700" b="1" dirty="0">
              <a:solidFill>
                <a:srgbClr val="000000"/>
              </a:solidFill>
            </a:endParaRPr>
          </a:p>
        </p:txBody>
      </p:sp>
      <p:sp>
        <p:nvSpPr>
          <p:cNvPr id="245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16</a:t>
            </a:fld>
            <a:endParaRPr lang="en-US" altLang="en-US"/>
          </a:p>
        </p:txBody>
      </p:sp>
    </p:spTree>
    <p:extLst>
      <p:ext uri="{BB962C8B-B14F-4D97-AF65-F5344CB8AC3E}">
        <p14:creationId xmlns:p14="http://schemas.microsoft.com/office/powerpoint/2010/main" val="338885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79946" y="29570"/>
            <a:ext cx="8229600" cy="715962"/>
          </a:xfrm>
        </p:spPr>
        <p:txBody>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29699" name="Text Placeholder 2"/>
          <p:cNvSpPr>
            <a:spLocks noGrp="1"/>
          </p:cNvSpPr>
          <p:nvPr>
            <p:ph type="body" idx="1"/>
          </p:nvPr>
        </p:nvSpPr>
        <p:spPr>
          <a:xfrm>
            <a:off x="114300" y="820689"/>
            <a:ext cx="8953500" cy="5580111"/>
          </a:xfrm>
        </p:spPr>
        <p:txBody>
          <a:bodyPr rtlCol="0">
            <a:normAutofit fontScale="92500" lnSpcReduction="10000"/>
          </a:bodyPr>
          <a:lstStyle/>
          <a:p>
            <a:pPr fontAlgn="auto">
              <a:lnSpc>
                <a:spcPct val="90000"/>
              </a:lnSpc>
              <a:spcAft>
                <a:spcPts val="0"/>
              </a:spcAft>
              <a:defRPr/>
            </a:pPr>
            <a:r>
              <a:rPr lang="en-US" altLang="en-US" dirty="0">
                <a:solidFill>
                  <a:srgbClr val="000000"/>
                </a:solidFill>
              </a:rPr>
              <a:t>C has only </a:t>
            </a:r>
            <a:r>
              <a:rPr lang="en-US" altLang="en-US" u="sng" dirty="0">
                <a:solidFill>
                  <a:srgbClr val="000000"/>
                </a:solidFill>
              </a:rPr>
              <a:t>seven control statements</a:t>
            </a:r>
            <a:r>
              <a:rPr lang="en-US" altLang="en-US" dirty="0">
                <a:solidFill>
                  <a:srgbClr val="000000"/>
                </a:solidFill>
              </a:rPr>
              <a:t>: </a:t>
            </a:r>
            <a:endParaRPr lang="tr-TR" altLang="en-US" dirty="0">
              <a:solidFill>
                <a:srgbClr val="000000"/>
              </a:solidFill>
            </a:endParaRPr>
          </a:p>
          <a:p>
            <a:pPr marL="514350" indent="-514350" fontAlgn="auto">
              <a:lnSpc>
                <a:spcPct val="90000"/>
              </a:lnSpc>
              <a:spcAft>
                <a:spcPts val="0"/>
              </a:spcAft>
              <a:buFont typeface="+mj-lt"/>
              <a:buAutoNum type="arabicPeriod"/>
              <a:defRPr/>
            </a:pPr>
            <a:r>
              <a:rPr lang="en-US" altLang="en-US" b="1" dirty="0">
                <a:solidFill>
                  <a:srgbClr val="000000"/>
                </a:solidFill>
              </a:rPr>
              <a:t>sequence</a:t>
            </a:r>
            <a:r>
              <a:rPr lang="en-US" altLang="en-US" dirty="0">
                <a:solidFill>
                  <a:srgbClr val="000000"/>
                </a:solidFill>
              </a:rPr>
              <a:t>, </a:t>
            </a:r>
            <a:endParaRPr lang="tr-TR" altLang="en-US" dirty="0">
              <a:solidFill>
                <a:srgbClr val="000000"/>
              </a:solidFill>
            </a:endParaRPr>
          </a:p>
          <a:p>
            <a:pPr marL="514350" indent="-514350" fontAlgn="auto">
              <a:lnSpc>
                <a:spcPct val="90000"/>
              </a:lnSpc>
              <a:spcAft>
                <a:spcPts val="0"/>
              </a:spcAft>
              <a:buFont typeface="+mj-lt"/>
              <a:buAutoNum type="arabicPeriod"/>
              <a:defRPr/>
            </a:pPr>
            <a:r>
              <a:rPr lang="en-US" altLang="en-US" b="1" dirty="0">
                <a:solidFill>
                  <a:srgbClr val="000000"/>
                </a:solidFill>
              </a:rPr>
              <a:t>three types of selection</a:t>
            </a:r>
            <a:r>
              <a:rPr lang="en-US" altLang="en-US" dirty="0">
                <a:solidFill>
                  <a:srgbClr val="000000"/>
                </a:solidFill>
              </a:rPr>
              <a:t> and </a:t>
            </a:r>
            <a:endParaRPr lang="tr-TR" altLang="en-US" dirty="0">
              <a:solidFill>
                <a:srgbClr val="000000"/>
              </a:solidFill>
            </a:endParaRPr>
          </a:p>
          <a:p>
            <a:pPr marL="514350" indent="-514350" fontAlgn="auto">
              <a:lnSpc>
                <a:spcPct val="90000"/>
              </a:lnSpc>
              <a:spcAft>
                <a:spcPts val="0"/>
              </a:spcAft>
              <a:buFont typeface="+mj-lt"/>
              <a:buAutoNum type="arabicPeriod"/>
              <a:defRPr/>
            </a:pPr>
            <a:r>
              <a:rPr lang="en-US" altLang="en-US" b="1" dirty="0">
                <a:solidFill>
                  <a:srgbClr val="000000"/>
                </a:solidFill>
              </a:rPr>
              <a:t>three types of iteration</a:t>
            </a:r>
            <a:r>
              <a:rPr lang="en-US" altLang="en-US" dirty="0">
                <a:solidFill>
                  <a:srgbClr val="000000"/>
                </a:solidFill>
              </a:rPr>
              <a:t>.</a:t>
            </a:r>
          </a:p>
          <a:p>
            <a:pPr fontAlgn="auto">
              <a:lnSpc>
                <a:spcPct val="90000"/>
              </a:lnSpc>
              <a:spcAft>
                <a:spcPts val="0"/>
              </a:spcAft>
              <a:defRPr/>
            </a:pPr>
            <a:r>
              <a:rPr lang="en-US" altLang="en-US" dirty="0">
                <a:solidFill>
                  <a:srgbClr val="000000"/>
                </a:solidFill>
              </a:rPr>
              <a:t>Each C program is formed by combining as many of each type of control statement as is appropriate for the algorithm the program implements.</a:t>
            </a:r>
          </a:p>
          <a:p>
            <a:pPr fontAlgn="auto">
              <a:lnSpc>
                <a:spcPct val="90000"/>
              </a:lnSpc>
              <a:spcAft>
                <a:spcPts val="0"/>
              </a:spcAft>
              <a:defRPr/>
            </a:pPr>
            <a:r>
              <a:rPr lang="tr-TR" altLang="en-US" dirty="0">
                <a:solidFill>
                  <a:srgbClr val="000000"/>
                </a:solidFill>
              </a:rPr>
              <a:t>W</a:t>
            </a:r>
            <a:r>
              <a:rPr lang="en-US" altLang="en-US" dirty="0" err="1">
                <a:solidFill>
                  <a:srgbClr val="000000"/>
                </a:solidFill>
              </a:rPr>
              <a:t>e’ll</a:t>
            </a:r>
            <a:r>
              <a:rPr lang="en-US" altLang="en-US" dirty="0">
                <a:solidFill>
                  <a:srgbClr val="000000"/>
                </a:solidFill>
              </a:rPr>
              <a:t> see that the flowchart representation of each control statement has </a:t>
            </a:r>
            <a:r>
              <a:rPr lang="en-US" altLang="en-US" u="sng" dirty="0">
                <a:solidFill>
                  <a:srgbClr val="000000"/>
                </a:solidFill>
              </a:rPr>
              <a:t>two small circle symbols</a:t>
            </a:r>
            <a:r>
              <a:rPr lang="en-US" altLang="en-US" dirty="0">
                <a:solidFill>
                  <a:srgbClr val="000000"/>
                </a:solidFill>
              </a:rPr>
              <a:t>, one at the </a:t>
            </a:r>
            <a:r>
              <a:rPr lang="en-US" altLang="en-US" i="1" u="sng" dirty="0">
                <a:solidFill>
                  <a:srgbClr val="000000"/>
                </a:solidFill>
              </a:rPr>
              <a:t>entry point</a:t>
            </a:r>
            <a:r>
              <a:rPr lang="en-US" altLang="en-US" dirty="0">
                <a:solidFill>
                  <a:srgbClr val="000000"/>
                </a:solidFill>
              </a:rPr>
              <a:t> to the control statement and one at the </a:t>
            </a:r>
            <a:r>
              <a:rPr lang="en-US" altLang="en-US" i="1" u="sng" dirty="0">
                <a:solidFill>
                  <a:srgbClr val="000000"/>
                </a:solidFill>
              </a:rPr>
              <a:t>exit point</a:t>
            </a:r>
            <a:r>
              <a:rPr lang="en-US" altLang="en-US" dirty="0">
                <a:solidFill>
                  <a:srgbClr val="000000"/>
                </a:solidFill>
              </a:rPr>
              <a:t>.</a:t>
            </a:r>
          </a:p>
          <a:p>
            <a:pPr fontAlgn="auto">
              <a:lnSpc>
                <a:spcPct val="90000"/>
              </a:lnSpc>
              <a:spcAft>
                <a:spcPts val="0"/>
              </a:spcAft>
              <a:defRPr/>
            </a:pPr>
            <a:r>
              <a:rPr lang="en-US" altLang="en-US" dirty="0">
                <a:solidFill>
                  <a:srgbClr val="000000"/>
                </a:solidFill>
              </a:rPr>
              <a:t>These </a:t>
            </a:r>
            <a:r>
              <a:rPr lang="en-US" altLang="en-US" dirty="0">
                <a:solidFill>
                  <a:srgbClr val="0000FF"/>
                </a:solidFill>
              </a:rPr>
              <a:t>single-entry/single-exit control statements</a:t>
            </a:r>
            <a:r>
              <a:rPr lang="en-US" altLang="en-US" dirty="0">
                <a:solidFill>
                  <a:srgbClr val="000000"/>
                </a:solidFill>
              </a:rPr>
              <a:t> make it easy to build clear programs.</a:t>
            </a:r>
          </a:p>
        </p:txBody>
      </p:sp>
      <p:sp>
        <p:nvSpPr>
          <p:cNvPr id="256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17</a:t>
            </a:fld>
            <a:endParaRPr lang="en-US" altLang="en-US" dirty="0"/>
          </a:p>
        </p:txBody>
      </p:sp>
    </p:spTree>
    <p:extLst>
      <p:ext uri="{BB962C8B-B14F-4D97-AF65-F5344CB8AC3E}">
        <p14:creationId xmlns:p14="http://schemas.microsoft.com/office/powerpoint/2010/main" val="2555119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52400"/>
            <a:ext cx="8229600" cy="944562"/>
          </a:xfrm>
        </p:spPr>
        <p:txBody>
          <a:bodyPr/>
          <a:lstStyle/>
          <a:p>
            <a:r>
              <a:rPr lang="en-US" altLang="en-US" dirty="0">
                <a:solidFill>
                  <a:srgbClr val="24B5A1"/>
                </a:solidFill>
                <a:latin typeface="Arial" panose="020B0604020202020204" pitchFamily="34" charset="0"/>
              </a:rPr>
              <a:t>3.4  </a:t>
            </a:r>
            <a:r>
              <a:rPr lang="en-US" altLang="en-US" dirty="0">
                <a:solidFill>
                  <a:srgbClr val="3380E6"/>
                </a:solidFill>
                <a:latin typeface="Arial" panose="020B0604020202020204" pitchFamily="34" charset="0"/>
              </a:rPr>
              <a:t>Control Structures (Cont.)</a:t>
            </a:r>
          </a:p>
        </p:txBody>
      </p:sp>
      <p:sp>
        <p:nvSpPr>
          <p:cNvPr id="26627" name="Text Placeholder 2"/>
          <p:cNvSpPr>
            <a:spLocks noGrp="1"/>
          </p:cNvSpPr>
          <p:nvPr>
            <p:ph type="body" idx="1"/>
          </p:nvPr>
        </p:nvSpPr>
        <p:spPr>
          <a:xfrm>
            <a:off x="228600" y="1096962"/>
            <a:ext cx="8686800" cy="5624513"/>
          </a:xfrm>
        </p:spPr>
        <p:txBody>
          <a:bodyPr>
            <a:normAutofit/>
          </a:bodyPr>
          <a:lstStyle/>
          <a:p>
            <a:pPr>
              <a:lnSpc>
                <a:spcPct val="90000"/>
              </a:lnSpc>
            </a:pPr>
            <a:r>
              <a:rPr lang="en-US" altLang="en-US" sz="2800" dirty="0">
                <a:solidFill>
                  <a:srgbClr val="000000"/>
                </a:solidFill>
              </a:rPr>
              <a:t>The control-statement flowchart segments can be </a:t>
            </a:r>
            <a:r>
              <a:rPr lang="en-US" altLang="en-US" sz="2800" u="sng" dirty="0">
                <a:solidFill>
                  <a:srgbClr val="000000"/>
                </a:solidFill>
              </a:rPr>
              <a:t>attached to one another</a:t>
            </a:r>
            <a:r>
              <a:rPr lang="en-US" altLang="en-US" sz="2800" dirty="0">
                <a:solidFill>
                  <a:srgbClr val="000000"/>
                </a:solidFill>
              </a:rPr>
              <a:t> by connecting the exit point of one control statement to the entry point of the next.</a:t>
            </a:r>
          </a:p>
          <a:p>
            <a:pPr>
              <a:lnSpc>
                <a:spcPct val="90000"/>
              </a:lnSpc>
            </a:pPr>
            <a:r>
              <a:rPr lang="tr-TR" altLang="en-US" sz="2800" dirty="0">
                <a:solidFill>
                  <a:srgbClr val="000000"/>
                </a:solidFill>
              </a:rPr>
              <a:t>W</a:t>
            </a:r>
            <a:r>
              <a:rPr lang="en-US" altLang="en-US" sz="2800" dirty="0">
                <a:solidFill>
                  <a:srgbClr val="000000"/>
                </a:solidFill>
              </a:rPr>
              <a:t>e call this </a:t>
            </a:r>
            <a:r>
              <a:rPr lang="en-US" altLang="en-US" sz="2800" dirty="0">
                <a:solidFill>
                  <a:srgbClr val="0000FF"/>
                </a:solidFill>
              </a:rPr>
              <a:t>control-statement stacking</a:t>
            </a:r>
            <a:r>
              <a:rPr lang="en-US" altLang="en-US" sz="2800" dirty="0">
                <a:solidFill>
                  <a:srgbClr val="000000"/>
                </a:solidFill>
              </a:rPr>
              <a:t>.</a:t>
            </a:r>
          </a:p>
          <a:p>
            <a:pPr>
              <a:lnSpc>
                <a:spcPct val="90000"/>
              </a:lnSpc>
            </a:pPr>
            <a:r>
              <a:rPr lang="en-US" altLang="en-US" sz="2800" dirty="0">
                <a:solidFill>
                  <a:srgbClr val="000000"/>
                </a:solidFill>
              </a:rPr>
              <a:t>We’ll learn that there’s only one other way control statements may be connected—a method called </a:t>
            </a:r>
            <a:r>
              <a:rPr lang="en-US" altLang="en-US" sz="2800" b="1" dirty="0">
                <a:solidFill>
                  <a:srgbClr val="000000"/>
                </a:solidFill>
              </a:rPr>
              <a:t>control-statement nesting</a:t>
            </a:r>
            <a:r>
              <a:rPr lang="en-US" altLang="en-US" sz="2800" dirty="0">
                <a:solidFill>
                  <a:srgbClr val="000000"/>
                </a:solidFill>
              </a:rPr>
              <a:t>.</a:t>
            </a:r>
          </a:p>
          <a:p>
            <a:pPr>
              <a:lnSpc>
                <a:spcPct val="90000"/>
              </a:lnSpc>
            </a:pPr>
            <a:r>
              <a:rPr lang="en-US" altLang="en-US" sz="2800" dirty="0">
                <a:solidFill>
                  <a:srgbClr val="000000"/>
                </a:solidFill>
              </a:rPr>
              <a:t>Thus, any C program we’ll ever need to build can be constructed from </a:t>
            </a:r>
            <a:r>
              <a:rPr lang="en-US" altLang="en-US" sz="2800" u="sng" dirty="0">
                <a:solidFill>
                  <a:srgbClr val="000000"/>
                </a:solidFill>
              </a:rPr>
              <a:t>only seven different types of control statements combined in only two ways</a:t>
            </a:r>
            <a:r>
              <a:rPr lang="en-US" altLang="en-US" sz="2800" dirty="0">
                <a:solidFill>
                  <a:srgbClr val="000000"/>
                </a:solidFill>
              </a:rPr>
              <a:t>.</a:t>
            </a:r>
          </a:p>
          <a:p>
            <a:pPr>
              <a:lnSpc>
                <a:spcPct val="90000"/>
              </a:lnSpc>
            </a:pPr>
            <a:r>
              <a:rPr lang="en-US" altLang="en-US" sz="2800" dirty="0">
                <a:solidFill>
                  <a:srgbClr val="000000"/>
                </a:solidFill>
              </a:rPr>
              <a:t>This is the essence of simplicity.</a:t>
            </a:r>
          </a:p>
        </p:txBody>
      </p:sp>
      <p:sp>
        <p:nvSpPr>
          <p:cNvPr id="266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18</a:t>
            </a:fld>
            <a:endParaRPr lang="en-US" altLang="en-US"/>
          </a:p>
        </p:txBody>
      </p:sp>
    </p:spTree>
    <p:extLst>
      <p:ext uri="{BB962C8B-B14F-4D97-AF65-F5344CB8AC3E}">
        <p14:creationId xmlns:p14="http://schemas.microsoft.com/office/powerpoint/2010/main" val="247440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31042" y="0"/>
            <a:ext cx="8229600" cy="1143000"/>
          </a:xfrm>
        </p:spPr>
        <p:txBody>
          <a:bodyPr/>
          <a:lstStyle/>
          <a:p>
            <a:r>
              <a:rPr lang="en-US" altLang="en-US" dirty="0">
                <a:solidFill>
                  <a:srgbClr val="24B5A1"/>
                </a:solidFill>
                <a:latin typeface="Arial" panose="020B0604020202020204" pitchFamily="34" charset="0"/>
              </a:rPr>
              <a:t>3.5  </a:t>
            </a:r>
            <a:r>
              <a:rPr lang="en-US" altLang="en-US" dirty="0">
                <a:solidFill>
                  <a:srgbClr val="3380E6"/>
                </a:solidFill>
                <a:latin typeface="Arial" panose="020B0604020202020204" pitchFamily="34" charset="0"/>
              </a:rPr>
              <a:t>The </a:t>
            </a:r>
            <a:r>
              <a:rPr lang="en-US" altLang="en-US" dirty="0">
                <a:solidFill>
                  <a:srgbClr val="3380E6"/>
                </a:solidFill>
                <a:latin typeface="Consolas" panose="020B0609020204030204" pitchFamily="49" charset="0"/>
              </a:rPr>
              <a:t>if</a:t>
            </a:r>
            <a:r>
              <a:rPr lang="en-US" altLang="en-US" dirty="0">
                <a:solidFill>
                  <a:srgbClr val="3380E6"/>
                </a:solidFill>
                <a:latin typeface="Arial" panose="020B0604020202020204" pitchFamily="34" charset="0"/>
              </a:rPr>
              <a:t> Selection Statement</a:t>
            </a:r>
          </a:p>
        </p:txBody>
      </p:sp>
      <p:sp>
        <p:nvSpPr>
          <p:cNvPr id="3" name="Text Placeholder 2"/>
          <p:cNvSpPr>
            <a:spLocks noGrp="1"/>
          </p:cNvSpPr>
          <p:nvPr>
            <p:ph type="body" idx="1"/>
          </p:nvPr>
        </p:nvSpPr>
        <p:spPr>
          <a:xfrm>
            <a:off x="145292" y="984250"/>
            <a:ext cx="8801100" cy="5486400"/>
          </a:xfrm>
        </p:spPr>
        <p:txBody>
          <a:bodyPr rtlCol="0">
            <a:noAutofit/>
          </a:bodyPr>
          <a:lstStyle/>
          <a:p>
            <a:pPr fontAlgn="auto">
              <a:lnSpc>
                <a:spcPct val="90000"/>
              </a:lnSpc>
              <a:spcAft>
                <a:spcPts val="0"/>
              </a:spcAft>
              <a:defRPr/>
            </a:pPr>
            <a:r>
              <a:rPr lang="en-US" sz="2900" dirty="0">
                <a:solidFill>
                  <a:srgbClr val="000000"/>
                </a:solidFill>
              </a:rPr>
              <a:t>Selection statements are used to choose among alternative courses of action.</a:t>
            </a:r>
          </a:p>
          <a:p>
            <a:pPr fontAlgn="auto">
              <a:lnSpc>
                <a:spcPct val="90000"/>
              </a:lnSpc>
              <a:spcAft>
                <a:spcPts val="0"/>
              </a:spcAft>
              <a:defRPr/>
            </a:pPr>
            <a:r>
              <a:rPr lang="en-US" sz="2900" dirty="0">
                <a:solidFill>
                  <a:srgbClr val="000000"/>
                </a:solidFill>
              </a:rPr>
              <a:t>For example, suppose the passing grade on an exam is 60.</a:t>
            </a:r>
          </a:p>
          <a:p>
            <a:pPr fontAlgn="auto">
              <a:lnSpc>
                <a:spcPct val="90000"/>
              </a:lnSpc>
              <a:spcAft>
                <a:spcPts val="0"/>
              </a:spcAft>
              <a:defRPr/>
            </a:pPr>
            <a:r>
              <a:rPr lang="en-US" sz="2900" dirty="0">
                <a:solidFill>
                  <a:srgbClr val="000000"/>
                </a:solidFill>
              </a:rPr>
              <a:t>The </a:t>
            </a:r>
            <a:r>
              <a:rPr lang="en-US" sz="2900" dirty="0" err="1">
                <a:solidFill>
                  <a:srgbClr val="000000"/>
                </a:solidFill>
              </a:rPr>
              <a:t>pseudocode</a:t>
            </a:r>
            <a:r>
              <a:rPr lang="en-US" sz="2900" dirty="0">
                <a:solidFill>
                  <a:srgbClr val="000000"/>
                </a:solidFill>
              </a:rPr>
              <a:t> statement</a:t>
            </a:r>
          </a:p>
          <a:p>
            <a:pPr lvl="1" fontAlgn="auto">
              <a:lnSpc>
                <a:spcPct val="90000"/>
              </a:lnSpc>
              <a:spcAft>
                <a:spcPts val="0"/>
              </a:spcAft>
              <a:defRPr/>
            </a:pPr>
            <a:r>
              <a:rPr lang="en-US" sz="2900" i="1" dirty="0">
                <a:solidFill>
                  <a:srgbClr val="000000"/>
                </a:solidFill>
              </a:rPr>
              <a:t>If student’s grade is greater than or equal to 60</a:t>
            </a:r>
            <a:br>
              <a:rPr lang="en-US" sz="2900" i="1" dirty="0">
                <a:solidFill>
                  <a:srgbClr val="000000"/>
                </a:solidFill>
              </a:rPr>
            </a:br>
            <a:r>
              <a:rPr lang="en-US" sz="2900" i="1" dirty="0">
                <a:solidFill>
                  <a:srgbClr val="000000"/>
                </a:solidFill>
              </a:rPr>
              <a:t>     Print “Passed”</a:t>
            </a:r>
          </a:p>
          <a:p>
            <a:pPr marL="365125" lvl="1" indent="0" fontAlgn="auto">
              <a:lnSpc>
                <a:spcPct val="90000"/>
              </a:lnSpc>
              <a:spcAft>
                <a:spcPts val="0"/>
              </a:spcAft>
              <a:buFont typeface="Verdana" pitchFamily="34" charset="0"/>
              <a:buNone/>
              <a:defRPr/>
            </a:pPr>
            <a:r>
              <a:rPr lang="en-US" sz="2900" dirty="0">
                <a:solidFill>
                  <a:srgbClr val="000000"/>
                </a:solidFill>
              </a:rPr>
              <a:t>determines whether the condition “student’s grade is greater than or equal to 60” is true or false.</a:t>
            </a:r>
          </a:p>
          <a:p>
            <a:pPr fontAlgn="auto">
              <a:lnSpc>
                <a:spcPct val="90000"/>
              </a:lnSpc>
              <a:spcAft>
                <a:spcPts val="0"/>
              </a:spcAft>
              <a:defRPr/>
            </a:pPr>
            <a:r>
              <a:rPr lang="en-US" sz="2900" dirty="0">
                <a:solidFill>
                  <a:srgbClr val="000000"/>
                </a:solidFill>
              </a:rPr>
              <a:t>If the condition is </a:t>
            </a:r>
            <a:r>
              <a:rPr lang="en-US" sz="2900" b="1" dirty="0">
                <a:solidFill>
                  <a:srgbClr val="000000"/>
                </a:solidFill>
              </a:rPr>
              <a:t>true</a:t>
            </a:r>
            <a:r>
              <a:rPr lang="en-US" sz="2900" dirty="0">
                <a:solidFill>
                  <a:srgbClr val="000000"/>
                </a:solidFill>
              </a:rPr>
              <a:t>, then </a:t>
            </a:r>
            <a:r>
              <a:rPr lang="en-US" sz="2900" u="sng" dirty="0">
                <a:solidFill>
                  <a:srgbClr val="000000"/>
                </a:solidFill>
              </a:rPr>
              <a:t>“Passed” is printed</a:t>
            </a:r>
            <a:r>
              <a:rPr lang="en-US" sz="2900" dirty="0">
                <a:solidFill>
                  <a:srgbClr val="000000"/>
                </a:solidFill>
              </a:rPr>
              <a:t>, and the next pseudocode statement in order is “performed”</a:t>
            </a:r>
            <a:r>
              <a:rPr lang="tr-TR" sz="2900" dirty="0">
                <a:solidFill>
                  <a:srgbClr val="000000"/>
                </a:solidFill>
              </a:rPr>
              <a:t>.</a:t>
            </a:r>
            <a:endParaRPr lang="en-US" sz="2900" dirty="0">
              <a:solidFill>
                <a:srgbClr val="000000"/>
              </a:solidFill>
            </a:endParaRPr>
          </a:p>
        </p:txBody>
      </p:sp>
      <p:sp>
        <p:nvSpPr>
          <p:cNvPr id="276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19</a:t>
            </a:fld>
            <a:endParaRPr lang="en-US" altLang="en-US"/>
          </a:p>
        </p:txBody>
      </p:sp>
    </p:spTree>
    <p:extLst>
      <p:ext uri="{BB962C8B-B14F-4D97-AF65-F5344CB8AC3E}">
        <p14:creationId xmlns:p14="http://schemas.microsoft.com/office/powerpoint/2010/main" val="221987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solidFill>
                  <a:srgbClr val="24B5A1"/>
                </a:solidFill>
                <a:latin typeface="Arial" panose="020B0604020202020204" pitchFamily="34" charset="0"/>
              </a:rPr>
              <a:t>3.2  </a:t>
            </a:r>
            <a:r>
              <a:rPr lang="en-US" altLang="en-US">
                <a:solidFill>
                  <a:srgbClr val="3380E6"/>
                </a:solidFill>
                <a:latin typeface="Arial" panose="020B0604020202020204" pitchFamily="34" charset="0"/>
              </a:rPr>
              <a:t>Algorithms</a:t>
            </a:r>
          </a:p>
        </p:txBody>
      </p:sp>
      <p:sp>
        <p:nvSpPr>
          <p:cNvPr id="14339" name="Text Placeholder 2"/>
          <p:cNvSpPr>
            <a:spLocks noGrp="1"/>
          </p:cNvSpPr>
          <p:nvPr>
            <p:ph type="body" idx="1"/>
          </p:nvPr>
        </p:nvSpPr>
        <p:spPr>
          <a:xfrm>
            <a:off x="228600" y="1600200"/>
            <a:ext cx="8763000" cy="4525963"/>
          </a:xfrm>
        </p:spPr>
        <p:txBody>
          <a:bodyPr rtlCol="0">
            <a:normAutofit lnSpcReduction="10000"/>
          </a:bodyPr>
          <a:lstStyle/>
          <a:p>
            <a:pPr fontAlgn="auto">
              <a:spcAft>
                <a:spcPts val="0"/>
              </a:spcAft>
              <a:defRPr/>
            </a:pPr>
            <a:r>
              <a:rPr lang="en-US" altLang="en-US" dirty="0">
                <a:solidFill>
                  <a:srgbClr val="000000"/>
                </a:solidFill>
              </a:rPr>
              <a:t>The solution to any computing problem involves executing a series of actions in a specific order.</a:t>
            </a:r>
          </a:p>
          <a:p>
            <a:pPr fontAlgn="auto">
              <a:spcAft>
                <a:spcPts val="0"/>
              </a:spcAft>
              <a:defRPr/>
            </a:pPr>
            <a:r>
              <a:rPr lang="en-US" altLang="en-US" dirty="0">
                <a:solidFill>
                  <a:srgbClr val="000000"/>
                </a:solidFill>
              </a:rPr>
              <a:t>A </a:t>
            </a:r>
            <a:r>
              <a:rPr lang="en-US" altLang="en-US" dirty="0">
                <a:solidFill>
                  <a:srgbClr val="0000FF"/>
                </a:solidFill>
              </a:rPr>
              <a:t>procedure</a:t>
            </a:r>
            <a:r>
              <a:rPr lang="en-US" altLang="en-US" dirty="0">
                <a:solidFill>
                  <a:srgbClr val="000000"/>
                </a:solidFill>
              </a:rPr>
              <a:t> for solving a problem in terms of</a:t>
            </a:r>
          </a:p>
          <a:p>
            <a:pPr lvl="1" fontAlgn="auto">
              <a:spcAft>
                <a:spcPts val="0"/>
              </a:spcAft>
              <a:defRPr/>
            </a:pPr>
            <a:r>
              <a:rPr lang="en-US" altLang="en-US" dirty="0">
                <a:solidFill>
                  <a:srgbClr val="000000"/>
                </a:solidFill>
              </a:rPr>
              <a:t>the </a:t>
            </a:r>
            <a:r>
              <a:rPr lang="en-US" altLang="en-US" dirty="0">
                <a:solidFill>
                  <a:srgbClr val="0000FF"/>
                </a:solidFill>
              </a:rPr>
              <a:t>actions</a:t>
            </a:r>
            <a:r>
              <a:rPr lang="en-US" altLang="en-US" dirty="0">
                <a:solidFill>
                  <a:srgbClr val="000000"/>
                </a:solidFill>
              </a:rPr>
              <a:t> to be executed, and</a:t>
            </a:r>
          </a:p>
          <a:p>
            <a:pPr lvl="1" fontAlgn="auto">
              <a:spcAft>
                <a:spcPts val="0"/>
              </a:spcAft>
              <a:defRPr/>
            </a:pPr>
            <a:r>
              <a:rPr lang="en-US" altLang="en-US" dirty="0">
                <a:solidFill>
                  <a:srgbClr val="000000"/>
                </a:solidFill>
              </a:rPr>
              <a:t>the </a:t>
            </a:r>
            <a:r>
              <a:rPr lang="en-US" altLang="en-US" dirty="0">
                <a:solidFill>
                  <a:srgbClr val="0000FF"/>
                </a:solidFill>
              </a:rPr>
              <a:t>order</a:t>
            </a:r>
            <a:r>
              <a:rPr lang="en-US" altLang="en-US" dirty="0">
                <a:solidFill>
                  <a:srgbClr val="000000"/>
                </a:solidFill>
              </a:rPr>
              <a:t> in which these actions are to be executed</a:t>
            </a:r>
          </a:p>
          <a:p>
            <a:pPr marL="0" indent="0" fontAlgn="auto">
              <a:spcAft>
                <a:spcPts val="0"/>
              </a:spcAft>
              <a:buNone/>
              <a:defRPr/>
            </a:pPr>
            <a:r>
              <a:rPr lang="en-US" altLang="en-US" dirty="0">
                <a:solidFill>
                  <a:srgbClr val="000000"/>
                </a:solidFill>
              </a:rPr>
              <a:t>is called an </a:t>
            </a:r>
            <a:r>
              <a:rPr lang="en-US" altLang="en-US" dirty="0">
                <a:solidFill>
                  <a:srgbClr val="0000FF"/>
                </a:solidFill>
              </a:rPr>
              <a:t>algorithm</a:t>
            </a:r>
            <a:r>
              <a:rPr lang="en-US" altLang="en-US" dirty="0">
                <a:solidFill>
                  <a:srgbClr val="000000"/>
                </a:solidFill>
              </a:rPr>
              <a:t>.</a:t>
            </a:r>
          </a:p>
          <a:p>
            <a:pPr fontAlgn="auto">
              <a:spcAft>
                <a:spcPts val="0"/>
              </a:spcAft>
              <a:defRPr/>
            </a:pPr>
            <a:r>
              <a:rPr lang="en-US" altLang="en-US" dirty="0">
                <a:solidFill>
                  <a:srgbClr val="000000"/>
                </a:solidFill>
              </a:rPr>
              <a:t>Correctly </a:t>
            </a:r>
            <a:r>
              <a:rPr lang="en-US" altLang="en-US" u="sng" dirty="0">
                <a:solidFill>
                  <a:srgbClr val="000000"/>
                </a:solidFill>
              </a:rPr>
              <a:t>specifying the order</a:t>
            </a:r>
            <a:r>
              <a:rPr lang="en-US" altLang="en-US" dirty="0">
                <a:solidFill>
                  <a:srgbClr val="000000"/>
                </a:solidFill>
              </a:rPr>
              <a:t> in which the actions are to be executed is important.</a:t>
            </a:r>
          </a:p>
        </p:txBody>
      </p:sp>
      <p:sp>
        <p:nvSpPr>
          <p:cNvPr id="102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2</a:t>
            </a:fld>
            <a:endParaRPr lang="en-US" altLang="en-US"/>
          </a:p>
        </p:txBody>
      </p:sp>
    </p:spTree>
    <p:extLst>
      <p:ext uri="{BB962C8B-B14F-4D97-AF65-F5344CB8AC3E}">
        <p14:creationId xmlns:p14="http://schemas.microsoft.com/office/powerpoint/2010/main" val="1392240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a:solidFill>
                  <a:srgbClr val="24B5A1"/>
                </a:solidFill>
                <a:latin typeface="Arial"/>
              </a:rPr>
              <a:t>3.5  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 Selection Statement (Cont.)</a:t>
            </a:r>
          </a:p>
        </p:txBody>
      </p:sp>
      <p:sp>
        <p:nvSpPr>
          <p:cNvPr id="32771" name="Text Placeholder 2"/>
          <p:cNvSpPr>
            <a:spLocks noGrp="1"/>
          </p:cNvSpPr>
          <p:nvPr>
            <p:ph type="body" idx="1"/>
          </p:nvPr>
        </p:nvSpPr>
        <p:spPr>
          <a:xfrm>
            <a:off x="228600" y="1295400"/>
            <a:ext cx="8763000" cy="5105400"/>
          </a:xfrm>
        </p:spPr>
        <p:txBody>
          <a:bodyPr rtlCol="0">
            <a:normAutofit fontScale="92500" lnSpcReduction="10000"/>
          </a:bodyPr>
          <a:lstStyle/>
          <a:p>
            <a:pPr fontAlgn="auto">
              <a:spcAft>
                <a:spcPts val="0"/>
              </a:spcAft>
              <a:defRPr/>
            </a:pPr>
            <a:r>
              <a:rPr lang="en-US" altLang="en-US" dirty="0">
                <a:solidFill>
                  <a:srgbClr val="000000"/>
                </a:solidFill>
              </a:rPr>
              <a:t>If the condition is </a:t>
            </a:r>
            <a:r>
              <a:rPr lang="en-US" altLang="en-US" b="1" dirty="0">
                <a:solidFill>
                  <a:srgbClr val="000000"/>
                </a:solidFill>
              </a:rPr>
              <a:t>false</a:t>
            </a:r>
            <a:r>
              <a:rPr lang="en-US" altLang="en-US" dirty="0">
                <a:solidFill>
                  <a:srgbClr val="000000"/>
                </a:solidFill>
              </a:rPr>
              <a:t>, the </a:t>
            </a:r>
            <a:r>
              <a:rPr lang="en-US" altLang="en-US" u="sng" dirty="0">
                <a:solidFill>
                  <a:srgbClr val="000000"/>
                </a:solidFill>
              </a:rPr>
              <a:t>printing is ignored</a:t>
            </a:r>
            <a:r>
              <a:rPr lang="en-US" altLang="en-US" dirty="0">
                <a:solidFill>
                  <a:srgbClr val="000000"/>
                </a:solidFill>
              </a:rPr>
              <a:t>, and the next </a:t>
            </a:r>
            <a:r>
              <a:rPr lang="en-US" altLang="en-US" dirty="0" err="1">
                <a:solidFill>
                  <a:srgbClr val="000000"/>
                </a:solidFill>
              </a:rPr>
              <a:t>pseudocode</a:t>
            </a:r>
            <a:r>
              <a:rPr lang="en-US" altLang="en-US" dirty="0">
                <a:solidFill>
                  <a:srgbClr val="000000"/>
                </a:solidFill>
              </a:rPr>
              <a:t> statement in order is performed.</a:t>
            </a:r>
          </a:p>
          <a:p>
            <a:pPr fontAlgn="auto">
              <a:spcAft>
                <a:spcPts val="0"/>
              </a:spcAft>
              <a:defRPr/>
            </a:pPr>
            <a:r>
              <a:rPr lang="en-US" altLang="en-US" dirty="0">
                <a:solidFill>
                  <a:srgbClr val="000000"/>
                </a:solidFill>
              </a:rPr>
              <a:t>The second line of this selection structure is indented.</a:t>
            </a:r>
          </a:p>
          <a:p>
            <a:pPr fontAlgn="auto">
              <a:spcAft>
                <a:spcPts val="0"/>
              </a:spcAft>
              <a:defRPr/>
            </a:pPr>
            <a:r>
              <a:rPr lang="en-US" altLang="en-US" dirty="0">
                <a:solidFill>
                  <a:srgbClr val="000000"/>
                </a:solidFill>
              </a:rPr>
              <a:t>Such indentation is </a:t>
            </a:r>
            <a:r>
              <a:rPr lang="en-US" altLang="en-US" u="sng" dirty="0">
                <a:solidFill>
                  <a:srgbClr val="000000"/>
                </a:solidFill>
              </a:rPr>
              <a:t>optional</a:t>
            </a:r>
            <a:r>
              <a:rPr lang="en-US" altLang="en-US" dirty="0">
                <a:solidFill>
                  <a:srgbClr val="000000"/>
                </a:solidFill>
              </a:rPr>
              <a:t>, but it’s highly recommended as it helps emphasize the inherent structure of structured programs.</a:t>
            </a:r>
          </a:p>
          <a:p>
            <a:pPr fontAlgn="auto">
              <a:spcAft>
                <a:spcPts val="0"/>
              </a:spcAft>
              <a:defRPr/>
            </a:pPr>
            <a:r>
              <a:rPr lang="en-US" altLang="en-US" dirty="0">
                <a:solidFill>
                  <a:srgbClr val="000000"/>
                </a:solidFill>
              </a:rPr>
              <a:t>The C compiler ignores </a:t>
            </a:r>
            <a:r>
              <a:rPr lang="en-US" altLang="en-US" dirty="0">
                <a:solidFill>
                  <a:srgbClr val="0000FF"/>
                </a:solidFill>
              </a:rPr>
              <a:t>white-space characters</a:t>
            </a:r>
            <a:r>
              <a:rPr lang="en-US" altLang="en-US" dirty="0">
                <a:solidFill>
                  <a:srgbClr val="000000"/>
                </a:solidFill>
              </a:rPr>
              <a:t> such as blanks, tabs and newlines used for indentation and vertical spacing.</a:t>
            </a:r>
          </a:p>
        </p:txBody>
      </p:sp>
      <p:sp>
        <p:nvSpPr>
          <p:cNvPr id="28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20</a:t>
            </a:fld>
            <a:endParaRPr lang="en-US" altLang="en-US"/>
          </a:p>
        </p:txBody>
      </p:sp>
    </p:spTree>
    <p:extLst>
      <p:ext uri="{BB962C8B-B14F-4D97-AF65-F5344CB8AC3E}">
        <p14:creationId xmlns:p14="http://schemas.microsoft.com/office/powerpoint/2010/main" val="83119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a:solidFill>
                  <a:srgbClr val="24B5A1"/>
                </a:solidFill>
                <a:latin typeface="Arial"/>
              </a:rPr>
              <a:t>3.5  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 Selection Statement (Cont.)</a:t>
            </a:r>
          </a:p>
        </p:txBody>
      </p:sp>
      <p:sp>
        <p:nvSpPr>
          <p:cNvPr id="29699" name="Text Placeholder 2"/>
          <p:cNvSpPr>
            <a:spLocks noGrp="1"/>
          </p:cNvSpPr>
          <p:nvPr>
            <p:ph type="body" idx="1"/>
          </p:nvPr>
        </p:nvSpPr>
        <p:spPr>
          <a:xfrm>
            <a:off x="381000" y="1600200"/>
            <a:ext cx="8610600" cy="4711700"/>
          </a:xfrm>
        </p:spPr>
        <p:txBody>
          <a:bodyPr/>
          <a:lstStyle/>
          <a:p>
            <a:r>
              <a:rPr lang="en-US" altLang="en-US" dirty="0">
                <a:solidFill>
                  <a:srgbClr val="000000"/>
                </a:solidFill>
              </a:rPr>
              <a:t>The preceding pseudocode </a:t>
            </a:r>
            <a:r>
              <a:rPr lang="en-US" altLang="en-US" i="1" dirty="0">
                <a:solidFill>
                  <a:srgbClr val="000000"/>
                </a:solidFill>
              </a:rPr>
              <a:t>If statement may be written in C as</a:t>
            </a:r>
            <a:r>
              <a:rPr lang="tr-TR" altLang="en-US" i="1" dirty="0">
                <a:solidFill>
                  <a:srgbClr val="000000"/>
                </a:solidFill>
              </a:rPr>
              <a:t>:</a:t>
            </a:r>
            <a:endParaRPr lang="en-US" altLang="en-US" i="1" dirty="0">
              <a:solidFill>
                <a:srgbClr val="000000"/>
              </a:solidFill>
            </a:endParaRPr>
          </a:p>
          <a:p>
            <a:pPr lvl="2"/>
            <a:r>
              <a:rPr lang="en-US" altLang="en-US" b="1" dirty="0">
                <a:solidFill>
                  <a:srgbClr val="0000FF"/>
                </a:solidFill>
                <a:latin typeface="Consolas" panose="020B0609020204030204" pitchFamily="49" charset="0"/>
              </a:rPr>
              <a:t>if</a:t>
            </a:r>
            <a:r>
              <a:rPr lang="en-US" altLang="en-US" b="1" dirty="0">
                <a:solidFill>
                  <a:srgbClr val="000000"/>
                </a:solidFill>
                <a:latin typeface="Consolas" panose="020B0609020204030204" pitchFamily="49" charset="0"/>
              </a:rPr>
              <a:t> ( grade &gt;= </a:t>
            </a:r>
            <a:r>
              <a:rPr lang="en-US" altLang="en-US" b="1" dirty="0">
                <a:solidFill>
                  <a:srgbClr val="128AFF"/>
                </a:solidFill>
                <a:latin typeface="Consolas" panose="020B0609020204030204" pitchFamily="49" charset="0"/>
              </a:rPr>
              <a:t>60</a:t>
            </a:r>
            <a:r>
              <a:rPr lang="en-US" altLang="en-US" b="1" dirty="0">
                <a:solidFill>
                  <a:srgbClr val="000000"/>
                </a:solidFill>
                <a:latin typeface="Consolas" panose="020B0609020204030204" pitchFamily="49" charset="0"/>
              </a:rPr>
              <a:t> ) {</a:t>
            </a:r>
            <a:br>
              <a:rPr lang="en-US" altLang="en-US" b="1" dirty="0">
                <a:solidFill>
                  <a:srgbClr val="000000"/>
                </a:solidFill>
                <a:latin typeface="Consolas" panose="020B0609020204030204" pitchFamily="49" charset="0"/>
              </a:rPr>
            </a:b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printf</a:t>
            </a:r>
            <a:r>
              <a:rPr lang="en-US" altLang="en-US" b="1" dirty="0">
                <a:solidFill>
                  <a:srgbClr val="000000"/>
                </a:solidFill>
                <a:latin typeface="Consolas" panose="020B0609020204030204" pitchFamily="49" charset="0"/>
              </a:rPr>
              <a:t>( </a:t>
            </a:r>
            <a:r>
              <a:rPr lang="en-US" altLang="en-US" b="1" dirty="0">
                <a:solidFill>
                  <a:srgbClr val="128AFF"/>
                </a:solidFill>
                <a:latin typeface="Consolas" panose="020B0609020204030204" pitchFamily="49" charset="0"/>
              </a:rPr>
              <a:t>"Passed\n"</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00"/>
                </a:solidFill>
                <a:latin typeface="Consolas" panose="020B0609020204030204" pitchFamily="49" charset="0"/>
              </a:rPr>
              <a:t>}</a:t>
            </a:r>
            <a:r>
              <a:rPr lang="en-US" altLang="en-US" b="1" dirty="0">
                <a:solidFill>
                  <a:srgbClr val="00BF00"/>
                </a:solidFill>
                <a:latin typeface="Consolas" panose="020B0609020204030204" pitchFamily="49" charset="0"/>
              </a:rPr>
              <a:t> // end if</a:t>
            </a:r>
          </a:p>
          <a:p>
            <a:r>
              <a:rPr lang="en-US" altLang="en-US" dirty="0">
                <a:solidFill>
                  <a:srgbClr val="000000"/>
                </a:solidFill>
              </a:rPr>
              <a:t>Notice that the C code corresponds closely to the </a:t>
            </a:r>
            <a:r>
              <a:rPr lang="en-US" altLang="en-US" dirty="0" err="1">
                <a:solidFill>
                  <a:srgbClr val="000000"/>
                </a:solidFill>
              </a:rPr>
              <a:t>pseudocode</a:t>
            </a:r>
            <a:r>
              <a:rPr lang="en-US" altLang="en-US" dirty="0">
                <a:solidFill>
                  <a:srgbClr val="000000"/>
                </a:solidFill>
              </a:rPr>
              <a:t> (of course you’ll also need to declare the </a:t>
            </a:r>
            <a:r>
              <a:rPr lang="en-US" altLang="en-US" sz="2400" dirty="0" err="1">
                <a:solidFill>
                  <a:srgbClr val="000000"/>
                </a:solidFill>
                <a:latin typeface="Consolas" panose="020B0609020204030204" pitchFamily="49" charset="0"/>
              </a:rPr>
              <a:t>int</a:t>
            </a:r>
            <a:r>
              <a:rPr lang="en-US" altLang="en-US" sz="2400" dirty="0">
                <a:solidFill>
                  <a:srgbClr val="000000"/>
                </a:solidFill>
              </a:rPr>
              <a:t> </a:t>
            </a:r>
            <a:r>
              <a:rPr lang="en-US" altLang="en-US" dirty="0">
                <a:solidFill>
                  <a:srgbClr val="000000"/>
                </a:solidFill>
              </a:rPr>
              <a:t>variable </a:t>
            </a:r>
            <a:r>
              <a:rPr lang="en-US" altLang="en-US" sz="2400" dirty="0">
                <a:solidFill>
                  <a:srgbClr val="000000"/>
                </a:solidFill>
                <a:latin typeface="Consolas" panose="020B0609020204030204" pitchFamily="49" charset="0"/>
              </a:rPr>
              <a:t>grade</a:t>
            </a:r>
            <a:r>
              <a:rPr lang="en-US" altLang="en-US" dirty="0">
                <a:solidFill>
                  <a:srgbClr val="000000"/>
                </a:solidFill>
              </a:rPr>
              <a:t>).</a:t>
            </a:r>
          </a:p>
        </p:txBody>
      </p:sp>
      <p:sp>
        <p:nvSpPr>
          <p:cNvPr id="297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21</a:t>
            </a:fld>
            <a:endParaRPr lang="en-US" altLang="en-US"/>
          </a:p>
        </p:txBody>
      </p:sp>
    </p:spTree>
    <p:extLst>
      <p:ext uri="{BB962C8B-B14F-4D97-AF65-F5344CB8AC3E}">
        <p14:creationId xmlns:p14="http://schemas.microsoft.com/office/powerpoint/2010/main" val="404422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rtlCol="0">
            <a:normAutofit/>
          </a:bodyPr>
          <a:lstStyle/>
          <a:p>
            <a:pPr fontAlgn="auto">
              <a:spcAft>
                <a:spcPts val="0"/>
              </a:spcAft>
              <a:defRPr/>
            </a:pPr>
            <a:r>
              <a:rPr lang="en-US" dirty="0">
                <a:solidFill>
                  <a:srgbClr val="24B5A1"/>
                </a:solidFill>
                <a:latin typeface="Arial"/>
              </a:rPr>
              <a:t>3.5  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 Selection Statement (Cont.)</a:t>
            </a:r>
          </a:p>
        </p:txBody>
      </p:sp>
      <p:sp>
        <p:nvSpPr>
          <p:cNvPr id="34819" name="Text Placeholder 2"/>
          <p:cNvSpPr>
            <a:spLocks noGrp="1"/>
          </p:cNvSpPr>
          <p:nvPr>
            <p:ph type="body" idx="1"/>
          </p:nvPr>
        </p:nvSpPr>
        <p:spPr>
          <a:xfrm>
            <a:off x="114300" y="762001"/>
            <a:ext cx="9029700" cy="3581399"/>
          </a:xfrm>
        </p:spPr>
        <p:txBody>
          <a:bodyPr rtlCol="0">
            <a:normAutofit/>
          </a:bodyPr>
          <a:lstStyle/>
          <a:p>
            <a:pPr fontAlgn="auto">
              <a:spcAft>
                <a:spcPts val="0"/>
              </a:spcAft>
              <a:defRPr/>
            </a:pPr>
            <a:r>
              <a:rPr lang="en-US" altLang="en-US" sz="2500" dirty="0">
                <a:solidFill>
                  <a:srgbClr val="000000"/>
                </a:solidFill>
              </a:rPr>
              <a:t>The flowchart of Fig. 3.2 illustrates the single-selection </a:t>
            </a:r>
            <a:r>
              <a:rPr lang="en-US" altLang="en-US" sz="2500" dirty="0">
                <a:solidFill>
                  <a:srgbClr val="000000"/>
                </a:solidFill>
                <a:latin typeface="Consolas" panose="020B0609020204030204" pitchFamily="49" charset="0"/>
              </a:rPr>
              <a:t>if</a:t>
            </a:r>
            <a:r>
              <a:rPr lang="en-US" altLang="en-US" sz="2500" dirty="0">
                <a:solidFill>
                  <a:srgbClr val="000000"/>
                </a:solidFill>
              </a:rPr>
              <a:t> statement.</a:t>
            </a:r>
          </a:p>
          <a:p>
            <a:pPr fontAlgn="auto">
              <a:spcAft>
                <a:spcPts val="0"/>
              </a:spcAft>
              <a:defRPr/>
            </a:pPr>
            <a:r>
              <a:rPr lang="en-US" altLang="en-US" sz="2500" dirty="0">
                <a:solidFill>
                  <a:srgbClr val="000000"/>
                </a:solidFill>
              </a:rPr>
              <a:t>This flowchart contains what is perhaps the most important flowcharting symbol—the </a:t>
            </a:r>
            <a:r>
              <a:rPr lang="en-US" altLang="en-US" sz="2500" b="1" dirty="0">
                <a:solidFill>
                  <a:srgbClr val="000000"/>
                </a:solidFill>
              </a:rPr>
              <a:t>diamond symbol</a:t>
            </a:r>
            <a:r>
              <a:rPr lang="en-US" altLang="en-US" sz="2500" dirty="0">
                <a:solidFill>
                  <a:srgbClr val="000000"/>
                </a:solidFill>
              </a:rPr>
              <a:t>, also called the </a:t>
            </a:r>
            <a:r>
              <a:rPr lang="en-US" altLang="en-US" sz="2500" b="1" dirty="0">
                <a:solidFill>
                  <a:srgbClr val="000000"/>
                </a:solidFill>
              </a:rPr>
              <a:t>decision symbol</a:t>
            </a:r>
            <a:r>
              <a:rPr lang="en-US" altLang="en-US" sz="2500" dirty="0">
                <a:solidFill>
                  <a:srgbClr val="000000"/>
                </a:solidFill>
              </a:rPr>
              <a:t>, which indicates that a decision is to be made.</a:t>
            </a:r>
          </a:p>
          <a:p>
            <a:pPr fontAlgn="auto">
              <a:spcAft>
                <a:spcPts val="0"/>
              </a:spcAft>
              <a:defRPr/>
            </a:pPr>
            <a:r>
              <a:rPr lang="en-US" altLang="en-US" sz="2500" dirty="0">
                <a:solidFill>
                  <a:srgbClr val="000000"/>
                </a:solidFill>
              </a:rPr>
              <a:t>The decision symbol contains an expression, such as a condition, that can be either true or false.</a:t>
            </a:r>
          </a:p>
        </p:txBody>
      </p:sp>
      <p:sp>
        <p:nvSpPr>
          <p:cNvPr id="307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22</a:t>
            </a:fld>
            <a:endParaRPr lang="en-US" altLang="en-US"/>
          </a:p>
        </p:txBody>
      </p:sp>
      <p:pic>
        <p:nvPicPr>
          <p:cNvPr id="6" name="Picture 5" descr="chtp8_03_Page_05"/>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50000"/>
          <a:stretch/>
        </p:blipFill>
        <p:spPr>
          <a:xfrm>
            <a:off x="960376" y="4100196"/>
            <a:ext cx="7721875" cy="2651760"/>
          </a:xfrm>
          <a:prstGeom prst="rect">
            <a:avLst/>
          </a:prstGeom>
          <a:noFill/>
          <a:ln>
            <a:noFill/>
          </a:ln>
        </p:spPr>
      </p:pic>
    </p:spTree>
    <p:extLst>
      <p:ext uri="{BB962C8B-B14F-4D97-AF65-F5344CB8AC3E}">
        <p14:creationId xmlns:p14="http://schemas.microsoft.com/office/powerpoint/2010/main" val="392054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rtlCol="0">
            <a:normAutofit/>
          </a:bodyPr>
          <a:lstStyle/>
          <a:p>
            <a:pPr fontAlgn="auto">
              <a:spcAft>
                <a:spcPts val="0"/>
              </a:spcAft>
              <a:defRPr/>
            </a:pPr>
            <a:r>
              <a:rPr lang="en-US" dirty="0">
                <a:solidFill>
                  <a:srgbClr val="24B5A1"/>
                </a:solidFill>
                <a:latin typeface="Arial"/>
              </a:rPr>
              <a:t>3.5  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 Selection Statement (Cont.)</a:t>
            </a:r>
          </a:p>
        </p:txBody>
      </p:sp>
      <p:sp>
        <p:nvSpPr>
          <p:cNvPr id="35843" name="Text Placeholder 2"/>
          <p:cNvSpPr>
            <a:spLocks noGrp="1"/>
          </p:cNvSpPr>
          <p:nvPr>
            <p:ph type="body" idx="1"/>
          </p:nvPr>
        </p:nvSpPr>
        <p:spPr>
          <a:xfrm>
            <a:off x="228600" y="912813"/>
            <a:ext cx="8686800" cy="3963988"/>
          </a:xfrm>
        </p:spPr>
        <p:txBody>
          <a:bodyPr rtlCol="0">
            <a:normAutofit/>
          </a:bodyPr>
          <a:lstStyle/>
          <a:p>
            <a:pPr fontAlgn="auto">
              <a:spcAft>
                <a:spcPts val="0"/>
              </a:spcAft>
              <a:defRPr/>
            </a:pPr>
            <a:r>
              <a:rPr lang="en-US" altLang="en-US" sz="2600" dirty="0">
                <a:solidFill>
                  <a:srgbClr val="000000"/>
                </a:solidFill>
              </a:rPr>
              <a:t>The decision symbol has </a:t>
            </a:r>
            <a:r>
              <a:rPr lang="en-US" altLang="en-US" sz="2600" i="1" dirty="0">
                <a:solidFill>
                  <a:srgbClr val="000000"/>
                </a:solidFill>
              </a:rPr>
              <a:t>two</a:t>
            </a:r>
            <a:r>
              <a:rPr lang="en-US" altLang="en-US" sz="2600" dirty="0">
                <a:solidFill>
                  <a:srgbClr val="000000"/>
                </a:solidFill>
              </a:rPr>
              <a:t> </a:t>
            </a:r>
            <a:r>
              <a:rPr lang="en-US" altLang="en-US" sz="2600" dirty="0" err="1">
                <a:solidFill>
                  <a:srgbClr val="000000"/>
                </a:solidFill>
              </a:rPr>
              <a:t>flowlines</a:t>
            </a:r>
            <a:r>
              <a:rPr lang="en-US" altLang="en-US" sz="2600" dirty="0">
                <a:solidFill>
                  <a:srgbClr val="000000"/>
                </a:solidFill>
              </a:rPr>
              <a:t> emerging from it.</a:t>
            </a:r>
          </a:p>
          <a:p>
            <a:pPr fontAlgn="auto">
              <a:spcAft>
                <a:spcPts val="0"/>
              </a:spcAft>
              <a:defRPr/>
            </a:pPr>
            <a:r>
              <a:rPr lang="en-US" altLang="en-US" sz="2600" dirty="0">
                <a:solidFill>
                  <a:srgbClr val="000000"/>
                </a:solidFill>
              </a:rPr>
              <a:t>One indicates the direction to take when the expression in the symbol is true and the other the direction to take when the expression is false.</a:t>
            </a:r>
          </a:p>
          <a:p>
            <a:pPr fontAlgn="auto">
              <a:spcAft>
                <a:spcPts val="0"/>
              </a:spcAft>
              <a:defRPr/>
            </a:pPr>
            <a:r>
              <a:rPr lang="en-US" altLang="en-US" sz="2600" dirty="0">
                <a:solidFill>
                  <a:srgbClr val="000000"/>
                </a:solidFill>
              </a:rPr>
              <a:t>Decisions can be based on conditions containing </a:t>
            </a:r>
            <a:r>
              <a:rPr lang="en-US" altLang="en-US" sz="2600" b="1" dirty="0">
                <a:solidFill>
                  <a:srgbClr val="000000"/>
                </a:solidFill>
              </a:rPr>
              <a:t>relational</a:t>
            </a:r>
            <a:r>
              <a:rPr lang="en-US" altLang="en-US" sz="2600" dirty="0">
                <a:solidFill>
                  <a:srgbClr val="000000"/>
                </a:solidFill>
              </a:rPr>
              <a:t> or </a:t>
            </a:r>
            <a:r>
              <a:rPr lang="en-US" altLang="en-US" sz="2600" b="1" dirty="0">
                <a:solidFill>
                  <a:srgbClr val="000000"/>
                </a:solidFill>
              </a:rPr>
              <a:t>equality operators</a:t>
            </a:r>
            <a:r>
              <a:rPr lang="en-US" altLang="en-US" sz="2600" dirty="0">
                <a:solidFill>
                  <a:srgbClr val="000000"/>
                </a:solidFill>
              </a:rPr>
              <a:t>.</a:t>
            </a:r>
          </a:p>
          <a:p>
            <a:pPr fontAlgn="auto">
              <a:spcAft>
                <a:spcPts val="0"/>
              </a:spcAft>
              <a:defRPr/>
            </a:pPr>
            <a:r>
              <a:rPr lang="en-US" altLang="en-US" sz="2600" dirty="0">
                <a:solidFill>
                  <a:srgbClr val="000000"/>
                </a:solidFill>
              </a:rPr>
              <a:t>In fact, a decision can be based on </a:t>
            </a:r>
            <a:r>
              <a:rPr lang="en-US" altLang="en-US" sz="2600" i="1" dirty="0">
                <a:solidFill>
                  <a:srgbClr val="000000"/>
                </a:solidFill>
              </a:rPr>
              <a:t>any</a:t>
            </a:r>
            <a:r>
              <a:rPr lang="en-US" altLang="en-US" sz="2600" dirty="0">
                <a:solidFill>
                  <a:srgbClr val="000000"/>
                </a:solidFill>
              </a:rPr>
              <a:t> expression—if the expression evaluates to </a:t>
            </a:r>
            <a:r>
              <a:rPr lang="en-US" altLang="en-US" sz="2600" i="1" dirty="0">
                <a:solidFill>
                  <a:srgbClr val="000000"/>
                </a:solidFill>
              </a:rPr>
              <a:t>zero</a:t>
            </a:r>
            <a:r>
              <a:rPr lang="en-US" altLang="en-US" sz="2600" dirty="0">
                <a:solidFill>
                  <a:srgbClr val="000000"/>
                </a:solidFill>
              </a:rPr>
              <a:t>, it’s treated as false, and if it evaluates to </a:t>
            </a:r>
            <a:r>
              <a:rPr lang="en-US" altLang="en-US" sz="2600" i="1" dirty="0">
                <a:solidFill>
                  <a:srgbClr val="000000"/>
                </a:solidFill>
              </a:rPr>
              <a:t>nonzero</a:t>
            </a:r>
            <a:r>
              <a:rPr lang="en-US" altLang="en-US" sz="2600" dirty="0">
                <a:solidFill>
                  <a:srgbClr val="000000"/>
                </a:solidFill>
              </a:rPr>
              <a:t>, it’s treated as true.</a:t>
            </a:r>
          </a:p>
        </p:txBody>
      </p:sp>
      <p:sp>
        <p:nvSpPr>
          <p:cNvPr id="317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23</a:t>
            </a:fld>
            <a:endParaRPr lang="en-US" altLang="en-US"/>
          </a:p>
        </p:txBody>
      </p:sp>
      <p:pic>
        <p:nvPicPr>
          <p:cNvPr id="6" name="Picture 5" descr="chtp8_03_Page_05"/>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50000"/>
          <a:stretch/>
        </p:blipFill>
        <p:spPr>
          <a:xfrm>
            <a:off x="1752600" y="4974608"/>
            <a:ext cx="5325430" cy="1828800"/>
          </a:xfrm>
          <a:prstGeom prst="rect">
            <a:avLst/>
          </a:prstGeom>
          <a:noFill/>
          <a:ln>
            <a:noFill/>
          </a:ln>
        </p:spPr>
      </p:pic>
    </p:spTree>
    <p:extLst>
      <p:ext uri="{BB962C8B-B14F-4D97-AF65-F5344CB8AC3E}">
        <p14:creationId xmlns:p14="http://schemas.microsoft.com/office/powerpoint/2010/main" val="13165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rtlCol="0">
            <a:normAutofit/>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a:t>
            </a:r>
          </a:p>
        </p:txBody>
      </p:sp>
      <p:sp>
        <p:nvSpPr>
          <p:cNvPr id="3" name="Text Placeholder 2"/>
          <p:cNvSpPr>
            <a:spLocks noGrp="1"/>
          </p:cNvSpPr>
          <p:nvPr>
            <p:ph type="body" idx="1"/>
          </p:nvPr>
        </p:nvSpPr>
        <p:spPr>
          <a:xfrm>
            <a:off x="304800" y="1295400"/>
            <a:ext cx="8534400" cy="5105400"/>
          </a:xfrm>
        </p:spPr>
        <p:txBody>
          <a:bodyPr rtlCol="0">
            <a:normAutofit/>
          </a:bodyPr>
          <a:lstStyle/>
          <a:p>
            <a:pPr fontAlgn="auto">
              <a:lnSpc>
                <a:spcPct val="90000"/>
              </a:lnSpc>
              <a:spcAft>
                <a:spcPts val="0"/>
              </a:spcAft>
              <a:defRPr/>
            </a:pPr>
            <a:r>
              <a:rPr lang="en-US" sz="2500" dirty="0">
                <a:solidFill>
                  <a:srgbClr val="000000"/>
                </a:solidFill>
              </a:rPr>
              <a:t>The </a:t>
            </a:r>
            <a:r>
              <a:rPr lang="en-US" sz="2500" b="1" dirty="0">
                <a:solidFill>
                  <a:srgbClr val="000000"/>
                </a:solidFill>
                <a:latin typeface="Consolas" panose="020B0609020204030204" pitchFamily="49" charset="0"/>
              </a:rPr>
              <a:t>if</a:t>
            </a:r>
            <a:r>
              <a:rPr lang="en-US" sz="2500" b="1" dirty="0">
                <a:solidFill>
                  <a:srgbClr val="000000"/>
                </a:solidFill>
              </a:rPr>
              <a:t>…</a:t>
            </a:r>
            <a:r>
              <a:rPr lang="en-US" sz="2500" b="1" dirty="0">
                <a:solidFill>
                  <a:srgbClr val="000000"/>
                </a:solidFill>
                <a:latin typeface="Consolas" panose="020B0609020204030204" pitchFamily="49" charset="0"/>
              </a:rPr>
              <a:t>else</a:t>
            </a:r>
            <a:r>
              <a:rPr lang="en-US" sz="2500" dirty="0">
                <a:solidFill>
                  <a:srgbClr val="000000"/>
                </a:solidFill>
              </a:rPr>
              <a:t> selection statement allows you to specify that </a:t>
            </a:r>
            <a:r>
              <a:rPr lang="en-US" sz="2500" i="1" dirty="0">
                <a:solidFill>
                  <a:srgbClr val="000000"/>
                </a:solidFill>
              </a:rPr>
              <a:t>different</a:t>
            </a:r>
            <a:r>
              <a:rPr lang="en-US" sz="2500" dirty="0">
                <a:solidFill>
                  <a:srgbClr val="000000"/>
                </a:solidFill>
              </a:rPr>
              <a:t> actions are to be performed when the condition is true and when it’s false.</a:t>
            </a:r>
          </a:p>
          <a:p>
            <a:pPr fontAlgn="auto">
              <a:lnSpc>
                <a:spcPct val="90000"/>
              </a:lnSpc>
              <a:spcAft>
                <a:spcPts val="0"/>
              </a:spcAft>
              <a:defRPr/>
            </a:pPr>
            <a:r>
              <a:rPr lang="en-US" sz="2500" dirty="0">
                <a:solidFill>
                  <a:srgbClr val="000000"/>
                </a:solidFill>
              </a:rPr>
              <a:t>For example, the </a:t>
            </a:r>
            <a:r>
              <a:rPr lang="en-US" sz="2500" dirty="0" err="1">
                <a:solidFill>
                  <a:srgbClr val="000000"/>
                </a:solidFill>
              </a:rPr>
              <a:t>pseudocode</a:t>
            </a:r>
            <a:r>
              <a:rPr lang="en-US" sz="2500" dirty="0">
                <a:solidFill>
                  <a:srgbClr val="000000"/>
                </a:solidFill>
              </a:rPr>
              <a:t> statement</a:t>
            </a:r>
          </a:p>
          <a:p>
            <a:pPr lvl="1" fontAlgn="auto">
              <a:lnSpc>
                <a:spcPct val="90000"/>
              </a:lnSpc>
              <a:spcAft>
                <a:spcPts val="0"/>
              </a:spcAft>
              <a:defRPr/>
            </a:pPr>
            <a:r>
              <a:rPr lang="en-US" sz="2100" i="1" dirty="0">
                <a:solidFill>
                  <a:srgbClr val="000000"/>
                </a:solidFill>
              </a:rPr>
              <a:t>If student’s grade is greater than or equal to 60</a:t>
            </a:r>
            <a:br>
              <a:rPr lang="en-US" sz="2100" i="1" dirty="0">
                <a:solidFill>
                  <a:srgbClr val="000000"/>
                </a:solidFill>
              </a:rPr>
            </a:br>
            <a:r>
              <a:rPr lang="en-US" sz="2100" i="1" dirty="0">
                <a:solidFill>
                  <a:srgbClr val="000000"/>
                </a:solidFill>
              </a:rPr>
              <a:t>     Print “Passed”</a:t>
            </a:r>
            <a:br>
              <a:rPr lang="en-US" sz="2100" i="1" dirty="0">
                <a:solidFill>
                  <a:srgbClr val="000000"/>
                </a:solidFill>
              </a:rPr>
            </a:br>
            <a:r>
              <a:rPr lang="en-US" sz="2100" i="1" dirty="0">
                <a:solidFill>
                  <a:srgbClr val="000000"/>
                </a:solidFill>
              </a:rPr>
              <a:t>else</a:t>
            </a:r>
            <a:br>
              <a:rPr lang="en-US" sz="2100" i="1" dirty="0">
                <a:solidFill>
                  <a:srgbClr val="000000"/>
                </a:solidFill>
              </a:rPr>
            </a:br>
            <a:r>
              <a:rPr lang="en-US" sz="2100" i="1" dirty="0">
                <a:solidFill>
                  <a:srgbClr val="000000"/>
                </a:solidFill>
              </a:rPr>
              <a:t>     Print “Failed”</a:t>
            </a:r>
          </a:p>
          <a:p>
            <a:pPr marL="365125" lvl="1" indent="0" fontAlgn="auto">
              <a:lnSpc>
                <a:spcPct val="90000"/>
              </a:lnSpc>
              <a:spcAft>
                <a:spcPts val="0"/>
              </a:spcAft>
              <a:buFont typeface="Verdana" pitchFamily="34" charset="0"/>
              <a:buNone/>
              <a:defRPr/>
            </a:pPr>
            <a:r>
              <a:rPr lang="en-US" sz="2400" dirty="0">
                <a:solidFill>
                  <a:srgbClr val="000000"/>
                </a:solidFill>
              </a:rPr>
              <a:t>prints “</a:t>
            </a:r>
            <a:r>
              <a:rPr lang="en-US" sz="2400" i="1" dirty="0">
                <a:solidFill>
                  <a:srgbClr val="000000"/>
                </a:solidFill>
              </a:rPr>
              <a:t>Passed</a:t>
            </a:r>
            <a:r>
              <a:rPr lang="en-US" sz="2400" dirty="0">
                <a:solidFill>
                  <a:srgbClr val="000000"/>
                </a:solidFill>
              </a:rPr>
              <a:t>”</a:t>
            </a:r>
            <a:r>
              <a:rPr lang="en-US" sz="2400" i="1" dirty="0">
                <a:solidFill>
                  <a:srgbClr val="000000"/>
                </a:solidFill>
              </a:rPr>
              <a:t> </a:t>
            </a:r>
            <a:r>
              <a:rPr lang="en-US" sz="2400" dirty="0">
                <a:solidFill>
                  <a:srgbClr val="000000"/>
                </a:solidFill>
              </a:rPr>
              <a:t>if the student’s </a:t>
            </a:r>
            <a:r>
              <a:rPr lang="en-US" sz="2400" u="sng" dirty="0">
                <a:solidFill>
                  <a:srgbClr val="000000"/>
                </a:solidFill>
              </a:rPr>
              <a:t>grade is greater than or equal to 60</a:t>
            </a:r>
            <a:r>
              <a:rPr lang="en-US" sz="2400" dirty="0">
                <a:solidFill>
                  <a:srgbClr val="000000"/>
                </a:solidFill>
              </a:rPr>
              <a:t> and “</a:t>
            </a:r>
            <a:r>
              <a:rPr lang="en-US" sz="2400" i="1" dirty="0">
                <a:solidFill>
                  <a:srgbClr val="000000"/>
                </a:solidFill>
              </a:rPr>
              <a:t>Failed</a:t>
            </a:r>
            <a:r>
              <a:rPr lang="en-US" sz="2400" dirty="0">
                <a:solidFill>
                  <a:srgbClr val="000000"/>
                </a:solidFill>
              </a:rPr>
              <a:t>”</a:t>
            </a:r>
            <a:r>
              <a:rPr lang="en-US" sz="2400" i="1" dirty="0">
                <a:solidFill>
                  <a:srgbClr val="000000"/>
                </a:solidFill>
              </a:rPr>
              <a:t> </a:t>
            </a:r>
            <a:r>
              <a:rPr lang="en-US" sz="2400" dirty="0">
                <a:solidFill>
                  <a:srgbClr val="000000"/>
                </a:solidFill>
              </a:rPr>
              <a:t>if the student’s </a:t>
            </a:r>
            <a:r>
              <a:rPr lang="en-US" sz="2400" u="sng" dirty="0">
                <a:solidFill>
                  <a:srgbClr val="000000"/>
                </a:solidFill>
              </a:rPr>
              <a:t>grade is less than 60</a:t>
            </a:r>
            <a:r>
              <a:rPr lang="en-US" sz="2400" i="1" dirty="0">
                <a:solidFill>
                  <a:srgbClr val="000000"/>
                </a:solidFill>
              </a:rPr>
              <a:t>.</a:t>
            </a:r>
          </a:p>
          <a:p>
            <a:pPr fontAlgn="auto">
              <a:lnSpc>
                <a:spcPct val="90000"/>
              </a:lnSpc>
              <a:spcAft>
                <a:spcPts val="0"/>
              </a:spcAft>
              <a:defRPr/>
            </a:pPr>
            <a:r>
              <a:rPr lang="en-US" sz="2500" dirty="0">
                <a:solidFill>
                  <a:srgbClr val="000000"/>
                </a:solidFill>
              </a:rPr>
              <a:t>In either case, after printing occurs, the next pseudocode statement in sequence is “performed”</a:t>
            </a:r>
            <a:r>
              <a:rPr lang="tr-TR" sz="2500" dirty="0">
                <a:solidFill>
                  <a:srgbClr val="000000"/>
                </a:solidFill>
              </a:rPr>
              <a:t>.</a:t>
            </a:r>
            <a:r>
              <a:rPr lang="en-US" sz="2500" dirty="0">
                <a:solidFill>
                  <a:srgbClr val="000000"/>
                </a:solidFill>
              </a:rPr>
              <a:t> The body of the </a:t>
            </a:r>
            <a:r>
              <a:rPr lang="en-US" sz="2500" i="1" dirty="0">
                <a:solidFill>
                  <a:srgbClr val="000000"/>
                </a:solidFill>
              </a:rPr>
              <a:t>else </a:t>
            </a:r>
            <a:r>
              <a:rPr lang="en-US" sz="2500" dirty="0">
                <a:solidFill>
                  <a:srgbClr val="000000"/>
                </a:solidFill>
              </a:rPr>
              <a:t>is also indented.</a:t>
            </a:r>
          </a:p>
        </p:txBody>
      </p:sp>
      <p:sp>
        <p:nvSpPr>
          <p:cNvPr id="348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4" name="Slide Number Placeholder 3"/>
          <p:cNvSpPr>
            <a:spLocks noGrp="1"/>
          </p:cNvSpPr>
          <p:nvPr>
            <p:ph type="sldNum" sz="quarter" idx="11"/>
          </p:nvPr>
        </p:nvSpPr>
        <p:spPr/>
        <p:txBody>
          <a:bodyPr/>
          <a:lstStyle/>
          <a:p>
            <a:fld id="{0F87177B-E4D2-4C60-B0B9-1D8BC384CFEC}" type="slidenum">
              <a:rPr lang="en-US" altLang="en-US" smtClean="0"/>
              <a:pPr/>
              <a:t>24</a:t>
            </a:fld>
            <a:endParaRPr lang="en-US" altLang="en-US"/>
          </a:p>
        </p:txBody>
      </p:sp>
    </p:spTree>
    <p:extLst>
      <p:ext uri="{BB962C8B-B14F-4D97-AF65-F5344CB8AC3E}">
        <p14:creationId xmlns:p14="http://schemas.microsoft.com/office/powerpoint/2010/main" val="137160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 (Cont.)</a:t>
            </a:r>
          </a:p>
        </p:txBody>
      </p:sp>
      <p:sp>
        <p:nvSpPr>
          <p:cNvPr id="37891" name="Text Placeholder 2"/>
          <p:cNvSpPr>
            <a:spLocks noGrp="1"/>
          </p:cNvSpPr>
          <p:nvPr>
            <p:ph type="body" idx="1"/>
          </p:nvPr>
        </p:nvSpPr>
        <p:spPr>
          <a:xfrm>
            <a:off x="73356" y="1066800"/>
            <a:ext cx="9029700" cy="4525963"/>
          </a:xfrm>
        </p:spPr>
        <p:txBody>
          <a:bodyPr/>
          <a:lstStyle/>
          <a:p>
            <a:pPr>
              <a:lnSpc>
                <a:spcPct val="90000"/>
              </a:lnSpc>
            </a:pPr>
            <a:r>
              <a:rPr lang="en-US" altLang="en-US" sz="2500" dirty="0">
                <a:solidFill>
                  <a:srgbClr val="000000"/>
                </a:solidFill>
              </a:rPr>
              <a:t>The preceding </a:t>
            </a:r>
            <a:r>
              <a:rPr lang="en-US" altLang="en-US" sz="2500" dirty="0" err="1">
                <a:solidFill>
                  <a:srgbClr val="000000"/>
                </a:solidFill>
              </a:rPr>
              <a:t>pseudocode</a:t>
            </a:r>
            <a:r>
              <a:rPr lang="en-US" altLang="en-US" sz="2500" dirty="0">
                <a:solidFill>
                  <a:srgbClr val="000000"/>
                </a:solidFill>
              </a:rPr>
              <a:t> </a:t>
            </a:r>
            <a:r>
              <a:rPr lang="en-US" altLang="en-US" sz="2500" b="1" i="1" dirty="0">
                <a:solidFill>
                  <a:srgbClr val="000000"/>
                </a:solidFill>
              </a:rPr>
              <a:t>If…else</a:t>
            </a:r>
            <a:r>
              <a:rPr lang="en-US" altLang="en-US" sz="2500" i="1" dirty="0">
                <a:solidFill>
                  <a:srgbClr val="000000"/>
                </a:solidFill>
              </a:rPr>
              <a:t> </a:t>
            </a:r>
            <a:r>
              <a:rPr lang="en-US" altLang="en-US" sz="2500" dirty="0">
                <a:solidFill>
                  <a:srgbClr val="000000"/>
                </a:solidFill>
              </a:rPr>
              <a:t>statement may be written in C as</a:t>
            </a:r>
          </a:p>
          <a:p>
            <a:pPr lvl="2">
              <a:lnSpc>
                <a:spcPct val="90000"/>
              </a:lnSpc>
            </a:pPr>
            <a:r>
              <a:rPr lang="en-US" altLang="en-US" sz="1900" b="1" dirty="0">
                <a:solidFill>
                  <a:srgbClr val="0000FF"/>
                </a:solidFill>
                <a:latin typeface="Consolas" panose="020B0609020204030204" pitchFamily="49" charset="0"/>
              </a:rPr>
              <a:t>if</a:t>
            </a:r>
            <a:r>
              <a:rPr lang="en-US" altLang="en-US" sz="1900" b="1" dirty="0">
                <a:solidFill>
                  <a:srgbClr val="000000"/>
                </a:solidFill>
                <a:latin typeface="Consolas" panose="020B0609020204030204" pitchFamily="49" charset="0"/>
              </a:rPr>
              <a:t> ( grade &gt;= </a:t>
            </a:r>
            <a:r>
              <a:rPr lang="en-US" altLang="en-US" sz="1900" b="1" dirty="0">
                <a:solidFill>
                  <a:srgbClr val="128AFF"/>
                </a:solidFill>
                <a:latin typeface="Consolas" panose="020B0609020204030204" pitchFamily="49" charset="0"/>
              </a:rPr>
              <a:t>60</a:t>
            </a:r>
            <a:r>
              <a:rPr lang="en-US" altLang="en-US" sz="1900" b="1" dirty="0">
                <a:solidFill>
                  <a:srgbClr val="000000"/>
                </a:solidFill>
                <a:latin typeface="Consolas" panose="020B0609020204030204" pitchFamily="49" charset="0"/>
              </a:rPr>
              <a:t> ) {</a:t>
            </a:r>
            <a:br>
              <a:rPr lang="en-US" altLang="en-US" sz="1900" b="1" dirty="0">
                <a:solidFill>
                  <a:srgbClr val="000000"/>
                </a:solidFill>
                <a:latin typeface="Consolas" panose="020B0609020204030204" pitchFamily="49" charset="0"/>
              </a:rPr>
            </a:br>
            <a:r>
              <a:rPr lang="en-US" altLang="en-US" sz="1900" b="1" dirty="0">
                <a:solidFill>
                  <a:srgbClr val="000000"/>
                </a:solidFill>
                <a:latin typeface="Consolas" panose="020B0609020204030204" pitchFamily="49" charset="0"/>
              </a:rPr>
              <a:t>   </a:t>
            </a:r>
            <a:r>
              <a:rPr lang="en-US" altLang="en-US" sz="1900" b="1" dirty="0" err="1">
                <a:solidFill>
                  <a:srgbClr val="000000"/>
                </a:solidFill>
                <a:latin typeface="Consolas" panose="020B0609020204030204" pitchFamily="49" charset="0"/>
              </a:rPr>
              <a:t>printf</a:t>
            </a:r>
            <a:r>
              <a:rPr lang="en-US" altLang="en-US" sz="1900" b="1" dirty="0">
                <a:solidFill>
                  <a:srgbClr val="000000"/>
                </a:solidFill>
                <a:latin typeface="Consolas" panose="020B0609020204030204" pitchFamily="49" charset="0"/>
              </a:rPr>
              <a:t>( </a:t>
            </a:r>
            <a:r>
              <a:rPr lang="en-US" altLang="en-US" sz="1900" b="1" dirty="0">
                <a:solidFill>
                  <a:srgbClr val="128AFF"/>
                </a:solidFill>
                <a:latin typeface="Consolas" panose="020B0609020204030204" pitchFamily="49" charset="0"/>
              </a:rPr>
              <a:t>"Passed\n"</a:t>
            </a:r>
            <a:r>
              <a:rPr lang="en-US" altLang="en-US" sz="1900" b="1" dirty="0">
                <a:solidFill>
                  <a:srgbClr val="000000"/>
                </a:solidFill>
                <a:latin typeface="Consolas" panose="020B0609020204030204" pitchFamily="49" charset="0"/>
              </a:rPr>
              <a:t> );</a:t>
            </a:r>
            <a:br>
              <a:rPr lang="en-US" altLang="en-US" sz="1900" b="1" dirty="0">
                <a:solidFill>
                  <a:srgbClr val="000000"/>
                </a:solidFill>
                <a:latin typeface="Consolas" panose="020B0609020204030204" pitchFamily="49" charset="0"/>
              </a:rPr>
            </a:br>
            <a:r>
              <a:rPr lang="en-US" altLang="en-US" sz="1900" b="1" dirty="0">
                <a:solidFill>
                  <a:srgbClr val="000000"/>
                </a:solidFill>
                <a:latin typeface="Consolas" panose="020B0609020204030204" pitchFamily="49" charset="0"/>
              </a:rPr>
              <a:t>}</a:t>
            </a:r>
            <a:r>
              <a:rPr lang="en-US" altLang="en-US" sz="1900" b="1" dirty="0">
                <a:solidFill>
                  <a:srgbClr val="00BF00"/>
                </a:solidFill>
                <a:latin typeface="Consolas" panose="020B0609020204030204" pitchFamily="49" charset="0"/>
              </a:rPr>
              <a:t> // end if</a:t>
            </a:r>
            <a:br>
              <a:rPr lang="en-US" altLang="en-US" sz="1900" b="1" dirty="0">
                <a:solidFill>
                  <a:srgbClr val="00BF00"/>
                </a:solidFill>
                <a:latin typeface="Consolas" panose="020B0609020204030204" pitchFamily="49" charset="0"/>
              </a:rPr>
            </a:br>
            <a:r>
              <a:rPr lang="en-US" altLang="en-US" sz="1900" b="1" dirty="0">
                <a:solidFill>
                  <a:srgbClr val="0000FF"/>
                </a:solidFill>
                <a:latin typeface="Consolas" panose="020B0609020204030204" pitchFamily="49" charset="0"/>
              </a:rPr>
              <a:t>else </a:t>
            </a:r>
            <a:r>
              <a:rPr lang="en-US" altLang="en-US" sz="1900" b="1" dirty="0">
                <a:solidFill>
                  <a:srgbClr val="000000"/>
                </a:solidFill>
                <a:latin typeface="Consolas" panose="020B0609020204030204" pitchFamily="49" charset="0"/>
              </a:rPr>
              <a:t>{</a:t>
            </a:r>
            <a:br>
              <a:rPr lang="en-US" altLang="en-US" sz="1900" b="1" dirty="0">
                <a:solidFill>
                  <a:srgbClr val="000000"/>
                </a:solidFill>
                <a:latin typeface="Consolas" panose="020B0609020204030204" pitchFamily="49" charset="0"/>
              </a:rPr>
            </a:br>
            <a:r>
              <a:rPr lang="en-US" altLang="en-US" sz="1900" b="1" dirty="0">
                <a:solidFill>
                  <a:srgbClr val="000000"/>
                </a:solidFill>
                <a:latin typeface="Consolas" panose="020B0609020204030204" pitchFamily="49" charset="0"/>
              </a:rPr>
              <a:t>   </a:t>
            </a:r>
            <a:r>
              <a:rPr lang="en-US" altLang="en-US" sz="1900" b="1" dirty="0" err="1">
                <a:solidFill>
                  <a:srgbClr val="000000"/>
                </a:solidFill>
                <a:latin typeface="Consolas" panose="020B0609020204030204" pitchFamily="49" charset="0"/>
              </a:rPr>
              <a:t>printf</a:t>
            </a:r>
            <a:r>
              <a:rPr lang="en-US" altLang="en-US" sz="1900" b="1" dirty="0">
                <a:solidFill>
                  <a:srgbClr val="000000"/>
                </a:solidFill>
                <a:latin typeface="Consolas" panose="020B0609020204030204" pitchFamily="49" charset="0"/>
              </a:rPr>
              <a:t>( </a:t>
            </a:r>
            <a:r>
              <a:rPr lang="en-US" altLang="en-US" sz="1900" b="1" dirty="0">
                <a:solidFill>
                  <a:srgbClr val="128AFF"/>
                </a:solidFill>
                <a:latin typeface="Consolas" panose="020B0609020204030204" pitchFamily="49" charset="0"/>
              </a:rPr>
              <a:t>"Failed\n"</a:t>
            </a:r>
            <a:r>
              <a:rPr lang="en-US" altLang="en-US" sz="1900" b="1" dirty="0">
                <a:solidFill>
                  <a:srgbClr val="000000"/>
                </a:solidFill>
                <a:latin typeface="Consolas" panose="020B0609020204030204" pitchFamily="49" charset="0"/>
              </a:rPr>
              <a:t> );</a:t>
            </a:r>
            <a:br>
              <a:rPr lang="en-US" altLang="en-US" sz="1900" b="1" dirty="0">
                <a:solidFill>
                  <a:srgbClr val="000000"/>
                </a:solidFill>
                <a:latin typeface="Consolas" panose="020B0609020204030204" pitchFamily="49" charset="0"/>
              </a:rPr>
            </a:br>
            <a:r>
              <a:rPr lang="en-US" altLang="en-US" sz="1900" b="1" dirty="0">
                <a:solidFill>
                  <a:srgbClr val="000000"/>
                </a:solidFill>
                <a:latin typeface="Consolas" panose="020B0609020204030204" pitchFamily="49" charset="0"/>
              </a:rPr>
              <a:t>}</a:t>
            </a:r>
            <a:r>
              <a:rPr lang="en-US" altLang="en-US" sz="1900" b="1" dirty="0">
                <a:solidFill>
                  <a:srgbClr val="00BF00"/>
                </a:solidFill>
                <a:latin typeface="Consolas" panose="020B0609020204030204" pitchFamily="49" charset="0"/>
              </a:rPr>
              <a:t> // end else</a:t>
            </a:r>
          </a:p>
          <a:p>
            <a:pPr>
              <a:lnSpc>
                <a:spcPct val="90000"/>
              </a:lnSpc>
            </a:pPr>
            <a:r>
              <a:rPr lang="en-US" altLang="en-US" sz="2500" dirty="0">
                <a:solidFill>
                  <a:srgbClr val="000000"/>
                </a:solidFill>
              </a:rPr>
              <a:t>The flowchart </a:t>
            </a:r>
            <a:r>
              <a:rPr lang="tr-TR" altLang="en-US" sz="2500" dirty="0">
                <a:solidFill>
                  <a:srgbClr val="000000"/>
                </a:solidFill>
              </a:rPr>
              <a:t>is shown in</a:t>
            </a:r>
            <a:r>
              <a:rPr lang="en-US" altLang="en-US" sz="2500" dirty="0">
                <a:solidFill>
                  <a:srgbClr val="000000"/>
                </a:solidFill>
              </a:rPr>
              <a:t> Fig. 3.3.</a:t>
            </a:r>
            <a:r>
              <a:rPr lang="tr-TR" altLang="en-US" sz="2500" dirty="0">
                <a:solidFill>
                  <a:srgbClr val="000000"/>
                </a:solidFill>
              </a:rPr>
              <a:t> T</a:t>
            </a:r>
            <a:r>
              <a:rPr lang="en-US" altLang="en-US" sz="2500" dirty="0">
                <a:solidFill>
                  <a:srgbClr val="000000"/>
                </a:solidFill>
              </a:rPr>
              <a:t>he only symbols are rectangles for actions and a diamond for a decision.</a:t>
            </a:r>
          </a:p>
        </p:txBody>
      </p:sp>
      <p:sp>
        <p:nvSpPr>
          <p:cNvPr id="378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25</a:t>
            </a:fld>
            <a:endParaRPr lang="en-US" altLang="en-US" dirty="0"/>
          </a:p>
        </p:txBody>
      </p:sp>
      <p:pic>
        <p:nvPicPr>
          <p:cNvPr id="6" name="Picture 5" descr="chtp8_03_Page_08"/>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47778"/>
          <a:stretch/>
        </p:blipFill>
        <p:spPr>
          <a:xfrm>
            <a:off x="1164717" y="4252595"/>
            <a:ext cx="6846977" cy="2468880"/>
          </a:xfrm>
          <a:prstGeom prst="rect">
            <a:avLst/>
          </a:prstGeom>
          <a:noFill/>
          <a:ln>
            <a:noFill/>
          </a:ln>
        </p:spPr>
      </p:pic>
    </p:spTree>
    <p:extLst>
      <p:ext uri="{BB962C8B-B14F-4D97-AF65-F5344CB8AC3E}">
        <p14:creationId xmlns:p14="http://schemas.microsoft.com/office/powerpoint/2010/main" val="333177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 (Cont.)</a:t>
            </a:r>
          </a:p>
        </p:txBody>
      </p:sp>
      <p:sp>
        <p:nvSpPr>
          <p:cNvPr id="44035" name="Text Placeholder 2"/>
          <p:cNvSpPr>
            <a:spLocks noGrp="1"/>
          </p:cNvSpPr>
          <p:nvPr>
            <p:ph type="body" idx="1"/>
          </p:nvPr>
        </p:nvSpPr>
        <p:spPr>
          <a:xfrm>
            <a:off x="228600" y="1219199"/>
            <a:ext cx="8686800" cy="5546725"/>
          </a:xfrm>
        </p:spPr>
        <p:txBody>
          <a:bodyPr rtlCol="0">
            <a:normAutofit/>
          </a:bodyPr>
          <a:lstStyle/>
          <a:p>
            <a:pPr fontAlgn="auto">
              <a:lnSpc>
                <a:spcPct val="90000"/>
              </a:lnSpc>
              <a:spcAft>
                <a:spcPts val="0"/>
              </a:spcAft>
              <a:defRPr/>
            </a:pPr>
            <a:r>
              <a:rPr lang="en-US" altLang="en-US" dirty="0">
                <a:solidFill>
                  <a:srgbClr val="000000"/>
                </a:solidFill>
              </a:rPr>
              <a:t>C provides the </a:t>
            </a:r>
            <a:r>
              <a:rPr lang="en-US" altLang="en-US" dirty="0">
                <a:solidFill>
                  <a:srgbClr val="0000FF"/>
                </a:solidFill>
              </a:rPr>
              <a:t>conditional operator </a:t>
            </a:r>
            <a:r>
              <a:rPr lang="en-US" altLang="en-US" dirty="0">
                <a:solidFill>
                  <a:srgbClr val="000000"/>
                </a:solidFill>
              </a:rPr>
              <a:t>(</a:t>
            </a:r>
            <a:r>
              <a:rPr lang="en-US" altLang="en-US" dirty="0">
                <a:solidFill>
                  <a:srgbClr val="0000FF"/>
                </a:solidFill>
                <a:latin typeface="Consolas" panose="020B0609020204030204" pitchFamily="49" charset="0"/>
              </a:rPr>
              <a:t>?</a:t>
            </a:r>
            <a:r>
              <a:rPr lang="en-US" altLang="en-US" dirty="0">
                <a:solidFill>
                  <a:srgbClr val="0000FF"/>
                </a:solidFill>
              </a:rPr>
              <a:t>:</a:t>
            </a:r>
            <a:r>
              <a:rPr lang="en-US" altLang="en-US" dirty="0">
                <a:solidFill>
                  <a:srgbClr val="000000"/>
                </a:solidFill>
              </a:rPr>
              <a:t>) which is closely </a:t>
            </a:r>
            <a:r>
              <a:rPr lang="en-US" altLang="en-US" u="sng" dirty="0">
                <a:solidFill>
                  <a:srgbClr val="000000"/>
                </a:solidFill>
              </a:rPr>
              <a:t>related to the </a:t>
            </a:r>
            <a:r>
              <a:rPr lang="en-US" altLang="en-US" b="1" u="sng" dirty="0">
                <a:solidFill>
                  <a:srgbClr val="000000"/>
                </a:solidFill>
                <a:latin typeface="Consolas" panose="020B0609020204030204" pitchFamily="49" charset="0"/>
              </a:rPr>
              <a:t>if</a:t>
            </a:r>
            <a:r>
              <a:rPr lang="en-US" altLang="en-US" b="1" u="sng" dirty="0">
                <a:solidFill>
                  <a:srgbClr val="000000"/>
                </a:solidFill>
              </a:rPr>
              <a:t>…</a:t>
            </a:r>
            <a:r>
              <a:rPr lang="en-US" altLang="en-US" b="1" u="sng" dirty="0">
                <a:solidFill>
                  <a:srgbClr val="000000"/>
                </a:solidFill>
                <a:latin typeface="Consolas" panose="020B0609020204030204" pitchFamily="49" charset="0"/>
              </a:rPr>
              <a:t>else</a:t>
            </a:r>
            <a:r>
              <a:rPr lang="en-US" altLang="en-US" u="sng" dirty="0">
                <a:solidFill>
                  <a:srgbClr val="000000"/>
                </a:solidFill>
              </a:rPr>
              <a:t> statement</a:t>
            </a:r>
            <a:r>
              <a:rPr lang="en-US" altLang="en-US" dirty="0">
                <a:solidFill>
                  <a:srgbClr val="000000"/>
                </a:solidFill>
              </a:rPr>
              <a:t>.</a:t>
            </a:r>
          </a:p>
          <a:p>
            <a:pPr fontAlgn="auto">
              <a:lnSpc>
                <a:spcPct val="90000"/>
              </a:lnSpc>
              <a:spcAft>
                <a:spcPts val="0"/>
              </a:spcAft>
              <a:defRPr/>
            </a:pPr>
            <a:r>
              <a:rPr lang="en-US" altLang="en-US" dirty="0">
                <a:solidFill>
                  <a:srgbClr val="000000"/>
                </a:solidFill>
              </a:rPr>
              <a:t>The conditional operator is C’s only ternary operator—it takes </a:t>
            </a:r>
            <a:r>
              <a:rPr lang="en-US" altLang="en-US" i="1" u="sng" dirty="0">
                <a:solidFill>
                  <a:srgbClr val="000000"/>
                </a:solidFill>
              </a:rPr>
              <a:t>three</a:t>
            </a:r>
            <a:r>
              <a:rPr lang="en-US" altLang="en-US" u="sng" dirty="0">
                <a:solidFill>
                  <a:srgbClr val="000000"/>
                </a:solidFill>
              </a:rPr>
              <a:t> operands</a:t>
            </a:r>
            <a:r>
              <a:rPr lang="en-US" altLang="en-US" dirty="0">
                <a:solidFill>
                  <a:srgbClr val="000000"/>
                </a:solidFill>
              </a:rPr>
              <a:t>.</a:t>
            </a:r>
          </a:p>
          <a:p>
            <a:pPr fontAlgn="auto">
              <a:lnSpc>
                <a:spcPct val="90000"/>
              </a:lnSpc>
              <a:spcAft>
                <a:spcPts val="0"/>
              </a:spcAft>
              <a:defRPr/>
            </a:pPr>
            <a:r>
              <a:rPr lang="en-US" altLang="en-US" dirty="0">
                <a:solidFill>
                  <a:srgbClr val="000000"/>
                </a:solidFill>
              </a:rPr>
              <a:t>These </a:t>
            </a:r>
            <a:r>
              <a:rPr lang="tr-TR" altLang="en-US" dirty="0">
                <a:solidFill>
                  <a:srgbClr val="000000"/>
                </a:solidFill>
              </a:rPr>
              <a:t>operands </a:t>
            </a:r>
            <a:r>
              <a:rPr lang="en-US" altLang="en-US" dirty="0">
                <a:solidFill>
                  <a:srgbClr val="000000"/>
                </a:solidFill>
              </a:rPr>
              <a:t>together with the conditional operator form a </a:t>
            </a:r>
            <a:r>
              <a:rPr lang="en-US" altLang="en-US" dirty="0">
                <a:solidFill>
                  <a:srgbClr val="0000FF"/>
                </a:solidFill>
              </a:rPr>
              <a:t>conditional expression</a:t>
            </a:r>
            <a:r>
              <a:rPr lang="en-US" altLang="en-US" dirty="0">
                <a:solidFill>
                  <a:srgbClr val="000000"/>
                </a:solidFill>
              </a:rPr>
              <a:t>.</a:t>
            </a:r>
          </a:p>
          <a:p>
            <a:pPr fontAlgn="auto">
              <a:lnSpc>
                <a:spcPct val="90000"/>
              </a:lnSpc>
              <a:spcAft>
                <a:spcPts val="0"/>
              </a:spcAft>
              <a:defRPr/>
            </a:pPr>
            <a:r>
              <a:rPr lang="en-US" altLang="en-US" dirty="0">
                <a:solidFill>
                  <a:srgbClr val="000000"/>
                </a:solidFill>
              </a:rPr>
              <a:t>The </a:t>
            </a:r>
            <a:r>
              <a:rPr lang="en-US" altLang="en-US" u="sng" dirty="0">
                <a:solidFill>
                  <a:srgbClr val="000000"/>
                </a:solidFill>
              </a:rPr>
              <a:t>first operand</a:t>
            </a:r>
            <a:r>
              <a:rPr lang="en-US" altLang="en-US" dirty="0">
                <a:solidFill>
                  <a:srgbClr val="000000"/>
                </a:solidFill>
              </a:rPr>
              <a:t> is a </a:t>
            </a:r>
            <a:r>
              <a:rPr lang="en-US" altLang="en-US" b="1" i="1" dirty="0">
                <a:solidFill>
                  <a:srgbClr val="000000"/>
                </a:solidFill>
              </a:rPr>
              <a:t>condition</a:t>
            </a:r>
            <a:r>
              <a:rPr lang="en-US" altLang="en-US" dirty="0">
                <a:solidFill>
                  <a:srgbClr val="000000"/>
                </a:solidFill>
              </a:rPr>
              <a:t>.</a:t>
            </a:r>
          </a:p>
          <a:p>
            <a:pPr fontAlgn="auto">
              <a:lnSpc>
                <a:spcPct val="90000"/>
              </a:lnSpc>
              <a:spcAft>
                <a:spcPts val="0"/>
              </a:spcAft>
              <a:defRPr/>
            </a:pPr>
            <a:r>
              <a:rPr lang="en-US" altLang="en-US" dirty="0">
                <a:solidFill>
                  <a:srgbClr val="000000"/>
                </a:solidFill>
              </a:rPr>
              <a:t>The </a:t>
            </a:r>
            <a:r>
              <a:rPr lang="en-US" altLang="en-US" u="sng" dirty="0">
                <a:solidFill>
                  <a:srgbClr val="000000"/>
                </a:solidFill>
              </a:rPr>
              <a:t>second operand</a:t>
            </a:r>
            <a:r>
              <a:rPr lang="en-US" altLang="en-US" dirty="0">
                <a:solidFill>
                  <a:srgbClr val="000000"/>
                </a:solidFill>
              </a:rPr>
              <a:t> is the </a:t>
            </a:r>
            <a:r>
              <a:rPr lang="en-US" altLang="en-US" b="1" i="1" dirty="0">
                <a:solidFill>
                  <a:srgbClr val="000000"/>
                </a:solidFill>
              </a:rPr>
              <a:t>value</a:t>
            </a:r>
            <a:r>
              <a:rPr lang="en-US" altLang="en-US" dirty="0">
                <a:solidFill>
                  <a:srgbClr val="000000"/>
                </a:solidFill>
              </a:rPr>
              <a:t> for the entire conditional expression if the condition is </a:t>
            </a:r>
            <a:r>
              <a:rPr lang="en-US" altLang="en-US" b="1" i="1" dirty="0">
                <a:solidFill>
                  <a:srgbClr val="000000"/>
                </a:solidFill>
              </a:rPr>
              <a:t>true</a:t>
            </a:r>
            <a:r>
              <a:rPr lang="en-US" altLang="en-US" dirty="0">
                <a:solidFill>
                  <a:srgbClr val="000000"/>
                </a:solidFill>
              </a:rPr>
              <a:t> and the operand is the </a:t>
            </a:r>
            <a:r>
              <a:rPr lang="en-US" altLang="en-US" b="1" i="1" dirty="0">
                <a:solidFill>
                  <a:srgbClr val="000000"/>
                </a:solidFill>
              </a:rPr>
              <a:t>value</a:t>
            </a:r>
            <a:r>
              <a:rPr lang="en-US" altLang="en-US" dirty="0">
                <a:solidFill>
                  <a:srgbClr val="000000"/>
                </a:solidFill>
              </a:rPr>
              <a:t> for the entire conditional expression if the condition is </a:t>
            </a:r>
            <a:r>
              <a:rPr lang="en-US" altLang="en-US" b="1" i="1" dirty="0">
                <a:solidFill>
                  <a:srgbClr val="000000"/>
                </a:solidFill>
              </a:rPr>
              <a:t>false</a:t>
            </a:r>
            <a:r>
              <a:rPr lang="en-US" altLang="en-US" dirty="0">
                <a:solidFill>
                  <a:srgbClr val="000000"/>
                </a:solidFill>
              </a:rPr>
              <a:t>.</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26</a:t>
            </a:fld>
            <a:endParaRPr lang="en-US" altLang="en-US" dirty="0"/>
          </a:p>
        </p:txBody>
      </p:sp>
    </p:spTree>
    <p:extLst>
      <p:ext uri="{BB962C8B-B14F-4D97-AF65-F5344CB8AC3E}">
        <p14:creationId xmlns:p14="http://schemas.microsoft.com/office/powerpoint/2010/main" val="1522735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 (Cont.)</a:t>
            </a:r>
          </a:p>
        </p:txBody>
      </p:sp>
      <p:sp>
        <p:nvSpPr>
          <p:cNvPr id="40963" name="Text Placeholder 2"/>
          <p:cNvSpPr>
            <a:spLocks noGrp="1"/>
          </p:cNvSpPr>
          <p:nvPr>
            <p:ph type="body" idx="1"/>
          </p:nvPr>
        </p:nvSpPr>
        <p:spPr>
          <a:xfrm>
            <a:off x="109184" y="1401716"/>
            <a:ext cx="8991600" cy="4114800"/>
          </a:xfrm>
        </p:spPr>
        <p:txBody>
          <a:bodyPr>
            <a:noAutofit/>
          </a:bodyPr>
          <a:lstStyle/>
          <a:p>
            <a:r>
              <a:rPr lang="en-US" altLang="en-US" sz="2600" dirty="0">
                <a:solidFill>
                  <a:srgbClr val="000000"/>
                </a:solidFill>
              </a:rPr>
              <a:t>For example, the </a:t>
            </a:r>
            <a:r>
              <a:rPr lang="en-US" altLang="en-US" sz="2600" b="1" dirty="0">
                <a:solidFill>
                  <a:srgbClr val="000000"/>
                </a:solidFill>
                <a:latin typeface="Consolas" panose="020B0609020204030204" pitchFamily="49" charset="0"/>
              </a:rPr>
              <a:t>puts</a:t>
            </a:r>
            <a:r>
              <a:rPr lang="en-US" altLang="en-US" sz="2600" dirty="0">
                <a:solidFill>
                  <a:srgbClr val="000000"/>
                </a:solidFill>
              </a:rPr>
              <a:t> statement</a:t>
            </a:r>
          </a:p>
          <a:p>
            <a:pPr lvl="2"/>
            <a:r>
              <a:rPr lang="en-US" altLang="en-US" sz="2600" dirty="0">
                <a:latin typeface="Consolas" panose="020B0609020204030204" pitchFamily="49" charset="0"/>
                <a:cs typeface="Consolas" panose="020B0609020204030204" pitchFamily="49" charset="0"/>
              </a:rPr>
              <a:t>puts( grade &gt;= </a:t>
            </a:r>
            <a:r>
              <a:rPr lang="en-US" altLang="en-US" sz="2600" b="1" dirty="0">
                <a:solidFill>
                  <a:srgbClr val="00B0F0"/>
                </a:solidFill>
                <a:latin typeface="Consolas" panose="020B0609020204030204" pitchFamily="49" charset="0"/>
                <a:cs typeface="Consolas" panose="020B0609020204030204" pitchFamily="49" charset="0"/>
              </a:rPr>
              <a:t>60</a:t>
            </a:r>
            <a:r>
              <a:rPr lang="en-US" altLang="en-US" sz="2600" dirty="0">
                <a:solidFill>
                  <a:srgbClr val="00B0F0"/>
                </a:solidFill>
                <a:latin typeface="Consolas" panose="020B0609020204030204" pitchFamily="49" charset="0"/>
                <a:cs typeface="Consolas" panose="020B0609020204030204" pitchFamily="49" charset="0"/>
              </a:rPr>
              <a:t> </a:t>
            </a:r>
            <a:r>
              <a:rPr lang="en-US" altLang="en-US" sz="2600" dirty="0">
                <a:latin typeface="Consolas" panose="020B0609020204030204" pitchFamily="49" charset="0"/>
                <a:cs typeface="Consolas" panose="020B0609020204030204" pitchFamily="49" charset="0"/>
              </a:rPr>
              <a:t>? </a:t>
            </a:r>
            <a:r>
              <a:rPr lang="en-US" altLang="en-US" sz="2600" b="1" dirty="0">
                <a:solidFill>
                  <a:srgbClr val="00B0F0"/>
                </a:solidFill>
                <a:latin typeface="Consolas" panose="020B0609020204030204" pitchFamily="49" charset="0"/>
                <a:cs typeface="Consolas" panose="020B0609020204030204" pitchFamily="49" charset="0"/>
              </a:rPr>
              <a:t>"Passed"</a:t>
            </a:r>
            <a:r>
              <a:rPr lang="en-US" altLang="en-US" sz="2600" dirty="0">
                <a:latin typeface="Consolas" panose="020B0609020204030204" pitchFamily="49" charset="0"/>
                <a:cs typeface="Consolas" panose="020B0609020204030204" pitchFamily="49" charset="0"/>
              </a:rPr>
              <a:t> : </a:t>
            </a:r>
            <a:r>
              <a:rPr lang="en-US" altLang="en-US" sz="2600" b="1" dirty="0">
                <a:solidFill>
                  <a:srgbClr val="00B0F0"/>
                </a:solidFill>
                <a:latin typeface="Consolas" panose="020B0609020204030204" pitchFamily="49" charset="0"/>
                <a:cs typeface="Consolas" panose="020B0609020204030204" pitchFamily="49" charset="0"/>
              </a:rPr>
              <a:t>"Failed"</a:t>
            </a:r>
            <a:r>
              <a:rPr lang="en-US" altLang="en-US" sz="2600" dirty="0">
                <a:latin typeface="Consolas" panose="020B0609020204030204" pitchFamily="49" charset="0"/>
                <a:cs typeface="Consolas" panose="020B0609020204030204" pitchFamily="49" charset="0"/>
              </a:rPr>
              <a:t> );</a:t>
            </a:r>
          </a:p>
          <a:p>
            <a:pPr marL="365125" lvl="1" indent="0">
              <a:buFont typeface="Verdana" panose="020B0604030504040204" pitchFamily="34" charset="0"/>
              <a:buNone/>
            </a:pPr>
            <a:r>
              <a:rPr lang="en-US" altLang="en-US" sz="2600" dirty="0">
                <a:solidFill>
                  <a:srgbClr val="000000"/>
                </a:solidFill>
              </a:rPr>
              <a:t>contains as its second argument a </a:t>
            </a:r>
            <a:r>
              <a:rPr lang="en-US" altLang="en-US" sz="2600" u="sng" dirty="0">
                <a:solidFill>
                  <a:srgbClr val="000000"/>
                </a:solidFill>
              </a:rPr>
              <a:t>conditional expression</a:t>
            </a:r>
            <a:r>
              <a:rPr lang="en-US" altLang="en-US" sz="2600" dirty="0">
                <a:solidFill>
                  <a:srgbClr val="000000"/>
                </a:solidFill>
              </a:rPr>
              <a:t> that evaluates to the string </a:t>
            </a:r>
            <a:r>
              <a:rPr lang="en-US" altLang="en-US" sz="2600" dirty="0">
                <a:solidFill>
                  <a:srgbClr val="000000"/>
                </a:solidFill>
                <a:latin typeface="Consolas" panose="020B0609020204030204" pitchFamily="49" charset="0"/>
              </a:rPr>
              <a:t>"Passed"</a:t>
            </a:r>
            <a:r>
              <a:rPr lang="en-US" altLang="en-US" sz="2600" dirty="0">
                <a:solidFill>
                  <a:srgbClr val="000000"/>
                </a:solidFill>
              </a:rPr>
              <a:t> if the condition </a:t>
            </a:r>
            <a:r>
              <a:rPr lang="en-US" altLang="en-US" sz="2600" dirty="0">
                <a:solidFill>
                  <a:srgbClr val="000000"/>
                </a:solidFill>
                <a:latin typeface="Consolas" panose="020B0609020204030204" pitchFamily="49" charset="0"/>
              </a:rPr>
              <a:t>grade</a:t>
            </a:r>
            <a:r>
              <a:rPr lang="en-US" altLang="en-US" sz="2600" dirty="0">
                <a:solidFill>
                  <a:srgbClr val="000000"/>
                </a:solidFill>
              </a:rPr>
              <a:t> </a:t>
            </a:r>
            <a:r>
              <a:rPr lang="en-US" altLang="en-US" sz="2600" dirty="0">
                <a:solidFill>
                  <a:srgbClr val="000000"/>
                </a:solidFill>
                <a:latin typeface="Consolas" panose="020B0609020204030204" pitchFamily="49" charset="0"/>
              </a:rPr>
              <a:t>&gt;=</a:t>
            </a:r>
            <a:r>
              <a:rPr lang="en-US" altLang="en-US" sz="2600" dirty="0">
                <a:solidFill>
                  <a:srgbClr val="000000"/>
                </a:solidFill>
              </a:rPr>
              <a:t> </a:t>
            </a:r>
            <a:r>
              <a:rPr lang="en-US" altLang="en-US" sz="2600" dirty="0">
                <a:solidFill>
                  <a:srgbClr val="000000"/>
                </a:solidFill>
                <a:latin typeface="Consolas" panose="020B0609020204030204" pitchFamily="49" charset="0"/>
              </a:rPr>
              <a:t>60</a:t>
            </a:r>
            <a:r>
              <a:rPr lang="en-US" altLang="en-US" sz="2600" dirty="0">
                <a:solidFill>
                  <a:srgbClr val="000000"/>
                </a:solidFill>
              </a:rPr>
              <a:t> is </a:t>
            </a:r>
            <a:r>
              <a:rPr lang="en-US" altLang="en-US" sz="2600" b="1" dirty="0">
                <a:solidFill>
                  <a:srgbClr val="000000"/>
                </a:solidFill>
              </a:rPr>
              <a:t>true</a:t>
            </a:r>
            <a:r>
              <a:rPr lang="en-US" altLang="en-US" sz="2600" dirty="0">
                <a:solidFill>
                  <a:srgbClr val="000000"/>
                </a:solidFill>
              </a:rPr>
              <a:t> and to the string </a:t>
            </a:r>
            <a:r>
              <a:rPr lang="en-US" altLang="en-US" sz="2600" dirty="0">
                <a:solidFill>
                  <a:srgbClr val="000000"/>
                </a:solidFill>
                <a:latin typeface="Consolas" panose="020B0609020204030204" pitchFamily="49" charset="0"/>
              </a:rPr>
              <a:t>"Failed"</a:t>
            </a:r>
            <a:r>
              <a:rPr lang="en-US" altLang="en-US" sz="2600" dirty="0">
                <a:solidFill>
                  <a:srgbClr val="000000"/>
                </a:solidFill>
              </a:rPr>
              <a:t> if the condition is </a:t>
            </a:r>
            <a:r>
              <a:rPr lang="en-US" altLang="en-US" sz="2600" b="1" dirty="0">
                <a:solidFill>
                  <a:srgbClr val="000000"/>
                </a:solidFill>
              </a:rPr>
              <a:t>false</a:t>
            </a:r>
            <a:r>
              <a:rPr lang="en-US" altLang="en-US" sz="2600" dirty="0">
                <a:solidFill>
                  <a:srgbClr val="000000"/>
                </a:solidFill>
              </a:rPr>
              <a:t>.</a:t>
            </a:r>
          </a:p>
          <a:p>
            <a:r>
              <a:rPr lang="en-US" altLang="en-US" sz="2600" dirty="0" err="1">
                <a:solidFill>
                  <a:srgbClr val="000000"/>
                </a:solidFill>
              </a:rPr>
              <a:t>Th</a:t>
            </a:r>
            <a:r>
              <a:rPr lang="tr-TR" altLang="en-US" sz="2600" dirty="0">
                <a:solidFill>
                  <a:srgbClr val="000000"/>
                </a:solidFill>
              </a:rPr>
              <a:t>is</a:t>
            </a:r>
            <a:r>
              <a:rPr lang="en-US" altLang="en-US" sz="2600" dirty="0">
                <a:solidFill>
                  <a:srgbClr val="000000"/>
                </a:solidFill>
              </a:rPr>
              <a:t> </a:t>
            </a:r>
            <a:r>
              <a:rPr lang="en-US" altLang="en-US" sz="2600" dirty="0">
                <a:solidFill>
                  <a:srgbClr val="000000"/>
                </a:solidFill>
                <a:latin typeface="Consolas" panose="020B0609020204030204" pitchFamily="49" charset="0"/>
              </a:rPr>
              <a:t>puts</a:t>
            </a:r>
            <a:r>
              <a:rPr lang="en-US" altLang="en-US" sz="2600" dirty="0">
                <a:solidFill>
                  <a:srgbClr val="000000"/>
                </a:solidFill>
              </a:rPr>
              <a:t> statement performs in essentially the same way as the preceding </a:t>
            </a:r>
            <a:r>
              <a:rPr lang="en-US" altLang="en-US" sz="2600" dirty="0">
                <a:solidFill>
                  <a:srgbClr val="000000"/>
                </a:solidFill>
                <a:latin typeface="Consolas" panose="020B0609020204030204" pitchFamily="49" charset="0"/>
              </a:rPr>
              <a:t>if</a:t>
            </a:r>
            <a:r>
              <a:rPr lang="en-US" altLang="en-US" sz="2600" dirty="0">
                <a:solidFill>
                  <a:srgbClr val="000000"/>
                </a:solidFill>
              </a:rPr>
              <a:t>…</a:t>
            </a:r>
            <a:r>
              <a:rPr lang="en-US" altLang="en-US" sz="2600" dirty="0">
                <a:solidFill>
                  <a:srgbClr val="000000"/>
                </a:solidFill>
                <a:latin typeface="Consolas" panose="020B0609020204030204" pitchFamily="49" charset="0"/>
              </a:rPr>
              <a:t>else</a:t>
            </a:r>
            <a:r>
              <a:rPr lang="en-US" altLang="en-US" sz="2600" dirty="0">
                <a:solidFill>
                  <a:srgbClr val="000000"/>
                </a:solidFill>
              </a:rPr>
              <a:t> statement.</a:t>
            </a:r>
          </a:p>
        </p:txBody>
      </p:sp>
      <p:sp>
        <p:nvSpPr>
          <p:cNvPr id="409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27</a:t>
            </a:fld>
            <a:endParaRPr lang="en-US" altLang="en-US" dirty="0"/>
          </a:p>
        </p:txBody>
      </p:sp>
    </p:spTree>
    <p:extLst>
      <p:ext uri="{BB962C8B-B14F-4D97-AF65-F5344CB8AC3E}">
        <p14:creationId xmlns:p14="http://schemas.microsoft.com/office/powerpoint/2010/main" val="3672943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 (Cont.)</a:t>
            </a:r>
          </a:p>
        </p:txBody>
      </p:sp>
      <p:sp>
        <p:nvSpPr>
          <p:cNvPr id="46083" name="Text Placeholder 2"/>
          <p:cNvSpPr>
            <a:spLocks noGrp="1"/>
          </p:cNvSpPr>
          <p:nvPr>
            <p:ph type="body" idx="1"/>
          </p:nvPr>
        </p:nvSpPr>
        <p:spPr>
          <a:xfrm>
            <a:off x="76200" y="1600200"/>
            <a:ext cx="8991600" cy="4525963"/>
          </a:xfrm>
        </p:spPr>
        <p:txBody>
          <a:bodyPr rtlCol="0">
            <a:noAutofit/>
          </a:bodyPr>
          <a:lstStyle/>
          <a:p>
            <a:pPr fontAlgn="auto">
              <a:lnSpc>
                <a:spcPct val="90000"/>
              </a:lnSpc>
              <a:spcAft>
                <a:spcPts val="0"/>
              </a:spcAft>
              <a:defRPr/>
            </a:pPr>
            <a:r>
              <a:rPr lang="en-US" altLang="en-US" sz="2500" dirty="0">
                <a:solidFill>
                  <a:srgbClr val="000000"/>
                </a:solidFill>
              </a:rPr>
              <a:t>The </a:t>
            </a:r>
            <a:r>
              <a:rPr lang="en-US" altLang="en-US" sz="2500" b="1" dirty="0">
                <a:solidFill>
                  <a:srgbClr val="000000"/>
                </a:solidFill>
              </a:rPr>
              <a:t>second</a:t>
            </a:r>
            <a:r>
              <a:rPr lang="en-US" altLang="en-US" sz="2500" dirty="0">
                <a:solidFill>
                  <a:srgbClr val="000000"/>
                </a:solidFill>
              </a:rPr>
              <a:t> and </a:t>
            </a:r>
            <a:r>
              <a:rPr lang="en-US" altLang="en-US" sz="2500" b="1" dirty="0">
                <a:solidFill>
                  <a:srgbClr val="000000"/>
                </a:solidFill>
              </a:rPr>
              <a:t>third</a:t>
            </a:r>
            <a:r>
              <a:rPr lang="en-US" altLang="en-US" sz="2500" dirty="0">
                <a:solidFill>
                  <a:srgbClr val="000000"/>
                </a:solidFill>
              </a:rPr>
              <a:t> operands in a conditional expression can also be actions to be executed.</a:t>
            </a:r>
          </a:p>
          <a:p>
            <a:pPr fontAlgn="auto">
              <a:lnSpc>
                <a:spcPct val="90000"/>
              </a:lnSpc>
              <a:spcAft>
                <a:spcPts val="0"/>
              </a:spcAft>
              <a:defRPr/>
            </a:pPr>
            <a:r>
              <a:rPr lang="en-US" altLang="en-US" sz="2500" dirty="0">
                <a:solidFill>
                  <a:srgbClr val="000000"/>
                </a:solidFill>
              </a:rPr>
              <a:t>For example, the conditional expression</a:t>
            </a:r>
            <a:endParaRPr lang="tr-TR" altLang="en-US" sz="2500" dirty="0">
              <a:solidFill>
                <a:srgbClr val="000000"/>
              </a:solidFill>
            </a:endParaRPr>
          </a:p>
          <a:p>
            <a:pPr marL="0" indent="0" fontAlgn="auto">
              <a:lnSpc>
                <a:spcPct val="90000"/>
              </a:lnSpc>
              <a:spcAft>
                <a:spcPts val="0"/>
              </a:spcAft>
              <a:buNone/>
              <a:defRPr/>
            </a:pPr>
            <a:r>
              <a:rPr lang="en-US" altLang="en-US" sz="2500" dirty="0">
                <a:solidFill>
                  <a:srgbClr val="000000"/>
                </a:solidFill>
                <a:latin typeface="Consolas" panose="020B0609020204030204" pitchFamily="49" charset="0"/>
              </a:rPr>
              <a:t>grade &gt;= </a:t>
            </a:r>
            <a:r>
              <a:rPr lang="en-US" altLang="en-US" sz="2500" dirty="0">
                <a:solidFill>
                  <a:srgbClr val="00B0F0"/>
                </a:solidFill>
                <a:latin typeface="Consolas" panose="020B0609020204030204" pitchFamily="49" charset="0"/>
              </a:rPr>
              <a:t>60</a:t>
            </a:r>
            <a:r>
              <a:rPr lang="en-US" altLang="en-US" sz="2500" dirty="0">
                <a:solidFill>
                  <a:srgbClr val="000000"/>
                </a:solidFill>
                <a:latin typeface="Consolas" panose="020B0609020204030204" pitchFamily="49" charset="0"/>
              </a:rPr>
              <a:t> ? puts( </a:t>
            </a:r>
            <a:r>
              <a:rPr lang="en-US" altLang="en-US" sz="2500" dirty="0">
                <a:solidFill>
                  <a:srgbClr val="00B0F0"/>
                </a:solidFill>
                <a:latin typeface="Consolas" panose="020B0609020204030204" pitchFamily="49" charset="0"/>
              </a:rPr>
              <a:t>"Passed"</a:t>
            </a:r>
            <a:r>
              <a:rPr lang="en-US" altLang="en-US" sz="2500" dirty="0">
                <a:solidFill>
                  <a:srgbClr val="000000"/>
                </a:solidFill>
                <a:latin typeface="Consolas" panose="020B0609020204030204" pitchFamily="49" charset="0"/>
              </a:rPr>
              <a:t> ) : puts( </a:t>
            </a:r>
            <a:r>
              <a:rPr lang="en-US" altLang="en-US" sz="2500" dirty="0">
                <a:solidFill>
                  <a:srgbClr val="00B0F0"/>
                </a:solidFill>
                <a:latin typeface="Consolas" panose="020B0609020204030204" pitchFamily="49" charset="0"/>
              </a:rPr>
              <a:t>"Failed" </a:t>
            </a:r>
            <a:r>
              <a:rPr lang="en-US" altLang="en-US" sz="2500" dirty="0">
                <a:solidFill>
                  <a:srgbClr val="000000"/>
                </a:solidFill>
                <a:latin typeface="Consolas" panose="020B0609020204030204" pitchFamily="49" charset="0"/>
              </a:rPr>
              <a:t>);</a:t>
            </a:r>
            <a:endParaRPr lang="en-US" altLang="en-US" sz="2500" b="1" dirty="0">
              <a:solidFill>
                <a:srgbClr val="000000"/>
              </a:solidFill>
              <a:latin typeface="Consolas" panose="020B0609020204030204" pitchFamily="49" charset="0"/>
            </a:endParaRPr>
          </a:p>
          <a:p>
            <a:pPr marL="0" indent="0" fontAlgn="auto">
              <a:lnSpc>
                <a:spcPct val="90000"/>
              </a:lnSpc>
              <a:spcAft>
                <a:spcPts val="0"/>
              </a:spcAft>
              <a:buNone/>
              <a:defRPr/>
            </a:pPr>
            <a:endParaRPr lang="tr-TR" altLang="en-US" sz="2500" dirty="0">
              <a:solidFill>
                <a:srgbClr val="000000"/>
              </a:solidFill>
            </a:endParaRPr>
          </a:p>
          <a:p>
            <a:pPr marL="0" indent="0" fontAlgn="auto">
              <a:lnSpc>
                <a:spcPct val="90000"/>
              </a:lnSpc>
              <a:spcAft>
                <a:spcPts val="0"/>
              </a:spcAft>
              <a:buNone/>
              <a:defRPr/>
            </a:pPr>
            <a:r>
              <a:rPr lang="en-US" altLang="en-US" sz="2500" dirty="0">
                <a:solidFill>
                  <a:srgbClr val="000000"/>
                </a:solidFill>
              </a:rPr>
              <a:t>is read</a:t>
            </a:r>
            <a:endParaRPr lang="tr-TR" altLang="en-US" sz="2500" dirty="0">
              <a:solidFill>
                <a:srgbClr val="000000"/>
              </a:solidFill>
            </a:endParaRPr>
          </a:p>
          <a:p>
            <a:pPr marL="0" indent="0" fontAlgn="auto">
              <a:lnSpc>
                <a:spcPct val="90000"/>
              </a:lnSpc>
              <a:spcAft>
                <a:spcPts val="0"/>
              </a:spcAft>
              <a:buNone/>
              <a:defRPr/>
            </a:pPr>
            <a:r>
              <a:rPr lang="en-US" altLang="en-US" sz="2500" dirty="0">
                <a:solidFill>
                  <a:srgbClr val="000000"/>
                </a:solidFill>
              </a:rPr>
              <a:t>“If </a:t>
            </a:r>
            <a:r>
              <a:rPr lang="en-US" altLang="en-US" sz="2500" dirty="0">
                <a:solidFill>
                  <a:srgbClr val="000000"/>
                </a:solidFill>
                <a:latin typeface="Consolas" panose="020B0609020204030204" pitchFamily="49" charset="0"/>
              </a:rPr>
              <a:t>grade</a:t>
            </a:r>
            <a:r>
              <a:rPr lang="en-US" altLang="en-US" sz="2500" dirty="0">
                <a:solidFill>
                  <a:srgbClr val="000000"/>
                </a:solidFill>
              </a:rPr>
              <a:t> is greater than or equal to </a:t>
            </a:r>
            <a:r>
              <a:rPr lang="en-US" altLang="en-US" sz="2500" dirty="0">
                <a:solidFill>
                  <a:srgbClr val="000000"/>
                </a:solidFill>
                <a:latin typeface="Consolas" panose="020B0609020204030204" pitchFamily="49" charset="0"/>
              </a:rPr>
              <a:t>60</a:t>
            </a:r>
            <a:r>
              <a:rPr lang="en-US" altLang="en-US" sz="2500" dirty="0">
                <a:solidFill>
                  <a:srgbClr val="000000"/>
                </a:solidFill>
              </a:rPr>
              <a:t> then </a:t>
            </a:r>
            <a:r>
              <a:rPr lang="en-US" altLang="en-US" sz="2500" dirty="0">
                <a:solidFill>
                  <a:srgbClr val="000000"/>
                </a:solidFill>
                <a:latin typeface="Consolas" panose="020B0609020204030204" pitchFamily="49" charset="0"/>
              </a:rPr>
              <a:t>puts("Passed")</a:t>
            </a:r>
            <a:r>
              <a:rPr lang="en-US" altLang="en-US" sz="2500" dirty="0">
                <a:solidFill>
                  <a:srgbClr val="000000"/>
                </a:solidFill>
              </a:rPr>
              <a:t>, otherwise </a:t>
            </a:r>
            <a:r>
              <a:rPr lang="en-US" altLang="en-US" sz="2500" dirty="0">
                <a:solidFill>
                  <a:srgbClr val="000000"/>
                </a:solidFill>
                <a:latin typeface="Consolas" panose="020B0609020204030204" pitchFamily="49" charset="0"/>
              </a:rPr>
              <a:t>puts(</a:t>
            </a:r>
            <a:r>
              <a:rPr lang="en-US" altLang="en-US" sz="2500" dirty="0">
                <a:solidFill>
                  <a:srgbClr val="000000"/>
                </a:solidFill>
              </a:rPr>
              <a:t> </a:t>
            </a:r>
            <a:r>
              <a:rPr lang="en-US" altLang="en-US" sz="2500" dirty="0">
                <a:solidFill>
                  <a:srgbClr val="000000"/>
                </a:solidFill>
                <a:latin typeface="Consolas" panose="020B0609020204030204" pitchFamily="49" charset="0"/>
              </a:rPr>
              <a:t>"Failed"</a:t>
            </a:r>
            <a:r>
              <a:rPr lang="en-US" altLang="en-US" sz="2500" dirty="0">
                <a:solidFill>
                  <a:srgbClr val="000000"/>
                </a:solidFill>
              </a:rPr>
              <a:t> </a:t>
            </a:r>
            <a:r>
              <a:rPr lang="en-US" altLang="en-US" sz="2500" dirty="0">
                <a:solidFill>
                  <a:srgbClr val="000000"/>
                </a:solidFill>
                <a:latin typeface="Consolas" panose="020B0609020204030204" pitchFamily="49" charset="0"/>
              </a:rPr>
              <a:t>)</a:t>
            </a:r>
            <a:r>
              <a:rPr lang="en-US" altLang="en-US" sz="2500" dirty="0">
                <a:solidFill>
                  <a:srgbClr val="000000"/>
                </a:solidFill>
              </a:rPr>
              <a:t>.” This, too, is comparable to the preceding </a:t>
            </a:r>
            <a:r>
              <a:rPr lang="en-US" altLang="en-US" sz="2500" dirty="0">
                <a:solidFill>
                  <a:srgbClr val="000000"/>
                </a:solidFill>
                <a:latin typeface="Consolas" panose="020B0609020204030204" pitchFamily="49" charset="0"/>
              </a:rPr>
              <a:t>if</a:t>
            </a:r>
            <a:r>
              <a:rPr lang="en-US" altLang="en-US" sz="2500" dirty="0">
                <a:solidFill>
                  <a:srgbClr val="000000"/>
                </a:solidFill>
              </a:rPr>
              <a:t>…</a:t>
            </a:r>
            <a:r>
              <a:rPr lang="en-US" altLang="en-US" sz="2500" dirty="0">
                <a:solidFill>
                  <a:srgbClr val="000000"/>
                </a:solidFill>
                <a:latin typeface="Consolas" panose="020B0609020204030204" pitchFamily="49" charset="0"/>
              </a:rPr>
              <a:t>else</a:t>
            </a:r>
            <a:r>
              <a:rPr lang="en-US" altLang="en-US" sz="2500" dirty="0">
                <a:solidFill>
                  <a:srgbClr val="000000"/>
                </a:solidFill>
              </a:rPr>
              <a:t> statement.</a:t>
            </a:r>
          </a:p>
          <a:p>
            <a:pPr fontAlgn="auto">
              <a:lnSpc>
                <a:spcPct val="90000"/>
              </a:lnSpc>
              <a:spcAft>
                <a:spcPts val="0"/>
              </a:spcAft>
              <a:defRPr/>
            </a:pPr>
            <a:r>
              <a:rPr lang="en-US" altLang="en-US" sz="2500" dirty="0">
                <a:solidFill>
                  <a:srgbClr val="000000"/>
                </a:solidFill>
              </a:rPr>
              <a:t>We’ll see that conditional operators can be used in some places where </a:t>
            </a:r>
            <a:r>
              <a:rPr lang="en-US" altLang="en-US" sz="2500" dirty="0">
                <a:solidFill>
                  <a:srgbClr val="000000"/>
                </a:solidFill>
                <a:latin typeface="Consolas" panose="020B0609020204030204" pitchFamily="49" charset="0"/>
              </a:rPr>
              <a:t>if</a:t>
            </a:r>
            <a:r>
              <a:rPr lang="en-US" altLang="en-US" sz="2500" dirty="0">
                <a:solidFill>
                  <a:srgbClr val="000000"/>
                </a:solidFill>
              </a:rPr>
              <a:t>…</a:t>
            </a:r>
            <a:r>
              <a:rPr lang="en-US" altLang="en-US" sz="2500" dirty="0">
                <a:solidFill>
                  <a:srgbClr val="000000"/>
                </a:solidFill>
                <a:latin typeface="Consolas" panose="020B0609020204030204" pitchFamily="49" charset="0"/>
              </a:rPr>
              <a:t>else</a:t>
            </a:r>
            <a:r>
              <a:rPr lang="en-US" altLang="en-US" sz="2500" dirty="0">
                <a:solidFill>
                  <a:srgbClr val="000000"/>
                </a:solidFill>
              </a:rPr>
              <a:t> statements cannot. </a:t>
            </a:r>
          </a:p>
        </p:txBody>
      </p:sp>
      <p:sp>
        <p:nvSpPr>
          <p:cNvPr id="419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28</a:t>
            </a:fld>
            <a:endParaRPr lang="en-US" altLang="en-US"/>
          </a:p>
        </p:txBody>
      </p:sp>
    </p:spTree>
    <p:extLst>
      <p:ext uri="{BB962C8B-B14F-4D97-AF65-F5344CB8AC3E}">
        <p14:creationId xmlns:p14="http://schemas.microsoft.com/office/powerpoint/2010/main" val="322321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862"/>
            <a:ext cx="8229600" cy="334962"/>
          </a:xfrm>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a:t>
            </a:r>
          </a:p>
        </p:txBody>
      </p:sp>
      <p:sp>
        <p:nvSpPr>
          <p:cNvPr id="3" name="Text Placeholder 2"/>
          <p:cNvSpPr>
            <a:spLocks noGrp="1"/>
          </p:cNvSpPr>
          <p:nvPr>
            <p:ph type="body" idx="1"/>
          </p:nvPr>
        </p:nvSpPr>
        <p:spPr>
          <a:xfrm>
            <a:off x="0" y="609600"/>
            <a:ext cx="9144000" cy="4800600"/>
          </a:xfrm>
        </p:spPr>
        <p:txBody>
          <a:bodyPr rtlCol="0">
            <a:normAutofit/>
          </a:bodyPr>
          <a:lstStyle/>
          <a:p>
            <a:pPr marL="109537" indent="0" fontAlgn="auto">
              <a:lnSpc>
                <a:spcPct val="80000"/>
              </a:lnSpc>
              <a:spcAft>
                <a:spcPts val="0"/>
              </a:spcAft>
              <a:buFont typeface="Wingdings 3" pitchFamily="18" charset="2"/>
              <a:buNone/>
              <a:defRPr/>
            </a:pPr>
            <a:r>
              <a:rPr lang="en-US" sz="2700" b="1" i="1" dirty="0"/>
              <a:t>Nested if...else Statements</a:t>
            </a:r>
          </a:p>
          <a:p>
            <a:pPr fontAlgn="auto">
              <a:lnSpc>
                <a:spcPct val="80000"/>
              </a:lnSpc>
              <a:spcAft>
                <a:spcPts val="0"/>
              </a:spcAft>
              <a:defRPr/>
            </a:pPr>
            <a:r>
              <a:rPr lang="en-US" sz="2700" dirty="0">
                <a:solidFill>
                  <a:srgbClr val="0000FF"/>
                </a:solidFill>
              </a:rPr>
              <a:t>Nested </a:t>
            </a:r>
            <a:r>
              <a:rPr lang="en-US" sz="2700" dirty="0">
                <a:solidFill>
                  <a:srgbClr val="0000FF"/>
                </a:solidFill>
                <a:latin typeface="Consolas" panose="020B0609020204030204" pitchFamily="49" charset="0"/>
              </a:rPr>
              <a:t>if</a:t>
            </a:r>
            <a:r>
              <a:rPr lang="en-US" sz="2700" dirty="0">
                <a:solidFill>
                  <a:srgbClr val="0000FF"/>
                </a:solidFill>
              </a:rPr>
              <a:t>…</a:t>
            </a:r>
            <a:r>
              <a:rPr lang="en-US" sz="2700" dirty="0">
                <a:solidFill>
                  <a:srgbClr val="0000FF"/>
                </a:solidFill>
                <a:latin typeface="Consolas" panose="020B0609020204030204" pitchFamily="49" charset="0"/>
              </a:rPr>
              <a:t>else</a:t>
            </a:r>
            <a:r>
              <a:rPr lang="en-US" sz="2700" dirty="0">
                <a:solidFill>
                  <a:srgbClr val="0000FF"/>
                </a:solidFill>
              </a:rPr>
              <a:t> statements</a:t>
            </a:r>
            <a:r>
              <a:rPr lang="en-US" sz="2700" dirty="0">
                <a:solidFill>
                  <a:srgbClr val="000000"/>
                </a:solidFill>
              </a:rPr>
              <a:t> test for multiple cases by </a:t>
            </a:r>
            <a:r>
              <a:rPr lang="en-US" sz="2700" u="sng" dirty="0">
                <a:solidFill>
                  <a:srgbClr val="000000"/>
                </a:solidFill>
              </a:rPr>
              <a:t>placing </a:t>
            </a:r>
            <a:r>
              <a:rPr lang="en-US" sz="2700" b="1" u="sng" dirty="0">
                <a:solidFill>
                  <a:srgbClr val="000000"/>
                </a:solidFill>
                <a:latin typeface="Consolas" panose="020B0609020204030204" pitchFamily="49" charset="0"/>
              </a:rPr>
              <a:t>if</a:t>
            </a:r>
            <a:r>
              <a:rPr lang="en-US" sz="2700" b="1" u="sng" dirty="0">
                <a:solidFill>
                  <a:srgbClr val="000000"/>
                </a:solidFill>
              </a:rPr>
              <a:t>…</a:t>
            </a:r>
            <a:r>
              <a:rPr lang="en-US" sz="2700" b="1" u="sng" dirty="0">
                <a:solidFill>
                  <a:srgbClr val="000000"/>
                </a:solidFill>
                <a:latin typeface="Consolas" panose="020B0609020204030204" pitchFamily="49" charset="0"/>
              </a:rPr>
              <a:t>else</a:t>
            </a:r>
            <a:r>
              <a:rPr lang="en-US" sz="2700" u="sng" dirty="0">
                <a:solidFill>
                  <a:srgbClr val="000000"/>
                </a:solidFill>
              </a:rPr>
              <a:t> statements inside </a:t>
            </a:r>
            <a:r>
              <a:rPr lang="en-US" sz="2700" b="1" u="sng" dirty="0">
                <a:solidFill>
                  <a:srgbClr val="000000"/>
                </a:solidFill>
                <a:latin typeface="Consolas" panose="020B0609020204030204" pitchFamily="49" charset="0"/>
              </a:rPr>
              <a:t>if</a:t>
            </a:r>
            <a:r>
              <a:rPr lang="en-US" sz="2700" b="1" u="sng" dirty="0">
                <a:solidFill>
                  <a:srgbClr val="000000"/>
                </a:solidFill>
              </a:rPr>
              <a:t>…</a:t>
            </a:r>
            <a:r>
              <a:rPr lang="en-US" sz="2700" b="1" u="sng" dirty="0">
                <a:solidFill>
                  <a:srgbClr val="000000"/>
                </a:solidFill>
                <a:latin typeface="Consolas" panose="020B0609020204030204" pitchFamily="49" charset="0"/>
              </a:rPr>
              <a:t>else</a:t>
            </a:r>
            <a:r>
              <a:rPr lang="en-US" sz="2700" u="sng" dirty="0">
                <a:solidFill>
                  <a:srgbClr val="000000"/>
                </a:solidFill>
              </a:rPr>
              <a:t> statements</a:t>
            </a:r>
            <a:r>
              <a:rPr lang="en-US" sz="2700" dirty="0">
                <a:solidFill>
                  <a:srgbClr val="000000"/>
                </a:solidFill>
              </a:rPr>
              <a:t>.</a:t>
            </a:r>
          </a:p>
          <a:p>
            <a:pPr lvl="1" algn="just">
              <a:lnSpc>
                <a:spcPct val="80000"/>
              </a:lnSpc>
              <a:defRPr/>
            </a:pPr>
            <a:r>
              <a:rPr lang="tr-TR" sz="2000" dirty="0">
                <a:solidFill>
                  <a:srgbClr val="000000"/>
                </a:solidFill>
              </a:rPr>
              <a:t>F</a:t>
            </a:r>
            <a:r>
              <a:rPr lang="en-US" sz="2000" dirty="0" err="1">
                <a:solidFill>
                  <a:srgbClr val="000000"/>
                </a:solidFill>
              </a:rPr>
              <a:t>ollowing</a:t>
            </a:r>
            <a:r>
              <a:rPr lang="en-US" sz="2000" dirty="0">
                <a:solidFill>
                  <a:srgbClr val="000000"/>
                </a:solidFill>
              </a:rPr>
              <a:t> pseudocode will print </a:t>
            </a:r>
            <a:r>
              <a:rPr lang="en-US" sz="2000" dirty="0">
                <a:solidFill>
                  <a:srgbClr val="000000"/>
                </a:solidFill>
                <a:latin typeface="Consolas" panose="020B0609020204030204" pitchFamily="49" charset="0"/>
              </a:rPr>
              <a:t>A</a:t>
            </a:r>
            <a:r>
              <a:rPr lang="en-US" sz="2000" dirty="0">
                <a:solidFill>
                  <a:srgbClr val="000000"/>
                </a:solidFill>
              </a:rPr>
              <a:t> for grades greater than or equal to </a:t>
            </a:r>
            <a:r>
              <a:rPr lang="en-US" sz="2000" dirty="0">
                <a:solidFill>
                  <a:srgbClr val="000000"/>
                </a:solidFill>
                <a:latin typeface="Consolas" panose="020B0609020204030204" pitchFamily="49" charset="0"/>
              </a:rPr>
              <a:t>90</a:t>
            </a:r>
            <a:r>
              <a:rPr lang="en-US" sz="2000" dirty="0">
                <a:solidFill>
                  <a:srgbClr val="000000"/>
                </a:solidFill>
              </a:rPr>
              <a:t>, </a:t>
            </a:r>
            <a:r>
              <a:rPr lang="en-US" sz="2000" dirty="0">
                <a:solidFill>
                  <a:srgbClr val="000000"/>
                </a:solidFill>
                <a:latin typeface="Consolas" panose="020B0609020204030204" pitchFamily="49" charset="0"/>
              </a:rPr>
              <a:t>B</a:t>
            </a:r>
            <a:r>
              <a:rPr lang="en-US" sz="2000" dirty="0">
                <a:solidFill>
                  <a:srgbClr val="000000"/>
                </a:solidFill>
              </a:rPr>
              <a:t> for grades greater than or equal to </a:t>
            </a:r>
            <a:r>
              <a:rPr lang="en-US" sz="2000" dirty="0">
                <a:solidFill>
                  <a:srgbClr val="000000"/>
                </a:solidFill>
                <a:latin typeface="Consolas" panose="020B0609020204030204" pitchFamily="49" charset="0"/>
              </a:rPr>
              <a:t>80</a:t>
            </a:r>
            <a:r>
              <a:rPr lang="en-US" sz="2000" dirty="0">
                <a:solidFill>
                  <a:srgbClr val="000000"/>
                </a:solidFill>
              </a:rPr>
              <a:t>, </a:t>
            </a:r>
            <a:r>
              <a:rPr lang="en-US" sz="2000" dirty="0">
                <a:solidFill>
                  <a:srgbClr val="000000"/>
                </a:solidFill>
                <a:latin typeface="Consolas" panose="020B0609020204030204" pitchFamily="49" charset="0"/>
              </a:rPr>
              <a:t>C</a:t>
            </a:r>
            <a:r>
              <a:rPr lang="en-US" sz="2000" dirty="0">
                <a:solidFill>
                  <a:srgbClr val="000000"/>
                </a:solidFill>
              </a:rPr>
              <a:t> for grades greater than or equal to </a:t>
            </a:r>
            <a:r>
              <a:rPr lang="en-US" sz="2000" dirty="0">
                <a:solidFill>
                  <a:srgbClr val="000000"/>
                </a:solidFill>
                <a:latin typeface="Consolas" panose="020B0609020204030204" pitchFamily="49" charset="0"/>
              </a:rPr>
              <a:t>70</a:t>
            </a:r>
            <a:r>
              <a:rPr lang="en-US" sz="2000" dirty="0">
                <a:solidFill>
                  <a:srgbClr val="000000"/>
                </a:solidFill>
              </a:rPr>
              <a:t>, </a:t>
            </a:r>
            <a:r>
              <a:rPr lang="en-US" sz="2000" dirty="0">
                <a:solidFill>
                  <a:srgbClr val="000000"/>
                </a:solidFill>
                <a:latin typeface="Consolas" panose="020B0609020204030204" pitchFamily="49" charset="0"/>
              </a:rPr>
              <a:t>D</a:t>
            </a:r>
            <a:r>
              <a:rPr lang="en-US" sz="2000" dirty="0">
                <a:solidFill>
                  <a:srgbClr val="000000"/>
                </a:solidFill>
              </a:rPr>
              <a:t> for grades greater than or equal to </a:t>
            </a:r>
            <a:r>
              <a:rPr lang="en-US" sz="2000" dirty="0">
                <a:solidFill>
                  <a:srgbClr val="000000"/>
                </a:solidFill>
                <a:latin typeface="Consolas" panose="020B0609020204030204" pitchFamily="49" charset="0"/>
              </a:rPr>
              <a:t>60</a:t>
            </a:r>
            <a:r>
              <a:rPr lang="en-US" sz="2000" dirty="0">
                <a:solidFill>
                  <a:srgbClr val="000000"/>
                </a:solidFill>
              </a:rPr>
              <a:t> and </a:t>
            </a:r>
            <a:r>
              <a:rPr lang="en-US" sz="2000" dirty="0">
                <a:solidFill>
                  <a:srgbClr val="000000"/>
                </a:solidFill>
                <a:latin typeface="Consolas" panose="020B0609020204030204" pitchFamily="49" charset="0"/>
              </a:rPr>
              <a:t>F</a:t>
            </a:r>
            <a:r>
              <a:rPr lang="en-US" sz="2000" dirty="0">
                <a:solidFill>
                  <a:srgbClr val="000000"/>
                </a:solidFill>
              </a:rPr>
              <a:t> for all other grades.</a:t>
            </a:r>
          </a:p>
        </p:txBody>
      </p:sp>
      <p:sp>
        <p:nvSpPr>
          <p:cNvPr id="4" name="Slide Number Placeholder 3"/>
          <p:cNvSpPr>
            <a:spLocks noGrp="1"/>
          </p:cNvSpPr>
          <p:nvPr>
            <p:ph type="sldNum" sz="quarter" idx="11"/>
          </p:nvPr>
        </p:nvSpPr>
        <p:spPr/>
        <p:txBody>
          <a:bodyPr/>
          <a:lstStyle/>
          <a:p>
            <a:fld id="{0F87177B-E4D2-4C60-B0B9-1D8BC384CFEC}" type="slidenum">
              <a:rPr lang="en-US" altLang="en-US" smtClean="0"/>
              <a:pPr/>
              <a:t>29</a:t>
            </a:fld>
            <a:endParaRPr lang="en-US" altLang="en-US"/>
          </a:p>
        </p:txBody>
      </p:sp>
      <p:sp>
        <p:nvSpPr>
          <p:cNvPr id="7" name="Text Placeholder 2"/>
          <p:cNvSpPr txBox="1">
            <a:spLocks/>
          </p:cNvSpPr>
          <p:nvPr/>
        </p:nvSpPr>
        <p:spPr>
          <a:xfrm>
            <a:off x="1028700" y="2743200"/>
            <a:ext cx="7086600" cy="397827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7950" lvl="2" indent="0">
              <a:lnSpc>
                <a:spcPct val="90000"/>
              </a:lnSpc>
              <a:spcBef>
                <a:spcPts val="400"/>
              </a:spcBef>
              <a:buClr>
                <a:schemeClr val="accent1"/>
              </a:buClr>
              <a:buSzPct val="68000"/>
              <a:buFont typeface="Wingdings 2" panose="05020102010507070707" pitchFamily="18" charset="2"/>
              <a:buNone/>
            </a:pPr>
            <a:r>
              <a:rPr lang="en-US" altLang="en-US" i="1" dirty="0">
                <a:solidFill>
                  <a:srgbClr val="000000"/>
                </a:solidFill>
              </a:rPr>
              <a:t>If student’s grade is greater than or equal to 90</a:t>
            </a:r>
            <a:br>
              <a:rPr lang="en-US" altLang="en-US" i="1" dirty="0">
                <a:solidFill>
                  <a:srgbClr val="000000"/>
                </a:solidFill>
              </a:rPr>
            </a:br>
            <a:r>
              <a:rPr lang="en-US" altLang="en-US" i="1" dirty="0">
                <a:solidFill>
                  <a:srgbClr val="000000"/>
                </a:solidFill>
              </a:rPr>
              <a:t>   Print “A”</a:t>
            </a:r>
            <a:br>
              <a:rPr lang="en-US" altLang="en-US" i="1" dirty="0">
                <a:solidFill>
                  <a:srgbClr val="000000"/>
                </a:solidFill>
              </a:rPr>
            </a:br>
            <a:r>
              <a:rPr lang="en-US" altLang="en-US" i="1" dirty="0">
                <a:solidFill>
                  <a:srgbClr val="000000"/>
                </a:solidFill>
              </a:rPr>
              <a:t>else </a:t>
            </a:r>
            <a:br>
              <a:rPr lang="en-US" altLang="en-US" i="1" dirty="0">
                <a:solidFill>
                  <a:srgbClr val="000000"/>
                </a:solidFill>
              </a:rPr>
            </a:br>
            <a:r>
              <a:rPr lang="en-US" altLang="en-US" i="1" dirty="0">
                <a:solidFill>
                  <a:srgbClr val="000000"/>
                </a:solidFill>
              </a:rPr>
              <a:t>   If student’s grade is greater than or equal to 80</a:t>
            </a:r>
            <a:br>
              <a:rPr lang="en-US" altLang="en-US" i="1" dirty="0">
                <a:solidFill>
                  <a:srgbClr val="000000"/>
                </a:solidFill>
              </a:rPr>
            </a:br>
            <a:r>
              <a:rPr lang="en-US" altLang="en-US" i="1" dirty="0">
                <a:solidFill>
                  <a:srgbClr val="000000"/>
                </a:solidFill>
              </a:rPr>
              <a:t>      Print “B”</a:t>
            </a:r>
            <a:br>
              <a:rPr lang="en-US" altLang="en-US" i="1" dirty="0">
                <a:solidFill>
                  <a:srgbClr val="000000"/>
                </a:solidFill>
              </a:rPr>
            </a:br>
            <a:r>
              <a:rPr lang="en-US" altLang="en-US" i="1" dirty="0">
                <a:solidFill>
                  <a:srgbClr val="000000"/>
                </a:solidFill>
              </a:rPr>
              <a:t>   else </a:t>
            </a:r>
            <a:br>
              <a:rPr lang="en-US" altLang="en-US" i="1" dirty="0">
                <a:solidFill>
                  <a:srgbClr val="000000"/>
                </a:solidFill>
              </a:rPr>
            </a:br>
            <a:r>
              <a:rPr lang="en-US" altLang="en-US" i="1" dirty="0">
                <a:solidFill>
                  <a:srgbClr val="000000"/>
                </a:solidFill>
              </a:rPr>
              <a:t>      If student’s grade is greater than or equal to 70 </a:t>
            </a:r>
            <a:br>
              <a:rPr lang="en-US" altLang="en-US" i="1" dirty="0">
                <a:solidFill>
                  <a:srgbClr val="000000"/>
                </a:solidFill>
              </a:rPr>
            </a:br>
            <a:r>
              <a:rPr lang="en-US" altLang="en-US" i="1" dirty="0">
                <a:solidFill>
                  <a:srgbClr val="000000"/>
                </a:solidFill>
              </a:rPr>
              <a:t>         Print “C”</a:t>
            </a:r>
            <a:br>
              <a:rPr lang="en-US" altLang="en-US" i="1" dirty="0">
                <a:solidFill>
                  <a:srgbClr val="000000"/>
                </a:solidFill>
              </a:rPr>
            </a:br>
            <a:r>
              <a:rPr lang="en-US" altLang="en-US" i="1" dirty="0">
                <a:solidFill>
                  <a:srgbClr val="000000"/>
                </a:solidFill>
              </a:rPr>
              <a:t>      else </a:t>
            </a:r>
            <a:br>
              <a:rPr lang="en-US" altLang="en-US" i="1" dirty="0">
                <a:solidFill>
                  <a:srgbClr val="000000"/>
                </a:solidFill>
              </a:rPr>
            </a:br>
            <a:r>
              <a:rPr lang="en-US" altLang="en-US" i="1" dirty="0">
                <a:solidFill>
                  <a:srgbClr val="000000"/>
                </a:solidFill>
              </a:rPr>
              <a:t>         If student’s grade is greater than or equal to 60 </a:t>
            </a:r>
            <a:br>
              <a:rPr lang="en-US" altLang="en-US" i="1" dirty="0">
                <a:solidFill>
                  <a:srgbClr val="000000"/>
                </a:solidFill>
              </a:rPr>
            </a:br>
            <a:r>
              <a:rPr lang="en-US" altLang="en-US" i="1" dirty="0">
                <a:solidFill>
                  <a:srgbClr val="000000"/>
                </a:solidFill>
              </a:rPr>
              <a:t>            Print “D”</a:t>
            </a:r>
            <a:br>
              <a:rPr lang="en-US" altLang="en-US" i="1" dirty="0">
                <a:solidFill>
                  <a:srgbClr val="000000"/>
                </a:solidFill>
              </a:rPr>
            </a:br>
            <a:r>
              <a:rPr lang="en-US" altLang="en-US" i="1" dirty="0">
                <a:solidFill>
                  <a:srgbClr val="000000"/>
                </a:solidFill>
              </a:rPr>
              <a:t>         else</a:t>
            </a:r>
            <a:br>
              <a:rPr lang="en-US" altLang="en-US" i="1" dirty="0">
                <a:solidFill>
                  <a:srgbClr val="000000"/>
                </a:solidFill>
              </a:rPr>
            </a:br>
            <a:r>
              <a:rPr lang="en-US" altLang="en-US" i="1" dirty="0">
                <a:solidFill>
                  <a:srgbClr val="000000"/>
                </a:solidFill>
              </a:rPr>
              <a:t>            Print “F”</a:t>
            </a:r>
          </a:p>
          <a:p>
            <a:pPr marL="107950" indent="0">
              <a:lnSpc>
                <a:spcPct val="90000"/>
              </a:lnSpc>
              <a:buFont typeface="Wingdings 3" panose="05040102010807070707" pitchFamily="18" charset="2"/>
              <a:buNone/>
            </a:pPr>
            <a:endParaRPr lang="en-US" altLang="en-US" dirty="0">
              <a:solidFill>
                <a:srgbClr val="000000"/>
              </a:solidFill>
            </a:endParaRPr>
          </a:p>
        </p:txBody>
      </p:sp>
    </p:spTree>
    <p:extLst>
      <p:ext uri="{BB962C8B-B14F-4D97-AF65-F5344CB8AC3E}">
        <p14:creationId xmlns:p14="http://schemas.microsoft.com/office/powerpoint/2010/main" val="104606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solidFill>
                  <a:srgbClr val="24B5A1"/>
                </a:solidFill>
                <a:latin typeface="Arial" panose="020B0604020202020204" pitchFamily="34" charset="0"/>
              </a:rPr>
              <a:t>3.2  </a:t>
            </a:r>
            <a:r>
              <a:rPr lang="en-US" altLang="en-US">
                <a:solidFill>
                  <a:srgbClr val="3380E6"/>
                </a:solidFill>
                <a:latin typeface="Arial" panose="020B0604020202020204" pitchFamily="34" charset="0"/>
              </a:rPr>
              <a:t>Algorithms (Cont.)</a:t>
            </a:r>
          </a:p>
        </p:txBody>
      </p:sp>
      <p:sp>
        <p:nvSpPr>
          <p:cNvPr id="11267" name="Text Placeholder 2"/>
          <p:cNvSpPr>
            <a:spLocks noGrp="1"/>
          </p:cNvSpPr>
          <p:nvPr>
            <p:ph type="body" idx="1"/>
          </p:nvPr>
        </p:nvSpPr>
        <p:spPr/>
        <p:txBody>
          <a:bodyPr/>
          <a:lstStyle/>
          <a:p>
            <a:r>
              <a:rPr lang="en-US" altLang="en-US" dirty="0">
                <a:solidFill>
                  <a:srgbClr val="000000"/>
                </a:solidFill>
              </a:rPr>
              <a:t>Consider the “rise-and-shine algorithm” followed by one junior executive for getting out of bed and going to work: (1) Get out of bed, (2) take off pajamas, (3) take a shower, (4) get dressed, (5) eat breakfast, (6) carpool to work.</a:t>
            </a:r>
          </a:p>
          <a:p>
            <a:r>
              <a:rPr lang="en-US" altLang="en-US" dirty="0">
                <a:solidFill>
                  <a:srgbClr val="000000"/>
                </a:solidFill>
              </a:rPr>
              <a:t>This routine gets the executive to work well prepared to make critical decisions.</a:t>
            </a:r>
          </a:p>
        </p:txBody>
      </p:sp>
      <p:sp>
        <p:nvSpPr>
          <p:cNvPr id="11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3</a:t>
            </a:fld>
            <a:endParaRPr lang="en-US" altLang="en-US"/>
          </a:p>
        </p:txBody>
      </p:sp>
    </p:spTree>
    <p:extLst>
      <p:ext uri="{BB962C8B-B14F-4D97-AF65-F5344CB8AC3E}">
        <p14:creationId xmlns:p14="http://schemas.microsoft.com/office/powerpoint/2010/main" val="3667840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10" y="60325"/>
            <a:ext cx="8229600" cy="639762"/>
          </a:xfrm>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a:t>
            </a:r>
          </a:p>
        </p:txBody>
      </p:sp>
      <p:sp>
        <p:nvSpPr>
          <p:cNvPr id="49155" name="Text Placeholder 2"/>
          <p:cNvSpPr>
            <a:spLocks noGrp="1"/>
          </p:cNvSpPr>
          <p:nvPr>
            <p:ph type="body" idx="1"/>
          </p:nvPr>
        </p:nvSpPr>
        <p:spPr>
          <a:xfrm>
            <a:off x="141596" y="741076"/>
            <a:ext cx="8229600" cy="4711700"/>
          </a:xfrm>
        </p:spPr>
        <p:txBody>
          <a:bodyPr rtlCol="0">
            <a:normAutofit fontScale="92500" lnSpcReduction="20000"/>
          </a:bodyPr>
          <a:lstStyle/>
          <a:p>
            <a:pPr fontAlgn="auto">
              <a:lnSpc>
                <a:spcPct val="90000"/>
              </a:lnSpc>
              <a:spcAft>
                <a:spcPts val="0"/>
              </a:spcAft>
              <a:defRPr/>
            </a:pPr>
            <a:r>
              <a:rPr lang="en-US" altLang="en-US" sz="3000" dirty="0">
                <a:solidFill>
                  <a:srgbClr val="000000"/>
                </a:solidFill>
              </a:rPr>
              <a:t>This </a:t>
            </a:r>
            <a:r>
              <a:rPr lang="en-US" altLang="en-US" sz="3000" dirty="0" err="1">
                <a:solidFill>
                  <a:srgbClr val="000000"/>
                </a:solidFill>
              </a:rPr>
              <a:t>pseudocode</a:t>
            </a:r>
            <a:r>
              <a:rPr lang="en-US" altLang="en-US" sz="3000" dirty="0">
                <a:solidFill>
                  <a:srgbClr val="000000"/>
                </a:solidFill>
              </a:rPr>
              <a:t> may be written in C as</a:t>
            </a:r>
          </a:p>
          <a:p>
            <a:pPr lvl="2" fontAlgn="auto">
              <a:lnSpc>
                <a:spcPct val="90000"/>
              </a:lnSpc>
              <a:spcAft>
                <a:spcPts val="0"/>
              </a:spcAft>
              <a:defRPr/>
            </a:pPr>
            <a:r>
              <a:rPr lang="en-US" altLang="en-US" sz="3000" b="1" dirty="0">
                <a:solidFill>
                  <a:srgbClr val="0000FF"/>
                </a:solidFill>
                <a:latin typeface="Consolas" panose="020B0609020204030204" pitchFamily="49" charset="0"/>
              </a:rPr>
              <a:t>if</a:t>
            </a:r>
            <a:r>
              <a:rPr lang="en-US" altLang="en-US" sz="3000" b="1" dirty="0">
                <a:solidFill>
                  <a:srgbClr val="000000"/>
                </a:solidFill>
                <a:latin typeface="Consolas" panose="020B0609020204030204" pitchFamily="49" charset="0"/>
              </a:rPr>
              <a:t> ( grade &gt;= </a:t>
            </a:r>
            <a:r>
              <a:rPr lang="en-US" altLang="en-US" sz="3000" b="1" dirty="0">
                <a:solidFill>
                  <a:srgbClr val="128AFF"/>
                </a:solidFill>
                <a:latin typeface="Consolas" panose="020B0609020204030204" pitchFamily="49" charset="0"/>
              </a:rPr>
              <a:t>90</a:t>
            </a:r>
            <a:r>
              <a:rPr lang="en-US" altLang="en-US" sz="3000" b="1" dirty="0">
                <a:solidFill>
                  <a:srgbClr val="000000"/>
                </a:solidFill>
                <a:latin typeface="Consolas" panose="020B0609020204030204" pitchFamily="49" charset="0"/>
              </a:rPr>
              <a:t> ) </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puts( </a:t>
            </a:r>
            <a:r>
              <a:rPr lang="en-US" altLang="en-US" sz="3000" b="1" dirty="0">
                <a:solidFill>
                  <a:srgbClr val="128AFF"/>
                </a:solidFill>
                <a:latin typeface="Consolas" panose="020B0609020204030204" pitchFamily="49" charset="0"/>
              </a:rPr>
              <a:t>"A"</a:t>
            </a:r>
            <a:r>
              <a:rPr lang="en-US" altLang="en-US" sz="3000" b="1" dirty="0">
                <a:solidFill>
                  <a:srgbClr val="000000"/>
                </a:solidFill>
                <a:latin typeface="Consolas" panose="020B0609020204030204" pitchFamily="49" charset="0"/>
              </a:rPr>
              <a:t> );</a:t>
            </a:r>
            <a:br>
              <a:rPr lang="en-US" altLang="en-US" sz="3000" b="1" dirty="0">
                <a:solidFill>
                  <a:srgbClr val="000000"/>
                </a:solidFill>
                <a:latin typeface="Consolas" panose="020B0609020204030204" pitchFamily="49" charset="0"/>
              </a:rPr>
            </a:br>
            <a:r>
              <a:rPr lang="en-US" altLang="en-US" sz="3000" b="1" dirty="0">
                <a:solidFill>
                  <a:srgbClr val="0000FF"/>
                </a:solidFill>
                <a:latin typeface="Consolas" panose="020B0609020204030204" pitchFamily="49" charset="0"/>
              </a:rPr>
              <a:t>else</a:t>
            </a:r>
            <a:r>
              <a:rPr lang="en-US" altLang="en-US" sz="3000" b="1" dirty="0">
                <a:solidFill>
                  <a:srgbClr val="000000"/>
                </a:solidFill>
                <a:latin typeface="Consolas" panose="020B0609020204030204" pitchFamily="49" charset="0"/>
              </a:rPr>
              <a:t> </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a:t>
            </a:r>
            <a:r>
              <a:rPr lang="en-US" altLang="en-US" sz="3000" b="1" dirty="0">
                <a:solidFill>
                  <a:srgbClr val="0000FF"/>
                </a:solidFill>
                <a:latin typeface="Consolas" panose="020B0609020204030204" pitchFamily="49" charset="0"/>
              </a:rPr>
              <a:t>if</a:t>
            </a:r>
            <a:r>
              <a:rPr lang="en-US" altLang="en-US" sz="3000" b="1" dirty="0">
                <a:solidFill>
                  <a:srgbClr val="000000"/>
                </a:solidFill>
                <a:latin typeface="Consolas" panose="020B0609020204030204" pitchFamily="49" charset="0"/>
              </a:rPr>
              <a:t> ( grade &gt;= </a:t>
            </a:r>
            <a:r>
              <a:rPr lang="en-US" altLang="en-US" sz="3000" b="1" dirty="0">
                <a:solidFill>
                  <a:srgbClr val="128AFF"/>
                </a:solidFill>
                <a:latin typeface="Consolas" panose="020B0609020204030204" pitchFamily="49" charset="0"/>
              </a:rPr>
              <a:t>80</a:t>
            </a:r>
            <a:r>
              <a:rPr lang="en-US" altLang="en-US" sz="3000" b="1" dirty="0">
                <a:solidFill>
                  <a:srgbClr val="000000"/>
                </a:solidFill>
                <a:latin typeface="Consolas" panose="020B0609020204030204" pitchFamily="49" charset="0"/>
              </a:rPr>
              <a:t> ) </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puts(</a:t>
            </a:r>
            <a:r>
              <a:rPr lang="en-US" altLang="en-US" sz="3000" b="1" dirty="0">
                <a:solidFill>
                  <a:srgbClr val="128AFF"/>
                </a:solidFill>
                <a:latin typeface="Consolas" panose="020B0609020204030204" pitchFamily="49" charset="0"/>
              </a:rPr>
              <a:t>"B"</a:t>
            </a:r>
            <a:r>
              <a:rPr lang="en-US" altLang="en-US" sz="3000" b="1" dirty="0">
                <a:solidFill>
                  <a:srgbClr val="000000"/>
                </a:solidFill>
                <a:latin typeface="Consolas" panose="020B0609020204030204" pitchFamily="49" charset="0"/>
              </a:rPr>
              <a:t>);</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a:t>
            </a:r>
            <a:r>
              <a:rPr lang="en-US" altLang="en-US" sz="3000" b="1" dirty="0">
                <a:solidFill>
                  <a:srgbClr val="0000FF"/>
                </a:solidFill>
                <a:latin typeface="Consolas" panose="020B0609020204030204" pitchFamily="49" charset="0"/>
              </a:rPr>
              <a:t>else</a:t>
            </a:r>
            <a:r>
              <a:rPr lang="en-US" altLang="en-US" sz="3000" b="1" dirty="0">
                <a:solidFill>
                  <a:srgbClr val="000000"/>
                </a:solidFill>
                <a:latin typeface="Consolas" panose="020B0609020204030204" pitchFamily="49" charset="0"/>
              </a:rPr>
              <a:t> </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a:t>
            </a:r>
            <a:r>
              <a:rPr lang="en-US" altLang="en-US" sz="3000" b="1" dirty="0">
                <a:solidFill>
                  <a:srgbClr val="0000FF"/>
                </a:solidFill>
                <a:latin typeface="Consolas" panose="020B0609020204030204" pitchFamily="49" charset="0"/>
              </a:rPr>
              <a:t>if</a:t>
            </a:r>
            <a:r>
              <a:rPr lang="en-US" altLang="en-US" sz="3000" b="1" dirty="0">
                <a:solidFill>
                  <a:srgbClr val="000000"/>
                </a:solidFill>
                <a:latin typeface="Consolas" panose="020B0609020204030204" pitchFamily="49" charset="0"/>
              </a:rPr>
              <a:t> ( grade &gt;= </a:t>
            </a:r>
            <a:r>
              <a:rPr lang="en-US" altLang="en-US" sz="3000" b="1" dirty="0">
                <a:solidFill>
                  <a:srgbClr val="128AFF"/>
                </a:solidFill>
                <a:latin typeface="Consolas" panose="020B0609020204030204" pitchFamily="49" charset="0"/>
              </a:rPr>
              <a:t>70</a:t>
            </a:r>
            <a:r>
              <a:rPr lang="en-US" altLang="en-US" sz="3000" b="1" dirty="0">
                <a:solidFill>
                  <a:srgbClr val="000000"/>
                </a:solidFill>
                <a:latin typeface="Consolas" panose="020B0609020204030204" pitchFamily="49" charset="0"/>
              </a:rPr>
              <a:t> ) </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puts(</a:t>
            </a:r>
            <a:r>
              <a:rPr lang="en-US" altLang="en-US" sz="3000" b="1" dirty="0">
                <a:solidFill>
                  <a:srgbClr val="128AFF"/>
                </a:solidFill>
                <a:latin typeface="Consolas" panose="020B0609020204030204" pitchFamily="49" charset="0"/>
              </a:rPr>
              <a:t>"C"</a:t>
            </a:r>
            <a:r>
              <a:rPr lang="en-US" altLang="en-US" sz="3000" b="1" dirty="0">
                <a:solidFill>
                  <a:srgbClr val="000000"/>
                </a:solidFill>
                <a:latin typeface="Consolas" panose="020B0609020204030204" pitchFamily="49" charset="0"/>
              </a:rPr>
              <a:t>);</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a:t>
            </a:r>
            <a:r>
              <a:rPr lang="en-US" altLang="en-US" sz="3000" b="1" dirty="0">
                <a:solidFill>
                  <a:srgbClr val="0000FF"/>
                </a:solidFill>
                <a:latin typeface="Consolas" panose="020B0609020204030204" pitchFamily="49" charset="0"/>
              </a:rPr>
              <a:t>else</a:t>
            </a:r>
            <a:r>
              <a:rPr lang="en-US" altLang="en-US" sz="3000" b="1" dirty="0">
                <a:solidFill>
                  <a:srgbClr val="000000"/>
                </a:solidFill>
                <a:latin typeface="Consolas" panose="020B0609020204030204" pitchFamily="49" charset="0"/>
              </a:rPr>
              <a:t> </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a:t>
            </a:r>
            <a:r>
              <a:rPr lang="en-US" altLang="en-US" sz="3000" b="1" dirty="0">
                <a:solidFill>
                  <a:srgbClr val="0000FF"/>
                </a:solidFill>
                <a:latin typeface="Consolas" panose="020B0609020204030204" pitchFamily="49" charset="0"/>
              </a:rPr>
              <a:t>if</a:t>
            </a:r>
            <a:r>
              <a:rPr lang="en-US" altLang="en-US" sz="3000" b="1" dirty="0">
                <a:solidFill>
                  <a:srgbClr val="000000"/>
                </a:solidFill>
                <a:latin typeface="Consolas" panose="020B0609020204030204" pitchFamily="49" charset="0"/>
              </a:rPr>
              <a:t> ( grade &gt;= </a:t>
            </a:r>
            <a:r>
              <a:rPr lang="en-US" altLang="en-US" sz="3000" b="1" dirty="0">
                <a:solidFill>
                  <a:srgbClr val="128AFF"/>
                </a:solidFill>
                <a:latin typeface="Consolas" panose="020B0609020204030204" pitchFamily="49" charset="0"/>
              </a:rPr>
              <a:t>60</a:t>
            </a:r>
            <a:r>
              <a:rPr lang="en-US" altLang="en-US" sz="3000" b="1" dirty="0">
                <a:solidFill>
                  <a:srgbClr val="000000"/>
                </a:solidFill>
                <a:latin typeface="Consolas" panose="020B0609020204030204" pitchFamily="49" charset="0"/>
              </a:rPr>
              <a:t> ) </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puts( </a:t>
            </a:r>
            <a:r>
              <a:rPr lang="en-US" altLang="en-US" sz="3000" b="1" dirty="0">
                <a:solidFill>
                  <a:srgbClr val="128AFF"/>
                </a:solidFill>
                <a:latin typeface="Consolas" panose="020B0609020204030204" pitchFamily="49" charset="0"/>
              </a:rPr>
              <a:t>"D"</a:t>
            </a:r>
            <a:r>
              <a:rPr lang="en-US" altLang="en-US" sz="3000" b="1" dirty="0">
                <a:solidFill>
                  <a:srgbClr val="000000"/>
                </a:solidFill>
                <a:latin typeface="Consolas" panose="020B0609020204030204" pitchFamily="49" charset="0"/>
              </a:rPr>
              <a:t> );</a:t>
            </a:r>
            <a:br>
              <a:rPr lang="en-US" altLang="en-US" sz="3000" b="1" dirty="0">
                <a:solidFill>
                  <a:srgbClr val="000000"/>
                </a:solidFill>
                <a:latin typeface="Consolas" panose="020B0609020204030204" pitchFamily="49" charset="0"/>
              </a:rPr>
            </a:br>
            <a:r>
              <a:rPr lang="en-US" altLang="en-US" sz="3000" b="1" dirty="0">
                <a:solidFill>
                  <a:srgbClr val="000000"/>
                </a:solidFill>
                <a:latin typeface="Consolas" panose="020B0609020204030204" pitchFamily="49" charset="0"/>
              </a:rPr>
              <a:t>         </a:t>
            </a:r>
            <a:r>
              <a:rPr lang="en-US" altLang="en-US" sz="3000" b="1" dirty="0">
                <a:solidFill>
                  <a:srgbClr val="0000FF"/>
                </a:solidFill>
                <a:latin typeface="Consolas" panose="020B0609020204030204" pitchFamily="49" charset="0"/>
              </a:rPr>
              <a:t>else </a:t>
            </a:r>
            <a:br>
              <a:rPr lang="en-US" altLang="en-US" sz="3000" b="1" dirty="0">
                <a:solidFill>
                  <a:srgbClr val="0000FF"/>
                </a:solidFill>
                <a:latin typeface="Consolas" panose="020B0609020204030204" pitchFamily="49" charset="0"/>
              </a:rPr>
            </a:br>
            <a:r>
              <a:rPr lang="en-US" altLang="en-US" sz="3000" b="1" dirty="0">
                <a:solidFill>
                  <a:srgbClr val="000000"/>
                </a:solidFill>
                <a:latin typeface="Consolas" panose="020B0609020204030204" pitchFamily="49" charset="0"/>
              </a:rPr>
              <a:t>            puts( </a:t>
            </a:r>
            <a:r>
              <a:rPr lang="en-US" altLang="en-US" sz="3000" b="1" dirty="0">
                <a:solidFill>
                  <a:srgbClr val="128AFF"/>
                </a:solidFill>
                <a:latin typeface="Consolas" panose="020B0609020204030204" pitchFamily="49" charset="0"/>
              </a:rPr>
              <a:t>"F"</a:t>
            </a:r>
            <a:r>
              <a:rPr lang="en-US" altLang="en-US" sz="3000" b="1" dirty="0">
                <a:solidFill>
                  <a:srgbClr val="000000"/>
                </a:solidFill>
                <a:latin typeface="Consolas" panose="020B0609020204030204" pitchFamily="49" charset="0"/>
              </a:rPr>
              <a:t> ); </a:t>
            </a:r>
          </a:p>
          <a:p>
            <a:pPr fontAlgn="auto">
              <a:lnSpc>
                <a:spcPct val="90000"/>
              </a:lnSpc>
              <a:spcAft>
                <a:spcPts val="0"/>
              </a:spcAft>
              <a:defRPr/>
            </a:pPr>
            <a:endParaRPr lang="en-US" altLang="en-US" dirty="0">
              <a:solidFill>
                <a:srgbClr val="000000"/>
              </a:solidFill>
            </a:endParaRP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30</a:t>
            </a:fld>
            <a:endParaRPr lang="en-US" altLang="en-US"/>
          </a:p>
        </p:txBody>
      </p:sp>
      <p:sp>
        <p:nvSpPr>
          <p:cNvPr id="6" name="Text Placeholder 2"/>
          <p:cNvSpPr txBox="1">
            <a:spLocks/>
          </p:cNvSpPr>
          <p:nvPr/>
        </p:nvSpPr>
        <p:spPr>
          <a:xfrm>
            <a:off x="141596" y="5109853"/>
            <a:ext cx="8926204" cy="172085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en-US" sz="2200" dirty="0">
                <a:solidFill>
                  <a:srgbClr val="000000"/>
                </a:solidFill>
              </a:rPr>
              <a:t>If the variable </a:t>
            </a:r>
            <a:r>
              <a:rPr lang="en-US" altLang="en-US" sz="2200" dirty="0">
                <a:solidFill>
                  <a:srgbClr val="000000"/>
                </a:solidFill>
                <a:latin typeface="Consolas" panose="020B0609020204030204" pitchFamily="49" charset="0"/>
              </a:rPr>
              <a:t>grade</a:t>
            </a:r>
            <a:r>
              <a:rPr lang="en-US" altLang="en-US" sz="2200" dirty="0">
                <a:solidFill>
                  <a:srgbClr val="000000"/>
                </a:solidFill>
              </a:rPr>
              <a:t> is greater than or equal to 90, all four conditions will be true, but </a:t>
            </a:r>
            <a:r>
              <a:rPr lang="en-US" altLang="en-US" sz="2200" u="sng" dirty="0">
                <a:solidFill>
                  <a:srgbClr val="000000"/>
                </a:solidFill>
              </a:rPr>
              <a:t>only the </a:t>
            </a:r>
            <a:r>
              <a:rPr lang="en-US" altLang="en-US" sz="2200" u="sng" dirty="0">
                <a:solidFill>
                  <a:srgbClr val="000000"/>
                </a:solidFill>
                <a:latin typeface="Consolas" panose="020B0609020204030204" pitchFamily="49" charset="0"/>
              </a:rPr>
              <a:t>puts</a:t>
            </a:r>
            <a:r>
              <a:rPr lang="tr-TR" altLang="en-US" sz="2200" u="sng" dirty="0">
                <a:solidFill>
                  <a:srgbClr val="000000"/>
                </a:solidFill>
                <a:latin typeface="Consolas" panose="020B0609020204030204" pitchFamily="49" charset="0"/>
              </a:rPr>
              <a:t> </a:t>
            </a:r>
            <a:r>
              <a:rPr lang="en-US" altLang="en-US" sz="2200" u="sng" dirty="0">
                <a:solidFill>
                  <a:srgbClr val="000000"/>
                </a:solidFill>
              </a:rPr>
              <a:t>statement after the first test will be executed</a:t>
            </a:r>
            <a:r>
              <a:rPr lang="en-US" altLang="en-US" sz="2200" dirty="0">
                <a:solidFill>
                  <a:srgbClr val="000000"/>
                </a:solidFill>
              </a:rPr>
              <a:t>.</a:t>
            </a:r>
          </a:p>
          <a:p>
            <a:pPr algn="just"/>
            <a:r>
              <a:rPr lang="en-US" altLang="en-US" sz="2200" dirty="0">
                <a:solidFill>
                  <a:srgbClr val="000000"/>
                </a:solidFill>
              </a:rPr>
              <a:t>After that </a:t>
            </a:r>
            <a:r>
              <a:rPr lang="en-US" altLang="en-US" sz="2200" dirty="0">
                <a:solidFill>
                  <a:srgbClr val="000000"/>
                </a:solidFill>
                <a:latin typeface="Consolas" panose="020B0609020204030204" pitchFamily="49" charset="0"/>
              </a:rPr>
              <a:t>puts </a:t>
            </a:r>
            <a:r>
              <a:rPr lang="en-US" altLang="en-US" sz="2200" dirty="0">
                <a:solidFill>
                  <a:srgbClr val="000000"/>
                </a:solidFill>
              </a:rPr>
              <a:t>is executed, the </a:t>
            </a:r>
            <a:r>
              <a:rPr lang="en-US" altLang="en-US" sz="2200" dirty="0">
                <a:solidFill>
                  <a:srgbClr val="000000"/>
                </a:solidFill>
                <a:latin typeface="Consolas" panose="020B0609020204030204" pitchFamily="49" charset="0"/>
              </a:rPr>
              <a:t>else</a:t>
            </a:r>
            <a:r>
              <a:rPr lang="en-US" altLang="en-US" sz="2200" dirty="0">
                <a:solidFill>
                  <a:srgbClr val="000000"/>
                </a:solidFill>
              </a:rPr>
              <a:t> part of the “outer” </a:t>
            </a:r>
            <a:r>
              <a:rPr lang="en-US" altLang="en-US" sz="2200" dirty="0">
                <a:solidFill>
                  <a:srgbClr val="000000"/>
                </a:solidFill>
                <a:latin typeface="Consolas" panose="020B0609020204030204" pitchFamily="49" charset="0"/>
              </a:rPr>
              <a:t>if</a:t>
            </a:r>
            <a:r>
              <a:rPr lang="en-US" altLang="en-US" sz="2200" dirty="0">
                <a:solidFill>
                  <a:srgbClr val="000000"/>
                </a:solidFill>
              </a:rPr>
              <a:t>…</a:t>
            </a:r>
            <a:r>
              <a:rPr lang="en-US" altLang="en-US" sz="2200" dirty="0">
                <a:solidFill>
                  <a:srgbClr val="000000"/>
                </a:solidFill>
                <a:latin typeface="Consolas" panose="020B0609020204030204" pitchFamily="49" charset="0"/>
              </a:rPr>
              <a:t>else</a:t>
            </a:r>
            <a:r>
              <a:rPr lang="en-US" altLang="en-US" sz="2200" dirty="0">
                <a:solidFill>
                  <a:srgbClr val="000000"/>
                </a:solidFill>
              </a:rPr>
              <a:t> statement is skipped.</a:t>
            </a:r>
          </a:p>
        </p:txBody>
      </p:sp>
    </p:spTree>
    <p:extLst>
      <p:ext uri="{BB962C8B-B14F-4D97-AF65-F5344CB8AC3E}">
        <p14:creationId xmlns:p14="http://schemas.microsoft.com/office/powerpoint/2010/main" val="3576196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 (Cont.)</a:t>
            </a:r>
          </a:p>
        </p:txBody>
      </p:sp>
      <p:sp>
        <p:nvSpPr>
          <p:cNvPr id="51203" name="Text Placeholder 2"/>
          <p:cNvSpPr>
            <a:spLocks noGrp="1"/>
          </p:cNvSpPr>
          <p:nvPr>
            <p:ph type="body" idx="1"/>
          </p:nvPr>
        </p:nvSpPr>
        <p:spPr>
          <a:xfrm>
            <a:off x="152400" y="1600200"/>
            <a:ext cx="8763000" cy="5029200"/>
          </a:xfrm>
        </p:spPr>
        <p:txBody>
          <a:bodyPr rtlCol="0">
            <a:normAutofit/>
          </a:bodyPr>
          <a:lstStyle/>
          <a:p>
            <a:pPr fontAlgn="auto">
              <a:spcAft>
                <a:spcPts val="0"/>
              </a:spcAft>
              <a:defRPr/>
            </a:pPr>
            <a:r>
              <a:rPr lang="en-US" altLang="en-US" dirty="0">
                <a:solidFill>
                  <a:srgbClr val="000000"/>
                </a:solidFill>
              </a:rPr>
              <a:t>You may prefer to write the preceding </a:t>
            </a:r>
            <a:r>
              <a:rPr lang="en-US" altLang="en-US" dirty="0">
                <a:solidFill>
                  <a:srgbClr val="000000"/>
                </a:solidFill>
                <a:latin typeface="Consolas" panose="020B0609020204030204" pitchFamily="49" charset="0"/>
              </a:rPr>
              <a:t>if</a:t>
            </a:r>
            <a:r>
              <a:rPr lang="en-US" altLang="en-US" dirty="0">
                <a:solidFill>
                  <a:srgbClr val="000000"/>
                </a:solidFill>
              </a:rPr>
              <a:t> statement </a:t>
            </a:r>
            <a:r>
              <a:rPr lang="tr-TR" altLang="en-US" dirty="0">
                <a:solidFill>
                  <a:srgbClr val="000000"/>
                </a:solidFill>
              </a:rPr>
              <a:t>by using </a:t>
            </a:r>
            <a:r>
              <a:rPr lang="tr-TR" altLang="en-US" b="1" dirty="0">
                <a:solidFill>
                  <a:srgbClr val="000000"/>
                </a:solidFill>
              </a:rPr>
              <a:t>else if</a:t>
            </a:r>
            <a:r>
              <a:rPr lang="tr-TR" altLang="en-US" dirty="0">
                <a:solidFill>
                  <a:srgbClr val="000000"/>
                </a:solidFill>
              </a:rPr>
              <a:t> </a:t>
            </a:r>
            <a:r>
              <a:rPr lang="en-US" altLang="en-US" dirty="0">
                <a:solidFill>
                  <a:srgbClr val="000000"/>
                </a:solidFill>
              </a:rPr>
              <a:t>as</a:t>
            </a:r>
            <a:r>
              <a:rPr lang="tr-TR" altLang="en-US" dirty="0">
                <a:solidFill>
                  <a:srgbClr val="000000"/>
                </a:solidFill>
              </a:rPr>
              <a:t>:</a:t>
            </a:r>
            <a:r>
              <a:rPr lang="en-US" altLang="en-US" dirty="0">
                <a:solidFill>
                  <a:srgbClr val="000000"/>
                </a:solidFill>
              </a:rPr>
              <a:t> </a:t>
            </a:r>
          </a:p>
          <a:p>
            <a:pPr lvl="2" fontAlgn="auto">
              <a:spcAft>
                <a:spcPts val="0"/>
              </a:spcAft>
              <a:defRPr/>
            </a:pPr>
            <a:r>
              <a:rPr lang="en-US" altLang="en-US" b="1" dirty="0">
                <a:solidFill>
                  <a:srgbClr val="0000FF"/>
                </a:solidFill>
                <a:latin typeface="Consolas" panose="020B0609020204030204" pitchFamily="49" charset="0"/>
              </a:rPr>
              <a:t>if</a:t>
            </a:r>
            <a:r>
              <a:rPr lang="en-US" altLang="en-US" b="1" dirty="0">
                <a:solidFill>
                  <a:srgbClr val="000000"/>
                </a:solidFill>
                <a:latin typeface="Consolas" panose="020B0609020204030204" pitchFamily="49" charset="0"/>
              </a:rPr>
              <a:t> ( grade &gt;= </a:t>
            </a:r>
            <a:r>
              <a:rPr lang="en-US" altLang="en-US" b="1" dirty="0">
                <a:solidFill>
                  <a:srgbClr val="128AFF"/>
                </a:solidFill>
                <a:latin typeface="Consolas" panose="020B0609020204030204" pitchFamily="49" charset="0"/>
              </a:rPr>
              <a:t>90</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00"/>
                </a:solidFill>
                <a:latin typeface="Consolas" panose="020B0609020204030204" pitchFamily="49" charset="0"/>
              </a:rPr>
              <a:t>   puts( </a:t>
            </a:r>
            <a:r>
              <a:rPr lang="en-US" altLang="en-US" b="1" dirty="0">
                <a:solidFill>
                  <a:srgbClr val="128AFF"/>
                </a:solidFill>
                <a:latin typeface="Consolas" panose="020B0609020204030204" pitchFamily="49" charset="0"/>
              </a:rPr>
              <a:t>"A"</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FF"/>
                </a:solidFill>
                <a:latin typeface="Consolas" panose="020B0609020204030204" pitchFamily="49" charset="0"/>
              </a:rPr>
              <a:t>else if</a:t>
            </a:r>
            <a:r>
              <a:rPr lang="en-US" altLang="en-US" b="1" dirty="0">
                <a:solidFill>
                  <a:srgbClr val="000000"/>
                </a:solidFill>
                <a:latin typeface="Consolas" panose="020B0609020204030204" pitchFamily="49" charset="0"/>
              </a:rPr>
              <a:t> ( grade &gt;= </a:t>
            </a:r>
            <a:r>
              <a:rPr lang="en-US" altLang="en-US" b="1" dirty="0">
                <a:solidFill>
                  <a:srgbClr val="128AFF"/>
                </a:solidFill>
                <a:latin typeface="Consolas" panose="020B0609020204030204" pitchFamily="49" charset="0"/>
              </a:rPr>
              <a:t>80</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00"/>
                </a:solidFill>
                <a:latin typeface="Consolas" panose="020B0609020204030204" pitchFamily="49" charset="0"/>
              </a:rPr>
              <a:t>   puts( </a:t>
            </a:r>
            <a:r>
              <a:rPr lang="en-US" altLang="en-US" b="1" dirty="0">
                <a:solidFill>
                  <a:srgbClr val="128AFF"/>
                </a:solidFill>
                <a:latin typeface="Consolas" panose="020B0609020204030204" pitchFamily="49" charset="0"/>
              </a:rPr>
              <a:t>"B"</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FF"/>
                </a:solidFill>
                <a:latin typeface="Consolas" panose="020B0609020204030204" pitchFamily="49" charset="0"/>
              </a:rPr>
              <a:t>else if</a:t>
            </a:r>
            <a:r>
              <a:rPr lang="en-US" altLang="en-US" b="1" dirty="0">
                <a:solidFill>
                  <a:srgbClr val="000000"/>
                </a:solidFill>
                <a:latin typeface="Consolas" panose="020B0609020204030204" pitchFamily="49" charset="0"/>
              </a:rPr>
              <a:t> ( grade &gt;= </a:t>
            </a:r>
            <a:r>
              <a:rPr lang="en-US" altLang="en-US" b="1" dirty="0">
                <a:solidFill>
                  <a:srgbClr val="128AFF"/>
                </a:solidFill>
                <a:latin typeface="Consolas" panose="020B0609020204030204" pitchFamily="49" charset="0"/>
              </a:rPr>
              <a:t>70</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00"/>
                </a:solidFill>
                <a:latin typeface="Consolas" panose="020B0609020204030204" pitchFamily="49" charset="0"/>
              </a:rPr>
              <a:t>   puts( </a:t>
            </a:r>
            <a:r>
              <a:rPr lang="en-US" altLang="en-US" b="1" dirty="0">
                <a:solidFill>
                  <a:srgbClr val="128AFF"/>
                </a:solidFill>
                <a:latin typeface="Consolas" panose="020B0609020204030204" pitchFamily="49" charset="0"/>
              </a:rPr>
              <a:t>"C"</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FF"/>
                </a:solidFill>
                <a:latin typeface="Consolas" panose="020B0609020204030204" pitchFamily="49" charset="0"/>
              </a:rPr>
              <a:t>else if</a:t>
            </a:r>
            <a:r>
              <a:rPr lang="en-US" altLang="en-US" b="1" dirty="0">
                <a:solidFill>
                  <a:srgbClr val="000000"/>
                </a:solidFill>
                <a:latin typeface="Consolas" panose="020B0609020204030204" pitchFamily="49" charset="0"/>
              </a:rPr>
              <a:t> ( grade &gt;= </a:t>
            </a:r>
            <a:r>
              <a:rPr lang="en-US" altLang="en-US" b="1" dirty="0">
                <a:solidFill>
                  <a:srgbClr val="128AFF"/>
                </a:solidFill>
                <a:latin typeface="Consolas" panose="020B0609020204030204" pitchFamily="49" charset="0"/>
              </a:rPr>
              <a:t>60</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00"/>
                </a:solidFill>
                <a:latin typeface="Consolas" panose="020B0609020204030204" pitchFamily="49" charset="0"/>
              </a:rPr>
              <a:t>   puts( </a:t>
            </a:r>
            <a:r>
              <a:rPr lang="en-US" altLang="en-US" b="1" dirty="0">
                <a:solidFill>
                  <a:srgbClr val="128AFF"/>
                </a:solidFill>
                <a:latin typeface="Consolas" panose="020B0609020204030204" pitchFamily="49" charset="0"/>
              </a:rPr>
              <a:t>"D"</a:t>
            </a:r>
            <a:r>
              <a:rPr lang="en-US" altLang="en-US" b="1" dirty="0">
                <a:solidFill>
                  <a:srgbClr val="000000"/>
                </a:solidFill>
                <a:latin typeface="Consolas" panose="020B0609020204030204" pitchFamily="49" charset="0"/>
              </a:rPr>
              <a:t> );</a:t>
            </a:r>
            <a:br>
              <a:rPr lang="en-US" altLang="en-US" b="1" dirty="0">
                <a:solidFill>
                  <a:srgbClr val="000000"/>
                </a:solidFill>
                <a:latin typeface="Consolas" panose="020B0609020204030204" pitchFamily="49" charset="0"/>
              </a:rPr>
            </a:br>
            <a:r>
              <a:rPr lang="en-US" altLang="en-US" b="1" dirty="0">
                <a:solidFill>
                  <a:srgbClr val="0000FF"/>
                </a:solidFill>
                <a:latin typeface="Consolas" panose="020B0609020204030204" pitchFamily="49" charset="0"/>
              </a:rPr>
              <a:t>else </a:t>
            </a:r>
            <a:br>
              <a:rPr lang="en-US" altLang="en-US" b="1" dirty="0">
                <a:solidFill>
                  <a:srgbClr val="0000FF"/>
                </a:solidFill>
                <a:latin typeface="Consolas" panose="020B0609020204030204" pitchFamily="49" charset="0"/>
              </a:rPr>
            </a:br>
            <a:r>
              <a:rPr lang="en-US" altLang="en-US" b="1" dirty="0">
                <a:solidFill>
                  <a:srgbClr val="000000"/>
                </a:solidFill>
                <a:latin typeface="Consolas" panose="020B0609020204030204" pitchFamily="49" charset="0"/>
              </a:rPr>
              <a:t>   puts( </a:t>
            </a:r>
            <a:r>
              <a:rPr lang="en-US" altLang="en-US" b="1" dirty="0">
                <a:solidFill>
                  <a:srgbClr val="128AFF"/>
                </a:solidFill>
                <a:latin typeface="Consolas" panose="020B0609020204030204" pitchFamily="49" charset="0"/>
              </a:rPr>
              <a:t>"F"</a:t>
            </a:r>
            <a:r>
              <a:rPr lang="en-US" altLang="en-US" b="1" dirty="0">
                <a:solidFill>
                  <a:srgbClr val="000000"/>
                </a:solidFill>
                <a:latin typeface="Consolas" panose="020B0609020204030204" pitchFamily="49" charset="0"/>
              </a:rPr>
              <a:t> );</a:t>
            </a:r>
          </a:p>
          <a:p>
            <a:pPr fontAlgn="auto">
              <a:spcAft>
                <a:spcPts val="0"/>
              </a:spcAft>
              <a:defRPr/>
            </a:pPr>
            <a:endParaRPr lang="en-US" altLang="en-US" dirty="0">
              <a:solidFill>
                <a:srgbClr val="000000"/>
              </a:solidFill>
            </a:endParaRPr>
          </a:p>
        </p:txBody>
      </p:sp>
      <p:sp>
        <p:nvSpPr>
          <p:cNvPr id="471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31</a:t>
            </a:fld>
            <a:endParaRPr lang="en-US" altLang="en-US"/>
          </a:p>
        </p:txBody>
      </p:sp>
    </p:spTree>
    <p:extLst>
      <p:ext uri="{BB962C8B-B14F-4D97-AF65-F5344CB8AC3E}">
        <p14:creationId xmlns:p14="http://schemas.microsoft.com/office/powerpoint/2010/main" val="2162018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428"/>
            <a:ext cx="8229600" cy="868362"/>
          </a:xfrm>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 (Cont.)</a:t>
            </a:r>
          </a:p>
        </p:txBody>
      </p:sp>
      <p:sp>
        <p:nvSpPr>
          <p:cNvPr id="48131" name="Text Placeholder 2"/>
          <p:cNvSpPr>
            <a:spLocks noGrp="1"/>
          </p:cNvSpPr>
          <p:nvPr>
            <p:ph type="body" idx="1"/>
          </p:nvPr>
        </p:nvSpPr>
        <p:spPr>
          <a:xfrm>
            <a:off x="228600" y="1295400"/>
            <a:ext cx="8686800" cy="5016500"/>
          </a:xfrm>
        </p:spPr>
        <p:txBody>
          <a:bodyPr>
            <a:noAutofit/>
          </a:bodyPr>
          <a:lstStyle/>
          <a:p>
            <a:r>
              <a:rPr lang="en-US" altLang="en-US" sz="2600" dirty="0">
                <a:solidFill>
                  <a:srgbClr val="000000"/>
                </a:solidFill>
              </a:rPr>
              <a:t>As far as the C compiler is concerned, </a:t>
            </a:r>
            <a:r>
              <a:rPr lang="en-US" altLang="en-US" sz="2600" u="sng" dirty="0">
                <a:solidFill>
                  <a:srgbClr val="000000"/>
                </a:solidFill>
              </a:rPr>
              <a:t>both forms are equivalent</a:t>
            </a:r>
            <a:r>
              <a:rPr lang="en-US" altLang="en-US" sz="2600" dirty="0">
                <a:solidFill>
                  <a:srgbClr val="000000"/>
                </a:solidFill>
              </a:rPr>
              <a:t>.</a:t>
            </a:r>
          </a:p>
          <a:p>
            <a:r>
              <a:rPr lang="en-US" altLang="en-US" sz="2600" dirty="0">
                <a:solidFill>
                  <a:srgbClr val="000000"/>
                </a:solidFill>
              </a:rPr>
              <a:t>The </a:t>
            </a:r>
            <a:r>
              <a:rPr lang="en-US" altLang="en-US" sz="2600" u="sng" dirty="0">
                <a:solidFill>
                  <a:srgbClr val="000000"/>
                </a:solidFill>
              </a:rPr>
              <a:t>latter form is popular</a:t>
            </a:r>
            <a:r>
              <a:rPr lang="en-US" altLang="en-US" sz="2600" dirty="0">
                <a:solidFill>
                  <a:srgbClr val="000000"/>
                </a:solidFill>
              </a:rPr>
              <a:t> because it avoids the deep indentation of the code to the right.</a:t>
            </a:r>
          </a:p>
          <a:p>
            <a:r>
              <a:rPr lang="en-US" altLang="en-US" sz="2600" dirty="0" err="1">
                <a:solidFill>
                  <a:srgbClr val="000000"/>
                </a:solidFill>
              </a:rPr>
              <a:t>Th</a:t>
            </a:r>
            <a:r>
              <a:rPr lang="tr-TR" altLang="en-US" sz="2600" dirty="0">
                <a:solidFill>
                  <a:srgbClr val="000000"/>
                </a:solidFill>
              </a:rPr>
              <a:t>is</a:t>
            </a:r>
            <a:r>
              <a:rPr lang="en-US" altLang="en-US" sz="2600" dirty="0">
                <a:solidFill>
                  <a:srgbClr val="000000"/>
                </a:solidFill>
              </a:rPr>
              <a:t> </a:t>
            </a:r>
            <a:r>
              <a:rPr lang="en-US" altLang="en-US" sz="2600" dirty="0">
                <a:solidFill>
                  <a:srgbClr val="000000"/>
                </a:solidFill>
                <a:latin typeface="Consolas" panose="020B0609020204030204" pitchFamily="49" charset="0"/>
              </a:rPr>
              <a:t>if</a:t>
            </a:r>
            <a:r>
              <a:rPr lang="en-US" altLang="en-US" sz="2600" dirty="0">
                <a:solidFill>
                  <a:srgbClr val="000000"/>
                </a:solidFill>
              </a:rPr>
              <a:t> selection statement expects only </a:t>
            </a:r>
            <a:r>
              <a:rPr lang="en-US" altLang="en-US" sz="2600" u="sng" dirty="0">
                <a:solidFill>
                  <a:srgbClr val="000000"/>
                </a:solidFill>
              </a:rPr>
              <a:t>one statement in its body</a:t>
            </a:r>
            <a:r>
              <a:rPr lang="en-US" altLang="en-US" sz="2600" dirty="0">
                <a:solidFill>
                  <a:srgbClr val="000000"/>
                </a:solidFill>
              </a:rPr>
              <a:t>—if you have only one statement in the if’s body, you do not need the enclose it in braces.</a:t>
            </a:r>
          </a:p>
          <a:p>
            <a:r>
              <a:rPr lang="en-US" altLang="en-US" sz="2600" dirty="0">
                <a:solidFill>
                  <a:srgbClr val="000000"/>
                </a:solidFill>
              </a:rPr>
              <a:t>To include several statements in the body of an </a:t>
            </a:r>
            <a:r>
              <a:rPr lang="en-US" altLang="en-US" sz="2600" dirty="0">
                <a:solidFill>
                  <a:srgbClr val="000000"/>
                </a:solidFill>
                <a:latin typeface="Consolas" panose="020B0609020204030204" pitchFamily="49" charset="0"/>
              </a:rPr>
              <a:t>if</a:t>
            </a:r>
            <a:r>
              <a:rPr lang="en-US" altLang="en-US" sz="2600" dirty="0">
                <a:solidFill>
                  <a:srgbClr val="000000"/>
                </a:solidFill>
              </a:rPr>
              <a:t>, you </a:t>
            </a:r>
            <a:r>
              <a:rPr lang="en-US" altLang="en-US" sz="2600" u="sng" dirty="0">
                <a:solidFill>
                  <a:srgbClr val="000000"/>
                </a:solidFill>
              </a:rPr>
              <a:t>must enclose the set of statements in braces</a:t>
            </a:r>
            <a:r>
              <a:rPr lang="en-US" altLang="en-US" sz="2600" dirty="0">
                <a:solidFill>
                  <a:srgbClr val="000000"/>
                </a:solidFill>
              </a:rPr>
              <a:t> (</a:t>
            </a:r>
            <a:r>
              <a:rPr lang="en-US" altLang="en-US" sz="2600" dirty="0">
                <a:solidFill>
                  <a:srgbClr val="000000"/>
                </a:solidFill>
                <a:latin typeface="Consolas" panose="020B0609020204030204" pitchFamily="49" charset="0"/>
              </a:rPr>
              <a:t>{</a:t>
            </a:r>
            <a:r>
              <a:rPr lang="en-US" altLang="en-US" sz="2600" dirty="0">
                <a:solidFill>
                  <a:srgbClr val="000000"/>
                </a:solidFill>
              </a:rPr>
              <a:t> and </a:t>
            </a:r>
            <a:r>
              <a:rPr lang="en-US" altLang="en-US" sz="2600" dirty="0">
                <a:solidFill>
                  <a:srgbClr val="000000"/>
                </a:solidFill>
                <a:latin typeface="Consolas" panose="020B0609020204030204" pitchFamily="49" charset="0"/>
              </a:rPr>
              <a:t>}</a:t>
            </a:r>
            <a:r>
              <a:rPr lang="en-US" altLang="en-US" sz="2600" dirty="0">
                <a:solidFill>
                  <a:srgbClr val="000000"/>
                </a:solidFill>
              </a:rPr>
              <a:t>).</a:t>
            </a:r>
          </a:p>
          <a:p>
            <a:r>
              <a:rPr lang="en-US" altLang="en-US" sz="2600" dirty="0">
                <a:solidFill>
                  <a:srgbClr val="000000"/>
                </a:solidFill>
              </a:rPr>
              <a:t>A </a:t>
            </a:r>
            <a:r>
              <a:rPr lang="en-US" altLang="en-US" sz="2600" u="sng" dirty="0">
                <a:solidFill>
                  <a:srgbClr val="000000"/>
                </a:solidFill>
              </a:rPr>
              <a:t>set of statements</a:t>
            </a:r>
            <a:r>
              <a:rPr lang="en-US" altLang="en-US" sz="2600" dirty="0">
                <a:solidFill>
                  <a:srgbClr val="000000"/>
                </a:solidFill>
              </a:rPr>
              <a:t> contained </a:t>
            </a:r>
            <a:r>
              <a:rPr lang="en-US" altLang="en-US" sz="2600" u="sng" dirty="0">
                <a:solidFill>
                  <a:srgbClr val="000000"/>
                </a:solidFill>
              </a:rPr>
              <a:t>within a pair of braces</a:t>
            </a:r>
            <a:r>
              <a:rPr lang="en-US" altLang="en-US" sz="2600" dirty="0">
                <a:solidFill>
                  <a:srgbClr val="000000"/>
                </a:solidFill>
              </a:rPr>
              <a:t> is called a </a:t>
            </a:r>
            <a:r>
              <a:rPr lang="en-US" altLang="en-US" sz="2600" dirty="0">
                <a:solidFill>
                  <a:srgbClr val="0000FF"/>
                </a:solidFill>
              </a:rPr>
              <a:t>compound statement </a:t>
            </a:r>
            <a:r>
              <a:rPr lang="en-US" altLang="en-US" sz="2600" dirty="0">
                <a:solidFill>
                  <a:srgbClr val="000000"/>
                </a:solidFill>
              </a:rPr>
              <a:t>or a </a:t>
            </a:r>
            <a:r>
              <a:rPr lang="en-US" altLang="en-US" sz="2600" dirty="0">
                <a:solidFill>
                  <a:srgbClr val="0000FF"/>
                </a:solidFill>
              </a:rPr>
              <a:t>block</a:t>
            </a:r>
            <a:r>
              <a:rPr lang="en-US" altLang="en-US" sz="2600" dirty="0">
                <a:solidFill>
                  <a:srgbClr val="000000"/>
                </a:solidFill>
              </a:rPr>
              <a:t>.</a:t>
            </a:r>
          </a:p>
        </p:txBody>
      </p:sp>
      <p:sp>
        <p:nvSpPr>
          <p:cNvPr id="481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32</a:t>
            </a:fld>
            <a:endParaRPr lang="en-US" altLang="en-US" dirty="0"/>
          </a:p>
        </p:txBody>
      </p:sp>
    </p:spTree>
    <p:extLst>
      <p:ext uri="{BB962C8B-B14F-4D97-AF65-F5344CB8AC3E}">
        <p14:creationId xmlns:p14="http://schemas.microsoft.com/office/powerpoint/2010/main" val="2432741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300"/>
            <a:ext cx="8229600" cy="411162"/>
          </a:xfrm>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a:t>
            </a:r>
          </a:p>
        </p:txBody>
      </p:sp>
      <p:sp>
        <p:nvSpPr>
          <p:cNvPr id="50179" name="Text Placeholder 2"/>
          <p:cNvSpPr>
            <a:spLocks noGrp="1"/>
          </p:cNvSpPr>
          <p:nvPr>
            <p:ph type="body" idx="1"/>
          </p:nvPr>
        </p:nvSpPr>
        <p:spPr>
          <a:xfrm>
            <a:off x="6824" y="501105"/>
            <a:ext cx="8984776" cy="3232695"/>
          </a:xfrm>
        </p:spPr>
        <p:txBody>
          <a:bodyPr/>
          <a:lstStyle/>
          <a:p>
            <a:r>
              <a:rPr lang="en-US" altLang="en-US" sz="2800" dirty="0">
                <a:solidFill>
                  <a:srgbClr val="000000"/>
                </a:solidFill>
              </a:rPr>
              <a:t>The following example includes a </a:t>
            </a:r>
            <a:r>
              <a:rPr lang="en-US" altLang="en-US" sz="2800" u="sng" dirty="0">
                <a:solidFill>
                  <a:srgbClr val="000000"/>
                </a:solidFill>
              </a:rPr>
              <a:t>compound statement</a:t>
            </a:r>
            <a:r>
              <a:rPr lang="en-US" altLang="en-US" sz="2800" dirty="0">
                <a:solidFill>
                  <a:srgbClr val="000000"/>
                </a:solidFill>
              </a:rPr>
              <a:t> in the </a:t>
            </a:r>
            <a:r>
              <a:rPr lang="en-US" altLang="en-US" sz="2800" dirty="0">
                <a:solidFill>
                  <a:srgbClr val="000000"/>
                </a:solidFill>
                <a:latin typeface="Consolas" panose="020B0609020204030204" pitchFamily="49" charset="0"/>
              </a:rPr>
              <a:t>else</a:t>
            </a:r>
            <a:r>
              <a:rPr lang="en-US" altLang="en-US" sz="2800" dirty="0">
                <a:solidFill>
                  <a:srgbClr val="000000"/>
                </a:solidFill>
              </a:rPr>
              <a:t> part of an </a:t>
            </a:r>
            <a:r>
              <a:rPr lang="en-US" altLang="en-US" sz="2800" dirty="0">
                <a:solidFill>
                  <a:srgbClr val="000000"/>
                </a:solidFill>
                <a:latin typeface="Consolas" panose="020B0609020204030204" pitchFamily="49" charset="0"/>
              </a:rPr>
              <a:t>if</a:t>
            </a:r>
            <a:r>
              <a:rPr lang="en-US" altLang="en-US" sz="2800" dirty="0">
                <a:solidFill>
                  <a:srgbClr val="000000"/>
                </a:solidFill>
              </a:rPr>
              <a:t>…</a:t>
            </a:r>
            <a:r>
              <a:rPr lang="en-US" altLang="en-US" sz="2800" dirty="0">
                <a:solidFill>
                  <a:srgbClr val="000000"/>
                </a:solidFill>
                <a:latin typeface="Consolas" panose="020B0609020204030204" pitchFamily="49" charset="0"/>
              </a:rPr>
              <a:t>else</a:t>
            </a:r>
            <a:r>
              <a:rPr lang="en-US" altLang="en-US" sz="2800" dirty="0">
                <a:solidFill>
                  <a:srgbClr val="000000"/>
                </a:solidFill>
              </a:rPr>
              <a:t> statement.</a:t>
            </a:r>
          </a:p>
          <a:p>
            <a:pPr lvl="2"/>
            <a:r>
              <a:rPr lang="en-US" altLang="en-US" sz="2000" b="1" dirty="0">
                <a:solidFill>
                  <a:srgbClr val="0000FF"/>
                </a:solidFill>
                <a:latin typeface="Consolas" panose="020B0609020204030204" pitchFamily="49" charset="0"/>
              </a:rPr>
              <a:t>if</a:t>
            </a:r>
            <a:r>
              <a:rPr lang="en-US" altLang="en-US" sz="2000" b="1" dirty="0">
                <a:solidFill>
                  <a:srgbClr val="000000"/>
                </a:solidFill>
                <a:latin typeface="Consolas" panose="020B0609020204030204" pitchFamily="49" charset="0"/>
              </a:rPr>
              <a:t> ( grade &gt;= </a:t>
            </a:r>
            <a:r>
              <a:rPr lang="en-US" altLang="en-US" sz="2000" b="1" dirty="0">
                <a:solidFill>
                  <a:srgbClr val="128AFF"/>
                </a:solidFill>
                <a:latin typeface="Consolas" panose="020B0609020204030204" pitchFamily="49" charset="0"/>
              </a:rPr>
              <a:t>60</a:t>
            </a:r>
            <a:r>
              <a:rPr lang="en-US" altLang="en-US" sz="2000" b="1" dirty="0">
                <a:solidFill>
                  <a:srgbClr val="000000"/>
                </a:solidFill>
                <a:latin typeface="Consolas" panose="020B0609020204030204" pitchFamily="49" charset="0"/>
              </a:rPr>
              <a:t> ) {</a:t>
            </a:r>
            <a:br>
              <a:rPr lang="en-US" altLang="en-US" sz="2000" b="1" dirty="0">
                <a:solidFill>
                  <a:srgbClr val="000000"/>
                </a:solidFill>
                <a:latin typeface="Consolas" panose="020B0609020204030204" pitchFamily="49" charset="0"/>
              </a:rPr>
            </a:br>
            <a:r>
              <a:rPr lang="en-US" altLang="en-US" sz="2000" b="1" dirty="0">
                <a:solidFill>
                  <a:srgbClr val="000000"/>
                </a:solidFill>
                <a:latin typeface="Consolas" panose="020B0609020204030204" pitchFamily="49" charset="0"/>
              </a:rPr>
              <a:t>   puts( </a:t>
            </a:r>
            <a:r>
              <a:rPr lang="en-US" altLang="en-US" sz="2000" b="1" dirty="0">
                <a:solidFill>
                  <a:srgbClr val="128AFF"/>
                </a:solidFill>
                <a:latin typeface="Consolas" panose="020B0609020204030204" pitchFamily="49" charset="0"/>
              </a:rPr>
              <a:t>"Passed. "</a:t>
            </a:r>
            <a:r>
              <a:rPr lang="en-US" altLang="en-US" sz="2000" b="1" dirty="0">
                <a:solidFill>
                  <a:srgbClr val="000000"/>
                </a:solidFill>
                <a:latin typeface="Consolas" panose="020B0609020204030204" pitchFamily="49" charset="0"/>
              </a:rPr>
              <a:t> );</a:t>
            </a:r>
            <a:br>
              <a:rPr lang="en-US" altLang="en-US" sz="2000" b="1" dirty="0">
                <a:solidFill>
                  <a:srgbClr val="000000"/>
                </a:solidFill>
                <a:latin typeface="Consolas" panose="020B0609020204030204" pitchFamily="49" charset="0"/>
              </a:rPr>
            </a:br>
            <a:r>
              <a:rPr lang="en-US" altLang="en-US" sz="2000" b="1" dirty="0">
                <a:solidFill>
                  <a:srgbClr val="000000"/>
                </a:solidFill>
                <a:latin typeface="Consolas" panose="020B0609020204030204" pitchFamily="49" charset="0"/>
              </a:rPr>
              <a:t>} </a:t>
            </a:r>
            <a:r>
              <a:rPr lang="en-US" altLang="en-US" sz="2000" b="1" dirty="0">
                <a:solidFill>
                  <a:srgbClr val="00BF00"/>
                </a:solidFill>
                <a:latin typeface="Consolas" panose="020B0609020204030204" pitchFamily="49" charset="0"/>
              </a:rPr>
              <a:t>// end if</a:t>
            </a:r>
            <a:br>
              <a:rPr lang="en-US" altLang="en-US" sz="2000" b="1" dirty="0">
                <a:solidFill>
                  <a:srgbClr val="00BF00"/>
                </a:solidFill>
                <a:latin typeface="Consolas" panose="020B0609020204030204" pitchFamily="49" charset="0"/>
              </a:rPr>
            </a:br>
            <a:r>
              <a:rPr lang="en-US" altLang="en-US" sz="2000" b="1" dirty="0">
                <a:solidFill>
                  <a:srgbClr val="0000FF"/>
                </a:solidFill>
                <a:latin typeface="Consolas" panose="020B0609020204030204" pitchFamily="49" charset="0"/>
              </a:rPr>
              <a:t>else</a:t>
            </a:r>
            <a:r>
              <a:rPr lang="en-US" altLang="en-US" sz="2000" b="1" dirty="0">
                <a:solidFill>
                  <a:srgbClr val="000000"/>
                </a:solidFill>
                <a:latin typeface="Consolas" panose="020B0609020204030204" pitchFamily="49" charset="0"/>
              </a:rPr>
              <a:t> {</a:t>
            </a:r>
            <a:br>
              <a:rPr lang="en-US" altLang="en-US" sz="2000" b="1" dirty="0">
                <a:solidFill>
                  <a:srgbClr val="000000"/>
                </a:solidFill>
                <a:latin typeface="Consolas" panose="020B0609020204030204" pitchFamily="49" charset="0"/>
              </a:rPr>
            </a:br>
            <a:r>
              <a:rPr lang="en-US" altLang="en-US" sz="2000" b="1" dirty="0">
                <a:solidFill>
                  <a:srgbClr val="000000"/>
                </a:solidFill>
                <a:latin typeface="Consolas" panose="020B0609020204030204" pitchFamily="49" charset="0"/>
              </a:rPr>
              <a:t>   puts( </a:t>
            </a:r>
            <a:r>
              <a:rPr lang="en-US" altLang="en-US" sz="2000" b="1" dirty="0">
                <a:solidFill>
                  <a:srgbClr val="128AFF"/>
                </a:solidFill>
                <a:latin typeface="Consolas" panose="020B0609020204030204" pitchFamily="49" charset="0"/>
              </a:rPr>
              <a:t>"Failed. "</a:t>
            </a:r>
            <a:r>
              <a:rPr lang="en-US" altLang="en-US" sz="2000" b="1" dirty="0">
                <a:solidFill>
                  <a:srgbClr val="000000"/>
                </a:solidFill>
                <a:latin typeface="Consolas" panose="020B0609020204030204" pitchFamily="49" charset="0"/>
              </a:rPr>
              <a:t> );</a:t>
            </a:r>
            <a:br>
              <a:rPr lang="en-US" altLang="en-US" sz="2000" b="1" dirty="0">
                <a:solidFill>
                  <a:srgbClr val="000000"/>
                </a:solidFill>
                <a:latin typeface="Consolas" panose="020B0609020204030204" pitchFamily="49" charset="0"/>
              </a:rPr>
            </a:br>
            <a:r>
              <a:rPr lang="en-US" altLang="en-US" sz="2000" b="1" dirty="0">
                <a:solidFill>
                  <a:srgbClr val="000000"/>
                </a:solidFill>
                <a:latin typeface="Consolas" panose="020B0609020204030204" pitchFamily="49" charset="0"/>
              </a:rPr>
              <a:t>   puts( </a:t>
            </a:r>
            <a:r>
              <a:rPr lang="en-US" altLang="en-US" sz="2000" b="1" dirty="0">
                <a:solidFill>
                  <a:srgbClr val="128AFF"/>
                </a:solidFill>
                <a:latin typeface="Consolas" panose="020B0609020204030204" pitchFamily="49" charset="0"/>
              </a:rPr>
              <a:t>"You must take this course again. "</a:t>
            </a:r>
            <a:r>
              <a:rPr lang="en-US" altLang="en-US" sz="2000" b="1" dirty="0">
                <a:solidFill>
                  <a:srgbClr val="000000"/>
                </a:solidFill>
                <a:latin typeface="Consolas" panose="020B0609020204030204" pitchFamily="49" charset="0"/>
              </a:rPr>
              <a:t> );</a:t>
            </a:r>
            <a:br>
              <a:rPr lang="en-US" altLang="en-US" sz="2000" b="1" dirty="0">
                <a:solidFill>
                  <a:srgbClr val="000000"/>
                </a:solidFill>
                <a:latin typeface="Consolas" panose="020B0609020204030204" pitchFamily="49" charset="0"/>
              </a:rPr>
            </a:br>
            <a:r>
              <a:rPr lang="en-US" altLang="en-US" sz="2000" b="1" dirty="0">
                <a:solidFill>
                  <a:srgbClr val="000000"/>
                </a:solidFill>
                <a:latin typeface="Consolas" panose="020B0609020204030204" pitchFamily="49" charset="0"/>
              </a:rPr>
              <a:t>}</a:t>
            </a:r>
            <a:r>
              <a:rPr lang="en-US" altLang="en-US" sz="2000" b="1" dirty="0">
                <a:solidFill>
                  <a:srgbClr val="00BF00"/>
                </a:solidFill>
                <a:latin typeface="Consolas" panose="020B0609020204030204" pitchFamily="49" charset="0"/>
              </a:rPr>
              <a:t> // end else</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33</a:t>
            </a:fld>
            <a:endParaRPr lang="en-US" altLang="en-US"/>
          </a:p>
        </p:txBody>
      </p:sp>
      <p:sp>
        <p:nvSpPr>
          <p:cNvPr id="6" name="Text Placeholder 2"/>
          <p:cNvSpPr txBox="1">
            <a:spLocks/>
          </p:cNvSpPr>
          <p:nvPr/>
        </p:nvSpPr>
        <p:spPr>
          <a:xfrm>
            <a:off x="90416" y="3870325"/>
            <a:ext cx="8963167" cy="28511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en-US" altLang="en-US" sz="2300" dirty="0">
                <a:solidFill>
                  <a:srgbClr val="000000"/>
                </a:solidFill>
              </a:rPr>
              <a:t>In this case, if grade is less than </a:t>
            </a:r>
            <a:r>
              <a:rPr lang="en-US" altLang="en-US" sz="2300" dirty="0">
                <a:solidFill>
                  <a:srgbClr val="000000"/>
                </a:solidFill>
                <a:latin typeface="Consolas" panose="020B0609020204030204" pitchFamily="49" charset="0"/>
              </a:rPr>
              <a:t>60</a:t>
            </a:r>
            <a:r>
              <a:rPr lang="en-US" altLang="en-US" sz="2300" dirty="0">
                <a:solidFill>
                  <a:srgbClr val="000000"/>
                </a:solidFill>
              </a:rPr>
              <a:t>, the program executes both </a:t>
            </a:r>
            <a:r>
              <a:rPr lang="en-US" altLang="en-US" sz="2300" dirty="0">
                <a:solidFill>
                  <a:srgbClr val="000000"/>
                </a:solidFill>
                <a:latin typeface="Consolas" panose="020B0609020204030204" pitchFamily="49" charset="0"/>
              </a:rPr>
              <a:t>puts </a:t>
            </a:r>
            <a:r>
              <a:rPr lang="en-US" altLang="en-US" sz="2300" dirty="0">
                <a:solidFill>
                  <a:srgbClr val="000000"/>
                </a:solidFill>
              </a:rPr>
              <a:t>statements in the body of the </a:t>
            </a:r>
            <a:r>
              <a:rPr lang="en-US" altLang="en-US" sz="2300" dirty="0">
                <a:solidFill>
                  <a:srgbClr val="000000"/>
                </a:solidFill>
                <a:latin typeface="Consolas" panose="020B0609020204030204" pitchFamily="49" charset="0"/>
              </a:rPr>
              <a:t>else</a:t>
            </a:r>
            <a:r>
              <a:rPr lang="en-US" altLang="en-US" sz="2300" dirty="0">
                <a:solidFill>
                  <a:srgbClr val="000000"/>
                </a:solidFill>
              </a:rPr>
              <a:t> and prints</a:t>
            </a:r>
          </a:p>
          <a:p>
            <a:pPr lvl="2">
              <a:lnSpc>
                <a:spcPct val="80000"/>
              </a:lnSpc>
            </a:pPr>
            <a:r>
              <a:rPr lang="en-US" altLang="en-US" sz="1900" dirty="0">
                <a:solidFill>
                  <a:srgbClr val="000000"/>
                </a:solidFill>
                <a:latin typeface="Consolas" panose="020B0609020204030204" pitchFamily="49" charset="0"/>
              </a:rPr>
              <a:t>Failed.</a:t>
            </a:r>
            <a:endParaRPr lang="tr-TR" altLang="en-US" sz="1900" dirty="0">
              <a:solidFill>
                <a:srgbClr val="000000"/>
              </a:solidFill>
              <a:latin typeface="Consolas" panose="020B0609020204030204" pitchFamily="49" charset="0"/>
            </a:endParaRPr>
          </a:p>
          <a:p>
            <a:pPr lvl="2">
              <a:lnSpc>
                <a:spcPct val="80000"/>
              </a:lnSpc>
            </a:pPr>
            <a:r>
              <a:rPr lang="en-US" altLang="en-US" sz="1900" dirty="0">
                <a:solidFill>
                  <a:srgbClr val="000000"/>
                </a:solidFill>
                <a:latin typeface="Consolas" panose="020B0609020204030204" pitchFamily="49" charset="0"/>
              </a:rPr>
              <a:t>You must take this course again.</a:t>
            </a:r>
          </a:p>
          <a:p>
            <a:pPr>
              <a:lnSpc>
                <a:spcPct val="80000"/>
              </a:lnSpc>
            </a:pPr>
            <a:r>
              <a:rPr lang="en-US" altLang="en-US" sz="2300" dirty="0">
                <a:solidFill>
                  <a:srgbClr val="000000"/>
                </a:solidFill>
              </a:rPr>
              <a:t>The braces surrounding the two statements in the </a:t>
            </a:r>
            <a:r>
              <a:rPr lang="en-US" altLang="en-US" sz="2300" dirty="0">
                <a:solidFill>
                  <a:srgbClr val="000000"/>
                </a:solidFill>
                <a:latin typeface="Consolas" panose="020B0609020204030204" pitchFamily="49" charset="0"/>
              </a:rPr>
              <a:t>else</a:t>
            </a:r>
            <a:r>
              <a:rPr lang="en-US" altLang="en-US" sz="2300" dirty="0">
                <a:solidFill>
                  <a:srgbClr val="000000"/>
                </a:solidFill>
              </a:rPr>
              <a:t> are important. </a:t>
            </a:r>
            <a:r>
              <a:rPr lang="en-US" altLang="en-US" sz="2300" dirty="0">
                <a:solidFill>
                  <a:srgbClr val="000000"/>
                </a:solidFill>
                <a:cs typeface="Times New Roman" panose="02020603050405020304" pitchFamily="18" charset="0"/>
              </a:rPr>
              <a:t>Without them, the statement</a:t>
            </a:r>
          </a:p>
          <a:p>
            <a:pPr lvl="2">
              <a:lnSpc>
                <a:spcPct val="80000"/>
              </a:lnSpc>
              <a:buFont typeface="Wingdings 2" panose="05020102010507070707" pitchFamily="18" charset="2"/>
              <a:buNone/>
            </a:pPr>
            <a:r>
              <a:rPr lang="en-US" altLang="en-US" sz="2300" dirty="0">
                <a:solidFill>
                  <a:srgbClr val="000000"/>
                </a:solidFill>
                <a:latin typeface="Consolas" panose="020B0609020204030204" pitchFamily="49" charset="0"/>
              </a:rPr>
              <a:t>	</a:t>
            </a:r>
            <a:r>
              <a:rPr lang="en-US" altLang="en-US" sz="1900" dirty="0">
                <a:solidFill>
                  <a:srgbClr val="000000"/>
                </a:solidFill>
                <a:latin typeface="Consolas" panose="020B0609020204030204" pitchFamily="49" charset="0"/>
              </a:rPr>
              <a:t>puts( </a:t>
            </a:r>
            <a:r>
              <a:rPr lang="en-US" altLang="en-US" sz="1900" b="1" dirty="0">
                <a:solidFill>
                  <a:srgbClr val="128AFF"/>
                </a:solidFill>
                <a:latin typeface="Consolas" panose="020B0609020204030204" pitchFamily="49" charset="0"/>
              </a:rPr>
              <a:t>"You must take this course again."</a:t>
            </a:r>
            <a:r>
              <a:rPr lang="en-US" altLang="en-US" sz="1900" b="1" dirty="0">
                <a:solidFill>
                  <a:srgbClr val="000000"/>
                </a:solidFill>
                <a:latin typeface="Consolas" panose="020B0609020204030204" pitchFamily="49" charset="0"/>
              </a:rPr>
              <a:t> );</a:t>
            </a:r>
          </a:p>
          <a:p>
            <a:pPr marL="365125" lvl="1" indent="0">
              <a:lnSpc>
                <a:spcPct val="80000"/>
              </a:lnSpc>
              <a:buFont typeface="Verdana" panose="020B0604030504040204" pitchFamily="34" charset="0"/>
              <a:buNone/>
            </a:pPr>
            <a:r>
              <a:rPr lang="en-US" altLang="en-US" sz="2300" dirty="0">
                <a:solidFill>
                  <a:srgbClr val="000000"/>
                </a:solidFill>
              </a:rPr>
              <a:t>would be </a:t>
            </a:r>
            <a:r>
              <a:rPr lang="en-US" altLang="en-US" sz="2300" u="sng" dirty="0">
                <a:solidFill>
                  <a:srgbClr val="000000"/>
                </a:solidFill>
              </a:rPr>
              <a:t>outside the body of the </a:t>
            </a:r>
            <a:r>
              <a:rPr lang="en-US" altLang="en-US" sz="2300" u="sng" dirty="0">
                <a:solidFill>
                  <a:srgbClr val="000000"/>
                </a:solidFill>
                <a:latin typeface="Consolas" panose="020B0609020204030204" pitchFamily="49" charset="0"/>
              </a:rPr>
              <a:t>else</a:t>
            </a:r>
            <a:r>
              <a:rPr lang="en-US" altLang="en-US" sz="2300" u="sng" dirty="0">
                <a:solidFill>
                  <a:srgbClr val="000000"/>
                </a:solidFill>
              </a:rPr>
              <a:t> part</a:t>
            </a:r>
            <a:r>
              <a:rPr lang="en-US" altLang="en-US" sz="2300" dirty="0">
                <a:solidFill>
                  <a:srgbClr val="000000"/>
                </a:solidFill>
              </a:rPr>
              <a:t> of the </a:t>
            </a:r>
            <a:r>
              <a:rPr lang="en-US" altLang="en-US" sz="2300" dirty="0">
                <a:solidFill>
                  <a:srgbClr val="000000"/>
                </a:solidFill>
                <a:latin typeface="Consolas" panose="020B0609020204030204" pitchFamily="49" charset="0"/>
              </a:rPr>
              <a:t>if</a:t>
            </a:r>
            <a:r>
              <a:rPr lang="en-US" altLang="en-US" sz="2300" dirty="0">
                <a:solidFill>
                  <a:srgbClr val="000000"/>
                </a:solidFill>
              </a:rPr>
              <a:t> and would execute regardless of whether the grade was less than 60.</a:t>
            </a:r>
          </a:p>
          <a:p>
            <a:pPr>
              <a:lnSpc>
                <a:spcPct val="80000"/>
              </a:lnSpc>
            </a:pPr>
            <a:endParaRPr lang="en-US" altLang="en-US" sz="2500" dirty="0">
              <a:solidFill>
                <a:srgbClr val="000000"/>
              </a:solidFill>
            </a:endParaRPr>
          </a:p>
        </p:txBody>
      </p:sp>
    </p:spTree>
    <p:extLst>
      <p:ext uri="{BB962C8B-B14F-4D97-AF65-F5344CB8AC3E}">
        <p14:creationId xmlns:p14="http://schemas.microsoft.com/office/powerpoint/2010/main" val="1812425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7847"/>
            <a:ext cx="8229600" cy="730251"/>
          </a:xfrm>
        </p:spPr>
        <p:txBody>
          <a:bodyPr rtlCol="0">
            <a:normAutofit fontScale="90000"/>
          </a:bodyPr>
          <a:lstStyle/>
          <a:p>
            <a:pPr fontAlgn="auto">
              <a:spcAft>
                <a:spcPts val="0"/>
              </a:spcAft>
              <a:defRPr/>
            </a:pPr>
            <a:r>
              <a:rPr lang="en-US" dirty="0">
                <a:solidFill>
                  <a:srgbClr val="24B5A1"/>
                </a:solidFill>
                <a:latin typeface="Arial"/>
              </a:rPr>
              <a:t>3.6  </a:t>
            </a:r>
            <a:r>
              <a:rPr lang="en-US" dirty="0">
                <a:solidFill>
                  <a:srgbClr val="3380E6"/>
                </a:solidFill>
                <a:latin typeface="Arial"/>
              </a:rPr>
              <a:t>The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Selection Statement (Cont.)</a:t>
            </a:r>
          </a:p>
        </p:txBody>
      </p:sp>
      <p:sp>
        <p:nvSpPr>
          <p:cNvPr id="56323" name="Text Placeholder 2"/>
          <p:cNvSpPr>
            <a:spLocks noGrp="1"/>
          </p:cNvSpPr>
          <p:nvPr>
            <p:ph type="body" idx="1"/>
          </p:nvPr>
        </p:nvSpPr>
        <p:spPr>
          <a:xfrm>
            <a:off x="114300" y="1219200"/>
            <a:ext cx="8801100" cy="5092700"/>
          </a:xfrm>
        </p:spPr>
        <p:txBody>
          <a:bodyPr rtlCol="0">
            <a:normAutofit fontScale="92500" lnSpcReduction="20000"/>
          </a:bodyPr>
          <a:lstStyle/>
          <a:p>
            <a:pPr fontAlgn="auto">
              <a:spcAft>
                <a:spcPts val="0"/>
              </a:spcAft>
              <a:defRPr/>
            </a:pPr>
            <a:r>
              <a:rPr lang="en-US" altLang="en-US" dirty="0">
                <a:solidFill>
                  <a:srgbClr val="000000"/>
                </a:solidFill>
              </a:rPr>
              <a:t>A </a:t>
            </a:r>
            <a:r>
              <a:rPr lang="en-US" altLang="en-US" u="sng" dirty="0">
                <a:solidFill>
                  <a:srgbClr val="000000"/>
                </a:solidFill>
              </a:rPr>
              <a:t>syntax error</a:t>
            </a:r>
            <a:r>
              <a:rPr lang="en-US" altLang="en-US" dirty="0">
                <a:solidFill>
                  <a:srgbClr val="000000"/>
                </a:solidFill>
              </a:rPr>
              <a:t> is caught by the compiler.</a:t>
            </a:r>
          </a:p>
          <a:p>
            <a:pPr fontAlgn="auto">
              <a:spcAft>
                <a:spcPts val="0"/>
              </a:spcAft>
              <a:defRPr/>
            </a:pPr>
            <a:r>
              <a:rPr lang="en-US" altLang="en-US" dirty="0">
                <a:solidFill>
                  <a:srgbClr val="000000"/>
                </a:solidFill>
              </a:rPr>
              <a:t>A </a:t>
            </a:r>
            <a:r>
              <a:rPr lang="en-US" altLang="en-US" u="sng" dirty="0">
                <a:solidFill>
                  <a:srgbClr val="000000"/>
                </a:solidFill>
              </a:rPr>
              <a:t>logic error</a:t>
            </a:r>
            <a:r>
              <a:rPr lang="en-US" altLang="en-US" dirty="0">
                <a:solidFill>
                  <a:srgbClr val="000000"/>
                </a:solidFill>
              </a:rPr>
              <a:t> has its effect at execution time.</a:t>
            </a:r>
          </a:p>
          <a:p>
            <a:pPr fontAlgn="auto">
              <a:spcAft>
                <a:spcPts val="0"/>
              </a:spcAft>
              <a:defRPr/>
            </a:pPr>
            <a:r>
              <a:rPr lang="en-US" altLang="en-US" dirty="0">
                <a:solidFill>
                  <a:srgbClr val="000000"/>
                </a:solidFill>
              </a:rPr>
              <a:t>A </a:t>
            </a:r>
            <a:r>
              <a:rPr lang="en-US" altLang="en-US" u="sng" dirty="0">
                <a:solidFill>
                  <a:srgbClr val="000000"/>
                </a:solidFill>
              </a:rPr>
              <a:t>fatal logic error</a:t>
            </a:r>
            <a:r>
              <a:rPr lang="en-US" altLang="en-US" dirty="0">
                <a:solidFill>
                  <a:srgbClr val="000000"/>
                </a:solidFill>
              </a:rPr>
              <a:t> causes a program to fail and terminate prematurely.</a:t>
            </a:r>
          </a:p>
          <a:p>
            <a:pPr fontAlgn="auto">
              <a:spcAft>
                <a:spcPts val="0"/>
              </a:spcAft>
              <a:defRPr/>
            </a:pPr>
            <a:r>
              <a:rPr lang="en-US" altLang="en-US" dirty="0">
                <a:solidFill>
                  <a:srgbClr val="000000"/>
                </a:solidFill>
              </a:rPr>
              <a:t>A </a:t>
            </a:r>
            <a:r>
              <a:rPr lang="en-US" altLang="en-US" u="sng" dirty="0">
                <a:solidFill>
                  <a:srgbClr val="000000"/>
                </a:solidFill>
              </a:rPr>
              <a:t>nonfatal logic error</a:t>
            </a:r>
            <a:r>
              <a:rPr lang="en-US" altLang="en-US" dirty="0">
                <a:solidFill>
                  <a:srgbClr val="000000"/>
                </a:solidFill>
              </a:rPr>
              <a:t> allows a program to continue executing but to produce incorrect results.</a:t>
            </a:r>
          </a:p>
          <a:p>
            <a:pPr fontAlgn="auto">
              <a:spcAft>
                <a:spcPts val="0"/>
              </a:spcAft>
              <a:defRPr/>
            </a:pPr>
            <a:r>
              <a:rPr lang="en-US" altLang="en-US" dirty="0">
                <a:solidFill>
                  <a:srgbClr val="000000"/>
                </a:solidFill>
              </a:rPr>
              <a:t>Just as a compound statement can be placed anywhere a single statement can be placed, it’s also possible to have </a:t>
            </a:r>
            <a:r>
              <a:rPr lang="en-US" altLang="en-US" u="sng" dirty="0">
                <a:solidFill>
                  <a:srgbClr val="000000"/>
                </a:solidFill>
              </a:rPr>
              <a:t>no statement at all</a:t>
            </a:r>
            <a:r>
              <a:rPr lang="en-US" altLang="en-US" dirty="0">
                <a:solidFill>
                  <a:srgbClr val="000000"/>
                </a:solidFill>
              </a:rPr>
              <a:t>, i.e., the empty statement. </a:t>
            </a:r>
          </a:p>
          <a:p>
            <a:pPr lvl="1" fontAlgn="auto">
              <a:spcAft>
                <a:spcPts val="0"/>
              </a:spcAft>
              <a:defRPr/>
            </a:pPr>
            <a:r>
              <a:rPr lang="en-US" altLang="en-US" dirty="0">
                <a:solidFill>
                  <a:srgbClr val="000000"/>
                </a:solidFill>
              </a:rPr>
              <a:t>The empty statement is represented by placing a semicolon (;) where a statement would normally be.</a:t>
            </a:r>
          </a:p>
        </p:txBody>
      </p:sp>
      <p:sp>
        <p:nvSpPr>
          <p:cNvPr id="522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34</a:t>
            </a:fld>
            <a:endParaRPr lang="en-US" altLang="en-US" dirty="0"/>
          </a:p>
        </p:txBody>
      </p:sp>
    </p:spTree>
    <p:extLst>
      <p:ext uri="{BB962C8B-B14F-4D97-AF65-F5344CB8AC3E}">
        <p14:creationId xmlns:p14="http://schemas.microsoft.com/office/powerpoint/2010/main" val="286968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04800" y="83617"/>
            <a:ext cx="8229600" cy="824195"/>
          </a:xfrm>
        </p:spPr>
        <p:txBody>
          <a:bodyPr/>
          <a:lstStyle/>
          <a:p>
            <a:r>
              <a:rPr lang="en-US" altLang="en-US" dirty="0">
                <a:solidFill>
                  <a:srgbClr val="24B5A1"/>
                </a:solidFill>
                <a:latin typeface="Arial" panose="020B0604020202020204" pitchFamily="34" charset="0"/>
              </a:rPr>
              <a:t>3.7  </a:t>
            </a:r>
            <a:r>
              <a:rPr lang="en-US" altLang="en-US" dirty="0">
                <a:solidFill>
                  <a:srgbClr val="3380E6"/>
                </a:solidFill>
                <a:latin typeface="Arial" panose="020B0604020202020204" pitchFamily="34" charset="0"/>
              </a:rPr>
              <a:t>The </a:t>
            </a:r>
            <a:r>
              <a:rPr lang="en-US" altLang="en-US" dirty="0">
                <a:solidFill>
                  <a:srgbClr val="3380E6"/>
                </a:solidFill>
                <a:latin typeface="Consolas" panose="020B0609020204030204" pitchFamily="49" charset="0"/>
              </a:rPr>
              <a:t>while</a:t>
            </a:r>
            <a:r>
              <a:rPr lang="en-US" altLang="en-US" dirty="0">
                <a:solidFill>
                  <a:srgbClr val="3380E6"/>
                </a:solidFill>
                <a:latin typeface="Arial" panose="020B0604020202020204" pitchFamily="34" charset="0"/>
              </a:rPr>
              <a:t> Iteration Statement</a:t>
            </a:r>
          </a:p>
        </p:txBody>
      </p:sp>
      <p:sp>
        <p:nvSpPr>
          <p:cNvPr id="3" name="Text Placeholder 2"/>
          <p:cNvSpPr>
            <a:spLocks noGrp="1"/>
          </p:cNvSpPr>
          <p:nvPr>
            <p:ph type="body" idx="1"/>
          </p:nvPr>
        </p:nvSpPr>
        <p:spPr>
          <a:xfrm>
            <a:off x="152400" y="850140"/>
            <a:ext cx="8868770" cy="5871335"/>
          </a:xfrm>
        </p:spPr>
        <p:txBody>
          <a:bodyPr rtlCol="0">
            <a:noAutofit/>
          </a:bodyPr>
          <a:lstStyle/>
          <a:p>
            <a:pPr fontAlgn="auto">
              <a:lnSpc>
                <a:spcPct val="90000"/>
              </a:lnSpc>
              <a:spcAft>
                <a:spcPts val="0"/>
              </a:spcAft>
              <a:defRPr/>
            </a:pPr>
            <a:r>
              <a:rPr lang="en-US" sz="2700" dirty="0">
                <a:solidFill>
                  <a:srgbClr val="000000"/>
                </a:solidFill>
              </a:rPr>
              <a:t>An </a:t>
            </a:r>
            <a:r>
              <a:rPr lang="en-US" sz="2700" dirty="0">
                <a:solidFill>
                  <a:srgbClr val="0000FF"/>
                </a:solidFill>
              </a:rPr>
              <a:t>iteration statement</a:t>
            </a:r>
            <a:r>
              <a:rPr lang="en-US" sz="2700" dirty="0">
                <a:solidFill>
                  <a:srgbClr val="000000"/>
                </a:solidFill>
              </a:rPr>
              <a:t> allows you to specify that an action is to be </a:t>
            </a:r>
            <a:r>
              <a:rPr lang="en-US" sz="2700" u="sng" dirty="0">
                <a:solidFill>
                  <a:srgbClr val="000000"/>
                </a:solidFill>
              </a:rPr>
              <a:t>repeated while some condition remains true</a:t>
            </a:r>
            <a:r>
              <a:rPr lang="en-US" sz="2700" dirty="0">
                <a:solidFill>
                  <a:srgbClr val="000000"/>
                </a:solidFill>
              </a:rPr>
              <a:t>.</a:t>
            </a:r>
          </a:p>
          <a:p>
            <a:pPr fontAlgn="auto">
              <a:lnSpc>
                <a:spcPct val="90000"/>
              </a:lnSpc>
              <a:spcAft>
                <a:spcPts val="0"/>
              </a:spcAft>
              <a:defRPr/>
            </a:pPr>
            <a:r>
              <a:rPr lang="en-US" sz="2700" dirty="0">
                <a:solidFill>
                  <a:srgbClr val="000000"/>
                </a:solidFill>
              </a:rPr>
              <a:t>The </a:t>
            </a:r>
            <a:r>
              <a:rPr lang="en-US" sz="2700" dirty="0" err="1">
                <a:solidFill>
                  <a:srgbClr val="000000"/>
                </a:solidFill>
              </a:rPr>
              <a:t>pseudocode</a:t>
            </a:r>
            <a:r>
              <a:rPr lang="en-US" sz="2700" dirty="0">
                <a:solidFill>
                  <a:srgbClr val="000000"/>
                </a:solidFill>
              </a:rPr>
              <a:t> statement</a:t>
            </a:r>
          </a:p>
          <a:p>
            <a:pPr lvl="1" fontAlgn="auto">
              <a:lnSpc>
                <a:spcPct val="90000"/>
              </a:lnSpc>
              <a:spcAft>
                <a:spcPts val="0"/>
              </a:spcAft>
              <a:defRPr/>
            </a:pPr>
            <a:r>
              <a:rPr lang="en-US" sz="2700" i="1" dirty="0">
                <a:solidFill>
                  <a:srgbClr val="000000"/>
                </a:solidFill>
              </a:rPr>
              <a:t>While there are more items on my shopping list</a:t>
            </a:r>
            <a:br>
              <a:rPr lang="en-US" sz="2700" i="1" dirty="0">
                <a:solidFill>
                  <a:srgbClr val="000000"/>
                </a:solidFill>
              </a:rPr>
            </a:br>
            <a:r>
              <a:rPr lang="en-US" sz="2700" i="1" dirty="0">
                <a:solidFill>
                  <a:srgbClr val="000000"/>
                </a:solidFill>
              </a:rPr>
              <a:t>   Purchase next item and cross it off my list</a:t>
            </a:r>
          </a:p>
          <a:p>
            <a:pPr marL="365125" lvl="1" indent="0" fontAlgn="auto">
              <a:lnSpc>
                <a:spcPct val="90000"/>
              </a:lnSpc>
              <a:spcAft>
                <a:spcPts val="0"/>
              </a:spcAft>
              <a:buFont typeface="Verdana" pitchFamily="34" charset="0"/>
              <a:buNone/>
              <a:defRPr/>
            </a:pPr>
            <a:r>
              <a:rPr lang="en-US" sz="2700" dirty="0">
                <a:solidFill>
                  <a:srgbClr val="000000"/>
                </a:solidFill>
              </a:rPr>
              <a:t>describes the iteration that occurs during a shopping trip.</a:t>
            </a:r>
          </a:p>
          <a:p>
            <a:pPr fontAlgn="auto">
              <a:lnSpc>
                <a:spcPct val="90000"/>
              </a:lnSpc>
              <a:spcAft>
                <a:spcPts val="0"/>
              </a:spcAft>
              <a:defRPr/>
            </a:pPr>
            <a:r>
              <a:rPr lang="en-US" sz="2700" dirty="0">
                <a:solidFill>
                  <a:srgbClr val="000000"/>
                </a:solidFill>
              </a:rPr>
              <a:t>The condition, “there are more items on my shopping list” may be true or false.</a:t>
            </a:r>
          </a:p>
          <a:p>
            <a:pPr fontAlgn="auto">
              <a:lnSpc>
                <a:spcPct val="90000"/>
              </a:lnSpc>
              <a:spcAft>
                <a:spcPts val="0"/>
              </a:spcAft>
              <a:defRPr/>
            </a:pPr>
            <a:r>
              <a:rPr lang="en-US" sz="2700" dirty="0">
                <a:solidFill>
                  <a:srgbClr val="000000"/>
                </a:solidFill>
              </a:rPr>
              <a:t>If it’s true, then the action, “Purchase next item and cross it off my list” is performed.</a:t>
            </a:r>
          </a:p>
          <a:p>
            <a:pPr fontAlgn="auto">
              <a:lnSpc>
                <a:spcPct val="90000"/>
              </a:lnSpc>
              <a:spcAft>
                <a:spcPts val="0"/>
              </a:spcAft>
              <a:defRPr/>
            </a:pPr>
            <a:r>
              <a:rPr lang="en-US" sz="2700" dirty="0">
                <a:solidFill>
                  <a:srgbClr val="000000"/>
                </a:solidFill>
              </a:rPr>
              <a:t>This action will be performed </a:t>
            </a:r>
            <a:r>
              <a:rPr lang="en-US" sz="2700" u="sng" dirty="0">
                <a:solidFill>
                  <a:srgbClr val="000000"/>
                </a:solidFill>
              </a:rPr>
              <a:t>repeatedly while the condition remains true</a:t>
            </a:r>
            <a:r>
              <a:rPr lang="en-US" sz="2700" dirty="0">
                <a:solidFill>
                  <a:srgbClr val="000000"/>
                </a:solidFill>
              </a:rPr>
              <a:t>.</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35</a:t>
            </a:fld>
            <a:endParaRPr lang="en-US" altLang="en-US"/>
          </a:p>
        </p:txBody>
      </p:sp>
    </p:spTree>
    <p:extLst>
      <p:ext uri="{BB962C8B-B14F-4D97-AF65-F5344CB8AC3E}">
        <p14:creationId xmlns:p14="http://schemas.microsoft.com/office/powerpoint/2010/main" val="3054629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66379"/>
            <a:ext cx="8229600" cy="868362"/>
          </a:xfrm>
        </p:spPr>
        <p:txBody>
          <a:bodyPr rtlCol="0">
            <a:normAutofit fontScale="90000"/>
          </a:bodyPr>
          <a:lstStyle/>
          <a:p>
            <a:pPr fontAlgn="auto">
              <a:spcAft>
                <a:spcPts val="0"/>
              </a:spcAft>
              <a:defRPr/>
            </a:pPr>
            <a:r>
              <a:rPr lang="en-US" dirty="0">
                <a:solidFill>
                  <a:srgbClr val="24B5A1"/>
                </a:solidFill>
                <a:latin typeface="Arial"/>
              </a:rPr>
              <a:t>3.7  </a:t>
            </a:r>
            <a:r>
              <a:rPr lang="en-US" dirty="0">
                <a:solidFill>
                  <a:srgbClr val="3380E6"/>
                </a:solidFill>
                <a:latin typeface="Arial"/>
              </a:rPr>
              <a:t>The </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60419" name="Text Placeholder 2"/>
          <p:cNvSpPr>
            <a:spLocks noGrp="1"/>
          </p:cNvSpPr>
          <p:nvPr>
            <p:ph type="body" idx="1"/>
          </p:nvPr>
        </p:nvSpPr>
        <p:spPr>
          <a:xfrm>
            <a:off x="112878" y="781165"/>
            <a:ext cx="8877300" cy="4876800"/>
          </a:xfrm>
        </p:spPr>
        <p:txBody>
          <a:bodyPr rtlCol="0">
            <a:normAutofit fontScale="92500" lnSpcReduction="10000"/>
          </a:bodyPr>
          <a:lstStyle/>
          <a:p>
            <a:pPr fontAlgn="auto">
              <a:spcAft>
                <a:spcPts val="0"/>
              </a:spcAft>
              <a:defRPr/>
            </a:pPr>
            <a:r>
              <a:rPr lang="en-US" altLang="en-US" dirty="0">
                <a:solidFill>
                  <a:srgbClr val="000000"/>
                </a:solidFill>
              </a:rPr>
              <a:t>The statements contained in the </a:t>
            </a:r>
            <a:r>
              <a:rPr lang="en-US" altLang="en-US" i="1" dirty="0">
                <a:solidFill>
                  <a:srgbClr val="000000"/>
                </a:solidFill>
              </a:rPr>
              <a:t>while </a:t>
            </a:r>
            <a:r>
              <a:rPr lang="en-US" altLang="en-US" dirty="0">
                <a:solidFill>
                  <a:srgbClr val="000000"/>
                </a:solidFill>
              </a:rPr>
              <a:t>iteration statement constitute the </a:t>
            </a:r>
            <a:r>
              <a:rPr lang="en-US" altLang="en-US" u="sng" dirty="0">
                <a:solidFill>
                  <a:srgbClr val="000000"/>
                </a:solidFill>
              </a:rPr>
              <a:t>body of the while</a:t>
            </a:r>
            <a:r>
              <a:rPr lang="en-US" altLang="en-US" dirty="0">
                <a:solidFill>
                  <a:srgbClr val="000000"/>
                </a:solidFill>
              </a:rPr>
              <a:t>.</a:t>
            </a:r>
          </a:p>
          <a:p>
            <a:pPr fontAlgn="auto">
              <a:spcAft>
                <a:spcPts val="0"/>
              </a:spcAft>
              <a:defRPr/>
            </a:pPr>
            <a:r>
              <a:rPr lang="en-US" altLang="en-US" dirty="0">
                <a:solidFill>
                  <a:srgbClr val="000000"/>
                </a:solidFill>
              </a:rPr>
              <a:t>The </a:t>
            </a:r>
            <a:r>
              <a:rPr lang="en-US" altLang="en-US" i="1" dirty="0">
                <a:solidFill>
                  <a:srgbClr val="000000"/>
                </a:solidFill>
              </a:rPr>
              <a:t>while </a:t>
            </a:r>
            <a:r>
              <a:rPr lang="en-US" altLang="en-US" dirty="0">
                <a:solidFill>
                  <a:srgbClr val="000000"/>
                </a:solidFill>
              </a:rPr>
              <a:t>statement body may be </a:t>
            </a:r>
            <a:r>
              <a:rPr lang="en-US" altLang="en-US" u="sng" dirty="0">
                <a:solidFill>
                  <a:srgbClr val="000000"/>
                </a:solidFill>
              </a:rPr>
              <a:t>a single statement or a compound statement</a:t>
            </a:r>
            <a:r>
              <a:rPr lang="en-US" altLang="en-US" i="1" dirty="0">
                <a:solidFill>
                  <a:srgbClr val="000000"/>
                </a:solidFill>
              </a:rPr>
              <a:t>. </a:t>
            </a:r>
          </a:p>
          <a:p>
            <a:pPr fontAlgn="auto">
              <a:spcAft>
                <a:spcPts val="0"/>
              </a:spcAft>
              <a:defRPr/>
            </a:pPr>
            <a:r>
              <a:rPr lang="en-US" altLang="en-US" dirty="0">
                <a:solidFill>
                  <a:srgbClr val="000000"/>
                </a:solidFill>
              </a:rPr>
              <a:t>Eventually, the condition </a:t>
            </a:r>
            <a:r>
              <a:rPr lang="en-US" altLang="en-US" u="sng" dirty="0">
                <a:solidFill>
                  <a:srgbClr val="000000"/>
                </a:solidFill>
              </a:rPr>
              <a:t>will become false</a:t>
            </a:r>
            <a:r>
              <a:rPr lang="en-US" altLang="en-US" dirty="0">
                <a:solidFill>
                  <a:srgbClr val="000000"/>
                </a:solidFill>
              </a:rPr>
              <a:t> (</a:t>
            </a:r>
            <a:r>
              <a:rPr lang="en-US" altLang="en-US" i="1" dirty="0">
                <a:solidFill>
                  <a:srgbClr val="000000"/>
                </a:solidFill>
              </a:rPr>
              <a:t>when the last item on the shopping list has been purchased and crossed off the list</a:t>
            </a:r>
            <a:r>
              <a:rPr lang="en-US" altLang="en-US" dirty="0">
                <a:solidFill>
                  <a:srgbClr val="000000"/>
                </a:solidFill>
              </a:rPr>
              <a:t>).</a:t>
            </a:r>
          </a:p>
          <a:p>
            <a:pPr fontAlgn="auto">
              <a:spcAft>
                <a:spcPts val="0"/>
              </a:spcAft>
              <a:defRPr/>
            </a:pPr>
            <a:r>
              <a:rPr lang="en-US" altLang="en-US" dirty="0">
                <a:solidFill>
                  <a:srgbClr val="000000"/>
                </a:solidFill>
              </a:rPr>
              <a:t>At this point, the </a:t>
            </a:r>
            <a:r>
              <a:rPr lang="en-US" altLang="en-US" b="1" u="sng" dirty="0">
                <a:solidFill>
                  <a:srgbClr val="000000"/>
                </a:solidFill>
              </a:rPr>
              <a:t>iteration terminates</a:t>
            </a:r>
            <a:r>
              <a:rPr lang="en-US" altLang="en-US" dirty="0">
                <a:solidFill>
                  <a:srgbClr val="000000"/>
                </a:solidFill>
              </a:rPr>
              <a:t>, and the first </a:t>
            </a:r>
            <a:r>
              <a:rPr lang="en-US" altLang="en-US" dirty="0" err="1">
                <a:solidFill>
                  <a:srgbClr val="000000"/>
                </a:solidFill>
              </a:rPr>
              <a:t>pseudocode</a:t>
            </a:r>
            <a:r>
              <a:rPr lang="en-US" altLang="en-US" dirty="0">
                <a:solidFill>
                  <a:srgbClr val="000000"/>
                </a:solidFill>
              </a:rPr>
              <a:t> statement </a:t>
            </a:r>
            <a:r>
              <a:rPr lang="en-US" altLang="en-US" i="1" dirty="0">
                <a:solidFill>
                  <a:srgbClr val="000000"/>
                </a:solidFill>
              </a:rPr>
              <a:t>after</a:t>
            </a:r>
            <a:r>
              <a:rPr lang="en-US" altLang="en-US" dirty="0">
                <a:solidFill>
                  <a:srgbClr val="000000"/>
                </a:solidFill>
              </a:rPr>
              <a:t> the iteration structure is executed.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36</a:t>
            </a:fld>
            <a:endParaRPr lang="en-US" altLang="en-US" dirty="0"/>
          </a:p>
        </p:txBody>
      </p:sp>
      <p:pic>
        <p:nvPicPr>
          <p:cNvPr id="6" name="Picture 5" descr="chtp8_03_Page_14"/>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5365" t="5555" r="4489" b="77778"/>
          <a:stretch/>
        </p:blipFill>
        <p:spPr>
          <a:xfrm>
            <a:off x="436728" y="5246485"/>
            <a:ext cx="5760721" cy="822960"/>
          </a:xfrm>
          <a:prstGeom prst="rect">
            <a:avLst/>
          </a:prstGeom>
          <a:noFill/>
          <a:ln>
            <a:noFill/>
          </a:ln>
        </p:spPr>
      </p:pic>
      <p:pic>
        <p:nvPicPr>
          <p:cNvPr id="7" name="Picture 6" descr="chtp8_03_Page_15"/>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l="5366" t="5555" r="5348" b="76667"/>
          <a:stretch/>
        </p:blipFill>
        <p:spPr>
          <a:xfrm>
            <a:off x="3522828" y="6002215"/>
            <a:ext cx="5349241" cy="822960"/>
          </a:xfrm>
          <a:prstGeom prst="rect">
            <a:avLst/>
          </a:prstGeom>
          <a:noFill/>
          <a:ln>
            <a:noFill/>
          </a:ln>
        </p:spPr>
      </p:pic>
    </p:spTree>
    <p:extLst>
      <p:ext uri="{BB962C8B-B14F-4D97-AF65-F5344CB8AC3E}">
        <p14:creationId xmlns:p14="http://schemas.microsoft.com/office/powerpoint/2010/main" val="3178598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1" y="76200"/>
            <a:ext cx="8229600" cy="531857"/>
          </a:xfrm>
        </p:spPr>
        <p:txBody>
          <a:bodyPr rtlCol="0">
            <a:normAutofit fontScale="90000"/>
          </a:bodyPr>
          <a:lstStyle/>
          <a:p>
            <a:pPr fontAlgn="auto">
              <a:spcAft>
                <a:spcPts val="0"/>
              </a:spcAft>
              <a:defRPr/>
            </a:pPr>
            <a:r>
              <a:rPr lang="en-US" dirty="0">
                <a:solidFill>
                  <a:srgbClr val="24B5A1"/>
                </a:solidFill>
                <a:latin typeface="Arial"/>
              </a:rPr>
              <a:t>3.7  </a:t>
            </a:r>
            <a:r>
              <a:rPr lang="en-US" dirty="0">
                <a:solidFill>
                  <a:srgbClr val="3380E6"/>
                </a:solidFill>
                <a:latin typeface="Arial"/>
              </a:rPr>
              <a:t>The </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63491" name="Text Placeholder 2"/>
          <p:cNvSpPr>
            <a:spLocks noGrp="1"/>
          </p:cNvSpPr>
          <p:nvPr>
            <p:ph type="body" idx="1"/>
          </p:nvPr>
        </p:nvSpPr>
        <p:spPr>
          <a:xfrm>
            <a:off x="59140" y="768372"/>
            <a:ext cx="9043916" cy="5792788"/>
          </a:xfrm>
        </p:spPr>
        <p:txBody>
          <a:bodyPr rtlCol="0">
            <a:normAutofit/>
          </a:bodyPr>
          <a:lstStyle/>
          <a:p>
            <a:pPr fontAlgn="auto">
              <a:lnSpc>
                <a:spcPct val="90000"/>
              </a:lnSpc>
              <a:spcAft>
                <a:spcPts val="0"/>
              </a:spcAft>
              <a:defRPr/>
            </a:pPr>
            <a:r>
              <a:rPr lang="en-US" altLang="en-US" sz="2500" dirty="0">
                <a:solidFill>
                  <a:srgbClr val="000000"/>
                </a:solidFill>
              </a:rPr>
              <a:t>As an example of a </a:t>
            </a:r>
            <a:r>
              <a:rPr lang="en-US" altLang="en-US" sz="2500" dirty="0">
                <a:solidFill>
                  <a:srgbClr val="0000FF"/>
                </a:solidFill>
                <a:latin typeface="Consolas" panose="020B0609020204030204" pitchFamily="49" charset="0"/>
              </a:rPr>
              <a:t>while</a:t>
            </a:r>
            <a:r>
              <a:rPr lang="en-US" altLang="en-US" sz="2500" dirty="0">
                <a:solidFill>
                  <a:srgbClr val="000000"/>
                </a:solidFill>
              </a:rPr>
              <a:t> statement, consider a program segment designed to find the </a:t>
            </a:r>
            <a:r>
              <a:rPr lang="en-US" altLang="en-US" sz="2500" u="sng" dirty="0">
                <a:solidFill>
                  <a:srgbClr val="000000"/>
                </a:solidFill>
              </a:rPr>
              <a:t>first power of 3 larger than 100</a:t>
            </a:r>
            <a:r>
              <a:rPr lang="en-US" altLang="en-US" sz="2500" dirty="0">
                <a:solidFill>
                  <a:srgbClr val="000000"/>
                </a:solidFill>
              </a:rPr>
              <a:t>.</a:t>
            </a:r>
          </a:p>
          <a:p>
            <a:pPr fontAlgn="auto">
              <a:lnSpc>
                <a:spcPct val="90000"/>
              </a:lnSpc>
              <a:spcAft>
                <a:spcPts val="0"/>
              </a:spcAft>
              <a:defRPr/>
            </a:pPr>
            <a:r>
              <a:rPr lang="en-US" altLang="en-US" sz="2500" dirty="0">
                <a:solidFill>
                  <a:srgbClr val="000000"/>
                </a:solidFill>
              </a:rPr>
              <a:t>Suppose the integer variable </a:t>
            </a:r>
            <a:r>
              <a:rPr lang="en-US" altLang="en-US" sz="2500" dirty="0">
                <a:solidFill>
                  <a:srgbClr val="000000"/>
                </a:solidFill>
                <a:latin typeface="Consolas" panose="020B0609020204030204" pitchFamily="49" charset="0"/>
              </a:rPr>
              <a:t>product</a:t>
            </a:r>
            <a:r>
              <a:rPr lang="en-US" altLang="en-US" sz="2500" dirty="0">
                <a:solidFill>
                  <a:srgbClr val="000000"/>
                </a:solidFill>
              </a:rPr>
              <a:t> has been </a:t>
            </a:r>
            <a:r>
              <a:rPr lang="en-US" altLang="en-US" sz="2500" u="sng" dirty="0">
                <a:solidFill>
                  <a:srgbClr val="000000"/>
                </a:solidFill>
              </a:rPr>
              <a:t>initialized to 3</a:t>
            </a:r>
            <a:r>
              <a:rPr lang="en-US" altLang="en-US" sz="2500" dirty="0">
                <a:solidFill>
                  <a:srgbClr val="000000"/>
                </a:solidFill>
              </a:rPr>
              <a:t>.</a:t>
            </a:r>
          </a:p>
          <a:p>
            <a:pPr fontAlgn="auto">
              <a:lnSpc>
                <a:spcPct val="90000"/>
              </a:lnSpc>
              <a:spcAft>
                <a:spcPts val="0"/>
              </a:spcAft>
              <a:defRPr/>
            </a:pPr>
            <a:r>
              <a:rPr lang="en-US" altLang="en-US" sz="2500" dirty="0">
                <a:solidFill>
                  <a:srgbClr val="000000"/>
                </a:solidFill>
              </a:rPr>
              <a:t>When the following </a:t>
            </a:r>
            <a:r>
              <a:rPr lang="en-US" altLang="en-US" sz="2500" dirty="0">
                <a:solidFill>
                  <a:srgbClr val="000000"/>
                </a:solidFill>
                <a:latin typeface="Consolas" panose="020B0609020204030204" pitchFamily="49" charset="0"/>
              </a:rPr>
              <a:t>while</a:t>
            </a:r>
            <a:r>
              <a:rPr lang="en-US" altLang="en-US" sz="2500" dirty="0">
                <a:solidFill>
                  <a:srgbClr val="000000"/>
                </a:solidFill>
              </a:rPr>
              <a:t> iteration statement finishes executing, </a:t>
            </a:r>
            <a:r>
              <a:rPr lang="en-US" altLang="en-US" sz="2500" dirty="0">
                <a:solidFill>
                  <a:srgbClr val="000000"/>
                </a:solidFill>
                <a:latin typeface="Consolas" panose="020B0609020204030204" pitchFamily="49" charset="0"/>
              </a:rPr>
              <a:t>product</a:t>
            </a:r>
            <a:r>
              <a:rPr lang="en-US" altLang="en-US" sz="2500" dirty="0">
                <a:solidFill>
                  <a:srgbClr val="000000"/>
                </a:solidFill>
              </a:rPr>
              <a:t> will contain the desired answer:</a:t>
            </a:r>
          </a:p>
          <a:p>
            <a:pPr marL="630238" lvl="2" indent="0" fontAlgn="auto">
              <a:lnSpc>
                <a:spcPct val="90000"/>
              </a:lnSpc>
              <a:spcAft>
                <a:spcPts val="0"/>
              </a:spcAft>
              <a:buFont typeface="Wingdings 2" pitchFamily="18" charset="2"/>
              <a:buNone/>
              <a:defRPr/>
            </a:pPr>
            <a:r>
              <a:rPr lang="en-US" altLang="en-US" sz="2500" dirty="0">
                <a:solidFill>
                  <a:srgbClr val="000000"/>
                </a:solidFill>
                <a:latin typeface="Consolas" panose="020B0609020204030204" pitchFamily="49" charset="0"/>
              </a:rPr>
              <a:t>product = </a:t>
            </a:r>
            <a:r>
              <a:rPr lang="en-US" altLang="en-US" sz="2500" b="1" dirty="0">
                <a:solidFill>
                  <a:srgbClr val="128AFF"/>
                </a:solidFill>
                <a:latin typeface="Consolas" panose="020B0609020204030204" pitchFamily="49" charset="0"/>
              </a:rPr>
              <a:t>3</a:t>
            </a:r>
            <a:r>
              <a:rPr lang="en-US" altLang="en-US" sz="2500" b="1" dirty="0">
                <a:solidFill>
                  <a:srgbClr val="000000"/>
                </a:solidFill>
                <a:latin typeface="Consolas" panose="020B0609020204030204" pitchFamily="49" charset="0"/>
              </a:rPr>
              <a:t>;</a:t>
            </a:r>
          </a:p>
          <a:p>
            <a:pPr marL="630238" lvl="2" indent="0" fontAlgn="auto">
              <a:lnSpc>
                <a:spcPct val="90000"/>
              </a:lnSpc>
              <a:spcAft>
                <a:spcPts val="0"/>
              </a:spcAft>
              <a:buFont typeface="Wingdings 2" pitchFamily="18" charset="2"/>
              <a:buNone/>
              <a:defRPr/>
            </a:pPr>
            <a:r>
              <a:rPr lang="en-US" altLang="en-US" sz="2500" b="1" dirty="0">
                <a:solidFill>
                  <a:srgbClr val="0000FF"/>
                </a:solidFill>
                <a:latin typeface="Consolas" panose="020B0609020204030204" pitchFamily="49" charset="0"/>
              </a:rPr>
              <a:t>while</a:t>
            </a:r>
            <a:r>
              <a:rPr lang="en-US" altLang="en-US" sz="2500" b="1" dirty="0">
                <a:solidFill>
                  <a:srgbClr val="000000"/>
                </a:solidFill>
                <a:latin typeface="Consolas" panose="020B0609020204030204" pitchFamily="49" charset="0"/>
              </a:rPr>
              <a:t> ( product &lt;= </a:t>
            </a:r>
            <a:r>
              <a:rPr lang="en-US" altLang="en-US" sz="2500" b="1" dirty="0">
                <a:solidFill>
                  <a:srgbClr val="128AFF"/>
                </a:solidFill>
                <a:latin typeface="Consolas" panose="020B0609020204030204" pitchFamily="49" charset="0"/>
              </a:rPr>
              <a:t>100</a:t>
            </a:r>
            <a:r>
              <a:rPr lang="en-US" altLang="en-US" sz="2500" b="1" dirty="0">
                <a:solidFill>
                  <a:srgbClr val="000000"/>
                </a:solidFill>
                <a:latin typeface="Consolas" panose="020B0609020204030204" pitchFamily="49" charset="0"/>
              </a:rPr>
              <a:t> ) {</a:t>
            </a:r>
            <a:br>
              <a:rPr lang="en-US" altLang="en-US" sz="2500" b="1" dirty="0">
                <a:solidFill>
                  <a:srgbClr val="000000"/>
                </a:solidFill>
                <a:latin typeface="Consolas" panose="020B0609020204030204" pitchFamily="49" charset="0"/>
              </a:rPr>
            </a:br>
            <a:r>
              <a:rPr lang="en-US" altLang="en-US" sz="2500" b="1" dirty="0">
                <a:solidFill>
                  <a:srgbClr val="000000"/>
                </a:solidFill>
                <a:latin typeface="Consolas" panose="020B0609020204030204" pitchFamily="49" charset="0"/>
              </a:rPr>
              <a:t>   product = </a:t>
            </a:r>
            <a:r>
              <a:rPr lang="en-US" altLang="en-US" sz="2500" b="1" dirty="0">
                <a:solidFill>
                  <a:srgbClr val="128AFF"/>
                </a:solidFill>
                <a:latin typeface="Consolas" panose="020B0609020204030204" pitchFamily="49" charset="0"/>
              </a:rPr>
              <a:t>3</a:t>
            </a:r>
            <a:r>
              <a:rPr lang="en-US" altLang="en-US" sz="2500" b="1" dirty="0">
                <a:solidFill>
                  <a:srgbClr val="000000"/>
                </a:solidFill>
                <a:latin typeface="Consolas" panose="020B0609020204030204" pitchFamily="49" charset="0"/>
              </a:rPr>
              <a:t> * product;</a:t>
            </a:r>
            <a:br>
              <a:rPr lang="en-US" altLang="en-US" sz="2500" b="1" dirty="0">
                <a:solidFill>
                  <a:srgbClr val="000000"/>
                </a:solidFill>
                <a:latin typeface="Consolas" panose="020B0609020204030204" pitchFamily="49" charset="0"/>
              </a:rPr>
            </a:br>
            <a:r>
              <a:rPr lang="en-US" altLang="en-US" sz="2500" b="1" dirty="0">
                <a:solidFill>
                  <a:srgbClr val="000000"/>
                </a:solidFill>
                <a:latin typeface="Consolas" panose="020B0609020204030204" pitchFamily="49" charset="0"/>
              </a:rPr>
              <a:t>}</a:t>
            </a:r>
            <a:r>
              <a:rPr lang="en-US" altLang="en-US" sz="2500" b="1" dirty="0">
                <a:solidFill>
                  <a:srgbClr val="00BF00"/>
                </a:solidFill>
                <a:latin typeface="Consolas" panose="020B0609020204030204" pitchFamily="49" charset="0"/>
              </a:rPr>
              <a:t> // end while</a:t>
            </a:r>
          </a:p>
          <a:p>
            <a:pPr fontAlgn="auto">
              <a:lnSpc>
                <a:spcPct val="90000"/>
              </a:lnSpc>
              <a:spcAft>
                <a:spcPts val="0"/>
              </a:spcAft>
              <a:defRPr/>
            </a:pPr>
            <a:r>
              <a:rPr lang="en-US" altLang="en-US" sz="2500" dirty="0">
                <a:solidFill>
                  <a:srgbClr val="000000"/>
                </a:solidFill>
              </a:rPr>
              <a:t>Fig. 3.4 illustrates the flow</a:t>
            </a:r>
            <a:r>
              <a:rPr lang="tr-TR" altLang="en-US" sz="2500" dirty="0">
                <a:solidFill>
                  <a:srgbClr val="000000"/>
                </a:solidFill>
              </a:rPr>
              <a:t>chart</a:t>
            </a:r>
            <a:r>
              <a:rPr lang="en-US" altLang="en-US" sz="2500" dirty="0">
                <a:solidFill>
                  <a:srgbClr val="000000"/>
                </a:solidFill>
              </a:rPr>
              <a:t> in the </a:t>
            </a:r>
            <a:r>
              <a:rPr lang="en-US" altLang="en-US" sz="2500" dirty="0">
                <a:solidFill>
                  <a:srgbClr val="000000"/>
                </a:solidFill>
                <a:latin typeface="Consolas" panose="020B0609020204030204" pitchFamily="49" charset="0"/>
              </a:rPr>
              <a:t>while</a:t>
            </a:r>
            <a:r>
              <a:rPr lang="en-US" altLang="en-US" sz="2500" dirty="0">
                <a:solidFill>
                  <a:srgbClr val="000000"/>
                </a:solidFill>
              </a:rPr>
              <a:t> statement.</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37</a:t>
            </a:fld>
            <a:endParaRPr lang="en-US" altLang="en-US"/>
          </a:p>
        </p:txBody>
      </p:sp>
      <p:pic>
        <p:nvPicPr>
          <p:cNvPr id="6" name="Picture 5" descr="chtp8_03_Page_16"/>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55556"/>
          <a:stretch/>
        </p:blipFill>
        <p:spPr>
          <a:xfrm>
            <a:off x="915728" y="4663440"/>
            <a:ext cx="7303445" cy="2194560"/>
          </a:xfrm>
          <a:prstGeom prst="rect">
            <a:avLst/>
          </a:prstGeom>
          <a:noFill/>
          <a:ln>
            <a:noFill/>
          </a:ln>
        </p:spPr>
      </p:pic>
    </p:spTree>
    <p:extLst>
      <p:ext uri="{BB962C8B-B14F-4D97-AF65-F5344CB8AC3E}">
        <p14:creationId xmlns:p14="http://schemas.microsoft.com/office/powerpoint/2010/main" val="3554700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55" y="152400"/>
            <a:ext cx="8229600" cy="639762"/>
          </a:xfrm>
        </p:spPr>
        <p:txBody>
          <a:bodyPr rtlCol="0">
            <a:normAutofit fontScale="90000"/>
          </a:bodyPr>
          <a:lstStyle/>
          <a:p>
            <a:pPr fontAlgn="auto">
              <a:spcAft>
                <a:spcPts val="0"/>
              </a:spcAft>
              <a:defRPr/>
            </a:pPr>
            <a:r>
              <a:rPr lang="en-US" dirty="0">
                <a:solidFill>
                  <a:srgbClr val="24B5A1"/>
                </a:solidFill>
                <a:latin typeface="Arial"/>
              </a:rPr>
              <a:t>3.7  </a:t>
            </a:r>
            <a:r>
              <a:rPr lang="en-US" dirty="0">
                <a:solidFill>
                  <a:srgbClr val="3380E6"/>
                </a:solidFill>
                <a:latin typeface="Arial"/>
              </a:rPr>
              <a:t>The </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66563" name="Text Placeholder 2"/>
          <p:cNvSpPr>
            <a:spLocks noGrp="1"/>
          </p:cNvSpPr>
          <p:nvPr>
            <p:ph type="body" idx="1"/>
          </p:nvPr>
        </p:nvSpPr>
        <p:spPr>
          <a:xfrm>
            <a:off x="71364" y="792162"/>
            <a:ext cx="9004395" cy="4160838"/>
          </a:xfrm>
        </p:spPr>
        <p:txBody>
          <a:bodyPr rtlCol="0">
            <a:normAutofit/>
          </a:bodyPr>
          <a:lstStyle/>
          <a:p>
            <a:pPr fontAlgn="auto">
              <a:spcAft>
                <a:spcPts val="0"/>
              </a:spcAft>
              <a:defRPr/>
            </a:pPr>
            <a:r>
              <a:rPr lang="en-US" altLang="en-US" sz="2500" dirty="0">
                <a:solidFill>
                  <a:srgbClr val="000000"/>
                </a:solidFill>
              </a:rPr>
              <a:t>When the </a:t>
            </a:r>
            <a:r>
              <a:rPr lang="en-US" altLang="en-US" sz="2500" dirty="0">
                <a:solidFill>
                  <a:srgbClr val="000000"/>
                </a:solidFill>
                <a:latin typeface="Consolas" panose="020B0609020204030204" pitchFamily="49" charset="0"/>
              </a:rPr>
              <a:t>while</a:t>
            </a:r>
            <a:r>
              <a:rPr lang="en-US" altLang="en-US" sz="2500" dirty="0">
                <a:solidFill>
                  <a:srgbClr val="000000"/>
                </a:solidFill>
              </a:rPr>
              <a:t> statement is entered, value of </a:t>
            </a:r>
            <a:r>
              <a:rPr lang="en-US" altLang="en-US" sz="2500" dirty="0">
                <a:solidFill>
                  <a:srgbClr val="000000"/>
                </a:solidFill>
                <a:latin typeface="Consolas" panose="020B0609020204030204" pitchFamily="49" charset="0"/>
              </a:rPr>
              <a:t>product</a:t>
            </a:r>
            <a:r>
              <a:rPr lang="en-US" altLang="en-US" sz="2500" dirty="0">
                <a:solidFill>
                  <a:srgbClr val="000000"/>
                </a:solidFill>
              </a:rPr>
              <a:t> is 3.</a:t>
            </a:r>
          </a:p>
          <a:p>
            <a:pPr fontAlgn="auto">
              <a:spcAft>
                <a:spcPts val="0"/>
              </a:spcAft>
              <a:defRPr/>
            </a:pPr>
            <a:r>
              <a:rPr lang="en-US" altLang="en-US" sz="2500" dirty="0">
                <a:solidFill>
                  <a:srgbClr val="000000"/>
                </a:solidFill>
              </a:rPr>
              <a:t>The variable </a:t>
            </a:r>
            <a:r>
              <a:rPr lang="en-US" altLang="en-US" sz="2500" dirty="0">
                <a:solidFill>
                  <a:srgbClr val="000000"/>
                </a:solidFill>
                <a:latin typeface="Consolas" panose="020B0609020204030204" pitchFamily="49" charset="0"/>
              </a:rPr>
              <a:t>product</a:t>
            </a:r>
            <a:r>
              <a:rPr lang="en-US" altLang="en-US" sz="2500" dirty="0">
                <a:solidFill>
                  <a:srgbClr val="000000"/>
                </a:solidFill>
              </a:rPr>
              <a:t> is </a:t>
            </a:r>
            <a:r>
              <a:rPr lang="en-US" altLang="en-US" sz="2500" u="sng" dirty="0">
                <a:solidFill>
                  <a:srgbClr val="000000"/>
                </a:solidFill>
              </a:rPr>
              <a:t>repeatedly multiplied by 3</a:t>
            </a:r>
            <a:r>
              <a:rPr lang="en-US" altLang="en-US" sz="2500" dirty="0">
                <a:solidFill>
                  <a:srgbClr val="000000"/>
                </a:solidFill>
              </a:rPr>
              <a:t>, taking on the values 9, 27 and 81 successively.</a:t>
            </a:r>
          </a:p>
          <a:p>
            <a:pPr fontAlgn="auto">
              <a:spcAft>
                <a:spcPts val="0"/>
              </a:spcAft>
              <a:defRPr/>
            </a:pPr>
            <a:r>
              <a:rPr lang="en-US" altLang="en-US" sz="2500" dirty="0">
                <a:solidFill>
                  <a:srgbClr val="000000"/>
                </a:solidFill>
              </a:rPr>
              <a:t>When </a:t>
            </a:r>
            <a:r>
              <a:rPr lang="en-US" altLang="en-US" sz="2500" dirty="0">
                <a:solidFill>
                  <a:srgbClr val="000000"/>
                </a:solidFill>
                <a:latin typeface="Consolas" panose="020B0609020204030204" pitchFamily="49" charset="0"/>
              </a:rPr>
              <a:t>product</a:t>
            </a:r>
            <a:r>
              <a:rPr lang="en-US" altLang="en-US" sz="2500" dirty="0">
                <a:solidFill>
                  <a:srgbClr val="000000"/>
                </a:solidFill>
              </a:rPr>
              <a:t> becomes 243, the condition in the </a:t>
            </a:r>
            <a:r>
              <a:rPr lang="en-US" altLang="en-US" sz="2500" dirty="0">
                <a:solidFill>
                  <a:srgbClr val="000000"/>
                </a:solidFill>
                <a:latin typeface="Consolas" panose="020B0609020204030204" pitchFamily="49" charset="0"/>
              </a:rPr>
              <a:t>while</a:t>
            </a:r>
            <a:r>
              <a:rPr lang="en-US" altLang="en-US" sz="2500" dirty="0">
                <a:solidFill>
                  <a:srgbClr val="000000"/>
                </a:solidFill>
              </a:rPr>
              <a:t> statement, </a:t>
            </a:r>
            <a:r>
              <a:rPr lang="en-US" altLang="en-US" sz="2500" dirty="0">
                <a:solidFill>
                  <a:srgbClr val="000000"/>
                </a:solidFill>
                <a:latin typeface="Consolas" panose="020B0609020204030204" pitchFamily="49" charset="0"/>
              </a:rPr>
              <a:t>product</a:t>
            </a:r>
            <a:r>
              <a:rPr lang="en-US" altLang="en-US" sz="2500" dirty="0">
                <a:solidFill>
                  <a:srgbClr val="000000"/>
                </a:solidFill>
              </a:rPr>
              <a:t> </a:t>
            </a:r>
            <a:r>
              <a:rPr lang="en-US" altLang="en-US" sz="2500" dirty="0">
                <a:solidFill>
                  <a:srgbClr val="000000"/>
                </a:solidFill>
                <a:latin typeface="Consolas" panose="020B0609020204030204" pitchFamily="49" charset="0"/>
              </a:rPr>
              <a:t>&lt;=</a:t>
            </a:r>
            <a:r>
              <a:rPr lang="en-US" altLang="en-US" sz="2500" dirty="0">
                <a:solidFill>
                  <a:srgbClr val="000000"/>
                </a:solidFill>
              </a:rPr>
              <a:t> </a:t>
            </a:r>
            <a:r>
              <a:rPr lang="en-US" altLang="en-US" sz="2500" dirty="0">
                <a:solidFill>
                  <a:srgbClr val="000000"/>
                </a:solidFill>
                <a:latin typeface="Consolas" panose="020B0609020204030204" pitchFamily="49" charset="0"/>
              </a:rPr>
              <a:t>100</a:t>
            </a:r>
            <a:r>
              <a:rPr lang="en-US" altLang="en-US" sz="2500" dirty="0">
                <a:solidFill>
                  <a:srgbClr val="000000"/>
                </a:solidFill>
              </a:rPr>
              <a:t>, </a:t>
            </a:r>
            <a:r>
              <a:rPr lang="en-US" altLang="en-US" sz="2500" u="sng" dirty="0">
                <a:solidFill>
                  <a:srgbClr val="000000"/>
                </a:solidFill>
              </a:rPr>
              <a:t>becomes false</a:t>
            </a:r>
            <a:r>
              <a:rPr lang="en-US" altLang="en-US" sz="2500" dirty="0">
                <a:solidFill>
                  <a:srgbClr val="000000"/>
                </a:solidFill>
              </a:rPr>
              <a:t>.</a:t>
            </a:r>
          </a:p>
          <a:p>
            <a:pPr fontAlgn="auto">
              <a:spcAft>
                <a:spcPts val="0"/>
              </a:spcAft>
              <a:defRPr/>
            </a:pPr>
            <a:r>
              <a:rPr lang="en-US" altLang="en-US" sz="2500" dirty="0">
                <a:solidFill>
                  <a:srgbClr val="000000"/>
                </a:solidFill>
              </a:rPr>
              <a:t>This </a:t>
            </a:r>
            <a:r>
              <a:rPr lang="en-US" altLang="en-US" sz="2500" u="sng" dirty="0">
                <a:solidFill>
                  <a:srgbClr val="000000"/>
                </a:solidFill>
              </a:rPr>
              <a:t>terminates the iteration</a:t>
            </a:r>
            <a:r>
              <a:rPr lang="en-US" altLang="en-US" sz="2500" dirty="0">
                <a:solidFill>
                  <a:srgbClr val="000000"/>
                </a:solidFill>
              </a:rPr>
              <a:t>, and the final value of </a:t>
            </a:r>
            <a:r>
              <a:rPr lang="en-US" altLang="en-US" sz="2500" dirty="0">
                <a:solidFill>
                  <a:srgbClr val="000000"/>
                </a:solidFill>
                <a:latin typeface="Consolas" panose="020B0609020204030204" pitchFamily="49" charset="0"/>
              </a:rPr>
              <a:t>product</a:t>
            </a:r>
            <a:r>
              <a:rPr lang="en-US" altLang="en-US" sz="2500" dirty="0">
                <a:solidFill>
                  <a:srgbClr val="000000"/>
                </a:solidFill>
              </a:rPr>
              <a:t> is 243.</a:t>
            </a:r>
          </a:p>
          <a:p>
            <a:pPr fontAlgn="auto">
              <a:spcAft>
                <a:spcPts val="0"/>
              </a:spcAft>
              <a:defRPr/>
            </a:pPr>
            <a:r>
              <a:rPr lang="en-US" altLang="en-US" sz="2500" dirty="0">
                <a:solidFill>
                  <a:srgbClr val="000000"/>
                </a:solidFill>
              </a:rPr>
              <a:t>Program execution continues with the next statement after the </a:t>
            </a:r>
            <a:r>
              <a:rPr lang="en-US" altLang="en-US" sz="2500" dirty="0">
                <a:solidFill>
                  <a:srgbClr val="000000"/>
                </a:solidFill>
                <a:latin typeface="Consolas" panose="020B0609020204030204" pitchFamily="49" charset="0"/>
              </a:rPr>
              <a:t>while</a:t>
            </a:r>
            <a:r>
              <a:rPr lang="en-US" altLang="en-US" sz="2500" dirty="0">
                <a:solidFill>
                  <a:srgbClr val="000000"/>
                </a:solidFill>
              </a:rPr>
              <a:t>.</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38</a:t>
            </a:fld>
            <a:endParaRPr lang="en-US" altLang="en-US" dirty="0"/>
          </a:p>
        </p:txBody>
      </p:sp>
      <p:pic>
        <p:nvPicPr>
          <p:cNvPr id="6" name="Picture 5" descr="chtp8_03_Page_16"/>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55556"/>
          <a:stretch/>
        </p:blipFill>
        <p:spPr>
          <a:xfrm>
            <a:off x="915728" y="4595200"/>
            <a:ext cx="7303445" cy="2194560"/>
          </a:xfrm>
          <a:prstGeom prst="rect">
            <a:avLst/>
          </a:prstGeom>
          <a:noFill/>
          <a:ln>
            <a:noFill/>
          </a:ln>
        </p:spPr>
      </p:pic>
    </p:spTree>
    <p:extLst>
      <p:ext uri="{BB962C8B-B14F-4D97-AF65-F5344CB8AC3E}">
        <p14:creationId xmlns:p14="http://schemas.microsoft.com/office/powerpoint/2010/main" val="2492881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735"/>
            <a:ext cx="8229600" cy="1143000"/>
          </a:xfrm>
        </p:spPr>
        <p:txBody>
          <a:bodyPr rtlCol="0">
            <a:normAutofit fontScale="90000"/>
          </a:bodyPr>
          <a:lstStyle/>
          <a:p>
            <a:pPr fontAlgn="auto">
              <a:spcAft>
                <a:spcPts val="0"/>
              </a:spcAft>
              <a:defRPr/>
            </a:pPr>
            <a:r>
              <a:rPr lang="en-US" dirty="0">
                <a:solidFill>
                  <a:srgbClr val="24B5A1"/>
                </a:solidFill>
                <a:latin typeface="Arial"/>
              </a:rPr>
              <a:t>3.8  </a:t>
            </a:r>
            <a:r>
              <a:rPr lang="en-US" dirty="0">
                <a:solidFill>
                  <a:srgbClr val="3380E6"/>
                </a:solidFill>
                <a:latin typeface="Goudy Sans Medium"/>
              </a:rPr>
              <a:t>Formulating Algorithms Case Study 1: </a:t>
            </a:r>
            <a:r>
              <a:rPr lang="en-US" b="1" dirty="0">
                <a:solidFill>
                  <a:srgbClr val="3380E6"/>
                </a:solidFill>
                <a:latin typeface="Goudy Sans Medium"/>
              </a:rPr>
              <a:t>Counter-Controlled Iteration</a:t>
            </a:r>
          </a:p>
        </p:txBody>
      </p:sp>
      <p:sp>
        <p:nvSpPr>
          <p:cNvPr id="67587" name="Text Placeholder 2"/>
          <p:cNvSpPr>
            <a:spLocks noGrp="1"/>
          </p:cNvSpPr>
          <p:nvPr>
            <p:ph type="body" idx="1"/>
          </p:nvPr>
        </p:nvSpPr>
        <p:spPr>
          <a:xfrm>
            <a:off x="193343" y="1464072"/>
            <a:ext cx="8757313" cy="4776390"/>
          </a:xfrm>
        </p:spPr>
        <p:txBody>
          <a:bodyPr rtlCol="0">
            <a:normAutofit fontScale="92500" lnSpcReduction="10000"/>
          </a:bodyPr>
          <a:lstStyle/>
          <a:p>
            <a:pPr fontAlgn="auto">
              <a:lnSpc>
                <a:spcPct val="90000"/>
              </a:lnSpc>
              <a:spcAft>
                <a:spcPts val="0"/>
              </a:spcAft>
              <a:defRPr/>
            </a:pPr>
            <a:r>
              <a:rPr lang="en-US" altLang="en-US" dirty="0">
                <a:solidFill>
                  <a:srgbClr val="000000"/>
                </a:solidFill>
              </a:rPr>
              <a:t>To illustrate how algorithms are developed, we solve several variations of a </a:t>
            </a:r>
            <a:r>
              <a:rPr lang="en-US" altLang="en-US" u="sng" dirty="0">
                <a:solidFill>
                  <a:srgbClr val="000000"/>
                </a:solidFill>
              </a:rPr>
              <a:t>class-average problem</a:t>
            </a:r>
            <a:r>
              <a:rPr lang="en-US" altLang="en-US" dirty="0">
                <a:solidFill>
                  <a:srgbClr val="000000"/>
                </a:solidFill>
              </a:rPr>
              <a:t>.</a:t>
            </a:r>
          </a:p>
          <a:p>
            <a:pPr fontAlgn="auto">
              <a:lnSpc>
                <a:spcPct val="90000"/>
              </a:lnSpc>
              <a:spcAft>
                <a:spcPts val="0"/>
              </a:spcAft>
              <a:defRPr/>
            </a:pPr>
            <a:r>
              <a:rPr lang="en-US" altLang="en-US" dirty="0">
                <a:solidFill>
                  <a:srgbClr val="000000"/>
                </a:solidFill>
              </a:rPr>
              <a:t>Consider the following problem statement:</a:t>
            </a:r>
          </a:p>
          <a:p>
            <a:pPr lvl="1" fontAlgn="auto">
              <a:lnSpc>
                <a:spcPct val="90000"/>
              </a:lnSpc>
              <a:spcAft>
                <a:spcPts val="0"/>
              </a:spcAft>
              <a:defRPr/>
            </a:pPr>
            <a:r>
              <a:rPr lang="en-US" altLang="en-US" i="1" dirty="0">
                <a:solidFill>
                  <a:srgbClr val="000000"/>
                </a:solidFill>
                <a:cs typeface="Times New Roman" pitchFamily="18" charset="0"/>
              </a:rPr>
              <a:t>A class of </a:t>
            </a:r>
            <a:r>
              <a:rPr lang="en-US" altLang="en-US" i="1" u="sng" dirty="0">
                <a:solidFill>
                  <a:srgbClr val="000000"/>
                </a:solidFill>
                <a:cs typeface="Times New Roman" pitchFamily="18" charset="0"/>
              </a:rPr>
              <a:t>ten students</a:t>
            </a:r>
            <a:r>
              <a:rPr lang="en-US" altLang="en-US" i="1" dirty="0">
                <a:solidFill>
                  <a:srgbClr val="000000"/>
                </a:solidFill>
                <a:cs typeface="Times New Roman" pitchFamily="18" charset="0"/>
              </a:rPr>
              <a:t> took a quiz. The grades (integers in the range 0 to 100) for this quiz are available to you. Determine the </a:t>
            </a:r>
            <a:r>
              <a:rPr lang="en-US" altLang="en-US" i="1" u="sng" dirty="0">
                <a:solidFill>
                  <a:srgbClr val="000000"/>
                </a:solidFill>
                <a:cs typeface="Times New Roman" pitchFamily="18" charset="0"/>
              </a:rPr>
              <a:t>class average</a:t>
            </a:r>
            <a:r>
              <a:rPr lang="en-US" altLang="en-US" i="1" dirty="0">
                <a:solidFill>
                  <a:srgbClr val="000000"/>
                </a:solidFill>
                <a:cs typeface="Times New Roman" pitchFamily="18" charset="0"/>
              </a:rPr>
              <a:t> on the quiz.</a:t>
            </a:r>
          </a:p>
          <a:p>
            <a:pPr fontAlgn="auto">
              <a:lnSpc>
                <a:spcPct val="90000"/>
              </a:lnSpc>
              <a:spcAft>
                <a:spcPts val="0"/>
              </a:spcAft>
              <a:defRPr/>
            </a:pPr>
            <a:r>
              <a:rPr lang="en-US" altLang="en-US" dirty="0">
                <a:solidFill>
                  <a:srgbClr val="000000"/>
                </a:solidFill>
              </a:rPr>
              <a:t>The class average is equal to the sum of the grades divided by the number of students.</a:t>
            </a:r>
          </a:p>
          <a:p>
            <a:pPr fontAlgn="auto">
              <a:lnSpc>
                <a:spcPct val="90000"/>
              </a:lnSpc>
              <a:spcAft>
                <a:spcPts val="0"/>
              </a:spcAft>
              <a:defRPr/>
            </a:pPr>
            <a:r>
              <a:rPr lang="en-US" altLang="en-US" dirty="0">
                <a:solidFill>
                  <a:srgbClr val="000000"/>
                </a:solidFill>
              </a:rPr>
              <a:t>The algorithm for solving this problem on a computer must input each of the grades, perform the average calculation, and print the result. </a:t>
            </a:r>
          </a:p>
          <a:p>
            <a:pPr lvl="1" fontAlgn="auto">
              <a:lnSpc>
                <a:spcPct val="90000"/>
              </a:lnSpc>
              <a:spcAft>
                <a:spcPts val="0"/>
              </a:spcAft>
              <a:buFont typeface="Verdana" pitchFamily="34" charset="0"/>
              <a:buNone/>
              <a:defRPr/>
            </a:pPr>
            <a:endParaRPr lang="en-US" altLang="en-US" dirty="0">
              <a:solidFill>
                <a:srgbClr val="000000"/>
              </a:solidFill>
            </a:endParaRPr>
          </a:p>
        </p:txBody>
      </p:sp>
      <p:sp>
        <p:nvSpPr>
          <p:cNvPr id="634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39</a:t>
            </a:fld>
            <a:endParaRPr lang="en-US" altLang="en-US" dirty="0"/>
          </a:p>
        </p:txBody>
      </p:sp>
    </p:spTree>
    <p:extLst>
      <p:ext uri="{BB962C8B-B14F-4D97-AF65-F5344CB8AC3E}">
        <p14:creationId xmlns:p14="http://schemas.microsoft.com/office/powerpoint/2010/main" val="258915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solidFill>
                  <a:srgbClr val="24B5A1"/>
                </a:solidFill>
                <a:latin typeface="Arial" panose="020B0604020202020204" pitchFamily="34" charset="0"/>
              </a:rPr>
              <a:t>3.2  </a:t>
            </a:r>
            <a:r>
              <a:rPr lang="en-US" altLang="en-US">
                <a:solidFill>
                  <a:srgbClr val="3380E6"/>
                </a:solidFill>
                <a:latin typeface="Arial" panose="020B0604020202020204" pitchFamily="34" charset="0"/>
              </a:rPr>
              <a:t>Algorithms (Cont.)</a:t>
            </a:r>
          </a:p>
        </p:txBody>
      </p:sp>
      <p:sp>
        <p:nvSpPr>
          <p:cNvPr id="16387" name="Text Placeholder 2"/>
          <p:cNvSpPr>
            <a:spLocks noGrp="1"/>
          </p:cNvSpPr>
          <p:nvPr>
            <p:ph type="body" idx="1"/>
          </p:nvPr>
        </p:nvSpPr>
        <p:spPr>
          <a:xfrm>
            <a:off x="457200" y="1600200"/>
            <a:ext cx="8534400" cy="4525963"/>
          </a:xfrm>
        </p:spPr>
        <p:txBody>
          <a:bodyPr rtlCol="0">
            <a:normAutofit fontScale="92500"/>
          </a:bodyPr>
          <a:lstStyle/>
          <a:p>
            <a:pPr fontAlgn="auto">
              <a:spcAft>
                <a:spcPts val="0"/>
              </a:spcAft>
              <a:defRPr/>
            </a:pPr>
            <a:r>
              <a:rPr lang="en-US" altLang="en-US" dirty="0">
                <a:solidFill>
                  <a:srgbClr val="000000"/>
                </a:solidFill>
              </a:rPr>
              <a:t>Suppose that the same steps are performed in a slightly different order: (1) Get out of bed, (2) take off pajamas, (3) get dressed, (4) take a shower, (5) eat breakfast, (6) carpool to work.</a:t>
            </a:r>
          </a:p>
          <a:p>
            <a:pPr fontAlgn="auto">
              <a:spcAft>
                <a:spcPts val="0"/>
              </a:spcAft>
              <a:defRPr/>
            </a:pPr>
            <a:r>
              <a:rPr lang="en-US" altLang="en-US" dirty="0">
                <a:solidFill>
                  <a:srgbClr val="000000"/>
                </a:solidFill>
              </a:rPr>
              <a:t>In this case, our junior executive shows up for work soaking wet.</a:t>
            </a:r>
          </a:p>
          <a:p>
            <a:pPr fontAlgn="auto">
              <a:spcAft>
                <a:spcPts val="0"/>
              </a:spcAft>
              <a:defRPr/>
            </a:pPr>
            <a:r>
              <a:rPr lang="en-US" altLang="en-US" u="sng" dirty="0">
                <a:solidFill>
                  <a:srgbClr val="000000"/>
                </a:solidFill>
              </a:rPr>
              <a:t>Specifying the order</a:t>
            </a:r>
            <a:r>
              <a:rPr lang="en-US" altLang="en-US" dirty="0">
                <a:solidFill>
                  <a:srgbClr val="000000"/>
                </a:solidFill>
              </a:rPr>
              <a:t> in which statements are to be executed in a computer program is called </a:t>
            </a:r>
            <a:r>
              <a:rPr lang="en-US" altLang="en-US" dirty="0">
                <a:solidFill>
                  <a:srgbClr val="0000FF"/>
                </a:solidFill>
              </a:rPr>
              <a:t>program control</a:t>
            </a:r>
            <a:r>
              <a:rPr lang="en-US" altLang="en-US" dirty="0">
                <a:solidFill>
                  <a:srgbClr val="000000"/>
                </a:solidFill>
              </a:rPr>
              <a:t>.</a:t>
            </a:r>
          </a:p>
        </p:txBody>
      </p:sp>
      <p:sp>
        <p:nvSpPr>
          <p:cNvPr id="122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4</a:t>
            </a:fld>
            <a:endParaRPr lang="en-US" altLang="en-US"/>
          </a:p>
        </p:txBody>
      </p:sp>
    </p:spTree>
    <p:extLst>
      <p:ext uri="{BB962C8B-B14F-4D97-AF65-F5344CB8AC3E}">
        <p14:creationId xmlns:p14="http://schemas.microsoft.com/office/powerpoint/2010/main" val="2651475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50925"/>
          </a:xfrm>
        </p:spPr>
        <p:txBody>
          <a:bodyPr rtlCol="0">
            <a:normAutofit fontScale="90000"/>
          </a:bodyPr>
          <a:lstStyle/>
          <a:p>
            <a:pPr fontAlgn="auto">
              <a:spcAft>
                <a:spcPts val="0"/>
              </a:spcAft>
              <a:defRPr/>
            </a:pPr>
            <a:r>
              <a:rPr lang="en-US" dirty="0">
                <a:solidFill>
                  <a:srgbClr val="24B5A1"/>
                </a:solidFill>
                <a:latin typeface="Arial"/>
              </a:rPr>
              <a:t>3.8  </a:t>
            </a:r>
            <a:r>
              <a:rPr lang="en-US" dirty="0">
                <a:solidFill>
                  <a:srgbClr val="3380E6"/>
                </a:solidFill>
                <a:latin typeface="Arial"/>
              </a:rPr>
              <a:t>Formulating Algorithms Case Study 1: </a:t>
            </a:r>
            <a:r>
              <a:rPr lang="en-US" b="1" dirty="0">
                <a:solidFill>
                  <a:srgbClr val="3380E6"/>
                </a:solidFill>
                <a:latin typeface="Arial"/>
              </a:rPr>
              <a:t>Counter-Controlled Iteration (Cont.)</a:t>
            </a:r>
          </a:p>
        </p:txBody>
      </p:sp>
      <p:sp>
        <p:nvSpPr>
          <p:cNvPr id="68611" name="Text Placeholder 2"/>
          <p:cNvSpPr>
            <a:spLocks noGrp="1"/>
          </p:cNvSpPr>
          <p:nvPr>
            <p:ph type="body" idx="1"/>
          </p:nvPr>
        </p:nvSpPr>
        <p:spPr>
          <a:xfrm>
            <a:off x="76200" y="1292225"/>
            <a:ext cx="8915400" cy="5108575"/>
          </a:xfrm>
        </p:spPr>
        <p:txBody>
          <a:bodyPr rtlCol="0">
            <a:normAutofit lnSpcReduction="10000"/>
          </a:bodyPr>
          <a:lstStyle/>
          <a:p>
            <a:pPr fontAlgn="auto">
              <a:spcAft>
                <a:spcPts val="0"/>
              </a:spcAft>
              <a:defRPr/>
            </a:pPr>
            <a:r>
              <a:rPr lang="en-US" altLang="en-US" dirty="0">
                <a:solidFill>
                  <a:srgbClr val="000000"/>
                </a:solidFill>
              </a:rPr>
              <a:t>Let’s use </a:t>
            </a:r>
            <a:r>
              <a:rPr lang="en-US" altLang="en-US" dirty="0" err="1">
                <a:solidFill>
                  <a:srgbClr val="000000"/>
                </a:solidFill>
              </a:rPr>
              <a:t>pseudocode</a:t>
            </a:r>
            <a:r>
              <a:rPr lang="en-US" altLang="en-US" dirty="0">
                <a:solidFill>
                  <a:srgbClr val="000000"/>
                </a:solidFill>
              </a:rPr>
              <a:t> to </a:t>
            </a:r>
            <a:r>
              <a:rPr lang="en-US" altLang="en-US" u="sng" dirty="0">
                <a:solidFill>
                  <a:srgbClr val="000000"/>
                </a:solidFill>
              </a:rPr>
              <a:t>list the actions</a:t>
            </a:r>
            <a:r>
              <a:rPr lang="en-US" altLang="en-US" dirty="0">
                <a:solidFill>
                  <a:srgbClr val="000000"/>
                </a:solidFill>
              </a:rPr>
              <a:t> to execute and </a:t>
            </a:r>
            <a:r>
              <a:rPr lang="en-US" altLang="en-US" u="sng" dirty="0">
                <a:solidFill>
                  <a:srgbClr val="000000"/>
                </a:solidFill>
              </a:rPr>
              <a:t>specify the order</a:t>
            </a:r>
            <a:r>
              <a:rPr lang="en-US" altLang="en-US" dirty="0">
                <a:solidFill>
                  <a:srgbClr val="000000"/>
                </a:solidFill>
              </a:rPr>
              <a:t> in which these actions should execute.</a:t>
            </a:r>
          </a:p>
          <a:p>
            <a:pPr fontAlgn="auto">
              <a:spcAft>
                <a:spcPts val="0"/>
              </a:spcAft>
              <a:defRPr/>
            </a:pPr>
            <a:r>
              <a:rPr lang="en-US" altLang="en-US" dirty="0">
                <a:solidFill>
                  <a:srgbClr val="000000"/>
                </a:solidFill>
              </a:rPr>
              <a:t>We use </a:t>
            </a:r>
            <a:r>
              <a:rPr lang="en-US" altLang="en-US" b="1" dirty="0">
                <a:solidFill>
                  <a:srgbClr val="0000FF"/>
                </a:solidFill>
              </a:rPr>
              <a:t>counter-controlled iteration</a:t>
            </a:r>
            <a:r>
              <a:rPr lang="en-US" altLang="en-US" dirty="0">
                <a:solidFill>
                  <a:srgbClr val="000000"/>
                </a:solidFill>
              </a:rPr>
              <a:t> to input the grades one at a time.</a:t>
            </a:r>
          </a:p>
          <a:p>
            <a:pPr algn="just" fontAlgn="auto">
              <a:spcAft>
                <a:spcPts val="0"/>
              </a:spcAft>
              <a:defRPr/>
            </a:pPr>
            <a:r>
              <a:rPr lang="en-US" altLang="en-US" dirty="0">
                <a:solidFill>
                  <a:srgbClr val="000000"/>
                </a:solidFill>
              </a:rPr>
              <a:t>This technique uses a variable called a </a:t>
            </a:r>
            <a:r>
              <a:rPr lang="en-US" altLang="en-US" dirty="0">
                <a:solidFill>
                  <a:srgbClr val="0000FF"/>
                </a:solidFill>
              </a:rPr>
              <a:t>counter</a:t>
            </a:r>
            <a:r>
              <a:rPr lang="en-US" altLang="en-US" dirty="0">
                <a:solidFill>
                  <a:srgbClr val="000000"/>
                </a:solidFill>
              </a:rPr>
              <a:t> to specify the number of times a set of statements should execute.</a:t>
            </a:r>
          </a:p>
          <a:p>
            <a:pPr fontAlgn="auto">
              <a:spcAft>
                <a:spcPts val="0"/>
              </a:spcAft>
              <a:defRPr/>
            </a:pPr>
            <a:r>
              <a:rPr lang="en-US" altLang="en-US" dirty="0">
                <a:solidFill>
                  <a:srgbClr val="000000"/>
                </a:solidFill>
              </a:rPr>
              <a:t>In this example, iteration terminates </a:t>
            </a:r>
            <a:r>
              <a:rPr lang="en-US" altLang="en-US" u="sng" dirty="0">
                <a:solidFill>
                  <a:srgbClr val="000000"/>
                </a:solidFill>
              </a:rPr>
              <a:t>when the counter exceeds 10</a:t>
            </a:r>
            <a:r>
              <a:rPr lang="en-US" altLang="en-US" dirty="0">
                <a:solidFill>
                  <a:srgbClr val="000000"/>
                </a:solidFill>
              </a:rPr>
              <a:t>.</a:t>
            </a:r>
          </a:p>
        </p:txBody>
      </p:sp>
      <p:sp>
        <p:nvSpPr>
          <p:cNvPr id="645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40</a:t>
            </a:fld>
            <a:endParaRPr lang="en-US" altLang="en-US" dirty="0"/>
          </a:p>
        </p:txBody>
      </p:sp>
    </p:spTree>
    <p:extLst>
      <p:ext uri="{BB962C8B-B14F-4D97-AF65-F5344CB8AC3E}">
        <p14:creationId xmlns:p14="http://schemas.microsoft.com/office/powerpoint/2010/main" val="416514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6"/>
            <a:ext cx="8229600" cy="963849"/>
          </a:xfrm>
        </p:spPr>
        <p:txBody>
          <a:bodyPr rtlCol="0">
            <a:normAutofit fontScale="90000"/>
          </a:bodyPr>
          <a:lstStyle/>
          <a:p>
            <a:pPr fontAlgn="auto">
              <a:spcAft>
                <a:spcPts val="0"/>
              </a:spcAft>
              <a:defRPr/>
            </a:pPr>
            <a:r>
              <a:rPr lang="en-US" dirty="0">
                <a:solidFill>
                  <a:srgbClr val="24B5A1"/>
                </a:solidFill>
                <a:latin typeface="Arial"/>
              </a:rPr>
              <a:t>3.8  </a:t>
            </a:r>
            <a:r>
              <a:rPr lang="en-US" dirty="0">
                <a:solidFill>
                  <a:srgbClr val="3380E6"/>
                </a:solidFill>
                <a:latin typeface="Arial"/>
              </a:rPr>
              <a:t>Formulating Algorithms Case Study 1: </a:t>
            </a:r>
            <a:r>
              <a:rPr lang="en-US" b="1" dirty="0">
                <a:solidFill>
                  <a:srgbClr val="3380E6"/>
                </a:solidFill>
                <a:latin typeface="Arial"/>
              </a:rPr>
              <a:t>Counter-Controlled Iteration (Cont.)</a:t>
            </a:r>
          </a:p>
        </p:txBody>
      </p:sp>
      <p:sp>
        <p:nvSpPr>
          <p:cNvPr id="69635" name="Text Placeholder 2"/>
          <p:cNvSpPr>
            <a:spLocks noGrp="1"/>
          </p:cNvSpPr>
          <p:nvPr>
            <p:ph type="body" idx="1"/>
          </p:nvPr>
        </p:nvSpPr>
        <p:spPr>
          <a:xfrm>
            <a:off x="12510" y="1028699"/>
            <a:ext cx="9055290" cy="1943101"/>
          </a:xfrm>
        </p:spPr>
        <p:txBody>
          <a:bodyPr rtlCol="0">
            <a:normAutofit/>
          </a:bodyPr>
          <a:lstStyle/>
          <a:p>
            <a:pPr fontAlgn="auto">
              <a:spcAft>
                <a:spcPts val="0"/>
              </a:spcAft>
              <a:defRPr/>
            </a:pPr>
            <a:r>
              <a:rPr lang="en-US" altLang="en-US" sz="2700" dirty="0">
                <a:solidFill>
                  <a:srgbClr val="000000"/>
                </a:solidFill>
              </a:rPr>
              <a:t>Fig. 3.5 show</a:t>
            </a:r>
            <a:r>
              <a:rPr lang="tr-TR" altLang="en-US" sz="2700" dirty="0">
                <a:solidFill>
                  <a:srgbClr val="000000"/>
                </a:solidFill>
              </a:rPr>
              <a:t>s</a:t>
            </a:r>
            <a:r>
              <a:rPr lang="en-US" altLang="en-US" sz="2700" dirty="0">
                <a:solidFill>
                  <a:srgbClr val="000000"/>
                </a:solidFill>
              </a:rPr>
              <a:t> pseudocode </a:t>
            </a:r>
            <a:endParaRPr lang="tr-TR" altLang="en-US" sz="2700" dirty="0">
              <a:solidFill>
                <a:srgbClr val="000000"/>
              </a:solidFill>
            </a:endParaRPr>
          </a:p>
          <a:p>
            <a:pPr fontAlgn="auto">
              <a:spcAft>
                <a:spcPts val="0"/>
              </a:spcAft>
              <a:defRPr/>
            </a:pPr>
            <a:r>
              <a:rPr lang="en-US" altLang="en-US" sz="2700" dirty="0">
                <a:solidFill>
                  <a:srgbClr val="000000"/>
                </a:solidFill>
              </a:rPr>
              <a:t>Counter-controlled iteration is often called </a:t>
            </a:r>
            <a:r>
              <a:rPr lang="en-US" altLang="en-US" sz="2700" dirty="0">
                <a:solidFill>
                  <a:srgbClr val="0000FF"/>
                </a:solidFill>
              </a:rPr>
              <a:t>definite iteration</a:t>
            </a:r>
            <a:r>
              <a:rPr lang="en-US" altLang="en-US" sz="2700" dirty="0">
                <a:solidFill>
                  <a:srgbClr val="000000"/>
                </a:solidFill>
              </a:rPr>
              <a:t> because the </a:t>
            </a:r>
            <a:r>
              <a:rPr lang="en-US" altLang="en-US" sz="2700" u="sng" dirty="0">
                <a:solidFill>
                  <a:srgbClr val="000000"/>
                </a:solidFill>
              </a:rPr>
              <a:t>number of iterations is known </a:t>
            </a:r>
            <a:r>
              <a:rPr lang="en-US" altLang="en-US" sz="2700" i="1" u="sng" dirty="0">
                <a:solidFill>
                  <a:srgbClr val="000000"/>
                </a:solidFill>
              </a:rPr>
              <a:t>before</a:t>
            </a:r>
            <a:r>
              <a:rPr lang="en-US" altLang="en-US" sz="2700" u="sng" dirty="0">
                <a:solidFill>
                  <a:srgbClr val="000000"/>
                </a:solidFill>
              </a:rPr>
              <a:t> the loop begins executing</a:t>
            </a:r>
            <a:r>
              <a:rPr lang="en-US" altLang="en-US" sz="2700" dirty="0">
                <a:solidFill>
                  <a:srgbClr val="000000"/>
                </a:solidFill>
              </a:rPr>
              <a:t>.</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41</a:t>
            </a:fld>
            <a:endParaRPr lang="en-US" altLang="en-US"/>
          </a:p>
        </p:txBody>
      </p:sp>
      <p:pic>
        <p:nvPicPr>
          <p:cNvPr id="6" name="Picture 5" descr="chtp8_03_Page_17"/>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43334"/>
          <a:stretch/>
        </p:blipFill>
        <p:spPr>
          <a:xfrm>
            <a:off x="288503" y="3026414"/>
            <a:ext cx="8566993" cy="3383280"/>
          </a:xfrm>
          <a:prstGeom prst="rect">
            <a:avLst/>
          </a:prstGeom>
          <a:noFill/>
          <a:ln>
            <a:noFill/>
          </a:ln>
        </p:spPr>
      </p:pic>
    </p:spTree>
    <p:extLst>
      <p:ext uri="{BB962C8B-B14F-4D97-AF65-F5344CB8AC3E}">
        <p14:creationId xmlns:p14="http://schemas.microsoft.com/office/powerpoint/2010/main" val="1445668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6"/>
            <a:ext cx="8229600" cy="963849"/>
          </a:xfrm>
        </p:spPr>
        <p:txBody>
          <a:bodyPr rtlCol="0">
            <a:normAutofit fontScale="90000"/>
          </a:bodyPr>
          <a:lstStyle/>
          <a:p>
            <a:pPr fontAlgn="auto">
              <a:spcAft>
                <a:spcPts val="0"/>
              </a:spcAft>
              <a:defRPr/>
            </a:pPr>
            <a:r>
              <a:rPr lang="en-US" dirty="0">
                <a:solidFill>
                  <a:srgbClr val="24B5A1"/>
                </a:solidFill>
                <a:latin typeface="Arial"/>
              </a:rPr>
              <a:t>3.8  </a:t>
            </a:r>
            <a:r>
              <a:rPr lang="en-US" dirty="0">
                <a:solidFill>
                  <a:srgbClr val="3380E6"/>
                </a:solidFill>
                <a:latin typeface="Arial"/>
              </a:rPr>
              <a:t>Formulating Algorithms Case Study 1: </a:t>
            </a:r>
            <a:r>
              <a:rPr lang="en-US" b="1" dirty="0">
                <a:solidFill>
                  <a:srgbClr val="3380E6"/>
                </a:solidFill>
                <a:latin typeface="Arial"/>
              </a:rPr>
              <a:t>Counter-Controlled Iteration (Cont.)</a:t>
            </a:r>
          </a:p>
        </p:txBody>
      </p:sp>
      <p:sp>
        <p:nvSpPr>
          <p:cNvPr id="69635" name="Text Placeholder 2"/>
          <p:cNvSpPr>
            <a:spLocks noGrp="1"/>
          </p:cNvSpPr>
          <p:nvPr>
            <p:ph type="body" idx="1"/>
          </p:nvPr>
        </p:nvSpPr>
        <p:spPr>
          <a:xfrm>
            <a:off x="12510" y="1028699"/>
            <a:ext cx="8763000" cy="419101"/>
          </a:xfrm>
        </p:spPr>
        <p:txBody>
          <a:bodyPr rtlCol="0">
            <a:normAutofit fontScale="92500" lnSpcReduction="10000"/>
          </a:bodyPr>
          <a:lstStyle/>
          <a:p>
            <a:pPr fontAlgn="auto">
              <a:spcAft>
                <a:spcPts val="0"/>
              </a:spcAft>
              <a:defRPr/>
            </a:pPr>
            <a:r>
              <a:rPr lang="en-US" altLang="en-US" sz="2500" dirty="0">
                <a:solidFill>
                  <a:srgbClr val="000000"/>
                </a:solidFill>
              </a:rPr>
              <a:t>Fig. 3.6</a:t>
            </a:r>
            <a:r>
              <a:rPr lang="tr-TR" altLang="en-US" sz="2500" dirty="0">
                <a:solidFill>
                  <a:srgbClr val="000000"/>
                </a:solidFill>
              </a:rPr>
              <a:t> shows the</a:t>
            </a:r>
            <a:r>
              <a:rPr lang="en-US" altLang="en-US" sz="2500" dirty="0">
                <a:solidFill>
                  <a:srgbClr val="000000"/>
                </a:solidFill>
              </a:rPr>
              <a:t> corresponding C program</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42</a:t>
            </a:fld>
            <a:endParaRPr lang="en-US" altLang="en-US"/>
          </a:p>
        </p:txBody>
      </p:sp>
      <p:pic>
        <p:nvPicPr>
          <p:cNvPr id="6" name="Picture 5" descr="chtp8_03_Page_18"/>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6667"/>
          <a:stretch/>
        </p:blipFill>
        <p:spPr>
          <a:xfrm>
            <a:off x="76202" y="1502414"/>
            <a:ext cx="6741047" cy="4572000"/>
          </a:xfrm>
          <a:prstGeom prst="rect">
            <a:avLst/>
          </a:prstGeom>
          <a:noFill/>
          <a:ln>
            <a:noFill/>
          </a:ln>
        </p:spPr>
      </p:pic>
      <p:pic>
        <p:nvPicPr>
          <p:cNvPr id="7" name="Picture 6" descr="chtp8_03_Page_19"/>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t="24006" r="32749" b="27778"/>
          <a:stretch/>
        </p:blipFill>
        <p:spPr>
          <a:xfrm>
            <a:off x="5525651" y="3039209"/>
            <a:ext cx="3581400" cy="1983996"/>
          </a:xfrm>
          <a:prstGeom prst="rect">
            <a:avLst/>
          </a:prstGeom>
          <a:noFill/>
          <a:ln>
            <a:noFill/>
          </a:ln>
        </p:spPr>
      </p:pic>
      <p:pic>
        <p:nvPicPr>
          <p:cNvPr id="8" name="Picture 7" descr="chtp8_03_Page_19"/>
          <p:cNvPicPr>
            <a:picLocks noGrp="1" noChangeAspect="1"/>
          </p:cNvPicPr>
          <p:nvPr isPhoto="1"/>
        </p:nvPicPr>
        <p:blipFill rotWithShape="1">
          <a:blip r:embed="rId4" cstate="print">
            <a:lum/>
            <a:extLst>
              <a:ext uri="{28A0092B-C50C-407E-A947-70E740481C1C}">
                <a14:useLocalDpi xmlns:a14="http://schemas.microsoft.com/office/drawing/2010/main" val="0"/>
              </a:ext>
            </a:extLst>
          </a:blip>
          <a:srcRect t="6392" b="75403"/>
          <a:stretch/>
        </p:blipFill>
        <p:spPr>
          <a:xfrm>
            <a:off x="52884" y="5674056"/>
            <a:ext cx="7457379" cy="1049022"/>
          </a:xfrm>
          <a:prstGeom prst="rect">
            <a:avLst/>
          </a:prstGeom>
          <a:noFill/>
          <a:ln>
            <a:noFill/>
          </a:ln>
        </p:spPr>
      </p:pic>
    </p:spTree>
    <p:extLst>
      <p:ext uri="{BB962C8B-B14F-4D97-AF65-F5344CB8AC3E}">
        <p14:creationId xmlns:p14="http://schemas.microsoft.com/office/powerpoint/2010/main" val="3273852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39" y="152400"/>
            <a:ext cx="8229600" cy="868362"/>
          </a:xfrm>
        </p:spPr>
        <p:txBody>
          <a:bodyPr rtlCol="0">
            <a:normAutofit fontScale="90000"/>
          </a:bodyPr>
          <a:lstStyle/>
          <a:p>
            <a:pPr fontAlgn="auto">
              <a:spcAft>
                <a:spcPts val="0"/>
              </a:spcAft>
              <a:defRPr/>
            </a:pPr>
            <a:r>
              <a:rPr lang="en-US" dirty="0">
                <a:solidFill>
                  <a:srgbClr val="24B5A1"/>
                </a:solidFill>
                <a:latin typeface="Arial"/>
              </a:rPr>
              <a:t>3.8  </a:t>
            </a:r>
            <a:r>
              <a:rPr lang="en-US" dirty="0">
                <a:solidFill>
                  <a:srgbClr val="3380E6"/>
                </a:solidFill>
                <a:latin typeface="Arial"/>
              </a:rPr>
              <a:t>Formulating Algorithms Case Study 1: </a:t>
            </a:r>
            <a:r>
              <a:rPr lang="en-US" b="1" dirty="0">
                <a:solidFill>
                  <a:srgbClr val="3380E6"/>
                </a:solidFill>
                <a:latin typeface="Arial"/>
              </a:rPr>
              <a:t>Counter-Controlled Iteration (Cont.)</a:t>
            </a:r>
          </a:p>
        </p:txBody>
      </p:sp>
      <p:sp>
        <p:nvSpPr>
          <p:cNvPr id="73731" name="Text Placeholder 2"/>
          <p:cNvSpPr>
            <a:spLocks noGrp="1"/>
          </p:cNvSpPr>
          <p:nvPr>
            <p:ph type="body" idx="1"/>
          </p:nvPr>
        </p:nvSpPr>
        <p:spPr>
          <a:xfrm>
            <a:off x="114300" y="1219200"/>
            <a:ext cx="8953500" cy="5502275"/>
          </a:xfrm>
        </p:spPr>
        <p:txBody>
          <a:bodyPr rtlCol="0">
            <a:normAutofit/>
          </a:bodyPr>
          <a:lstStyle/>
          <a:p>
            <a:pPr fontAlgn="auto">
              <a:spcAft>
                <a:spcPts val="0"/>
              </a:spcAft>
              <a:defRPr/>
            </a:pPr>
            <a:r>
              <a:rPr lang="en-US" altLang="en-US" sz="3000" dirty="0">
                <a:solidFill>
                  <a:srgbClr val="000000"/>
                </a:solidFill>
              </a:rPr>
              <a:t>The algorithm mentions a </a:t>
            </a:r>
            <a:r>
              <a:rPr lang="en-US" altLang="en-US" sz="3000" b="1" dirty="0">
                <a:solidFill>
                  <a:srgbClr val="000000"/>
                </a:solidFill>
              </a:rPr>
              <a:t>total</a:t>
            </a:r>
            <a:r>
              <a:rPr lang="en-US" altLang="en-US" sz="3000" dirty="0">
                <a:solidFill>
                  <a:srgbClr val="000000"/>
                </a:solidFill>
              </a:rPr>
              <a:t> and a </a:t>
            </a:r>
            <a:r>
              <a:rPr lang="en-US" altLang="en-US" sz="3000" b="1" dirty="0">
                <a:solidFill>
                  <a:srgbClr val="000000"/>
                </a:solidFill>
              </a:rPr>
              <a:t>counter</a:t>
            </a:r>
            <a:r>
              <a:rPr lang="en-US" altLang="en-US" sz="3000" dirty="0">
                <a:solidFill>
                  <a:srgbClr val="000000"/>
                </a:solidFill>
              </a:rPr>
              <a:t>.</a:t>
            </a:r>
          </a:p>
          <a:p>
            <a:pPr fontAlgn="auto">
              <a:spcAft>
                <a:spcPts val="0"/>
              </a:spcAft>
              <a:defRPr/>
            </a:pPr>
            <a:r>
              <a:rPr lang="en-US" altLang="en-US" sz="3000" dirty="0">
                <a:solidFill>
                  <a:srgbClr val="000000"/>
                </a:solidFill>
              </a:rPr>
              <a:t>A </a:t>
            </a:r>
            <a:r>
              <a:rPr lang="en-US" altLang="en-US" sz="3000" dirty="0">
                <a:solidFill>
                  <a:srgbClr val="0000FF"/>
                </a:solidFill>
              </a:rPr>
              <a:t>total </a:t>
            </a:r>
            <a:r>
              <a:rPr lang="en-US" altLang="en-US" sz="3000" dirty="0">
                <a:solidFill>
                  <a:srgbClr val="000000"/>
                </a:solidFill>
              </a:rPr>
              <a:t>is a variable used to </a:t>
            </a:r>
            <a:r>
              <a:rPr lang="en-US" altLang="en-US" sz="3000" u="sng" dirty="0">
                <a:solidFill>
                  <a:srgbClr val="000000"/>
                </a:solidFill>
              </a:rPr>
              <a:t>accumulate the sum of a series of values</a:t>
            </a:r>
            <a:r>
              <a:rPr lang="en-US" altLang="en-US" sz="3000" dirty="0">
                <a:solidFill>
                  <a:srgbClr val="000000"/>
                </a:solidFill>
              </a:rPr>
              <a:t>.</a:t>
            </a:r>
          </a:p>
          <a:p>
            <a:pPr fontAlgn="auto">
              <a:spcAft>
                <a:spcPts val="0"/>
              </a:spcAft>
              <a:defRPr/>
            </a:pPr>
            <a:r>
              <a:rPr lang="en-US" altLang="en-US" sz="3000" dirty="0">
                <a:solidFill>
                  <a:srgbClr val="000000"/>
                </a:solidFill>
              </a:rPr>
              <a:t>A </a:t>
            </a:r>
            <a:r>
              <a:rPr lang="en-US" altLang="en-US" sz="3000" dirty="0">
                <a:solidFill>
                  <a:srgbClr val="0000FF"/>
                </a:solidFill>
              </a:rPr>
              <a:t>counter</a:t>
            </a:r>
            <a:r>
              <a:rPr lang="en-US" altLang="en-US" sz="3000" dirty="0">
                <a:solidFill>
                  <a:srgbClr val="000000"/>
                </a:solidFill>
              </a:rPr>
              <a:t> is a variable used to count the number of grades entered.</a:t>
            </a:r>
          </a:p>
          <a:p>
            <a:pPr fontAlgn="auto">
              <a:spcAft>
                <a:spcPts val="0"/>
              </a:spcAft>
              <a:defRPr/>
            </a:pPr>
            <a:r>
              <a:rPr lang="en-US" altLang="en-US" sz="3000" dirty="0">
                <a:solidFill>
                  <a:srgbClr val="000000"/>
                </a:solidFill>
              </a:rPr>
              <a:t>Because the counter variable is used to count from 1 to 10 in this program (all positive values), we declared the variable as an </a:t>
            </a:r>
            <a:r>
              <a:rPr lang="en-US" altLang="en-US" sz="3000" b="1" dirty="0">
                <a:solidFill>
                  <a:srgbClr val="000000"/>
                </a:solidFill>
                <a:latin typeface="Consolas" panose="020B0609020204030204" pitchFamily="49" charset="0"/>
              </a:rPr>
              <a:t>unsigned </a:t>
            </a:r>
            <a:r>
              <a:rPr lang="en-US" altLang="en-US" sz="3000" b="1" dirty="0" err="1">
                <a:solidFill>
                  <a:srgbClr val="000000"/>
                </a:solidFill>
                <a:latin typeface="Consolas" panose="020B0609020204030204" pitchFamily="49" charset="0"/>
              </a:rPr>
              <a:t>int</a:t>
            </a:r>
            <a:r>
              <a:rPr lang="en-US" altLang="en-US" sz="3000" dirty="0">
                <a:solidFill>
                  <a:srgbClr val="000000"/>
                </a:solidFill>
              </a:rPr>
              <a:t>, which can </a:t>
            </a:r>
            <a:r>
              <a:rPr lang="en-US" altLang="en-US" sz="3000" u="sng" dirty="0">
                <a:solidFill>
                  <a:srgbClr val="000000"/>
                </a:solidFill>
              </a:rPr>
              <a:t>store only non-negative values</a:t>
            </a:r>
            <a:r>
              <a:rPr lang="en-US" altLang="en-US" sz="3000" dirty="0">
                <a:solidFill>
                  <a:srgbClr val="000000"/>
                </a:solidFill>
              </a:rPr>
              <a:t> (that is, 0 and higher).</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43</a:t>
            </a:fld>
            <a:endParaRPr lang="en-US" altLang="en-US"/>
          </a:p>
        </p:txBody>
      </p:sp>
    </p:spTree>
    <p:extLst>
      <p:ext uri="{BB962C8B-B14F-4D97-AF65-F5344CB8AC3E}">
        <p14:creationId xmlns:p14="http://schemas.microsoft.com/office/powerpoint/2010/main" val="976595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rtlCol="0">
            <a:normAutofit fontScale="90000"/>
          </a:bodyPr>
          <a:lstStyle/>
          <a:p>
            <a:pPr fontAlgn="auto">
              <a:spcAft>
                <a:spcPts val="0"/>
              </a:spcAft>
              <a:defRPr/>
            </a:pPr>
            <a:r>
              <a:rPr lang="en-US" dirty="0">
                <a:solidFill>
                  <a:srgbClr val="24B5A1"/>
                </a:solidFill>
                <a:latin typeface="Arial"/>
              </a:rPr>
              <a:t>3.8  </a:t>
            </a:r>
            <a:r>
              <a:rPr lang="en-US" dirty="0">
                <a:solidFill>
                  <a:srgbClr val="3380E6"/>
                </a:solidFill>
                <a:latin typeface="Arial"/>
              </a:rPr>
              <a:t>Formulating Algorithms Case Study 1: </a:t>
            </a:r>
            <a:r>
              <a:rPr lang="en-US" b="1" dirty="0">
                <a:solidFill>
                  <a:srgbClr val="3380E6"/>
                </a:solidFill>
                <a:latin typeface="Arial"/>
              </a:rPr>
              <a:t>Counter-Controlled Iteration (Cont.)</a:t>
            </a:r>
          </a:p>
        </p:txBody>
      </p:sp>
      <p:sp>
        <p:nvSpPr>
          <p:cNvPr id="74755" name="Text Placeholder 2"/>
          <p:cNvSpPr>
            <a:spLocks noGrp="1"/>
          </p:cNvSpPr>
          <p:nvPr>
            <p:ph type="body" idx="1"/>
          </p:nvPr>
        </p:nvSpPr>
        <p:spPr>
          <a:xfrm>
            <a:off x="114300" y="1143000"/>
            <a:ext cx="8953500" cy="4525963"/>
          </a:xfrm>
        </p:spPr>
        <p:txBody>
          <a:bodyPr rtlCol="0">
            <a:normAutofit fontScale="92500"/>
          </a:bodyPr>
          <a:lstStyle/>
          <a:p>
            <a:pPr fontAlgn="auto">
              <a:spcAft>
                <a:spcPts val="0"/>
              </a:spcAft>
              <a:defRPr/>
            </a:pPr>
            <a:r>
              <a:rPr lang="en-US" altLang="en-US" dirty="0">
                <a:solidFill>
                  <a:srgbClr val="000000"/>
                </a:solidFill>
              </a:rPr>
              <a:t>Variables used to store </a:t>
            </a:r>
            <a:r>
              <a:rPr lang="en-US" altLang="en-US" b="1" dirty="0">
                <a:solidFill>
                  <a:srgbClr val="000000"/>
                </a:solidFill>
              </a:rPr>
              <a:t>totals</a:t>
            </a:r>
            <a:r>
              <a:rPr lang="en-US" altLang="en-US" dirty="0">
                <a:solidFill>
                  <a:srgbClr val="000000"/>
                </a:solidFill>
              </a:rPr>
              <a:t> should be </a:t>
            </a:r>
            <a:r>
              <a:rPr lang="en-US" altLang="en-US" u="sng" dirty="0">
                <a:solidFill>
                  <a:srgbClr val="000000"/>
                </a:solidFill>
              </a:rPr>
              <a:t>initialized to zero before being used</a:t>
            </a:r>
            <a:r>
              <a:rPr lang="en-US" altLang="en-US" dirty="0">
                <a:solidFill>
                  <a:srgbClr val="000000"/>
                </a:solidFill>
              </a:rPr>
              <a:t> in a program; otherwise the sum would include the previous value stored in the total’s memory location.</a:t>
            </a:r>
          </a:p>
          <a:p>
            <a:pPr fontAlgn="auto">
              <a:spcAft>
                <a:spcPts val="0"/>
              </a:spcAft>
              <a:defRPr/>
            </a:pPr>
            <a:r>
              <a:rPr lang="en-US" altLang="en-US" b="1" dirty="0">
                <a:solidFill>
                  <a:srgbClr val="000000"/>
                </a:solidFill>
              </a:rPr>
              <a:t>Counter</a:t>
            </a:r>
            <a:r>
              <a:rPr lang="en-US" altLang="en-US" dirty="0">
                <a:solidFill>
                  <a:srgbClr val="000000"/>
                </a:solidFill>
              </a:rPr>
              <a:t> variables are normally </a:t>
            </a:r>
            <a:r>
              <a:rPr lang="en-US" altLang="en-US" u="sng" dirty="0">
                <a:solidFill>
                  <a:srgbClr val="000000"/>
                </a:solidFill>
              </a:rPr>
              <a:t>initialized to zero or one</a:t>
            </a:r>
            <a:r>
              <a:rPr lang="en-US" altLang="en-US" dirty="0">
                <a:solidFill>
                  <a:srgbClr val="000000"/>
                </a:solidFill>
              </a:rPr>
              <a:t>, depending on their use.</a:t>
            </a:r>
          </a:p>
          <a:p>
            <a:pPr fontAlgn="auto">
              <a:spcAft>
                <a:spcPts val="0"/>
              </a:spcAft>
              <a:defRPr/>
            </a:pPr>
            <a:r>
              <a:rPr lang="en-US" altLang="en-US" dirty="0">
                <a:solidFill>
                  <a:srgbClr val="000000"/>
                </a:solidFill>
              </a:rPr>
              <a:t>An </a:t>
            </a:r>
            <a:r>
              <a:rPr lang="en-US" altLang="en-US" u="sng" dirty="0">
                <a:solidFill>
                  <a:srgbClr val="000000"/>
                </a:solidFill>
              </a:rPr>
              <a:t>uninitialized variable</a:t>
            </a:r>
            <a:r>
              <a:rPr lang="en-US" altLang="en-US" dirty="0">
                <a:solidFill>
                  <a:srgbClr val="000000"/>
                </a:solidFill>
              </a:rPr>
              <a:t> contains a </a:t>
            </a:r>
            <a:r>
              <a:rPr lang="en-US" altLang="en-US" dirty="0">
                <a:solidFill>
                  <a:srgbClr val="0000FF"/>
                </a:solidFill>
              </a:rPr>
              <a:t>“garbage” value</a:t>
            </a:r>
            <a:r>
              <a:rPr lang="en-US" altLang="en-US" dirty="0">
                <a:solidFill>
                  <a:srgbClr val="000000"/>
                </a:solidFill>
              </a:rPr>
              <a:t>—the value last stored in the memory location reserved for that variable.</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44</a:t>
            </a:fld>
            <a:endParaRPr lang="en-US" altLang="en-US"/>
          </a:p>
        </p:txBody>
      </p:sp>
      <p:pic>
        <p:nvPicPr>
          <p:cNvPr id="6" name="Picture 5" descr="chtp8_03_Page_20"/>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4507" t="5555" r="4489" b="80000"/>
          <a:stretch/>
        </p:blipFill>
        <p:spPr>
          <a:xfrm>
            <a:off x="304800" y="5624512"/>
            <a:ext cx="7455878" cy="914400"/>
          </a:xfrm>
          <a:prstGeom prst="rect">
            <a:avLst/>
          </a:prstGeom>
          <a:noFill/>
          <a:ln>
            <a:noFill/>
          </a:ln>
        </p:spPr>
      </p:pic>
      <p:pic>
        <p:nvPicPr>
          <p:cNvPr id="7" name="Picture 6" descr="chtp8_03_Page_21"/>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l="4507" t="5555" r="46547" b="82222"/>
          <a:stretch/>
        </p:blipFill>
        <p:spPr>
          <a:xfrm>
            <a:off x="5232848" y="5126050"/>
            <a:ext cx="3791397" cy="731520"/>
          </a:xfrm>
          <a:prstGeom prst="rect">
            <a:avLst/>
          </a:prstGeom>
          <a:noFill/>
          <a:ln>
            <a:noFill/>
          </a:ln>
        </p:spPr>
      </p:pic>
    </p:spTree>
    <p:extLst>
      <p:ext uri="{BB962C8B-B14F-4D97-AF65-F5344CB8AC3E}">
        <p14:creationId xmlns:p14="http://schemas.microsoft.com/office/powerpoint/2010/main" val="1437062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p>
        </p:txBody>
      </p:sp>
      <p:sp>
        <p:nvSpPr>
          <p:cNvPr id="78851" name="Text Placeholder 2"/>
          <p:cNvSpPr>
            <a:spLocks noGrp="1"/>
          </p:cNvSpPr>
          <p:nvPr>
            <p:ph type="body" idx="1"/>
          </p:nvPr>
        </p:nvSpPr>
        <p:spPr/>
        <p:txBody>
          <a:bodyPr rtlCol="0">
            <a:normAutofit fontScale="92500" lnSpcReduction="20000"/>
          </a:bodyPr>
          <a:lstStyle/>
          <a:p>
            <a:pPr fontAlgn="auto">
              <a:lnSpc>
                <a:spcPct val="90000"/>
              </a:lnSpc>
              <a:spcAft>
                <a:spcPts val="0"/>
              </a:spcAft>
              <a:defRPr/>
            </a:pPr>
            <a:r>
              <a:rPr lang="en-US" altLang="en-US" dirty="0">
                <a:solidFill>
                  <a:srgbClr val="000000"/>
                </a:solidFill>
              </a:rPr>
              <a:t>Let’s generalize the class-average problem.</a:t>
            </a:r>
          </a:p>
          <a:p>
            <a:pPr fontAlgn="auto">
              <a:lnSpc>
                <a:spcPct val="90000"/>
              </a:lnSpc>
              <a:spcAft>
                <a:spcPts val="0"/>
              </a:spcAft>
              <a:defRPr/>
            </a:pPr>
            <a:r>
              <a:rPr lang="en-US" altLang="en-US" dirty="0">
                <a:solidFill>
                  <a:srgbClr val="000000"/>
                </a:solidFill>
              </a:rPr>
              <a:t>Consider the following problem:</a:t>
            </a:r>
          </a:p>
          <a:p>
            <a:pPr lvl="1" fontAlgn="auto">
              <a:lnSpc>
                <a:spcPct val="90000"/>
              </a:lnSpc>
              <a:spcAft>
                <a:spcPts val="0"/>
              </a:spcAft>
              <a:defRPr/>
            </a:pPr>
            <a:r>
              <a:rPr lang="en-US" altLang="en-US" i="1" dirty="0">
                <a:solidFill>
                  <a:srgbClr val="000000"/>
                </a:solidFill>
                <a:cs typeface="Times New Roman" pitchFamily="18" charset="0"/>
              </a:rPr>
              <a:t>Develop a class-average program that will process an </a:t>
            </a:r>
            <a:r>
              <a:rPr lang="en-US" altLang="en-US" i="1" u="sng" dirty="0">
                <a:solidFill>
                  <a:srgbClr val="000000"/>
                </a:solidFill>
                <a:cs typeface="Times New Roman" pitchFamily="18" charset="0"/>
              </a:rPr>
              <a:t>arbitrary number of grades</a:t>
            </a:r>
            <a:r>
              <a:rPr lang="en-US" altLang="en-US" i="1" dirty="0">
                <a:solidFill>
                  <a:srgbClr val="000000"/>
                </a:solidFill>
                <a:cs typeface="Times New Roman" pitchFamily="18" charset="0"/>
              </a:rPr>
              <a:t> each time the program is run.</a:t>
            </a:r>
          </a:p>
          <a:p>
            <a:pPr fontAlgn="auto">
              <a:lnSpc>
                <a:spcPct val="90000"/>
              </a:lnSpc>
              <a:spcAft>
                <a:spcPts val="0"/>
              </a:spcAft>
              <a:defRPr/>
            </a:pPr>
            <a:r>
              <a:rPr lang="en-US" altLang="en-US" dirty="0">
                <a:solidFill>
                  <a:srgbClr val="000000"/>
                </a:solidFill>
              </a:rPr>
              <a:t>In the first class-average example, the number of grades (10) </a:t>
            </a:r>
            <a:r>
              <a:rPr lang="en-US" altLang="en-US" u="sng" dirty="0">
                <a:solidFill>
                  <a:srgbClr val="000000"/>
                </a:solidFill>
              </a:rPr>
              <a:t>was known in advance</a:t>
            </a:r>
            <a:r>
              <a:rPr lang="en-US" altLang="en-US" dirty="0">
                <a:solidFill>
                  <a:srgbClr val="000000"/>
                </a:solidFill>
              </a:rPr>
              <a:t>.</a:t>
            </a:r>
          </a:p>
          <a:p>
            <a:pPr fontAlgn="auto">
              <a:lnSpc>
                <a:spcPct val="90000"/>
              </a:lnSpc>
              <a:spcAft>
                <a:spcPts val="0"/>
              </a:spcAft>
              <a:defRPr/>
            </a:pPr>
            <a:r>
              <a:rPr lang="en-US" altLang="en-US" dirty="0">
                <a:solidFill>
                  <a:srgbClr val="000000"/>
                </a:solidFill>
              </a:rPr>
              <a:t>In this example, the program must process an </a:t>
            </a:r>
            <a:r>
              <a:rPr lang="en-US" altLang="en-US" u="sng" dirty="0">
                <a:solidFill>
                  <a:srgbClr val="000000"/>
                </a:solidFill>
              </a:rPr>
              <a:t>arbitrary number of grades</a:t>
            </a:r>
            <a:r>
              <a:rPr lang="en-US" altLang="en-US" dirty="0">
                <a:solidFill>
                  <a:srgbClr val="000000"/>
                </a:solidFill>
              </a:rPr>
              <a:t>.</a:t>
            </a:r>
          </a:p>
          <a:p>
            <a:pPr fontAlgn="auto">
              <a:lnSpc>
                <a:spcPct val="90000"/>
              </a:lnSpc>
              <a:spcAft>
                <a:spcPts val="0"/>
              </a:spcAft>
              <a:defRPr/>
            </a:pPr>
            <a:r>
              <a:rPr lang="en-US" altLang="en-US" dirty="0">
                <a:solidFill>
                  <a:srgbClr val="000000"/>
                </a:solidFill>
              </a:rPr>
              <a:t>How can the program determine </a:t>
            </a:r>
            <a:r>
              <a:rPr lang="en-US" altLang="en-US" u="sng" dirty="0">
                <a:solidFill>
                  <a:srgbClr val="000000"/>
                </a:solidFill>
              </a:rPr>
              <a:t>when to stop the input of grades</a:t>
            </a:r>
            <a:r>
              <a:rPr lang="en-US" altLang="en-US" dirty="0">
                <a:solidFill>
                  <a:srgbClr val="000000"/>
                </a:solidFill>
              </a:rPr>
              <a:t>? How will it know when to calculate and print the class average?</a:t>
            </a:r>
          </a:p>
        </p:txBody>
      </p:sp>
      <p:sp>
        <p:nvSpPr>
          <p:cNvPr id="747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45</a:t>
            </a:fld>
            <a:endParaRPr lang="en-US" altLang="en-US" dirty="0"/>
          </a:p>
        </p:txBody>
      </p:sp>
    </p:spTree>
    <p:extLst>
      <p:ext uri="{BB962C8B-B14F-4D97-AF65-F5344CB8AC3E}">
        <p14:creationId xmlns:p14="http://schemas.microsoft.com/office/powerpoint/2010/main" val="25217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Placeholder 2"/>
          <p:cNvSpPr>
            <a:spLocks noGrp="1"/>
          </p:cNvSpPr>
          <p:nvPr>
            <p:ph type="body" idx="1"/>
          </p:nvPr>
        </p:nvSpPr>
        <p:spPr>
          <a:xfrm>
            <a:off x="114300" y="1545514"/>
            <a:ext cx="8877300" cy="5007686"/>
          </a:xfrm>
        </p:spPr>
        <p:txBody>
          <a:bodyPr rtlCol="0">
            <a:normAutofit lnSpcReduction="10000"/>
          </a:bodyPr>
          <a:lstStyle/>
          <a:p>
            <a:pPr algn="just" fontAlgn="auto">
              <a:lnSpc>
                <a:spcPct val="90000"/>
              </a:lnSpc>
              <a:spcAft>
                <a:spcPts val="0"/>
              </a:spcAft>
              <a:defRPr/>
            </a:pPr>
            <a:r>
              <a:rPr lang="en-US" altLang="en-US" dirty="0">
                <a:solidFill>
                  <a:srgbClr val="000000"/>
                </a:solidFill>
              </a:rPr>
              <a:t>One way to solve this problem is to use a special value called a </a:t>
            </a:r>
            <a:r>
              <a:rPr lang="en-US" altLang="en-US" b="1" dirty="0">
                <a:solidFill>
                  <a:srgbClr val="0000FF"/>
                </a:solidFill>
              </a:rPr>
              <a:t>sentinel value</a:t>
            </a:r>
            <a:r>
              <a:rPr lang="en-US" altLang="en-US" dirty="0">
                <a:solidFill>
                  <a:srgbClr val="000000"/>
                </a:solidFill>
              </a:rPr>
              <a:t> to indicate “end of data entry.” </a:t>
            </a:r>
          </a:p>
          <a:p>
            <a:pPr algn="just" fontAlgn="auto">
              <a:lnSpc>
                <a:spcPct val="90000"/>
              </a:lnSpc>
              <a:spcAft>
                <a:spcPts val="0"/>
              </a:spcAft>
              <a:defRPr/>
            </a:pPr>
            <a:r>
              <a:rPr lang="en-US" altLang="en-US" dirty="0">
                <a:solidFill>
                  <a:srgbClr val="000000"/>
                </a:solidFill>
              </a:rPr>
              <a:t>The user types in grades </a:t>
            </a:r>
            <a:r>
              <a:rPr lang="en-US" altLang="en-US" u="sng" dirty="0">
                <a:solidFill>
                  <a:srgbClr val="000000"/>
                </a:solidFill>
              </a:rPr>
              <a:t>until all legitimate grades have been entered</a:t>
            </a:r>
            <a:r>
              <a:rPr lang="en-US" altLang="en-US" dirty="0">
                <a:solidFill>
                  <a:srgbClr val="000000"/>
                </a:solidFill>
              </a:rPr>
              <a:t>.</a:t>
            </a:r>
          </a:p>
          <a:p>
            <a:pPr algn="just" fontAlgn="auto">
              <a:lnSpc>
                <a:spcPct val="90000"/>
              </a:lnSpc>
              <a:spcAft>
                <a:spcPts val="0"/>
              </a:spcAft>
              <a:defRPr/>
            </a:pPr>
            <a:r>
              <a:rPr lang="en-US" altLang="en-US" dirty="0">
                <a:solidFill>
                  <a:srgbClr val="000000"/>
                </a:solidFill>
              </a:rPr>
              <a:t>The user then </a:t>
            </a:r>
            <a:r>
              <a:rPr lang="en-US" altLang="en-US" u="sng" dirty="0">
                <a:solidFill>
                  <a:srgbClr val="000000"/>
                </a:solidFill>
              </a:rPr>
              <a:t>types the sentinel value</a:t>
            </a:r>
            <a:r>
              <a:rPr lang="en-US" altLang="en-US" dirty="0">
                <a:solidFill>
                  <a:srgbClr val="000000"/>
                </a:solidFill>
              </a:rPr>
              <a:t> to indicate “the last grade has been entered.”</a:t>
            </a:r>
          </a:p>
          <a:p>
            <a:pPr algn="just" fontAlgn="auto">
              <a:lnSpc>
                <a:spcPct val="90000"/>
              </a:lnSpc>
              <a:spcAft>
                <a:spcPts val="0"/>
              </a:spcAft>
              <a:defRPr/>
            </a:pPr>
            <a:r>
              <a:rPr lang="en-US" altLang="en-US" b="1" dirty="0">
                <a:solidFill>
                  <a:srgbClr val="000000"/>
                </a:solidFill>
              </a:rPr>
              <a:t>Sentinel-controlled iteration</a:t>
            </a:r>
            <a:r>
              <a:rPr lang="en-US" altLang="en-US" dirty="0">
                <a:solidFill>
                  <a:srgbClr val="000000"/>
                </a:solidFill>
              </a:rPr>
              <a:t> is often called </a:t>
            </a:r>
            <a:r>
              <a:rPr lang="en-US" altLang="en-US" dirty="0">
                <a:solidFill>
                  <a:srgbClr val="0000FF"/>
                </a:solidFill>
              </a:rPr>
              <a:t>indefinite iteration</a:t>
            </a:r>
            <a:r>
              <a:rPr lang="en-US" altLang="en-US" dirty="0">
                <a:solidFill>
                  <a:srgbClr val="000000"/>
                </a:solidFill>
              </a:rPr>
              <a:t> because the </a:t>
            </a:r>
            <a:r>
              <a:rPr lang="en-US" altLang="en-US" u="sng" dirty="0">
                <a:solidFill>
                  <a:srgbClr val="000000"/>
                </a:solidFill>
              </a:rPr>
              <a:t>number of iterations isn’t known</a:t>
            </a:r>
            <a:r>
              <a:rPr lang="en-US" altLang="en-US" dirty="0">
                <a:solidFill>
                  <a:srgbClr val="000000"/>
                </a:solidFill>
              </a:rPr>
              <a:t> before the loop begins executing.</a:t>
            </a:r>
          </a:p>
        </p:txBody>
      </p:sp>
      <p:sp>
        <p:nvSpPr>
          <p:cNvPr id="757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46</a:t>
            </a:fld>
            <a:endParaRPr lang="en-US" altLang="en-US" dirty="0"/>
          </a:p>
        </p:txBody>
      </p:sp>
      <p:sp>
        <p:nvSpPr>
          <p:cNvPr id="7" name="Title 1"/>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1656382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Placeholder 2"/>
          <p:cNvSpPr>
            <a:spLocks noGrp="1"/>
          </p:cNvSpPr>
          <p:nvPr>
            <p:ph type="body" idx="1"/>
          </p:nvPr>
        </p:nvSpPr>
        <p:spPr>
          <a:xfrm>
            <a:off x="114300" y="1537553"/>
            <a:ext cx="8877300" cy="5183922"/>
          </a:xfrm>
        </p:spPr>
        <p:txBody>
          <a:bodyPr>
            <a:normAutofit fontScale="92500" lnSpcReduction="10000"/>
          </a:bodyPr>
          <a:lstStyle/>
          <a:p>
            <a:pPr>
              <a:lnSpc>
                <a:spcPct val="90000"/>
              </a:lnSpc>
            </a:pPr>
            <a:r>
              <a:rPr lang="en-US" altLang="en-US" dirty="0">
                <a:solidFill>
                  <a:srgbClr val="000000"/>
                </a:solidFill>
              </a:rPr>
              <a:t>Clearly, the </a:t>
            </a:r>
            <a:r>
              <a:rPr lang="en-US" altLang="en-US" b="1" dirty="0">
                <a:solidFill>
                  <a:srgbClr val="000000"/>
                </a:solidFill>
              </a:rPr>
              <a:t>sentinel value</a:t>
            </a:r>
            <a:r>
              <a:rPr lang="en-US" altLang="en-US" dirty="0">
                <a:solidFill>
                  <a:srgbClr val="000000"/>
                </a:solidFill>
              </a:rPr>
              <a:t> must be chosen so that it cannot be confused with an acceptable input value.</a:t>
            </a:r>
          </a:p>
          <a:p>
            <a:pPr>
              <a:lnSpc>
                <a:spcPct val="90000"/>
              </a:lnSpc>
            </a:pPr>
            <a:r>
              <a:rPr lang="en-US" altLang="en-US" dirty="0">
                <a:solidFill>
                  <a:srgbClr val="000000"/>
                </a:solidFill>
              </a:rPr>
              <a:t>Because grades on a quiz are normally nonnegative integers, –1 is an </a:t>
            </a:r>
            <a:r>
              <a:rPr lang="en-US" altLang="en-US" u="sng" dirty="0">
                <a:solidFill>
                  <a:srgbClr val="000000"/>
                </a:solidFill>
              </a:rPr>
              <a:t>acceptable sentinel value</a:t>
            </a:r>
            <a:r>
              <a:rPr lang="en-US" altLang="en-US" dirty="0">
                <a:solidFill>
                  <a:srgbClr val="000000"/>
                </a:solidFill>
              </a:rPr>
              <a:t> for this problem.</a:t>
            </a:r>
          </a:p>
          <a:p>
            <a:pPr>
              <a:lnSpc>
                <a:spcPct val="90000"/>
              </a:lnSpc>
            </a:pPr>
            <a:r>
              <a:rPr lang="en-US" altLang="en-US" dirty="0">
                <a:solidFill>
                  <a:srgbClr val="000000"/>
                </a:solidFill>
              </a:rPr>
              <a:t>Thus, a run of the class-average program might process a stream of inputs such as 95, 96, 75, 74, 89 and –1.</a:t>
            </a:r>
          </a:p>
          <a:p>
            <a:pPr>
              <a:lnSpc>
                <a:spcPct val="90000"/>
              </a:lnSpc>
            </a:pPr>
            <a:r>
              <a:rPr lang="en-US" altLang="en-US" dirty="0">
                <a:solidFill>
                  <a:srgbClr val="000000"/>
                </a:solidFill>
              </a:rPr>
              <a:t>The program would then compute and print the class average for the grades 95, 96, 75, 74, and 89 (–1 is the </a:t>
            </a:r>
            <a:r>
              <a:rPr lang="en-US" altLang="en-US" b="1" dirty="0">
                <a:solidFill>
                  <a:srgbClr val="000000"/>
                </a:solidFill>
              </a:rPr>
              <a:t>sentinel value</a:t>
            </a:r>
            <a:r>
              <a:rPr lang="en-US" altLang="en-US" dirty="0">
                <a:solidFill>
                  <a:srgbClr val="000000"/>
                </a:solidFill>
              </a:rPr>
              <a:t>, so it should not enter into the average calculation).</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47</a:t>
            </a:fld>
            <a:endParaRPr lang="en-US" altLang="en-US"/>
          </a:p>
        </p:txBody>
      </p:sp>
      <p:sp>
        <p:nvSpPr>
          <p:cNvPr id="7" name="Title 1"/>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1212075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Placeholder 2"/>
          <p:cNvSpPr>
            <a:spLocks noGrp="1"/>
          </p:cNvSpPr>
          <p:nvPr>
            <p:ph type="body" idx="1"/>
          </p:nvPr>
        </p:nvSpPr>
        <p:spPr>
          <a:xfrm>
            <a:off x="90986" y="1578592"/>
            <a:ext cx="8927910" cy="4953000"/>
          </a:xfrm>
        </p:spPr>
        <p:txBody>
          <a:bodyPr rtlCol="0">
            <a:noAutofit/>
          </a:bodyPr>
          <a:lstStyle/>
          <a:p>
            <a:pPr marL="109537" indent="0" fontAlgn="auto">
              <a:spcAft>
                <a:spcPts val="0"/>
              </a:spcAft>
              <a:buFont typeface="Wingdings 3" pitchFamily="18" charset="2"/>
              <a:buNone/>
              <a:defRPr/>
            </a:pPr>
            <a:r>
              <a:rPr lang="en-US" sz="2700" b="1" i="1" dirty="0">
                <a:solidFill>
                  <a:srgbClr val="000000"/>
                </a:solidFill>
              </a:rPr>
              <a:t>Top-Down, Stepwise Refinement</a:t>
            </a:r>
          </a:p>
          <a:p>
            <a:pPr algn="just" fontAlgn="auto">
              <a:spcAft>
                <a:spcPts val="0"/>
              </a:spcAft>
              <a:defRPr/>
            </a:pPr>
            <a:r>
              <a:rPr lang="en-US" sz="2700" dirty="0">
                <a:solidFill>
                  <a:srgbClr val="000000"/>
                </a:solidFill>
              </a:rPr>
              <a:t>We approach the class-average program with a technique called </a:t>
            </a:r>
            <a:r>
              <a:rPr lang="en-US" sz="2700" dirty="0">
                <a:solidFill>
                  <a:srgbClr val="0000FF"/>
                </a:solidFill>
              </a:rPr>
              <a:t>top-down,</a:t>
            </a:r>
            <a:r>
              <a:rPr lang="en-US" sz="2700" dirty="0">
                <a:solidFill>
                  <a:srgbClr val="000000"/>
                </a:solidFill>
              </a:rPr>
              <a:t> </a:t>
            </a:r>
            <a:r>
              <a:rPr lang="en-US" sz="2700" dirty="0">
                <a:solidFill>
                  <a:srgbClr val="0000FF"/>
                </a:solidFill>
              </a:rPr>
              <a:t>stepwise refinement</a:t>
            </a:r>
            <a:r>
              <a:rPr lang="en-US" sz="2700" dirty="0">
                <a:solidFill>
                  <a:srgbClr val="000000"/>
                </a:solidFill>
              </a:rPr>
              <a:t>,</a:t>
            </a:r>
            <a:r>
              <a:rPr lang="en-US" sz="2700" dirty="0">
                <a:solidFill>
                  <a:srgbClr val="0000FF"/>
                </a:solidFill>
              </a:rPr>
              <a:t> </a:t>
            </a:r>
            <a:r>
              <a:rPr lang="en-US" sz="2700" dirty="0">
                <a:solidFill>
                  <a:srgbClr val="000000"/>
                </a:solidFill>
              </a:rPr>
              <a:t>a technique that is essential to the development of well-structured programs.</a:t>
            </a:r>
          </a:p>
          <a:p>
            <a:pPr algn="just" fontAlgn="auto">
              <a:spcAft>
                <a:spcPts val="0"/>
              </a:spcAft>
              <a:defRPr/>
            </a:pPr>
            <a:r>
              <a:rPr lang="en-US" sz="2700" dirty="0">
                <a:solidFill>
                  <a:srgbClr val="000000"/>
                </a:solidFill>
              </a:rPr>
              <a:t>We begin with a </a:t>
            </a:r>
            <a:r>
              <a:rPr lang="en-US" sz="2700" dirty="0" err="1">
                <a:solidFill>
                  <a:srgbClr val="000000"/>
                </a:solidFill>
              </a:rPr>
              <a:t>pseudocode</a:t>
            </a:r>
            <a:r>
              <a:rPr lang="en-US" sz="2700" dirty="0">
                <a:solidFill>
                  <a:srgbClr val="000000"/>
                </a:solidFill>
              </a:rPr>
              <a:t> representation of the</a:t>
            </a:r>
            <a:r>
              <a:rPr lang="en-US" sz="2700" dirty="0">
                <a:solidFill>
                  <a:srgbClr val="0000FF"/>
                </a:solidFill>
              </a:rPr>
              <a:t> top</a:t>
            </a:r>
            <a:r>
              <a:rPr lang="en-US" sz="2700" dirty="0">
                <a:solidFill>
                  <a:srgbClr val="000000"/>
                </a:solidFill>
              </a:rPr>
              <a:t>: </a:t>
            </a:r>
          </a:p>
          <a:p>
            <a:pPr lvl="1" algn="just" fontAlgn="auto">
              <a:spcAft>
                <a:spcPts val="0"/>
              </a:spcAft>
              <a:defRPr/>
            </a:pPr>
            <a:r>
              <a:rPr lang="en-US" sz="2700" i="1" dirty="0">
                <a:solidFill>
                  <a:srgbClr val="000000"/>
                </a:solidFill>
              </a:rPr>
              <a:t>Determine the class average for the quiz</a:t>
            </a:r>
          </a:p>
          <a:p>
            <a:pPr algn="just" fontAlgn="auto">
              <a:spcAft>
                <a:spcPts val="0"/>
              </a:spcAft>
              <a:defRPr/>
            </a:pPr>
            <a:r>
              <a:rPr lang="en-US" sz="2700" dirty="0">
                <a:solidFill>
                  <a:srgbClr val="000000"/>
                </a:solidFill>
              </a:rPr>
              <a:t>The top is a </a:t>
            </a:r>
            <a:r>
              <a:rPr lang="en-US" sz="2700" u="sng" dirty="0">
                <a:solidFill>
                  <a:srgbClr val="000000"/>
                </a:solidFill>
              </a:rPr>
              <a:t>single statement that conveys the program’s overall function</a:t>
            </a:r>
            <a:r>
              <a:rPr lang="en-US" sz="2700" dirty="0">
                <a:solidFill>
                  <a:srgbClr val="000000"/>
                </a:solidFill>
              </a:rPr>
              <a:t>.</a:t>
            </a:r>
          </a:p>
          <a:p>
            <a:pPr algn="just" fontAlgn="auto">
              <a:spcAft>
                <a:spcPts val="0"/>
              </a:spcAft>
              <a:defRPr/>
            </a:pPr>
            <a:r>
              <a:rPr lang="tr-TR" sz="2700" dirty="0">
                <a:solidFill>
                  <a:srgbClr val="000000"/>
                </a:solidFill>
              </a:rPr>
              <a:t>T</a:t>
            </a:r>
            <a:r>
              <a:rPr lang="en-US" sz="2700" dirty="0">
                <a:solidFill>
                  <a:srgbClr val="000000"/>
                </a:solidFill>
              </a:rPr>
              <a:t>he top is</a:t>
            </a:r>
            <a:r>
              <a:rPr lang="tr-TR" sz="2700" dirty="0">
                <a:solidFill>
                  <a:srgbClr val="000000"/>
                </a:solidFill>
              </a:rPr>
              <a:t> </a:t>
            </a:r>
            <a:r>
              <a:rPr lang="en-US" sz="2700" dirty="0">
                <a:solidFill>
                  <a:srgbClr val="000000"/>
                </a:solidFill>
              </a:rPr>
              <a:t>a complete representation of a program.</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48</a:t>
            </a:fld>
            <a:endParaRPr lang="en-US" altLang="en-US"/>
          </a:p>
        </p:txBody>
      </p:sp>
      <p:sp>
        <p:nvSpPr>
          <p:cNvPr id="7" name="Title 1"/>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4260569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Placeholder 2"/>
          <p:cNvSpPr>
            <a:spLocks noGrp="1"/>
          </p:cNvSpPr>
          <p:nvPr>
            <p:ph type="body" idx="1"/>
          </p:nvPr>
        </p:nvSpPr>
        <p:spPr>
          <a:xfrm>
            <a:off x="114300" y="1428017"/>
            <a:ext cx="8877300" cy="5293458"/>
          </a:xfrm>
        </p:spPr>
        <p:txBody>
          <a:bodyPr>
            <a:normAutofit/>
          </a:bodyPr>
          <a:lstStyle/>
          <a:p>
            <a:r>
              <a:rPr lang="en-US" altLang="en-US" sz="2500" dirty="0">
                <a:solidFill>
                  <a:srgbClr val="000000"/>
                </a:solidFill>
              </a:rPr>
              <a:t>Unfortunately, the top rarely conveys a sufficient amount of detail for writing the C program.</a:t>
            </a:r>
          </a:p>
          <a:p>
            <a:r>
              <a:rPr lang="en-US" altLang="en-US" sz="2500" dirty="0">
                <a:solidFill>
                  <a:srgbClr val="000000"/>
                </a:solidFill>
              </a:rPr>
              <a:t>So we now begin the </a:t>
            </a:r>
            <a:r>
              <a:rPr lang="en-US" altLang="en-US" sz="2500" i="1" u="sng" dirty="0">
                <a:solidFill>
                  <a:srgbClr val="000000"/>
                </a:solidFill>
              </a:rPr>
              <a:t>refinement</a:t>
            </a:r>
            <a:r>
              <a:rPr lang="en-US" altLang="en-US" sz="2500" u="sng" dirty="0">
                <a:solidFill>
                  <a:srgbClr val="000000"/>
                </a:solidFill>
              </a:rPr>
              <a:t> process</a:t>
            </a:r>
            <a:r>
              <a:rPr lang="en-US" altLang="en-US" sz="2500" dirty="0">
                <a:solidFill>
                  <a:srgbClr val="000000"/>
                </a:solidFill>
              </a:rPr>
              <a:t>.</a:t>
            </a:r>
          </a:p>
          <a:p>
            <a:r>
              <a:rPr lang="en-US" altLang="en-US" sz="2500" dirty="0">
                <a:solidFill>
                  <a:srgbClr val="000000"/>
                </a:solidFill>
              </a:rPr>
              <a:t>We </a:t>
            </a:r>
            <a:r>
              <a:rPr lang="en-US" altLang="en-US" sz="2500" u="sng" dirty="0">
                <a:solidFill>
                  <a:srgbClr val="000000"/>
                </a:solidFill>
              </a:rPr>
              <a:t>divide the top into a series of smaller tasks</a:t>
            </a:r>
            <a:r>
              <a:rPr lang="en-US" altLang="en-US" sz="2500" dirty="0">
                <a:solidFill>
                  <a:srgbClr val="000000"/>
                </a:solidFill>
              </a:rPr>
              <a:t> and </a:t>
            </a:r>
            <a:r>
              <a:rPr lang="en-US" altLang="en-US" sz="2500" u="sng" dirty="0">
                <a:solidFill>
                  <a:srgbClr val="000000"/>
                </a:solidFill>
              </a:rPr>
              <a:t>list these in the order</a:t>
            </a:r>
            <a:r>
              <a:rPr lang="en-US" altLang="en-US" sz="2500" dirty="0">
                <a:solidFill>
                  <a:srgbClr val="000000"/>
                </a:solidFill>
              </a:rPr>
              <a:t> in which they need to be performed.</a:t>
            </a:r>
            <a:endParaRPr lang="tr-TR" altLang="en-US" sz="2500" dirty="0">
              <a:solidFill>
                <a:srgbClr val="000000"/>
              </a:solidFill>
            </a:endParaRPr>
          </a:p>
          <a:p>
            <a:pPr marL="0" indent="0">
              <a:buNone/>
            </a:pPr>
            <a:r>
              <a:rPr lang="tr-TR" sz="2800" b="1" i="1" dirty="0">
                <a:solidFill>
                  <a:srgbClr val="000000"/>
                </a:solidFill>
              </a:rPr>
              <a:t>First</a:t>
            </a:r>
            <a:r>
              <a:rPr lang="en-US" sz="2800" b="1" i="1" dirty="0">
                <a:solidFill>
                  <a:srgbClr val="000000"/>
                </a:solidFill>
              </a:rPr>
              <a:t> Refinement</a:t>
            </a:r>
            <a:endParaRPr lang="en-US" altLang="en-US" sz="2500" dirty="0">
              <a:solidFill>
                <a:srgbClr val="000000"/>
              </a:solidFill>
            </a:endParaRPr>
          </a:p>
          <a:p>
            <a:r>
              <a:rPr lang="en-US" altLang="en-US" sz="2500" dirty="0">
                <a:solidFill>
                  <a:srgbClr val="000000"/>
                </a:solidFill>
              </a:rPr>
              <a:t>This results in the following </a:t>
            </a:r>
            <a:r>
              <a:rPr lang="en-US" altLang="en-US" sz="2500" dirty="0">
                <a:solidFill>
                  <a:srgbClr val="0000FF"/>
                </a:solidFill>
              </a:rPr>
              <a:t>first refinement</a:t>
            </a:r>
            <a:r>
              <a:rPr lang="tr-TR" altLang="en-US" sz="2500" dirty="0">
                <a:solidFill>
                  <a:srgbClr val="000000"/>
                </a:solidFill>
              </a:rPr>
              <a:t>:</a:t>
            </a:r>
            <a:endParaRPr lang="en-US" altLang="en-US" sz="2500" dirty="0">
              <a:solidFill>
                <a:srgbClr val="000000"/>
              </a:solidFill>
            </a:endParaRPr>
          </a:p>
          <a:p>
            <a:pPr lvl="1"/>
            <a:r>
              <a:rPr lang="en-US" altLang="en-US" sz="2100" i="1" dirty="0">
                <a:solidFill>
                  <a:srgbClr val="000000"/>
                </a:solidFill>
              </a:rPr>
              <a:t>Initialize variables</a:t>
            </a:r>
            <a:br>
              <a:rPr lang="en-US" altLang="en-US" sz="2100" i="1" dirty="0">
                <a:solidFill>
                  <a:srgbClr val="000000"/>
                </a:solidFill>
              </a:rPr>
            </a:br>
            <a:r>
              <a:rPr lang="en-US" altLang="en-US" sz="2100" i="1" dirty="0">
                <a:solidFill>
                  <a:srgbClr val="000000"/>
                </a:solidFill>
              </a:rPr>
              <a:t>Input, sum, and count the quiz grades</a:t>
            </a:r>
            <a:br>
              <a:rPr lang="en-US" altLang="en-US" sz="2100" i="1" dirty="0">
                <a:solidFill>
                  <a:srgbClr val="000000"/>
                </a:solidFill>
              </a:rPr>
            </a:br>
            <a:r>
              <a:rPr lang="en-US" altLang="en-US" sz="2100" i="1" dirty="0">
                <a:solidFill>
                  <a:srgbClr val="000000"/>
                </a:solidFill>
              </a:rPr>
              <a:t>Calculate and print the class average</a:t>
            </a:r>
          </a:p>
          <a:p>
            <a:r>
              <a:rPr lang="en-US" altLang="en-US" sz="2500" dirty="0">
                <a:solidFill>
                  <a:srgbClr val="000000"/>
                </a:solidFill>
              </a:rPr>
              <a:t>Here, only the </a:t>
            </a:r>
            <a:r>
              <a:rPr lang="en-US" altLang="en-US" sz="2500" u="sng" dirty="0">
                <a:solidFill>
                  <a:srgbClr val="000000"/>
                </a:solidFill>
              </a:rPr>
              <a:t>sequence structure has been used</a:t>
            </a:r>
            <a:r>
              <a:rPr lang="en-US" altLang="en-US" sz="2500" dirty="0">
                <a:solidFill>
                  <a:srgbClr val="000000"/>
                </a:solidFill>
              </a:rPr>
              <a:t>—the steps listed are to be executed in order, one after the other.</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49</a:t>
            </a:fld>
            <a:endParaRPr lang="en-US" altLang="en-US"/>
          </a:p>
        </p:txBody>
      </p:sp>
      <p:sp>
        <p:nvSpPr>
          <p:cNvPr id="7" name="Title 1"/>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130848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73607" y="320676"/>
            <a:ext cx="8229600" cy="715962"/>
          </a:xfrm>
        </p:spPr>
        <p:txBody>
          <a:bodyPr/>
          <a:lstStyle/>
          <a:p>
            <a:r>
              <a:rPr lang="en-US" altLang="en-US" dirty="0">
                <a:solidFill>
                  <a:srgbClr val="24B5A1"/>
                </a:solidFill>
                <a:latin typeface="Arial" panose="020B0604020202020204" pitchFamily="34" charset="0"/>
              </a:rPr>
              <a:t>3.3  </a:t>
            </a:r>
            <a:r>
              <a:rPr lang="en-US" altLang="en-US" dirty="0">
                <a:solidFill>
                  <a:srgbClr val="3380E6"/>
                </a:solidFill>
                <a:latin typeface="Arial" panose="020B0604020202020204" pitchFamily="34" charset="0"/>
              </a:rPr>
              <a:t>Pseudocode</a:t>
            </a:r>
          </a:p>
        </p:txBody>
      </p:sp>
      <p:sp>
        <p:nvSpPr>
          <p:cNvPr id="17411" name="Text Placeholder 2"/>
          <p:cNvSpPr>
            <a:spLocks noGrp="1"/>
          </p:cNvSpPr>
          <p:nvPr>
            <p:ph type="body" idx="1"/>
          </p:nvPr>
        </p:nvSpPr>
        <p:spPr>
          <a:xfrm>
            <a:off x="228600" y="1219200"/>
            <a:ext cx="8763000" cy="4816475"/>
          </a:xfrm>
        </p:spPr>
        <p:txBody>
          <a:bodyPr rtlCol="0">
            <a:normAutofit/>
          </a:bodyPr>
          <a:lstStyle/>
          <a:p>
            <a:pPr fontAlgn="auto">
              <a:spcAft>
                <a:spcPts val="0"/>
              </a:spcAft>
              <a:defRPr/>
            </a:pPr>
            <a:r>
              <a:rPr lang="en-US" altLang="en-US" sz="2800" dirty="0" err="1">
                <a:solidFill>
                  <a:srgbClr val="0000FF"/>
                </a:solidFill>
              </a:rPr>
              <a:t>Pseudocode</a:t>
            </a:r>
            <a:r>
              <a:rPr lang="en-US" altLang="en-US" sz="2800" dirty="0">
                <a:solidFill>
                  <a:srgbClr val="000000"/>
                </a:solidFill>
              </a:rPr>
              <a:t> is an artificial and informal language that helps you develop algorithms.</a:t>
            </a:r>
          </a:p>
          <a:p>
            <a:pPr fontAlgn="auto">
              <a:spcAft>
                <a:spcPts val="0"/>
              </a:spcAft>
              <a:defRPr/>
            </a:pPr>
            <a:r>
              <a:rPr lang="en-US" altLang="en-US" sz="2800" dirty="0" err="1">
                <a:solidFill>
                  <a:srgbClr val="000000"/>
                </a:solidFill>
              </a:rPr>
              <a:t>Pseudocode</a:t>
            </a:r>
            <a:r>
              <a:rPr lang="en-US" altLang="en-US" sz="2800" dirty="0">
                <a:solidFill>
                  <a:srgbClr val="000000"/>
                </a:solidFill>
              </a:rPr>
              <a:t> is similar to everyday English; it’s convenient and user friendly although </a:t>
            </a:r>
            <a:r>
              <a:rPr lang="en-US" altLang="en-US" sz="2800" u="sng" dirty="0">
                <a:solidFill>
                  <a:srgbClr val="000000"/>
                </a:solidFill>
              </a:rPr>
              <a:t>it’s not an actual computer programming language</a:t>
            </a:r>
            <a:r>
              <a:rPr lang="en-US" altLang="en-US" sz="2800" dirty="0">
                <a:solidFill>
                  <a:srgbClr val="000000"/>
                </a:solidFill>
              </a:rPr>
              <a:t>.</a:t>
            </a:r>
          </a:p>
          <a:p>
            <a:pPr fontAlgn="auto">
              <a:spcAft>
                <a:spcPts val="0"/>
              </a:spcAft>
              <a:defRPr/>
            </a:pPr>
            <a:r>
              <a:rPr lang="en-US" altLang="en-US" sz="2800" dirty="0" err="1">
                <a:solidFill>
                  <a:srgbClr val="000000"/>
                </a:solidFill>
              </a:rPr>
              <a:t>Pseudocode</a:t>
            </a:r>
            <a:r>
              <a:rPr lang="en-US" altLang="en-US" sz="2800" dirty="0">
                <a:solidFill>
                  <a:srgbClr val="000000"/>
                </a:solidFill>
              </a:rPr>
              <a:t> programs are </a:t>
            </a:r>
            <a:r>
              <a:rPr lang="en-US" altLang="en-US" sz="2800" i="1" u="sng" dirty="0">
                <a:solidFill>
                  <a:srgbClr val="000000"/>
                </a:solidFill>
              </a:rPr>
              <a:t>not</a:t>
            </a:r>
            <a:r>
              <a:rPr lang="en-US" altLang="en-US" sz="2800" u="sng" dirty="0">
                <a:solidFill>
                  <a:srgbClr val="000000"/>
                </a:solidFill>
              </a:rPr>
              <a:t> executed on computers</a:t>
            </a:r>
            <a:r>
              <a:rPr lang="en-US" altLang="en-US" sz="2800" dirty="0">
                <a:solidFill>
                  <a:srgbClr val="000000"/>
                </a:solidFill>
              </a:rPr>
              <a:t>.</a:t>
            </a:r>
          </a:p>
          <a:p>
            <a:pPr fontAlgn="auto">
              <a:spcAft>
                <a:spcPts val="0"/>
              </a:spcAft>
              <a:defRPr/>
            </a:pPr>
            <a:r>
              <a:rPr lang="en-US" altLang="en-US" sz="2800" dirty="0">
                <a:solidFill>
                  <a:srgbClr val="000000"/>
                </a:solidFill>
              </a:rPr>
              <a:t>Rather, they merely help you “think out” a program before attempting to write it in a programming language like C.</a:t>
            </a:r>
          </a:p>
        </p:txBody>
      </p:sp>
      <p:sp>
        <p:nvSpPr>
          <p:cNvPr id="133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5</a:t>
            </a:fld>
            <a:endParaRPr lang="en-US" altLang="en-US"/>
          </a:p>
        </p:txBody>
      </p:sp>
    </p:spTree>
    <p:extLst>
      <p:ext uri="{BB962C8B-B14F-4D97-AF65-F5344CB8AC3E}">
        <p14:creationId xmlns:p14="http://schemas.microsoft.com/office/powerpoint/2010/main" val="608937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 y="1555750"/>
            <a:ext cx="8877300" cy="4800600"/>
          </a:xfrm>
        </p:spPr>
        <p:txBody>
          <a:bodyPr rtlCol="0">
            <a:normAutofit fontScale="92500" lnSpcReduction="20000"/>
          </a:bodyPr>
          <a:lstStyle/>
          <a:p>
            <a:pPr marL="109537" indent="0" fontAlgn="auto">
              <a:lnSpc>
                <a:spcPct val="90000"/>
              </a:lnSpc>
              <a:spcAft>
                <a:spcPts val="0"/>
              </a:spcAft>
              <a:buFont typeface="Wingdings 3" pitchFamily="18" charset="2"/>
              <a:buNone/>
              <a:defRPr/>
            </a:pPr>
            <a:r>
              <a:rPr lang="en-US" b="1" i="1" dirty="0">
                <a:solidFill>
                  <a:srgbClr val="000000"/>
                </a:solidFill>
              </a:rPr>
              <a:t>Second Refinement</a:t>
            </a:r>
          </a:p>
          <a:p>
            <a:pPr fontAlgn="auto">
              <a:lnSpc>
                <a:spcPct val="90000"/>
              </a:lnSpc>
              <a:spcAft>
                <a:spcPts val="0"/>
              </a:spcAft>
              <a:defRPr/>
            </a:pPr>
            <a:r>
              <a:rPr lang="en-US" dirty="0">
                <a:solidFill>
                  <a:srgbClr val="000000"/>
                </a:solidFill>
              </a:rPr>
              <a:t>To proceed to the next level of refinement, i.e., the </a:t>
            </a:r>
            <a:r>
              <a:rPr lang="en-US" dirty="0">
                <a:solidFill>
                  <a:srgbClr val="0000FF"/>
                </a:solidFill>
              </a:rPr>
              <a:t>second refinement</a:t>
            </a:r>
            <a:r>
              <a:rPr lang="en-US" dirty="0">
                <a:solidFill>
                  <a:srgbClr val="000000"/>
                </a:solidFill>
              </a:rPr>
              <a:t>, we commit to specific variables.</a:t>
            </a:r>
          </a:p>
          <a:p>
            <a:pPr fontAlgn="auto">
              <a:lnSpc>
                <a:spcPct val="90000"/>
              </a:lnSpc>
              <a:spcAft>
                <a:spcPts val="0"/>
              </a:spcAft>
              <a:defRPr/>
            </a:pPr>
            <a:r>
              <a:rPr lang="en-US" dirty="0">
                <a:solidFill>
                  <a:srgbClr val="000000"/>
                </a:solidFill>
              </a:rPr>
              <a:t>We need a </a:t>
            </a:r>
            <a:r>
              <a:rPr lang="en-US" u="sng" dirty="0">
                <a:solidFill>
                  <a:srgbClr val="000000"/>
                </a:solidFill>
              </a:rPr>
              <a:t>running total of the numbers</a:t>
            </a:r>
            <a:r>
              <a:rPr lang="en-US" dirty="0">
                <a:solidFill>
                  <a:srgbClr val="000000"/>
                </a:solidFill>
              </a:rPr>
              <a:t>, </a:t>
            </a:r>
            <a:r>
              <a:rPr lang="en-US" u="sng" dirty="0">
                <a:solidFill>
                  <a:srgbClr val="000000"/>
                </a:solidFill>
              </a:rPr>
              <a:t>a count of how many numbers have been processed</a:t>
            </a:r>
            <a:r>
              <a:rPr lang="en-US" dirty="0">
                <a:solidFill>
                  <a:srgbClr val="000000"/>
                </a:solidFill>
              </a:rPr>
              <a:t>, </a:t>
            </a:r>
            <a:r>
              <a:rPr lang="en-US" u="sng" dirty="0">
                <a:solidFill>
                  <a:srgbClr val="000000"/>
                </a:solidFill>
              </a:rPr>
              <a:t>a variable to receive the value of each grade</a:t>
            </a:r>
            <a:r>
              <a:rPr lang="en-US" dirty="0">
                <a:solidFill>
                  <a:srgbClr val="000000"/>
                </a:solidFill>
              </a:rPr>
              <a:t> as it’s input and a variable to hold the calculated average.</a:t>
            </a:r>
          </a:p>
          <a:p>
            <a:pPr fontAlgn="auto">
              <a:lnSpc>
                <a:spcPct val="90000"/>
              </a:lnSpc>
              <a:spcAft>
                <a:spcPts val="0"/>
              </a:spcAft>
              <a:defRPr/>
            </a:pPr>
            <a:r>
              <a:rPr lang="en-US" dirty="0">
                <a:solidFill>
                  <a:srgbClr val="000000"/>
                </a:solidFill>
              </a:rPr>
              <a:t>The pseudocode statement</a:t>
            </a:r>
            <a:r>
              <a:rPr lang="tr-TR" dirty="0">
                <a:solidFill>
                  <a:srgbClr val="000000"/>
                </a:solidFill>
              </a:rPr>
              <a:t>:</a:t>
            </a:r>
            <a:r>
              <a:rPr lang="en-US" dirty="0">
                <a:solidFill>
                  <a:srgbClr val="000000"/>
                </a:solidFill>
              </a:rPr>
              <a:t> </a:t>
            </a:r>
          </a:p>
          <a:p>
            <a:pPr lvl="1" fontAlgn="auto">
              <a:lnSpc>
                <a:spcPct val="90000"/>
              </a:lnSpc>
              <a:spcAft>
                <a:spcPts val="0"/>
              </a:spcAft>
              <a:defRPr/>
            </a:pPr>
            <a:r>
              <a:rPr lang="en-US" i="1" dirty="0">
                <a:solidFill>
                  <a:srgbClr val="000000"/>
                </a:solidFill>
              </a:rPr>
              <a:t>Initialize variables</a:t>
            </a:r>
          </a:p>
          <a:p>
            <a:pPr fontAlgn="auto">
              <a:lnSpc>
                <a:spcPct val="90000"/>
              </a:lnSpc>
              <a:spcAft>
                <a:spcPts val="0"/>
              </a:spcAft>
              <a:defRPr/>
            </a:pPr>
            <a:r>
              <a:rPr lang="en-US" dirty="0">
                <a:solidFill>
                  <a:srgbClr val="000000"/>
                </a:solidFill>
              </a:rPr>
              <a:t>may be refined as follows:</a:t>
            </a:r>
          </a:p>
          <a:p>
            <a:pPr lvl="1" fontAlgn="auto">
              <a:lnSpc>
                <a:spcPct val="90000"/>
              </a:lnSpc>
              <a:spcAft>
                <a:spcPts val="0"/>
              </a:spcAft>
              <a:defRPr/>
            </a:pPr>
            <a:r>
              <a:rPr lang="en-US" i="1" dirty="0">
                <a:solidFill>
                  <a:srgbClr val="000000"/>
                </a:solidFill>
              </a:rPr>
              <a:t>Initialize total to zero</a:t>
            </a:r>
            <a:br>
              <a:rPr lang="en-US" i="1" dirty="0">
                <a:solidFill>
                  <a:srgbClr val="000000"/>
                </a:solidFill>
              </a:rPr>
            </a:br>
            <a:r>
              <a:rPr lang="en-US" i="1" dirty="0">
                <a:solidFill>
                  <a:srgbClr val="000000"/>
                </a:solidFill>
              </a:rPr>
              <a:t>Initialize counter to zero</a:t>
            </a:r>
          </a:p>
        </p:txBody>
      </p:sp>
      <p:sp>
        <p:nvSpPr>
          <p:cNvPr id="809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50</a:t>
            </a:fld>
            <a:endParaRPr lang="en-US" altLang="en-US" dirty="0"/>
          </a:p>
        </p:txBody>
      </p:sp>
      <p:sp>
        <p:nvSpPr>
          <p:cNvPr id="7" name="Title 1"/>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2002814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 y="1555750"/>
            <a:ext cx="8724900" cy="4921250"/>
          </a:xfrm>
        </p:spPr>
        <p:txBody>
          <a:bodyPr rtlCol="0">
            <a:normAutofit/>
          </a:bodyPr>
          <a:lstStyle/>
          <a:p>
            <a:pPr algn="just" fontAlgn="auto">
              <a:spcAft>
                <a:spcPts val="0"/>
              </a:spcAft>
              <a:defRPr/>
            </a:pPr>
            <a:r>
              <a:rPr lang="en-US" sz="2500" dirty="0">
                <a:solidFill>
                  <a:srgbClr val="000000"/>
                </a:solidFill>
              </a:rPr>
              <a:t>Only the </a:t>
            </a:r>
            <a:r>
              <a:rPr lang="en-US" sz="2500" b="1" dirty="0">
                <a:solidFill>
                  <a:srgbClr val="000000"/>
                </a:solidFill>
              </a:rPr>
              <a:t>total</a:t>
            </a:r>
            <a:r>
              <a:rPr lang="en-US" sz="2500" dirty="0">
                <a:solidFill>
                  <a:srgbClr val="000000"/>
                </a:solidFill>
              </a:rPr>
              <a:t> and </a:t>
            </a:r>
            <a:r>
              <a:rPr lang="en-US" sz="2500" b="1" dirty="0">
                <a:solidFill>
                  <a:srgbClr val="000000"/>
                </a:solidFill>
              </a:rPr>
              <a:t>counter</a:t>
            </a:r>
            <a:r>
              <a:rPr lang="en-US" sz="2500" dirty="0">
                <a:solidFill>
                  <a:srgbClr val="000000"/>
                </a:solidFill>
              </a:rPr>
              <a:t> need to be initialized; the variables average and grade need not be initialized because their values will be written over by the process of destructive.</a:t>
            </a:r>
          </a:p>
          <a:p>
            <a:pPr fontAlgn="auto">
              <a:spcAft>
                <a:spcPts val="0"/>
              </a:spcAft>
              <a:defRPr/>
            </a:pPr>
            <a:r>
              <a:rPr lang="en-US" sz="2500" dirty="0">
                <a:solidFill>
                  <a:srgbClr val="000000"/>
                </a:solidFill>
              </a:rPr>
              <a:t>The </a:t>
            </a:r>
            <a:r>
              <a:rPr lang="en-US" sz="2500" dirty="0" err="1">
                <a:solidFill>
                  <a:srgbClr val="000000"/>
                </a:solidFill>
              </a:rPr>
              <a:t>pseudocode</a:t>
            </a:r>
            <a:r>
              <a:rPr lang="en-US" sz="2500" dirty="0">
                <a:solidFill>
                  <a:srgbClr val="000000"/>
                </a:solidFill>
              </a:rPr>
              <a:t> statement</a:t>
            </a:r>
          </a:p>
          <a:p>
            <a:pPr lvl="1" fontAlgn="auto">
              <a:spcAft>
                <a:spcPts val="0"/>
              </a:spcAft>
              <a:defRPr/>
            </a:pPr>
            <a:r>
              <a:rPr lang="en-US" sz="2100" i="1" dirty="0">
                <a:solidFill>
                  <a:srgbClr val="000000"/>
                </a:solidFill>
              </a:rPr>
              <a:t>Input, sum, and count the quiz grades</a:t>
            </a:r>
          </a:p>
          <a:p>
            <a:pPr marL="365125" lvl="1" indent="0" fontAlgn="auto">
              <a:spcAft>
                <a:spcPts val="0"/>
              </a:spcAft>
              <a:buFont typeface="Verdana" pitchFamily="34" charset="0"/>
              <a:buNone/>
              <a:defRPr/>
            </a:pPr>
            <a:r>
              <a:rPr lang="en-US" sz="2500" dirty="0">
                <a:solidFill>
                  <a:srgbClr val="000000"/>
                </a:solidFill>
              </a:rPr>
              <a:t>requires an iteration</a:t>
            </a:r>
            <a:r>
              <a:rPr lang="en-US" sz="2500" i="1" dirty="0">
                <a:solidFill>
                  <a:srgbClr val="000000"/>
                </a:solidFill>
              </a:rPr>
              <a:t> structure</a:t>
            </a:r>
            <a:r>
              <a:rPr lang="en-US" sz="2500" dirty="0">
                <a:solidFill>
                  <a:srgbClr val="000000"/>
                </a:solidFill>
              </a:rPr>
              <a:t> that successively inputs each grade.</a:t>
            </a:r>
          </a:p>
          <a:p>
            <a:pPr fontAlgn="auto">
              <a:spcAft>
                <a:spcPts val="0"/>
              </a:spcAft>
              <a:defRPr/>
            </a:pPr>
            <a:r>
              <a:rPr lang="en-US" sz="2500" dirty="0">
                <a:solidFill>
                  <a:srgbClr val="000000"/>
                </a:solidFill>
              </a:rPr>
              <a:t>Because we </a:t>
            </a:r>
            <a:r>
              <a:rPr lang="en-US" sz="2500" u="sng" dirty="0">
                <a:solidFill>
                  <a:srgbClr val="000000"/>
                </a:solidFill>
              </a:rPr>
              <a:t>do not know in advance how many grades</a:t>
            </a:r>
            <a:r>
              <a:rPr lang="en-US" sz="2500" dirty="0">
                <a:solidFill>
                  <a:srgbClr val="000000"/>
                </a:solidFill>
              </a:rPr>
              <a:t> are to be processed, we’ll use </a:t>
            </a:r>
            <a:r>
              <a:rPr lang="en-US" sz="2500" b="1" dirty="0">
                <a:solidFill>
                  <a:srgbClr val="000000"/>
                </a:solidFill>
              </a:rPr>
              <a:t>sentinel-controlled iteration</a:t>
            </a:r>
            <a:r>
              <a:rPr lang="en-US" sz="2500" dirty="0">
                <a:solidFill>
                  <a:srgbClr val="000000"/>
                </a:solidFill>
              </a:rPr>
              <a:t>.</a:t>
            </a:r>
          </a:p>
        </p:txBody>
      </p:sp>
      <p:sp>
        <p:nvSpPr>
          <p:cNvPr id="819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51</a:t>
            </a:fld>
            <a:endParaRPr lang="en-US" altLang="en-US"/>
          </a:p>
        </p:txBody>
      </p:sp>
      <p:sp>
        <p:nvSpPr>
          <p:cNvPr id="7" name="Title 1"/>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1198447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Placeholder 2"/>
          <p:cNvSpPr>
            <a:spLocks noGrp="1"/>
          </p:cNvSpPr>
          <p:nvPr>
            <p:ph type="body" idx="1"/>
          </p:nvPr>
        </p:nvSpPr>
        <p:spPr>
          <a:xfrm>
            <a:off x="114300" y="1555750"/>
            <a:ext cx="8877300" cy="5073650"/>
          </a:xfrm>
        </p:spPr>
        <p:txBody>
          <a:bodyPr>
            <a:normAutofit/>
          </a:bodyPr>
          <a:lstStyle/>
          <a:p>
            <a:pPr>
              <a:lnSpc>
                <a:spcPct val="90000"/>
              </a:lnSpc>
            </a:pPr>
            <a:r>
              <a:rPr lang="en-US" altLang="en-US" sz="2600" dirty="0">
                <a:solidFill>
                  <a:srgbClr val="000000"/>
                </a:solidFill>
              </a:rPr>
              <a:t>The user will enter legitimate grades in </a:t>
            </a:r>
            <a:r>
              <a:rPr lang="en-US" altLang="en-US" sz="2600" u="sng" dirty="0">
                <a:solidFill>
                  <a:srgbClr val="000000"/>
                </a:solidFill>
              </a:rPr>
              <a:t>one at a time</a:t>
            </a:r>
            <a:r>
              <a:rPr lang="en-US" altLang="en-US" sz="2600" dirty="0">
                <a:solidFill>
                  <a:srgbClr val="000000"/>
                </a:solidFill>
              </a:rPr>
              <a:t>.</a:t>
            </a:r>
          </a:p>
          <a:p>
            <a:pPr>
              <a:lnSpc>
                <a:spcPct val="90000"/>
              </a:lnSpc>
            </a:pPr>
            <a:r>
              <a:rPr lang="en-US" altLang="en-US" sz="2600" dirty="0">
                <a:solidFill>
                  <a:srgbClr val="000000"/>
                </a:solidFill>
              </a:rPr>
              <a:t>After the last legitimate grade is typed, the user </a:t>
            </a:r>
            <a:r>
              <a:rPr lang="en-US" altLang="en-US" sz="2600" u="sng" dirty="0">
                <a:solidFill>
                  <a:srgbClr val="000000"/>
                </a:solidFill>
              </a:rPr>
              <a:t>will type the sentinel value</a:t>
            </a:r>
            <a:r>
              <a:rPr lang="en-US" altLang="en-US" sz="2600" dirty="0">
                <a:solidFill>
                  <a:srgbClr val="000000"/>
                </a:solidFill>
              </a:rPr>
              <a:t>.</a:t>
            </a:r>
          </a:p>
          <a:p>
            <a:pPr>
              <a:lnSpc>
                <a:spcPct val="90000"/>
              </a:lnSpc>
            </a:pPr>
            <a:r>
              <a:rPr lang="en-US" altLang="en-US" sz="2600" dirty="0">
                <a:solidFill>
                  <a:srgbClr val="000000"/>
                </a:solidFill>
              </a:rPr>
              <a:t>The program will test for this value after each grade is input and </a:t>
            </a:r>
            <a:r>
              <a:rPr lang="en-US" altLang="en-US" sz="2600" u="sng" dirty="0">
                <a:solidFill>
                  <a:srgbClr val="000000"/>
                </a:solidFill>
              </a:rPr>
              <a:t>will terminate the loop when the sentinel is entered</a:t>
            </a:r>
            <a:r>
              <a:rPr lang="en-US" altLang="en-US" sz="2600" dirty="0">
                <a:solidFill>
                  <a:srgbClr val="000000"/>
                </a:solidFill>
              </a:rPr>
              <a:t>.</a:t>
            </a:r>
          </a:p>
          <a:p>
            <a:pPr>
              <a:lnSpc>
                <a:spcPct val="90000"/>
              </a:lnSpc>
            </a:pPr>
            <a:r>
              <a:rPr lang="en-US" altLang="en-US" sz="2600" dirty="0">
                <a:solidFill>
                  <a:srgbClr val="000000"/>
                </a:solidFill>
              </a:rPr>
              <a:t>The refinement of the preceding </a:t>
            </a:r>
            <a:r>
              <a:rPr lang="en-US" altLang="en-US" sz="2600" dirty="0" err="1">
                <a:solidFill>
                  <a:srgbClr val="000000"/>
                </a:solidFill>
              </a:rPr>
              <a:t>pseudocode</a:t>
            </a:r>
            <a:r>
              <a:rPr lang="en-US" altLang="en-US" sz="2600" dirty="0">
                <a:solidFill>
                  <a:srgbClr val="000000"/>
                </a:solidFill>
              </a:rPr>
              <a:t> statement is then</a:t>
            </a:r>
          </a:p>
          <a:p>
            <a:pPr lvl="1">
              <a:lnSpc>
                <a:spcPct val="90000"/>
              </a:lnSpc>
            </a:pPr>
            <a:r>
              <a:rPr lang="en-US" altLang="en-US" sz="2100" i="1" dirty="0">
                <a:solidFill>
                  <a:srgbClr val="000000"/>
                </a:solidFill>
              </a:rPr>
              <a:t>Input the first grade</a:t>
            </a:r>
            <a:br>
              <a:rPr lang="en-US" altLang="en-US" sz="2100" i="1" dirty="0">
                <a:solidFill>
                  <a:srgbClr val="000000"/>
                </a:solidFill>
              </a:rPr>
            </a:br>
            <a:r>
              <a:rPr lang="en-US" altLang="en-US" sz="2100" i="1" dirty="0">
                <a:solidFill>
                  <a:srgbClr val="000000"/>
                </a:solidFill>
              </a:rPr>
              <a:t>While the user has not as yet entered the sentinel</a:t>
            </a:r>
            <a:br>
              <a:rPr lang="en-US" altLang="en-US" sz="2100" i="1" dirty="0">
                <a:solidFill>
                  <a:srgbClr val="000000"/>
                </a:solidFill>
              </a:rPr>
            </a:br>
            <a:r>
              <a:rPr lang="en-US" altLang="en-US" sz="2100" i="1" dirty="0">
                <a:solidFill>
                  <a:srgbClr val="000000"/>
                </a:solidFill>
              </a:rPr>
              <a:t>     Add this grade into the running total</a:t>
            </a:r>
            <a:br>
              <a:rPr lang="en-US" altLang="en-US" sz="2100" i="1" dirty="0">
                <a:solidFill>
                  <a:srgbClr val="000000"/>
                </a:solidFill>
              </a:rPr>
            </a:br>
            <a:r>
              <a:rPr lang="en-US" altLang="en-US" sz="2100" i="1" dirty="0">
                <a:solidFill>
                  <a:srgbClr val="000000"/>
                </a:solidFill>
              </a:rPr>
              <a:t>     Add one to the grade counter</a:t>
            </a:r>
            <a:br>
              <a:rPr lang="en-US" altLang="en-US" sz="2100" i="1" dirty="0">
                <a:solidFill>
                  <a:srgbClr val="000000"/>
                </a:solidFill>
              </a:rPr>
            </a:br>
            <a:r>
              <a:rPr lang="en-US" altLang="en-US" sz="2100" i="1" dirty="0">
                <a:solidFill>
                  <a:srgbClr val="000000"/>
                </a:solidFill>
              </a:rPr>
              <a:t>     Input the next grade (possibly the sentinel)</a:t>
            </a:r>
          </a:p>
        </p:txBody>
      </p:sp>
      <p:sp>
        <p:nvSpPr>
          <p:cNvPr id="829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52</a:t>
            </a:fld>
            <a:endParaRPr lang="en-US" altLang="en-US"/>
          </a:p>
        </p:txBody>
      </p:sp>
      <p:sp>
        <p:nvSpPr>
          <p:cNvPr id="7" name="Title 1"/>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3897743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 y="1447801"/>
            <a:ext cx="8915400" cy="4267200"/>
          </a:xfrm>
        </p:spPr>
        <p:txBody>
          <a:bodyPr rtlCol="0">
            <a:normAutofit/>
          </a:bodyPr>
          <a:lstStyle/>
          <a:p>
            <a:pPr fontAlgn="auto">
              <a:lnSpc>
                <a:spcPct val="90000"/>
              </a:lnSpc>
              <a:spcAft>
                <a:spcPts val="0"/>
              </a:spcAft>
              <a:defRPr/>
            </a:pPr>
            <a:r>
              <a:rPr lang="en-US" sz="2500" dirty="0">
                <a:solidFill>
                  <a:srgbClr val="000000"/>
                </a:solidFill>
              </a:rPr>
              <a:t>The </a:t>
            </a:r>
            <a:r>
              <a:rPr lang="en-US" sz="2500" dirty="0" err="1">
                <a:solidFill>
                  <a:srgbClr val="000000"/>
                </a:solidFill>
              </a:rPr>
              <a:t>pseudocode</a:t>
            </a:r>
            <a:r>
              <a:rPr lang="en-US" sz="2500" dirty="0">
                <a:solidFill>
                  <a:srgbClr val="000000"/>
                </a:solidFill>
              </a:rPr>
              <a:t> statement</a:t>
            </a:r>
          </a:p>
          <a:p>
            <a:pPr lvl="1" fontAlgn="auto">
              <a:lnSpc>
                <a:spcPct val="90000"/>
              </a:lnSpc>
              <a:spcAft>
                <a:spcPts val="0"/>
              </a:spcAft>
              <a:defRPr/>
            </a:pPr>
            <a:r>
              <a:rPr lang="en-US" sz="2100" i="1" dirty="0">
                <a:solidFill>
                  <a:srgbClr val="000000"/>
                </a:solidFill>
              </a:rPr>
              <a:t>Calculate and print the class average</a:t>
            </a:r>
          </a:p>
          <a:p>
            <a:pPr marL="365125" lvl="1" indent="0" fontAlgn="auto">
              <a:lnSpc>
                <a:spcPct val="90000"/>
              </a:lnSpc>
              <a:spcAft>
                <a:spcPts val="0"/>
              </a:spcAft>
              <a:buFont typeface="Verdana" pitchFamily="34" charset="0"/>
              <a:buNone/>
              <a:defRPr/>
            </a:pPr>
            <a:r>
              <a:rPr lang="en-US" sz="2500" dirty="0">
                <a:solidFill>
                  <a:srgbClr val="000000"/>
                </a:solidFill>
              </a:rPr>
              <a:t>may be refined as follows:</a:t>
            </a:r>
          </a:p>
          <a:p>
            <a:pPr lvl="1" fontAlgn="auto">
              <a:lnSpc>
                <a:spcPct val="90000"/>
              </a:lnSpc>
              <a:spcAft>
                <a:spcPts val="0"/>
              </a:spcAft>
              <a:defRPr/>
            </a:pPr>
            <a:r>
              <a:rPr lang="en-US" sz="2100" i="1" dirty="0">
                <a:solidFill>
                  <a:srgbClr val="000000"/>
                </a:solidFill>
              </a:rPr>
              <a:t>If the counter is not equal to zero</a:t>
            </a:r>
            <a:br>
              <a:rPr lang="en-US" sz="2100" i="1" dirty="0">
                <a:solidFill>
                  <a:srgbClr val="000000"/>
                </a:solidFill>
              </a:rPr>
            </a:br>
            <a:r>
              <a:rPr lang="en-US" sz="2100" i="1" dirty="0">
                <a:solidFill>
                  <a:srgbClr val="000000"/>
                </a:solidFill>
              </a:rPr>
              <a:t>     Set the average to the total divided by the counter</a:t>
            </a:r>
            <a:br>
              <a:rPr lang="en-US" sz="2100" i="1" dirty="0">
                <a:solidFill>
                  <a:srgbClr val="000000"/>
                </a:solidFill>
              </a:rPr>
            </a:br>
            <a:r>
              <a:rPr lang="en-US" sz="2100" i="1" dirty="0">
                <a:solidFill>
                  <a:srgbClr val="000000"/>
                </a:solidFill>
              </a:rPr>
              <a:t>     Print the average</a:t>
            </a:r>
            <a:br>
              <a:rPr lang="en-US" sz="2100" i="1" dirty="0">
                <a:solidFill>
                  <a:srgbClr val="000000"/>
                </a:solidFill>
              </a:rPr>
            </a:br>
            <a:r>
              <a:rPr lang="en-US" sz="2100" i="1" dirty="0">
                <a:solidFill>
                  <a:srgbClr val="000000"/>
                </a:solidFill>
              </a:rPr>
              <a:t>else</a:t>
            </a:r>
            <a:br>
              <a:rPr lang="en-US" sz="2100" i="1" dirty="0">
                <a:solidFill>
                  <a:srgbClr val="000000"/>
                </a:solidFill>
              </a:rPr>
            </a:br>
            <a:r>
              <a:rPr lang="en-US" sz="2100" i="1" dirty="0">
                <a:solidFill>
                  <a:srgbClr val="000000"/>
                </a:solidFill>
              </a:rPr>
              <a:t>     Print “No grades were entered”</a:t>
            </a:r>
          </a:p>
          <a:p>
            <a:pPr fontAlgn="auto">
              <a:lnSpc>
                <a:spcPct val="90000"/>
              </a:lnSpc>
              <a:spcAft>
                <a:spcPts val="0"/>
              </a:spcAft>
              <a:defRPr/>
            </a:pPr>
            <a:r>
              <a:rPr lang="en-US" sz="2500" dirty="0">
                <a:solidFill>
                  <a:srgbClr val="000000"/>
                </a:solidFill>
              </a:rPr>
              <a:t>Notice that we’re being careful here to test for the </a:t>
            </a:r>
            <a:r>
              <a:rPr lang="en-US" sz="2500" u="sng" dirty="0">
                <a:solidFill>
                  <a:srgbClr val="000000"/>
                </a:solidFill>
              </a:rPr>
              <a:t>possibility of </a:t>
            </a:r>
            <a:r>
              <a:rPr lang="en-US" sz="2500" i="1" u="sng" dirty="0">
                <a:solidFill>
                  <a:srgbClr val="000000"/>
                </a:solidFill>
              </a:rPr>
              <a:t>division by zero</a:t>
            </a:r>
            <a:r>
              <a:rPr lang="en-US" sz="2500" dirty="0">
                <a:solidFill>
                  <a:srgbClr val="000000"/>
                </a:solidFill>
              </a:rPr>
              <a:t>—a</a:t>
            </a:r>
            <a:r>
              <a:rPr lang="en-US" sz="2500" dirty="0">
                <a:solidFill>
                  <a:srgbClr val="0000FF"/>
                </a:solidFill>
              </a:rPr>
              <a:t> fatal error</a:t>
            </a:r>
            <a:r>
              <a:rPr lang="en-US" sz="2500" dirty="0">
                <a:solidFill>
                  <a:srgbClr val="000000"/>
                </a:solidFill>
              </a:rPr>
              <a:t> that if undetected would cause the program to fail (often called </a:t>
            </a:r>
            <a:r>
              <a:rPr lang="en-US" sz="2500" dirty="0">
                <a:solidFill>
                  <a:srgbClr val="0000FF"/>
                </a:solidFill>
              </a:rPr>
              <a:t>“crashing”</a:t>
            </a:r>
            <a:r>
              <a:rPr lang="en-US" sz="2500" dirty="0">
                <a:solidFill>
                  <a:srgbClr val="000000"/>
                </a:solidFill>
              </a:rPr>
              <a:t>).</a:t>
            </a:r>
          </a:p>
        </p:txBody>
      </p:sp>
      <p:sp>
        <p:nvSpPr>
          <p:cNvPr id="4" name="Slide Number Placeholder 3"/>
          <p:cNvSpPr>
            <a:spLocks noGrp="1"/>
          </p:cNvSpPr>
          <p:nvPr>
            <p:ph type="sldNum" sz="quarter" idx="11"/>
          </p:nvPr>
        </p:nvSpPr>
        <p:spPr/>
        <p:txBody>
          <a:bodyPr/>
          <a:lstStyle/>
          <a:p>
            <a:fld id="{0F87177B-E4D2-4C60-B0B9-1D8BC384CFEC}" type="slidenum">
              <a:rPr lang="en-US" altLang="en-US" smtClean="0"/>
              <a:pPr/>
              <a:t>53</a:t>
            </a:fld>
            <a:endParaRPr lang="en-US" altLang="en-US"/>
          </a:p>
        </p:txBody>
      </p:sp>
      <p:sp>
        <p:nvSpPr>
          <p:cNvPr id="8" name="Title 1">
            <a:extLst>
              <a:ext uri="{FF2B5EF4-FFF2-40B4-BE49-F238E27FC236}">
                <a16:creationId xmlns:a16="http://schemas.microsoft.com/office/drawing/2014/main" id="{6E246395-38B6-47EA-B7AE-5EAF288C25BE}"/>
              </a:ext>
            </a:extLst>
          </p:cNvPr>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pic>
        <p:nvPicPr>
          <p:cNvPr id="9" name="Picture 1" descr="chtp8_03_Page_23">
            <a:extLst>
              <a:ext uri="{FF2B5EF4-FFF2-40B4-BE49-F238E27FC236}">
                <a16:creationId xmlns:a16="http://schemas.microsoft.com/office/drawing/2014/main" id="{7669D256-97A4-4DAF-8AA6-BAA174DBF2EA}"/>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4507" t="5555" r="8782" b="81112"/>
          <a:stretch/>
        </p:blipFill>
        <p:spPr>
          <a:xfrm>
            <a:off x="228600" y="5334000"/>
            <a:ext cx="5454001" cy="648000"/>
          </a:xfrm>
          <a:prstGeom prst="rect">
            <a:avLst/>
          </a:prstGeom>
          <a:noFill/>
          <a:ln>
            <a:noFill/>
          </a:ln>
        </p:spPr>
      </p:pic>
      <p:pic>
        <p:nvPicPr>
          <p:cNvPr id="10" name="Picture 1" descr="chtp8_03_Page_24">
            <a:extLst>
              <a:ext uri="{FF2B5EF4-FFF2-40B4-BE49-F238E27FC236}">
                <a16:creationId xmlns:a16="http://schemas.microsoft.com/office/drawing/2014/main" id="{54E9C100-EF33-431A-BD50-35426A261FBE}"/>
              </a:ext>
            </a:extLst>
          </p:cNvPr>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l="4507" t="5555" r="4489" b="76667"/>
          <a:stretch/>
        </p:blipFill>
        <p:spPr>
          <a:xfrm>
            <a:off x="1933729" y="5924350"/>
            <a:ext cx="5724001" cy="864000"/>
          </a:xfrm>
          <a:prstGeom prst="rect">
            <a:avLst/>
          </a:prstGeom>
          <a:noFill/>
          <a:ln>
            <a:noFill/>
          </a:ln>
        </p:spPr>
      </p:pic>
    </p:spTree>
    <p:extLst>
      <p:ext uri="{BB962C8B-B14F-4D97-AF65-F5344CB8AC3E}">
        <p14:creationId xmlns:p14="http://schemas.microsoft.com/office/powerpoint/2010/main" val="3558923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Placeholder 2"/>
          <p:cNvSpPr>
            <a:spLocks noGrp="1"/>
          </p:cNvSpPr>
          <p:nvPr>
            <p:ph type="body" idx="1"/>
          </p:nvPr>
        </p:nvSpPr>
        <p:spPr>
          <a:xfrm>
            <a:off x="110970" y="1447800"/>
            <a:ext cx="8915399" cy="4525963"/>
          </a:xfrm>
        </p:spPr>
        <p:txBody>
          <a:bodyPr/>
          <a:lstStyle/>
          <a:p>
            <a:r>
              <a:rPr lang="en-US" sz="2500" dirty="0">
                <a:solidFill>
                  <a:srgbClr val="000000"/>
                </a:solidFill>
              </a:rPr>
              <a:t>The complete second refinement is shown in Fig. 3.7.</a:t>
            </a:r>
          </a:p>
          <a:p>
            <a:endParaRPr lang="tr-TR" altLang="en-US" dirty="0">
              <a:solidFill>
                <a:srgbClr val="000000"/>
              </a:solidFill>
            </a:endParaRP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54</a:t>
            </a:fld>
            <a:endParaRPr lang="en-US" altLang="en-US"/>
          </a:p>
        </p:txBody>
      </p:sp>
      <p:sp>
        <p:nvSpPr>
          <p:cNvPr id="8" name="Title 1">
            <a:extLst>
              <a:ext uri="{FF2B5EF4-FFF2-40B4-BE49-F238E27FC236}">
                <a16:creationId xmlns:a16="http://schemas.microsoft.com/office/drawing/2014/main" id="{820FF281-4272-4582-84F9-A06C69D2A0EA}"/>
              </a:ext>
            </a:extLst>
          </p:cNvPr>
          <p:cNvSpPr>
            <a:spLocks noGrp="1"/>
          </p:cNvSpPr>
          <p:nvPr>
            <p:ph type="title"/>
          </p:nvPr>
        </p:nvSpPr>
        <p:spPr>
          <a:xfrm>
            <a:off x="76200" y="182563"/>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pic>
        <p:nvPicPr>
          <p:cNvPr id="9" name="Picture 1" descr="chtp8_03_Page_25">
            <a:extLst>
              <a:ext uri="{FF2B5EF4-FFF2-40B4-BE49-F238E27FC236}">
                <a16:creationId xmlns:a16="http://schemas.microsoft.com/office/drawing/2014/main" id="{44D2DABE-B77F-4E7C-9A3D-E56C0F7D1817}"/>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27778"/>
          <a:stretch/>
        </p:blipFill>
        <p:spPr>
          <a:xfrm>
            <a:off x="117631" y="1905000"/>
            <a:ext cx="8386500" cy="4320000"/>
          </a:xfrm>
          <a:prstGeom prst="rect">
            <a:avLst/>
          </a:prstGeom>
          <a:noFill/>
          <a:ln>
            <a:noFill/>
          </a:ln>
        </p:spPr>
      </p:pic>
      <p:pic>
        <p:nvPicPr>
          <p:cNvPr id="10" name="Picture 1" descr="chtp8_03_Page_26">
            <a:extLst>
              <a:ext uri="{FF2B5EF4-FFF2-40B4-BE49-F238E27FC236}">
                <a16:creationId xmlns:a16="http://schemas.microsoft.com/office/drawing/2014/main" id="{42C65CB7-7E46-4CC0-B6CA-6F9829BF0C54}"/>
              </a:ext>
            </a:extLst>
          </p:cNvPr>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l="4507" t="5555" r="5347" b="73334"/>
          <a:stretch/>
        </p:blipFill>
        <p:spPr>
          <a:xfrm>
            <a:off x="3505200" y="5942350"/>
            <a:ext cx="4575793" cy="828000"/>
          </a:xfrm>
          <a:prstGeom prst="rect">
            <a:avLst/>
          </a:prstGeom>
          <a:noFill/>
          <a:ln>
            <a:noFill/>
          </a:ln>
        </p:spPr>
      </p:pic>
    </p:spTree>
    <p:extLst>
      <p:ext uri="{BB962C8B-B14F-4D97-AF65-F5344CB8AC3E}">
        <p14:creationId xmlns:p14="http://schemas.microsoft.com/office/powerpoint/2010/main" val="5445645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Placeholder 2"/>
          <p:cNvSpPr>
            <a:spLocks noGrp="1"/>
          </p:cNvSpPr>
          <p:nvPr>
            <p:ph type="body" idx="1"/>
          </p:nvPr>
        </p:nvSpPr>
        <p:spPr>
          <a:xfrm>
            <a:off x="114300" y="1461338"/>
            <a:ext cx="8915400" cy="4525963"/>
          </a:xfrm>
        </p:spPr>
        <p:txBody>
          <a:bodyPr>
            <a:normAutofit/>
          </a:bodyPr>
          <a:lstStyle/>
          <a:p>
            <a:pPr>
              <a:lnSpc>
                <a:spcPct val="90000"/>
              </a:lnSpc>
            </a:pPr>
            <a:r>
              <a:rPr lang="en-US" altLang="en-US" sz="2500" dirty="0">
                <a:solidFill>
                  <a:srgbClr val="000000"/>
                </a:solidFill>
              </a:rPr>
              <a:t>The C program </a:t>
            </a:r>
            <a:r>
              <a:rPr lang="tr-TR" altLang="en-US" sz="2500" dirty="0">
                <a:solidFill>
                  <a:srgbClr val="000000"/>
                </a:solidFill>
              </a:rPr>
              <a:t>is</a:t>
            </a:r>
            <a:r>
              <a:rPr lang="en-US" altLang="en-US" sz="2500" dirty="0">
                <a:solidFill>
                  <a:srgbClr val="000000"/>
                </a:solidFill>
              </a:rPr>
              <a:t> shown in Fig. 3.8</a:t>
            </a:r>
            <a:r>
              <a:rPr lang="tr-TR" altLang="en-US" sz="2500" dirty="0">
                <a:solidFill>
                  <a:srgbClr val="000000"/>
                </a:solidFill>
              </a:rPr>
              <a:t> </a:t>
            </a:r>
            <a:r>
              <a:rPr lang="en-US" altLang="en-US" sz="2800" dirty="0">
                <a:solidFill>
                  <a:srgbClr val="000000"/>
                </a:solidFill>
              </a:rPr>
              <a:t>after only two levels of refinement</a:t>
            </a:r>
            <a:r>
              <a:rPr lang="tr-TR" altLang="en-US" sz="2800" dirty="0">
                <a:solidFill>
                  <a:srgbClr val="000000"/>
                </a:solidFill>
              </a:rPr>
              <a:t> in </a:t>
            </a:r>
            <a:r>
              <a:rPr lang="tr-TR" altLang="en-US" sz="2800" dirty="0" err="1">
                <a:solidFill>
                  <a:srgbClr val="000000"/>
                </a:solidFill>
              </a:rPr>
              <a:t>the</a:t>
            </a:r>
            <a:r>
              <a:rPr lang="tr-TR" altLang="en-US" sz="2800" dirty="0">
                <a:solidFill>
                  <a:srgbClr val="000000"/>
                </a:solidFill>
              </a:rPr>
              <a:t> </a:t>
            </a:r>
            <a:r>
              <a:rPr lang="en-US" altLang="en-US" sz="2800" dirty="0">
                <a:solidFill>
                  <a:srgbClr val="000000"/>
                </a:solidFill>
              </a:rPr>
              <a:t>pseudocode</a:t>
            </a:r>
            <a:r>
              <a:rPr lang="tr-TR" altLang="en-US" sz="2800" dirty="0">
                <a:solidFill>
                  <a:srgbClr val="000000"/>
                </a:solidFill>
              </a:rPr>
              <a:t> </a:t>
            </a:r>
            <a:r>
              <a:rPr lang="en-US" altLang="en-US" sz="2800" dirty="0">
                <a:solidFill>
                  <a:srgbClr val="000000"/>
                </a:solidFill>
              </a:rPr>
              <a:t>algorithm</a:t>
            </a:r>
            <a:r>
              <a:rPr lang="tr-TR" altLang="en-US" sz="2800" dirty="0">
                <a:solidFill>
                  <a:srgbClr val="000000"/>
                </a:solidFill>
              </a:rPr>
              <a:t>.</a:t>
            </a:r>
            <a:endParaRPr lang="en-US" altLang="en-US" sz="2500" dirty="0">
              <a:solidFill>
                <a:srgbClr val="000000"/>
              </a:solidFill>
            </a:endParaRPr>
          </a:p>
          <a:p>
            <a:pPr>
              <a:lnSpc>
                <a:spcPct val="90000"/>
              </a:lnSpc>
            </a:pPr>
            <a:r>
              <a:rPr lang="en-US" altLang="en-US" sz="2500" dirty="0">
                <a:solidFill>
                  <a:srgbClr val="000000"/>
                </a:solidFill>
              </a:rPr>
              <a:t>Although only integer grades are entered, the average calculation is likely to produce a number with a </a:t>
            </a:r>
            <a:r>
              <a:rPr lang="en-US" altLang="en-US" sz="2500" u="sng" dirty="0">
                <a:solidFill>
                  <a:srgbClr val="000000"/>
                </a:solidFill>
              </a:rPr>
              <a:t>decimal point</a:t>
            </a:r>
            <a:r>
              <a:rPr lang="en-US" altLang="en-US" sz="2500" dirty="0">
                <a:solidFill>
                  <a:srgbClr val="000000"/>
                </a:solidFill>
              </a:rPr>
              <a:t>.</a:t>
            </a:r>
          </a:p>
          <a:p>
            <a:pPr>
              <a:lnSpc>
                <a:spcPct val="90000"/>
              </a:lnSpc>
            </a:pPr>
            <a:r>
              <a:rPr lang="en-US" altLang="en-US" sz="2500" dirty="0">
                <a:solidFill>
                  <a:srgbClr val="000000"/>
                </a:solidFill>
              </a:rPr>
              <a:t>The type </a:t>
            </a:r>
            <a:r>
              <a:rPr lang="en-US" altLang="en-US" sz="2500" dirty="0" err="1">
                <a:solidFill>
                  <a:srgbClr val="000000"/>
                </a:solidFill>
                <a:latin typeface="Consolas" panose="020B0609020204030204" pitchFamily="49" charset="0"/>
              </a:rPr>
              <a:t>int</a:t>
            </a:r>
            <a:r>
              <a:rPr lang="en-US" altLang="en-US" sz="2500" dirty="0">
                <a:solidFill>
                  <a:srgbClr val="000000"/>
                </a:solidFill>
              </a:rPr>
              <a:t> cannot represent such a number.</a:t>
            </a:r>
          </a:p>
          <a:p>
            <a:pPr>
              <a:lnSpc>
                <a:spcPct val="90000"/>
              </a:lnSpc>
            </a:pPr>
            <a:r>
              <a:rPr lang="en-US" altLang="en-US" sz="2500" dirty="0">
                <a:solidFill>
                  <a:srgbClr val="000000"/>
                </a:solidFill>
              </a:rPr>
              <a:t>The program introduces the </a:t>
            </a:r>
            <a:r>
              <a:rPr lang="en-US" altLang="en-US" sz="2500" u="sng" dirty="0">
                <a:solidFill>
                  <a:srgbClr val="000000"/>
                </a:solidFill>
              </a:rPr>
              <a:t>data type</a:t>
            </a:r>
            <a:r>
              <a:rPr lang="en-US" altLang="en-US" sz="2500" dirty="0">
                <a:solidFill>
                  <a:srgbClr val="000000"/>
                </a:solidFill>
              </a:rPr>
              <a:t> </a:t>
            </a:r>
            <a:r>
              <a:rPr lang="en-US" altLang="en-US" sz="2500" dirty="0">
                <a:solidFill>
                  <a:srgbClr val="0000FF"/>
                </a:solidFill>
                <a:latin typeface="Consolas" panose="020B0609020204030204" pitchFamily="49" charset="0"/>
              </a:rPr>
              <a:t>float</a:t>
            </a:r>
            <a:r>
              <a:rPr lang="en-US" altLang="en-US" sz="2500" dirty="0">
                <a:solidFill>
                  <a:srgbClr val="000000"/>
                </a:solidFill>
              </a:rPr>
              <a:t> to handle numbers with decimal points (called </a:t>
            </a:r>
            <a:r>
              <a:rPr lang="en-US" altLang="en-US" sz="2500" dirty="0">
                <a:solidFill>
                  <a:srgbClr val="0000FF"/>
                </a:solidFill>
              </a:rPr>
              <a:t>floating-point numbers</a:t>
            </a:r>
            <a:r>
              <a:rPr lang="en-US" altLang="en-US" sz="2500" dirty="0">
                <a:solidFill>
                  <a:srgbClr val="000000"/>
                </a:solidFill>
              </a:rPr>
              <a:t>) and introduces a special operator called a </a:t>
            </a:r>
            <a:r>
              <a:rPr lang="en-US" altLang="en-US" sz="2500" u="sng" dirty="0">
                <a:solidFill>
                  <a:srgbClr val="000000"/>
                </a:solidFill>
              </a:rPr>
              <a:t>cast operator</a:t>
            </a:r>
            <a:r>
              <a:rPr lang="en-US" altLang="en-US" sz="2500" dirty="0">
                <a:solidFill>
                  <a:srgbClr val="000000"/>
                </a:solidFill>
              </a:rPr>
              <a:t> to handle the average calculation.</a:t>
            </a:r>
          </a:p>
          <a:p>
            <a:pPr>
              <a:lnSpc>
                <a:spcPct val="90000"/>
              </a:lnSpc>
            </a:pPr>
            <a:r>
              <a:rPr lang="en-US" altLang="en-US" sz="2500" dirty="0">
                <a:solidFill>
                  <a:srgbClr val="000000"/>
                </a:solidFill>
              </a:rPr>
              <a:t>These features are explained after the program is presented.</a:t>
            </a:r>
          </a:p>
        </p:txBody>
      </p:sp>
      <p:sp>
        <p:nvSpPr>
          <p:cNvPr id="931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55</a:t>
            </a:fld>
            <a:endParaRPr lang="en-US" altLang="en-US"/>
          </a:p>
        </p:txBody>
      </p:sp>
      <p:sp>
        <p:nvSpPr>
          <p:cNvPr id="8" name="Title 1">
            <a:extLst>
              <a:ext uri="{FF2B5EF4-FFF2-40B4-BE49-F238E27FC236}">
                <a16:creationId xmlns:a16="http://schemas.microsoft.com/office/drawing/2014/main" id="{EF39BD6F-9DAA-4AE2-A039-1F61150AFE36}"/>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pic>
        <p:nvPicPr>
          <p:cNvPr id="9" name="Picture 1" descr="chtp8_03_Page_27">
            <a:extLst>
              <a:ext uri="{FF2B5EF4-FFF2-40B4-BE49-F238E27FC236}">
                <a16:creationId xmlns:a16="http://schemas.microsoft.com/office/drawing/2014/main" id="{C4980479-68A0-48E6-AEF6-CBAC57E19701}"/>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5365" t="5555" r="4489" b="76667"/>
          <a:stretch/>
        </p:blipFill>
        <p:spPr>
          <a:xfrm>
            <a:off x="1676400" y="5484097"/>
            <a:ext cx="5670001" cy="864000"/>
          </a:xfrm>
          <a:prstGeom prst="rect">
            <a:avLst/>
          </a:prstGeom>
          <a:noFill/>
          <a:ln>
            <a:noFill/>
          </a:ln>
        </p:spPr>
      </p:pic>
    </p:spTree>
    <p:extLst>
      <p:ext uri="{BB962C8B-B14F-4D97-AF65-F5344CB8AC3E}">
        <p14:creationId xmlns:p14="http://schemas.microsoft.com/office/powerpoint/2010/main" val="3239617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dirty="0"/>
              <a:t>© 2016 Pearson Education, Ltd.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pPr/>
              <a:t>56</a:t>
            </a:fld>
            <a:endParaRPr lang="en-US"/>
          </a:p>
        </p:txBody>
      </p:sp>
    </p:spTree>
    <p:extLst>
      <p:ext uri="{BB962C8B-B14F-4D97-AF65-F5344CB8AC3E}">
        <p14:creationId xmlns:p14="http://schemas.microsoft.com/office/powerpoint/2010/main" val="3299532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2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dirty="0"/>
              <a:t>© 2016 Pearson Education, Ltd.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pPr/>
              <a:t>57</a:t>
            </a:fld>
            <a:endParaRPr lang="en-US"/>
          </a:p>
        </p:txBody>
      </p:sp>
    </p:spTree>
    <p:extLst>
      <p:ext uri="{BB962C8B-B14F-4D97-AF65-F5344CB8AC3E}">
        <p14:creationId xmlns:p14="http://schemas.microsoft.com/office/powerpoint/2010/main" val="1621771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dirty="0"/>
              <a:t>© 2016 Pearson Education, Ltd.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pPr/>
              <a:t>58</a:t>
            </a:fld>
            <a:endParaRPr lang="en-US"/>
          </a:p>
        </p:txBody>
      </p:sp>
    </p:spTree>
    <p:extLst>
      <p:ext uri="{BB962C8B-B14F-4D97-AF65-F5344CB8AC3E}">
        <p14:creationId xmlns:p14="http://schemas.microsoft.com/office/powerpoint/2010/main" val="3465609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Placeholder 2"/>
          <p:cNvSpPr>
            <a:spLocks noGrp="1"/>
          </p:cNvSpPr>
          <p:nvPr>
            <p:ph type="body" idx="1"/>
          </p:nvPr>
        </p:nvSpPr>
        <p:spPr>
          <a:xfrm>
            <a:off x="228600" y="1447800"/>
            <a:ext cx="8801100" cy="4525963"/>
          </a:xfrm>
        </p:spPr>
        <p:txBody>
          <a:bodyPr/>
          <a:lstStyle/>
          <a:p>
            <a:pPr>
              <a:lnSpc>
                <a:spcPct val="80000"/>
              </a:lnSpc>
            </a:pPr>
            <a:r>
              <a:rPr lang="en-US" altLang="en-US" sz="2500" dirty="0">
                <a:solidFill>
                  <a:srgbClr val="000000"/>
                </a:solidFill>
              </a:rPr>
              <a:t>In the </a:t>
            </a:r>
            <a:r>
              <a:rPr lang="en-US" altLang="en-US" sz="2500" dirty="0">
                <a:solidFill>
                  <a:srgbClr val="000000"/>
                </a:solidFill>
                <a:latin typeface="Consolas" panose="020B0609020204030204" pitchFamily="49" charset="0"/>
              </a:rPr>
              <a:t>while</a:t>
            </a:r>
            <a:r>
              <a:rPr lang="en-US" altLang="en-US" sz="2500" dirty="0">
                <a:solidFill>
                  <a:srgbClr val="000000"/>
                </a:solidFill>
              </a:rPr>
              <a:t> loop in Fig. 3.8, the </a:t>
            </a:r>
            <a:r>
              <a:rPr lang="en-US" altLang="en-US" sz="2500" u="sng" dirty="0">
                <a:solidFill>
                  <a:srgbClr val="000000"/>
                </a:solidFill>
              </a:rPr>
              <a:t>braces are </a:t>
            </a:r>
            <a:r>
              <a:rPr lang="en-US" altLang="en-US" sz="2500" i="1" u="sng" dirty="0">
                <a:solidFill>
                  <a:srgbClr val="000000"/>
                </a:solidFill>
              </a:rPr>
              <a:t>necessary</a:t>
            </a:r>
            <a:r>
              <a:rPr lang="en-US" altLang="en-US" sz="2500" dirty="0">
                <a:solidFill>
                  <a:srgbClr val="000000"/>
                </a:solidFill>
              </a:rPr>
              <a:t> to </a:t>
            </a:r>
            <a:r>
              <a:rPr lang="en-US" altLang="en-US" sz="2500" u="sng" dirty="0">
                <a:solidFill>
                  <a:srgbClr val="000000"/>
                </a:solidFill>
              </a:rPr>
              <a:t>ensure that all four statements execute within the loop</a:t>
            </a:r>
            <a:r>
              <a:rPr lang="en-US" altLang="en-US" sz="2500" dirty="0">
                <a:solidFill>
                  <a:srgbClr val="000000"/>
                </a:solidFill>
              </a:rPr>
              <a:t>.</a:t>
            </a:r>
          </a:p>
          <a:p>
            <a:pPr>
              <a:lnSpc>
                <a:spcPct val="80000"/>
              </a:lnSpc>
            </a:pPr>
            <a:r>
              <a:rPr lang="en-US" altLang="en-US" sz="2500" dirty="0">
                <a:solidFill>
                  <a:srgbClr val="000000"/>
                </a:solidFill>
              </a:rPr>
              <a:t>Without the braces, the last three statements in the body of the loop would fall outside the loop, causing the computer to interpret this code </a:t>
            </a:r>
            <a:r>
              <a:rPr lang="en-US" altLang="en-US" sz="2500" u="sng" dirty="0">
                <a:solidFill>
                  <a:srgbClr val="000000"/>
                </a:solidFill>
              </a:rPr>
              <a:t>incorrectly as follows</a:t>
            </a:r>
            <a:r>
              <a:rPr lang="en-US" altLang="en-US" sz="2500" dirty="0">
                <a:solidFill>
                  <a:srgbClr val="000000"/>
                </a:solidFill>
              </a:rPr>
              <a:t>.</a:t>
            </a:r>
          </a:p>
          <a:p>
            <a:pPr marL="630238" lvl="2" indent="0">
              <a:lnSpc>
                <a:spcPct val="80000"/>
              </a:lnSpc>
              <a:buFont typeface="Verdana" panose="020B0604030504040204" pitchFamily="34" charset="0"/>
              <a:buNone/>
            </a:pPr>
            <a:r>
              <a:rPr lang="en-US" altLang="en-US" sz="1400" b="1" dirty="0">
                <a:solidFill>
                  <a:srgbClr val="0000FF"/>
                </a:solidFill>
                <a:latin typeface="Consolas" panose="020B0609020204030204" pitchFamily="49" charset="0"/>
              </a:rPr>
              <a:t>while </a:t>
            </a:r>
            <a:r>
              <a:rPr lang="en-US" altLang="en-US" sz="1400" b="1" dirty="0">
                <a:solidFill>
                  <a:srgbClr val="000000"/>
                </a:solidFill>
                <a:latin typeface="Consolas" panose="020B0609020204030204" pitchFamily="49" charset="0"/>
              </a:rPr>
              <a:t>( grade != </a:t>
            </a:r>
            <a:r>
              <a:rPr lang="en-US" altLang="en-US" sz="1400" b="1" dirty="0">
                <a:solidFill>
                  <a:srgbClr val="128AFF"/>
                </a:solidFill>
                <a:latin typeface="Consolas" panose="020B0609020204030204" pitchFamily="49" charset="0"/>
              </a:rPr>
              <a:t>-1</a:t>
            </a:r>
            <a:r>
              <a:rPr lang="en-US" altLang="en-US" sz="1400" b="1" dirty="0">
                <a:solidFill>
                  <a:srgbClr val="000000"/>
                </a:solidFill>
                <a:latin typeface="Consolas" panose="020B0609020204030204" pitchFamily="49" charset="0"/>
              </a:rPr>
              <a:t> )</a:t>
            </a:r>
            <a:br>
              <a:rPr lang="en-US" altLang="en-US" sz="1400" b="1" dirty="0">
                <a:solidFill>
                  <a:srgbClr val="000000"/>
                </a:solidFill>
                <a:latin typeface="Consolas" panose="020B0609020204030204" pitchFamily="49" charset="0"/>
              </a:rPr>
            </a:br>
            <a:r>
              <a:rPr lang="en-US" altLang="en-US" sz="1400" b="1" dirty="0">
                <a:solidFill>
                  <a:srgbClr val="000000"/>
                </a:solidFill>
                <a:latin typeface="Consolas" panose="020B0609020204030204" pitchFamily="49" charset="0"/>
              </a:rPr>
              <a:t>   total = total + grade; </a:t>
            </a:r>
            <a:r>
              <a:rPr lang="en-US" altLang="en-US" sz="1400" b="1" dirty="0">
                <a:solidFill>
                  <a:srgbClr val="00BF00"/>
                </a:solidFill>
                <a:latin typeface="Consolas" panose="020B0609020204030204" pitchFamily="49" charset="0"/>
              </a:rPr>
              <a:t>// add grade to total</a:t>
            </a:r>
            <a:br>
              <a:rPr lang="en-US" altLang="en-US" sz="1400" b="1" dirty="0">
                <a:solidFill>
                  <a:srgbClr val="00BF00"/>
                </a:solidFill>
                <a:latin typeface="Consolas" panose="020B0609020204030204" pitchFamily="49" charset="0"/>
              </a:rPr>
            </a:br>
            <a:r>
              <a:rPr lang="en-US" altLang="en-US" sz="1400" b="1" dirty="0">
                <a:solidFill>
                  <a:srgbClr val="000000"/>
                </a:solidFill>
                <a:latin typeface="Consolas" panose="020B0609020204030204" pitchFamily="49" charset="0"/>
              </a:rPr>
              <a:t>counter = counter + </a:t>
            </a:r>
            <a:r>
              <a:rPr lang="en-US" altLang="en-US" sz="1400" b="1" dirty="0">
                <a:solidFill>
                  <a:srgbClr val="128AFF"/>
                </a:solidFill>
                <a:latin typeface="Consolas" panose="020B0609020204030204" pitchFamily="49" charset="0"/>
              </a:rPr>
              <a:t>1</a:t>
            </a:r>
            <a:r>
              <a:rPr lang="en-US" altLang="en-US" sz="1400" b="1" dirty="0">
                <a:solidFill>
                  <a:srgbClr val="000000"/>
                </a:solidFill>
                <a:latin typeface="Consolas" panose="020B0609020204030204" pitchFamily="49" charset="0"/>
              </a:rPr>
              <a:t>; </a:t>
            </a:r>
            <a:r>
              <a:rPr lang="en-US" altLang="en-US" sz="1400" b="1" dirty="0">
                <a:solidFill>
                  <a:srgbClr val="00BF00"/>
                </a:solidFill>
                <a:latin typeface="Consolas" panose="020B0609020204030204" pitchFamily="49" charset="0"/>
              </a:rPr>
              <a:t>// increment counter </a:t>
            </a:r>
            <a:br>
              <a:rPr lang="en-US" altLang="en-US" sz="1400" b="1" dirty="0">
                <a:solidFill>
                  <a:srgbClr val="00BF00"/>
                </a:solidFill>
                <a:latin typeface="Consolas" panose="020B0609020204030204" pitchFamily="49" charset="0"/>
              </a:rPr>
            </a:br>
            <a:r>
              <a:rPr lang="en-US" altLang="en-US" sz="1400" b="1" dirty="0" err="1">
                <a:solidFill>
                  <a:srgbClr val="000000"/>
                </a:solidFill>
                <a:latin typeface="Consolas" panose="020B0609020204030204" pitchFamily="49" charset="0"/>
              </a:rPr>
              <a:t>printf</a:t>
            </a:r>
            <a:r>
              <a:rPr lang="en-US" altLang="en-US" sz="1400" b="1" dirty="0">
                <a:solidFill>
                  <a:srgbClr val="000000"/>
                </a:solidFill>
                <a:latin typeface="Consolas" panose="020B0609020204030204" pitchFamily="49" charset="0"/>
              </a:rPr>
              <a:t>( </a:t>
            </a:r>
            <a:r>
              <a:rPr lang="en-US" altLang="en-US" sz="1400" b="1" dirty="0">
                <a:solidFill>
                  <a:srgbClr val="128AFF"/>
                </a:solidFill>
                <a:latin typeface="Consolas" panose="020B0609020204030204" pitchFamily="49" charset="0"/>
              </a:rPr>
              <a:t>"Enter grade, -1 to end: "</a:t>
            </a:r>
            <a:r>
              <a:rPr lang="en-US" altLang="en-US" sz="1400" b="1" dirty="0">
                <a:solidFill>
                  <a:srgbClr val="000000"/>
                </a:solidFill>
                <a:latin typeface="Consolas" panose="020B0609020204030204" pitchFamily="49" charset="0"/>
              </a:rPr>
              <a:t> ); </a:t>
            </a:r>
            <a:r>
              <a:rPr lang="en-US" altLang="en-US" sz="1400" b="1" dirty="0">
                <a:solidFill>
                  <a:srgbClr val="00BF00"/>
                </a:solidFill>
                <a:latin typeface="Consolas" panose="020B0609020204030204" pitchFamily="49" charset="0"/>
              </a:rPr>
              <a:t>// prompt for input</a:t>
            </a:r>
            <a:br>
              <a:rPr lang="en-US" altLang="en-US" sz="1400" b="1" dirty="0">
                <a:solidFill>
                  <a:srgbClr val="00BF00"/>
                </a:solidFill>
                <a:latin typeface="Consolas" panose="020B0609020204030204" pitchFamily="49" charset="0"/>
              </a:rPr>
            </a:br>
            <a:r>
              <a:rPr lang="en-US" altLang="en-US" sz="1400" b="1" dirty="0" err="1">
                <a:solidFill>
                  <a:srgbClr val="000000"/>
                </a:solidFill>
                <a:latin typeface="Consolas" panose="020B0609020204030204" pitchFamily="49" charset="0"/>
              </a:rPr>
              <a:t>scanf</a:t>
            </a:r>
            <a:r>
              <a:rPr lang="en-US" altLang="en-US" sz="1400" b="1" dirty="0">
                <a:solidFill>
                  <a:srgbClr val="000000"/>
                </a:solidFill>
                <a:latin typeface="Consolas" panose="020B0609020204030204" pitchFamily="49" charset="0"/>
              </a:rPr>
              <a:t>( </a:t>
            </a:r>
            <a:r>
              <a:rPr lang="en-US" altLang="en-US" sz="1400" b="1" dirty="0">
                <a:solidFill>
                  <a:srgbClr val="128AFF"/>
                </a:solidFill>
                <a:latin typeface="Consolas" panose="020B0609020204030204" pitchFamily="49" charset="0"/>
              </a:rPr>
              <a:t>"%d"</a:t>
            </a:r>
            <a:r>
              <a:rPr lang="en-US" altLang="en-US" sz="1400" b="1" dirty="0">
                <a:solidFill>
                  <a:srgbClr val="000000"/>
                </a:solidFill>
                <a:latin typeface="Consolas" panose="020B0609020204030204" pitchFamily="49" charset="0"/>
              </a:rPr>
              <a:t>, &amp;grade ); </a:t>
            </a:r>
            <a:r>
              <a:rPr lang="en-US" altLang="en-US" sz="1400" b="1" dirty="0">
                <a:solidFill>
                  <a:srgbClr val="00BF00"/>
                </a:solidFill>
                <a:latin typeface="Consolas" panose="020B0609020204030204" pitchFamily="49" charset="0"/>
              </a:rPr>
              <a:t>// read next grade</a:t>
            </a:r>
          </a:p>
          <a:p>
            <a:pPr>
              <a:lnSpc>
                <a:spcPct val="80000"/>
              </a:lnSpc>
            </a:pPr>
            <a:r>
              <a:rPr lang="en-US" altLang="en-US" sz="2500" dirty="0">
                <a:solidFill>
                  <a:srgbClr val="000000"/>
                </a:solidFill>
              </a:rPr>
              <a:t>This would cause an </a:t>
            </a:r>
            <a:r>
              <a:rPr lang="en-US" altLang="en-US" sz="2500" i="1" u="sng" dirty="0">
                <a:solidFill>
                  <a:srgbClr val="000000"/>
                </a:solidFill>
              </a:rPr>
              <a:t>infinite loop</a:t>
            </a:r>
            <a:r>
              <a:rPr lang="en-US" altLang="en-US" sz="2500" i="1" dirty="0">
                <a:solidFill>
                  <a:srgbClr val="000000"/>
                </a:solidFill>
              </a:rPr>
              <a:t> </a:t>
            </a:r>
            <a:r>
              <a:rPr lang="en-US" altLang="en-US" sz="2500" dirty="0">
                <a:solidFill>
                  <a:srgbClr val="000000"/>
                </a:solidFill>
              </a:rPr>
              <a:t>if </a:t>
            </a:r>
            <a:r>
              <a:rPr lang="en-US" altLang="en-US" sz="2500" dirty="0">
                <a:solidFill>
                  <a:srgbClr val="000000"/>
                </a:solidFill>
                <a:latin typeface="Consolas" panose="020B0609020204030204" pitchFamily="49" charset="0"/>
              </a:rPr>
              <a:t>-1</a:t>
            </a:r>
            <a:r>
              <a:rPr lang="en-US" altLang="en-US" sz="2500" dirty="0">
                <a:solidFill>
                  <a:srgbClr val="000000"/>
                </a:solidFill>
              </a:rPr>
              <a:t> is not input as the first grade.</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59</a:t>
            </a:fld>
            <a:endParaRPr lang="en-US" altLang="en-US" dirty="0"/>
          </a:p>
        </p:txBody>
      </p:sp>
      <p:sp>
        <p:nvSpPr>
          <p:cNvPr id="8" name="Title 1">
            <a:extLst>
              <a:ext uri="{FF2B5EF4-FFF2-40B4-BE49-F238E27FC236}">
                <a16:creationId xmlns:a16="http://schemas.microsoft.com/office/drawing/2014/main" id="{53EF5985-9356-40A1-93E6-7B431F6CF446}"/>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pic>
        <p:nvPicPr>
          <p:cNvPr id="9" name="Picture 1" descr="chtp8_03_Page_29">
            <a:extLst>
              <a:ext uri="{FF2B5EF4-FFF2-40B4-BE49-F238E27FC236}">
                <a16:creationId xmlns:a16="http://schemas.microsoft.com/office/drawing/2014/main" id="{092F92B0-BBB9-4783-9A5E-419023856BBF}"/>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6666" b="63334"/>
          <a:stretch/>
        </p:blipFill>
        <p:spPr>
          <a:xfrm>
            <a:off x="378750" y="4764898"/>
            <a:ext cx="8386499" cy="1944000"/>
          </a:xfrm>
          <a:prstGeom prst="rect">
            <a:avLst/>
          </a:prstGeom>
          <a:noFill/>
          <a:ln>
            <a:noFill/>
          </a:ln>
        </p:spPr>
      </p:pic>
    </p:spTree>
    <p:extLst>
      <p:ext uri="{BB962C8B-B14F-4D97-AF65-F5344CB8AC3E}">
        <p14:creationId xmlns:p14="http://schemas.microsoft.com/office/powerpoint/2010/main" val="324923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solidFill>
                  <a:srgbClr val="24B5A1"/>
                </a:solidFill>
                <a:latin typeface="Arial" panose="020B0604020202020204" pitchFamily="34" charset="0"/>
              </a:rPr>
              <a:t>3.3  </a:t>
            </a:r>
            <a:r>
              <a:rPr lang="en-US" altLang="en-US">
                <a:solidFill>
                  <a:srgbClr val="3380E6"/>
                </a:solidFill>
                <a:latin typeface="Arial" panose="020B0604020202020204" pitchFamily="34" charset="0"/>
              </a:rPr>
              <a:t>Pseudocode (Cont.)</a:t>
            </a:r>
          </a:p>
        </p:txBody>
      </p:sp>
      <p:sp>
        <p:nvSpPr>
          <p:cNvPr id="18435" name="Text Placeholder 2"/>
          <p:cNvSpPr>
            <a:spLocks noGrp="1"/>
          </p:cNvSpPr>
          <p:nvPr>
            <p:ph type="body" idx="1"/>
          </p:nvPr>
        </p:nvSpPr>
        <p:spPr/>
        <p:txBody>
          <a:bodyPr rtlCol="0">
            <a:normAutofit/>
          </a:bodyPr>
          <a:lstStyle/>
          <a:p>
            <a:pPr fontAlgn="auto">
              <a:spcAft>
                <a:spcPts val="0"/>
              </a:spcAft>
              <a:defRPr/>
            </a:pPr>
            <a:r>
              <a:rPr lang="en-US" altLang="en-US" dirty="0">
                <a:solidFill>
                  <a:srgbClr val="000000"/>
                </a:solidFill>
              </a:rPr>
              <a:t>A carefully prepared </a:t>
            </a:r>
            <a:r>
              <a:rPr lang="en-US" altLang="en-US" dirty="0" err="1">
                <a:solidFill>
                  <a:srgbClr val="000000"/>
                </a:solidFill>
              </a:rPr>
              <a:t>pseudocode</a:t>
            </a:r>
            <a:r>
              <a:rPr lang="en-US" altLang="en-US" dirty="0">
                <a:solidFill>
                  <a:srgbClr val="000000"/>
                </a:solidFill>
              </a:rPr>
              <a:t> program may be </a:t>
            </a:r>
            <a:r>
              <a:rPr lang="en-US" altLang="en-US" u="sng" dirty="0">
                <a:solidFill>
                  <a:srgbClr val="000000"/>
                </a:solidFill>
              </a:rPr>
              <a:t>converted easily</a:t>
            </a:r>
            <a:r>
              <a:rPr lang="en-US" altLang="en-US" dirty="0">
                <a:solidFill>
                  <a:srgbClr val="000000"/>
                </a:solidFill>
              </a:rPr>
              <a:t> to a corresponding C program.</a:t>
            </a:r>
          </a:p>
          <a:p>
            <a:pPr fontAlgn="auto">
              <a:spcAft>
                <a:spcPts val="0"/>
              </a:spcAft>
              <a:defRPr/>
            </a:pPr>
            <a:r>
              <a:rPr lang="en-US" altLang="en-US" dirty="0">
                <a:solidFill>
                  <a:srgbClr val="000000"/>
                </a:solidFill>
              </a:rPr>
              <a:t>Pseudocode consists only of </a:t>
            </a:r>
            <a:r>
              <a:rPr lang="en-US" altLang="en-US" b="1" dirty="0">
                <a:solidFill>
                  <a:srgbClr val="000000"/>
                </a:solidFill>
              </a:rPr>
              <a:t>action</a:t>
            </a:r>
            <a:r>
              <a:rPr lang="en-US" altLang="en-US" dirty="0">
                <a:solidFill>
                  <a:srgbClr val="000000"/>
                </a:solidFill>
              </a:rPr>
              <a:t> and </a:t>
            </a:r>
            <a:r>
              <a:rPr lang="en-US" altLang="en-US" b="1" dirty="0">
                <a:solidFill>
                  <a:srgbClr val="000000"/>
                </a:solidFill>
              </a:rPr>
              <a:t>decision</a:t>
            </a:r>
            <a:r>
              <a:rPr lang="en-US" altLang="en-US" dirty="0">
                <a:solidFill>
                  <a:srgbClr val="000000"/>
                </a:solidFill>
              </a:rPr>
              <a:t> statements</a:t>
            </a:r>
            <a:endParaRPr lang="tr-TR" altLang="en-US" dirty="0">
              <a:solidFill>
                <a:srgbClr val="000000"/>
              </a:solidFill>
            </a:endParaRPr>
          </a:p>
          <a:p>
            <a:pPr fontAlgn="auto">
              <a:spcAft>
                <a:spcPts val="0"/>
              </a:spcAft>
              <a:defRPr/>
            </a:pPr>
            <a:r>
              <a:rPr lang="en-US" altLang="en-US" dirty="0">
                <a:solidFill>
                  <a:srgbClr val="000000"/>
                </a:solidFill>
              </a:rPr>
              <a:t>Definitions are not executable statements.</a:t>
            </a:r>
          </a:p>
          <a:p>
            <a:pPr fontAlgn="auto">
              <a:spcAft>
                <a:spcPts val="0"/>
              </a:spcAft>
              <a:defRPr/>
            </a:pPr>
            <a:r>
              <a:rPr lang="en-US" altLang="en-US" dirty="0">
                <a:solidFill>
                  <a:srgbClr val="000000"/>
                </a:solidFill>
              </a:rPr>
              <a:t>They’re simply messages to the compiler.</a:t>
            </a:r>
          </a:p>
        </p:txBody>
      </p:sp>
      <p:sp>
        <p:nvSpPr>
          <p:cNvPr id="143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a:t>
            </a:fld>
            <a:endParaRPr lang="en-US" altLang="en-US"/>
          </a:p>
        </p:txBody>
      </p:sp>
    </p:spTree>
    <p:extLst>
      <p:ext uri="{BB962C8B-B14F-4D97-AF65-F5344CB8AC3E}">
        <p14:creationId xmlns:p14="http://schemas.microsoft.com/office/powerpoint/2010/main" val="1859162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350" y="1676400"/>
            <a:ext cx="8877300" cy="4525963"/>
          </a:xfrm>
        </p:spPr>
        <p:txBody>
          <a:bodyPr rtlCol="0">
            <a:normAutofit fontScale="85000" lnSpcReduction="10000"/>
          </a:bodyPr>
          <a:lstStyle/>
          <a:p>
            <a:pPr marL="109537" indent="0" fontAlgn="auto">
              <a:lnSpc>
                <a:spcPct val="90000"/>
              </a:lnSpc>
              <a:spcAft>
                <a:spcPts val="0"/>
              </a:spcAft>
              <a:buFont typeface="Wingdings 3" pitchFamily="18" charset="2"/>
              <a:buNone/>
              <a:defRPr/>
            </a:pPr>
            <a:r>
              <a:rPr lang="en-US" b="1" i="1" dirty="0">
                <a:solidFill>
                  <a:srgbClr val="000000"/>
                </a:solidFill>
              </a:rPr>
              <a:t>Converting Between Types Explicitly and Implicitly</a:t>
            </a:r>
          </a:p>
          <a:p>
            <a:pPr fontAlgn="auto">
              <a:lnSpc>
                <a:spcPct val="90000"/>
              </a:lnSpc>
              <a:spcAft>
                <a:spcPts val="0"/>
              </a:spcAft>
              <a:defRPr/>
            </a:pPr>
            <a:r>
              <a:rPr lang="en-US" dirty="0">
                <a:solidFill>
                  <a:srgbClr val="000000"/>
                </a:solidFill>
              </a:rPr>
              <a:t>Averages do not always evaluate to integer values.</a:t>
            </a:r>
          </a:p>
          <a:p>
            <a:pPr fontAlgn="auto">
              <a:lnSpc>
                <a:spcPct val="90000"/>
              </a:lnSpc>
              <a:spcAft>
                <a:spcPts val="0"/>
              </a:spcAft>
              <a:defRPr/>
            </a:pPr>
            <a:r>
              <a:rPr lang="en-US" dirty="0">
                <a:solidFill>
                  <a:srgbClr val="000000"/>
                </a:solidFill>
              </a:rPr>
              <a:t>Often, an average is a value such as 7.2 or –93.5 that contains a fractional part.</a:t>
            </a:r>
          </a:p>
          <a:p>
            <a:pPr fontAlgn="auto">
              <a:lnSpc>
                <a:spcPct val="90000"/>
              </a:lnSpc>
              <a:spcAft>
                <a:spcPts val="0"/>
              </a:spcAft>
              <a:defRPr/>
            </a:pPr>
            <a:r>
              <a:rPr lang="en-US" dirty="0">
                <a:solidFill>
                  <a:srgbClr val="000000"/>
                </a:solidFill>
              </a:rPr>
              <a:t>These values are referred to as </a:t>
            </a:r>
            <a:r>
              <a:rPr lang="en-US" b="1" dirty="0">
                <a:solidFill>
                  <a:srgbClr val="000000"/>
                </a:solidFill>
              </a:rPr>
              <a:t>floating-point numbers</a:t>
            </a:r>
            <a:r>
              <a:rPr lang="en-US" dirty="0">
                <a:solidFill>
                  <a:srgbClr val="000000"/>
                </a:solidFill>
              </a:rPr>
              <a:t> and can be </a:t>
            </a:r>
            <a:r>
              <a:rPr lang="en-US" u="sng" dirty="0">
                <a:solidFill>
                  <a:srgbClr val="000000"/>
                </a:solidFill>
              </a:rPr>
              <a:t>represented by the data type </a:t>
            </a:r>
            <a:r>
              <a:rPr lang="en-US" b="1" u="sng" dirty="0">
                <a:solidFill>
                  <a:srgbClr val="000000"/>
                </a:solidFill>
                <a:latin typeface="Consolas" panose="020B0609020204030204" pitchFamily="49" charset="0"/>
              </a:rPr>
              <a:t>float</a:t>
            </a:r>
            <a:r>
              <a:rPr lang="en-US" dirty="0">
                <a:solidFill>
                  <a:srgbClr val="000000"/>
                </a:solidFill>
              </a:rPr>
              <a:t>.</a:t>
            </a:r>
          </a:p>
          <a:p>
            <a:pPr fontAlgn="auto">
              <a:lnSpc>
                <a:spcPct val="90000"/>
              </a:lnSpc>
              <a:spcAft>
                <a:spcPts val="0"/>
              </a:spcAft>
              <a:defRPr/>
            </a:pPr>
            <a:r>
              <a:rPr lang="en-US" dirty="0">
                <a:solidFill>
                  <a:srgbClr val="000000"/>
                </a:solidFill>
              </a:rPr>
              <a:t>The variable </a:t>
            </a:r>
            <a:r>
              <a:rPr lang="en-US" dirty="0">
                <a:solidFill>
                  <a:srgbClr val="000000"/>
                </a:solidFill>
                <a:latin typeface="Consolas" panose="020B0609020204030204" pitchFamily="49" charset="0"/>
              </a:rPr>
              <a:t>average</a:t>
            </a:r>
            <a:r>
              <a:rPr lang="en-US" dirty="0">
                <a:solidFill>
                  <a:srgbClr val="000000"/>
                </a:solidFill>
              </a:rPr>
              <a:t> is defined to be of type </a:t>
            </a:r>
            <a:r>
              <a:rPr lang="en-US" dirty="0">
                <a:solidFill>
                  <a:srgbClr val="000000"/>
                </a:solidFill>
                <a:latin typeface="Consolas" panose="020B0609020204030204" pitchFamily="49" charset="0"/>
              </a:rPr>
              <a:t>float</a:t>
            </a:r>
            <a:r>
              <a:rPr lang="en-US" dirty="0">
                <a:solidFill>
                  <a:srgbClr val="000000"/>
                </a:solidFill>
              </a:rPr>
              <a:t> to capture the fractional result of our calculation.</a:t>
            </a:r>
          </a:p>
          <a:p>
            <a:pPr fontAlgn="auto">
              <a:lnSpc>
                <a:spcPct val="90000"/>
              </a:lnSpc>
              <a:spcAft>
                <a:spcPts val="0"/>
              </a:spcAft>
              <a:defRPr/>
            </a:pPr>
            <a:r>
              <a:rPr lang="en-US" dirty="0">
                <a:solidFill>
                  <a:srgbClr val="000000"/>
                </a:solidFill>
              </a:rPr>
              <a:t>However, the </a:t>
            </a:r>
            <a:r>
              <a:rPr lang="en-US" u="sng" dirty="0">
                <a:solidFill>
                  <a:srgbClr val="000000"/>
                </a:solidFill>
              </a:rPr>
              <a:t>result of the calculation</a:t>
            </a:r>
            <a:r>
              <a:rPr lang="en-US" dirty="0">
                <a:solidFill>
                  <a:srgbClr val="000000"/>
                </a:solidFill>
              </a:rPr>
              <a:t> </a:t>
            </a:r>
            <a:r>
              <a:rPr lang="en-US" b="1" dirty="0">
                <a:solidFill>
                  <a:srgbClr val="000000"/>
                </a:solidFill>
                <a:latin typeface="Consolas" panose="020B0609020204030204" pitchFamily="49" charset="0"/>
              </a:rPr>
              <a:t>total</a:t>
            </a:r>
            <a:r>
              <a:rPr lang="en-US" b="1" dirty="0">
                <a:solidFill>
                  <a:srgbClr val="000000"/>
                </a:solidFill>
              </a:rPr>
              <a:t> </a:t>
            </a:r>
            <a:r>
              <a:rPr lang="en-US" b="1" dirty="0">
                <a:solidFill>
                  <a:srgbClr val="000000"/>
                </a:solidFill>
                <a:latin typeface="Consolas" panose="020B0609020204030204" pitchFamily="49" charset="0"/>
              </a:rPr>
              <a:t>/</a:t>
            </a:r>
            <a:r>
              <a:rPr lang="en-US" b="1" dirty="0">
                <a:solidFill>
                  <a:srgbClr val="000000"/>
                </a:solidFill>
              </a:rPr>
              <a:t> </a:t>
            </a:r>
            <a:r>
              <a:rPr lang="en-US" b="1" dirty="0">
                <a:solidFill>
                  <a:srgbClr val="000000"/>
                </a:solidFill>
                <a:latin typeface="Consolas" panose="020B0609020204030204" pitchFamily="49" charset="0"/>
              </a:rPr>
              <a:t>counter</a:t>
            </a:r>
            <a:r>
              <a:rPr lang="en-US" dirty="0">
                <a:solidFill>
                  <a:srgbClr val="000000"/>
                </a:solidFill>
              </a:rPr>
              <a:t> is an </a:t>
            </a:r>
            <a:r>
              <a:rPr lang="en-US" u="sng" dirty="0">
                <a:solidFill>
                  <a:srgbClr val="000000"/>
                </a:solidFill>
              </a:rPr>
              <a:t>integer</a:t>
            </a:r>
            <a:r>
              <a:rPr lang="en-US" dirty="0">
                <a:solidFill>
                  <a:srgbClr val="000000"/>
                </a:solidFill>
              </a:rPr>
              <a:t> because </a:t>
            </a:r>
            <a:r>
              <a:rPr lang="en-US" dirty="0">
                <a:solidFill>
                  <a:srgbClr val="000000"/>
                </a:solidFill>
                <a:latin typeface="Consolas" panose="020B0609020204030204" pitchFamily="49" charset="0"/>
              </a:rPr>
              <a:t>total</a:t>
            </a:r>
            <a:r>
              <a:rPr lang="en-US" dirty="0">
                <a:solidFill>
                  <a:srgbClr val="000000"/>
                </a:solidFill>
              </a:rPr>
              <a:t> and </a:t>
            </a:r>
            <a:r>
              <a:rPr lang="en-US" dirty="0">
                <a:solidFill>
                  <a:srgbClr val="000000"/>
                </a:solidFill>
                <a:latin typeface="Consolas" panose="020B0609020204030204" pitchFamily="49" charset="0"/>
              </a:rPr>
              <a:t>counter</a:t>
            </a:r>
            <a:r>
              <a:rPr lang="en-US" dirty="0">
                <a:solidFill>
                  <a:srgbClr val="000000"/>
                </a:solidFill>
              </a:rPr>
              <a:t> are both integer variables.</a:t>
            </a:r>
          </a:p>
        </p:txBody>
      </p:sp>
      <p:sp>
        <p:nvSpPr>
          <p:cNvPr id="993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60</a:t>
            </a:fld>
            <a:endParaRPr lang="en-US" altLang="en-US"/>
          </a:p>
        </p:txBody>
      </p:sp>
      <p:sp>
        <p:nvSpPr>
          <p:cNvPr id="8" name="Title 1">
            <a:extLst>
              <a:ext uri="{FF2B5EF4-FFF2-40B4-BE49-F238E27FC236}">
                <a16:creationId xmlns:a16="http://schemas.microsoft.com/office/drawing/2014/main" id="{FE3081B1-563E-4970-ABAE-68AD8AECC1EA}"/>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2132659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Placeholder 2"/>
          <p:cNvSpPr>
            <a:spLocks noGrp="1"/>
          </p:cNvSpPr>
          <p:nvPr>
            <p:ph type="body" idx="1"/>
          </p:nvPr>
        </p:nvSpPr>
        <p:spPr>
          <a:xfrm>
            <a:off x="140193" y="1555195"/>
            <a:ext cx="8889507" cy="4864100"/>
          </a:xfrm>
        </p:spPr>
        <p:txBody>
          <a:bodyPr>
            <a:normAutofit fontScale="92500" lnSpcReduction="20000"/>
          </a:bodyPr>
          <a:lstStyle/>
          <a:p>
            <a:r>
              <a:rPr lang="en-US" altLang="en-US" dirty="0">
                <a:solidFill>
                  <a:srgbClr val="000000"/>
                </a:solidFill>
              </a:rPr>
              <a:t>Dividing two integers results in </a:t>
            </a:r>
            <a:r>
              <a:rPr lang="en-US" altLang="en-US" dirty="0">
                <a:solidFill>
                  <a:srgbClr val="0000FF"/>
                </a:solidFill>
              </a:rPr>
              <a:t>integer division</a:t>
            </a:r>
            <a:r>
              <a:rPr lang="en-US" altLang="en-US" dirty="0">
                <a:solidFill>
                  <a:srgbClr val="000000"/>
                </a:solidFill>
              </a:rPr>
              <a:t> in which </a:t>
            </a:r>
            <a:r>
              <a:rPr lang="en-US" altLang="en-US" u="sng" dirty="0">
                <a:solidFill>
                  <a:srgbClr val="000000"/>
                </a:solidFill>
              </a:rPr>
              <a:t>any fractional part of the calculation</a:t>
            </a:r>
            <a:r>
              <a:rPr lang="en-US" altLang="en-US" dirty="0">
                <a:solidFill>
                  <a:srgbClr val="000000"/>
                </a:solidFill>
              </a:rPr>
              <a:t> is </a:t>
            </a:r>
            <a:r>
              <a:rPr lang="en-US" altLang="en-US" dirty="0">
                <a:solidFill>
                  <a:srgbClr val="0000FF"/>
                </a:solidFill>
              </a:rPr>
              <a:t>truncated</a:t>
            </a:r>
            <a:r>
              <a:rPr lang="en-US" altLang="en-US" dirty="0">
                <a:solidFill>
                  <a:srgbClr val="000000"/>
                </a:solidFill>
              </a:rPr>
              <a:t> (i.e., lost).</a:t>
            </a:r>
          </a:p>
          <a:p>
            <a:r>
              <a:rPr lang="en-US" altLang="en-US" dirty="0">
                <a:solidFill>
                  <a:srgbClr val="000000"/>
                </a:solidFill>
              </a:rPr>
              <a:t>Because the </a:t>
            </a:r>
            <a:r>
              <a:rPr lang="en-US" altLang="en-US" u="sng" dirty="0">
                <a:solidFill>
                  <a:srgbClr val="000000"/>
                </a:solidFill>
              </a:rPr>
              <a:t>calculation is performed </a:t>
            </a:r>
            <a:r>
              <a:rPr lang="en-US" altLang="en-US" i="1" u="sng" dirty="0">
                <a:solidFill>
                  <a:srgbClr val="000000"/>
                </a:solidFill>
              </a:rPr>
              <a:t>first</a:t>
            </a:r>
            <a:r>
              <a:rPr lang="en-US" altLang="en-US" dirty="0">
                <a:solidFill>
                  <a:srgbClr val="000000"/>
                </a:solidFill>
              </a:rPr>
              <a:t>, the fractional part is </a:t>
            </a:r>
            <a:r>
              <a:rPr lang="en-US" altLang="en-US" u="sng" dirty="0">
                <a:solidFill>
                  <a:srgbClr val="000000"/>
                </a:solidFill>
              </a:rPr>
              <a:t>lost </a:t>
            </a:r>
            <a:r>
              <a:rPr lang="en-US" altLang="en-US" i="1" u="sng" dirty="0">
                <a:solidFill>
                  <a:srgbClr val="000000"/>
                </a:solidFill>
              </a:rPr>
              <a:t>before</a:t>
            </a:r>
            <a:r>
              <a:rPr lang="en-US" altLang="en-US" u="sng" dirty="0">
                <a:solidFill>
                  <a:srgbClr val="000000"/>
                </a:solidFill>
              </a:rPr>
              <a:t> the result is assigned to </a:t>
            </a:r>
            <a:r>
              <a:rPr lang="en-US" altLang="en-US" u="sng" dirty="0">
                <a:solidFill>
                  <a:srgbClr val="000000"/>
                </a:solidFill>
                <a:latin typeface="Consolas" panose="020B0609020204030204" pitchFamily="49" charset="0"/>
              </a:rPr>
              <a:t>average</a:t>
            </a:r>
            <a:r>
              <a:rPr lang="en-US" altLang="en-US" dirty="0">
                <a:solidFill>
                  <a:srgbClr val="000000"/>
                </a:solidFill>
              </a:rPr>
              <a:t>.</a:t>
            </a:r>
          </a:p>
          <a:p>
            <a:r>
              <a:rPr lang="en-US" altLang="en-US" dirty="0">
                <a:solidFill>
                  <a:srgbClr val="000000"/>
                </a:solidFill>
              </a:rPr>
              <a:t>To </a:t>
            </a:r>
            <a:r>
              <a:rPr lang="en-US" altLang="en-US" u="sng" dirty="0">
                <a:solidFill>
                  <a:srgbClr val="000000"/>
                </a:solidFill>
              </a:rPr>
              <a:t>produce a floating-point calculation with integer values</a:t>
            </a:r>
            <a:r>
              <a:rPr lang="en-US" altLang="en-US" dirty="0">
                <a:solidFill>
                  <a:srgbClr val="000000"/>
                </a:solidFill>
              </a:rPr>
              <a:t>, we must </a:t>
            </a:r>
            <a:r>
              <a:rPr lang="en-US" altLang="en-US" u="sng" dirty="0">
                <a:solidFill>
                  <a:srgbClr val="000000"/>
                </a:solidFill>
              </a:rPr>
              <a:t>create temporary values</a:t>
            </a:r>
            <a:r>
              <a:rPr lang="en-US" altLang="en-US" dirty="0">
                <a:solidFill>
                  <a:srgbClr val="000000"/>
                </a:solidFill>
              </a:rPr>
              <a:t> that are floating-point numbers.</a:t>
            </a:r>
          </a:p>
          <a:p>
            <a:r>
              <a:rPr lang="en-US" altLang="en-US" dirty="0">
                <a:solidFill>
                  <a:srgbClr val="000000"/>
                </a:solidFill>
              </a:rPr>
              <a:t>C provides the unary</a:t>
            </a:r>
            <a:r>
              <a:rPr lang="en-US" altLang="en-US" dirty="0">
                <a:solidFill>
                  <a:srgbClr val="0000FF"/>
                </a:solidFill>
              </a:rPr>
              <a:t> cast operator</a:t>
            </a:r>
            <a:r>
              <a:rPr lang="en-US" altLang="en-US" dirty="0">
                <a:solidFill>
                  <a:srgbClr val="000000"/>
                </a:solidFill>
              </a:rPr>
              <a:t> to accomplish this task.</a:t>
            </a:r>
          </a:p>
        </p:txBody>
      </p:sp>
      <p:sp>
        <p:nvSpPr>
          <p:cNvPr id="1003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61</a:t>
            </a:fld>
            <a:endParaRPr lang="en-US" altLang="en-US"/>
          </a:p>
        </p:txBody>
      </p:sp>
      <p:sp>
        <p:nvSpPr>
          <p:cNvPr id="8" name="Title 1">
            <a:extLst>
              <a:ext uri="{FF2B5EF4-FFF2-40B4-BE49-F238E27FC236}">
                <a16:creationId xmlns:a16="http://schemas.microsoft.com/office/drawing/2014/main" id="{F7AE3C9A-516A-4817-AFAC-860E3ABA78F6}"/>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2258140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Placeholder 2"/>
          <p:cNvSpPr>
            <a:spLocks noGrp="1"/>
          </p:cNvSpPr>
          <p:nvPr>
            <p:ph type="body" idx="1"/>
          </p:nvPr>
        </p:nvSpPr>
        <p:spPr>
          <a:xfrm>
            <a:off x="114300" y="1523484"/>
            <a:ext cx="8915400" cy="4525963"/>
          </a:xfrm>
        </p:spPr>
        <p:txBody>
          <a:bodyPr>
            <a:noAutofit/>
          </a:bodyPr>
          <a:lstStyle/>
          <a:p>
            <a:r>
              <a:rPr lang="en-US" altLang="en-US" sz="2700" dirty="0">
                <a:solidFill>
                  <a:srgbClr val="000000"/>
                </a:solidFill>
              </a:rPr>
              <a:t>Line 38</a:t>
            </a:r>
          </a:p>
          <a:p>
            <a:pPr lvl="2"/>
            <a:r>
              <a:rPr lang="en-US" altLang="en-US" sz="2700" dirty="0">
                <a:solidFill>
                  <a:srgbClr val="000000"/>
                </a:solidFill>
                <a:latin typeface="Consolas" panose="020B0609020204030204" pitchFamily="49" charset="0"/>
              </a:rPr>
              <a:t>average = ( </a:t>
            </a:r>
            <a:r>
              <a:rPr lang="en-US" altLang="en-US" sz="2700" b="1" dirty="0">
                <a:solidFill>
                  <a:srgbClr val="0000FF"/>
                </a:solidFill>
                <a:latin typeface="Consolas" panose="020B0609020204030204" pitchFamily="49" charset="0"/>
              </a:rPr>
              <a:t>float</a:t>
            </a:r>
            <a:r>
              <a:rPr lang="en-US" altLang="en-US" sz="2700" b="1" dirty="0">
                <a:solidFill>
                  <a:srgbClr val="000000"/>
                </a:solidFill>
                <a:latin typeface="Consolas" panose="020B0609020204030204" pitchFamily="49" charset="0"/>
              </a:rPr>
              <a:t> ) total / counter; </a:t>
            </a:r>
          </a:p>
          <a:p>
            <a:r>
              <a:rPr lang="en-US" altLang="en-US" sz="2700" dirty="0">
                <a:solidFill>
                  <a:srgbClr val="000000"/>
                </a:solidFill>
              </a:rPr>
              <a:t>includes the </a:t>
            </a:r>
            <a:r>
              <a:rPr lang="en-US" altLang="en-US" sz="2700" b="1" dirty="0">
                <a:solidFill>
                  <a:srgbClr val="000000"/>
                </a:solidFill>
              </a:rPr>
              <a:t>cast operator</a:t>
            </a:r>
            <a:r>
              <a:rPr lang="en-US" altLang="en-US" sz="2700" dirty="0">
                <a:solidFill>
                  <a:srgbClr val="000000"/>
                </a:solidFill>
              </a:rPr>
              <a:t> </a:t>
            </a:r>
            <a:r>
              <a:rPr lang="en-US" altLang="en-US" sz="2700" b="1" dirty="0">
                <a:solidFill>
                  <a:srgbClr val="000000"/>
                </a:solidFill>
                <a:latin typeface="Consolas" panose="020B0609020204030204" pitchFamily="49" charset="0"/>
              </a:rPr>
              <a:t>(float)</a:t>
            </a:r>
            <a:r>
              <a:rPr lang="en-US" altLang="en-US" sz="2700" dirty="0">
                <a:solidFill>
                  <a:srgbClr val="000000"/>
                </a:solidFill>
              </a:rPr>
              <a:t>, which </a:t>
            </a:r>
            <a:r>
              <a:rPr lang="en-US" altLang="en-US" sz="2700" u="sng" dirty="0">
                <a:solidFill>
                  <a:srgbClr val="000000"/>
                </a:solidFill>
              </a:rPr>
              <a:t>creates a temporary floating-point copy of its operand</a:t>
            </a:r>
            <a:r>
              <a:rPr lang="en-US" altLang="en-US" sz="2700" dirty="0">
                <a:solidFill>
                  <a:srgbClr val="000000"/>
                </a:solidFill>
              </a:rPr>
              <a:t>, </a:t>
            </a:r>
            <a:r>
              <a:rPr lang="en-US" altLang="en-US" sz="2700" b="1" dirty="0">
                <a:solidFill>
                  <a:srgbClr val="000000"/>
                </a:solidFill>
                <a:latin typeface="Consolas" panose="020B0609020204030204" pitchFamily="49" charset="0"/>
              </a:rPr>
              <a:t>total</a:t>
            </a:r>
            <a:r>
              <a:rPr lang="en-US" altLang="en-US" sz="2700" dirty="0">
                <a:solidFill>
                  <a:srgbClr val="000000"/>
                </a:solidFill>
              </a:rPr>
              <a:t>.</a:t>
            </a:r>
          </a:p>
          <a:p>
            <a:r>
              <a:rPr lang="en-US" altLang="en-US" sz="2700" dirty="0">
                <a:solidFill>
                  <a:srgbClr val="000000"/>
                </a:solidFill>
              </a:rPr>
              <a:t>The value stored in </a:t>
            </a:r>
            <a:r>
              <a:rPr lang="en-US" altLang="en-US" sz="2700" dirty="0">
                <a:solidFill>
                  <a:srgbClr val="000000"/>
                </a:solidFill>
                <a:latin typeface="Consolas" panose="020B0609020204030204" pitchFamily="49" charset="0"/>
              </a:rPr>
              <a:t>total</a:t>
            </a:r>
            <a:r>
              <a:rPr lang="en-US" altLang="en-US" sz="2700" dirty="0">
                <a:solidFill>
                  <a:srgbClr val="000000"/>
                </a:solidFill>
              </a:rPr>
              <a:t> is </a:t>
            </a:r>
            <a:r>
              <a:rPr lang="en-US" altLang="en-US" sz="2700" u="sng" dirty="0">
                <a:solidFill>
                  <a:srgbClr val="000000"/>
                </a:solidFill>
              </a:rPr>
              <a:t>still an integer</a:t>
            </a:r>
            <a:r>
              <a:rPr lang="en-US" altLang="en-US" sz="2700" dirty="0">
                <a:solidFill>
                  <a:srgbClr val="000000"/>
                </a:solidFill>
              </a:rPr>
              <a:t>.</a:t>
            </a:r>
          </a:p>
          <a:p>
            <a:r>
              <a:rPr lang="en-US" altLang="en-US" sz="2700" dirty="0">
                <a:solidFill>
                  <a:srgbClr val="000000"/>
                </a:solidFill>
              </a:rPr>
              <a:t>Using a cast operator in this manner is called </a:t>
            </a:r>
            <a:r>
              <a:rPr lang="en-US" altLang="en-US" sz="2700" b="1" dirty="0">
                <a:solidFill>
                  <a:srgbClr val="0000FF"/>
                </a:solidFill>
              </a:rPr>
              <a:t>explicit conversion</a:t>
            </a:r>
            <a:r>
              <a:rPr lang="en-US" altLang="en-US" sz="2700" dirty="0">
                <a:solidFill>
                  <a:srgbClr val="000000"/>
                </a:solidFill>
              </a:rPr>
              <a:t>.</a:t>
            </a:r>
          </a:p>
          <a:p>
            <a:r>
              <a:rPr lang="en-US" altLang="en-US" sz="2700" dirty="0">
                <a:solidFill>
                  <a:srgbClr val="000000"/>
                </a:solidFill>
              </a:rPr>
              <a:t>The calculation now consists of a floating-point value (</a:t>
            </a:r>
            <a:r>
              <a:rPr lang="en-US" altLang="en-US" sz="2700" u="sng" dirty="0">
                <a:solidFill>
                  <a:srgbClr val="000000"/>
                </a:solidFill>
              </a:rPr>
              <a:t>the temporary </a:t>
            </a:r>
            <a:r>
              <a:rPr lang="en-US" altLang="en-US" sz="2700" u="sng" dirty="0">
                <a:solidFill>
                  <a:srgbClr val="000000"/>
                </a:solidFill>
                <a:latin typeface="Consolas" panose="020B0609020204030204" pitchFamily="49" charset="0"/>
              </a:rPr>
              <a:t>float</a:t>
            </a:r>
            <a:r>
              <a:rPr lang="en-US" altLang="en-US" sz="2700" u="sng" dirty="0">
                <a:solidFill>
                  <a:srgbClr val="000000"/>
                </a:solidFill>
              </a:rPr>
              <a:t> version of </a:t>
            </a:r>
            <a:r>
              <a:rPr lang="en-US" altLang="en-US" sz="2700" u="sng" dirty="0">
                <a:solidFill>
                  <a:srgbClr val="000000"/>
                </a:solidFill>
                <a:latin typeface="Consolas" panose="020B0609020204030204" pitchFamily="49" charset="0"/>
              </a:rPr>
              <a:t>total</a:t>
            </a:r>
            <a:r>
              <a:rPr lang="en-US" altLang="en-US" sz="2700" dirty="0">
                <a:solidFill>
                  <a:srgbClr val="000000"/>
                </a:solidFill>
              </a:rPr>
              <a:t>) divided by the </a:t>
            </a:r>
            <a:r>
              <a:rPr lang="en-US" altLang="en-US" sz="2700" dirty="0">
                <a:solidFill>
                  <a:srgbClr val="000000"/>
                </a:solidFill>
                <a:latin typeface="Consolas" panose="020B0609020204030204" pitchFamily="49" charset="0"/>
              </a:rPr>
              <a:t>unsigned </a:t>
            </a:r>
            <a:r>
              <a:rPr lang="en-US" altLang="en-US" sz="2700" dirty="0" err="1">
                <a:solidFill>
                  <a:srgbClr val="000000"/>
                </a:solidFill>
                <a:latin typeface="Consolas" panose="020B0609020204030204" pitchFamily="49" charset="0"/>
              </a:rPr>
              <a:t>int</a:t>
            </a:r>
            <a:r>
              <a:rPr lang="en-US" altLang="en-US" sz="2700" dirty="0">
                <a:solidFill>
                  <a:srgbClr val="000000"/>
                </a:solidFill>
              </a:rPr>
              <a:t> value stored in </a:t>
            </a:r>
            <a:r>
              <a:rPr lang="en-US" altLang="en-US" sz="2700" dirty="0">
                <a:solidFill>
                  <a:srgbClr val="000000"/>
                </a:solidFill>
                <a:latin typeface="Consolas" panose="020B0609020204030204" pitchFamily="49" charset="0"/>
              </a:rPr>
              <a:t>counter</a:t>
            </a:r>
            <a:r>
              <a:rPr lang="en-US" altLang="en-US" sz="2700" dirty="0">
                <a:solidFill>
                  <a:srgbClr val="000000"/>
                </a:solidFill>
              </a:rPr>
              <a:t>.</a:t>
            </a:r>
          </a:p>
        </p:txBody>
      </p:sp>
      <p:sp>
        <p:nvSpPr>
          <p:cNvPr id="1013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62</a:t>
            </a:fld>
            <a:endParaRPr lang="en-US" altLang="en-US" dirty="0"/>
          </a:p>
        </p:txBody>
      </p:sp>
      <p:sp>
        <p:nvSpPr>
          <p:cNvPr id="8" name="Title 1">
            <a:extLst>
              <a:ext uri="{FF2B5EF4-FFF2-40B4-BE49-F238E27FC236}">
                <a16:creationId xmlns:a16="http://schemas.microsoft.com/office/drawing/2014/main" id="{37EE3510-11F5-4521-A2DE-78DAC25E3D2C}"/>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18895927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Placeholder 2"/>
          <p:cNvSpPr>
            <a:spLocks noGrp="1"/>
          </p:cNvSpPr>
          <p:nvPr>
            <p:ph type="body" idx="1"/>
          </p:nvPr>
        </p:nvSpPr>
        <p:spPr>
          <a:xfrm>
            <a:off x="114300" y="1598612"/>
            <a:ext cx="8915400" cy="4984750"/>
          </a:xfrm>
        </p:spPr>
        <p:txBody>
          <a:bodyPr/>
          <a:lstStyle/>
          <a:p>
            <a:pPr>
              <a:lnSpc>
                <a:spcPct val="90000"/>
              </a:lnSpc>
            </a:pPr>
            <a:r>
              <a:rPr lang="en-US" altLang="en-US" sz="2500" dirty="0">
                <a:solidFill>
                  <a:srgbClr val="000000"/>
                </a:solidFill>
              </a:rPr>
              <a:t>C evaluates arithmetic expressions </a:t>
            </a:r>
            <a:r>
              <a:rPr lang="en-US" altLang="en-US" sz="2500" u="sng" dirty="0">
                <a:solidFill>
                  <a:srgbClr val="000000"/>
                </a:solidFill>
              </a:rPr>
              <a:t>only in which the data types of the operands are </a:t>
            </a:r>
            <a:r>
              <a:rPr lang="en-US" altLang="en-US" sz="2500" b="1" i="1" u="sng" dirty="0">
                <a:solidFill>
                  <a:srgbClr val="000000"/>
                </a:solidFill>
              </a:rPr>
              <a:t>identical</a:t>
            </a:r>
            <a:r>
              <a:rPr lang="en-US" altLang="en-US" sz="2500" dirty="0">
                <a:solidFill>
                  <a:srgbClr val="000000"/>
                </a:solidFill>
              </a:rPr>
              <a:t>.</a:t>
            </a:r>
          </a:p>
          <a:p>
            <a:pPr>
              <a:lnSpc>
                <a:spcPct val="90000"/>
              </a:lnSpc>
            </a:pPr>
            <a:r>
              <a:rPr lang="en-US" altLang="en-US" sz="2500" dirty="0">
                <a:solidFill>
                  <a:srgbClr val="000000"/>
                </a:solidFill>
              </a:rPr>
              <a:t>To ensure that the </a:t>
            </a:r>
            <a:r>
              <a:rPr lang="en-US" altLang="en-US" sz="2500" u="sng" dirty="0">
                <a:solidFill>
                  <a:srgbClr val="000000"/>
                </a:solidFill>
              </a:rPr>
              <a:t>operands are of the </a:t>
            </a:r>
            <a:r>
              <a:rPr lang="en-US" altLang="en-US" sz="2500" i="1" u="sng" dirty="0">
                <a:solidFill>
                  <a:srgbClr val="000000"/>
                </a:solidFill>
              </a:rPr>
              <a:t>same</a:t>
            </a:r>
            <a:r>
              <a:rPr lang="en-US" altLang="en-US" sz="2500" u="sng" dirty="0">
                <a:solidFill>
                  <a:srgbClr val="000000"/>
                </a:solidFill>
              </a:rPr>
              <a:t> type</a:t>
            </a:r>
            <a:r>
              <a:rPr lang="en-US" altLang="en-US" sz="2500" dirty="0">
                <a:solidFill>
                  <a:srgbClr val="000000"/>
                </a:solidFill>
              </a:rPr>
              <a:t>, the compiler performs an operation called </a:t>
            </a:r>
            <a:r>
              <a:rPr lang="en-US" altLang="en-US" sz="2500" b="1" dirty="0">
                <a:solidFill>
                  <a:srgbClr val="0000FF"/>
                </a:solidFill>
              </a:rPr>
              <a:t>implicit conversion</a:t>
            </a:r>
            <a:r>
              <a:rPr lang="en-US" altLang="en-US" sz="2500" dirty="0">
                <a:solidFill>
                  <a:srgbClr val="000000"/>
                </a:solidFill>
              </a:rPr>
              <a:t> </a:t>
            </a:r>
            <a:r>
              <a:rPr lang="en-US" altLang="en-US" sz="2500" u="sng" dirty="0">
                <a:solidFill>
                  <a:srgbClr val="000000"/>
                </a:solidFill>
              </a:rPr>
              <a:t>on selected operands</a:t>
            </a:r>
            <a:r>
              <a:rPr lang="en-US" altLang="en-US" sz="2500" dirty="0">
                <a:solidFill>
                  <a:srgbClr val="000000"/>
                </a:solidFill>
              </a:rPr>
              <a:t>.</a:t>
            </a:r>
          </a:p>
          <a:p>
            <a:pPr>
              <a:lnSpc>
                <a:spcPct val="90000"/>
              </a:lnSpc>
            </a:pPr>
            <a:r>
              <a:rPr lang="en-US" altLang="en-US" sz="2500" dirty="0">
                <a:solidFill>
                  <a:srgbClr val="000000"/>
                </a:solidFill>
              </a:rPr>
              <a:t>For example, in an expression containing the data types </a:t>
            </a:r>
            <a:r>
              <a:rPr lang="en-US" altLang="en-US" sz="2500" b="1" dirty="0">
                <a:solidFill>
                  <a:srgbClr val="000000"/>
                </a:solidFill>
                <a:latin typeface="Consolas" panose="020B0609020204030204" pitchFamily="49" charset="0"/>
              </a:rPr>
              <a:t>unsigned </a:t>
            </a:r>
            <a:r>
              <a:rPr lang="en-US" altLang="en-US" sz="2500" b="1" dirty="0" err="1">
                <a:solidFill>
                  <a:srgbClr val="000000"/>
                </a:solidFill>
                <a:latin typeface="Consolas" panose="020B0609020204030204" pitchFamily="49" charset="0"/>
              </a:rPr>
              <a:t>int</a:t>
            </a:r>
            <a:r>
              <a:rPr lang="en-US" altLang="en-US" sz="2500" dirty="0">
                <a:solidFill>
                  <a:srgbClr val="000000"/>
                </a:solidFill>
              </a:rPr>
              <a:t> and </a:t>
            </a:r>
            <a:r>
              <a:rPr lang="en-US" altLang="en-US" sz="2500" b="1" dirty="0">
                <a:solidFill>
                  <a:srgbClr val="000000"/>
                </a:solidFill>
                <a:latin typeface="Consolas" panose="020B0609020204030204" pitchFamily="49" charset="0"/>
              </a:rPr>
              <a:t>float</a:t>
            </a:r>
            <a:r>
              <a:rPr lang="en-US" altLang="en-US" sz="2500" dirty="0">
                <a:solidFill>
                  <a:srgbClr val="000000"/>
                </a:solidFill>
              </a:rPr>
              <a:t>, </a:t>
            </a:r>
            <a:r>
              <a:rPr lang="en-US" altLang="en-US" sz="2500" u="sng" dirty="0">
                <a:solidFill>
                  <a:srgbClr val="000000"/>
                </a:solidFill>
              </a:rPr>
              <a:t>copies of </a:t>
            </a:r>
            <a:r>
              <a:rPr lang="en-US" altLang="en-US" sz="2500" u="sng" dirty="0">
                <a:solidFill>
                  <a:srgbClr val="000000"/>
                </a:solidFill>
                <a:latin typeface="Consolas" panose="020B0609020204030204" pitchFamily="49" charset="0"/>
              </a:rPr>
              <a:t>unsigned </a:t>
            </a:r>
            <a:r>
              <a:rPr lang="en-US" altLang="en-US" sz="2500" u="sng" dirty="0" err="1">
                <a:solidFill>
                  <a:srgbClr val="000000"/>
                </a:solidFill>
                <a:latin typeface="Consolas" panose="020B0609020204030204" pitchFamily="49" charset="0"/>
              </a:rPr>
              <a:t>int</a:t>
            </a:r>
            <a:r>
              <a:rPr lang="en-US" altLang="en-US" sz="2500" dirty="0">
                <a:solidFill>
                  <a:srgbClr val="000000"/>
                </a:solidFill>
              </a:rPr>
              <a:t> operands are made and </a:t>
            </a:r>
            <a:r>
              <a:rPr lang="en-US" altLang="en-US" sz="2500" u="sng" dirty="0">
                <a:solidFill>
                  <a:srgbClr val="000000"/>
                </a:solidFill>
              </a:rPr>
              <a:t>converted to </a:t>
            </a:r>
            <a:r>
              <a:rPr lang="en-US" altLang="en-US" sz="2500" u="sng" dirty="0">
                <a:solidFill>
                  <a:srgbClr val="000000"/>
                </a:solidFill>
                <a:latin typeface="Consolas" panose="020B0609020204030204" pitchFamily="49" charset="0"/>
              </a:rPr>
              <a:t>float</a:t>
            </a:r>
            <a:r>
              <a:rPr lang="en-US" altLang="en-US" sz="2500" dirty="0">
                <a:solidFill>
                  <a:srgbClr val="000000"/>
                </a:solidFill>
              </a:rPr>
              <a:t>.</a:t>
            </a:r>
          </a:p>
          <a:p>
            <a:pPr>
              <a:lnSpc>
                <a:spcPct val="90000"/>
              </a:lnSpc>
            </a:pPr>
            <a:r>
              <a:rPr lang="en-US" altLang="en-US" sz="2500" dirty="0">
                <a:solidFill>
                  <a:srgbClr val="000000"/>
                </a:solidFill>
              </a:rPr>
              <a:t>In our example, after a copy of </a:t>
            </a:r>
            <a:r>
              <a:rPr lang="en-US" altLang="en-US" sz="2500" dirty="0">
                <a:solidFill>
                  <a:srgbClr val="000000"/>
                </a:solidFill>
                <a:latin typeface="Consolas" panose="020B0609020204030204" pitchFamily="49" charset="0"/>
              </a:rPr>
              <a:t>counter</a:t>
            </a:r>
            <a:r>
              <a:rPr lang="en-US" altLang="en-US" sz="2500" dirty="0">
                <a:solidFill>
                  <a:srgbClr val="000000"/>
                </a:solidFill>
              </a:rPr>
              <a:t> is made and converted to </a:t>
            </a:r>
            <a:r>
              <a:rPr lang="en-US" altLang="en-US" sz="2500" dirty="0">
                <a:solidFill>
                  <a:srgbClr val="000000"/>
                </a:solidFill>
                <a:latin typeface="Consolas" panose="020B0609020204030204" pitchFamily="49" charset="0"/>
              </a:rPr>
              <a:t>float</a:t>
            </a:r>
            <a:r>
              <a:rPr lang="en-US" altLang="en-US" sz="2500" dirty="0">
                <a:solidFill>
                  <a:srgbClr val="000000"/>
                </a:solidFill>
              </a:rPr>
              <a:t>, the calculation is performed and the result of the floating-point division is assigned to </a:t>
            </a:r>
            <a:r>
              <a:rPr lang="en-US" altLang="en-US" sz="2500" dirty="0">
                <a:solidFill>
                  <a:srgbClr val="000000"/>
                </a:solidFill>
                <a:latin typeface="Consolas" panose="020B0609020204030204" pitchFamily="49" charset="0"/>
              </a:rPr>
              <a:t>average</a:t>
            </a:r>
            <a:r>
              <a:rPr lang="en-US" altLang="en-US" sz="2500" dirty="0">
                <a:solidFill>
                  <a:srgbClr val="000000"/>
                </a:solidFill>
              </a:rPr>
              <a:t>.</a:t>
            </a:r>
            <a:endParaRPr lang="tr-TR" altLang="en-US" sz="2500" dirty="0">
              <a:solidFill>
                <a:srgbClr val="000000"/>
              </a:solidFill>
            </a:endParaRPr>
          </a:p>
          <a:p>
            <a:pPr marL="0" indent="0" algn="ctr">
              <a:lnSpc>
                <a:spcPct val="90000"/>
              </a:lnSpc>
              <a:buNone/>
            </a:pPr>
            <a:r>
              <a:rPr lang="en-US" altLang="en-US" sz="2400" dirty="0">
                <a:solidFill>
                  <a:srgbClr val="000000"/>
                </a:solidFill>
                <a:latin typeface="Consolas" panose="020B0609020204030204" pitchFamily="49" charset="0"/>
              </a:rPr>
              <a:t>average = ( </a:t>
            </a:r>
            <a:r>
              <a:rPr lang="en-US" altLang="en-US" sz="2400" b="1" dirty="0">
                <a:solidFill>
                  <a:srgbClr val="0000FF"/>
                </a:solidFill>
                <a:latin typeface="Consolas" panose="020B0609020204030204" pitchFamily="49" charset="0"/>
              </a:rPr>
              <a:t>float</a:t>
            </a:r>
            <a:r>
              <a:rPr lang="en-US" altLang="en-US" sz="2400" b="1" dirty="0">
                <a:solidFill>
                  <a:srgbClr val="000000"/>
                </a:solidFill>
                <a:latin typeface="Consolas" panose="020B0609020204030204" pitchFamily="49" charset="0"/>
              </a:rPr>
              <a:t> ) total / counter; </a:t>
            </a:r>
          </a:p>
          <a:p>
            <a:pPr>
              <a:lnSpc>
                <a:spcPct val="90000"/>
              </a:lnSpc>
            </a:pPr>
            <a:endParaRPr lang="en-US" altLang="en-US" sz="2500" dirty="0">
              <a:solidFill>
                <a:srgbClr val="000000"/>
              </a:solidFill>
            </a:endParaRPr>
          </a:p>
        </p:txBody>
      </p:sp>
      <p:sp>
        <p:nvSpPr>
          <p:cNvPr id="1024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63</a:t>
            </a:fld>
            <a:endParaRPr lang="en-US" altLang="en-US"/>
          </a:p>
        </p:txBody>
      </p:sp>
      <p:sp>
        <p:nvSpPr>
          <p:cNvPr id="8" name="Title 1">
            <a:extLst>
              <a:ext uri="{FF2B5EF4-FFF2-40B4-BE49-F238E27FC236}">
                <a16:creationId xmlns:a16="http://schemas.microsoft.com/office/drawing/2014/main" id="{F2FA5A2A-8044-43C6-B2F5-5E0E053CA0EC}"/>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748016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Placeholder 2"/>
          <p:cNvSpPr>
            <a:spLocks noGrp="1"/>
          </p:cNvSpPr>
          <p:nvPr>
            <p:ph type="body" idx="1"/>
          </p:nvPr>
        </p:nvSpPr>
        <p:spPr>
          <a:xfrm>
            <a:off x="57150" y="1496111"/>
            <a:ext cx="9029700" cy="4525963"/>
          </a:xfrm>
        </p:spPr>
        <p:txBody>
          <a:bodyPr>
            <a:normAutofit fontScale="92500" lnSpcReduction="10000"/>
          </a:bodyPr>
          <a:lstStyle/>
          <a:p>
            <a:pPr>
              <a:lnSpc>
                <a:spcPct val="90000"/>
              </a:lnSpc>
            </a:pPr>
            <a:r>
              <a:rPr lang="en-US" altLang="en-US" sz="2500" dirty="0">
                <a:solidFill>
                  <a:srgbClr val="000000"/>
                </a:solidFill>
              </a:rPr>
              <a:t>C provides a set of rules for </a:t>
            </a:r>
            <a:r>
              <a:rPr lang="en-US" altLang="en-US" sz="2500" dirty="0" err="1">
                <a:solidFill>
                  <a:srgbClr val="000000"/>
                </a:solidFill>
              </a:rPr>
              <a:t>convertion</a:t>
            </a:r>
            <a:r>
              <a:rPr lang="en-US" altLang="en-US" sz="2500" dirty="0">
                <a:solidFill>
                  <a:srgbClr val="000000"/>
                </a:solidFill>
              </a:rPr>
              <a:t> of operands of different types.</a:t>
            </a:r>
          </a:p>
          <a:p>
            <a:pPr>
              <a:lnSpc>
                <a:spcPct val="90000"/>
              </a:lnSpc>
            </a:pPr>
            <a:r>
              <a:rPr lang="en-US" altLang="en-US" sz="2500" dirty="0">
                <a:solidFill>
                  <a:srgbClr val="000000"/>
                </a:solidFill>
              </a:rPr>
              <a:t>We discuss this further in Chapter 5.</a:t>
            </a:r>
          </a:p>
          <a:p>
            <a:pPr>
              <a:lnSpc>
                <a:spcPct val="90000"/>
              </a:lnSpc>
            </a:pPr>
            <a:r>
              <a:rPr lang="en-US" altLang="en-US" sz="2500" b="1" dirty="0">
                <a:solidFill>
                  <a:srgbClr val="000000"/>
                </a:solidFill>
              </a:rPr>
              <a:t>Cast operators</a:t>
            </a:r>
            <a:r>
              <a:rPr lang="en-US" altLang="en-US" sz="2500" dirty="0">
                <a:solidFill>
                  <a:srgbClr val="000000"/>
                </a:solidFill>
              </a:rPr>
              <a:t> are available for </a:t>
            </a:r>
            <a:r>
              <a:rPr lang="en-US" altLang="en-US" sz="2500" i="1" dirty="0">
                <a:solidFill>
                  <a:srgbClr val="000000"/>
                </a:solidFill>
              </a:rPr>
              <a:t>most</a:t>
            </a:r>
            <a:r>
              <a:rPr lang="en-US" altLang="en-US" sz="2500" dirty="0">
                <a:solidFill>
                  <a:srgbClr val="000000"/>
                </a:solidFill>
              </a:rPr>
              <a:t> data types—they’re formed by </a:t>
            </a:r>
            <a:r>
              <a:rPr lang="en-US" altLang="en-US" sz="2500" u="sng" dirty="0">
                <a:solidFill>
                  <a:srgbClr val="000000"/>
                </a:solidFill>
              </a:rPr>
              <a:t>placing parentheses around a type name</a:t>
            </a:r>
            <a:r>
              <a:rPr lang="en-US" altLang="en-US" sz="2500" dirty="0">
                <a:solidFill>
                  <a:srgbClr val="000000"/>
                </a:solidFill>
              </a:rPr>
              <a:t>.</a:t>
            </a:r>
          </a:p>
          <a:p>
            <a:pPr>
              <a:lnSpc>
                <a:spcPct val="90000"/>
              </a:lnSpc>
            </a:pPr>
            <a:r>
              <a:rPr lang="en-US" altLang="en-US" sz="2500" dirty="0">
                <a:solidFill>
                  <a:srgbClr val="000000"/>
                </a:solidFill>
              </a:rPr>
              <a:t>Each cast operator is a </a:t>
            </a:r>
            <a:r>
              <a:rPr lang="en-US" altLang="en-US" sz="2500" dirty="0">
                <a:solidFill>
                  <a:srgbClr val="0000FF"/>
                </a:solidFill>
              </a:rPr>
              <a:t>unary operator</a:t>
            </a:r>
            <a:r>
              <a:rPr lang="en-US" altLang="en-US" sz="2500" dirty="0">
                <a:solidFill>
                  <a:srgbClr val="000000"/>
                </a:solidFill>
              </a:rPr>
              <a:t>, i.e., an operator that takes </a:t>
            </a:r>
            <a:r>
              <a:rPr lang="en-US" altLang="en-US" sz="2500" u="sng" dirty="0">
                <a:solidFill>
                  <a:srgbClr val="000000"/>
                </a:solidFill>
              </a:rPr>
              <a:t>only one operand</a:t>
            </a:r>
            <a:r>
              <a:rPr lang="en-US" altLang="en-US" sz="2500" dirty="0">
                <a:solidFill>
                  <a:srgbClr val="000000"/>
                </a:solidFill>
              </a:rPr>
              <a:t>.</a:t>
            </a:r>
          </a:p>
          <a:p>
            <a:pPr>
              <a:lnSpc>
                <a:spcPct val="90000"/>
              </a:lnSpc>
            </a:pPr>
            <a:r>
              <a:rPr lang="en-US" altLang="en-US" sz="2500" dirty="0">
                <a:solidFill>
                  <a:srgbClr val="000000"/>
                </a:solidFill>
              </a:rPr>
              <a:t>C also supports </a:t>
            </a:r>
            <a:r>
              <a:rPr lang="en-US" altLang="en-US" sz="2500" u="sng" dirty="0">
                <a:solidFill>
                  <a:srgbClr val="000000"/>
                </a:solidFill>
              </a:rPr>
              <a:t>unary versions of the plus (</a:t>
            </a:r>
            <a:r>
              <a:rPr lang="en-US" altLang="en-US" sz="2500" u="sng" dirty="0">
                <a:solidFill>
                  <a:srgbClr val="000000"/>
                </a:solidFill>
                <a:latin typeface="Consolas" panose="020B0609020204030204" pitchFamily="49" charset="0"/>
              </a:rPr>
              <a:t>+</a:t>
            </a:r>
            <a:r>
              <a:rPr lang="en-US" altLang="en-US" sz="2500" u="sng" dirty="0">
                <a:solidFill>
                  <a:srgbClr val="000000"/>
                </a:solidFill>
              </a:rPr>
              <a:t>) and minus </a:t>
            </a:r>
            <a:br>
              <a:rPr lang="en-US" altLang="en-US" sz="2500" u="sng" dirty="0">
                <a:solidFill>
                  <a:srgbClr val="000000"/>
                </a:solidFill>
              </a:rPr>
            </a:br>
            <a:r>
              <a:rPr lang="en-US" altLang="en-US" sz="2500" u="sng" dirty="0">
                <a:solidFill>
                  <a:srgbClr val="000000"/>
                </a:solidFill>
              </a:rPr>
              <a:t>(</a:t>
            </a:r>
            <a:r>
              <a:rPr lang="en-US" altLang="en-US" sz="2500" u="sng" dirty="0">
                <a:solidFill>
                  <a:srgbClr val="000000"/>
                </a:solidFill>
                <a:latin typeface="Consolas" panose="020B0609020204030204" pitchFamily="49" charset="0"/>
              </a:rPr>
              <a:t>-</a:t>
            </a:r>
            <a:r>
              <a:rPr lang="en-US" altLang="en-US" sz="2500" u="sng" dirty="0">
                <a:solidFill>
                  <a:srgbClr val="000000"/>
                </a:solidFill>
              </a:rPr>
              <a:t>) operators</a:t>
            </a:r>
            <a:r>
              <a:rPr lang="en-US" altLang="en-US" sz="2500" dirty="0">
                <a:solidFill>
                  <a:srgbClr val="000000"/>
                </a:solidFill>
              </a:rPr>
              <a:t>, so you can write expressions such as </a:t>
            </a:r>
            <a:r>
              <a:rPr lang="en-US" altLang="en-US" sz="2500" dirty="0">
                <a:solidFill>
                  <a:srgbClr val="000000"/>
                </a:solidFill>
                <a:latin typeface="Consolas" panose="020B0609020204030204" pitchFamily="49" charset="0"/>
              </a:rPr>
              <a:t>-7</a:t>
            </a:r>
            <a:r>
              <a:rPr lang="en-US" altLang="en-US" sz="2500" dirty="0">
                <a:solidFill>
                  <a:srgbClr val="000000"/>
                </a:solidFill>
              </a:rPr>
              <a:t> or </a:t>
            </a:r>
            <a:r>
              <a:rPr lang="en-US" altLang="en-US" sz="2500" dirty="0">
                <a:solidFill>
                  <a:srgbClr val="000000"/>
                </a:solidFill>
                <a:latin typeface="Consolas" panose="020B0609020204030204" pitchFamily="49" charset="0"/>
              </a:rPr>
              <a:t>+5</a:t>
            </a:r>
            <a:r>
              <a:rPr lang="en-US" altLang="en-US" sz="2500" dirty="0">
                <a:solidFill>
                  <a:srgbClr val="000000"/>
                </a:solidFill>
              </a:rPr>
              <a:t>.</a:t>
            </a:r>
            <a:endParaRPr lang="tr-TR" altLang="en-US" sz="2500" dirty="0">
              <a:solidFill>
                <a:srgbClr val="000000"/>
              </a:solidFill>
            </a:endParaRPr>
          </a:p>
          <a:p>
            <a:pPr fontAlgn="auto">
              <a:spcAft>
                <a:spcPts val="0"/>
              </a:spcAft>
              <a:defRPr/>
            </a:pPr>
            <a:r>
              <a:rPr lang="en-US" sz="2500" dirty="0">
                <a:solidFill>
                  <a:srgbClr val="000000"/>
                </a:solidFill>
              </a:rPr>
              <a:t>Cast operators associate </a:t>
            </a:r>
            <a:r>
              <a:rPr lang="en-US" sz="2500" u="sng" dirty="0">
                <a:solidFill>
                  <a:srgbClr val="000000"/>
                </a:solidFill>
              </a:rPr>
              <a:t>from right to left</a:t>
            </a:r>
            <a:r>
              <a:rPr lang="en-US" sz="2500" dirty="0">
                <a:solidFill>
                  <a:srgbClr val="000000"/>
                </a:solidFill>
              </a:rPr>
              <a:t> and have the </a:t>
            </a:r>
            <a:r>
              <a:rPr lang="en-US" sz="2500" u="sng" dirty="0">
                <a:solidFill>
                  <a:srgbClr val="000000"/>
                </a:solidFill>
              </a:rPr>
              <a:t>same precedence as other unary operators</a:t>
            </a:r>
            <a:r>
              <a:rPr lang="en-US" sz="2500" dirty="0">
                <a:solidFill>
                  <a:srgbClr val="000000"/>
                </a:solidFill>
              </a:rPr>
              <a:t> such as unary </a:t>
            </a:r>
            <a:r>
              <a:rPr lang="en-US" sz="2500" dirty="0">
                <a:solidFill>
                  <a:srgbClr val="000000"/>
                </a:solidFill>
                <a:latin typeface="Consolas" panose="020B0609020204030204" pitchFamily="49" charset="0"/>
              </a:rPr>
              <a:t>+</a:t>
            </a:r>
            <a:r>
              <a:rPr lang="en-US" sz="2500" dirty="0">
                <a:solidFill>
                  <a:srgbClr val="000000"/>
                </a:solidFill>
              </a:rPr>
              <a:t> and unary </a:t>
            </a:r>
            <a:r>
              <a:rPr lang="en-US" sz="2500" dirty="0">
                <a:solidFill>
                  <a:srgbClr val="000000"/>
                </a:solidFill>
                <a:latin typeface="Consolas" panose="020B0609020204030204" pitchFamily="49" charset="0"/>
              </a:rPr>
              <a:t>-</a:t>
            </a:r>
            <a:r>
              <a:rPr lang="en-US" sz="2500" dirty="0">
                <a:solidFill>
                  <a:srgbClr val="000000"/>
                </a:solidFill>
              </a:rPr>
              <a:t>.</a:t>
            </a:r>
          </a:p>
          <a:p>
            <a:pPr fontAlgn="auto">
              <a:spcAft>
                <a:spcPts val="0"/>
              </a:spcAft>
              <a:defRPr/>
            </a:pPr>
            <a:r>
              <a:rPr lang="en-US" sz="2500" dirty="0">
                <a:solidFill>
                  <a:srgbClr val="000000"/>
                </a:solidFill>
              </a:rPr>
              <a:t>This precedence is one level higher than that of the </a:t>
            </a:r>
            <a:r>
              <a:rPr lang="en-US" sz="2500" dirty="0">
                <a:solidFill>
                  <a:srgbClr val="0000FF"/>
                </a:solidFill>
              </a:rPr>
              <a:t>multiplicative operators</a:t>
            </a:r>
            <a:r>
              <a:rPr lang="en-US" sz="2500" dirty="0">
                <a:solidFill>
                  <a:srgbClr val="000000"/>
                </a:solidFill>
              </a:rPr>
              <a:t> </a:t>
            </a:r>
            <a:r>
              <a:rPr lang="en-US" sz="2500" dirty="0">
                <a:solidFill>
                  <a:srgbClr val="0000FF"/>
                </a:solidFill>
                <a:latin typeface="Consolas" panose="020B0609020204030204" pitchFamily="49" charset="0"/>
              </a:rPr>
              <a:t>*</a:t>
            </a:r>
            <a:r>
              <a:rPr lang="en-US" sz="2500" dirty="0">
                <a:solidFill>
                  <a:srgbClr val="000000"/>
                </a:solidFill>
              </a:rPr>
              <a:t>, </a:t>
            </a:r>
            <a:r>
              <a:rPr lang="en-US" sz="2500" dirty="0">
                <a:solidFill>
                  <a:srgbClr val="0000FF"/>
                </a:solidFill>
                <a:latin typeface="Consolas" panose="020B0609020204030204" pitchFamily="49" charset="0"/>
              </a:rPr>
              <a:t>/</a:t>
            </a:r>
            <a:r>
              <a:rPr lang="en-US" sz="2500" dirty="0">
                <a:solidFill>
                  <a:srgbClr val="000000"/>
                </a:solidFill>
              </a:rPr>
              <a:t> and</a:t>
            </a:r>
            <a:r>
              <a:rPr lang="en-US" sz="2500" dirty="0">
                <a:solidFill>
                  <a:srgbClr val="0000FF"/>
                </a:solidFill>
              </a:rPr>
              <a:t> </a:t>
            </a:r>
            <a:r>
              <a:rPr lang="en-US" sz="2500" dirty="0">
                <a:solidFill>
                  <a:srgbClr val="0000FF"/>
                </a:solidFill>
                <a:latin typeface="Consolas" panose="020B0609020204030204" pitchFamily="49" charset="0"/>
              </a:rPr>
              <a:t>%</a:t>
            </a:r>
            <a:r>
              <a:rPr lang="en-US" sz="2500" dirty="0">
                <a:solidFill>
                  <a:srgbClr val="000000"/>
                </a:solidFill>
              </a:rPr>
              <a:t>.</a:t>
            </a:r>
          </a:p>
          <a:p>
            <a:pPr>
              <a:lnSpc>
                <a:spcPct val="90000"/>
              </a:lnSpc>
            </a:pPr>
            <a:endParaRPr lang="en-US" altLang="en-US" sz="2500" dirty="0">
              <a:solidFill>
                <a:srgbClr val="000000"/>
              </a:solidFill>
            </a:endParaRPr>
          </a:p>
        </p:txBody>
      </p:sp>
      <p:sp>
        <p:nvSpPr>
          <p:cNvPr id="1034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64</a:t>
            </a:fld>
            <a:endParaRPr lang="en-US" altLang="en-US"/>
          </a:p>
        </p:txBody>
      </p:sp>
      <p:sp>
        <p:nvSpPr>
          <p:cNvPr id="8" name="Title 1">
            <a:extLst>
              <a:ext uri="{FF2B5EF4-FFF2-40B4-BE49-F238E27FC236}">
                <a16:creationId xmlns:a16="http://schemas.microsoft.com/office/drawing/2014/main" id="{C9F6C78E-4D72-45A3-83E2-305DEECE2CF7}"/>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spTree>
    <p:extLst>
      <p:ext uri="{BB962C8B-B14F-4D97-AF65-F5344CB8AC3E}">
        <p14:creationId xmlns:p14="http://schemas.microsoft.com/office/powerpoint/2010/main" val="28528594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47800"/>
            <a:ext cx="8763000" cy="2590800"/>
          </a:xfrm>
        </p:spPr>
        <p:txBody>
          <a:bodyPr rtlCol="0">
            <a:normAutofit lnSpcReduction="10000"/>
          </a:bodyPr>
          <a:lstStyle/>
          <a:p>
            <a:pPr marL="109537" indent="0" fontAlgn="auto">
              <a:spcAft>
                <a:spcPts val="0"/>
              </a:spcAft>
              <a:buFont typeface="Wingdings 3" pitchFamily="18" charset="2"/>
              <a:buNone/>
              <a:defRPr/>
            </a:pPr>
            <a:r>
              <a:rPr lang="en-US" sz="2500" b="1" i="1" dirty="0">
                <a:solidFill>
                  <a:srgbClr val="000000"/>
                </a:solidFill>
              </a:rPr>
              <a:t>Formatting Floating-Point Numbers</a:t>
            </a:r>
          </a:p>
          <a:p>
            <a:pPr fontAlgn="auto">
              <a:spcAft>
                <a:spcPts val="0"/>
              </a:spcAft>
              <a:defRPr/>
            </a:pPr>
            <a:r>
              <a:rPr lang="en-US" sz="2500" dirty="0">
                <a:solidFill>
                  <a:srgbClr val="000000"/>
                </a:solidFill>
              </a:rPr>
              <a:t>Figure 3.8 uses the </a:t>
            </a:r>
            <a:r>
              <a:rPr lang="en-US" sz="2500" dirty="0" err="1">
                <a:solidFill>
                  <a:srgbClr val="000000"/>
                </a:solidFill>
                <a:latin typeface="Consolas" panose="020B0609020204030204" pitchFamily="49" charset="0"/>
              </a:rPr>
              <a:t>printf</a:t>
            </a:r>
            <a:r>
              <a:rPr lang="en-US" sz="2500" dirty="0">
                <a:solidFill>
                  <a:srgbClr val="000000"/>
                </a:solidFill>
              </a:rPr>
              <a:t> conversion </a:t>
            </a:r>
            <a:r>
              <a:rPr lang="en-US" sz="2500" dirty="0" err="1">
                <a:solidFill>
                  <a:srgbClr val="000000"/>
                </a:solidFill>
              </a:rPr>
              <a:t>specifier</a:t>
            </a:r>
            <a:r>
              <a:rPr lang="en-US" sz="2500" dirty="0">
                <a:solidFill>
                  <a:srgbClr val="000000"/>
                </a:solidFill>
              </a:rPr>
              <a:t> </a:t>
            </a:r>
            <a:r>
              <a:rPr lang="en-US" sz="2500" b="1" dirty="0">
                <a:solidFill>
                  <a:srgbClr val="000000"/>
                </a:solidFill>
                <a:latin typeface="Consolas" panose="020B0609020204030204" pitchFamily="49" charset="0"/>
              </a:rPr>
              <a:t>%.2</a:t>
            </a:r>
            <a:r>
              <a:rPr lang="en-US" sz="2500" dirty="0">
                <a:solidFill>
                  <a:srgbClr val="000000"/>
                </a:solidFill>
                <a:latin typeface="Consolas" panose="020B0609020204030204" pitchFamily="49" charset="0"/>
              </a:rPr>
              <a:t>f</a:t>
            </a:r>
            <a:r>
              <a:rPr lang="en-US" sz="2500" dirty="0">
                <a:solidFill>
                  <a:srgbClr val="000000"/>
                </a:solidFill>
              </a:rPr>
              <a:t> to print the value of </a:t>
            </a:r>
            <a:r>
              <a:rPr lang="en-US" sz="2500" dirty="0">
                <a:solidFill>
                  <a:srgbClr val="000000"/>
                </a:solidFill>
                <a:latin typeface="Consolas" panose="020B0609020204030204" pitchFamily="49" charset="0"/>
              </a:rPr>
              <a:t>average</a:t>
            </a:r>
            <a:r>
              <a:rPr lang="en-US" sz="2500" dirty="0">
                <a:solidFill>
                  <a:srgbClr val="000000"/>
                </a:solidFill>
              </a:rPr>
              <a:t>.</a:t>
            </a:r>
          </a:p>
          <a:p>
            <a:pPr fontAlgn="auto">
              <a:spcAft>
                <a:spcPts val="0"/>
              </a:spcAft>
              <a:defRPr/>
            </a:pPr>
            <a:r>
              <a:rPr lang="en-US" sz="2500" dirty="0">
                <a:solidFill>
                  <a:srgbClr val="000000"/>
                </a:solidFill>
              </a:rPr>
              <a:t>The </a:t>
            </a:r>
            <a:r>
              <a:rPr lang="en-US" sz="2500" b="1" dirty="0">
                <a:solidFill>
                  <a:srgbClr val="000000"/>
                </a:solidFill>
                <a:latin typeface="Consolas" panose="020B0609020204030204" pitchFamily="49" charset="0"/>
              </a:rPr>
              <a:t>f</a:t>
            </a:r>
            <a:r>
              <a:rPr lang="en-US" sz="2500" dirty="0">
                <a:solidFill>
                  <a:srgbClr val="000000"/>
                </a:solidFill>
              </a:rPr>
              <a:t> specifies that a floating-point value will be printed.</a:t>
            </a:r>
          </a:p>
          <a:p>
            <a:pPr fontAlgn="auto">
              <a:spcAft>
                <a:spcPts val="0"/>
              </a:spcAft>
              <a:defRPr/>
            </a:pPr>
            <a:r>
              <a:rPr lang="en-US" sz="2500" dirty="0">
                <a:solidFill>
                  <a:srgbClr val="000000"/>
                </a:solidFill>
              </a:rPr>
              <a:t>The </a:t>
            </a:r>
            <a:r>
              <a:rPr lang="en-US" sz="2500" b="1" dirty="0">
                <a:solidFill>
                  <a:srgbClr val="000000"/>
                </a:solidFill>
                <a:latin typeface="Consolas" panose="020B0609020204030204" pitchFamily="49" charset="0"/>
              </a:rPr>
              <a:t>.2</a:t>
            </a:r>
            <a:r>
              <a:rPr lang="en-US" sz="2500" dirty="0">
                <a:solidFill>
                  <a:srgbClr val="000000"/>
                </a:solidFill>
              </a:rPr>
              <a:t> is the </a:t>
            </a:r>
            <a:r>
              <a:rPr lang="en-US" sz="2500" dirty="0">
                <a:solidFill>
                  <a:srgbClr val="0000FF"/>
                </a:solidFill>
              </a:rPr>
              <a:t>precision</a:t>
            </a:r>
            <a:r>
              <a:rPr lang="en-US" sz="2500" dirty="0">
                <a:solidFill>
                  <a:srgbClr val="000000"/>
                </a:solidFill>
              </a:rPr>
              <a:t> with which the value will be displayed—with </a:t>
            </a:r>
            <a:r>
              <a:rPr lang="en-US" sz="2500" u="sng" dirty="0">
                <a:solidFill>
                  <a:srgbClr val="000000"/>
                </a:solidFill>
              </a:rPr>
              <a:t>2 digits to the right of the decimal point</a:t>
            </a:r>
            <a:r>
              <a:rPr lang="en-US" sz="2500" dirty="0">
                <a:solidFill>
                  <a:srgbClr val="000000"/>
                </a:solidFill>
              </a:rPr>
              <a:t>.</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65</a:t>
            </a:fld>
            <a:endParaRPr lang="en-US" altLang="en-US"/>
          </a:p>
        </p:txBody>
      </p:sp>
      <p:sp>
        <p:nvSpPr>
          <p:cNvPr id="8" name="Title 1">
            <a:extLst>
              <a:ext uri="{FF2B5EF4-FFF2-40B4-BE49-F238E27FC236}">
                <a16:creationId xmlns:a16="http://schemas.microsoft.com/office/drawing/2014/main" id="{4BF77D83-4056-43D3-9576-550FD0E47A14}"/>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pic>
        <p:nvPicPr>
          <p:cNvPr id="9" name="Picture 1" descr="chtp8_03_Page_29">
            <a:extLst>
              <a:ext uri="{FF2B5EF4-FFF2-40B4-BE49-F238E27FC236}">
                <a16:creationId xmlns:a16="http://schemas.microsoft.com/office/drawing/2014/main" id="{8F842CA0-73BC-4DDB-91AC-0667919EB222}"/>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62222"/>
          <a:stretch/>
        </p:blipFill>
        <p:spPr>
          <a:xfrm>
            <a:off x="221942" y="4114800"/>
            <a:ext cx="8875713" cy="2590800"/>
          </a:xfrm>
          <a:prstGeom prst="rect">
            <a:avLst/>
          </a:prstGeom>
          <a:noFill/>
          <a:ln>
            <a:noFill/>
          </a:ln>
        </p:spPr>
      </p:pic>
    </p:spTree>
    <p:extLst>
      <p:ext uri="{BB962C8B-B14F-4D97-AF65-F5344CB8AC3E}">
        <p14:creationId xmlns:p14="http://schemas.microsoft.com/office/powerpoint/2010/main" val="12059125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Placeholder 2"/>
          <p:cNvSpPr>
            <a:spLocks noGrp="1"/>
          </p:cNvSpPr>
          <p:nvPr>
            <p:ph type="body" idx="1"/>
          </p:nvPr>
        </p:nvSpPr>
        <p:spPr>
          <a:xfrm>
            <a:off x="228600" y="1447801"/>
            <a:ext cx="8801100" cy="3962400"/>
          </a:xfrm>
        </p:spPr>
        <p:txBody>
          <a:bodyPr>
            <a:noAutofit/>
          </a:bodyPr>
          <a:lstStyle/>
          <a:p>
            <a:r>
              <a:rPr lang="en-US" altLang="en-US" sz="2300" dirty="0">
                <a:solidFill>
                  <a:srgbClr val="000000"/>
                </a:solidFill>
              </a:rPr>
              <a:t>If the </a:t>
            </a:r>
            <a:r>
              <a:rPr lang="en-US" altLang="en-US" sz="2300" b="1" dirty="0">
                <a:solidFill>
                  <a:srgbClr val="000000"/>
                </a:solidFill>
                <a:latin typeface="Consolas" panose="020B0609020204030204" pitchFamily="49" charset="0"/>
              </a:rPr>
              <a:t>%f</a:t>
            </a:r>
            <a:r>
              <a:rPr lang="en-US" altLang="en-US" sz="2300" dirty="0">
                <a:solidFill>
                  <a:srgbClr val="000000"/>
                </a:solidFill>
              </a:rPr>
              <a:t> conversion </a:t>
            </a:r>
            <a:r>
              <a:rPr lang="en-US" altLang="en-US" sz="2300" dirty="0" err="1">
                <a:solidFill>
                  <a:srgbClr val="000000"/>
                </a:solidFill>
              </a:rPr>
              <a:t>specifier</a:t>
            </a:r>
            <a:r>
              <a:rPr lang="en-US" altLang="en-US" sz="2300" dirty="0">
                <a:solidFill>
                  <a:srgbClr val="000000"/>
                </a:solidFill>
              </a:rPr>
              <a:t> is used (without specifying the precision), the </a:t>
            </a:r>
            <a:r>
              <a:rPr lang="en-US" altLang="en-US" sz="2300" dirty="0">
                <a:solidFill>
                  <a:srgbClr val="0000FF"/>
                </a:solidFill>
              </a:rPr>
              <a:t>default precision</a:t>
            </a:r>
            <a:r>
              <a:rPr lang="en-US" altLang="en-US" sz="2300" dirty="0">
                <a:solidFill>
                  <a:srgbClr val="000000"/>
                </a:solidFill>
              </a:rPr>
              <a:t> of 6 is used—exactly as if the conversion </a:t>
            </a:r>
            <a:r>
              <a:rPr lang="en-US" altLang="en-US" sz="2300" dirty="0" err="1">
                <a:solidFill>
                  <a:srgbClr val="000000"/>
                </a:solidFill>
              </a:rPr>
              <a:t>specifier</a:t>
            </a:r>
            <a:r>
              <a:rPr lang="en-US" altLang="en-US" sz="2300" dirty="0">
                <a:solidFill>
                  <a:srgbClr val="000000"/>
                </a:solidFill>
              </a:rPr>
              <a:t> </a:t>
            </a:r>
            <a:r>
              <a:rPr lang="en-US" altLang="en-US" sz="2300" dirty="0">
                <a:solidFill>
                  <a:srgbClr val="000000"/>
                </a:solidFill>
                <a:latin typeface="Consolas" panose="020B0609020204030204" pitchFamily="49" charset="0"/>
              </a:rPr>
              <a:t>%.6f</a:t>
            </a:r>
            <a:r>
              <a:rPr lang="en-US" altLang="en-US" sz="2300" dirty="0">
                <a:solidFill>
                  <a:srgbClr val="000000"/>
                </a:solidFill>
              </a:rPr>
              <a:t> had been used.</a:t>
            </a:r>
          </a:p>
          <a:p>
            <a:r>
              <a:rPr lang="en-US" altLang="en-US" sz="2300" dirty="0">
                <a:solidFill>
                  <a:srgbClr val="000000"/>
                </a:solidFill>
              </a:rPr>
              <a:t>When floating-point values are printed with precision, the printed value is </a:t>
            </a:r>
            <a:r>
              <a:rPr lang="en-US" altLang="en-US" sz="2300" dirty="0">
                <a:solidFill>
                  <a:srgbClr val="0000FF"/>
                </a:solidFill>
              </a:rPr>
              <a:t>rounded</a:t>
            </a:r>
            <a:r>
              <a:rPr lang="en-US" altLang="en-US" sz="2300" dirty="0">
                <a:solidFill>
                  <a:srgbClr val="000000"/>
                </a:solidFill>
              </a:rPr>
              <a:t> to the indicated number of decimal positions.</a:t>
            </a:r>
          </a:p>
          <a:p>
            <a:r>
              <a:rPr lang="en-US" altLang="en-US" sz="2300" dirty="0">
                <a:solidFill>
                  <a:srgbClr val="000000"/>
                </a:solidFill>
              </a:rPr>
              <a:t>The value in memory is </a:t>
            </a:r>
            <a:r>
              <a:rPr lang="en-US" altLang="en-US" sz="2300" u="sng" dirty="0">
                <a:solidFill>
                  <a:srgbClr val="000000"/>
                </a:solidFill>
              </a:rPr>
              <a:t>unaltered</a:t>
            </a:r>
            <a:r>
              <a:rPr lang="en-US" altLang="en-US" sz="2300" dirty="0">
                <a:solidFill>
                  <a:srgbClr val="000000"/>
                </a:solidFill>
              </a:rPr>
              <a:t>.</a:t>
            </a:r>
          </a:p>
          <a:p>
            <a:r>
              <a:rPr lang="en-US" altLang="en-US" sz="2300" dirty="0">
                <a:solidFill>
                  <a:srgbClr val="000000"/>
                </a:solidFill>
              </a:rPr>
              <a:t>When the following statements are executed, the values 3.45 and 3.4 are printed.</a:t>
            </a:r>
          </a:p>
          <a:p>
            <a:pPr lvl="2"/>
            <a:r>
              <a:rPr lang="en-US" altLang="en-US" sz="2300" b="1" dirty="0" err="1">
                <a:solidFill>
                  <a:srgbClr val="000000"/>
                </a:solidFill>
                <a:latin typeface="Consolas" panose="020B0609020204030204" pitchFamily="49" charset="0"/>
              </a:rPr>
              <a:t>printf</a:t>
            </a:r>
            <a:r>
              <a:rPr lang="en-US" altLang="en-US" sz="2300" b="1" dirty="0">
                <a:solidFill>
                  <a:srgbClr val="000000"/>
                </a:solidFill>
                <a:latin typeface="Consolas" panose="020B0609020204030204" pitchFamily="49" charset="0"/>
              </a:rPr>
              <a:t>(</a:t>
            </a:r>
            <a:r>
              <a:rPr lang="en-US" altLang="en-US" sz="2300" dirty="0">
                <a:solidFill>
                  <a:srgbClr val="000000"/>
                </a:solidFill>
                <a:latin typeface="Consolas" panose="020B0609020204030204" pitchFamily="49" charset="0"/>
              </a:rPr>
              <a:t> </a:t>
            </a:r>
            <a:r>
              <a:rPr lang="en-US" altLang="en-US" sz="2300" b="1" dirty="0">
                <a:solidFill>
                  <a:srgbClr val="128AFF"/>
                </a:solidFill>
                <a:latin typeface="Consolas" panose="020B0609020204030204" pitchFamily="49" charset="0"/>
              </a:rPr>
              <a:t>"%.2f\n"</a:t>
            </a:r>
            <a:r>
              <a:rPr lang="en-US" altLang="en-US" sz="2300" b="1" dirty="0">
                <a:solidFill>
                  <a:srgbClr val="000000"/>
                </a:solidFill>
                <a:latin typeface="Consolas" panose="020B0609020204030204" pitchFamily="49" charset="0"/>
              </a:rPr>
              <a:t>, 3.446 ); </a:t>
            </a:r>
            <a:r>
              <a:rPr lang="en-US" altLang="en-US" sz="2300" b="1" dirty="0">
                <a:solidFill>
                  <a:srgbClr val="00BF00"/>
                </a:solidFill>
                <a:latin typeface="Consolas" panose="020B0609020204030204" pitchFamily="49" charset="0"/>
              </a:rPr>
              <a:t>// prints 3.45 </a:t>
            </a:r>
            <a:br>
              <a:rPr lang="en-US" altLang="en-US" sz="2300" b="1" dirty="0">
                <a:solidFill>
                  <a:srgbClr val="00BF00"/>
                </a:solidFill>
                <a:latin typeface="Consolas" panose="020B0609020204030204" pitchFamily="49" charset="0"/>
              </a:rPr>
            </a:br>
            <a:r>
              <a:rPr lang="en-US" altLang="en-US" sz="2300" b="1" dirty="0" err="1">
                <a:solidFill>
                  <a:srgbClr val="000000"/>
                </a:solidFill>
                <a:latin typeface="Consolas" panose="020B0609020204030204" pitchFamily="49" charset="0"/>
              </a:rPr>
              <a:t>printf</a:t>
            </a:r>
            <a:r>
              <a:rPr lang="en-US" altLang="en-US" sz="2300" b="1" dirty="0">
                <a:solidFill>
                  <a:srgbClr val="000000"/>
                </a:solidFill>
                <a:latin typeface="Consolas" panose="020B0609020204030204" pitchFamily="49" charset="0"/>
              </a:rPr>
              <a:t>( </a:t>
            </a:r>
            <a:r>
              <a:rPr lang="en-US" altLang="en-US" sz="2300" b="1" dirty="0">
                <a:solidFill>
                  <a:srgbClr val="128AFF"/>
                </a:solidFill>
                <a:latin typeface="Consolas" panose="020B0609020204030204" pitchFamily="49" charset="0"/>
              </a:rPr>
              <a:t>"%.1f\n"</a:t>
            </a:r>
            <a:r>
              <a:rPr lang="en-US" altLang="en-US" sz="2300" b="1" dirty="0">
                <a:solidFill>
                  <a:srgbClr val="000000"/>
                </a:solidFill>
                <a:latin typeface="Consolas" panose="020B0609020204030204" pitchFamily="49" charset="0"/>
              </a:rPr>
              <a:t>, 3.446 ); </a:t>
            </a:r>
            <a:r>
              <a:rPr lang="en-US" altLang="en-US" sz="2300" b="1" dirty="0">
                <a:solidFill>
                  <a:srgbClr val="00BF00"/>
                </a:solidFill>
                <a:latin typeface="Consolas" panose="020B0609020204030204" pitchFamily="49" charset="0"/>
              </a:rPr>
              <a:t>// prints 3.4</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66</a:t>
            </a:fld>
            <a:endParaRPr lang="en-US" altLang="en-US"/>
          </a:p>
        </p:txBody>
      </p:sp>
      <p:sp>
        <p:nvSpPr>
          <p:cNvPr id="8" name="Title 1">
            <a:extLst>
              <a:ext uri="{FF2B5EF4-FFF2-40B4-BE49-F238E27FC236}">
                <a16:creationId xmlns:a16="http://schemas.microsoft.com/office/drawing/2014/main" id="{4A9F5476-1542-4BFD-A8BB-17184457245E}"/>
              </a:ext>
            </a:extLst>
          </p:cNvPr>
          <p:cNvSpPr>
            <a:spLocks noGrp="1"/>
          </p:cNvSpPr>
          <p:nvPr>
            <p:ph type="title"/>
          </p:nvPr>
        </p:nvSpPr>
        <p:spPr>
          <a:xfrm>
            <a:off x="114300" y="118030"/>
            <a:ext cx="8915400" cy="1143000"/>
          </a:xfrm>
        </p:spPr>
        <p:txBody>
          <a:bodyPr>
            <a:noAutofit/>
          </a:bodyPr>
          <a:lstStyle/>
          <a:p>
            <a:r>
              <a:rPr lang="en-US" altLang="en-US" sz="3000" dirty="0">
                <a:solidFill>
                  <a:srgbClr val="24B5A1"/>
                </a:solidFill>
                <a:latin typeface="Arial" panose="020B0604020202020204" pitchFamily="34" charset="0"/>
              </a:rPr>
              <a:t>3.9  </a:t>
            </a:r>
            <a:r>
              <a:rPr lang="en-US" altLang="en-US" sz="3000" dirty="0">
                <a:solidFill>
                  <a:srgbClr val="3380E6"/>
                </a:solidFill>
                <a:latin typeface="Arial" panose="020B0604020202020204" pitchFamily="34" charset="0"/>
              </a:rPr>
              <a:t>Formulating Algorithms with Top-Down, Stepwise Refinement Case Study 2: </a:t>
            </a:r>
            <a:br>
              <a:rPr lang="tr-TR" altLang="en-US" sz="3000" dirty="0">
                <a:solidFill>
                  <a:srgbClr val="3380E6"/>
                </a:solidFill>
                <a:latin typeface="Arial" panose="020B0604020202020204" pitchFamily="34" charset="0"/>
              </a:rPr>
            </a:br>
            <a:r>
              <a:rPr lang="en-US" altLang="en-US" sz="3000" b="1" dirty="0">
                <a:solidFill>
                  <a:srgbClr val="3380E6"/>
                </a:solidFill>
                <a:latin typeface="Arial" panose="020B0604020202020204" pitchFamily="34" charset="0"/>
              </a:rPr>
              <a:t>Sentinel-Controlled Iteration</a:t>
            </a:r>
            <a:r>
              <a:rPr lang="tr-TR" altLang="en-US" sz="3000" b="1" dirty="0">
                <a:solidFill>
                  <a:srgbClr val="3380E6"/>
                </a:solidFill>
                <a:latin typeface="Arial" panose="020B0604020202020204" pitchFamily="34" charset="0"/>
              </a:rPr>
              <a:t> (Cont.)</a:t>
            </a:r>
            <a:endParaRPr lang="en-US" altLang="en-US" sz="3000" b="1" dirty="0">
              <a:solidFill>
                <a:srgbClr val="3380E6"/>
              </a:solidFill>
              <a:latin typeface="Arial" panose="020B0604020202020204" pitchFamily="34" charset="0"/>
            </a:endParaRPr>
          </a:p>
        </p:txBody>
      </p:sp>
      <p:pic>
        <p:nvPicPr>
          <p:cNvPr id="9" name="Picture 1" descr="chtp8_03_Page_32">
            <a:extLst>
              <a:ext uri="{FF2B5EF4-FFF2-40B4-BE49-F238E27FC236}">
                <a16:creationId xmlns:a16="http://schemas.microsoft.com/office/drawing/2014/main" id="{C82D7DF0-DFEB-4BB6-A5B9-FCA8B9FCE9A3}"/>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5366" t="5555" r="6208" b="81112"/>
          <a:stretch/>
        </p:blipFill>
        <p:spPr>
          <a:xfrm>
            <a:off x="219722" y="5403420"/>
            <a:ext cx="5253001" cy="612000"/>
          </a:xfrm>
          <a:prstGeom prst="rect">
            <a:avLst/>
          </a:prstGeom>
          <a:noFill/>
          <a:ln>
            <a:noFill/>
          </a:ln>
        </p:spPr>
      </p:pic>
      <p:pic>
        <p:nvPicPr>
          <p:cNvPr id="10" name="Picture 1" descr="chtp8_03_Page_33">
            <a:extLst>
              <a:ext uri="{FF2B5EF4-FFF2-40B4-BE49-F238E27FC236}">
                <a16:creationId xmlns:a16="http://schemas.microsoft.com/office/drawing/2014/main" id="{8495A7D2-6BBF-491F-BAB8-6EDA6050FF8F}"/>
              </a:ext>
            </a:extLst>
          </p:cNvPr>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l="5366" t="6666" r="6208" b="77778"/>
          <a:stretch/>
        </p:blipFill>
        <p:spPr>
          <a:xfrm>
            <a:off x="228600" y="6109475"/>
            <a:ext cx="4502574" cy="612000"/>
          </a:xfrm>
          <a:prstGeom prst="rect">
            <a:avLst/>
          </a:prstGeom>
          <a:noFill/>
          <a:ln>
            <a:noFill/>
          </a:ln>
        </p:spPr>
      </p:pic>
      <p:pic>
        <p:nvPicPr>
          <p:cNvPr id="11" name="Picture 1" descr="chtp8_03_Page_34">
            <a:extLst>
              <a:ext uri="{FF2B5EF4-FFF2-40B4-BE49-F238E27FC236}">
                <a16:creationId xmlns:a16="http://schemas.microsoft.com/office/drawing/2014/main" id="{2FA1D644-1EBB-4299-87BF-26C958F8D64B}"/>
              </a:ext>
            </a:extLst>
          </p:cNvPr>
          <p:cNvPicPr>
            <a:picLocks noGrp="1" noChangeAspect="1"/>
          </p:cNvPicPr>
          <p:nvPr isPhoto="1"/>
        </p:nvPicPr>
        <p:blipFill rotWithShape="1">
          <a:blip r:embed="rId4" cstate="print">
            <a:lum/>
            <a:extLst>
              <a:ext uri="{28A0092B-C50C-407E-A947-70E740481C1C}">
                <a14:useLocalDpi xmlns:a14="http://schemas.microsoft.com/office/drawing/2010/main" val="0"/>
              </a:ext>
            </a:extLst>
          </a:blip>
          <a:srcRect l="5357" t="5788" r="37122" b="81990"/>
          <a:stretch/>
        </p:blipFill>
        <p:spPr>
          <a:xfrm>
            <a:off x="4799019" y="6109475"/>
            <a:ext cx="3508361" cy="576000"/>
          </a:xfrm>
          <a:prstGeom prst="rect">
            <a:avLst/>
          </a:prstGeom>
          <a:noFill/>
          <a:ln>
            <a:noFill/>
          </a:ln>
        </p:spPr>
      </p:pic>
    </p:spTree>
    <p:extLst>
      <p:ext uri="{BB962C8B-B14F-4D97-AF65-F5344CB8AC3E}">
        <p14:creationId xmlns:p14="http://schemas.microsoft.com/office/powerpoint/2010/main" val="34122170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457200" y="228600"/>
            <a:ext cx="8229600" cy="8683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a:t>
            </a:r>
          </a:p>
        </p:txBody>
      </p:sp>
      <p:sp>
        <p:nvSpPr>
          <p:cNvPr id="111619" name="Text Placeholder 2"/>
          <p:cNvSpPr>
            <a:spLocks noGrp="1"/>
          </p:cNvSpPr>
          <p:nvPr>
            <p:ph type="body" idx="1"/>
          </p:nvPr>
        </p:nvSpPr>
        <p:spPr>
          <a:xfrm>
            <a:off x="133350" y="1371600"/>
            <a:ext cx="8877300" cy="4554984"/>
          </a:xfrm>
        </p:spPr>
        <p:txBody>
          <a:bodyPr>
            <a:normAutofit fontScale="92500" lnSpcReduction="10000"/>
          </a:bodyPr>
          <a:lstStyle/>
          <a:p>
            <a:pPr>
              <a:lnSpc>
                <a:spcPct val="90000"/>
              </a:lnSpc>
            </a:pPr>
            <a:r>
              <a:rPr lang="en-US" altLang="en-US" dirty="0">
                <a:solidFill>
                  <a:srgbClr val="000000"/>
                </a:solidFill>
              </a:rPr>
              <a:t>Let’s work another complete problem.</a:t>
            </a:r>
          </a:p>
          <a:p>
            <a:pPr>
              <a:lnSpc>
                <a:spcPct val="90000"/>
              </a:lnSpc>
            </a:pPr>
            <a:r>
              <a:rPr lang="en-US" altLang="en-US" dirty="0">
                <a:solidFill>
                  <a:srgbClr val="000000"/>
                </a:solidFill>
              </a:rPr>
              <a:t>We’ll once again formulate the algorithm using </a:t>
            </a:r>
            <a:r>
              <a:rPr lang="en-US" altLang="en-US" dirty="0" err="1">
                <a:solidFill>
                  <a:srgbClr val="000000"/>
                </a:solidFill>
              </a:rPr>
              <a:t>pseudocode</a:t>
            </a:r>
            <a:r>
              <a:rPr lang="en-US" altLang="en-US" dirty="0">
                <a:solidFill>
                  <a:srgbClr val="000000"/>
                </a:solidFill>
              </a:rPr>
              <a:t> and top-down, stepwise refinement, and write a corresponding C program.</a:t>
            </a:r>
          </a:p>
          <a:p>
            <a:pPr>
              <a:lnSpc>
                <a:spcPct val="90000"/>
              </a:lnSpc>
            </a:pPr>
            <a:r>
              <a:rPr lang="en-US" altLang="en-US" dirty="0">
                <a:solidFill>
                  <a:srgbClr val="000000"/>
                </a:solidFill>
              </a:rPr>
              <a:t>We’ve seen that control statements may be stacked on top of one another (in sequence) just as a child stacks building blocks.</a:t>
            </a:r>
          </a:p>
          <a:p>
            <a:pPr>
              <a:lnSpc>
                <a:spcPct val="90000"/>
              </a:lnSpc>
            </a:pPr>
            <a:r>
              <a:rPr lang="en-US" altLang="en-US" dirty="0">
                <a:solidFill>
                  <a:srgbClr val="000000"/>
                </a:solidFill>
              </a:rPr>
              <a:t>In this case study we’ll see the only other</a:t>
            </a:r>
            <a:r>
              <a:rPr lang="tr-TR" altLang="en-US" dirty="0">
                <a:solidFill>
                  <a:srgbClr val="000000"/>
                </a:solidFill>
              </a:rPr>
              <a:t> </a:t>
            </a:r>
            <a:r>
              <a:rPr lang="en-US" altLang="en-US" dirty="0">
                <a:solidFill>
                  <a:srgbClr val="000000"/>
                </a:solidFill>
              </a:rPr>
              <a:t>structured way control statements may be connected in C, namely through </a:t>
            </a:r>
            <a:r>
              <a:rPr lang="en-US" altLang="en-US" dirty="0">
                <a:solidFill>
                  <a:srgbClr val="0000FF"/>
                </a:solidFill>
              </a:rPr>
              <a:t>nesting</a:t>
            </a:r>
            <a:r>
              <a:rPr lang="en-US" altLang="en-US" dirty="0">
                <a:solidFill>
                  <a:srgbClr val="000000"/>
                </a:solidFill>
              </a:rPr>
              <a:t> of </a:t>
            </a:r>
            <a:r>
              <a:rPr lang="en-US" altLang="en-US" u="sng" dirty="0">
                <a:solidFill>
                  <a:srgbClr val="000000"/>
                </a:solidFill>
              </a:rPr>
              <a:t>one control statement within another</a:t>
            </a:r>
            <a:r>
              <a:rPr lang="en-US" altLang="en-US" dirty="0">
                <a:solidFill>
                  <a:srgbClr val="000000"/>
                </a:solidFill>
              </a:rPr>
              <a:t>.</a:t>
            </a:r>
          </a:p>
        </p:txBody>
      </p:sp>
      <p:sp>
        <p:nvSpPr>
          <p:cNvPr id="1116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67</a:t>
            </a:fld>
            <a:endParaRPr lang="en-US" altLang="en-US" dirty="0"/>
          </a:p>
        </p:txBody>
      </p:sp>
    </p:spTree>
    <p:extLst>
      <p:ext uri="{BB962C8B-B14F-4D97-AF65-F5344CB8AC3E}">
        <p14:creationId xmlns:p14="http://schemas.microsoft.com/office/powerpoint/2010/main" val="8365313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457200" y="274638"/>
            <a:ext cx="8229600" cy="9445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12643" name="Text Placeholder 2"/>
          <p:cNvSpPr>
            <a:spLocks noGrp="1"/>
          </p:cNvSpPr>
          <p:nvPr>
            <p:ph type="body" idx="1"/>
          </p:nvPr>
        </p:nvSpPr>
        <p:spPr>
          <a:xfrm>
            <a:off x="152400" y="1371600"/>
            <a:ext cx="8839200" cy="4525963"/>
          </a:xfrm>
        </p:spPr>
        <p:txBody>
          <a:bodyPr>
            <a:normAutofit fontScale="92500" lnSpcReduction="10000"/>
          </a:bodyPr>
          <a:lstStyle/>
          <a:p>
            <a:r>
              <a:rPr lang="en-US" altLang="en-US" dirty="0">
                <a:solidFill>
                  <a:srgbClr val="000000"/>
                </a:solidFill>
              </a:rPr>
              <a:t>Consider the following problem statement:</a:t>
            </a:r>
          </a:p>
          <a:p>
            <a:pPr lvl="1"/>
            <a:r>
              <a:rPr lang="en-US" altLang="en-US" dirty="0">
                <a:solidFill>
                  <a:srgbClr val="000000"/>
                </a:solidFill>
              </a:rPr>
              <a:t>A college offers a course that prepares students for the state licensing exam for real estate brokers. </a:t>
            </a:r>
            <a:endParaRPr lang="tr-TR" altLang="en-US" dirty="0">
              <a:solidFill>
                <a:srgbClr val="000000"/>
              </a:solidFill>
            </a:endParaRPr>
          </a:p>
          <a:p>
            <a:pPr lvl="1"/>
            <a:r>
              <a:rPr lang="en-US" altLang="en-US" dirty="0">
                <a:solidFill>
                  <a:srgbClr val="000000"/>
                </a:solidFill>
              </a:rPr>
              <a:t>Last year, 10 of the students who completed this course took the licensing examination. </a:t>
            </a:r>
            <a:endParaRPr lang="tr-TR" altLang="en-US" dirty="0">
              <a:solidFill>
                <a:srgbClr val="000000"/>
              </a:solidFill>
            </a:endParaRPr>
          </a:p>
          <a:p>
            <a:pPr lvl="1"/>
            <a:r>
              <a:rPr lang="en-US" altLang="en-US" dirty="0">
                <a:solidFill>
                  <a:srgbClr val="000000"/>
                </a:solidFill>
              </a:rPr>
              <a:t>Naturally, the college wants to know how well its students did on the exam. </a:t>
            </a:r>
            <a:endParaRPr lang="tr-TR" altLang="en-US" dirty="0">
              <a:solidFill>
                <a:srgbClr val="000000"/>
              </a:solidFill>
            </a:endParaRPr>
          </a:p>
          <a:p>
            <a:pPr lvl="1"/>
            <a:r>
              <a:rPr lang="en-US" altLang="en-US" dirty="0">
                <a:solidFill>
                  <a:srgbClr val="000000"/>
                </a:solidFill>
              </a:rPr>
              <a:t>You’ve been asked to write a program to </a:t>
            </a:r>
            <a:r>
              <a:rPr lang="en-US" altLang="en-US" u="sng" dirty="0">
                <a:solidFill>
                  <a:srgbClr val="000000"/>
                </a:solidFill>
              </a:rPr>
              <a:t>summarize the results</a:t>
            </a:r>
            <a:r>
              <a:rPr lang="en-US" altLang="en-US" dirty="0">
                <a:solidFill>
                  <a:srgbClr val="000000"/>
                </a:solidFill>
              </a:rPr>
              <a:t>. You’ve been given a list of these 10 students.</a:t>
            </a:r>
            <a:endParaRPr lang="tr-TR" altLang="en-US" dirty="0">
              <a:solidFill>
                <a:srgbClr val="000000"/>
              </a:solidFill>
            </a:endParaRPr>
          </a:p>
          <a:p>
            <a:pPr lvl="1"/>
            <a:r>
              <a:rPr lang="en-US" altLang="en-US" dirty="0">
                <a:solidFill>
                  <a:srgbClr val="000000"/>
                </a:solidFill>
              </a:rPr>
              <a:t> Next to each name a 1 is written if the student passed the exam and a 2 if the student failed.</a:t>
            </a:r>
          </a:p>
        </p:txBody>
      </p:sp>
      <p:sp>
        <p:nvSpPr>
          <p:cNvPr id="1126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68</a:t>
            </a:fld>
            <a:endParaRPr lang="en-US" altLang="en-US"/>
          </a:p>
        </p:txBody>
      </p:sp>
    </p:spTree>
    <p:extLst>
      <p:ext uri="{BB962C8B-B14F-4D97-AF65-F5344CB8AC3E}">
        <p14:creationId xmlns:p14="http://schemas.microsoft.com/office/powerpoint/2010/main" val="953331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457200" y="274638"/>
            <a:ext cx="8229600" cy="7921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13667" name="Text Placeholder 2"/>
          <p:cNvSpPr>
            <a:spLocks noGrp="1"/>
          </p:cNvSpPr>
          <p:nvPr>
            <p:ph type="body" idx="1"/>
          </p:nvPr>
        </p:nvSpPr>
        <p:spPr>
          <a:xfrm>
            <a:off x="152400" y="1371600"/>
            <a:ext cx="8839200" cy="4648200"/>
          </a:xfrm>
        </p:spPr>
        <p:txBody>
          <a:bodyPr>
            <a:normAutofit fontScale="92500" lnSpcReduction="10000"/>
          </a:bodyPr>
          <a:lstStyle/>
          <a:p>
            <a:r>
              <a:rPr lang="en-US" altLang="en-US" dirty="0">
                <a:solidFill>
                  <a:srgbClr val="000000"/>
                </a:solidFill>
              </a:rPr>
              <a:t>Your program should analyze the results of the exam as follows:</a:t>
            </a:r>
          </a:p>
          <a:p>
            <a:pPr lvl="1"/>
            <a:r>
              <a:rPr lang="en-US" altLang="en-US" dirty="0">
                <a:solidFill>
                  <a:srgbClr val="000000"/>
                </a:solidFill>
              </a:rPr>
              <a:t>Input each test result (i.e., a 1 or a 2). Display the prompting message “Enter result” each time the program requests another test result.</a:t>
            </a:r>
          </a:p>
          <a:p>
            <a:pPr lvl="1"/>
            <a:r>
              <a:rPr lang="en-US" altLang="en-US" u="sng" dirty="0">
                <a:solidFill>
                  <a:srgbClr val="000000"/>
                </a:solidFill>
              </a:rPr>
              <a:t>Count</a:t>
            </a:r>
            <a:r>
              <a:rPr lang="en-US" altLang="en-US" dirty="0">
                <a:solidFill>
                  <a:srgbClr val="000000"/>
                </a:solidFill>
              </a:rPr>
              <a:t> the number of test results of each type.</a:t>
            </a:r>
          </a:p>
          <a:p>
            <a:pPr lvl="1"/>
            <a:r>
              <a:rPr lang="en-US" altLang="en-US" u="sng" dirty="0">
                <a:solidFill>
                  <a:srgbClr val="000000"/>
                </a:solidFill>
              </a:rPr>
              <a:t>Display</a:t>
            </a:r>
            <a:r>
              <a:rPr lang="en-US" altLang="en-US" dirty="0">
                <a:solidFill>
                  <a:srgbClr val="000000"/>
                </a:solidFill>
              </a:rPr>
              <a:t> a summary of the test results indicating the number of students who passed and the number who failed.</a:t>
            </a:r>
          </a:p>
          <a:p>
            <a:pPr lvl="1"/>
            <a:r>
              <a:rPr lang="en-US" altLang="en-US" dirty="0">
                <a:solidFill>
                  <a:srgbClr val="000000"/>
                </a:solidFill>
              </a:rPr>
              <a:t>If more than eight students passed the exam, print the message “Bonus to instructor!”</a:t>
            </a:r>
          </a:p>
        </p:txBody>
      </p:sp>
      <p:sp>
        <p:nvSpPr>
          <p:cNvPr id="1136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69</a:t>
            </a:fld>
            <a:endParaRPr lang="en-US" altLang="en-US" dirty="0"/>
          </a:p>
        </p:txBody>
      </p:sp>
    </p:spTree>
    <p:extLst>
      <p:ext uri="{BB962C8B-B14F-4D97-AF65-F5344CB8AC3E}">
        <p14:creationId xmlns:p14="http://schemas.microsoft.com/office/powerpoint/2010/main" val="40993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solidFill>
                  <a:srgbClr val="24B5A1"/>
                </a:solidFill>
                <a:latin typeface="Arial" panose="020B0604020202020204" pitchFamily="34" charset="0"/>
              </a:rPr>
              <a:t>3.3  </a:t>
            </a:r>
            <a:r>
              <a:rPr lang="en-US" altLang="en-US">
                <a:solidFill>
                  <a:srgbClr val="3380E6"/>
                </a:solidFill>
                <a:latin typeface="Arial" panose="020B0604020202020204" pitchFamily="34" charset="0"/>
              </a:rPr>
              <a:t>Pseudocode (Cont.)</a:t>
            </a:r>
          </a:p>
        </p:txBody>
      </p:sp>
      <p:sp>
        <p:nvSpPr>
          <p:cNvPr id="19459" name="Text Placeholder 2"/>
          <p:cNvSpPr>
            <a:spLocks noGrp="1"/>
          </p:cNvSpPr>
          <p:nvPr>
            <p:ph type="body" idx="1"/>
          </p:nvPr>
        </p:nvSpPr>
        <p:spPr/>
        <p:txBody>
          <a:bodyPr rtlCol="0">
            <a:normAutofit fontScale="92500" lnSpcReduction="10000"/>
          </a:bodyPr>
          <a:lstStyle/>
          <a:p>
            <a:pPr fontAlgn="auto">
              <a:lnSpc>
                <a:spcPct val="90000"/>
              </a:lnSpc>
              <a:spcAft>
                <a:spcPts val="0"/>
              </a:spcAft>
              <a:defRPr/>
            </a:pPr>
            <a:r>
              <a:rPr lang="en-US" altLang="en-US" dirty="0">
                <a:solidFill>
                  <a:srgbClr val="000000"/>
                </a:solidFill>
              </a:rPr>
              <a:t>For example, the definition</a:t>
            </a:r>
          </a:p>
          <a:p>
            <a:pPr lvl="2" fontAlgn="auto">
              <a:lnSpc>
                <a:spcPct val="90000"/>
              </a:lnSpc>
              <a:spcAft>
                <a:spcPts val="0"/>
              </a:spcAft>
              <a:defRPr/>
            </a:pPr>
            <a:r>
              <a:rPr lang="en-US" altLang="en-US" b="1" dirty="0" err="1">
                <a:solidFill>
                  <a:srgbClr val="0000FF"/>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a:t>
            </a:r>
          </a:p>
          <a:p>
            <a:pPr marL="365125" lvl="1" indent="0" fontAlgn="auto">
              <a:lnSpc>
                <a:spcPct val="90000"/>
              </a:lnSpc>
              <a:spcAft>
                <a:spcPts val="0"/>
              </a:spcAft>
              <a:buFont typeface="Verdana" pitchFamily="34" charset="0"/>
              <a:buNone/>
              <a:defRPr/>
            </a:pPr>
            <a:r>
              <a:rPr lang="en-US" altLang="en-US" sz="2700" dirty="0">
                <a:solidFill>
                  <a:srgbClr val="000000"/>
                </a:solidFill>
              </a:rPr>
              <a:t>tells the compiler the type of variable </a:t>
            </a:r>
            <a:r>
              <a:rPr lang="en-US" altLang="en-US" sz="2400" dirty="0" err="1">
                <a:solidFill>
                  <a:srgbClr val="000000"/>
                </a:solidFill>
                <a:latin typeface="Consolas" panose="020B0609020204030204" pitchFamily="49" charset="0"/>
              </a:rPr>
              <a:t>i</a:t>
            </a:r>
            <a:r>
              <a:rPr lang="en-US" altLang="en-US" sz="2400" dirty="0">
                <a:solidFill>
                  <a:srgbClr val="000000"/>
                </a:solidFill>
              </a:rPr>
              <a:t> </a:t>
            </a:r>
            <a:r>
              <a:rPr lang="en-US" altLang="en-US" sz="2700" dirty="0">
                <a:solidFill>
                  <a:srgbClr val="000000"/>
                </a:solidFill>
              </a:rPr>
              <a:t>and instructs the compiler to reserve space in memory for the variable.</a:t>
            </a:r>
          </a:p>
          <a:p>
            <a:pPr fontAlgn="auto">
              <a:lnSpc>
                <a:spcPct val="90000"/>
              </a:lnSpc>
              <a:spcAft>
                <a:spcPts val="0"/>
              </a:spcAft>
              <a:defRPr/>
            </a:pPr>
            <a:r>
              <a:rPr lang="en-US" altLang="en-US" dirty="0">
                <a:solidFill>
                  <a:srgbClr val="000000"/>
                </a:solidFill>
              </a:rPr>
              <a:t>But this definition </a:t>
            </a:r>
            <a:r>
              <a:rPr lang="en-US" altLang="en-US" u="sng" dirty="0">
                <a:solidFill>
                  <a:srgbClr val="000000"/>
                </a:solidFill>
              </a:rPr>
              <a:t>does </a:t>
            </a:r>
            <a:r>
              <a:rPr lang="en-US" altLang="en-US" i="1" u="sng" dirty="0">
                <a:solidFill>
                  <a:srgbClr val="000000"/>
                </a:solidFill>
              </a:rPr>
              <a:t>not</a:t>
            </a:r>
            <a:r>
              <a:rPr lang="en-US" altLang="en-US" u="sng" dirty="0">
                <a:solidFill>
                  <a:srgbClr val="000000"/>
                </a:solidFill>
              </a:rPr>
              <a:t> cause any action</a:t>
            </a:r>
            <a:r>
              <a:rPr lang="en-US" altLang="en-US" dirty="0">
                <a:solidFill>
                  <a:srgbClr val="000000"/>
                </a:solidFill>
              </a:rPr>
              <a:t>—</a:t>
            </a:r>
            <a:r>
              <a:rPr lang="tr-TR" altLang="en-US" dirty="0">
                <a:solidFill>
                  <a:srgbClr val="000000"/>
                </a:solidFill>
              </a:rPr>
              <a:t>(</a:t>
            </a:r>
            <a:r>
              <a:rPr lang="en-US" altLang="en-US" dirty="0">
                <a:solidFill>
                  <a:srgbClr val="000000"/>
                </a:solidFill>
              </a:rPr>
              <a:t>such as input, output, a calculation or a comparison</a:t>
            </a:r>
            <a:r>
              <a:rPr lang="tr-TR" altLang="en-US" dirty="0">
                <a:solidFill>
                  <a:srgbClr val="000000"/>
                </a:solidFill>
              </a:rPr>
              <a:t>)</a:t>
            </a:r>
            <a:r>
              <a:rPr lang="en-US" altLang="en-US" dirty="0">
                <a:solidFill>
                  <a:srgbClr val="000000"/>
                </a:solidFill>
              </a:rPr>
              <a:t>—to occur when the program is executed.</a:t>
            </a:r>
          </a:p>
          <a:p>
            <a:pPr fontAlgn="auto">
              <a:lnSpc>
                <a:spcPct val="90000"/>
              </a:lnSpc>
              <a:spcAft>
                <a:spcPts val="0"/>
              </a:spcAft>
              <a:defRPr/>
            </a:pPr>
            <a:r>
              <a:rPr lang="en-US" altLang="en-US" dirty="0">
                <a:solidFill>
                  <a:srgbClr val="000000"/>
                </a:solidFill>
              </a:rPr>
              <a:t>Some programmers choose to </a:t>
            </a:r>
            <a:r>
              <a:rPr lang="en-US" altLang="en-US" u="sng" dirty="0">
                <a:solidFill>
                  <a:srgbClr val="000000"/>
                </a:solidFill>
              </a:rPr>
              <a:t>list each variable</a:t>
            </a:r>
            <a:r>
              <a:rPr lang="en-US" altLang="en-US" dirty="0">
                <a:solidFill>
                  <a:srgbClr val="000000"/>
                </a:solidFill>
              </a:rPr>
              <a:t> and briefly </a:t>
            </a:r>
            <a:r>
              <a:rPr lang="en-US" altLang="en-US" u="sng" dirty="0">
                <a:solidFill>
                  <a:srgbClr val="000000"/>
                </a:solidFill>
              </a:rPr>
              <a:t>mention the purpose of each</a:t>
            </a:r>
            <a:r>
              <a:rPr lang="en-US" altLang="en-US" dirty="0">
                <a:solidFill>
                  <a:srgbClr val="000000"/>
                </a:solidFill>
              </a:rPr>
              <a:t> at the beginning of a </a:t>
            </a:r>
            <a:r>
              <a:rPr lang="en-US" altLang="en-US" dirty="0" err="1">
                <a:solidFill>
                  <a:srgbClr val="000000"/>
                </a:solidFill>
              </a:rPr>
              <a:t>pseudocode</a:t>
            </a:r>
            <a:r>
              <a:rPr lang="en-US" altLang="en-US" dirty="0">
                <a:solidFill>
                  <a:srgbClr val="000000"/>
                </a:solidFill>
              </a:rPr>
              <a:t> program. </a:t>
            </a: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a:t>
            </a:fld>
            <a:endParaRPr lang="en-US" altLang="en-US"/>
          </a:p>
        </p:txBody>
      </p:sp>
    </p:spTree>
    <p:extLst>
      <p:ext uri="{BB962C8B-B14F-4D97-AF65-F5344CB8AC3E}">
        <p14:creationId xmlns:p14="http://schemas.microsoft.com/office/powerpoint/2010/main" val="567254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457200" y="274638"/>
            <a:ext cx="8229600" cy="7921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14691" name="Text Placeholder 2"/>
          <p:cNvSpPr>
            <a:spLocks noGrp="1"/>
          </p:cNvSpPr>
          <p:nvPr>
            <p:ph type="body" idx="1"/>
          </p:nvPr>
        </p:nvSpPr>
        <p:spPr>
          <a:xfrm>
            <a:off x="152400" y="1255050"/>
            <a:ext cx="8915400" cy="5328312"/>
          </a:xfrm>
        </p:spPr>
        <p:txBody>
          <a:bodyPr>
            <a:normAutofit/>
          </a:bodyPr>
          <a:lstStyle/>
          <a:p>
            <a:pPr>
              <a:lnSpc>
                <a:spcPct val="90000"/>
              </a:lnSpc>
            </a:pPr>
            <a:r>
              <a:rPr lang="en-US" altLang="en-US" sz="2500" dirty="0">
                <a:solidFill>
                  <a:srgbClr val="000000"/>
                </a:solidFill>
              </a:rPr>
              <a:t>After reading the problem statement carefully, we make the following observations:</a:t>
            </a:r>
          </a:p>
          <a:p>
            <a:pPr lvl="1">
              <a:lnSpc>
                <a:spcPct val="90000"/>
              </a:lnSpc>
            </a:pPr>
            <a:r>
              <a:rPr lang="en-US" altLang="en-US" sz="2100" dirty="0">
                <a:solidFill>
                  <a:srgbClr val="000000"/>
                </a:solidFill>
              </a:rPr>
              <a:t>The program </a:t>
            </a:r>
            <a:r>
              <a:rPr lang="en-US" altLang="en-US" sz="2100" u="sng" dirty="0">
                <a:solidFill>
                  <a:srgbClr val="000000"/>
                </a:solidFill>
              </a:rPr>
              <a:t>must process 10 test results</a:t>
            </a:r>
            <a:r>
              <a:rPr lang="en-US" altLang="en-US" sz="2100" dirty="0">
                <a:solidFill>
                  <a:srgbClr val="000000"/>
                </a:solidFill>
              </a:rPr>
              <a:t>. A counter-controlled loop will be used.</a:t>
            </a:r>
          </a:p>
          <a:p>
            <a:pPr lvl="1">
              <a:lnSpc>
                <a:spcPct val="90000"/>
              </a:lnSpc>
            </a:pPr>
            <a:r>
              <a:rPr lang="en-US" altLang="en-US" sz="2100" dirty="0">
                <a:solidFill>
                  <a:srgbClr val="000000"/>
                </a:solidFill>
              </a:rPr>
              <a:t>Each test result is a number—either a 1 or a 2. Each time the program reads a test result, the program must determine whether the number is a 1 or a 2. We </a:t>
            </a:r>
            <a:r>
              <a:rPr lang="en-US" altLang="en-US" sz="2100" u="sng" dirty="0">
                <a:solidFill>
                  <a:srgbClr val="000000"/>
                </a:solidFill>
              </a:rPr>
              <a:t>test for a 1 in our algorithm</a:t>
            </a:r>
            <a:r>
              <a:rPr lang="en-US" altLang="en-US" sz="2100" dirty="0">
                <a:solidFill>
                  <a:srgbClr val="000000"/>
                </a:solidFill>
              </a:rPr>
              <a:t>. If the number is not a 1, we assume that it’s a 2. </a:t>
            </a:r>
          </a:p>
          <a:p>
            <a:pPr lvl="1">
              <a:lnSpc>
                <a:spcPct val="90000"/>
              </a:lnSpc>
            </a:pPr>
            <a:r>
              <a:rPr lang="en-US" altLang="en-US" sz="2100" u="sng" dirty="0">
                <a:solidFill>
                  <a:srgbClr val="000000"/>
                </a:solidFill>
              </a:rPr>
              <a:t>Two counters</a:t>
            </a:r>
            <a:r>
              <a:rPr lang="en-US" altLang="en-US" sz="2100" dirty="0">
                <a:solidFill>
                  <a:srgbClr val="000000"/>
                </a:solidFill>
              </a:rPr>
              <a:t> are used—one to count the number of students who passed the exam and one to count the number of students who failed the exam.</a:t>
            </a:r>
          </a:p>
          <a:p>
            <a:pPr lvl="1">
              <a:lnSpc>
                <a:spcPct val="90000"/>
              </a:lnSpc>
            </a:pPr>
            <a:r>
              <a:rPr lang="en-US" altLang="en-US" sz="2100" dirty="0">
                <a:solidFill>
                  <a:srgbClr val="000000"/>
                </a:solidFill>
              </a:rPr>
              <a:t>After the program has processed all the results, it must decide whether more than 8 students passed the exam.</a:t>
            </a:r>
          </a:p>
        </p:txBody>
      </p:sp>
      <p:sp>
        <p:nvSpPr>
          <p:cNvPr id="1146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70</a:t>
            </a:fld>
            <a:endParaRPr lang="en-US" altLang="en-US" dirty="0"/>
          </a:p>
        </p:txBody>
      </p:sp>
    </p:spTree>
    <p:extLst>
      <p:ext uri="{BB962C8B-B14F-4D97-AF65-F5344CB8AC3E}">
        <p14:creationId xmlns:p14="http://schemas.microsoft.com/office/powerpoint/2010/main" val="31859413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457200" y="274638"/>
            <a:ext cx="8229600" cy="7159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15715" name="Text Placeholder 2"/>
          <p:cNvSpPr>
            <a:spLocks noGrp="1"/>
          </p:cNvSpPr>
          <p:nvPr>
            <p:ph type="body" idx="1"/>
          </p:nvPr>
        </p:nvSpPr>
        <p:spPr>
          <a:xfrm>
            <a:off x="228600" y="1295400"/>
            <a:ext cx="8839200" cy="4953000"/>
          </a:xfrm>
        </p:spPr>
        <p:txBody>
          <a:bodyPr>
            <a:normAutofit fontScale="92500"/>
          </a:bodyPr>
          <a:lstStyle/>
          <a:p>
            <a:r>
              <a:rPr lang="en-US" altLang="en-US" dirty="0">
                <a:solidFill>
                  <a:srgbClr val="000000"/>
                </a:solidFill>
              </a:rPr>
              <a:t>Let’s proceed with top-down, stepwise refinement.</a:t>
            </a:r>
          </a:p>
          <a:p>
            <a:r>
              <a:rPr lang="en-US" altLang="en-US" dirty="0">
                <a:solidFill>
                  <a:srgbClr val="000000"/>
                </a:solidFill>
              </a:rPr>
              <a:t>We begin with a </a:t>
            </a:r>
            <a:r>
              <a:rPr lang="en-US" altLang="en-US" dirty="0" err="1">
                <a:solidFill>
                  <a:srgbClr val="000000"/>
                </a:solidFill>
              </a:rPr>
              <a:t>pseudocode</a:t>
            </a:r>
            <a:r>
              <a:rPr lang="en-US" altLang="en-US" dirty="0">
                <a:solidFill>
                  <a:srgbClr val="000000"/>
                </a:solidFill>
              </a:rPr>
              <a:t> representation of the top:</a:t>
            </a:r>
          </a:p>
          <a:p>
            <a:pPr lvl="1"/>
            <a:r>
              <a:rPr lang="en-US" altLang="en-US" i="1" dirty="0">
                <a:solidFill>
                  <a:srgbClr val="000000"/>
                </a:solidFill>
              </a:rPr>
              <a:t>Analyze exam results and decide if instructor should receive a bonus</a:t>
            </a:r>
          </a:p>
          <a:p>
            <a:r>
              <a:rPr lang="en-US" altLang="en-US" dirty="0">
                <a:solidFill>
                  <a:srgbClr val="000000"/>
                </a:solidFill>
              </a:rPr>
              <a:t>Once again, it’s important to emphasize that the top is a complete representation of the program, but </a:t>
            </a:r>
            <a:r>
              <a:rPr lang="en-US" altLang="en-US" u="sng" dirty="0">
                <a:solidFill>
                  <a:srgbClr val="000000"/>
                </a:solidFill>
              </a:rPr>
              <a:t>several refinements are likely to be needed</a:t>
            </a:r>
            <a:r>
              <a:rPr lang="en-US" altLang="en-US" dirty="0">
                <a:solidFill>
                  <a:srgbClr val="000000"/>
                </a:solidFill>
              </a:rPr>
              <a:t> before the </a:t>
            </a:r>
            <a:r>
              <a:rPr lang="en-US" altLang="en-US" dirty="0" err="1">
                <a:solidFill>
                  <a:srgbClr val="000000"/>
                </a:solidFill>
              </a:rPr>
              <a:t>pseudocode</a:t>
            </a:r>
            <a:r>
              <a:rPr lang="en-US" altLang="en-US" dirty="0">
                <a:solidFill>
                  <a:srgbClr val="000000"/>
                </a:solidFill>
              </a:rPr>
              <a:t> can be naturally evolved into a C program.</a:t>
            </a:r>
          </a:p>
        </p:txBody>
      </p:sp>
      <p:sp>
        <p:nvSpPr>
          <p:cNvPr id="1157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71</a:t>
            </a:fld>
            <a:endParaRPr lang="en-US" altLang="en-US"/>
          </a:p>
        </p:txBody>
      </p:sp>
    </p:spTree>
    <p:extLst>
      <p:ext uri="{BB962C8B-B14F-4D97-AF65-F5344CB8AC3E}">
        <p14:creationId xmlns:p14="http://schemas.microsoft.com/office/powerpoint/2010/main" val="34687777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457200" y="274638"/>
            <a:ext cx="8229600" cy="7921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16739" name="Text Placeholder 2"/>
          <p:cNvSpPr>
            <a:spLocks noGrp="1"/>
          </p:cNvSpPr>
          <p:nvPr>
            <p:ph type="body" idx="1"/>
          </p:nvPr>
        </p:nvSpPr>
        <p:spPr>
          <a:xfrm>
            <a:off x="76200" y="1237294"/>
            <a:ext cx="8991600" cy="4934906"/>
          </a:xfrm>
        </p:spPr>
        <p:txBody>
          <a:bodyPr>
            <a:normAutofit/>
          </a:bodyPr>
          <a:lstStyle/>
          <a:p>
            <a:pPr>
              <a:lnSpc>
                <a:spcPct val="90000"/>
              </a:lnSpc>
            </a:pPr>
            <a:r>
              <a:rPr lang="en-US" altLang="en-US" sz="2500" dirty="0">
                <a:solidFill>
                  <a:srgbClr val="000000"/>
                </a:solidFill>
              </a:rPr>
              <a:t>Our first refinement is</a:t>
            </a:r>
          </a:p>
          <a:p>
            <a:pPr lvl="1">
              <a:lnSpc>
                <a:spcPct val="90000"/>
              </a:lnSpc>
            </a:pPr>
            <a:r>
              <a:rPr lang="en-US" altLang="en-US" i="1" dirty="0">
                <a:solidFill>
                  <a:srgbClr val="000000"/>
                </a:solidFill>
              </a:rPr>
              <a:t>Initialize variables</a:t>
            </a:r>
            <a:br>
              <a:rPr lang="en-US" altLang="en-US" i="1" dirty="0">
                <a:solidFill>
                  <a:srgbClr val="000000"/>
                </a:solidFill>
              </a:rPr>
            </a:br>
            <a:r>
              <a:rPr lang="en-US" altLang="en-US" i="1" dirty="0">
                <a:solidFill>
                  <a:srgbClr val="000000"/>
                </a:solidFill>
              </a:rPr>
              <a:t>Input the ten quiz grades and count passes and failures</a:t>
            </a:r>
            <a:br>
              <a:rPr lang="en-US" altLang="en-US" i="1" dirty="0">
                <a:solidFill>
                  <a:srgbClr val="000000"/>
                </a:solidFill>
              </a:rPr>
            </a:br>
            <a:r>
              <a:rPr lang="en-US" altLang="en-US" i="1" dirty="0">
                <a:solidFill>
                  <a:srgbClr val="000000"/>
                </a:solidFill>
              </a:rPr>
              <a:t>Print a summary of the exam results and decide if </a:t>
            </a:r>
            <a:br>
              <a:rPr lang="en-US" altLang="en-US" i="1" dirty="0">
                <a:solidFill>
                  <a:srgbClr val="000000"/>
                </a:solidFill>
              </a:rPr>
            </a:br>
            <a:r>
              <a:rPr lang="en-US" altLang="en-US" i="1" dirty="0">
                <a:solidFill>
                  <a:srgbClr val="000000"/>
                </a:solidFill>
              </a:rPr>
              <a:t>instructor should receive a bonus</a:t>
            </a:r>
          </a:p>
          <a:p>
            <a:pPr>
              <a:lnSpc>
                <a:spcPct val="90000"/>
              </a:lnSpc>
            </a:pPr>
            <a:r>
              <a:rPr lang="en-US" altLang="en-US" sz="2500" dirty="0">
                <a:solidFill>
                  <a:srgbClr val="000000"/>
                </a:solidFill>
              </a:rPr>
              <a:t>Here, too, even though we have a complete representation of the entire program, </a:t>
            </a:r>
            <a:r>
              <a:rPr lang="en-US" altLang="en-US" sz="2500" u="sng" dirty="0">
                <a:solidFill>
                  <a:srgbClr val="000000"/>
                </a:solidFill>
              </a:rPr>
              <a:t>further refinement is necessary</a:t>
            </a:r>
            <a:r>
              <a:rPr lang="en-US" altLang="en-US" sz="2500" dirty="0">
                <a:solidFill>
                  <a:srgbClr val="000000"/>
                </a:solidFill>
              </a:rPr>
              <a:t>.</a:t>
            </a:r>
          </a:p>
          <a:p>
            <a:pPr>
              <a:lnSpc>
                <a:spcPct val="90000"/>
              </a:lnSpc>
            </a:pPr>
            <a:r>
              <a:rPr lang="en-US" altLang="en-US" sz="2500" dirty="0">
                <a:solidFill>
                  <a:srgbClr val="000000"/>
                </a:solidFill>
              </a:rPr>
              <a:t>We now commit to specific variables.</a:t>
            </a:r>
          </a:p>
          <a:p>
            <a:pPr>
              <a:lnSpc>
                <a:spcPct val="90000"/>
              </a:lnSpc>
            </a:pPr>
            <a:r>
              <a:rPr lang="en-US" altLang="en-US" sz="2500" dirty="0">
                <a:solidFill>
                  <a:srgbClr val="000000"/>
                </a:solidFill>
              </a:rPr>
              <a:t>Counters are needed to record the passes and failures, a </a:t>
            </a:r>
            <a:r>
              <a:rPr lang="en-US" altLang="en-US" sz="2500" u="sng" dirty="0">
                <a:solidFill>
                  <a:srgbClr val="000000"/>
                </a:solidFill>
              </a:rPr>
              <a:t>counter will be used to control the looping process</a:t>
            </a:r>
            <a:r>
              <a:rPr lang="en-US" altLang="en-US" sz="2500" dirty="0">
                <a:solidFill>
                  <a:srgbClr val="000000"/>
                </a:solidFill>
              </a:rPr>
              <a:t>, and a </a:t>
            </a:r>
            <a:r>
              <a:rPr lang="en-US" altLang="en-US" sz="2500" u="sng" dirty="0">
                <a:solidFill>
                  <a:srgbClr val="000000"/>
                </a:solidFill>
              </a:rPr>
              <a:t>variable is needed to store the user input</a:t>
            </a:r>
            <a:r>
              <a:rPr lang="en-US" altLang="en-US" sz="2500" dirty="0">
                <a:solidFill>
                  <a:srgbClr val="000000"/>
                </a:solidFill>
              </a:rPr>
              <a:t>.</a:t>
            </a:r>
          </a:p>
        </p:txBody>
      </p:sp>
      <p:sp>
        <p:nvSpPr>
          <p:cNvPr id="1167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72</a:t>
            </a:fld>
            <a:endParaRPr lang="en-US" altLang="en-US" dirty="0"/>
          </a:p>
        </p:txBody>
      </p:sp>
    </p:spTree>
    <p:extLst>
      <p:ext uri="{BB962C8B-B14F-4D97-AF65-F5344CB8AC3E}">
        <p14:creationId xmlns:p14="http://schemas.microsoft.com/office/powerpoint/2010/main" val="3404015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457200" y="228600"/>
            <a:ext cx="8229600" cy="7921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3" name="Text Placeholder 2"/>
          <p:cNvSpPr>
            <a:spLocks noGrp="1"/>
          </p:cNvSpPr>
          <p:nvPr>
            <p:ph type="body" idx="1"/>
          </p:nvPr>
        </p:nvSpPr>
        <p:spPr>
          <a:xfrm>
            <a:off x="114300" y="1295400"/>
            <a:ext cx="8877300" cy="4525963"/>
          </a:xfrm>
        </p:spPr>
        <p:txBody>
          <a:bodyPr rtlCol="0">
            <a:normAutofit fontScale="92500"/>
          </a:bodyPr>
          <a:lstStyle/>
          <a:p>
            <a:pPr fontAlgn="auto">
              <a:lnSpc>
                <a:spcPct val="90000"/>
              </a:lnSpc>
              <a:spcAft>
                <a:spcPts val="0"/>
              </a:spcAft>
              <a:defRPr/>
            </a:pPr>
            <a:r>
              <a:rPr lang="en-US" sz="3000" dirty="0">
                <a:solidFill>
                  <a:srgbClr val="000000"/>
                </a:solidFill>
              </a:rPr>
              <a:t>The </a:t>
            </a:r>
            <a:r>
              <a:rPr lang="en-US" sz="3000" dirty="0" err="1">
                <a:solidFill>
                  <a:srgbClr val="000000"/>
                </a:solidFill>
              </a:rPr>
              <a:t>pseudocode</a:t>
            </a:r>
            <a:r>
              <a:rPr lang="en-US" sz="3000" dirty="0">
                <a:solidFill>
                  <a:srgbClr val="000000"/>
                </a:solidFill>
              </a:rPr>
              <a:t> statement</a:t>
            </a:r>
          </a:p>
          <a:p>
            <a:pPr lvl="1" fontAlgn="auto">
              <a:lnSpc>
                <a:spcPct val="90000"/>
              </a:lnSpc>
              <a:spcAft>
                <a:spcPts val="0"/>
              </a:spcAft>
              <a:defRPr/>
            </a:pPr>
            <a:r>
              <a:rPr lang="en-US" i="1" dirty="0">
                <a:solidFill>
                  <a:srgbClr val="000000"/>
                </a:solidFill>
              </a:rPr>
              <a:t>Initialize variables</a:t>
            </a:r>
          </a:p>
          <a:p>
            <a:pPr marL="365125" lvl="1" indent="0" fontAlgn="auto">
              <a:lnSpc>
                <a:spcPct val="90000"/>
              </a:lnSpc>
              <a:spcAft>
                <a:spcPts val="0"/>
              </a:spcAft>
              <a:buFont typeface="Verdana" pitchFamily="34" charset="0"/>
              <a:buNone/>
              <a:defRPr/>
            </a:pPr>
            <a:r>
              <a:rPr lang="en-US" sz="2500" dirty="0">
                <a:solidFill>
                  <a:srgbClr val="000000"/>
                </a:solidFill>
              </a:rPr>
              <a:t>may be </a:t>
            </a:r>
            <a:r>
              <a:rPr lang="en-US" sz="2500" u="sng" dirty="0">
                <a:solidFill>
                  <a:srgbClr val="000000"/>
                </a:solidFill>
              </a:rPr>
              <a:t>refined as follows</a:t>
            </a:r>
            <a:r>
              <a:rPr lang="en-US" sz="2500" dirty="0">
                <a:solidFill>
                  <a:srgbClr val="000000"/>
                </a:solidFill>
              </a:rPr>
              <a:t>:</a:t>
            </a:r>
          </a:p>
          <a:p>
            <a:pPr lvl="1" fontAlgn="auto">
              <a:lnSpc>
                <a:spcPct val="90000"/>
              </a:lnSpc>
              <a:spcAft>
                <a:spcPts val="0"/>
              </a:spcAft>
              <a:defRPr/>
            </a:pPr>
            <a:r>
              <a:rPr lang="en-US" i="1" dirty="0">
                <a:solidFill>
                  <a:srgbClr val="000000"/>
                </a:solidFill>
              </a:rPr>
              <a:t>Initialize passes to zero</a:t>
            </a:r>
            <a:br>
              <a:rPr lang="en-US" i="1" dirty="0">
                <a:solidFill>
                  <a:srgbClr val="000000"/>
                </a:solidFill>
              </a:rPr>
            </a:br>
            <a:r>
              <a:rPr lang="en-US" i="1" dirty="0">
                <a:solidFill>
                  <a:srgbClr val="000000"/>
                </a:solidFill>
              </a:rPr>
              <a:t>Initialize failures to zero</a:t>
            </a:r>
            <a:br>
              <a:rPr lang="en-US" i="1" dirty="0">
                <a:solidFill>
                  <a:srgbClr val="000000"/>
                </a:solidFill>
              </a:rPr>
            </a:br>
            <a:r>
              <a:rPr lang="en-US" i="1" dirty="0">
                <a:solidFill>
                  <a:srgbClr val="000000"/>
                </a:solidFill>
              </a:rPr>
              <a:t>Initialize student to one</a:t>
            </a:r>
          </a:p>
          <a:p>
            <a:pPr fontAlgn="auto">
              <a:lnSpc>
                <a:spcPct val="90000"/>
              </a:lnSpc>
              <a:spcAft>
                <a:spcPts val="0"/>
              </a:spcAft>
              <a:defRPr/>
            </a:pPr>
            <a:r>
              <a:rPr lang="en-US" sz="3000" dirty="0">
                <a:solidFill>
                  <a:srgbClr val="000000"/>
                </a:solidFill>
              </a:rPr>
              <a:t>Notice that only the </a:t>
            </a:r>
            <a:r>
              <a:rPr lang="en-US" sz="3000" u="sng" dirty="0">
                <a:solidFill>
                  <a:srgbClr val="000000"/>
                </a:solidFill>
              </a:rPr>
              <a:t>counters and totals are initialized</a:t>
            </a:r>
            <a:r>
              <a:rPr lang="en-US" sz="3000" dirty="0">
                <a:solidFill>
                  <a:srgbClr val="000000"/>
                </a:solidFill>
              </a:rPr>
              <a:t>.</a:t>
            </a:r>
          </a:p>
          <a:p>
            <a:pPr fontAlgn="auto">
              <a:lnSpc>
                <a:spcPct val="90000"/>
              </a:lnSpc>
              <a:spcAft>
                <a:spcPts val="0"/>
              </a:spcAft>
              <a:defRPr/>
            </a:pPr>
            <a:r>
              <a:rPr lang="en-US" sz="3000" dirty="0">
                <a:solidFill>
                  <a:srgbClr val="000000"/>
                </a:solidFill>
              </a:rPr>
              <a:t>The </a:t>
            </a:r>
            <a:r>
              <a:rPr lang="en-US" sz="3000" dirty="0" err="1">
                <a:solidFill>
                  <a:srgbClr val="000000"/>
                </a:solidFill>
              </a:rPr>
              <a:t>pseudocode</a:t>
            </a:r>
            <a:r>
              <a:rPr lang="en-US" sz="3000" dirty="0">
                <a:solidFill>
                  <a:srgbClr val="000000"/>
                </a:solidFill>
              </a:rPr>
              <a:t> statement</a:t>
            </a:r>
          </a:p>
          <a:p>
            <a:pPr lvl="1" fontAlgn="auto">
              <a:lnSpc>
                <a:spcPct val="90000"/>
              </a:lnSpc>
              <a:spcAft>
                <a:spcPts val="0"/>
              </a:spcAft>
              <a:defRPr/>
            </a:pPr>
            <a:r>
              <a:rPr lang="en-US" i="1" dirty="0">
                <a:solidFill>
                  <a:srgbClr val="000000"/>
                </a:solidFill>
              </a:rPr>
              <a:t>Input the ten quiz grades and count passes and failures</a:t>
            </a:r>
          </a:p>
          <a:p>
            <a:pPr marL="365125" lvl="1" indent="0" fontAlgn="auto">
              <a:lnSpc>
                <a:spcPct val="90000"/>
              </a:lnSpc>
              <a:spcAft>
                <a:spcPts val="0"/>
              </a:spcAft>
              <a:buFont typeface="Verdana" pitchFamily="34" charset="0"/>
              <a:buNone/>
              <a:defRPr/>
            </a:pPr>
            <a:r>
              <a:rPr lang="en-US" sz="2500" dirty="0">
                <a:solidFill>
                  <a:srgbClr val="000000"/>
                </a:solidFill>
              </a:rPr>
              <a:t>requires a loop that successively inputs the result of each exam.</a:t>
            </a:r>
          </a:p>
        </p:txBody>
      </p:sp>
      <p:sp>
        <p:nvSpPr>
          <p:cNvPr id="1177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73</a:t>
            </a:fld>
            <a:endParaRPr lang="en-US" altLang="en-US"/>
          </a:p>
        </p:txBody>
      </p:sp>
    </p:spTree>
    <p:extLst>
      <p:ext uri="{BB962C8B-B14F-4D97-AF65-F5344CB8AC3E}">
        <p14:creationId xmlns:p14="http://schemas.microsoft.com/office/powerpoint/2010/main" val="1745707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463858" y="228600"/>
            <a:ext cx="8229600" cy="8683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18787" name="Text Placeholder 2"/>
          <p:cNvSpPr>
            <a:spLocks noGrp="1"/>
          </p:cNvSpPr>
          <p:nvPr>
            <p:ph type="body" idx="1"/>
          </p:nvPr>
        </p:nvSpPr>
        <p:spPr>
          <a:xfrm>
            <a:off x="114300" y="1371600"/>
            <a:ext cx="8877300" cy="4525963"/>
          </a:xfrm>
        </p:spPr>
        <p:txBody>
          <a:bodyPr/>
          <a:lstStyle/>
          <a:p>
            <a:r>
              <a:rPr lang="en-US" altLang="en-US" dirty="0">
                <a:solidFill>
                  <a:srgbClr val="000000"/>
                </a:solidFill>
              </a:rPr>
              <a:t>Here it’s known in advance that there are precisely ten exam results, so </a:t>
            </a:r>
            <a:r>
              <a:rPr lang="en-US" altLang="en-US" b="1" dirty="0">
                <a:solidFill>
                  <a:srgbClr val="000000"/>
                </a:solidFill>
              </a:rPr>
              <a:t>counter-controlled looping</a:t>
            </a:r>
            <a:r>
              <a:rPr lang="en-US" altLang="en-US" dirty="0">
                <a:solidFill>
                  <a:srgbClr val="000000"/>
                </a:solidFill>
              </a:rPr>
              <a:t> is appropriate.</a:t>
            </a:r>
          </a:p>
          <a:p>
            <a:r>
              <a:rPr lang="en-US" altLang="en-US" dirty="0">
                <a:solidFill>
                  <a:srgbClr val="000000"/>
                </a:solidFill>
              </a:rPr>
              <a:t>Inside the loop (i.e., </a:t>
            </a:r>
            <a:r>
              <a:rPr lang="en-US" altLang="en-US" dirty="0">
                <a:solidFill>
                  <a:srgbClr val="0000FF"/>
                </a:solidFill>
              </a:rPr>
              <a:t>nested</a:t>
            </a:r>
            <a:r>
              <a:rPr lang="en-US" altLang="en-US" dirty="0">
                <a:solidFill>
                  <a:srgbClr val="000000"/>
                </a:solidFill>
              </a:rPr>
              <a:t> within the loop) a double-selection statement will </a:t>
            </a:r>
            <a:r>
              <a:rPr lang="en-US" altLang="en-US" u="sng" dirty="0">
                <a:solidFill>
                  <a:srgbClr val="000000"/>
                </a:solidFill>
              </a:rPr>
              <a:t>determine whether each exam result is a pass or a failure</a:t>
            </a:r>
            <a:r>
              <a:rPr lang="en-US" altLang="en-US" dirty="0">
                <a:solidFill>
                  <a:srgbClr val="000000"/>
                </a:solidFill>
              </a:rPr>
              <a:t> and will increment the appropriate counters accordingly.</a:t>
            </a:r>
          </a:p>
        </p:txBody>
      </p:sp>
      <p:sp>
        <p:nvSpPr>
          <p:cNvPr id="1187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74</a:t>
            </a:fld>
            <a:endParaRPr lang="en-US" altLang="en-US"/>
          </a:p>
        </p:txBody>
      </p:sp>
    </p:spTree>
    <p:extLst>
      <p:ext uri="{BB962C8B-B14F-4D97-AF65-F5344CB8AC3E}">
        <p14:creationId xmlns:p14="http://schemas.microsoft.com/office/powerpoint/2010/main" val="34504244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457200" y="274638"/>
            <a:ext cx="8229600" cy="6397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19811" name="Text Placeholder 2"/>
          <p:cNvSpPr>
            <a:spLocks noGrp="1"/>
          </p:cNvSpPr>
          <p:nvPr>
            <p:ph type="body" idx="1"/>
          </p:nvPr>
        </p:nvSpPr>
        <p:spPr>
          <a:xfrm>
            <a:off x="27372" y="1213644"/>
            <a:ext cx="9040427" cy="5507831"/>
          </a:xfrm>
        </p:spPr>
        <p:txBody>
          <a:bodyPr>
            <a:normAutofit fontScale="47500" lnSpcReduction="20000"/>
          </a:bodyPr>
          <a:lstStyle/>
          <a:p>
            <a:pPr>
              <a:lnSpc>
                <a:spcPct val="90000"/>
              </a:lnSpc>
            </a:pPr>
            <a:r>
              <a:rPr lang="en-US" altLang="en-US" sz="5100" dirty="0">
                <a:solidFill>
                  <a:srgbClr val="000000"/>
                </a:solidFill>
              </a:rPr>
              <a:t>The refinement of the preceding </a:t>
            </a:r>
            <a:r>
              <a:rPr lang="en-US" altLang="en-US" sz="5100" dirty="0" err="1">
                <a:solidFill>
                  <a:srgbClr val="000000"/>
                </a:solidFill>
              </a:rPr>
              <a:t>pseudocode</a:t>
            </a:r>
            <a:r>
              <a:rPr lang="en-US" altLang="en-US" sz="5100" dirty="0">
                <a:solidFill>
                  <a:srgbClr val="000000"/>
                </a:solidFill>
              </a:rPr>
              <a:t> statement is then</a:t>
            </a:r>
          </a:p>
          <a:p>
            <a:pPr lvl="1">
              <a:lnSpc>
                <a:spcPct val="90000"/>
              </a:lnSpc>
            </a:pPr>
            <a:r>
              <a:rPr lang="en-US" altLang="en-US" sz="5100" i="1" dirty="0">
                <a:solidFill>
                  <a:srgbClr val="000000"/>
                </a:solidFill>
              </a:rPr>
              <a:t>While student counter is less than or equal to ten</a:t>
            </a:r>
            <a:br>
              <a:rPr lang="en-US" altLang="en-US" sz="5100" i="1" dirty="0">
                <a:solidFill>
                  <a:srgbClr val="000000"/>
                </a:solidFill>
              </a:rPr>
            </a:br>
            <a:r>
              <a:rPr lang="en-US" altLang="en-US" sz="5100" i="1" dirty="0">
                <a:solidFill>
                  <a:srgbClr val="000000"/>
                </a:solidFill>
              </a:rPr>
              <a:t>     Input the next exam result</a:t>
            </a:r>
            <a:br>
              <a:rPr lang="en-US" altLang="en-US" sz="5100" i="1" dirty="0">
                <a:solidFill>
                  <a:srgbClr val="000000"/>
                </a:solidFill>
              </a:rPr>
            </a:br>
            <a:br>
              <a:rPr lang="en-US" altLang="en-US" sz="5100" i="1" dirty="0">
                <a:solidFill>
                  <a:srgbClr val="000000"/>
                </a:solidFill>
              </a:rPr>
            </a:br>
            <a:r>
              <a:rPr lang="en-US" altLang="en-US" sz="5100" i="1" dirty="0">
                <a:solidFill>
                  <a:srgbClr val="000000"/>
                </a:solidFill>
              </a:rPr>
              <a:t>     If the student passed</a:t>
            </a:r>
            <a:br>
              <a:rPr lang="en-US" altLang="en-US" sz="5100" i="1" dirty="0">
                <a:solidFill>
                  <a:srgbClr val="000000"/>
                </a:solidFill>
              </a:rPr>
            </a:br>
            <a:r>
              <a:rPr lang="en-US" altLang="en-US" sz="5100" i="1" dirty="0">
                <a:solidFill>
                  <a:srgbClr val="000000"/>
                </a:solidFill>
              </a:rPr>
              <a:t>          Add one to passes</a:t>
            </a:r>
            <a:br>
              <a:rPr lang="en-US" altLang="en-US" sz="5100" i="1" dirty="0">
                <a:solidFill>
                  <a:srgbClr val="000000"/>
                </a:solidFill>
              </a:rPr>
            </a:br>
            <a:r>
              <a:rPr lang="en-US" altLang="en-US" sz="5100" i="1" dirty="0">
                <a:solidFill>
                  <a:srgbClr val="000000"/>
                </a:solidFill>
              </a:rPr>
              <a:t>     else</a:t>
            </a:r>
            <a:br>
              <a:rPr lang="en-US" altLang="en-US" sz="5100" i="1" dirty="0">
                <a:solidFill>
                  <a:srgbClr val="000000"/>
                </a:solidFill>
              </a:rPr>
            </a:br>
            <a:r>
              <a:rPr lang="en-US" altLang="en-US" sz="5100" i="1" dirty="0">
                <a:solidFill>
                  <a:srgbClr val="000000"/>
                </a:solidFill>
              </a:rPr>
              <a:t>          Add one to failures</a:t>
            </a:r>
            <a:br>
              <a:rPr lang="en-US" altLang="en-US" sz="5100" i="1" dirty="0">
                <a:solidFill>
                  <a:srgbClr val="000000"/>
                </a:solidFill>
              </a:rPr>
            </a:br>
            <a:br>
              <a:rPr lang="en-US" altLang="en-US" sz="5100" i="1" dirty="0">
                <a:solidFill>
                  <a:srgbClr val="000000"/>
                </a:solidFill>
              </a:rPr>
            </a:br>
            <a:r>
              <a:rPr lang="en-US" altLang="en-US" sz="5100" i="1" dirty="0">
                <a:solidFill>
                  <a:srgbClr val="000000"/>
                </a:solidFill>
              </a:rPr>
              <a:t>     Add one to student counter</a:t>
            </a:r>
            <a:endParaRPr lang="tr-TR" altLang="en-US" sz="5100" i="1" dirty="0">
              <a:solidFill>
                <a:srgbClr val="000000"/>
              </a:solidFill>
            </a:endParaRPr>
          </a:p>
          <a:p>
            <a:r>
              <a:rPr lang="en-US" altLang="en-US" sz="5100" dirty="0">
                <a:solidFill>
                  <a:srgbClr val="000000"/>
                </a:solidFill>
              </a:rPr>
              <a:t>The pseudocode statement</a:t>
            </a:r>
          </a:p>
          <a:p>
            <a:pPr lvl="1"/>
            <a:r>
              <a:rPr lang="en-US" altLang="en-US" sz="5100" i="1" dirty="0">
                <a:solidFill>
                  <a:srgbClr val="000000"/>
                </a:solidFill>
              </a:rPr>
              <a:t>Print a summary of the exam results and decide if instructor should receive a bonus</a:t>
            </a:r>
          </a:p>
          <a:p>
            <a:r>
              <a:rPr lang="en-US" altLang="en-US" sz="5100" dirty="0">
                <a:solidFill>
                  <a:srgbClr val="000000"/>
                </a:solidFill>
              </a:rPr>
              <a:t>may be refined as follows:</a:t>
            </a:r>
          </a:p>
          <a:p>
            <a:pPr lvl="1"/>
            <a:r>
              <a:rPr lang="en-US" altLang="en-US" sz="5100" i="1" dirty="0">
                <a:solidFill>
                  <a:srgbClr val="000000"/>
                </a:solidFill>
              </a:rPr>
              <a:t>Print the number of passes</a:t>
            </a:r>
            <a:br>
              <a:rPr lang="en-US" altLang="en-US" sz="5100" i="1" dirty="0">
                <a:solidFill>
                  <a:srgbClr val="000000"/>
                </a:solidFill>
              </a:rPr>
            </a:br>
            <a:r>
              <a:rPr lang="en-US" altLang="en-US" sz="5100" i="1" dirty="0">
                <a:solidFill>
                  <a:srgbClr val="000000"/>
                </a:solidFill>
              </a:rPr>
              <a:t>Print the number of failures</a:t>
            </a:r>
            <a:br>
              <a:rPr lang="en-US" altLang="en-US" sz="5100" i="1" dirty="0">
                <a:solidFill>
                  <a:srgbClr val="000000"/>
                </a:solidFill>
              </a:rPr>
            </a:br>
            <a:r>
              <a:rPr lang="en-US" altLang="en-US" sz="5100" i="1" dirty="0">
                <a:solidFill>
                  <a:srgbClr val="000000"/>
                </a:solidFill>
              </a:rPr>
              <a:t>If more than eight students passed </a:t>
            </a:r>
            <a:br>
              <a:rPr lang="en-US" altLang="en-US" sz="5100" i="1" dirty="0">
                <a:solidFill>
                  <a:srgbClr val="000000"/>
                </a:solidFill>
              </a:rPr>
            </a:br>
            <a:r>
              <a:rPr lang="en-US" altLang="en-US" sz="5100" i="1" dirty="0">
                <a:solidFill>
                  <a:srgbClr val="000000"/>
                </a:solidFill>
              </a:rPr>
              <a:t>     Print “Bonus to instructor!”</a:t>
            </a:r>
          </a:p>
          <a:p>
            <a:pPr lvl="1">
              <a:lnSpc>
                <a:spcPct val="90000"/>
              </a:lnSpc>
            </a:pPr>
            <a:endParaRPr lang="en-US" altLang="en-US" sz="2500" i="1" dirty="0">
              <a:solidFill>
                <a:srgbClr val="000000"/>
              </a:solidFill>
            </a:endParaRP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75</a:t>
            </a:fld>
            <a:endParaRPr lang="en-US" altLang="en-US"/>
          </a:p>
        </p:txBody>
      </p:sp>
    </p:spTree>
    <p:extLst>
      <p:ext uri="{BB962C8B-B14F-4D97-AF65-F5344CB8AC3E}">
        <p14:creationId xmlns:p14="http://schemas.microsoft.com/office/powerpoint/2010/main" val="42166090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457200" y="274638"/>
            <a:ext cx="8229600" cy="7921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20835" name="Text Placeholder 2"/>
          <p:cNvSpPr>
            <a:spLocks noGrp="1"/>
          </p:cNvSpPr>
          <p:nvPr>
            <p:ph type="body" idx="1"/>
          </p:nvPr>
        </p:nvSpPr>
        <p:spPr>
          <a:xfrm>
            <a:off x="461639" y="1448593"/>
            <a:ext cx="8229600" cy="4525963"/>
          </a:xfrm>
        </p:spPr>
        <p:txBody>
          <a:bodyPr>
            <a:normAutofit/>
          </a:bodyPr>
          <a:lstStyle/>
          <a:p>
            <a:r>
              <a:rPr lang="en-US" altLang="en-US" sz="2400" dirty="0">
                <a:solidFill>
                  <a:srgbClr val="000000"/>
                </a:solidFill>
              </a:rPr>
              <a:t>The complete second refinement appears in Fig. 3.9.</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76</a:t>
            </a:fld>
            <a:endParaRPr lang="en-US" altLang="en-US"/>
          </a:p>
        </p:txBody>
      </p:sp>
      <p:pic>
        <p:nvPicPr>
          <p:cNvPr id="6" name="Picture 1" descr="chtp8_03_Page_35">
            <a:extLst>
              <a:ext uri="{FF2B5EF4-FFF2-40B4-BE49-F238E27FC236}">
                <a16:creationId xmlns:a16="http://schemas.microsoft.com/office/drawing/2014/main" id="{E614292F-EF68-4EA7-ADA5-4769D73CA216}"/>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16667"/>
          <a:stretch/>
        </p:blipFill>
        <p:spPr>
          <a:xfrm>
            <a:off x="762000" y="2109922"/>
            <a:ext cx="7308227" cy="4392000"/>
          </a:xfrm>
          <a:prstGeom prst="rect">
            <a:avLst/>
          </a:prstGeom>
          <a:noFill/>
          <a:ln>
            <a:noFill/>
          </a:ln>
        </p:spPr>
      </p:pic>
    </p:spTree>
    <p:extLst>
      <p:ext uri="{BB962C8B-B14F-4D97-AF65-F5344CB8AC3E}">
        <p14:creationId xmlns:p14="http://schemas.microsoft.com/office/powerpoint/2010/main" val="3870174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457200" y="274638"/>
            <a:ext cx="8229600" cy="792162"/>
          </a:xfrm>
        </p:spPr>
        <p:txBody>
          <a:bodyPr>
            <a:normAutofit fontScale="90000"/>
          </a:bodyPr>
          <a:lstStyle/>
          <a:p>
            <a:r>
              <a:rPr lang="en-US" altLang="en-US" sz="2800" dirty="0">
                <a:solidFill>
                  <a:srgbClr val="24B5A1"/>
                </a:solidFill>
                <a:latin typeface="Arial" panose="020B0604020202020204" pitchFamily="34" charset="0"/>
              </a:rPr>
              <a:t>3.10  </a:t>
            </a:r>
            <a:r>
              <a:rPr lang="en-US" altLang="en-US" sz="2800" dirty="0">
                <a:solidFill>
                  <a:srgbClr val="3380E6"/>
                </a:solidFill>
                <a:latin typeface="Arial" panose="020B0604020202020204" pitchFamily="34" charset="0"/>
              </a:rPr>
              <a:t>Formulating Algorithms with Top-Down, Stepwise Refinement Case Study 3: </a:t>
            </a:r>
            <a:r>
              <a:rPr lang="en-US" altLang="en-US" sz="2800" b="1" dirty="0">
                <a:solidFill>
                  <a:srgbClr val="3380E6"/>
                </a:solidFill>
                <a:latin typeface="Arial" panose="020B0604020202020204" pitchFamily="34" charset="0"/>
              </a:rPr>
              <a:t>Nested Control Statements (Cont.)</a:t>
            </a:r>
          </a:p>
        </p:txBody>
      </p:sp>
      <p:sp>
        <p:nvSpPr>
          <p:cNvPr id="121859" name="Text Placeholder 2"/>
          <p:cNvSpPr>
            <a:spLocks noGrp="1"/>
          </p:cNvSpPr>
          <p:nvPr>
            <p:ph type="body" idx="1"/>
          </p:nvPr>
        </p:nvSpPr>
        <p:spPr>
          <a:xfrm>
            <a:off x="76200" y="1447800"/>
            <a:ext cx="8991600" cy="4525963"/>
          </a:xfrm>
        </p:spPr>
        <p:txBody>
          <a:bodyPr>
            <a:normAutofit fontScale="92500" lnSpcReduction="10000"/>
          </a:bodyPr>
          <a:lstStyle/>
          <a:p>
            <a:r>
              <a:rPr lang="en-US" altLang="en-US" dirty="0">
                <a:solidFill>
                  <a:srgbClr val="000000"/>
                </a:solidFill>
              </a:rPr>
              <a:t>This </a:t>
            </a:r>
            <a:r>
              <a:rPr lang="en-US" altLang="en-US" dirty="0" err="1">
                <a:solidFill>
                  <a:srgbClr val="000000"/>
                </a:solidFill>
              </a:rPr>
              <a:t>pseudocode</a:t>
            </a:r>
            <a:r>
              <a:rPr lang="en-US" altLang="en-US" dirty="0">
                <a:solidFill>
                  <a:srgbClr val="000000"/>
                </a:solidFill>
              </a:rPr>
              <a:t> is now sufficiently refined for conversion to C.</a:t>
            </a:r>
          </a:p>
          <a:p>
            <a:r>
              <a:rPr lang="en-US" altLang="en-US" dirty="0">
                <a:solidFill>
                  <a:srgbClr val="000000"/>
                </a:solidFill>
              </a:rPr>
              <a:t>The C program and two sample executions are shown in Fig. 3.10.</a:t>
            </a:r>
          </a:p>
          <a:p>
            <a:r>
              <a:rPr lang="en-US" altLang="en-US" dirty="0">
                <a:solidFill>
                  <a:srgbClr val="000000"/>
                </a:solidFill>
              </a:rPr>
              <a:t>We’ve taken advantage of a feature of C that allows </a:t>
            </a:r>
            <a:r>
              <a:rPr lang="en-US" altLang="en-US" u="sng" dirty="0">
                <a:solidFill>
                  <a:srgbClr val="000000"/>
                </a:solidFill>
              </a:rPr>
              <a:t>initialization to be incorporated into definitions</a:t>
            </a:r>
            <a:r>
              <a:rPr lang="en-US" altLang="en-US" dirty="0">
                <a:solidFill>
                  <a:srgbClr val="000000"/>
                </a:solidFill>
              </a:rPr>
              <a:t>.</a:t>
            </a:r>
          </a:p>
          <a:p>
            <a:r>
              <a:rPr lang="en-US" altLang="en-US" dirty="0">
                <a:solidFill>
                  <a:srgbClr val="000000"/>
                </a:solidFill>
              </a:rPr>
              <a:t>Such initialization occurs at </a:t>
            </a:r>
            <a:r>
              <a:rPr lang="en-US" altLang="en-US" u="sng" dirty="0">
                <a:solidFill>
                  <a:srgbClr val="000000"/>
                </a:solidFill>
              </a:rPr>
              <a:t>compile time</a:t>
            </a:r>
            <a:r>
              <a:rPr lang="en-US" altLang="en-US" dirty="0">
                <a:solidFill>
                  <a:srgbClr val="000000"/>
                </a:solidFill>
              </a:rPr>
              <a:t>.</a:t>
            </a:r>
          </a:p>
          <a:p>
            <a:r>
              <a:rPr lang="en-US" altLang="en-US" dirty="0">
                <a:solidFill>
                  <a:srgbClr val="000000"/>
                </a:solidFill>
              </a:rPr>
              <a:t>Also, notice that when you output an </a:t>
            </a:r>
            <a:r>
              <a:rPr lang="en-US" altLang="en-US" b="1" dirty="0">
                <a:solidFill>
                  <a:srgbClr val="000000"/>
                </a:solidFill>
                <a:latin typeface="Consolas" panose="020B0609020204030204" pitchFamily="49" charset="0"/>
              </a:rPr>
              <a:t>unsigned </a:t>
            </a:r>
            <a:r>
              <a:rPr lang="en-US" altLang="en-US" b="1" dirty="0" err="1">
                <a:solidFill>
                  <a:srgbClr val="000000"/>
                </a:solidFill>
                <a:latin typeface="Consolas" panose="020B0609020204030204" pitchFamily="49" charset="0"/>
              </a:rPr>
              <a:t>int</a:t>
            </a:r>
            <a:r>
              <a:rPr lang="en-US" altLang="en-US" dirty="0">
                <a:solidFill>
                  <a:srgbClr val="000000"/>
                </a:solidFill>
              </a:rPr>
              <a:t> you use the </a:t>
            </a:r>
            <a:r>
              <a:rPr lang="en-US" altLang="en-US" b="1" dirty="0">
                <a:solidFill>
                  <a:srgbClr val="000000"/>
                </a:solidFill>
                <a:latin typeface="Consolas" panose="020B0609020204030204" pitchFamily="49" charset="0"/>
              </a:rPr>
              <a:t>%u</a:t>
            </a:r>
            <a:r>
              <a:rPr lang="en-US" altLang="en-US" dirty="0">
                <a:solidFill>
                  <a:srgbClr val="000000"/>
                </a:solidFill>
              </a:rPr>
              <a:t> </a:t>
            </a:r>
            <a:r>
              <a:rPr lang="en-US" altLang="en-US" u="sng" dirty="0">
                <a:solidFill>
                  <a:srgbClr val="000000"/>
                </a:solidFill>
              </a:rPr>
              <a:t>conversion </a:t>
            </a:r>
            <a:r>
              <a:rPr lang="en-US" altLang="en-US" u="sng" dirty="0" err="1">
                <a:solidFill>
                  <a:srgbClr val="000000"/>
                </a:solidFill>
              </a:rPr>
              <a:t>specifier</a:t>
            </a:r>
            <a:r>
              <a:rPr lang="en-US" altLang="en-US" dirty="0">
                <a:solidFill>
                  <a:srgbClr val="000000"/>
                </a:solidFill>
              </a:rPr>
              <a:t>.</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77</a:t>
            </a:fld>
            <a:endParaRPr lang="en-US" altLang="en-US" dirty="0"/>
          </a:p>
        </p:txBody>
      </p:sp>
      <p:pic>
        <p:nvPicPr>
          <p:cNvPr id="6" name="Picture 1" descr="chtp8_03_Page_37">
            <a:extLst>
              <a:ext uri="{FF2B5EF4-FFF2-40B4-BE49-F238E27FC236}">
                <a16:creationId xmlns:a16="http://schemas.microsoft.com/office/drawing/2014/main" id="{214DE6AE-E1F5-4569-9ED9-E41BA7C7BCFB}"/>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5366" t="6666" r="5348" b="76667"/>
          <a:stretch/>
        </p:blipFill>
        <p:spPr>
          <a:xfrm>
            <a:off x="1600200" y="5784214"/>
            <a:ext cx="5740801" cy="828000"/>
          </a:xfrm>
          <a:prstGeom prst="rect">
            <a:avLst/>
          </a:prstGeom>
          <a:noFill/>
          <a:ln>
            <a:noFill/>
          </a:ln>
        </p:spPr>
      </p:pic>
    </p:spTree>
    <p:extLst>
      <p:ext uri="{BB962C8B-B14F-4D97-AF65-F5344CB8AC3E}">
        <p14:creationId xmlns:p14="http://schemas.microsoft.com/office/powerpoint/2010/main" val="65258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3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dirty="0"/>
              <a:t>© 2016 Pearson Education, Ltd.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pPr/>
              <a:t>78</a:t>
            </a:fld>
            <a:endParaRPr lang="en-US"/>
          </a:p>
        </p:txBody>
      </p:sp>
    </p:spTree>
    <p:extLst>
      <p:ext uri="{BB962C8B-B14F-4D97-AF65-F5344CB8AC3E}">
        <p14:creationId xmlns:p14="http://schemas.microsoft.com/office/powerpoint/2010/main" val="23427914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dirty="0"/>
              <a:t>© 2016 Pearson Education, Ltd.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pPr/>
              <a:t>79</a:t>
            </a:fld>
            <a:endParaRPr lang="en-US"/>
          </a:p>
        </p:txBody>
      </p:sp>
    </p:spTree>
    <p:extLst>
      <p:ext uri="{BB962C8B-B14F-4D97-AF65-F5344CB8AC3E}">
        <p14:creationId xmlns:p14="http://schemas.microsoft.com/office/powerpoint/2010/main" val="197495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solidFill>
                  <a:srgbClr val="24B5A1"/>
                </a:solidFill>
                <a:latin typeface="Arial" panose="020B0604020202020204" pitchFamily="34" charset="0"/>
              </a:rPr>
              <a:t>3.4  </a:t>
            </a:r>
            <a:r>
              <a:rPr lang="en-US" altLang="en-US">
                <a:solidFill>
                  <a:srgbClr val="3380E6"/>
                </a:solidFill>
                <a:latin typeface="Arial" panose="020B0604020202020204" pitchFamily="34" charset="0"/>
              </a:rPr>
              <a:t>Control Structures</a:t>
            </a:r>
          </a:p>
        </p:txBody>
      </p:sp>
      <p:sp>
        <p:nvSpPr>
          <p:cNvPr id="20483" name="Text Placeholder 2"/>
          <p:cNvSpPr>
            <a:spLocks noGrp="1"/>
          </p:cNvSpPr>
          <p:nvPr>
            <p:ph type="body" idx="1"/>
          </p:nvPr>
        </p:nvSpPr>
        <p:spPr/>
        <p:txBody>
          <a:bodyPr rtlCol="0">
            <a:normAutofit fontScale="85000" lnSpcReduction="10000"/>
          </a:bodyPr>
          <a:lstStyle/>
          <a:p>
            <a:pPr fontAlgn="auto">
              <a:lnSpc>
                <a:spcPct val="90000"/>
              </a:lnSpc>
              <a:spcAft>
                <a:spcPts val="0"/>
              </a:spcAft>
              <a:defRPr/>
            </a:pPr>
            <a:r>
              <a:rPr lang="en-US" altLang="en-US" dirty="0">
                <a:solidFill>
                  <a:srgbClr val="000000"/>
                </a:solidFill>
              </a:rPr>
              <a:t>Normally, statements in a program are executed one after the other in the order in which they’re written.</a:t>
            </a:r>
          </a:p>
          <a:p>
            <a:pPr fontAlgn="auto">
              <a:lnSpc>
                <a:spcPct val="90000"/>
              </a:lnSpc>
              <a:spcAft>
                <a:spcPts val="0"/>
              </a:spcAft>
              <a:defRPr/>
            </a:pPr>
            <a:r>
              <a:rPr lang="en-US" altLang="en-US" dirty="0">
                <a:solidFill>
                  <a:srgbClr val="000000"/>
                </a:solidFill>
              </a:rPr>
              <a:t>This is called </a:t>
            </a:r>
            <a:r>
              <a:rPr lang="en-US" altLang="en-US" dirty="0">
                <a:solidFill>
                  <a:srgbClr val="0000FF"/>
                </a:solidFill>
              </a:rPr>
              <a:t>sequential execution</a:t>
            </a:r>
            <a:r>
              <a:rPr lang="en-US" altLang="en-US" dirty="0">
                <a:solidFill>
                  <a:srgbClr val="000000"/>
                </a:solidFill>
              </a:rPr>
              <a:t>.</a:t>
            </a:r>
          </a:p>
          <a:p>
            <a:pPr fontAlgn="auto">
              <a:lnSpc>
                <a:spcPct val="90000"/>
              </a:lnSpc>
              <a:spcAft>
                <a:spcPts val="0"/>
              </a:spcAft>
              <a:defRPr/>
            </a:pPr>
            <a:r>
              <a:rPr lang="en-US" altLang="en-US" dirty="0">
                <a:solidFill>
                  <a:srgbClr val="000000"/>
                </a:solidFill>
              </a:rPr>
              <a:t>Various C statements we’ll soon discuss enable you to specify that the </a:t>
            </a:r>
            <a:r>
              <a:rPr lang="en-US" altLang="en-US" u="sng" dirty="0">
                <a:solidFill>
                  <a:srgbClr val="000000"/>
                </a:solidFill>
              </a:rPr>
              <a:t>next statement to be executed may be other than the next one in sequence</a:t>
            </a:r>
            <a:r>
              <a:rPr lang="en-US" altLang="en-US" dirty="0">
                <a:solidFill>
                  <a:srgbClr val="000000"/>
                </a:solidFill>
              </a:rPr>
              <a:t>.</a:t>
            </a:r>
          </a:p>
          <a:p>
            <a:pPr fontAlgn="auto">
              <a:lnSpc>
                <a:spcPct val="90000"/>
              </a:lnSpc>
              <a:spcAft>
                <a:spcPts val="0"/>
              </a:spcAft>
              <a:defRPr/>
            </a:pPr>
            <a:r>
              <a:rPr lang="en-US" altLang="en-US" dirty="0">
                <a:solidFill>
                  <a:srgbClr val="000000"/>
                </a:solidFill>
              </a:rPr>
              <a:t>This is called </a:t>
            </a:r>
            <a:r>
              <a:rPr lang="en-US" altLang="en-US" dirty="0">
                <a:solidFill>
                  <a:srgbClr val="0000FF"/>
                </a:solidFill>
              </a:rPr>
              <a:t>transfer of control</a:t>
            </a:r>
            <a:r>
              <a:rPr lang="en-US" altLang="en-US" dirty="0">
                <a:solidFill>
                  <a:srgbClr val="000000"/>
                </a:solidFill>
              </a:rPr>
              <a:t>.</a:t>
            </a:r>
          </a:p>
          <a:p>
            <a:pPr fontAlgn="auto">
              <a:lnSpc>
                <a:spcPct val="90000"/>
              </a:lnSpc>
              <a:spcAft>
                <a:spcPts val="0"/>
              </a:spcAft>
              <a:defRPr/>
            </a:pPr>
            <a:r>
              <a:rPr lang="en-US" altLang="en-US" dirty="0">
                <a:solidFill>
                  <a:srgbClr val="000000"/>
                </a:solidFill>
              </a:rPr>
              <a:t>During the 1960s, it became clear that the indiscriminate use of transfers of control was the root of a great deal of difficulty experienced by software development groups.</a:t>
            </a:r>
          </a:p>
        </p:txBody>
      </p:sp>
      <p:sp>
        <p:nvSpPr>
          <p:cNvPr id="163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8</a:t>
            </a:fld>
            <a:endParaRPr lang="en-US" altLang="en-US"/>
          </a:p>
        </p:txBody>
      </p:sp>
    </p:spTree>
    <p:extLst>
      <p:ext uri="{BB962C8B-B14F-4D97-AF65-F5344CB8AC3E}">
        <p14:creationId xmlns:p14="http://schemas.microsoft.com/office/powerpoint/2010/main" val="35844060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40"/>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44444"/>
          <a:stretch/>
        </p:blipFill>
        <p:spPr>
          <a:xfrm>
            <a:off x="300301" y="136525"/>
            <a:ext cx="7920587" cy="3060000"/>
          </a:xfrm>
          <a:prstGeom prst="rect">
            <a:avLst/>
          </a:prstGeom>
          <a:noFill/>
          <a:ln>
            <a:noFill/>
          </a:ln>
        </p:spPr>
      </p:pic>
      <p:sp>
        <p:nvSpPr>
          <p:cNvPr id="4" name="Slide Number Placeholder 3"/>
          <p:cNvSpPr>
            <a:spLocks noGrp="1"/>
          </p:cNvSpPr>
          <p:nvPr>
            <p:ph type="sldNum" sz="quarter" idx="12"/>
          </p:nvPr>
        </p:nvSpPr>
        <p:spPr/>
        <p:txBody>
          <a:bodyPr/>
          <a:lstStyle/>
          <a:p>
            <a:fld id="{D3060705-CD38-4FDE-9CCB-CC2CAF23F9E4}" type="slidenum">
              <a:rPr lang="en-US" smtClean="0"/>
              <a:pPr/>
              <a:t>80</a:t>
            </a:fld>
            <a:endParaRPr lang="en-US"/>
          </a:p>
        </p:txBody>
      </p:sp>
      <p:pic>
        <p:nvPicPr>
          <p:cNvPr id="5" name="Picture 1" descr="chtp8_03_Page_41">
            <a:extLst>
              <a:ext uri="{FF2B5EF4-FFF2-40B4-BE49-F238E27FC236}">
                <a16:creationId xmlns:a16="http://schemas.microsoft.com/office/drawing/2014/main" id="{63A908EE-2D2F-4BBD-B3C4-E1C94E6E7933}"/>
              </a:ext>
            </a:extLst>
          </p:cNvPr>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t="5555" b="42223"/>
          <a:stretch/>
        </p:blipFill>
        <p:spPr>
          <a:xfrm>
            <a:off x="300301" y="3310406"/>
            <a:ext cx="7940411" cy="3204000"/>
          </a:xfrm>
          <a:prstGeom prst="rect">
            <a:avLst/>
          </a:prstGeom>
          <a:noFill/>
          <a:ln>
            <a:noFill/>
          </a:ln>
        </p:spPr>
      </p:pic>
    </p:spTree>
    <p:extLst>
      <p:ext uri="{BB962C8B-B14F-4D97-AF65-F5344CB8AC3E}">
        <p14:creationId xmlns:p14="http://schemas.microsoft.com/office/powerpoint/2010/main" val="20362816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457200" y="274638"/>
            <a:ext cx="8229600" cy="792162"/>
          </a:xfrm>
        </p:spPr>
        <p:txBody>
          <a:bodyPr/>
          <a:lstStyle/>
          <a:p>
            <a:r>
              <a:rPr lang="en-US" altLang="en-US" dirty="0">
                <a:solidFill>
                  <a:srgbClr val="24B5A1"/>
                </a:solidFill>
                <a:latin typeface="Arial" panose="020B0604020202020204" pitchFamily="34" charset="0"/>
              </a:rPr>
              <a:t>3.11  </a:t>
            </a:r>
            <a:r>
              <a:rPr lang="en-US" altLang="en-US" dirty="0">
                <a:solidFill>
                  <a:srgbClr val="3380E6"/>
                </a:solidFill>
                <a:latin typeface="Arial" panose="020B0604020202020204" pitchFamily="34" charset="0"/>
              </a:rPr>
              <a:t>Assignment Operators</a:t>
            </a:r>
          </a:p>
        </p:txBody>
      </p:sp>
      <p:sp>
        <p:nvSpPr>
          <p:cNvPr id="130051" name="Text Placeholder 2"/>
          <p:cNvSpPr>
            <a:spLocks noGrp="1"/>
          </p:cNvSpPr>
          <p:nvPr>
            <p:ph type="body" idx="1"/>
          </p:nvPr>
        </p:nvSpPr>
        <p:spPr>
          <a:xfrm>
            <a:off x="152400" y="1095652"/>
            <a:ext cx="8839200" cy="4525963"/>
          </a:xfrm>
        </p:spPr>
        <p:txBody>
          <a:bodyPr>
            <a:normAutofit fontScale="92500" lnSpcReduction="10000"/>
          </a:bodyPr>
          <a:lstStyle/>
          <a:p>
            <a:pPr>
              <a:lnSpc>
                <a:spcPct val="90000"/>
              </a:lnSpc>
            </a:pPr>
            <a:r>
              <a:rPr lang="en-US" altLang="en-US" dirty="0">
                <a:solidFill>
                  <a:srgbClr val="000000"/>
                </a:solidFill>
              </a:rPr>
              <a:t>C provides several assignment operators for abbreviating assignment expressions.</a:t>
            </a:r>
          </a:p>
          <a:p>
            <a:pPr>
              <a:lnSpc>
                <a:spcPct val="90000"/>
              </a:lnSpc>
            </a:pPr>
            <a:r>
              <a:rPr lang="en-US" altLang="en-US" dirty="0">
                <a:solidFill>
                  <a:srgbClr val="000000"/>
                </a:solidFill>
              </a:rPr>
              <a:t>For example, the statement</a:t>
            </a:r>
          </a:p>
          <a:p>
            <a:pPr marL="914400" lvl="2" indent="0" algn="ctr">
              <a:lnSpc>
                <a:spcPct val="90000"/>
              </a:lnSpc>
              <a:buNone/>
            </a:pPr>
            <a:r>
              <a:rPr lang="en-US" altLang="en-US" dirty="0">
                <a:solidFill>
                  <a:srgbClr val="000000"/>
                </a:solidFill>
                <a:latin typeface="Consolas" panose="020B0609020204030204" pitchFamily="49" charset="0"/>
              </a:rPr>
              <a:t>c = c + </a:t>
            </a:r>
            <a:r>
              <a:rPr lang="en-US" altLang="en-US" b="1" dirty="0">
                <a:solidFill>
                  <a:srgbClr val="128AFF"/>
                </a:solidFill>
                <a:latin typeface="Consolas" panose="020B0609020204030204" pitchFamily="49" charset="0"/>
              </a:rPr>
              <a:t>3</a:t>
            </a:r>
            <a:r>
              <a:rPr lang="en-US" altLang="en-US" b="1" dirty="0">
                <a:solidFill>
                  <a:srgbClr val="000000"/>
                </a:solidFill>
                <a:latin typeface="Consolas" panose="020B0609020204030204" pitchFamily="49" charset="0"/>
              </a:rPr>
              <a:t>;</a:t>
            </a:r>
          </a:p>
          <a:p>
            <a:pPr>
              <a:lnSpc>
                <a:spcPct val="90000"/>
              </a:lnSpc>
            </a:pPr>
            <a:r>
              <a:rPr lang="en-US" altLang="en-US" dirty="0">
                <a:solidFill>
                  <a:srgbClr val="000000"/>
                </a:solidFill>
              </a:rPr>
              <a:t>can be abbreviated with the </a:t>
            </a:r>
            <a:r>
              <a:rPr lang="en-US" altLang="en-US" dirty="0">
                <a:solidFill>
                  <a:srgbClr val="0000FF"/>
                </a:solidFill>
              </a:rPr>
              <a:t>addition assignment operator</a:t>
            </a:r>
            <a:r>
              <a:rPr lang="en-US" altLang="en-US" dirty="0">
                <a:solidFill>
                  <a:srgbClr val="000000"/>
                </a:solidFill>
              </a:rPr>
              <a:t> </a:t>
            </a:r>
            <a:r>
              <a:rPr lang="en-US" altLang="en-US" dirty="0">
                <a:solidFill>
                  <a:srgbClr val="0000FF"/>
                </a:solidFill>
                <a:latin typeface="Consolas" panose="020B0609020204030204" pitchFamily="49" charset="0"/>
              </a:rPr>
              <a:t>+=</a:t>
            </a:r>
            <a:r>
              <a:rPr lang="en-US" altLang="en-US" dirty="0">
                <a:solidFill>
                  <a:srgbClr val="000000"/>
                </a:solidFill>
              </a:rPr>
              <a:t> as</a:t>
            </a:r>
          </a:p>
          <a:p>
            <a:pPr marL="914400" lvl="2" indent="0" algn="ctr">
              <a:lnSpc>
                <a:spcPct val="90000"/>
              </a:lnSpc>
              <a:buNone/>
            </a:pPr>
            <a:r>
              <a:rPr lang="en-US" altLang="en-US" dirty="0">
                <a:solidFill>
                  <a:srgbClr val="000000"/>
                </a:solidFill>
                <a:latin typeface="Consolas" panose="020B0609020204030204" pitchFamily="49" charset="0"/>
              </a:rPr>
              <a:t>c += </a:t>
            </a:r>
            <a:r>
              <a:rPr lang="en-US" altLang="en-US" b="1" dirty="0">
                <a:solidFill>
                  <a:srgbClr val="128AFF"/>
                </a:solidFill>
                <a:latin typeface="Consolas" panose="020B0609020204030204" pitchFamily="49" charset="0"/>
              </a:rPr>
              <a:t>3</a:t>
            </a:r>
            <a:r>
              <a:rPr lang="en-US" altLang="en-US" b="1" dirty="0">
                <a:solidFill>
                  <a:srgbClr val="000000"/>
                </a:solidFill>
                <a:latin typeface="Consolas" panose="020B0609020204030204" pitchFamily="49" charset="0"/>
              </a:rPr>
              <a:t>;</a:t>
            </a:r>
          </a:p>
          <a:p>
            <a:pPr>
              <a:lnSpc>
                <a:spcPct val="90000"/>
              </a:lnSpc>
            </a:pPr>
            <a:r>
              <a:rPr lang="en-US" altLang="en-US" dirty="0">
                <a:solidFill>
                  <a:srgbClr val="000000"/>
                </a:solidFill>
              </a:rPr>
              <a:t>The </a:t>
            </a:r>
            <a:r>
              <a:rPr lang="en-US" altLang="en-US" b="1" dirty="0">
                <a:solidFill>
                  <a:srgbClr val="000000"/>
                </a:solidFill>
                <a:latin typeface="Consolas" panose="020B0609020204030204" pitchFamily="49" charset="0"/>
              </a:rPr>
              <a:t>+=</a:t>
            </a:r>
            <a:r>
              <a:rPr lang="en-US" altLang="en-US" dirty="0">
                <a:solidFill>
                  <a:srgbClr val="000000"/>
                </a:solidFill>
              </a:rPr>
              <a:t> operator adds the value of the expression on the right of the operator to the value of the variable on the left of the operator and stores the result in the variable on the left of the operator.</a:t>
            </a:r>
          </a:p>
        </p:txBody>
      </p:sp>
      <p:sp>
        <p:nvSpPr>
          <p:cNvPr id="1300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81</a:t>
            </a:fld>
            <a:endParaRPr lang="en-US" altLang="en-US"/>
          </a:p>
        </p:txBody>
      </p:sp>
    </p:spTree>
    <p:extLst>
      <p:ext uri="{BB962C8B-B14F-4D97-AF65-F5344CB8AC3E}">
        <p14:creationId xmlns:p14="http://schemas.microsoft.com/office/powerpoint/2010/main" val="41630424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457200" y="83197"/>
            <a:ext cx="8229600" cy="639762"/>
          </a:xfrm>
        </p:spPr>
        <p:txBody>
          <a:bodyPr>
            <a:normAutofit fontScale="90000"/>
          </a:bodyPr>
          <a:lstStyle/>
          <a:p>
            <a:r>
              <a:rPr lang="en-US" altLang="en-US" dirty="0">
                <a:solidFill>
                  <a:srgbClr val="24B5A1"/>
                </a:solidFill>
                <a:latin typeface="Arial" panose="020B0604020202020204" pitchFamily="34" charset="0"/>
              </a:rPr>
              <a:t>3.11  </a:t>
            </a:r>
            <a:r>
              <a:rPr lang="en-US" altLang="en-US" dirty="0">
                <a:solidFill>
                  <a:srgbClr val="3380E6"/>
                </a:solidFill>
                <a:latin typeface="Arial" panose="020B0604020202020204" pitchFamily="34" charset="0"/>
              </a:rPr>
              <a:t>Assignment Operators (Cont.)</a:t>
            </a:r>
          </a:p>
        </p:txBody>
      </p:sp>
      <p:sp>
        <p:nvSpPr>
          <p:cNvPr id="131075" name="Text Placeholder 2"/>
          <p:cNvSpPr>
            <a:spLocks noGrp="1"/>
          </p:cNvSpPr>
          <p:nvPr>
            <p:ph type="body" idx="1"/>
          </p:nvPr>
        </p:nvSpPr>
        <p:spPr>
          <a:xfrm>
            <a:off x="76200" y="786644"/>
            <a:ext cx="8991600" cy="4013956"/>
          </a:xfrm>
        </p:spPr>
        <p:txBody>
          <a:bodyPr>
            <a:normAutofit/>
          </a:bodyPr>
          <a:lstStyle/>
          <a:p>
            <a:r>
              <a:rPr lang="en-US" altLang="en-US" sz="2600" dirty="0">
                <a:solidFill>
                  <a:srgbClr val="000000"/>
                </a:solidFill>
              </a:rPr>
              <a:t>Any statement of the form</a:t>
            </a:r>
          </a:p>
          <a:p>
            <a:pPr marL="914400" lvl="2" indent="0" algn="ctr">
              <a:buNone/>
            </a:pPr>
            <a:r>
              <a:rPr lang="en-US" altLang="en-US" sz="2600" i="1" dirty="0">
                <a:solidFill>
                  <a:srgbClr val="000000"/>
                </a:solidFill>
                <a:latin typeface="Cambria" panose="02040503050406030204" pitchFamily="18" charset="0"/>
              </a:rPr>
              <a:t>variable</a:t>
            </a:r>
            <a:r>
              <a:rPr lang="en-US" altLang="en-US" sz="2600" i="1" dirty="0">
                <a:solidFill>
                  <a:srgbClr val="000000"/>
                </a:solidFill>
                <a:latin typeface="Consolas" panose="020B0609020204030204" pitchFamily="49" charset="0"/>
              </a:rPr>
              <a:t> = </a:t>
            </a:r>
            <a:r>
              <a:rPr lang="en-US" altLang="en-US" sz="2600" i="1" dirty="0">
                <a:solidFill>
                  <a:srgbClr val="000000"/>
                </a:solidFill>
                <a:latin typeface="Cambria" panose="02040503050406030204" pitchFamily="18" charset="0"/>
              </a:rPr>
              <a:t>variable</a:t>
            </a:r>
            <a:r>
              <a:rPr lang="en-US" altLang="en-US" sz="2600" i="1" dirty="0">
                <a:solidFill>
                  <a:srgbClr val="000000"/>
                </a:solidFill>
                <a:latin typeface="Consolas" panose="020B0609020204030204" pitchFamily="49" charset="0"/>
              </a:rPr>
              <a:t> </a:t>
            </a:r>
            <a:r>
              <a:rPr lang="en-US" altLang="en-US" sz="2600" i="1" dirty="0">
                <a:solidFill>
                  <a:srgbClr val="000000"/>
                </a:solidFill>
                <a:latin typeface="Cambria" panose="02040503050406030204" pitchFamily="18" charset="0"/>
              </a:rPr>
              <a:t>operator</a:t>
            </a:r>
            <a:r>
              <a:rPr lang="en-US" altLang="en-US" sz="2600" i="1" dirty="0">
                <a:solidFill>
                  <a:srgbClr val="000000"/>
                </a:solidFill>
                <a:latin typeface="Consolas" panose="020B0609020204030204" pitchFamily="49" charset="0"/>
              </a:rPr>
              <a:t> </a:t>
            </a:r>
            <a:r>
              <a:rPr lang="en-US" altLang="en-US" sz="2600" i="1" dirty="0">
                <a:solidFill>
                  <a:srgbClr val="000000"/>
                </a:solidFill>
                <a:latin typeface="Cambria" panose="02040503050406030204" pitchFamily="18" charset="0"/>
              </a:rPr>
              <a:t>expression</a:t>
            </a:r>
            <a:r>
              <a:rPr lang="en-US" altLang="en-US" sz="2600" i="1" dirty="0">
                <a:solidFill>
                  <a:srgbClr val="000000"/>
                </a:solidFill>
                <a:latin typeface="Consolas" panose="020B0609020204030204" pitchFamily="49" charset="0"/>
              </a:rPr>
              <a:t>;</a:t>
            </a:r>
          </a:p>
          <a:p>
            <a:r>
              <a:rPr lang="en-US" altLang="en-US" sz="2600" dirty="0">
                <a:solidFill>
                  <a:srgbClr val="000000"/>
                </a:solidFill>
              </a:rPr>
              <a:t>where </a:t>
            </a:r>
            <a:r>
              <a:rPr lang="en-US" altLang="en-US" sz="2600" i="1" dirty="0">
                <a:solidFill>
                  <a:srgbClr val="000000"/>
                </a:solidFill>
              </a:rPr>
              <a:t>operator is one of the </a:t>
            </a:r>
            <a:r>
              <a:rPr lang="en-US" altLang="en-US" sz="2600" b="1" i="1" dirty="0">
                <a:solidFill>
                  <a:srgbClr val="000000"/>
                </a:solidFill>
              </a:rPr>
              <a:t>binary operators</a:t>
            </a:r>
            <a:r>
              <a:rPr lang="en-US" altLang="en-US" sz="2600" i="1" dirty="0">
                <a:solidFill>
                  <a:srgbClr val="000000"/>
                </a:solidFill>
              </a:rPr>
              <a:t> </a:t>
            </a:r>
            <a:r>
              <a:rPr lang="en-US" altLang="en-US" sz="2600" b="1" i="1" dirty="0">
                <a:solidFill>
                  <a:srgbClr val="000000"/>
                </a:solidFill>
                <a:latin typeface="Consolas" panose="020B0609020204030204" pitchFamily="49" charset="0"/>
              </a:rPr>
              <a:t>+</a:t>
            </a:r>
            <a:r>
              <a:rPr lang="en-US" altLang="en-US" sz="2600" b="1" i="1" dirty="0">
                <a:solidFill>
                  <a:srgbClr val="000000"/>
                </a:solidFill>
              </a:rPr>
              <a:t>, </a:t>
            </a:r>
            <a:r>
              <a:rPr lang="en-US" altLang="en-US" sz="2600" b="1" i="1" dirty="0">
                <a:solidFill>
                  <a:srgbClr val="000000"/>
                </a:solidFill>
                <a:latin typeface="Consolas" panose="020B0609020204030204" pitchFamily="49" charset="0"/>
              </a:rPr>
              <a:t>-</a:t>
            </a:r>
            <a:r>
              <a:rPr lang="en-US" altLang="en-US" sz="2600" b="1" i="1" dirty="0">
                <a:solidFill>
                  <a:srgbClr val="000000"/>
                </a:solidFill>
              </a:rPr>
              <a:t>, </a:t>
            </a:r>
            <a:r>
              <a:rPr lang="en-US" altLang="en-US" sz="2600" b="1" i="1" dirty="0">
                <a:solidFill>
                  <a:srgbClr val="000000"/>
                </a:solidFill>
                <a:latin typeface="Consolas" panose="020B0609020204030204" pitchFamily="49" charset="0"/>
              </a:rPr>
              <a:t>*</a:t>
            </a:r>
            <a:r>
              <a:rPr lang="en-US" altLang="en-US" sz="2600" b="1" i="1" dirty="0">
                <a:solidFill>
                  <a:srgbClr val="000000"/>
                </a:solidFill>
              </a:rPr>
              <a:t>, </a:t>
            </a:r>
            <a:r>
              <a:rPr lang="en-US" altLang="en-US" sz="2600" b="1" i="1" dirty="0">
                <a:solidFill>
                  <a:srgbClr val="000000"/>
                </a:solidFill>
                <a:latin typeface="Consolas" panose="020B0609020204030204" pitchFamily="49" charset="0"/>
              </a:rPr>
              <a:t>/</a:t>
            </a:r>
            <a:r>
              <a:rPr lang="en-US" altLang="en-US" sz="2600" b="1" i="1" dirty="0">
                <a:solidFill>
                  <a:srgbClr val="000000"/>
                </a:solidFill>
              </a:rPr>
              <a:t> or </a:t>
            </a:r>
            <a:r>
              <a:rPr lang="en-US" altLang="en-US" sz="2600" b="1" i="1" dirty="0">
                <a:solidFill>
                  <a:srgbClr val="000000"/>
                </a:solidFill>
                <a:latin typeface="Consolas" panose="020B0609020204030204" pitchFamily="49" charset="0"/>
              </a:rPr>
              <a:t>%</a:t>
            </a:r>
            <a:r>
              <a:rPr lang="en-US" altLang="en-US" sz="2600" i="1" dirty="0">
                <a:solidFill>
                  <a:srgbClr val="000000"/>
                </a:solidFill>
              </a:rPr>
              <a:t> can be written in the form </a:t>
            </a:r>
          </a:p>
          <a:p>
            <a:pPr marL="914400" lvl="2" indent="0" algn="ctr">
              <a:buNone/>
            </a:pPr>
            <a:r>
              <a:rPr lang="en-US" altLang="en-US" sz="2600" i="1" dirty="0">
                <a:solidFill>
                  <a:srgbClr val="000000"/>
                </a:solidFill>
                <a:latin typeface="Cambria" panose="02040503050406030204" pitchFamily="18" charset="0"/>
              </a:rPr>
              <a:t>variable</a:t>
            </a:r>
            <a:r>
              <a:rPr lang="en-US" altLang="en-US" sz="2600" i="1" dirty="0">
                <a:solidFill>
                  <a:srgbClr val="000000"/>
                </a:solidFill>
                <a:latin typeface="Consolas" panose="020B0609020204030204" pitchFamily="49" charset="0"/>
              </a:rPr>
              <a:t> </a:t>
            </a:r>
            <a:r>
              <a:rPr lang="en-US" altLang="en-US" sz="2600" i="1" dirty="0">
                <a:solidFill>
                  <a:srgbClr val="000000"/>
                </a:solidFill>
                <a:latin typeface="Cambria" panose="02040503050406030204" pitchFamily="18" charset="0"/>
              </a:rPr>
              <a:t>operator</a:t>
            </a:r>
            <a:r>
              <a:rPr lang="en-US" altLang="en-US" sz="2600" i="1" dirty="0">
                <a:solidFill>
                  <a:srgbClr val="000000"/>
                </a:solidFill>
                <a:latin typeface="Consolas" panose="020B0609020204030204" pitchFamily="49" charset="0"/>
              </a:rPr>
              <a:t>=</a:t>
            </a:r>
            <a:r>
              <a:rPr lang="en-US" altLang="en-US" sz="2600" i="1" dirty="0">
                <a:solidFill>
                  <a:srgbClr val="000000"/>
                </a:solidFill>
                <a:latin typeface="Times" pitchFamily="50" charset="0"/>
              </a:rPr>
              <a:t> </a:t>
            </a:r>
            <a:r>
              <a:rPr lang="en-US" altLang="en-US" sz="2600" i="1" dirty="0">
                <a:solidFill>
                  <a:srgbClr val="000000"/>
                </a:solidFill>
                <a:latin typeface="Consolas" panose="020B0609020204030204" pitchFamily="49" charset="0"/>
              </a:rPr>
              <a:t> </a:t>
            </a:r>
            <a:r>
              <a:rPr lang="en-US" altLang="en-US" sz="2600" i="1" dirty="0">
                <a:solidFill>
                  <a:srgbClr val="000000"/>
                </a:solidFill>
                <a:latin typeface="Cambria" panose="02040503050406030204" pitchFamily="18" charset="0"/>
              </a:rPr>
              <a:t>expression</a:t>
            </a:r>
            <a:r>
              <a:rPr lang="en-US" altLang="en-US" sz="2600" i="1" dirty="0">
                <a:solidFill>
                  <a:srgbClr val="000000"/>
                </a:solidFill>
                <a:latin typeface="Consolas" panose="020B0609020204030204" pitchFamily="49" charset="0"/>
              </a:rPr>
              <a:t>;</a:t>
            </a:r>
          </a:p>
          <a:p>
            <a:r>
              <a:rPr lang="en-US" altLang="en-US" sz="2600" dirty="0">
                <a:solidFill>
                  <a:srgbClr val="000000"/>
                </a:solidFill>
              </a:rPr>
              <a:t>Thus the assignment </a:t>
            </a:r>
            <a:r>
              <a:rPr lang="en-US" altLang="en-US" sz="2600" b="1" dirty="0">
                <a:solidFill>
                  <a:srgbClr val="000000"/>
                </a:solidFill>
                <a:latin typeface="Consolas" panose="020B0609020204030204" pitchFamily="49" charset="0"/>
              </a:rPr>
              <a:t>c</a:t>
            </a:r>
            <a:r>
              <a:rPr lang="en-US" altLang="en-US" sz="2600" b="1" dirty="0">
                <a:solidFill>
                  <a:srgbClr val="000000"/>
                </a:solidFill>
              </a:rPr>
              <a:t> </a:t>
            </a:r>
            <a:r>
              <a:rPr lang="en-US" altLang="en-US" sz="2600" b="1" dirty="0">
                <a:solidFill>
                  <a:srgbClr val="000000"/>
                </a:solidFill>
                <a:latin typeface="Consolas" panose="020B0609020204030204" pitchFamily="49" charset="0"/>
              </a:rPr>
              <a:t>+=</a:t>
            </a:r>
            <a:r>
              <a:rPr lang="en-US" altLang="en-US" sz="2600" b="1" dirty="0">
                <a:solidFill>
                  <a:srgbClr val="000000"/>
                </a:solidFill>
              </a:rPr>
              <a:t> </a:t>
            </a:r>
            <a:r>
              <a:rPr lang="en-US" altLang="en-US" sz="2600" b="1" dirty="0">
                <a:solidFill>
                  <a:srgbClr val="000000"/>
                </a:solidFill>
                <a:latin typeface="Consolas" panose="020B0609020204030204" pitchFamily="49" charset="0"/>
              </a:rPr>
              <a:t>3</a:t>
            </a:r>
            <a:r>
              <a:rPr lang="en-US" altLang="en-US" sz="2600" dirty="0">
                <a:solidFill>
                  <a:srgbClr val="000000"/>
                </a:solidFill>
              </a:rPr>
              <a:t> </a:t>
            </a:r>
            <a:r>
              <a:rPr lang="en-US" altLang="en-US" sz="2600" u="sng" dirty="0">
                <a:solidFill>
                  <a:srgbClr val="000000"/>
                </a:solidFill>
              </a:rPr>
              <a:t>adds </a:t>
            </a:r>
            <a:r>
              <a:rPr lang="en-US" altLang="en-US" sz="2600" u="sng" dirty="0">
                <a:solidFill>
                  <a:srgbClr val="000000"/>
                </a:solidFill>
                <a:latin typeface="Consolas" panose="020B0609020204030204" pitchFamily="49" charset="0"/>
              </a:rPr>
              <a:t>3</a:t>
            </a:r>
            <a:r>
              <a:rPr lang="en-US" altLang="en-US" sz="2600" u="sng" dirty="0">
                <a:solidFill>
                  <a:srgbClr val="000000"/>
                </a:solidFill>
              </a:rPr>
              <a:t> to </a:t>
            </a:r>
            <a:r>
              <a:rPr lang="en-US" altLang="en-US" sz="2600" u="sng" dirty="0">
                <a:solidFill>
                  <a:srgbClr val="000000"/>
                </a:solidFill>
                <a:latin typeface="Consolas" panose="020B0609020204030204" pitchFamily="49" charset="0"/>
              </a:rPr>
              <a:t>c</a:t>
            </a:r>
            <a:r>
              <a:rPr lang="en-US" altLang="en-US" sz="2600" dirty="0">
                <a:solidFill>
                  <a:srgbClr val="000000"/>
                </a:solidFill>
              </a:rPr>
              <a:t>.</a:t>
            </a:r>
          </a:p>
          <a:p>
            <a:r>
              <a:rPr lang="en-US" altLang="en-US" sz="2600" dirty="0">
                <a:solidFill>
                  <a:srgbClr val="000000"/>
                </a:solidFill>
              </a:rPr>
              <a:t>Figure 3.11 shows the arithmetic assignment operators, sample expressions using these operators and explanations.</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82</a:t>
            </a:fld>
            <a:endParaRPr lang="en-US" altLang="en-US"/>
          </a:p>
        </p:txBody>
      </p:sp>
      <p:pic>
        <p:nvPicPr>
          <p:cNvPr id="6" name="Picture 1" descr="chtp8_03_Page_42">
            <a:extLst>
              <a:ext uri="{FF2B5EF4-FFF2-40B4-BE49-F238E27FC236}">
                <a16:creationId xmlns:a16="http://schemas.microsoft.com/office/drawing/2014/main" id="{708E53A7-D325-4A45-9A1C-547563623537}"/>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3648" t="5555" r="3631" b="50000"/>
          <a:stretch/>
        </p:blipFill>
        <p:spPr>
          <a:xfrm>
            <a:off x="1885199" y="4516475"/>
            <a:ext cx="5734801" cy="2124000"/>
          </a:xfrm>
          <a:prstGeom prst="rect">
            <a:avLst/>
          </a:prstGeom>
          <a:noFill/>
          <a:ln>
            <a:noFill/>
          </a:ln>
        </p:spPr>
      </p:pic>
    </p:spTree>
    <p:extLst>
      <p:ext uri="{BB962C8B-B14F-4D97-AF65-F5344CB8AC3E}">
        <p14:creationId xmlns:p14="http://schemas.microsoft.com/office/powerpoint/2010/main" val="4250195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275"/>
            <a:ext cx="8229600" cy="563562"/>
          </a:xfrm>
        </p:spPr>
        <p:txBody>
          <a:bodyPr rtlCol="0">
            <a:normAutofit fontScale="90000"/>
          </a:bodyPr>
          <a:lstStyle/>
          <a:p>
            <a:pPr fontAlgn="auto">
              <a:spcAft>
                <a:spcPts val="0"/>
              </a:spcAft>
              <a:defRPr/>
            </a:pPr>
            <a:r>
              <a:rPr lang="en-US" dirty="0">
                <a:solidFill>
                  <a:srgbClr val="24B5A1"/>
                </a:solidFill>
                <a:latin typeface="Arial"/>
              </a:rPr>
              <a:t>3.12  </a:t>
            </a:r>
            <a:r>
              <a:rPr lang="en-US" dirty="0">
                <a:solidFill>
                  <a:srgbClr val="3380E6"/>
                </a:solidFill>
                <a:latin typeface="Arial"/>
              </a:rPr>
              <a:t>Increment and Decrement Operators</a:t>
            </a:r>
          </a:p>
        </p:txBody>
      </p:sp>
      <p:sp>
        <p:nvSpPr>
          <p:cNvPr id="133123" name="Text Placeholder 2"/>
          <p:cNvSpPr>
            <a:spLocks noGrp="1"/>
          </p:cNvSpPr>
          <p:nvPr>
            <p:ph type="body" idx="1"/>
          </p:nvPr>
        </p:nvSpPr>
        <p:spPr>
          <a:xfrm>
            <a:off x="133350" y="1258887"/>
            <a:ext cx="8877300" cy="4525963"/>
          </a:xfrm>
        </p:spPr>
        <p:txBody>
          <a:bodyPr/>
          <a:lstStyle/>
          <a:p>
            <a:pPr>
              <a:lnSpc>
                <a:spcPct val="90000"/>
              </a:lnSpc>
            </a:pPr>
            <a:r>
              <a:rPr lang="en-US" altLang="en-US" sz="2500" dirty="0">
                <a:solidFill>
                  <a:srgbClr val="000000"/>
                </a:solidFill>
              </a:rPr>
              <a:t>C also provides the unary </a:t>
            </a:r>
            <a:r>
              <a:rPr lang="en-US" altLang="en-US" sz="2500" dirty="0">
                <a:solidFill>
                  <a:srgbClr val="0000FF"/>
                </a:solidFill>
              </a:rPr>
              <a:t>increment operator</a:t>
            </a:r>
            <a:r>
              <a:rPr lang="en-US" altLang="en-US" sz="2500" dirty="0">
                <a:solidFill>
                  <a:srgbClr val="000000"/>
                </a:solidFill>
              </a:rPr>
              <a:t>, </a:t>
            </a:r>
            <a:r>
              <a:rPr lang="en-US" altLang="en-US" sz="2500" dirty="0">
                <a:solidFill>
                  <a:srgbClr val="0000FF"/>
                </a:solidFill>
                <a:latin typeface="Consolas" panose="020B0609020204030204" pitchFamily="49" charset="0"/>
              </a:rPr>
              <a:t>++</a:t>
            </a:r>
            <a:r>
              <a:rPr lang="en-US" altLang="en-US" sz="2500" dirty="0">
                <a:solidFill>
                  <a:srgbClr val="000000"/>
                </a:solidFill>
              </a:rPr>
              <a:t>, and the unary </a:t>
            </a:r>
            <a:r>
              <a:rPr lang="en-US" altLang="en-US" sz="2500" dirty="0">
                <a:solidFill>
                  <a:srgbClr val="0000FF"/>
                </a:solidFill>
              </a:rPr>
              <a:t>decrement operator</a:t>
            </a:r>
            <a:r>
              <a:rPr lang="en-US" altLang="en-US" sz="2500" dirty="0">
                <a:solidFill>
                  <a:srgbClr val="000000"/>
                </a:solidFill>
              </a:rPr>
              <a:t>, </a:t>
            </a:r>
            <a:r>
              <a:rPr lang="en-US" altLang="en-US" sz="2500" dirty="0">
                <a:solidFill>
                  <a:srgbClr val="0000FF"/>
                </a:solidFill>
                <a:latin typeface="Consolas" panose="020B0609020204030204" pitchFamily="49" charset="0"/>
              </a:rPr>
              <a:t>--</a:t>
            </a:r>
            <a:r>
              <a:rPr lang="en-US" altLang="en-US" sz="2500" dirty="0">
                <a:solidFill>
                  <a:srgbClr val="000000"/>
                </a:solidFill>
              </a:rPr>
              <a:t>, which are summarized in Fig. 3.12.</a:t>
            </a:r>
          </a:p>
          <a:p>
            <a:pPr>
              <a:lnSpc>
                <a:spcPct val="90000"/>
              </a:lnSpc>
            </a:pPr>
            <a:r>
              <a:rPr lang="en-US" altLang="en-US" sz="2500" dirty="0">
                <a:solidFill>
                  <a:srgbClr val="000000"/>
                </a:solidFill>
              </a:rPr>
              <a:t>If a variable </a:t>
            </a:r>
            <a:r>
              <a:rPr lang="en-US" altLang="en-US" sz="2500" dirty="0">
                <a:solidFill>
                  <a:srgbClr val="000000"/>
                </a:solidFill>
                <a:latin typeface="Consolas" panose="020B0609020204030204" pitchFamily="49" charset="0"/>
              </a:rPr>
              <a:t>c</a:t>
            </a:r>
            <a:r>
              <a:rPr lang="en-US" altLang="en-US" sz="2500" dirty="0">
                <a:solidFill>
                  <a:srgbClr val="000000"/>
                </a:solidFill>
              </a:rPr>
              <a:t> is to be incremented by 1, the increment operator </a:t>
            </a:r>
            <a:r>
              <a:rPr lang="en-US" altLang="en-US" sz="2500" b="1" dirty="0">
                <a:solidFill>
                  <a:srgbClr val="000000"/>
                </a:solidFill>
                <a:latin typeface="Consolas" panose="020B0609020204030204" pitchFamily="49" charset="0"/>
              </a:rPr>
              <a:t>++</a:t>
            </a:r>
            <a:r>
              <a:rPr lang="en-US" altLang="en-US" sz="2500" dirty="0">
                <a:solidFill>
                  <a:srgbClr val="000000"/>
                </a:solidFill>
              </a:rPr>
              <a:t> can be used rather than the expressions </a:t>
            </a:r>
            <a:r>
              <a:rPr lang="en-US" altLang="en-US" sz="2500" b="1" dirty="0">
                <a:solidFill>
                  <a:srgbClr val="000000"/>
                </a:solidFill>
                <a:latin typeface="Consolas" panose="020B0609020204030204" pitchFamily="49" charset="0"/>
              </a:rPr>
              <a:t>c</a:t>
            </a:r>
            <a:r>
              <a:rPr lang="en-US" altLang="en-US" sz="2500" b="1" dirty="0">
                <a:solidFill>
                  <a:srgbClr val="000000"/>
                </a:solidFill>
              </a:rPr>
              <a:t> </a:t>
            </a:r>
            <a:r>
              <a:rPr lang="en-US" altLang="en-US" sz="2500" b="1" dirty="0">
                <a:solidFill>
                  <a:srgbClr val="000000"/>
                </a:solidFill>
                <a:latin typeface="Consolas" panose="020B0609020204030204" pitchFamily="49" charset="0"/>
              </a:rPr>
              <a:t>=</a:t>
            </a:r>
            <a:r>
              <a:rPr lang="en-US" altLang="en-US" sz="2500" b="1" dirty="0">
                <a:solidFill>
                  <a:srgbClr val="000000"/>
                </a:solidFill>
              </a:rPr>
              <a:t> </a:t>
            </a:r>
            <a:r>
              <a:rPr lang="en-US" altLang="en-US" sz="2500" b="1" dirty="0">
                <a:solidFill>
                  <a:srgbClr val="000000"/>
                </a:solidFill>
                <a:latin typeface="Consolas" panose="020B0609020204030204" pitchFamily="49" charset="0"/>
              </a:rPr>
              <a:t>c</a:t>
            </a:r>
            <a:r>
              <a:rPr lang="en-US" altLang="en-US" sz="2500" b="1" dirty="0">
                <a:solidFill>
                  <a:srgbClr val="000000"/>
                </a:solidFill>
              </a:rPr>
              <a:t> </a:t>
            </a:r>
            <a:r>
              <a:rPr lang="en-US" altLang="en-US" sz="2500" b="1" dirty="0">
                <a:solidFill>
                  <a:srgbClr val="000000"/>
                </a:solidFill>
                <a:latin typeface="Consolas" panose="020B0609020204030204" pitchFamily="49" charset="0"/>
              </a:rPr>
              <a:t>+</a:t>
            </a:r>
            <a:r>
              <a:rPr lang="en-US" altLang="en-US" sz="2500" b="1" dirty="0">
                <a:solidFill>
                  <a:srgbClr val="000000"/>
                </a:solidFill>
              </a:rPr>
              <a:t> </a:t>
            </a:r>
            <a:r>
              <a:rPr lang="en-US" altLang="en-US" sz="2500" b="1" dirty="0">
                <a:solidFill>
                  <a:srgbClr val="000000"/>
                </a:solidFill>
                <a:latin typeface="Consolas" panose="020B0609020204030204" pitchFamily="49" charset="0"/>
              </a:rPr>
              <a:t>1</a:t>
            </a:r>
            <a:r>
              <a:rPr lang="en-US" altLang="en-US" sz="2500" b="1" dirty="0">
                <a:solidFill>
                  <a:srgbClr val="000000"/>
                </a:solidFill>
              </a:rPr>
              <a:t> </a:t>
            </a:r>
            <a:r>
              <a:rPr lang="en-US" altLang="en-US" sz="2500" dirty="0">
                <a:solidFill>
                  <a:srgbClr val="000000"/>
                </a:solidFill>
              </a:rPr>
              <a:t>or </a:t>
            </a:r>
            <a:r>
              <a:rPr lang="en-US" altLang="en-US" sz="2500" b="1" dirty="0">
                <a:solidFill>
                  <a:srgbClr val="000000"/>
                </a:solidFill>
                <a:latin typeface="Consolas" panose="020B0609020204030204" pitchFamily="49" charset="0"/>
              </a:rPr>
              <a:t>c</a:t>
            </a:r>
            <a:r>
              <a:rPr lang="en-US" altLang="en-US" sz="2500" b="1" dirty="0">
                <a:solidFill>
                  <a:srgbClr val="000000"/>
                </a:solidFill>
              </a:rPr>
              <a:t> </a:t>
            </a:r>
            <a:r>
              <a:rPr lang="en-US" altLang="en-US" sz="2500" b="1" dirty="0">
                <a:solidFill>
                  <a:srgbClr val="000000"/>
                </a:solidFill>
                <a:latin typeface="Consolas" panose="020B0609020204030204" pitchFamily="49" charset="0"/>
              </a:rPr>
              <a:t>+=</a:t>
            </a:r>
            <a:r>
              <a:rPr lang="en-US" altLang="en-US" sz="2500" b="1" dirty="0">
                <a:solidFill>
                  <a:srgbClr val="000000"/>
                </a:solidFill>
              </a:rPr>
              <a:t> </a:t>
            </a:r>
            <a:r>
              <a:rPr lang="en-US" altLang="en-US" sz="2500" b="1" dirty="0">
                <a:solidFill>
                  <a:srgbClr val="000000"/>
                </a:solidFill>
                <a:latin typeface="Consolas" panose="020B0609020204030204" pitchFamily="49" charset="0"/>
              </a:rPr>
              <a:t>1</a:t>
            </a:r>
            <a:r>
              <a:rPr lang="en-US" altLang="en-US" sz="2500" dirty="0">
                <a:solidFill>
                  <a:srgbClr val="000000"/>
                </a:solidFill>
              </a:rPr>
              <a:t>.</a:t>
            </a:r>
          </a:p>
          <a:p>
            <a:pPr>
              <a:lnSpc>
                <a:spcPct val="90000"/>
              </a:lnSpc>
            </a:pPr>
            <a:r>
              <a:rPr lang="en-US" altLang="en-US" sz="2500" dirty="0">
                <a:solidFill>
                  <a:srgbClr val="000000"/>
                </a:solidFill>
              </a:rPr>
              <a:t>If increment or decrement operators are placed </a:t>
            </a:r>
            <a:r>
              <a:rPr lang="en-US" altLang="en-US" sz="2500" u="sng" dirty="0">
                <a:solidFill>
                  <a:srgbClr val="000000"/>
                </a:solidFill>
              </a:rPr>
              <a:t>before a variable</a:t>
            </a:r>
            <a:r>
              <a:rPr lang="en-US" altLang="en-US" sz="2500" dirty="0">
                <a:solidFill>
                  <a:srgbClr val="000000"/>
                </a:solidFill>
              </a:rPr>
              <a:t> (i.e., prefixed), they’re referred to as the </a:t>
            </a:r>
            <a:r>
              <a:rPr lang="en-US" altLang="en-US" sz="2500" dirty="0" err="1">
                <a:solidFill>
                  <a:srgbClr val="0000FF"/>
                </a:solidFill>
              </a:rPr>
              <a:t>preincrement</a:t>
            </a:r>
            <a:r>
              <a:rPr lang="en-US" altLang="en-US" sz="2500" dirty="0">
                <a:solidFill>
                  <a:srgbClr val="000000"/>
                </a:solidFill>
              </a:rPr>
              <a:t> or </a:t>
            </a:r>
            <a:r>
              <a:rPr lang="en-US" altLang="en-US" sz="2500" dirty="0" err="1">
                <a:solidFill>
                  <a:srgbClr val="0000FF"/>
                </a:solidFill>
              </a:rPr>
              <a:t>predecrement</a:t>
            </a:r>
            <a:r>
              <a:rPr lang="en-US" altLang="en-US" sz="2500" dirty="0">
                <a:solidFill>
                  <a:srgbClr val="0000FF"/>
                </a:solidFill>
              </a:rPr>
              <a:t> operators</a:t>
            </a:r>
            <a:r>
              <a:rPr lang="en-US" altLang="en-US" sz="2500" dirty="0">
                <a:solidFill>
                  <a:srgbClr val="000000"/>
                </a:solidFill>
              </a:rPr>
              <a:t>, respectively.</a:t>
            </a:r>
          </a:p>
          <a:p>
            <a:pPr>
              <a:lnSpc>
                <a:spcPct val="90000"/>
              </a:lnSpc>
            </a:pPr>
            <a:r>
              <a:rPr lang="en-US" altLang="en-US" sz="2500" dirty="0">
                <a:solidFill>
                  <a:srgbClr val="000000"/>
                </a:solidFill>
              </a:rPr>
              <a:t>If increment or decrement operators are placed </a:t>
            </a:r>
            <a:r>
              <a:rPr lang="en-US" altLang="en-US" sz="2500" u="sng" dirty="0">
                <a:solidFill>
                  <a:srgbClr val="000000"/>
                </a:solidFill>
              </a:rPr>
              <a:t>after a variable</a:t>
            </a:r>
            <a:r>
              <a:rPr lang="en-US" altLang="en-US" sz="2500" dirty="0">
                <a:solidFill>
                  <a:srgbClr val="000000"/>
                </a:solidFill>
              </a:rPr>
              <a:t> (i.e., </a:t>
            </a:r>
            <a:r>
              <a:rPr lang="en-US" altLang="en-US" sz="2500" dirty="0" err="1">
                <a:solidFill>
                  <a:srgbClr val="000000"/>
                </a:solidFill>
              </a:rPr>
              <a:t>postfixed</a:t>
            </a:r>
            <a:r>
              <a:rPr lang="en-US" altLang="en-US" sz="2500" dirty="0">
                <a:solidFill>
                  <a:srgbClr val="000000"/>
                </a:solidFill>
              </a:rPr>
              <a:t>), they’re referred to as the </a:t>
            </a:r>
            <a:r>
              <a:rPr lang="en-US" altLang="en-US" sz="2500" dirty="0" err="1">
                <a:solidFill>
                  <a:srgbClr val="0000FF"/>
                </a:solidFill>
              </a:rPr>
              <a:t>postincrement</a:t>
            </a:r>
            <a:r>
              <a:rPr lang="en-US" altLang="en-US" sz="2500" dirty="0">
                <a:solidFill>
                  <a:srgbClr val="000000"/>
                </a:solidFill>
              </a:rPr>
              <a:t> or </a:t>
            </a:r>
            <a:r>
              <a:rPr lang="en-US" altLang="en-US" sz="2500" dirty="0" err="1">
                <a:solidFill>
                  <a:srgbClr val="0000FF"/>
                </a:solidFill>
              </a:rPr>
              <a:t>postdecrement</a:t>
            </a:r>
            <a:r>
              <a:rPr lang="en-US" altLang="en-US" sz="2500" dirty="0">
                <a:solidFill>
                  <a:srgbClr val="0000FF"/>
                </a:solidFill>
              </a:rPr>
              <a:t> operators</a:t>
            </a:r>
            <a:r>
              <a:rPr lang="en-US" altLang="en-US" sz="2500" dirty="0">
                <a:solidFill>
                  <a:srgbClr val="000000"/>
                </a:solidFill>
              </a:rPr>
              <a:t>, respectively.</a:t>
            </a:r>
          </a:p>
        </p:txBody>
      </p:sp>
      <p:sp>
        <p:nvSpPr>
          <p:cNvPr id="133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83</a:t>
            </a:fld>
            <a:endParaRPr lang="en-US" altLang="en-US"/>
          </a:p>
        </p:txBody>
      </p:sp>
    </p:spTree>
    <p:extLst>
      <p:ext uri="{BB962C8B-B14F-4D97-AF65-F5344CB8AC3E}">
        <p14:creationId xmlns:p14="http://schemas.microsoft.com/office/powerpoint/2010/main" val="17919873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45" y="180852"/>
            <a:ext cx="8229600" cy="563562"/>
          </a:xfrm>
        </p:spPr>
        <p:txBody>
          <a:bodyPr rtlCol="0">
            <a:normAutofit fontScale="90000"/>
          </a:bodyPr>
          <a:lstStyle/>
          <a:p>
            <a:pPr fontAlgn="auto">
              <a:spcAft>
                <a:spcPts val="0"/>
              </a:spcAft>
              <a:defRPr/>
            </a:pPr>
            <a:r>
              <a:rPr lang="en-US" dirty="0">
                <a:solidFill>
                  <a:srgbClr val="24B5A1"/>
                </a:solidFill>
                <a:latin typeface="Arial"/>
              </a:rPr>
              <a:t>3.12  </a:t>
            </a:r>
            <a:r>
              <a:rPr lang="en-US" dirty="0">
                <a:solidFill>
                  <a:srgbClr val="3380E6"/>
                </a:solidFill>
                <a:latin typeface="Arial"/>
              </a:rPr>
              <a:t>Increment and Decrement Operators (Cont.)</a:t>
            </a:r>
          </a:p>
        </p:txBody>
      </p:sp>
      <p:sp>
        <p:nvSpPr>
          <p:cNvPr id="134147" name="Text Placeholder 2"/>
          <p:cNvSpPr>
            <a:spLocks noGrp="1"/>
          </p:cNvSpPr>
          <p:nvPr>
            <p:ph type="body" idx="1"/>
          </p:nvPr>
        </p:nvSpPr>
        <p:spPr>
          <a:xfrm>
            <a:off x="114300" y="990600"/>
            <a:ext cx="8953500" cy="4525963"/>
          </a:xfrm>
        </p:spPr>
        <p:txBody>
          <a:bodyPr>
            <a:normAutofit/>
          </a:bodyPr>
          <a:lstStyle/>
          <a:p>
            <a:r>
              <a:rPr lang="en-US" altLang="en-US" sz="2400" dirty="0" err="1">
                <a:solidFill>
                  <a:srgbClr val="000000"/>
                </a:solidFill>
              </a:rPr>
              <a:t>Preincrementing</a:t>
            </a:r>
            <a:r>
              <a:rPr lang="en-US" altLang="en-US" sz="2400" dirty="0">
                <a:solidFill>
                  <a:srgbClr val="000000"/>
                </a:solidFill>
              </a:rPr>
              <a:t> (</a:t>
            </a:r>
            <a:r>
              <a:rPr lang="en-US" altLang="en-US" sz="2400" dirty="0" err="1">
                <a:solidFill>
                  <a:srgbClr val="000000"/>
                </a:solidFill>
              </a:rPr>
              <a:t>predecrementing</a:t>
            </a:r>
            <a:r>
              <a:rPr lang="en-US" altLang="en-US" sz="2400" dirty="0">
                <a:solidFill>
                  <a:srgbClr val="000000"/>
                </a:solidFill>
              </a:rPr>
              <a:t>) a variable causes the variable to be incremented (decremented) by 1, then the </a:t>
            </a:r>
            <a:r>
              <a:rPr lang="en-US" altLang="en-US" sz="2400" u="sng" dirty="0">
                <a:solidFill>
                  <a:srgbClr val="000000"/>
                </a:solidFill>
              </a:rPr>
              <a:t>new value of the variable is used in the expression</a:t>
            </a:r>
            <a:r>
              <a:rPr lang="en-US" altLang="en-US" sz="2400" dirty="0">
                <a:solidFill>
                  <a:srgbClr val="000000"/>
                </a:solidFill>
              </a:rPr>
              <a:t> in which it appears.</a:t>
            </a:r>
          </a:p>
          <a:p>
            <a:r>
              <a:rPr lang="en-US" altLang="en-US" sz="2400" dirty="0" err="1">
                <a:solidFill>
                  <a:srgbClr val="000000"/>
                </a:solidFill>
              </a:rPr>
              <a:t>Postincrementing</a:t>
            </a:r>
            <a:r>
              <a:rPr lang="en-US" altLang="en-US" sz="2400" dirty="0">
                <a:solidFill>
                  <a:srgbClr val="000000"/>
                </a:solidFill>
              </a:rPr>
              <a:t> (</a:t>
            </a:r>
            <a:r>
              <a:rPr lang="en-US" altLang="en-US" sz="2400" dirty="0" err="1">
                <a:solidFill>
                  <a:srgbClr val="000000"/>
                </a:solidFill>
              </a:rPr>
              <a:t>postdecrementing</a:t>
            </a:r>
            <a:r>
              <a:rPr lang="en-US" altLang="en-US" sz="2400" dirty="0">
                <a:solidFill>
                  <a:srgbClr val="000000"/>
                </a:solidFill>
              </a:rPr>
              <a:t>) the variable causes the </a:t>
            </a:r>
            <a:r>
              <a:rPr lang="en-US" altLang="en-US" sz="2400" u="sng" dirty="0">
                <a:solidFill>
                  <a:srgbClr val="000000"/>
                </a:solidFill>
              </a:rPr>
              <a:t>current value of the variable to be used in the expression</a:t>
            </a:r>
            <a:r>
              <a:rPr lang="en-US" altLang="en-US" sz="2400" dirty="0">
                <a:solidFill>
                  <a:srgbClr val="000000"/>
                </a:solidFill>
              </a:rPr>
              <a:t> in which it appears, then the variable value is incremented (decremented) by 1.</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84</a:t>
            </a:fld>
            <a:endParaRPr lang="en-US" altLang="en-US" dirty="0"/>
          </a:p>
        </p:txBody>
      </p:sp>
      <p:pic>
        <p:nvPicPr>
          <p:cNvPr id="6" name="Picture 1" descr="chtp8_03_Page_43">
            <a:extLst>
              <a:ext uri="{FF2B5EF4-FFF2-40B4-BE49-F238E27FC236}">
                <a16:creationId xmlns:a16="http://schemas.microsoft.com/office/drawing/2014/main" id="{F97E80EA-3407-4272-A77C-0CC61F85F53E}"/>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7082" t="5555" r="7065" b="44444"/>
          <a:stretch/>
        </p:blipFill>
        <p:spPr>
          <a:xfrm>
            <a:off x="1531999" y="4064636"/>
            <a:ext cx="6080001" cy="2736000"/>
          </a:xfrm>
          <a:prstGeom prst="rect">
            <a:avLst/>
          </a:prstGeom>
          <a:noFill/>
          <a:ln>
            <a:noFill/>
          </a:ln>
        </p:spPr>
      </p:pic>
    </p:spTree>
    <p:extLst>
      <p:ext uri="{BB962C8B-B14F-4D97-AF65-F5344CB8AC3E}">
        <p14:creationId xmlns:p14="http://schemas.microsoft.com/office/powerpoint/2010/main" val="37733139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rtlCol="0">
            <a:normAutofit fontScale="90000"/>
          </a:bodyPr>
          <a:lstStyle/>
          <a:p>
            <a:pPr fontAlgn="auto">
              <a:spcAft>
                <a:spcPts val="0"/>
              </a:spcAft>
              <a:defRPr/>
            </a:pPr>
            <a:r>
              <a:rPr lang="en-US">
                <a:solidFill>
                  <a:srgbClr val="24B5A1"/>
                </a:solidFill>
                <a:latin typeface="Arial"/>
              </a:rPr>
              <a:t>3.12  </a:t>
            </a:r>
            <a:r>
              <a:rPr lang="en-US">
                <a:solidFill>
                  <a:srgbClr val="3380E6"/>
                </a:solidFill>
                <a:latin typeface="Arial"/>
              </a:rPr>
              <a:t>Increment and Decrement Operators (Cont.)</a:t>
            </a:r>
          </a:p>
        </p:txBody>
      </p:sp>
      <p:sp>
        <p:nvSpPr>
          <p:cNvPr id="136195" name="Text Placeholder 2"/>
          <p:cNvSpPr>
            <a:spLocks noGrp="1"/>
          </p:cNvSpPr>
          <p:nvPr>
            <p:ph type="body" idx="1"/>
          </p:nvPr>
        </p:nvSpPr>
        <p:spPr>
          <a:xfrm>
            <a:off x="228600" y="1166018"/>
            <a:ext cx="8763000" cy="5006182"/>
          </a:xfrm>
        </p:spPr>
        <p:txBody>
          <a:bodyPr>
            <a:normAutofit fontScale="92500" lnSpcReduction="20000"/>
          </a:bodyPr>
          <a:lstStyle/>
          <a:p>
            <a:r>
              <a:rPr lang="en-US" altLang="en-US" dirty="0">
                <a:solidFill>
                  <a:srgbClr val="000000"/>
                </a:solidFill>
              </a:rPr>
              <a:t>Figure 3.13 demonstrates the difference between the </a:t>
            </a:r>
            <a:r>
              <a:rPr lang="en-US" altLang="en-US" dirty="0" err="1">
                <a:solidFill>
                  <a:srgbClr val="000000"/>
                </a:solidFill>
              </a:rPr>
              <a:t>preincrementing</a:t>
            </a:r>
            <a:r>
              <a:rPr lang="en-US" altLang="en-US" dirty="0">
                <a:solidFill>
                  <a:srgbClr val="000000"/>
                </a:solidFill>
              </a:rPr>
              <a:t> and the </a:t>
            </a:r>
            <a:r>
              <a:rPr lang="en-US" altLang="en-US" dirty="0" err="1">
                <a:solidFill>
                  <a:srgbClr val="000000"/>
                </a:solidFill>
              </a:rPr>
              <a:t>postincrementing</a:t>
            </a:r>
            <a:r>
              <a:rPr lang="en-US" altLang="en-US" dirty="0">
                <a:solidFill>
                  <a:srgbClr val="000000"/>
                </a:solidFill>
              </a:rPr>
              <a:t> versions of the </a:t>
            </a:r>
            <a:r>
              <a:rPr lang="en-US" altLang="en-US" b="1" dirty="0">
                <a:solidFill>
                  <a:srgbClr val="000000"/>
                </a:solidFill>
                <a:latin typeface="Consolas" panose="020B0609020204030204" pitchFamily="49" charset="0"/>
              </a:rPr>
              <a:t>++</a:t>
            </a:r>
            <a:r>
              <a:rPr lang="en-US" altLang="en-US" dirty="0">
                <a:solidFill>
                  <a:srgbClr val="000000"/>
                </a:solidFill>
              </a:rPr>
              <a:t> operator.</a:t>
            </a:r>
          </a:p>
          <a:p>
            <a:r>
              <a:rPr lang="en-US" altLang="en-US" u="sng" dirty="0" err="1">
                <a:solidFill>
                  <a:srgbClr val="000000"/>
                </a:solidFill>
              </a:rPr>
              <a:t>Postincrementing</a:t>
            </a:r>
            <a:r>
              <a:rPr lang="en-US" altLang="en-US" dirty="0">
                <a:solidFill>
                  <a:srgbClr val="000000"/>
                </a:solidFill>
              </a:rPr>
              <a:t> the variable </a:t>
            </a:r>
            <a:r>
              <a:rPr lang="en-US" altLang="en-US" dirty="0">
                <a:solidFill>
                  <a:srgbClr val="000000"/>
                </a:solidFill>
                <a:latin typeface="Consolas" panose="020B0609020204030204" pitchFamily="49" charset="0"/>
              </a:rPr>
              <a:t>c</a:t>
            </a:r>
            <a:r>
              <a:rPr lang="en-US" altLang="en-US" dirty="0">
                <a:solidFill>
                  <a:srgbClr val="000000"/>
                </a:solidFill>
              </a:rPr>
              <a:t> causes it to be </a:t>
            </a:r>
            <a:r>
              <a:rPr lang="en-US" altLang="en-US" u="sng" dirty="0">
                <a:solidFill>
                  <a:srgbClr val="000000"/>
                </a:solidFill>
              </a:rPr>
              <a:t>incremented after it’s used</a:t>
            </a:r>
            <a:r>
              <a:rPr lang="en-US" altLang="en-US" dirty="0">
                <a:solidFill>
                  <a:srgbClr val="000000"/>
                </a:solidFill>
              </a:rPr>
              <a:t> in the </a:t>
            </a:r>
            <a:r>
              <a:rPr lang="en-US" altLang="en-US" dirty="0" err="1">
                <a:solidFill>
                  <a:srgbClr val="000000"/>
                </a:solidFill>
                <a:latin typeface="Consolas" panose="020B0609020204030204" pitchFamily="49" charset="0"/>
              </a:rPr>
              <a:t>printf</a:t>
            </a:r>
            <a:r>
              <a:rPr lang="en-US" altLang="en-US" dirty="0">
                <a:solidFill>
                  <a:srgbClr val="000000"/>
                </a:solidFill>
              </a:rPr>
              <a:t> statement.</a:t>
            </a:r>
          </a:p>
          <a:p>
            <a:r>
              <a:rPr lang="en-US" altLang="en-US" u="sng" dirty="0" err="1">
                <a:solidFill>
                  <a:srgbClr val="000000"/>
                </a:solidFill>
              </a:rPr>
              <a:t>Preincrementing</a:t>
            </a:r>
            <a:r>
              <a:rPr lang="en-US" altLang="en-US" dirty="0">
                <a:solidFill>
                  <a:srgbClr val="000000"/>
                </a:solidFill>
              </a:rPr>
              <a:t> the variable </a:t>
            </a:r>
            <a:r>
              <a:rPr lang="en-US" altLang="en-US" dirty="0">
                <a:solidFill>
                  <a:srgbClr val="000000"/>
                </a:solidFill>
                <a:latin typeface="Consolas" panose="020B0609020204030204" pitchFamily="49" charset="0"/>
              </a:rPr>
              <a:t>c</a:t>
            </a:r>
            <a:r>
              <a:rPr lang="en-US" altLang="en-US" dirty="0">
                <a:solidFill>
                  <a:srgbClr val="000000"/>
                </a:solidFill>
              </a:rPr>
              <a:t> causes it to be </a:t>
            </a:r>
            <a:r>
              <a:rPr lang="en-US" altLang="en-US" u="sng" dirty="0">
                <a:solidFill>
                  <a:srgbClr val="000000"/>
                </a:solidFill>
              </a:rPr>
              <a:t>incremented </a:t>
            </a:r>
            <a:r>
              <a:rPr lang="en-US" altLang="en-US" i="1" u="sng" dirty="0">
                <a:solidFill>
                  <a:srgbClr val="000000"/>
                </a:solidFill>
              </a:rPr>
              <a:t>before</a:t>
            </a:r>
            <a:r>
              <a:rPr lang="en-US" altLang="en-US" u="sng" dirty="0">
                <a:solidFill>
                  <a:srgbClr val="000000"/>
                </a:solidFill>
              </a:rPr>
              <a:t> it’s used</a:t>
            </a:r>
            <a:r>
              <a:rPr lang="en-US" altLang="en-US" dirty="0">
                <a:solidFill>
                  <a:srgbClr val="000000"/>
                </a:solidFill>
              </a:rPr>
              <a:t> in the </a:t>
            </a:r>
            <a:r>
              <a:rPr lang="en-US" altLang="en-US" dirty="0" err="1">
                <a:solidFill>
                  <a:srgbClr val="000000"/>
                </a:solidFill>
                <a:latin typeface="Consolas" panose="020B0609020204030204" pitchFamily="49" charset="0"/>
              </a:rPr>
              <a:t>printf</a:t>
            </a:r>
            <a:r>
              <a:rPr lang="en-US" altLang="en-US" dirty="0">
                <a:solidFill>
                  <a:srgbClr val="000000"/>
                </a:solidFill>
              </a:rPr>
              <a:t> statement.</a:t>
            </a:r>
            <a:endParaRPr lang="tr-TR" altLang="en-US" dirty="0">
              <a:solidFill>
                <a:srgbClr val="000000"/>
              </a:solidFill>
            </a:endParaRPr>
          </a:p>
          <a:p>
            <a:r>
              <a:rPr lang="en-US" altLang="en-US" dirty="0">
                <a:solidFill>
                  <a:srgbClr val="000000"/>
                </a:solidFill>
              </a:rPr>
              <a:t>The program displays the value of </a:t>
            </a:r>
            <a:r>
              <a:rPr lang="en-US" altLang="en-US" dirty="0">
                <a:solidFill>
                  <a:srgbClr val="000000"/>
                </a:solidFill>
                <a:latin typeface="Consolas" panose="020B0609020204030204" pitchFamily="49" charset="0"/>
              </a:rPr>
              <a:t>c</a:t>
            </a:r>
            <a:r>
              <a:rPr lang="en-US" altLang="en-US" dirty="0">
                <a:solidFill>
                  <a:srgbClr val="000000"/>
                </a:solidFill>
              </a:rPr>
              <a:t> </a:t>
            </a:r>
            <a:r>
              <a:rPr lang="en-US" altLang="en-US" u="sng" dirty="0">
                <a:solidFill>
                  <a:srgbClr val="000000"/>
                </a:solidFill>
              </a:rPr>
              <a:t>before and after</a:t>
            </a:r>
            <a:r>
              <a:rPr lang="en-US" altLang="en-US" dirty="0">
                <a:solidFill>
                  <a:srgbClr val="000000"/>
                </a:solidFill>
              </a:rPr>
              <a:t> the </a:t>
            </a:r>
            <a:r>
              <a:rPr lang="en-US" altLang="en-US" dirty="0">
                <a:solidFill>
                  <a:srgbClr val="000000"/>
                </a:solidFill>
                <a:latin typeface="Consolas" panose="020B0609020204030204" pitchFamily="49" charset="0"/>
              </a:rPr>
              <a:t>++</a:t>
            </a:r>
            <a:r>
              <a:rPr lang="en-US" altLang="en-US" dirty="0">
                <a:solidFill>
                  <a:srgbClr val="000000"/>
                </a:solidFill>
              </a:rPr>
              <a:t> operator is used.</a:t>
            </a:r>
          </a:p>
          <a:p>
            <a:r>
              <a:rPr lang="en-US" altLang="en-US" dirty="0">
                <a:solidFill>
                  <a:srgbClr val="000000"/>
                </a:solidFill>
              </a:rPr>
              <a:t>The decrement operator (</a:t>
            </a:r>
            <a:r>
              <a:rPr lang="en-US" altLang="en-US" dirty="0">
                <a:solidFill>
                  <a:srgbClr val="000000"/>
                </a:solidFill>
                <a:latin typeface="Consolas" panose="020B0609020204030204" pitchFamily="49" charset="0"/>
              </a:rPr>
              <a:t>--</a:t>
            </a:r>
            <a:r>
              <a:rPr lang="en-US" altLang="en-US" dirty="0">
                <a:solidFill>
                  <a:srgbClr val="000000"/>
                </a:solidFill>
              </a:rPr>
              <a:t>) works similarly.</a:t>
            </a:r>
          </a:p>
          <a:p>
            <a:endParaRPr lang="en-US" altLang="en-US" dirty="0">
              <a:solidFill>
                <a:srgbClr val="000000"/>
              </a:solidFill>
            </a:endParaRP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85</a:t>
            </a:fld>
            <a:endParaRPr lang="en-US" altLang="en-US" dirty="0"/>
          </a:p>
        </p:txBody>
      </p:sp>
      <p:pic>
        <p:nvPicPr>
          <p:cNvPr id="6" name="Picture 1" descr="chtp8_03_Page_46">
            <a:extLst>
              <a:ext uri="{FF2B5EF4-FFF2-40B4-BE49-F238E27FC236}">
                <a16:creationId xmlns:a16="http://schemas.microsoft.com/office/drawing/2014/main" id="{65789DC1-0A18-4F56-9656-43B9FD6FA80C}"/>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4507" t="5555" r="5347" b="80000"/>
          <a:stretch/>
        </p:blipFill>
        <p:spPr>
          <a:xfrm>
            <a:off x="2438400" y="6109475"/>
            <a:ext cx="4943083" cy="612000"/>
          </a:xfrm>
          <a:prstGeom prst="rect">
            <a:avLst/>
          </a:prstGeom>
          <a:noFill/>
          <a:ln>
            <a:noFill/>
          </a:ln>
        </p:spPr>
      </p:pic>
    </p:spTree>
    <p:extLst>
      <p:ext uri="{BB962C8B-B14F-4D97-AF65-F5344CB8AC3E}">
        <p14:creationId xmlns:p14="http://schemas.microsoft.com/office/powerpoint/2010/main" val="17685859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44"/>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555" b="14445"/>
          <a:stretch/>
        </p:blipFill>
        <p:spPr>
          <a:xfrm>
            <a:off x="76200" y="228600"/>
            <a:ext cx="8095297" cy="5004000"/>
          </a:xfrm>
          <a:prstGeom prst="rect">
            <a:avLst/>
          </a:prstGeom>
          <a:noFill/>
          <a:ln>
            <a:noFill/>
          </a:ln>
        </p:spPr>
      </p:pic>
      <p:sp>
        <p:nvSpPr>
          <p:cNvPr id="3" name="Footer Placeholder 2"/>
          <p:cNvSpPr>
            <a:spLocks noGrp="1"/>
          </p:cNvSpPr>
          <p:nvPr>
            <p:ph type="ftr" sz="quarter" idx="11"/>
          </p:nvPr>
        </p:nvSpPr>
        <p:spPr/>
        <p:txBody>
          <a:bodyPr/>
          <a:lstStyle/>
          <a:p>
            <a:r>
              <a:rPr lang="en-US" dirty="0"/>
              <a:t>© 2016 Pearson Education, Ltd.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pPr/>
              <a:t>86</a:t>
            </a:fld>
            <a:endParaRPr lang="en-US"/>
          </a:p>
        </p:txBody>
      </p:sp>
      <p:pic>
        <p:nvPicPr>
          <p:cNvPr id="5" name="Picture 1" descr="chtp8_03_Page_45">
            <a:extLst>
              <a:ext uri="{FF2B5EF4-FFF2-40B4-BE49-F238E27FC236}">
                <a16:creationId xmlns:a16="http://schemas.microsoft.com/office/drawing/2014/main" id="{FB71AFFF-8667-4B7E-940C-89894328F881}"/>
              </a:ext>
            </a:extLst>
          </p:cNvPr>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l="1073" t="5555" r="1055" b="60000"/>
          <a:stretch/>
        </p:blipFill>
        <p:spPr>
          <a:xfrm>
            <a:off x="2624553" y="5257753"/>
            <a:ext cx="5560261" cy="1512000"/>
          </a:xfrm>
          <a:prstGeom prst="rect">
            <a:avLst/>
          </a:prstGeom>
          <a:noFill/>
          <a:ln>
            <a:noFill/>
          </a:ln>
        </p:spPr>
      </p:pic>
    </p:spTree>
    <p:extLst>
      <p:ext uri="{BB962C8B-B14F-4D97-AF65-F5344CB8AC3E}">
        <p14:creationId xmlns:p14="http://schemas.microsoft.com/office/powerpoint/2010/main" val="9004493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24" y="136525"/>
            <a:ext cx="8229600" cy="639762"/>
          </a:xfrm>
        </p:spPr>
        <p:txBody>
          <a:bodyPr rtlCol="0">
            <a:normAutofit fontScale="90000"/>
          </a:bodyPr>
          <a:lstStyle/>
          <a:p>
            <a:pPr fontAlgn="auto">
              <a:spcAft>
                <a:spcPts val="0"/>
              </a:spcAft>
              <a:defRPr/>
            </a:pPr>
            <a:r>
              <a:rPr lang="en-US" dirty="0">
                <a:solidFill>
                  <a:srgbClr val="24B5A1"/>
                </a:solidFill>
                <a:latin typeface="Arial"/>
              </a:rPr>
              <a:t>3.12  </a:t>
            </a:r>
            <a:r>
              <a:rPr lang="en-US" dirty="0">
                <a:solidFill>
                  <a:srgbClr val="3380E6"/>
                </a:solidFill>
                <a:latin typeface="Arial"/>
              </a:rPr>
              <a:t>Increment and Decrement Operators (Cont.)</a:t>
            </a:r>
          </a:p>
        </p:txBody>
      </p:sp>
      <p:sp>
        <p:nvSpPr>
          <p:cNvPr id="141315" name="Text Placeholder 2"/>
          <p:cNvSpPr>
            <a:spLocks noGrp="1"/>
          </p:cNvSpPr>
          <p:nvPr>
            <p:ph type="body" idx="1"/>
          </p:nvPr>
        </p:nvSpPr>
        <p:spPr>
          <a:xfrm>
            <a:off x="114300" y="1166018"/>
            <a:ext cx="8953500" cy="4525963"/>
          </a:xfrm>
        </p:spPr>
        <p:txBody>
          <a:bodyPr>
            <a:noAutofit/>
          </a:bodyPr>
          <a:lstStyle/>
          <a:p>
            <a:pPr>
              <a:lnSpc>
                <a:spcPct val="80000"/>
              </a:lnSpc>
            </a:pPr>
            <a:r>
              <a:rPr lang="en-US" altLang="en-US" sz="2300" dirty="0">
                <a:solidFill>
                  <a:srgbClr val="000000"/>
                </a:solidFill>
              </a:rPr>
              <a:t>The three assignment statements in Fig. 3.10</a:t>
            </a:r>
          </a:p>
          <a:p>
            <a:pPr marL="914400" lvl="2" indent="0" algn="ctr">
              <a:lnSpc>
                <a:spcPct val="80000"/>
              </a:lnSpc>
              <a:buNone/>
            </a:pPr>
            <a:r>
              <a:rPr lang="fr-FR" altLang="en-US" sz="2300" dirty="0">
                <a:solidFill>
                  <a:srgbClr val="000000"/>
                </a:solidFill>
                <a:latin typeface="Consolas" panose="020B0609020204030204" pitchFamily="49" charset="0"/>
              </a:rPr>
              <a:t>passes = passes + </a:t>
            </a:r>
            <a:r>
              <a:rPr lang="fr-FR" altLang="en-US" sz="2300" b="1" dirty="0">
                <a:solidFill>
                  <a:srgbClr val="128AFF"/>
                </a:solidFill>
                <a:latin typeface="Consolas" panose="020B0609020204030204" pitchFamily="49" charset="0"/>
              </a:rPr>
              <a:t>1</a:t>
            </a:r>
            <a:r>
              <a:rPr lang="fr-FR" altLang="en-US" sz="2300" b="1" dirty="0">
                <a:solidFill>
                  <a:srgbClr val="000000"/>
                </a:solidFill>
                <a:latin typeface="Consolas" panose="020B0609020204030204" pitchFamily="49" charset="0"/>
              </a:rPr>
              <a:t>;</a:t>
            </a:r>
            <a:br>
              <a:rPr lang="fr-FR" altLang="en-US" sz="2300" b="1" dirty="0">
                <a:solidFill>
                  <a:srgbClr val="000000"/>
                </a:solidFill>
                <a:latin typeface="Consolas" panose="020B0609020204030204" pitchFamily="49" charset="0"/>
              </a:rPr>
            </a:br>
            <a:r>
              <a:rPr lang="fr-FR" altLang="en-US" sz="2300" b="1" dirty="0" err="1">
                <a:solidFill>
                  <a:srgbClr val="000000"/>
                </a:solidFill>
                <a:latin typeface="Consolas" panose="020B0609020204030204" pitchFamily="49" charset="0"/>
              </a:rPr>
              <a:t>failures</a:t>
            </a:r>
            <a:r>
              <a:rPr lang="fr-FR" altLang="en-US" sz="2300" b="1" dirty="0">
                <a:solidFill>
                  <a:srgbClr val="000000"/>
                </a:solidFill>
                <a:latin typeface="Consolas" panose="020B0609020204030204" pitchFamily="49" charset="0"/>
              </a:rPr>
              <a:t> = </a:t>
            </a:r>
            <a:r>
              <a:rPr lang="fr-FR" altLang="en-US" sz="2300" b="1" dirty="0" err="1">
                <a:solidFill>
                  <a:srgbClr val="000000"/>
                </a:solidFill>
                <a:latin typeface="Consolas" panose="020B0609020204030204" pitchFamily="49" charset="0"/>
              </a:rPr>
              <a:t>failures</a:t>
            </a:r>
            <a:r>
              <a:rPr lang="fr-FR" altLang="en-US" sz="2300" b="1" dirty="0">
                <a:solidFill>
                  <a:srgbClr val="000000"/>
                </a:solidFill>
                <a:latin typeface="Consolas" panose="020B0609020204030204" pitchFamily="49" charset="0"/>
              </a:rPr>
              <a:t> + </a:t>
            </a:r>
            <a:r>
              <a:rPr lang="fr-FR" altLang="en-US" sz="2300" b="1" dirty="0">
                <a:solidFill>
                  <a:srgbClr val="128AFF"/>
                </a:solidFill>
                <a:latin typeface="Consolas" panose="020B0609020204030204" pitchFamily="49" charset="0"/>
              </a:rPr>
              <a:t>1</a:t>
            </a:r>
            <a:r>
              <a:rPr lang="fr-FR" altLang="en-US" sz="2300" b="1" dirty="0">
                <a:solidFill>
                  <a:srgbClr val="000000"/>
                </a:solidFill>
                <a:latin typeface="Consolas" panose="020B0609020204030204" pitchFamily="49" charset="0"/>
              </a:rPr>
              <a:t>;</a:t>
            </a:r>
            <a:br>
              <a:rPr lang="fr-FR" altLang="en-US" sz="2300" b="1" dirty="0">
                <a:solidFill>
                  <a:srgbClr val="000000"/>
                </a:solidFill>
                <a:latin typeface="Consolas" panose="020B0609020204030204" pitchFamily="49" charset="0"/>
              </a:rPr>
            </a:br>
            <a:r>
              <a:rPr lang="fr-FR" altLang="en-US" sz="2300" b="1" dirty="0" err="1">
                <a:solidFill>
                  <a:srgbClr val="000000"/>
                </a:solidFill>
                <a:latin typeface="Consolas" panose="020B0609020204030204" pitchFamily="49" charset="0"/>
              </a:rPr>
              <a:t>student</a:t>
            </a:r>
            <a:r>
              <a:rPr lang="fr-FR" altLang="en-US" sz="2300" b="1" dirty="0">
                <a:solidFill>
                  <a:srgbClr val="000000"/>
                </a:solidFill>
                <a:latin typeface="Consolas" panose="020B0609020204030204" pitchFamily="49" charset="0"/>
              </a:rPr>
              <a:t> = </a:t>
            </a:r>
            <a:r>
              <a:rPr lang="fr-FR" altLang="en-US" sz="2300" b="1" dirty="0" err="1">
                <a:solidFill>
                  <a:srgbClr val="000000"/>
                </a:solidFill>
                <a:latin typeface="Consolas" panose="020B0609020204030204" pitchFamily="49" charset="0"/>
              </a:rPr>
              <a:t>student</a:t>
            </a:r>
            <a:r>
              <a:rPr lang="fr-FR" altLang="en-US" sz="2300" b="1" dirty="0">
                <a:solidFill>
                  <a:srgbClr val="000000"/>
                </a:solidFill>
                <a:latin typeface="Consolas" panose="020B0609020204030204" pitchFamily="49" charset="0"/>
              </a:rPr>
              <a:t> + </a:t>
            </a:r>
            <a:r>
              <a:rPr lang="fr-FR" altLang="en-US" sz="2300" b="1" dirty="0">
                <a:solidFill>
                  <a:srgbClr val="128AFF"/>
                </a:solidFill>
                <a:latin typeface="Consolas" panose="020B0609020204030204" pitchFamily="49" charset="0"/>
              </a:rPr>
              <a:t>1</a:t>
            </a:r>
            <a:r>
              <a:rPr lang="fr-FR" altLang="en-US" sz="2300" b="1" dirty="0">
                <a:solidFill>
                  <a:srgbClr val="000000"/>
                </a:solidFill>
                <a:latin typeface="Consolas" panose="020B0609020204030204" pitchFamily="49" charset="0"/>
              </a:rPr>
              <a:t>;</a:t>
            </a:r>
          </a:p>
          <a:p>
            <a:pPr>
              <a:lnSpc>
                <a:spcPct val="80000"/>
              </a:lnSpc>
              <a:buFont typeface="Wingdings 3" panose="05040102010807070707" pitchFamily="18" charset="2"/>
              <a:buNone/>
            </a:pPr>
            <a:r>
              <a:rPr lang="en-US" altLang="en-US" sz="2300" dirty="0">
                <a:solidFill>
                  <a:srgbClr val="000000"/>
                </a:solidFill>
              </a:rPr>
              <a:t>	can be written more concisely with </a:t>
            </a:r>
            <a:r>
              <a:rPr lang="en-US" altLang="en-US" sz="2300" i="1" dirty="0">
                <a:solidFill>
                  <a:srgbClr val="000000"/>
                </a:solidFill>
              </a:rPr>
              <a:t>assignment operators </a:t>
            </a:r>
            <a:r>
              <a:rPr lang="en-US" altLang="en-US" sz="2300" dirty="0">
                <a:solidFill>
                  <a:srgbClr val="000000"/>
                </a:solidFill>
              </a:rPr>
              <a:t>as</a:t>
            </a:r>
          </a:p>
          <a:p>
            <a:pPr marL="914400" lvl="2" indent="0" algn="ctr">
              <a:lnSpc>
                <a:spcPct val="80000"/>
              </a:lnSpc>
              <a:buNone/>
            </a:pPr>
            <a:r>
              <a:rPr lang="fr-FR" altLang="en-US" sz="2300" dirty="0">
                <a:solidFill>
                  <a:srgbClr val="000000"/>
                </a:solidFill>
                <a:latin typeface="Consolas" panose="020B0609020204030204" pitchFamily="49" charset="0"/>
              </a:rPr>
              <a:t>passes += </a:t>
            </a:r>
            <a:r>
              <a:rPr lang="fr-FR" altLang="en-US" sz="2300" b="1" dirty="0">
                <a:solidFill>
                  <a:srgbClr val="128AFF"/>
                </a:solidFill>
                <a:latin typeface="Consolas" panose="020B0609020204030204" pitchFamily="49" charset="0"/>
              </a:rPr>
              <a:t>1</a:t>
            </a:r>
            <a:r>
              <a:rPr lang="fr-FR" altLang="en-US" sz="2300" b="1" dirty="0">
                <a:solidFill>
                  <a:srgbClr val="000000"/>
                </a:solidFill>
                <a:latin typeface="Consolas" panose="020B0609020204030204" pitchFamily="49" charset="0"/>
              </a:rPr>
              <a:t>;</a:t>
            </a:r>
            <a:br>
              <a:rPr lang="fr-FR" altLang="en-US" sz="2300" b="1" dirty="0">
                <a:solidFill>
                  <a:srgbClr val="000000"/>
                </a:solidFill>
                <a:latin typeface="Consolas" panose="020B0609020204030204" pitchFamily="49" charset="0"/>
              </a:rPr>
            </a:br>
            <a:r>
              <a:rPr lang="fr-FR" altLang="en-US" sz="2300" b="1" dirty="0" err="1">
                <a:solidFill>
                  <a:srgbClr val="000000"/>
                </a:solidFill>
                <a:latin typeface="Consolas" panose="020B0609020204030204" pitchFamily="49" charset="0"/>
              </a:rPr>
              <a:t>failures</a:t>
            </a:r>
            <a:r>
              <a:rPr lang="fr-FR" altLang="en-US" sz="2300" b="1" dirty="0">
                <a:solidFill>
                  <a:srgbClr val="000000"/>
                </a:solidFill>
                <a:latin typeface="Consolas" panose="020B0609020204030204" pitchFamily="49" charset="0"/>
              </a:rPr>
              <a:t> += </a:t>
            </a:r>
            <a:r>
              <a:rPr lang="fr-FR" altLang="en-US" sz="2300" b="1" dirty="0">
                <a:solidFill>
                  <a:srgbClr val="128AFF"/>
                </a:solidFill>
                <a:latin typeface="Consolas" panose="020B0609020204030204" pitchFamily="49" charset="0"/>
              </a:rPr>
              <a:t>1</a:t>
            </a:r>
            <a:r>
              <a:rPr lang="fr-FR" altLang="en-US" sz="2300" b="1" dirty="0">
                <a:solidFill>
                  <a:srgbClr val="000000"/>
                </a:solidFill>
                <a:latin typeface="Consolas" panose="020B0609020204030204" pitchFamily="49" charset="0"/>
              </a:rPr>
              <a:t>;</a:t>
            </a:r>
            <a:br>
              <a:rPr lang="fr-FR" altLang="en-US" sz="2300" b="1" dirty="0">
                <a:solidFill>
                  <a:srgbClr val="000000"/>
                </a:solidFill>
                <a:latin typeface="Consolas" panose="020B0609020204030204" pitchFamily="49" charset="0"/>
              </a:rPr>
            </a:br>
            <a:r>
              <a:rPr lang="fr-FR" altLang="en-US" sz="2300" b="1" dirty="0" err="1">
                <a:solidFill>
                  <a:srgbClr val="000000"/>
                </a:solidFill>
                <a:latin typeface="Consolas" panose="020B0609020204030204" pitchFamily="49" charset="0"/>
              </a:rPr>
              <a:t>student</a:t>
            </a:r>
            <a:r>
              <a:rPr lang="fr-FR" altLang="en-US" sz="2300" b="1" dirty="0">
                <a:solidFill>
                  <a:srgbClr val="000000"/>
                </a:solidFill>
                <a:latin typeface="Consolas" panose="020B0609020204030204" pitchFamily="49" charset="0"/>
              </a:rPr>
              <a:t> += </a:t>
            </a:r>
            <a:r>
              <a:rPr lang="fr-FR" altLang="en-US" sz="2300" b="1" dirty="0">
                <a:solidFill>
                  <a:srgbClr val="128AFF"/>
                </a:solidFill>
                <a:latin typeface="Consolas" panose="020B0609020204030204" pitchFamily="49" charset="0"/>
              </a:rPr>
              <a:t>1</a:t>
            </a:r>
            <a:r>
              <a:rPr lang="fr-FR" altLang="en-US" sz="2300" b="1" dirty="0">
                <a:solidFill>
                  <a:srgbClr val="000000"/>
                </a:solidFill>
                <a:latin typeface="Consolas" panose="020B0609020204030204" pitchFamily="49" charset="0"/>
              </a:rPr>
              <a:t>;</a:t>
            </a:r>
          </a:p>
          <a:p>
            <a:pPr>
              <a:lnSpc>
                <a:spcPct val="80000"/>
              </a:lnSpc>
              <a:buFont typeface="Wingdings 3" panose="05040102010807070707" pitchFamily="18" charset="2"/>
              <a:buNone/>
            </a:pPr>
            <a:r>
              <a:rPr lang="en-US" altLang="en-US" sz="2300" dirty="0">
                <a:solidFill>
                  <a:srgbClr val="000000"/>
                </a:solidFill>
              </a:rPr>
              <a:t>	with </a:t>
            </a:r>
            <a:r>
              <a:rPr lang="en-US" altLang="en-US" sz="2300" i="1" dirty="0" err="1">
                <a:solidFill>
                  <a:srgbClr val="000000"/>
                </a:solidFill>
              </a:rPr>
              <a:t>preincrement</a:t>
            </a:r>
            <a:r>
              <a:rPr lang="en-US" altLang="en-US" sz="2300" i="1" dirty="0">
                <a:solidFill>
                  <a:srgbClr val="000000"/>
                </a:solidFill>
              </a:rPr>
              <a:t> operators </a:t>
            </a:r>
            <a:r>
              <a:rPr lang="en-US" altLang="en-US" sz="2300" dirty="0">
                <a:solidFill>
                  <a:srgbClr val="000000"/>
                </a:solidFill>
              </a:rPr>
              <a:t>as</a:t>
            </a:r>
          </a:p>
          <a:p>
            <a:pPr marL="914400" lvl="2" indent="0" algn="ctr">
              <a:lnSpc>
                <a:spcPct val="80000"/>
              </a:lnSpc>
              <a:buNone/>
            </a:pPr>
            <a:r>
              <a:rPr lang="en-US" altLang="en-US" sz="2300" dirty="0">
                <a:solidFill>
                  <a:srgbClr val="000000"/>
                </a:solidFill>
                <a:latin typeface="Consolas" panose="020B0609020204030204" pitchFamily="49" charset="0"/>
              </a:rPr>
              <a:t>++passes;</a:t>
            </a:r>
            <a:br>
              <a:rPr lang="en-US" altLang="en-US" sz="2300" dirty="0">
                <a:solidFill>
                  <a:srgbClr val="000000"/>
                </a:solidFill>
                <a:latin typeface="Consolas" panose="020B0609020204030204" pitchFamily="49" charset="0"/>
              </a:rPr>
            </a:br>
            <a:r>
              <a:rPr lang="en-US" altLang="en-US" sz="2300" dirty="0">
                <a:solidFill>
                  <a:srgbClr val="000000"/>
                </a:solidFill>
                <a:latin typeface="Consolas" panose="020B0609020204030204" pitchFamily="49" charset="0"/>
              </a:rPr>
              <a:t>++failures;</a:t>
            </a:r>
            <a:br>
              <a:rPr lang="en-US" altLang="en-US" sz="2300" dirty="0">
                <a:solidFill>
                  <a:srgbClr val="000000"/>
                </a:solidFill>
                <a:latin typeface="Consolas" panose="020B0609020204030204" pitchFamily="49" charset="0"/>
              </a:rPr>
            </a:br>
            <a:r>
              <a:rPr lang="en-US" altLang="en-US" sz="2300" dirty="0">
                <a:solidFill>
                  <a:srgbClr val="000000"/>
                </a:solidFill>
                <a:latin typeface="Consolas" panose="020B0609020204030204" pitchFamily="49" charset="0"/>
              </a:rPr>
              <a:t>++student;</a:t>
            </a:r>
          </a:p>
          <a:p>
            <a:pPr>
              <a:lnSpc>
                <a:spcPct val="80000"/>
              </a:lnSpc>
              <a:buFont typeface="Wingdings 3" panose="05040102010807070707" pitchFamily="18" charset="2"/>
              <a:buNone/>
            </a:pPr>
            <a:r>
              <a:rPr lang="en-US" altLang="en-US" sz="2300" dirty="0">
                <a:solidFill>
                  <a:srgbClr val="000000"/>
                </a:solidFill>
              </a:rPr>
              <a:t>	or with </a:t>
            </a:r>
            <a:r>
              <a:rPr lang="en-US" altLang="en-US" sz="2300" i="1" dirty="0" err="1">
                <a:solidFill>
                  <a:srgbClr val="000000"/>
                </a:solidFill>
              </a:rPr>
              <a:t>postincrement</a:t>
            </a:r>
            <a:r>
              <a:rPr lang="en-US" altLang="en-US" sz="2300" i="1" dirty="0">
                <a:solidFill>
                  <a:srgbClr val="000000"/>
                </a:solidFill>
              </a:rPr>
              <a:t> operators </a:t>
            </a:r>
            <a:r>
              <a:rPr lang="en-US" altLang="en-US" sz="2300" dirty="0">
                <a:solidFill>
                  <a:srgbClr val="000000"/>
                </a:solidFill>
              </a:rPr>
              <a:t>as</a:t>
            </a:r>
          </a:p>
          <a:p>
            <a:pPr marL="914400" lvl="2" indent="0" algn="ctr">
              <a:lnSpc>
                <a:spcPct val="80000"/>
              </a:lnSpc>
              <a:buNone/>
            </a:pPr>
            <a:r>
              <a:rPr lang="en-US" altLang="en-US" sz="2300" dirty="0">
                <a:solidFill>
                  <a:srgbClr val="000000"/>
                </a:solidFill>
                <a:latin typeface="Consolas" panose="020B0609020204030204" pitchFamily="49" charset="0"/>
              </a:rPr>
              <a:t>passes++;</a:t>
            </a:r>
            <a:br>
              <a:rPr lang="en-US" altLang="en-US" sz="2300" dirty="0">
                <a:solidFill>
                  <a:srgbClr val="000000"/>
                </a:solidFill>
                <a:latin typeface="Consolas" panose="020B0609020204030204" pitchFamily="49" charset="0"/>
              </a:rPr>
            </a:br>
            <a:r>
              <a:rPr lang="en-US" altLang="en-US" sz="2300" dirty="0">
                <a:solidFill>
                  <a:srgbClr val="000000"/>
                </a:solidFill>
                <a:latin typeface="Consolas" panose="020B0609020204030204" pitchFamily="49" charset="0"/>
              </a:rPr>
              <a:t>failures++;</a:t>
            </a:r>
            <a:br>
              <a:rPr lang="en-US" altLang="en-US" sz="2300" dirty="0">
                <a:solidFill>
                  <a:srgbClr val="000000"/>
                </a:solidFill>
                <a:latin typeface="Consolas" panose="020B0609020204030204" pitchFamily="49" charset="0"/>
              </a:rPr>
            </a:br>
            <a:r>
              <a:rPr lang="en-US" altLang="en-US" sz="2300" dirty="0">
                <a:solidFill>
                  <a:srgbClr val="000000"/>
                </a:solidFill>
                <a:latin typeface="Consolas" panose="020B0609020204030204" pitchFamily="49" charset="0"/>
              </a:rPr>
              <a:t>student++;</a:t>
            </a:r>
          </a:p>
        </p:txBody>
      </p:sp>
      <p:sp>
        <p:nvSpPr>
          <p:cNvPr id="1413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87</a:t>
            </a:fld>
            <a:endParaRPr lang="en-US" altLang="en-US" dirty="0"/>
          </a:p>
        </p:txBody>
      </p:sp>
    </p:spTree>
    <p:extLst>
      <p:ext uri="{BB962C8B-B14F-4D97-AF65-F5344CB8AC3E}">
        <p14:creationId xmlns:p14="http://schemas.microsoft.com/office/powerpoint/2010/main" val="38633710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rtlCol="0">
            <a:normAutofit fontScale="90000"/>
          </a:bodyPr>
          <a:lstStyle/>
          <a:p>
            <a:pPr fontAlgn="auto">
              <a:spcAft>
                <a:spcPts val="0"/>
              </a:spcAft>
              <a:defRPr/>
            </a:pPr>
            <a:r>
              <a:rPr lang="en-US" dirty="0">
                <a:solidFill>
                  <a:srgbClr val="24B5A1"/>
                </a:solidFill>
                <a:latin typeface="Arial"/>
              </a:rPr>
              <a:t>3.12  </a:t>
            </a:r>
            <a:r>
              <a:rPr lang="en-US" dirty="0">
                <a:solidFill>
                  <a:srgbClr val="3380E6"/>
                </a:solidFill>
                <a:latin typeface="Arial"/>
              </a:rPr>
              <a:t>Increment and Decrement Operators (Cont.)</a:t>
            </a:r>
          </a:p>
        </p:txBody>
      </p:sp>
      <p:sp>
        <p:nvSpPr>
          <p:cNvPr id="142339" name="Text Placeholder 2"/>
          <p:cNvSpPr>
            <a:spLocks noGrp="1"/>
          </p:cNvSpPr>
          <p:nvPr>
            <p:ph type="body" idx="1"/>
          </p:nvPr>
        </p:nvSpPr>
        <p:spPr>
          <a:xfrm>
            <a:off x="95250" y="1007638"/>
            <a:ext cx="8953500" cy="5310982"/>
          </a:xfrm>
        </p:spPr>
        <p:txBody>
          <a:bodyPr>
            <a:normAutofit fontScale="92500" lnSpcReduction="10000"/>
          </a:bodyPr>
          <a:lstStyle/>
          <a:p>
            <a:r>
              <a:rPr lang="en-US" altLang="en-US" dirty="0">
                <a:solidFill>
                  <a:srgbClr val="000000"/>
                </a:solidFill>
              </a:rPr>
              <a:t>It’s important to note here that when incrementing or decrementing a variable in a statement by itself, the </a:t>
            </a:r>
            <a:r>
              <a:rPr lang="en-US" altLang="en-US" dirty="0" err="1">
                <a:solidFill>
                  <a:srgbClr val="000000"/>
                </a:solidFill>
              </a:rPr>
              <a:t>preincrement</a:t>
            </a:r>
            <a:r>
              <a:rPr lang="en-US" altLang="en-US" dirty="0">
                <a:solidFill>
                  <a:srgbClr val="000000"/>
                </a:solidFill>
              </a:rPr>
              <a:t> and </a:t>
            </a:r>
            <a:r>
              <a:rPr lang="en-US" altLang="en-US" dirty="0" err="1">
                <a:solidFill>
                  <a:srgbClr val="000000"/>
                </a:solidFill>
              </a:rPr>
              <a:t>postincrement</a:t>
            </a:r>
            <a:r>
              <a:rPr lang="en-US" altLang="en-US" dirty="0">
                <a:solidFill>
                  <a:srgbClr val="000000"/>
                </a:solidFill>
              </a:rPr>
              <a:t> forms have the </a:t>
            </a:r>
            <a:r>
              <a:rPr lang="en-US" altLang="en-US" i="1" u="sng" dirty="0">
                <a:solidFill>
                  <a:srgbClr val="000000"/>
                </a:solidFill>
              </a:rPr>
              <a:t>same</a:t>
            </a:r>
            <a:r>
              <a:rPr lang="en-US" altLang="en-US" u="sng" dirty="0">
                <a:solidFill>
                  <a:srgbClr val="000000"/>
                </a:solidFill>
              </a:rPr>
              <a:t> effe</a:t>
            </a:r>
            <a:r>
              <a:rPr lang="en-US" altLang="en-US" dirty="0">
                <a:solidFill>
                  <a:srgbClr val="000000"/>
                </a:solidFill>
              </a:rPr>
              <a:t>ct.</a:t>
            </a:r>
            <a:endParaRPr lang="tr-TR" altLang="en-US" dirty="0">
              <a:solidFill>
                <a:srgbClr val="000000"/>
              </a:solidFill>
            </a:endParaRPr>
          </a:p>
          <a:p>
            <a:r>
              <a:rPr lang="en-US" altLang="en-US" dirty="0">
                <a:solidFill>
                  <a:srgbClr val="000000"/>
                </a:solidFill>
              </a:rPr>
              <a:t>It’s only when a variable appears in the context of a larger expression that </a:t>
            </a:r>
            <a:r>
              <a:rPr lang="en-US" altLang="en-US" dirty="0" err="1">
                <a:solidFill>
                  <a:srgbClr val="000000"/>
                </a:solidFill>
              </a:rPr>
              <a:t>preincrementing</a:t>
            </a:r>
            <a:r>
              <a:rPr lang="en-US" altLang="en-US" dirty="0">
                <a:solidFill>
                  <a:srgbClr val="000000"/>
                </a:solidFill>
              </a:rPr>
              <a:t> and </a:t>
            </a:r>
            <a:r>
              <a:rPr lang="en-US" altLang="en-US" dirty="0" err="1">
                <a:solidFill>
                  <a:srgbClr val="000000"/>
                </a:solidFill>
              </a:rPr>
              <a:t>postincrementing</a:t>
            </a:r>
            <a:r>
              <a:rPr lang="en-US" altLang="en-US" dirty="0">
                <a:solidFill>
                  <a:srgbClr val="000000"/>
                </a:solidFill>
              </a:rPr>
              <a:t> have </a:t>
            </a:r>
            <a:r>
              <a:rPr lang="en-US" altLang="en-US" i="1" u="sng" dirty="0">
                <a:solidFill>
                  <a:srgbClr val="000000"/>
                </a:solidFill>
              </a:rPr>
              <a:t>different</a:t>
            </a:r>
            <a:r>
              <a:rPr lang="en-US" altLang="en-US" u="sng" dirty="0">
                <a:solidFill>
                  <a:srgbClr val="000000"/>
                </a:solidFill>
              </a:rPr>
              <a:t> effects</a:t>
            </a:r>
            <a:r>
              <a:rPr lang="en-US" altLang="en-US" dirty="0">
                <a:solidFill>
                  <a:srgbClr val="000000"/>
                </a:solidFill>
              </a:rPr>
              <a:t> (and similarly for </a:t>
            </a:r>
            <a:r>
              <a:rPr lang="en-US" altLang="en-US" dirty="0" err="1">
                <a:solidFill>
                  <a:srgbClr val="000000"/>
                </a:solidFill>
              </a:rPr>
              <a:t>predecrementing</a:t>
            </a:r>
            <a:r>
              <a:rPr lang="en-US" altLang="en-US" dirty="0">
                <a:solidFill>
                  <a:srgbClr val="000000"/>
                </a:solidFill>
              </a:rPr>
              <a:t> and </a:t>
            </a:r>
            <a:r>
              <a:rPr lang="en-US" altLang="en-US" dirty="0" err="1">
                <a:solidFill>
                  <a:srgbClr val="000000"/>
                </a:solidFill>
              </a:rPr>
              <a:t>postdecrementing</a:t>
            </a:r>
            <a:r>
              <a:rPr lang="en-US" altLang="en-US" dirty="0">
                <a:solidFill>
                  <a:srgbClr val="000000"/>
                </a:solidFill>
              </a:rPr>
              <a:t>).</a:t>
            </a:r>
          </a:p>
          <a:p>
            <a:r>
              <a:rPr lang="en-US" altLang="en-US" dirty="0">
                <a:solidFill>
                  <a:srgbClr val="000000"/>
                </a:solidFill>
              </a:rPr>
              <a:t>Of the expressions we’ve studied thus far, </a:t>
            </a:r>
            <a:r>
              <a:rPr lang="en-US" altLang="en-US" u="sng" dirty="0">
                <a:solidFill>
                  <a:srgbClr val="000000"/>
                </a:solidFill>
              </a:rPr>
              <a:t>only a simple variable name</a:t>
            </a:r>
            <a:r>
              <a:rPr lang="en-US" altLang="en-US" dirty="0">
                <a:solidFill>
                  <a:srgbClr val="000000"/>
                </a:solidFill>
              </a:rPr>
              <a:t> may be used as the operand of an increment or decrement operator.</a:t>
            </a:r>
          </a:p>
          <a:p>
            <a:endParaRPr lang="en-US" altLang="en-US" dirty="0">
              <a:solidFill>
                <a:srgbClr val="000000"/>
              </a:solidFill>
            </a:endParaRP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88</a:t>
            </a:fld>
            <a:endParaRPr lang="en-US" altLang="en-US"/>
          </a:p>
        </p:txBody>
      </p:sp>
      <p:pic>
        <p:nvPicPr>
          <p:cNvPr id="6" name="Picture 1" descr="chtp8_03_Page_47">
            <a:extLst>
              <a:ext uri="{FF2B5EF4-FFF2-40B4-BE49-F238E27FC236}">
                <a16:creationId xmlns:a16="http://schemas.microsoft.com/office/drawing/2014/main" id="{9A8C99DD-079E-4341-B8D9-E68B9B0E3162}"/>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5366" t="6666" r="6208" b="81112"/>
          <a:stretch/>
        </p:blipFill>
        <p:spPr>
          <a:xfrm>
            <a:off x="2514600" y="6276654"/>
            <a:ext cx="4382182" cy="468000"/>
          </a:xfrm>
          <a:prstGeom prst="rect">
            <a:avLst/>
          </a:prstGeom>
          <a:noFill/>
          <a:ln>
            <a:noFill/>
          </a:ln>
        </p:spPr>
      </p:pic>
    </p:spTree>
    <p:extLst>
      <p:ext uri="{BB962C8B-B14F-4D97-AF65-F5344CB8AC3E}">
        <p14:creationId xmlns:p14="http://schemas.microsoft.com/office/powerpoint/2010/main" val="9793671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75"/>
            <a:ext cx="8229600" cy="411162"/>
          </a:xfrm>
        </p:spPr>
        <p:txBody>
          <a:bodyPr rtlCol="0">
            <a:noAutofit/>
          </a:bodyPr>
          <a:lstStyle/>
          <a:p>
            <a:pPr fontAlgn="auto">
              <a:spcAft>
                <a:spcPts val="0"/>
              </a:spcAft>
              <a:defRPr/>
            </a:pPr>
            <a:r>
              <a:rPr lang="en-US" sz="2800" dirty="0">
                <a:solidFill>
                  <a:srgbClr val="24B5A1"/>
                </a:solidFill>
                <a:latin typeface="Arial"/>
              </a:rPr>
              <a:t>3.12  </a:t>
            </a:r>
            <a:r>
              <a:rPr lang="en-US" sz="2800" dirty="0">
                <a:solidFill>
                  <a:srgbClr val="3380E6"/>
                </a:solidFill>
                <a:latin typeface="Arial"/>
              </a:rPr>
              <a:t>Increment and Decrement Operators (Cont.)</a:t>
            </a:r>
          </a:p>
        </p:txBody>
      </p:sp>
      <p:sp>
        <p:nvSpPr>
          <p:cNvPr id="146435" name="Text Placeholder 2"/>
          <p:cNvSpPr>
            <a:spLocks noGrp="1"/>
          </p:cNvSpPr>
          <p:nvPr>
            <p:ph type="body" idx="1"/>
          </p:nvPr>
        </p:nvSpPr>
        <p:spPr>
          <a:xfrm>
            <a:off x="95250" y="533400"/>
            <a:ext cx="8953500" cy="4525963"/>
          </a:xfrm>
        </p:spPr>
        <p:txBody>
          <a:bodyPr>
            <a:normAutofit/>
          </a:bodyPr>
          <a:lstStyle/>
          <a:p>
            <a:pPr>
              <a:lnSpc>
                <a:spcPct val="90000"/>
              </a:lnSpc>
            </a:pPr>
            <a:r>
              <a:rPr lang="en-US" altLang="en-US" sz="2300" dirty="0">
                <a:solidFill>
                  <a:srgbClr val="000000"/>
                </a:solidFill>
              </a:rPr>
              <a:t>Figure 3.14 lists the precedence and associativity of the operators introduced to this point.</a:t>
            </a:r>
          </a:p>
          <a:p>
            <a:pPr>
              <a:lnSpc>
                <a:spcPct val="90000"/>
              </a:lnSpc>
            </a:pPr>
            <a:r>
              <a:rPr lang="en-US" altLang="en-US" sz="2300" dirty="0">
                <a:solidFill>
                  <a:srgbClr val="000000"/>
                </a:solidFill>
              </a:rPr>
              <a:t>The operators are shown top to bottom in </a:t>
            </a:r>
            <a:r>
              <a:rPr lang="en-US" altLang="en-US" sz="2300" u="sng" dirty="0">
                <a:solidFill>
                  <a:srgbClr val="000000"/>
                </a:solidFill>
              </a:rPr>
              <a:t>decreasing order of precedence</a:t>
            </a:r>
            <a:r>
              <a:rPr lang="en-US" altLang="en-US" sz="2300" dirty="0">
                <a:solidFill>
                  <a:srgbClr val="000000"/>
                </a:solidFill>
              </a:rPr>
              <a:t>.</a:t>
            </a:r>
          </a:p>
          <a:p>
            <a:pPr>
              <a:lnSpc>
                <a:spcPct val="90000"/>
              </a:lnSpc>
            </a:pPr>
            <a:r>
              <a:rPr lang="en-US" altLang="en-US" sz="2300" dirty="0">
                <a:solidFill>
                  <a:srgbClr val="000000"/>
                </a:solidFill>
              </a:rPr>
              <a:t>The second column indicates the associativity of the operators at each level of precedence.</a:t>
            </a:r>
          </a:p>
          <a:p>
            <a:pPr>
              <a:lnSpc>
                <a:spcPct val="90000"/>
              </a:lnSpc>
            </a:pPr>
            <a:r>
              <a:rPr lang="en-US" altLang="en-US" sz="2300" dirty="0">
                <a:solidFill>
                  <a:srgbClr val="000000"/>
                </a:solidFill>
              </a:rPr>
              <a:t>Notice that the conditional operator (</a:t>
            </a:r>
            <a:r>
              <a:rPr lang="en-US" altLang="en-US" sz="2300" dirty="0">
                <a:solidFill>
                  <a:srgbClr val="000000"/>
                </a:solidFill>
                <a:latin typeface="Consolas" panose="020B0609020204030204" pitchFamily="49" charset="0"/>
              </a:rPr>
              <a:t>?:</a:t>
            </a:r>
            <a:r>
              <a:rPr lang="en-US" altLang="en-US" sz="2300" dirty="0">
                <a:solidFill>
                  <a:srgbClr val="000000"/>
                </a:solidFill>
              </a:rPr>
              <a:t>), the unary operators increment (</a:t>
            </a:r>
            <a:r>
              <a:rPr lang="en-US" altLang="en-US" sz="2300" dirty="0">
                <a:solidFill>
                  <a:srgbClr val="000000"/>
                </a:solidFill>
                <a:latin typeface="Consolas" panose="020B0609020204030204" pitchFamily="49" charset="0"/>
              </a:rPr>
              <a:t>++</a:t>
            </a:r>
            <a:r>
              <a:rPr lang="en-US" altLang="en-US" sz="2300" dirty="0">
                <a:solidFill>
                  <a:srgbClr val="000000"/>
                </a:solidFill>
              </a:rPr>
              <a:t>), decrement (</a:t>
            </a:r>
            <a:r>
              <a:rPr lang="en-US" altLang="en-US" sz="2300" dirty="0">
                <a:solidFill>
                  <a:srgbClr val="000000"/>
                </a:solidFill>
                <a:latin typeface="Consolas" panose="020B0609020204030204" pitchFamily="49" charset="0"/>
              </a:rPr>
              <a:t>--</a:t>
            </a:r>
            <a:r>
              <a:rPr lang="en-US" altLang="en-US" sz="2300" dirty="0">
                <a:solidFill>
                  <a:srgbClr val="000000"/>
                </a:solidFill>
              </a:rPr>
              <a:t>), plus (</a:t>
            </a:r>
            <a:r>
              <a:rPr lang="en-US" altLang="en-US" sz="2300" dirty="0">
                <a:solidFill>
                  <a:srgbClr val="0000FF"/>
                </a:solidFill>
                <a:latin typeface="Consolas" panose="020B0609020204030204" pitchFamily="49" charset="0"/>
              </a:rPr>
              <a:t>+</a:t>
            </a:r>
            <a:r>
              <a:rPr lang="en-US" altLang="en-US" sz="2300" dirty="0">
                <a:solidFill>
                  <a:srgbClr val="000000"/>
                </a:solidFill>
              </a:rPr>
              <a:t>), minus (</a:t>
            </a:r>
            <a:r>
              <a:rPr lang="en-US" altLang="en-US" sz="2300" dirty="0">
                <a:solidFill>
                  <a:srgbClr val="000000"/>
                </a:solidFill>
                <a:latin typeface="Consolas" panose="020B0609020204030204" pitchFamily="49" charset="0"/>
              </a:rPr>
              <a:t>-</a:t>
            </a:r>
            <a:r>
              <a:rPr lang="en-US" altLang="en-US" sz="2300" dirty="0">
                <a:solidFill>
                  <a:srgbClr val="000000"/>
                </a:solidFill>
              </a:rPr>
              <a:t>) and casts, and the assignment operators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FF"/>
                </a:solidFill>
              </a:rPr>
              <a:t> </a:t>
            </a:r>
            <a:r>
              <a:rPr lang="en-US" altLang="en-US" sz="2300" dirty="0">
                <a:solidFill>
                  <a:srgbClr val="000000"/>
                </a:solidFill>
              </a:rPr>
              <a:t>and </a:t>
            </a:r>
            <a:r>
              <a:rPr lang="en-US" altLang="en-US" sz="2300" dirty="0">
                <a:solidFill>
                  <a:srgbClr val="000000"/>
                </a:solidFill>
                <a:latin typeface="Consolas" panose="020B0609020204030204" pitchFamily="49" charset="0"/>
              </a:rPr>
              <a:t>%=</a:t>
            </a:r>
            <a:r>
              <a:rPr lang="en-US" altLang="en-US" sz="2300" dirty="0">
                <a:solidFill>
                  <a:srgbClr val="000000"/>
                </a:solidFill>
              </a:rPr>
              <a:t> associate </a:t>
            </a:r>
            <a:r>
              <a:rPr lang="en-US" altLang="en-US" sz="2300" u="sng" dirty="0">
                <a:solidFill>
                  <a:srgbClr val="000000"/>
                </a:solidFill>
              </a:rPr>
              <a:t>from right to left</a:t>
            </a:r>
            <a:r>
              <a:rPr lang="en-US" altLang="en-US" sz="2300" dirty="0">
                <a:solidFill>
                  <a:srgbClr val="000000"/>
                </a:solidFill>
              </a:rPr>
              <a:t>.</a:t>
            </a:r>
          </a:p>
          <a:p>
            <a:pPr>
              <a:lnSpc>
                <a:spcPct val="90000"/>
              </a:lnSpc>
            </a:pPr>
            <a:r>
              <a:rPr lang="en-US" altLang="en-US" sz="2300" dirty="0">
                <a:solidFill>
                  <a:srgbClr val="000000"/>
                </a:solidFill>
              </a:rPr>
              <a:t>The third column names the various groups of operators.</a:t>
            </a:r>
          </a:p>
          <a:p>
            <a:pPr>
              <a:lnSpc>
                <a:spcPct val="90000"/>
              </a:lnSpc>
            </a:pPr>
            <a:r>
              <a:rPr lang="en-US" altLang="en-US" sz="2300" dirty="0">
                <a:solidFill>
                  <a:srgbClr val="000000"/>
                </a:solidFill>
              </a:rPr>
              <a:t>All other operators in Fig. 3.14 associate from left to right.</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89</a:t>
            </a:fld>
            <a:endParaRPr lang="en-US" altLang="en-US"/>
          </a:p>
        </p:txBody>
      </p:sp>
      <p:pic>
        <p:nvPicPr>
          <p:cNvPr id="6" name="Picture 1" descr="chtp8_03_Page_49">
            <a:extLst>
              <a:ext uri="{FF2B5EF4-FFF2-40B4-BE49-F238E27FC236}">
                <a16:creationId xmlns:a16="http://schemas.microsoft.com/office/drawing/2014/main" id="{B75907EA-D580-42D0-B2C1-7FD37BAEA43B}"/>
              </a:ext>
            </a:extLst>
          </p:cNvPr>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6224" t="6666" r="7065" b="41111"/>
          <a:stretch/>
        </p:blipFill>
        <p:spPr>
          <a:xfrm>
            <a:off x="2053698" y="4714661"/>
            <a:ext cx="4564330" cy="2124000"/>
          </a:xfrm>
          <a:prstGeom prst="rect">
            <a:avLst/>
          </a:prstGeom>
          <a:noFill/>
          <a:ln>
            <a:noFill/>
          </a:ln>
        </p:spPr>
      </p:pic>
    </p:spTree>
    <p:extLst>
      <p:ext uri="{BB962C8B-B14F-4D97-AF65-F5344CB8AC3E}">
        <p14:creationId xmlns:p14="http://schemas.microsoft.com/office/powerpoint/2010/main" val="387273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solidFill>
                  <a:srgbClr val="24B5A1"/>
                </a:solidFill>
                <a:latin typeface="Arial" panose="020B0604020202020204" pitchFamily="34" charset="0"/>
              </a:rPr>
              <a:t>3.4  </a:t>
            </a:r>
            <a:r>
              <a:rPr lang="en-US" altLang="en-US">
                <a:solidFill>
                  <a:srgbClr val="3380E6"/>
                </a:solidFill>
                <a:latin typeface="Arial" panose="020B0604020202020204" pitchFamily="34" charset="0"/>
              </a:rPr>
              <a:t>Control Structures (Cont.)</a:t>
            </a:r>
          </a:p>
        </p:txBody>
      </p:sp>
      <p:sp>
        <p:nvSpPr>
          <p:cNvPr id="21507" name="Text Placeholder 2"/>
          <p:cNvSpPr>
            <a:spLocks noGrp="1"/>
          </p:cNvSpPr>
          <p:nvPr>
            <p:ph type="body" idx="1"/>
          </p:nvPr>
        </p:nvSpPr>
        <p:spPr/>
        <p:txBody>
          <a:bodyPr rtlCol="0">
            <a:normAutofit fontScale="85000" lnSpcReduction="10000"/>
          </a:bodyPr>
          <a:lstStyle/>
          <a:p>
            <a:pPr fontAlgn="auto">
              <a:spcAft>
                <a:spcPts val="0"/>
              </a:spcAft>
              <a:defRPr/>
            </a:pPr>
            <a:r>
              <a:rPr lang="en-US" altLang="en-US" dirty="0">
                <a:solidFill>
                  <a:srgbClr val="000000"/>
                </a:solidFill>
              </a:rPr>
              <a:t>The finger of blame was pointed at the </a:t>
            </a:r>
            <a:r>
              <a:rPr lang="en-US" altLang="en-US" dirty="0" err="1">
                <a:solidFill>
                  <a:srgbClr val="0000FF"/>
                </a:solidFill>
                <a:latin typeface="Consolas" panose="020B0609020204030204" pitchFamily="49" charset="0"/>
              </a:rPr>
              <a:t>goto</a:t>
            </a:r>
            <a:r>
              <a:rPr lang="en-US" altLang="en-US" dirty="0">
                <a:solidFill>
                  <a:srgbClr val="000000"/>
                </a:solidFill>
              </a:rPr>
              <a:t> </a:t>
            </a:r>
            <a:r>
              <a:rPr lang="en-US" altLang="en-US" dirty="0">
                <a:solidFill>
                  <a:srgbClr val="0000FF"/>
                </a:solidFill>
              </a:rPr>
              <a:t>statement</a:t>
            </a:r>
            <a:r>
              <a:rPr lang="en-US" altLang="en-US" dirty="0">
                <a:solidFill>
                  <a:srgbClr val="000000"/>
                </a:solidFill>
              </a:rPr>
              <a:t> that </a:t>
            </a:r>
            <a:r>
              <a:rPr lang="en-US" altLang="en-US" u="sng" dirty="0">
                <a:solidFill>
                  <a:srgbClr val="000000"/>
                </a:solidFill>
              </a:rPr>
              <a:t>allows you to specify a transfer of control to one of many possible destinations</a:t>
            </a:r>
            <a:r>
              <a:rPr lang="en-US" altLang="en-US" dirty="0">
                <a:solidFill>
                  <a:srgbClr val="000000"/>
                </a:solidFill>
              </a:rPr>
              <a:t> in a program.</a:t>
            </a:r>
          </a:p>
          <a:p>
            <a:pPr fontAlgn="auto">
              <a:spcAft>
                <a:spcPts val="0"/>
              </a:spcAft>
              <a:defRPr/>
            </a:pPr>
            <a:r>
              <a:rPr lang="en-US" altLang="en-US" dirty="0">
                <a:solidFill>
                  <a:srgbClr val="000000"/>
                </a:solidFill>
              </a:rPr>
              <a:t>The notion of so-called structured programming became almost synonymous with “</a:t>
            </a:r>
            <a:r>
              <a:rPr lang="en-US" altLang="en-US" dirty="0" err="1">
                <a:solidFill>
                  <a:srgbClr val="0000FF"/>
                </a:solidFill>
                <a:latin typeface="Consolas" panose="020B0609020204030204" pitchFamily="49" charset="0"/>
              </a:rPr>
              <a:t>goto</a:t>
            </a:r>
            <a:r>
              <a:rPr lang="en-US" altLang="en-US" dirty="0">
                <a:solidFill>
                  <a:srgbClr val="000000"/>
                </a:solidFill>
              </a:rPr>
              <a:t> </a:t>
            </a:r>
            <a:r>
              <a:rPr lang="en-US" altLang="en-US" dirty="0">
                <a:solidFill>
                  <a:srgbClr val="0000FF"/>
                </a:solidFill>
              </a:rPr>
              <a:t>elimination</a:t>
            </a:r>
            <a:r>
              <a:rPr lang="en-US" altLang="en-US" dirty="0">
                <a:solidFill>
                  <a:srgbClr val="000000"/>
                </a:solidFill>
              </a:rPr>
              <a:t>.” </a:t>
            </a:r>
          </a:p>
          <a:p>
            <a:pPr fontAlgn="auto">
              <a:spcAft>
                <a:spcPts val="0"/>
              </a:spcAft>
              <a:defRPr/>
            </a:pPr>
            <a:r>
              <a:rPr lang="en-US" altLang="en-US" dirty="0">
                <a:solidFill>
                  <a:srgbClr val="000000"/>
                </a:solidFill>
              </a:rPr>
              <a:t>Research</a:t>
            </a:r>
            <a:r>
              <a:rPr lang="en-US" altLang="en-US" baseline="30000" dirty="0">
                <a:solidFill>
                  <a:srgbClr val="000000"/>
                </a:solidFill>
              </a:rPr>
              <a:t> </a:t>
            </a:r>
            <a:r>
              <a:rPr lang="en-US" altLang="en-US" dirty="0">
                <a:solidFill>
                  <a:srgbClr val="000000"/>
                </a:solidFill>
              </a:rPr>
              <a:t>had demonstrated that programs could be written without any </a:t>
            </a:r>
            <a:r>
              <a:rPr lang="en-US" altLang="en-US" dirty="0" err="1">
                <a:solidFill>
                  <a:srgbClr val="000000"/>
                </a:solidFill>
                <a:latin typeface="Consolas" panose="020B0609020204030204" pitchFamily="49" charset="0"/>
              </a:rPr>
              <a:t>goto</a:t>
            </a:r>
            <a:r>
              <a:rPr lang="en-US" altLang="en-US" dirty="0">
                <a:solidFill>
                  <a:srgbClr val="000000"/>
                </a:solidFill>
              </a:rPr>
              <a:t> statements.</a:t>
            </a:r>
          </a:p>
          <a:p>
            <a:pPr fontAlgn="auto">
              <a:spcAft>
                <a:spcPts val="0"/>
              </a:spcAft>
              <a:defRPr/>
            </a:pPr>
            <a:r>
              <a:rPr lang="en-US" altLang="en-US" dirty="0">
                <a:solidFill>
                  <a:srgbClr val="000000"/>
                </a:solidFill>
              </a:rPr>
              <a:t>The challenge of the era was for programmers to shift their styles to “</a:t>
            </a:r>
            <a:r>
              <a:rPr lang="en-US" altLang="en-US" u="sng" dirty="0" err="1">
                <a:solidFill>
                  <a:srgbClr val="000000"/>
                </a:solidFill>
                <a:latin typeface="Consolas" panose="020B0609020204030204" pitchFamily="49" charset="0"/>
              </a:rPr>
              <a:t>goto</a:t>
            </a:r>
            <a:r>
              <a:rPr lang="en-US" altLang="en-US" u="sng" dirty="0">
                <a:solidFill>
                  <a:srgbClr val="000000"/>
                </a:solidFill>
              </a:rPr>
              <a:t>-less programming</a:t>
            </a:r>
            <a:r>
              <a:rPr lang="en-US" altLang="en-US" dirty="0">
                <a:solidFill>
                  <a:srgbClr val="000000"/>
                </a:solidFill>
              </a:rPr>
              <a:t>.” </a:t>
            </a:r>
          </a:p>
        </p:txBody>
      </p:sp>
      <p:sp>
        <p:nvSpPr>
          <p:cNvPr id="17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9</a:t>
            </a:fld>
            <a:endParaRPr lang="en-US" altLang="en-US"/>
          </a:p>
        </p:txBody>
      </p:sp>
    </p:spTree>
    <p:extLst>
      <p:ext uri="{BB962C8B-B14F-4D97-AF65-F5344CB8AC3E}">
        <p14:creationId xmlns:p14="http://schemas.microsoft.com/office/powerpoint/2010/main" val="31170723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457200" y="228600"/>
            <a:ext cx="8229600" cy="715962"/>
          </a:xfrm>
        </p:spPr>
        <p:txBody>
          <a:bodyPr/>
          <a:lstStyle/>
          <a:p>
            <a:r>
              <a:rPr lang="en-US" altLang="en-US" dirty="0">
                <a:solidFill>
                  <a:srgbClr val="24B5A1"/>
                </a:solidFill>
                <a:latin typeface="Arial" panose="020B0604020202020204" pitchFamily="34" charset="0"/>
              </a:rPr>
              <a:t>3.13  </a:t>
            </a:r>
            <a:r>
              <a:rPr lang="en-US" altLang="en-US" dirty="0">
                <a:solidFill>
                  <a:srgbClr val="3380E6"/>
                </a:solidFill>
                <a:latin typeface="Arial" panose="020B0604020202020204" pitchFamily="34" charset="0"/>
              </a:rPr>
              <a:t>Secure C Programming</a:t>
            </a:r>
          </a:p>
        </p:txBody>
      </p:sp>
      <p:sp>
        <p:nvSpPr>
          <p:cNvPr id="3" name="Text Placeholder 2"/>
          <p:cNvSpPr>
            <a:spLocks noGrp="1"/>
          </p:cNvSpPr>
          <p:nvPr>
            <p:ph type="body" idx="1"/>
          </p:nvPr>
        </p:nvSpPr>
        <p:spPr>
          <a:xfrm>
            <a:off x="133350" y="1456531"/>
            <a:ext cx="8877300" cy="4343400"/>
          </a:xfrm>
        </p:spPr>
        <p:txBody>
          <a:bodyPr rtlCol="0">
            <a:normAutofit/>
          </a:bodyPr>
          <a:lstStyle/>
          <a:p>
            <a:pPr marL="109537" indent="0" fontAlgn="auto">
              <a:lnSpc>
                <a:spcPct val="90000"/>
              </a:lnSpc>
              <a:spcAft>
                <a:spcPts val="0"/>
              </a:spcAft>
              <a:buFont typeface="Wingdings 3" pitchFamily="18" charset="2"/>
              <a:buNone/>
              <a:defRPr/>
            </a:pPr>
            <a:r>
              <a:rPr lang="en-US" sz="2500" b="1" i="1" dirty="0">
                <a:solidFill>
                  <a:srgbClr val="000000"/>
                </a:solidFill>
              </a:rPr>
              <a:t>Arithmetic Overflow </a:t>
            </a:r>
          </a:p>
          <a:p>
            <a:pPr fontAlgn="auto">
              <a:lnSpc>
                <a:spcPct val="90000"/>
              </a:lnSpc>
              <a:spcAft>
                <a:spcPts val="0"/>
              </a:spcAft>
              <a:defRPr/>
            </a:pPr>
            <a:r>
              <a:rPr lang="tr-TR" sz="2500" dirty="0" err="1">
                <a:solidFill>
                  <a:srgbClr val="000000"/>
                </a:solidFill>
              </a:rPr>
              <a:t>Below</a:t>
            </a:r>
            <a:r>
              <a:rPr lang="tr-TR" sz="2500" dirty="0">
                <a:solidFill>
                  <a:srgbClr val="000000"/>
                </a:solidFill>
              </a:rPr>
              <a:t> is</a:t>
            </a:r>
            <a:r>
              <a:rPr lang="en-US" sz="2500" dirty="0">
                <a:solidFill>
                  <a:srgbClr val="000000"/>
                </a:solidFill>
              </a:rPr>
              <a:t> an addition program which calculated the sum of two int values with the statement </a:t>
            </a:r>
          </a:p>
          <a:p>
            <a:pPr marL="365125" lvl="1" indent="0" fontAlgn="auto">
              <a:lnSpc>
                <a:spcPct val="90000"/>
              </a:lnSpc>
              <a:spcAft>
                <a:spcPts val="0"/>
              </a:spcAft>
              <a:buFont typeface="Verdana" pitchFamily="34" charset="0"/>
              <a:buNone/>
              <a:defRPr/>
            </a:pPr>
            <a:endParaRPr lang="en-US" sz="2000" dirty="0">
              <a:solidFill>
                <a:srgbClr val="000000"/>
              </a:solidFill>
              <a:latin typeface="Consolas" panose="020B0609020204030204" pitchFamily="49" charset="0"/>
            </a:endParaRPr>
          </a:p>
          <a:p>
            <a:pPr marL="365125" lvl="1" indent="0" fontAlgn="auto">
              <a:lnSpc>
                <a:spcPct val="90000"/>
              </a:lnSpc>
              <a:spcAft>
                <a:spcPts val="0"/>
              </a:spcAft>
              <a:buFont typeface="Verdana" pitchFamily="34" charset="0"/>
              <a:buNone/>
              <a:defRPr/>
            </a:pPr>
            <a:r>
              <a:rPr lang="en-US" sz="2000" dirty="0">
                <a:solidFill>
                  <a:srgbClr val="000000"/>
                </a:solidFill>
                <a:latin typeface="Consolas" panose="020B0609020204030204" pitchFamily="49" charset="0"/>
              </a:rPr>
              <a:t>sum = integer1 + integer2; </a:t>
            </a:r>
            <a:r>
              <a:rPr lang="en-US" sz="2000" dirty="0">
                <a:solidFill>
                  <a:srgbClr val="00B050"/>
                </a:solidFill>
                <a:latin typeface="Consolas" panose="020B0609020204030204" pitchFamily="49" charset="0"/>
              </a:rPr>
              <a:t>// assign total to sum</a:t>
            </a:r>
          </a:p>
          <a:p>
            <a:pPr fontAlgn="auto">
              <a:lnSpc>
                <a:spcPct val="90000"/>
              </a:lnSpc>
              <a:spcAft>
                <a:spcPts val="0"/>
              </a:spcAft>
              <a:defRPr/>
            </a:pPr>
            <a:endParaRPr lang="en-US" sz="2500" dirty="0">
              <a:solidFill>
                <a:srgbClr val="000000"/>
              </a:solidFill>
            </a:endParaRPr>
          </a:p>
          <a:p>
            <a:pPr fontAlgn="auto">
              <a:lnSpc>
                <a:spcPct val="90000"/>
              </a:lnSpc>
              <a:spcAft>
                <a:spcPts val="0"/>
              </a:spcAft>
              <a:defRPr/>
            </a:pPr>
            <a:r>
              <a:rPr lang="en-US" sz="2500" dirty="0">
                <a:solidFill>
                  <a:srgbClr val="000000"/>
                </a:solidFill>
              </a:rPr>
              <a:t>Even this simple statement has a potential problem—adding the integers could result in a value that’s </a:t>
            </a:r>
            <a:r>
              <a:rPr lang="en-US" sz="2500" i="1" u="sng" dirty="0">
                <a:solidFill>
                  <a:srgbClr val="000000"/>
                </a:solidFill>
              </a:rPr>
              <a:t>too large </a:t>
            </a:r>
            <a:r>
              <a:rPr lang="en-US" sz="2500" u="sng" dirty="0">
                <a:solidFill>
                  <a:srgbClr val="000000"/>
                </a:solidFill>
              </a:rPr>
              <a:t>to store in an </a:t>
            </a:r>
            <a:r>
              <a:rPr lang="en-US" sz="2500" u="sng" dirty="0" err="1">
                <a:solidFill>
                  <a:srgbClr val="000000"/>
                </a:solidFill>
              </a:rPr>
              <a:t>int</a:t>
            </a:r>
            <a:r>
              <a:rPr lang="en-US" sz="2500" u="sng" dirty="0">
                <a:solidFill>
                  <a:srgbClr val="000000"/>
                </a:solidFill>
              </a:rPr>
              <a:t> variable</a:t>
            </a:r>
            <a:r>
              <a:rPr lang="en-US" sz="2500" dirty="0">
                <a:solidFill>
                  <a:srgbClr val="000000"/>
                </a:solidFill>
              </a:rPr>
              <a:t>. </a:t>
            </a:r>
          </a:p>
          <a:p>
            <a:pPr fontAlgn="auto">
              <a:lnSpc>
                <a:spcPct val="90000"/>
              </a:lnSpc>
              <a:spcAft>
                <a:spcPts val="0"/>
              </a:spcAft>
              <a:defRPr/>
            </a:pPr>
            <a:r>
              <a:rPr lang="en-US" sz="2500" dirty="0">
                <a:solidFill>
                  <a:srgbClr val="000000"/>
                </a:solidFill>
              </a:rPr>
              <a:t>This is known as </a:t>
            </a:r>
            <a:r>
              <a:rPr lang="en-US" sz="2500" dirty="0">
                <a:solidFill>
                  <a:srgbClr val="0000FF"/>
                </a:solidFill>
              </a:rPr>
              <a:t>arithmetic overflow </a:t>
            </a:r>
            <a:r>
              <a:rPr lang="en-US" sz="2500" dirty="0">
                <a:solidFill>
                  <a:srgbClr val="000000"/>
                </a:solidFill>
              </a:rPr>
              <a:t>and can cause undefined behavior, possibly leaving a system open to attack.</a:t>
            </a:r>
          </a:p>
          <a:p>
            <a:pPr fontAlgn="auto">
              <a:lnSpc>
                <a:spcPct val="90000"/>
              </a:lnSpc>
              <a:spcAft>
                <a:spcPts val="0"/>
              </a:spcAft>
              <a:defRPr/>
            </a:pPr>
            <a:endParaRPr lang="en-US" sz="2500" dirty="0">
              <a:solidFill>
                <a:srgbClr val="000000"/>
              </a:solidFill>
            </a:endParaRPr>
          </a:p>
        </p:txBody>
      </p:sp>
      <p:sp>
        <p:nvSpPr>
          <p:cNvPr id="1484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90</a:t>
            </a:fld>
            <a:endParaRPr lang="en-US" altLang="en-US"/>
          </a:p>
        </p:txBody>
      </p:sp>
    </p:spTree>
    <p:extLst>
      <p:ext uri="{BB962C8B-B14F-4D97-AF65-F5344CB8AC3E}">
        <p14:creationId xmlns:p14="http://schemas.microsoft.com/office/powerpoint/2010/main" val="14243094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a:xfrm>
            <a:off x="457200" y="274638"/>
            <a:ext cx="8229600" cy="868362"/>
          </a:xfrm>
        </p:spPr>
        <p:txBody>
          <a:bodyPr/>
          <a:lstStyle/>
          <a:p>
            <a:r>
              <a:rPr lang="en-US" altLang="en-US" dirty="0">
                <a:solidFill>
                  <a:srgbClr val="24B5A1"/>
                </a:solidFill>
                <a:latin typeface="Arial" panose="020B0604020202020204" pitchFamily="34" charset="0"/>
              </a:rPr>
              <a:t>3.13  </a:t>
            </a:r>
            <a:r>
              <a:rPr lang="en-US" altLang="en-US" dirty="0">
                <a:solidFill>
                  <a:srgbClr val="3380E6"/>
                </a:solidFill>
                <a:latin typeface="Arial" panose="020B0604020202020204" pitchFamily="34" charset="0"/>
              </a:rPr>
              <a:t>Secure C Programming (Cont.)</a:t>
            </a:r>
          </a:p>
        </p:txBody>
      </p:sp>
      <p:sp>
        <p:nvSpPr>
          <p:cNvPr id="3" name="Text Placeholder 2"/>
          <p:cNvSpPr>
            <a:spLocks noGrp="1"/>
          </p:cNvSpPr>
          <p:nvPr>
            <p:ph type="body" idx="1"/>
          </p:nvPr>
        </p:nvSpPr>
        <p:spPr>
          <a:xfrm>
            <a:off x="152400" y="1295400"/>
            <a:ext cx="8686800" cy="4525963"/>
          </a:xfrm>
        </p:spPr>
        <p:txBody>
          <a:bodyPr rtlCol="0">
            <a:normAutofit lnSpcReduction="10000"/>
          </a:bodyPr>
          <a:lstStyle/>
          <a:p>
            <a:pPr fontAlgn="auto">
              <a:lnSpc>
                <a:spcPct val="90000"/>
              </a:lnSpc>
              <a:spcAft>
                <a:spcPts val="0"/>
              </a:spcAft>
              <a:defRPr/>
            </a:pPr>
            <a:r>
              <a:rPr lang="en-US" sz="2500" dirty="0">
                <a:solidFill>
                  <a:srgbClr val="000000"/>
                </a:solidFill>
              </a:rPr>
              <a:t>The maximum and minimum values that can be stored in an </a:t>
            </a:r>
            <a:r>
              <a:rPr lang="en-US" sz="2500" dirty="0" err="1">
                <a:solidFill>
                  <a:srgbClr val="000000"/>
                </a:solidFill>
                <a:latin typeface="Consolas" panose="020B0609020204030204" pitchFamily="49" charset="0"/>
              </a:rPr>
              <a:t>int</a:t>
            </a:r>
            <a:r>
              <a:rPr lang="en-US" sz="2500" dirty="0">
                <a:solidFill>
                  <a:srgbClr val="000000"/>
                </a:solidFill>
              </a:rPr>
              <a:t> variable are represented by the constants </a:t>
            </a:r>
            <a:r>
              <a:rPr lang="en-US" sz="2500" dirty="0">
                <a:solidFill>
                  <a:srgbClr val="000000"/>
                </a:solidFill>
                <a:latin typeface="Consolas" panose="020B0609020204030204" pitchFamily="49" charset="0"/>
              </a:rPr>
              <a:t>INT_MAX</a:t>
            </a:r>
            <a:r>
              <a:rPr lang="en-US" sz="2500" dirty="0">
                <a:solidFill>
                  <a:srgbClr val="000000"/>
                </a:solidFill>
              </a:rPr>
              <a:t> and </a:t>
            </a:r>
            <a:r>
              <a:rPr lang="en-US" sz="2500" dirty="0">
                <a:solidFill>
                  <a:srgbClr val="000000"/>
                </a:solidFill>
                <a:latin typeface="Consolas" panose="020B0609020204030204" pitchFamily="49" charset="0"/>
              </a:rPr>
              <a:t>INT_MIN</a:t>
            </a:r>
            <a:r>
              <a:rPr lang="en-US" sz="2500" dirty="0">
                <a:solidFill>
                  <a:srgbClr val="000000"/>
                </a:solidFill>
              </a:rPr>
              <a:t>, respectively, which are </a:t>
            </a:r>
            <a:r>
              <a:rPr lang="en-US" sz="2500" u="sng" dirty="0">
                <a:solidFill>
                  <a:srgbClr val="000000"/>
                </a:solidFill>
              </a:rPr>
              <a:t>defined in the header</a:t>
            </a:r>
            <a:r>
              <a:rPr lang="en-US" sz="2500" dirty="0">
                <a:solidFill>
                  <a:srgbClr val="000000"/>
                </a:solidFill>
              </a:rPr>
              <a:t> </a:t>
            </a:r>
            <a:r>
              <a:rPr lang="en-US" sz="2500" dirty="0">
                <a:solidFill>
                  <a:srgbClr val="000000"/>
                </a:solidFill>
                <a:latin typeface="Consolas" panose="020B0609020204030204" pitchFamily="49" charset="0"/>
              </a:rPr>
              <a:t>&lt;</a:t>
            </a:r>
            <a:r>
              <a:rPr lang="en-US" sz="2500" dirty="0" err="1">
                <a:solidFill>
                  <a:srgbClr val="000000"/>
                </a:solidFill>
                <a:latin typeface="Consolas" panose="020B0609020204030204" pitchFamily="49" charset="0"/>
              </a:rPr>
              <a:t>limits.h</a:t>
            </a:r>
            <a:r>
              <a:rPr lang="en-US" sz="2500" dirty="0">
                <a:solidFill>
                  <a:srgbClr val="000000"/>
                </a:solidFill>
                <a:latin typeface="Consolas" panose="020B0609020204030204" pitchFamily="49" charset="0"/>
              </a:rPr>
              <a:t>&gt;</a:t>
            </a:r>
            <a:r>
              <a:rPr lang="en-US" sz="2500" dirty="0">
                <a:solidFill>
                  <a:srgbClr val="000000"/>
                </a:solidFill>
              </a:rPr>
              <a:t>. </a:t>
            </a:r>
          </a:p>
          <a:p>
            <a:pPr fontAlgn="auto">
              <a:lnSpc>
                <a:spcPct val="90000"/>
              </a:lnSpc>
              <a:spcAft>
                <a:spcPts val="0"/>
              </a:spcAft>
              <a:defRPr/>
            </a:pPr>
            <a:r>
              <a:rPr lang="en-US" sz="2500" dirty="0">
                <a:solidFill>
                  <a:srgbClr val="000000"/>
                </a:solidFill>
              </a:rPr>
              <a:t>You can see your platform’s values for these constants by opening the header </a:t>
            </a:r>
            <a:r>
              <a:rPr lang="en-US" sz="2500" dirty="0">
                <a:solidFill>
                  <a:srgbClr val="000000"/>
                </a:solidFill>
                <a:latin typeface="Consolas" panose="020B0609020204030204" pitchFamily="49" charset="0"/>
              </a:rPr>
              <a:t>&lt;</a:t>
            </a:r>
            <a:r>
              <a:rPr lang="en-US" sz="2500" dirty="0" err="1">
                <a:solidFill>
                  <a:srgbClr val="000000"/>
                </a:solidFill>
                <a:latin typeface="Consolas" panose="020B0609020204030204" pitchFamily="49" charset="0"/>
              </a:rPr>
              <a:t>limits.h</a:t>
            </a:r>
            <a:r>
              <a:rPr lang="en-US" sz="2500" dirty="0">
                <a:solidFill>
                  <a:srgbClr val="000000"/>
                </a:solidFill>
                <a:latin typeface="Consolas" panose="020B0609020204030204" pitchFamily="49" charset="0"/>
              </a:rPr>
              <a:t>&gt;</a:t>
            </a:r>
            <a:r>
              <a:rPr lang="en-US" sz="2500" dirty="0">
                <a:solidFill>
                  <a:srgbClr val="000000"/>
                </a:solidFill>
              </a:rPr>
              <a:t> in a text editor.</a:t>
            </a:r>
          </a:p>
          <a:p>
            <a:pPr fontAlgn="auto">
              <a:lnSpc>
                <a:spcPct val="90000"/>
              </a:lnSpc>
              <a:spcAft>
                <a:spcPts val="0"/>
              </a:spcAft>
              <a:defRPr/>
            </a:pPr>
            <a:r>
              <a:rPr lang="en-US" sz="2500" dirty="0">
                <a:solidFill>
                  <a:srgbClr val="000000"/>
                </a:solidFill>
              </a:rPr>
              <a:t>It’s considered a good practice to ensure that before you perform arithmetic calculations, they will </a:t>
            </a:r>
            <a:r>
              <a:rPr lang="en-US" sz="2500" u="sng" dirty="0">
                <a:solidFill>
                  <a:srgbClr val="000000"/>
                </a:solidFill>
              </a:rPr>
              <a:t>not overflow</a:t>
            </a:r>
            <a:r>
              <a:rPr lang="en-US" sz="2500" dirty="0">
                <a:solidFill>
                  <a:srgbClr val="000000"/>
                </a:solidFill>
              </a:rPr>
              <a:t>.</a:t>
            </a:r>
          </a:p>
          <a:p>
            <a:pPr fontAlgn="auto">
              <a:lnSpc>
                <a:spcPct val="90000"/>
              </a:lnSpc>
              <a:spcAft>
                <a:spcPts val="0"/>
              </a:spcAft>
              <a:defRPr/>
            </a:pPr>
            <a:r>
              <a:rPr lang="en-US" sz="2500" dirty="0">
                <a:solidFill>
                  <a:srgbClr val="000000"/>
                </a:solidFill>
              </a:rPr>
              <a:t>The code for doing this is shown on the CERT website </a:t>
            </a:r>
            <a:r>
              <a:rPr lang="en-US" sz="2500" dirty="0">
                <a:solidFill>
                  <a:srgbClr val="000000"/>
                </a:solidFill>
                <a:latin typeface="Consolas" panose="020B0609020204030204" pitchFamily="49" charset="0"/>
              </a:rPr>
              <a:t>www.securecoding.cert.org</a:t>
            </a:r>
            <a:r>
              <a:rPr lang="en-US" sz="2500" dirty="0">
                <a:solidFill>
                  <a:srgbClr val="000000"/>
                </a:solidFill>
              </a:rPr>
              <a:t>—just search for guideline “INT32-C.” </a:t>
            </a:r>
          </a:p>
          <a:p>
            <a:pPr fontAlgn="auto">
              <a:lnSpc>
                <a:spcPct val="90000"/>
              </a:lnSpc>
              <a:spcAft>
                <a:spcPts val="0"/>
              </a:spcAft>
              <a:defRPr/>
            </a:pPr>
            <a:r>
              <a:rPr lang="en-US" sz="2500" dirty="0">
                <a:solidFill>
                  <a:srgbClr val="000000"/>
                </a:solidFill>
              </a:rPr>
              <a:t>The code uses the </a:t>
            </a:r>
            <a:r>
              <a:rPr lang="en-US" sz="2500" dirty="0">
                <a:solidFill>
                  <a:srgbClr val="000000"/>
                </a:solidFill>
                <a:latin typeface="Consolas" panose="020B0609020204030204" pitchFamily="49" charset="0"/>
              </a:rPr>
              <a:t>&amp;&amp;</a:t>
            </a:r>
            <a:r>
              <a:rPr lang="en-US" sz="2500" dirty="0">
                <a:solidFill>
                  <a:srgbClr val="000000"/>
                </a:solidFill>
              </a:rPr>
              <a:t> (logical AND) and </a:t>
            </a:r>
            <a:r>
              <a:rPr lang="en-US" sz="2500" dirty="0">
                <a:solidFill>
                  <a:srgbClr val="000000"/>
                </a:solidFill>
                <a:latin typeface="Consolas" panose="020B0609020204030204" pitchFamily="49" charset="0"/>
              </a:rPr>
              <a:t>||</a:t>
            </a:r>
            <a:r>
              <a:rPr lang="en-US" sz="2500" dirty="0">
                <a:solidFill>
                  <a:srgbClr val="000000"/>
                </a:solidFill>
              </a:rPr>
              <a:t> (logical OR) operators, which are introduced in the Chapter 4. </a:t>
            </a:r>
          </a:p>
          <a:p>
            <a:pPr fontAlgn="auto">
              <a:lnSpc>
                <a:spcPct val="90000"/>
              </a:lnSpc>
              <a:spcAft>
                <a:spcPts val="0"/>
              </a:spcAft>
              <a:defRPr/>
            </a:pPr>
            <a:endParaRPr lang="en-US" sz="2500" dirty="0">
              <a:solidFill>
                <a:srgbClr val="000000"/>
              </a:solidFill>
            </a:endParaRPr>
          </a:p>
        </p:txBody>
      </p:sp>
      <p:sp>
        <p:nvSpPr>
          <p:cNvPr id="1495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91</a:t>
            </a:fld>
            <a:endParaRPr lang="en-US" altLang="en-US"/>
          </a:p>
        </p:txBody>
      </p:sp>
    </p:spTree>
    <p:extLst>
      <p:ext uri="{BB962C8B-B14F-4D97-AF65-F5344CB8AC3E}">
        <p14:creationId xmlns:p14="http://schemas.microsoft.com/office/powerpoint/2010/main" val="8981725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r>
              <a:rPr lang="en-US" altLang="en-US">
                <a:solidFill>
                  <a:srgbClr val="24B5A1"/>
                </a:solidFill>
                <a:latin typeface="Arial" panose="020B0604020202020204" pitchFamily="34" charset="0"/>
              </a:rPr>
              <a:t>3.13  </a:t>
            </a:r>
            <a:r>
              <a:rPr lang="en-US" altLang="en-US">
                <a:solidFill>
                  <a:srgbClr val="3380E6"/>
                </a:solidFill>
                <a:latin typeface="Arial" panose="020B0604020202020204" pitchFamily="34" charset="0"/>
              </a:rPr>
              <a:t>Secure C Programming (Cont.)</a:t>
            </a:r>
          </a:p>
        </p:txBody>
      </p:sp>
      <p:sp>
        <p:nvSpPr>
          <p:cNvPr id="3" name="Text Placeholder 2"/>
          <p:cNvSpPr>
            <a:spLocks noGrp="1"/>
          </p:cNvSpPr>
          <p:nvPr>
            <p:ph type="body" idx="1"/>
          </p:nvPr>
        </p:nvSpPr>
        <p:spPr/>
        <p:txBody>
          <a:bodyPr rtlCol="0">
            <a:normAutofit/>
          </a:bodyPr>
          <a:lstStyle/>
          <a:p>
            <a:pPr marL="109537" indent="0" fontAlgn="auto">
              <a:lnSpc>
                <a:spcPct val="90000"/>
              </a:lnSpc>
              <a:spcAft>
                <a:spcPts val="0"/>
              </a:spcAft>
              <a:buFont typeface="Wingdings 3" pitchFamily="18" charset="2"/>
              <a:buNone/>
              <a:defRPr/>
            </a:pPr>
            <a:r>
              <a:rPr lang="en-US" sz="2500" b="1" i="1" dirty="0">
                <a:solidFill>
                  <a:srgbClr val="000000"/>
                </a:solidFill>
              </a:rPr>
              <a:t>Unsigned Integers </a:t>
            </a:r>
          </a:p>
          <a:p>
            <a:pPr fontAlgn="auto">
              <a:lnSpc>
                <a:spcPct val="90000"/>
              </a:lnSpc>
              <a:spcAft>
                <a:spcPts val="0"/>
              </a:spcAft>
              <a:defRPr/>
            </a:pPr>
            <a:r>
              <a:rPr lang="en-US" sz="2500" dirty="0">
                <a:solidFill>
                  <a:srgbClr val="000000"/>
                </a:solidFill>
              </a:rPr>
              <a:t>In general, counters that should </a:t>
            </a:r>
            <a:r>
              <a:rPr lang="en-US" sz="2500" u="sng" dirty="0">
                <a:solidFill>
                  <a:srgbClr val="000000"/>
                </a:solidFill>
              </a:rPr>
              <a:t>store only non-negative values</a:t>
            </a:r>
            <a:r>
              <a:rPr lang="en-US" sz="2500" dirty="0">
                <a:solidFill>
                  <a:srgbClr val="000000"/>
                </a:solidFill>
              </a:rPr>
              <a:t> should be declared with </a:t>
            </a:r>
            <a:r>
              <a:rPr lang="en-US" sz="2500" b="1" dirty="0">
                <a:solidFill>
                  <a:srgbClr val="000000"/>
                </a:solidFill>
                <a:latin typeface="Consolas" panose="020B0609020204030204" pitchFamily="49" charset="0"/>
              </a:rPr>
              <a:t>unsigned</a:t>
            </a:r>
            <a:r>
              <a:rPr lang="en-US" sz="2500" dirty="0">
                <a:solidFill>
                  <a:srgbClr val="000000"/>
                </a:solidFill>
              </a:rPr>
              <a:t> before the integer type. </a:t>
            </a:r>
          </a:p>
          <a:p>
            <a:pPr fontAlgn="auto">
              <a:lnSpc>
                <a:spcPct val="90000"/>
              </a:lnSpc>
              <a:spcAft>
                <a:spcPts val="0"/>
              </a:spcAft>
              <a:defRPr/>
            </a:pPr>
            <a:r>
              <a:rPr lang="en-US" sz="2500" dirty="0">
                <a:solidFill>
                  <a:srgbClr val="000000"/>
                </a:solidFill>
              </a:rPr>
              <a:t>Variables of </a:t>
            </a:r>
            <a:r>
              <a:rPr lang="en-US" sz="2500" dirty="0">
                <a:solidFill>
                  <a:srgbClr val="000000"/>
                </a:solidFill>
                <a:latin typeface="Consolas" panose="020B0609020204030204" pitchFamily="49" charset="0"/>
              </a:rPr>
              <a:t>unsigned</a:t>
            </a:r>
            <a:r>
              <a:rPr lang="en-US" sz="2500" dirty="0">
                <a:solidFill>
                  <a:srgbClr val="000000"/>
                </a:solidFill>
              </a:rPr>
              <a:t> types can represent values from 0 to approximately twice the positive range of the corresponding signed integer types. </a:t>
            </a:r>
          </a:p>
          <a:p>
            <a:pPr fontAlgn="auto">
              <a:lnSpc>
                <a:spcPct val="90000"/>
              </a:lnSpc>
              <a:spcAft>
                <a:spcPts val="0"/>
              </a:spcAft>
              <a:defRPr/>
            </a:pPr>
            <a:r>
              <a:rPr lang="en-US" sz="2500" dirty="0">
                <a:solidFill>
                  <a:srgbClr val="000000"/>
                </a:solidFill>
              </a:rPr>
              <a:t>You can determine your platform’s maximum unsigned </a:t>
            </a:r>
            <a:r>
              <a:rPr lang="en-US" sz="2500" dirty="0" err="1">
                <a:solidFill>
                  <a:srgbClr val="000000"/>
                </a:solidFill>
                <a:latin typeface="Consolas" panose="020B0609020204030204" pitchFamily="49" charset="0"/>
              </a:rPr>
              <a:t>int</a:t>
            </a:r>
            <a:r>
              <a:rPr lang="en-US" sz="2500" dirty="0">
                <a:solidFill>
                  <a:srgbClr val="000000"/>
                </a:solidFill>
              </a:rPr>
              <a:t> value with the constant </a:t>
            </a:r>
            <a:r>
              <a:rPr lang="en-US" sz="2500" dirty="0">
                <a:solidFill>
                  <a:srgbClr val="000000"/>
                </a:solidFill>
                <a:latin typeface="Consolas" panose="020B0609020204030204" pitchFamily="49" charset="0"/>
              </a:rPr>
              <a:t>UINT_MAX</a:t>
            </a:r>
            <a:r>
              <a:rPr lang="en-US" sz="2500" dirty="0">
                <a:solidFill>
                  <a:srgbClr val="000000"/>
                </a:solidFill>
              </a:rPr>
              <a:t> from </a:t>
            </a:r>
            <a:r>
              <a:rPr lang="en-US" sz="2500" dirty="0">
                <a:solidFill>
                  <a:srgbClr val="000000"/>
                </a:solidFill>
                <a:latin typeface="Consolas" panose="020B0609020204030204" pitchFamily="49" charset="0"/>
              </a:rPr>
              <a:t>&lt;</a:t>
            </a:r>
            <a:r>
              <a:rPr lang="en-US" sz="2500" dirty="0" err="1">
                <a:solidFill>
                  <a:srgbClr val="000000"/>
                </a:solidFill>
                <a:latin typeface="Consolas" panose="020B0609020204030204" pitchFamily="49" charset="0"/>
              </a:rPr>
              <a:t>limits.h</a:t>
            </a:r>
            <a:r>
              <a:rPr lang="en-US" sz="2500" dirty="0">
                <a:solidFill>
                  <a:srgbClr val="000000"/>
                </a:solidFill>
                <a:latin typeface="Consolas" panose="020B0609020204030204" pitchFamily="49" charset="0"/>
              </a:rPr>
              <a:t>&gt;</a:t>
            </a:r>
            <a:r>
              <a:rPr lang="en-US" sz="2500" dirty="0">
                <a:solidFill>
                  <a:srgbClr val="000000"/>
                </a:solidFill>
              </a:rPr>
              <a:t>. </a:t>
            </a:r>
          </a:p>
        </p:txBody>
      </p:sp>
      <p:sp>
        <p:nvSpPr>
          <p:cNvPr id="150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92</a:t>
            </a:fld>
            <a:endParaRPr lang="en-US" altLang="en-US" dirty="0"/>
          </a:p>
        </p:txBody>
      </p:sp>
    </p:spTree>
    <p:extLst>
      <p:ext uri="{BB962C8B-B14F-4D97-AF65-F5344CB8AC3E}">
        <p14:creationId xmlns:p14="http://schemas.microsoft.com/office/powerpoint/2010/main" val="5973891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p:txBody>
          <a:bodyPr/>
          <a:lstStyle/>
          <a:p>
            <a:r>
              <a:rPr lang="en-US" altLang="en-US">
                <a:solidFill>
                  <a:srgbClr val="24B5A1"/>
                </a:solidFill>
                <a:latin typeface="Arial" panose="020B0604020202020204" pitchFamily="34" charset="0"/>
              </a:rPr>
              <a:t>3.13  </a:t>
            </a:r>
            <a:r>
              <a:rPr lang="en-US" altLang="en-US">
                <a:solidFill>
                  <a:srgbClr val="3380E6"/>
                </a:solidFill>
                <a:latin typeface="Arial" panose="020B0604020202020204" pitchFamily="34" charset="0"/>
              </a:rPr>
              <a:t>Secure C Programming (Cont.)</a:t>
            </a:r>
          </a:p>
        </p:txBody>
      </p:sp>
      <p:sp>
        <p:nvSpPr>
          <p:cNvPr id="151555" name="Text Placeholder 2"/>
          <p:cNvSpPr>
            <a:spLocks noGrp="1"/>
          </p:cNvSpPr>
          <p:nvPr>
            <p:ph type="body" idx="1"/>
          </p:nvPr>
        </p:nvSpPr>
        <p:spPr>
          <a:xfrm>
            <a:off x="133350" y="1452409"/>
            <a:ext cx="8877300" cy="4800600"/>
          </a:xfrm>
        </p:spPr>
        <p:txBody>
          <a:bodyPr/>
          <a:lstStyle/>
          <a:p>
            <a:pPr>
              <a:lnSpc>
                <a:spcPct val="90000"/>
              </a:lnSpc>
            </a:pPr>
            <a:r>
              <a:rPr lang="en-US" altLang="en-US" sz="2500" dirty="0">
                <a:solidFill>
                  <a:srgbClr val="000000"/>
                </a:solidFill>
              </a:rPr>
              <a:t>The class-average program in Fig. 3.6 could have declared as </a:t>
            </a:r>
            <a:r>
              <a:rPr lang="en-US" altLang="en-US" sz="2500" dirty="0">
                <a:solidFill>
                  <a:srgbClr val="000000"/>
                </a:solidFill>
                <a:latin typeface="Consolas" panose="020B0609020204030204" pitchFamily="49" charset="0"/>
              </a:rPr>
              <a:t>unsigned </a:t>
            </a:r>
            <a:r>
              <a:rPr lang="en-US" altLang="en-US" sz="2500" dirty="0" err="1">
                <a:solidFill>
                  <a:srgbClr val="000000"/>
                </a:solidFill>
                <a:latin typeface="Consolas" panose="020B0609020204030204" pitchFamily="49" charset="0"/>
              </a:rPr>
              <a:t>int</a:t>
            </a:r>
            <a:r>
              <a:rPr lang="en-US" altLang="en-US" sz="2500" dirty="0">
                <a:solidFill>
                  <a:srgbClr val="000000"/>
                </a:solidFill>
                <a:latin typeface="Consolas" panose="020B0609020204030204" pitchFamily="49" charset="0"/>
              </a:rPr>
              <a:t> </a:t>
            </a:r>
            <a:r>
              <a:rPr lang="en-US" altLang="en-US" sz="2500" dirty="0">
                <a:solidFill>
                  <a:srgbClr val="000000"/>
                </a:solidFill>
              </a:rPr>
              <a:t>the variables </a:t>
            </a:r>
            <a:r>
              <a:rPr lang="en-US" altLang="en-US" sz="2500" dirty="0">
                <a:solidFill>
                  <a:srgbClr val="000000"/>
                </a:solidFill>
                <a:latin typeface="Consolas" panose="020B0609020204030204" pitchFamily="49" charset="0"/>
              </a:rPr>
              <a:t>grade</a:t>
            </a:r>
            <a:r>
              <a:rPr lang="en-US" altLang="en-US" sz="2500" dirty="0">
                <a:solidFill>
                  <a:srgbClr val="000000"/>
                </a:solidFill>
              </a:rPr>
              <a:t>, </a:t>
            </a:r>
            <a:r>
              <a:rPr lang="en-US" altLang="en-US" sz="2500" dirty="0">
                <a:solidFill>
                  <a:srgbClr val="000000"/>
                </a:solidFill>
                <a:latin typeface="Consolas" panose="020B0609020204030204" pitchFamily="49" charset="0"/>
              </a:rPr>
              <a:t>total</a:t>
            </a:r>
            <a:r>
              <a:rPr lang="en-US" altLang="en-US" sz="2500" dirty="0">
                <a:solidFill>
                  <a:srgbClr val="000000"/>
                </a:solidFill>
              </a:rPr>
              <a:t> and </a:t>
            </a:r>
            <a:r>
              <a:rPr lang="en-US" altLang="en-US" sz="2500" dirty="0">
                <a:solidFill>
                  <a:srgbClr val="000000"/>
                </a:solidFill>
                <a:latin typeface="Consolas" panose="020B0609020204030204" pitchFamily="49" charset="0"/>
              </a:rPr>
              <a:t>average</a:t>
            </a:r>
            <a:r>
              <a:rPr lang="en-US" altLang="en-US" sz="2500" dirty="0">
                <a:solidFill>
                  <a:srgbClr val="000000"/>
                </a:solidFill>
              </a:rPr>
              <a:t>. </a:t>
            </a:r>
          </a:p>
          <a:p>
            <a:pPr>
              <a:lnSpc>
                <a:spcPct val="90000"/>
              </a:lnSpc>
            </a:pPr>
            <a:r>
              <a:rPr lang="en-US" altLang="en-US" sz="2500" dirty="0">
                <a:solidFill>
                  <a:srgbClr val="000000"/>
                </a:solidFill>
              </a:rPr>
              <a:t>Grades are normally values from 0 to 100, so the total and average should each be greater than or equal to 0. </a:t>
            </a:r>
          </a:p>
          <a:p>
            <a:pPr>
              <a:lnSpc>
                <a:spcPct val="90000"/>
              </a:lnSpc>
            </a:pPr>
            <a:r>
              <a:rPr lang="en-US" altLang="en-US" sz="2500" dirty="0">
                <a:solidFill>
                  <a:srgbClr val="000000"/>
                </a:solidFill>
              </a:rPr>
              <a:t>We declared those variables as </a:t>
            </a:r>
            <a:r>
              <a:rPr lang="en-US" altLang="en-US" sz="2500" dirty="0" err="1">
                <a:solidFill>
                  <a:srgbClr val="000000"/>
                </a:solidFill>
                <a:latin typeface="Consolas" panose="020B0609020204030204" pitchFamily="49" charset="0"/>
              </a:rPr>
              <a:t>ints</a:t>
            </a:r>
            <a:r>
              <a:rPr lang="en-US" altLang="en-US" sz="2500" dirty="0">
                <a:solidFill>
                  <a:srgbClr val="000000"/>
                </a:solidFill>
              </a:rPr>
              <a:t> because we can’t control what the user actually enters—the </a:t>
            </a:r>
            <a:r>
              <a:rPr lang="en-US" altLang="en-US" sz="2500" u="sng" dirty="0">
                <a:solidFill>
                  <a:srgbClr val="000000"/>
                </a:solidFill>
              </a:rPr>
              <a:t>user could enter negative values</a:t>
            </a:r>
            <a:r>
              <a:rPr lang="en-US" altLang="en-US" sz="2500" dirty="0">
                <a:solidFill>
                  <a:srgbClr val="000000"/>
                </a:solidFill>
              </a:rPr>
              <a:t>. </a:t>
            </a:r>
          </a:p>
          <a:p>
            <a:pPr>
              <a:lnSpc>
                <a:spcPct val="90000"/>
              </a:lnSpc>
            </a:pPr>
            <a:r>
              <a:rPr lang="en-US" altLang="en-US" sz="2500" dirty="0">
                <a:solidFill>
                  <a:srgbClr val="000000"/>
                </a:solidFill>
              </a:rPr>
              <a:t>Worse yet, the user could enter a value that’s </a:t>
            </a:r>
            <a:r>
              <a:rPr lang="en-US" altLang="en-US" sz="2500" u="sng" dirty="0">
                <a:solidFill>
                  <a:srgbClr val="000000"/>
                </a:solidFill>
              </a:rPr>
              <a:t>not even a number</a:t>
            </a:r>
            <a:r>
              <a:rPr lang="en-US" altLang="en-US" sz="2500" dirty="0">
                <a:solidFill>
                  <a:srgbClr val="000000"/>
                </a:solidFill>
              </a:rPr>
              <a:t>. (We’ll show how to deal with such inputs later in the book.) </a:t>
            </a:r>
          </a:p>
        </p:txBody>
      </p:sp>
      <p:sp>
        <p:nvSpPr>
          <p:cNvPr id="1515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93</a:t>
            </a:fld>
            <a:endParaRPr lang="en-US" altLang="en-US"/>
          </a:p>
        </p:txBody>
      </p:sp>
    </p:spTree>
    <p:extLst>
      <p:ext uri="{BB962C8B-B14F-4D97-AF65-F5344CB8AC3E}">
        <p14:creationId xmlns:p14="http://schemas.microsoft.com/office/powerpoint/2010/main" val="23027400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r>
              <a:rPr lang="en-US" altLang="en-US">
                <a:solidFill>
                  <a:srgbClr val="24B5A1"/>
                </a:solidFill>
                <a:latin typeface="Arial" panose="020B0604020202020204" pitchFamily="34" charset="0"/>
              </a:rPr>
              <a:t>3.13  </a:t>
            </a:r>
            <a:r>
              <a:rPr lang="en-US" altLang="en-US">
                <a:solidFill>
                  <a:srgbClr val="3380E6"/>
                </a:solidFill>
                <a:latin typeface="Arial" panose="020B0604020202020204" pitchFamily="34" charset="0"/>
              </a:rPr>
              <a:t>Secure C Programming (Cont.)</a:t>
            </a:r>
          </a:p>
        </p:txBody>
      </p:sp>
      <p:sp>
        <p:nvSpPr>
          <p:cNvPr id="152579" name="Text Placeholder 2"/>
          <p:cNvSpPr>
            <a:spLocks noGrp="1"/>
          </p:cNvSpPr>
          <p:nvPr>
            <p:ph type="body" idx="1"/>
          </p:nvPr>
        </p:nvSpPr>
        <p:spPr/>
        <p:txBody>
          <a:bodyPr/>
          <a:lstStyle/>
          <a:p>
            <a:pPr>
              <a:lnSpc>
                <a:spcPct val="90000"/>
              </a:lnSpc>
            </a:pPr>
            <a:r>
              <a:rPr lang="en-US" altLang="en-US" sz="2500" dirty="0">
                <a:solidFill>
                  <a:srgbClr val="000000"/>
                </a:solidFill>
              </a:rPr>
              <a:t>Sometimes sentinel-controlled loops use invalid values to terminate a loop. </a:t>
            </a:r>
          </a:p>
          <a:p>
            <a:pPr>
              <a:lnSpc>
                <a:spcPct val="90000"/>
              </a:lnSpc>
            </a:pPr>
            <a:r>
              <a:rPr lang="en-US" altLang="en-US" sz="2500" dirty="0">
                <a:solidFill>
                  <a:srgbClr val="000000"/>
                </a:solidFill>
              </a:rPr>
              <a:t>For example, the class-average program of Fig. 3.8 terminates the loop when the user enters the sentinel </a:t>
            </a:r>
            <a:r>
              <a:rPr lang="en-US" altLang="en-US" sz="2500" dirty="0">
                <a:solidFill>
                  <a:srgbClr val="000000"/>
                </a:solidFill>
                <a:latin typeface="Consolas" panose="020B0609020204030204" pitchFamily="49" charset="0"/>
              </a:rPr>
              <a:t>-1</a:t>
            </a:r>
            <a:r>
              <a:rPr lang="en-US" altLang="en-US" sz="2500" dirty="0">
                <a:solidFill>
                  <a:srgbClr val="000000"/>
                </a:solidFill>
              </a:rPr>
              <a:t> (an invalid grade), so it would be </a:t>
            </a:r>
            <a:r>
              <a:rPr lang="en-US" altLang="en-US" sz="2500" u="sng" dirty="0">
                <a:solidFill>
                  <a:srgbClr val="000000"/>
                </a:solidFill>
              </a:rPr>
              <a:t>improper to declare variable grade</a:t>
            </a:r>
            <a:r>
              <a:rPr lang="en-US" altLang="en-US" sz="2500" dirty="0">
                <a:solidFill>
                  <a:srgbClr val="000000"/>
                </a:solidFill>
              </a:rPr>
              <a:t> as an </a:t>
            </a:r>
            <a:r>
              <a:rPr lang="en-US" altLang="en-US" sz="2500" b="1" dirty="0">
                <a:solidFill>
                  <a:srgbClr val="000000"/>
                </a:solidFill>
                <a:latin typeface="Consolas" panose="020B0609020204030204" pitchFamily="49" charset="0"/>
              </a:rPr>
              <a:t>unsigned int</a:t>
            </a:r>
            <a:r>
              <a:rPr lang="en-US" altLang="en-US" sz="2500" dirty="0">
                <a:solidFill>
                  <a:srgbClr val="000000"/>
                </a:solidFill>
              </a:rPr>
              <a:t>. </a:t>
            </a:r>
          </a:p>
          <a:p>
            <a:pPr>
              <a:lnSpc>
                <a:spcPct val="90000"/>
              </a:lnSpc>
            </a:pPr>
            <a:r>
              <a:rPr lang="en-US" altLang="en-US" sz="2500" dirty="0">
                <a:solidFill>
                  <a:srgbClr val="000000"/>
                </a:solidFill>
              </a:rPr>
              <a:t>As you’ll see, the end-of-file (</a:t>
            </a:r>
            <a:r>
              <a:rPr lang="en-US" altLang="en-US" sz="2500" dirty="0">
                <a:solidFill>
                  <a:srgbClr val="000000"/>
                </a:solidFill>
                <a:latin typeface="Consolas" panose="020B0609020204030204" pitchFamily="49" charset="0"/>
              </a:rPr>
              <a:t>EOF</a:t>
            </a:r>
            <a:r>
              <a:rPr lang="en-US" altLang="en-US" sz="2500" dirty="0">
                <a:solidFill>
                  <a:srgbClr val="000000"/>
                </a:solidFill>
              </a:rPr>
              <a:t>) indicator—which is introduced in the next chapter and is often used to terminate sentinel-controlled loops—is also a negative number. </a:t>
            </a:r>
          </a:p>
        </p:txBody>
      </p:sp>
      <p:sp>
        <p:nvSpPr>
          <p:cNvPr id="1525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dirty="0">
                <a:latin typeface="Lucida Sans Unicode" panose="020B0602030504020204" pitchFamily="34" charset="0"/>
                <a:cs typeface="Arial" panose="020B0604020202020204" pitchFamily="34" charset="0"/>
              </a:rPr>
              <a:t>© 2016 Pearson Education, Ltd.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94</a:t>
            </a:fld>
            <a:endParaRPr lang="en-US" altLang="en-US"/>
          </a:p>
        </p:txBody>
      </p:sp>
    </p:spTree>
    <p:extLst>
      <p:ext uri="{BB962C8B-B14F-4D97-AF65-F5344CB8AC3E}">
        <p14:creationId xmlns:p14="http://schemas.microsoft.com/office/powerpoint/2010/main" val="7671428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9.0&quot;&gt;&lt;object type=&quot;1&quot; unique_id=&quot;10001&quot;&gt;&lt;object type=&quot;2&quot; unique_id=&quot;10711&quot;&gt;&lt;object type=&quot;3&quot; unique_id=&quot;10713&quot;&gt;&lt;property id=&quot;20148&quot; value=&quot;5&quot;/&gt;&lt;property id=&quot;20300&quot; value=&quot;Slide 2&quot;/&gt;&lt;property id=&quot;20307&quot; value=&quot;258&quot;/&gt;&lt;/object&gt;&lt;object type=&quot;3&quot; unique_id=&quot;10714&quot;&gt;&lt;property id=&quot;20148&quot; value=&quot;5&quot;/&gt;&lt;property id=&quot;20300&quot; value=&quot;Slide 3&quot;/&gt;&lt;property id=&quot;20307&quot; value=&quot;259&quot;/&gt;&lt;/object&gt;&lt;object type=&quot;3&quot; unique_id=&quot;10715&quot;&gt;&lt;property id=&quot;20148&quot; value=&quot;5&quot;/&gt;&lt;property id=&quot;20300&quot; value=&quot;Slide 16&quot;/&gt;&lt;property id=&quot;20307&quot; value=&quot;260&quot;/&gt;&lt;/object&gt;&lt;object type=&quot;3&quot; unique_id=&quot;10716&quot;&gt;&lt;property id=&quot;20148&quot; value=&quot;5&quot;/&gt;&lt;property id=&quot;20300&quot; value=&quot;Slide 26&quot;/&gt;&lt;property id=&quot;20307&quot; value=&quot;261&quot;/&gt;&lt;/object&gt;&lt;object type=&quot;3&quot; unique_id=&quot;10717&quot;&gt;&lt;property id=&quot;20148&quot; value=&quot;5&quot;/&gt;&lt;property id=&quot;20300&quot; value=&quot;Slide 30&quot;/&gt;&lt;property id=&quot;20307&quot; value=&quot;262&quot;/&gt;&lt;/object&gt;&lt;object type=&quot;3&quot; unique_id=&quot;10718&quot;&gt;&lt;property id=&quot;20148&quot; value=&quot;5&quot;/&gt;&lt;property id=&quot;20300&quot; value=&quot;Slide 31&quot;/&gt;&lt;property id=&quot;20307&quot; value=&quot;263&quot;/&gt;&lt;/object&gt;&lt;object type=&quot;3&quot; unique_id=&quot;10719&quot;&gt;&lt;property id=&quot;20148&quot; value=&quot;5&quot;/&gt;&lt;property id=&quot;20300&quot; value=&quot;Slide 33&quot;/&gt;&lt;property id=&quot;20307&quot; value=&quot;264&quot;/&gt;&lt;/object&gt;&lt;object type=&quot;3&quot; unique_id=&quot;10720&quot;&gt;&lt;property id=&quot;20148&quot; value=&quot;5&quot;/&gt;&lt;property id=&quot;20300&quot; value=&quot;Slide 46&quot;/&gt;&lt;property id=&quot;20307&quot; value=&quot;265&quot;/&gt;&lt;/object&gt;&lt;object type=&quot;3&quot; unique_id=&quot;10721&quot;&gt;&lt;property id=&quot;20148&quot; value=&quot;5&quot;/&gt;&lt;property id=&quot;20300&quot; value=&quot;Slide 47&quot;/&gt;&lt;property id=&quot;20307&quot; value=&quot;266&quot;/&gt;&lt;/object&gt;&lt;object type=&quot;3&quot; unique_id=&quot;10722&quot;&gt;&lt;property id=&quot;20148&quot; value=&quot;5&quot;/&gt;&lt;property id=&quot;20300&quot; value=&quot;Slide 48&quot;/&gt;&lt;property id=&quot;20307&quot; value=&quot;267&quot;/&gt;&lt;/object&gt;&lt;object type=&quot;3&quot; unique_id=&quot;10723&quot;&gt;&lt;property id=&quot;20148&quot; value=&quot;5&quot;/&gt;&lt;property id=&quot;20300&quot; value=&quot;Slide 49&quot;/&gt;&lt;property id=&quot;20307&quot; value=&quot;268&quot;/&gt;&lt;/object&gt;&lt;object type=&quot;3&quot; unique_id=&quot;10724&quot;&gt;&lt;property id=&quot;20148&quot; value=&quot;5&quot;/&gt;&lt;property id=&quot;20300&quot; value=&quot;Slide 50&quot;/&gt;&lt;property id=&quot;20307&quot; value=&quot;269&quot;/&gt;&lt;/object&gt;&lt;object type=&quot;3&quot; unique_id=&quot;10725&quot;&gt;&lt;property id=&quot;20148&quot; value=&quot;5&quot;/&gt;&lt;property id=&quot;20300&quot; value=&quot;Slide 53&quot;/&gt;&lt;property id=&quot;20307&quot; value=&quot;270&quot;/&gt;&lt;/object&gt;&lt;object type=&quot;3&quot; unique_id=&quot;10726&quot;&gt;&lt;property id=&quot;20148&quot; value=&quot;5&quot;/&gt;&lt;property id=&quot;20300&quot; value=&quot;Slide 54&quot;/&gt;&lt;property id=&quot;20307&quot; value=&quot;271&quot;/&gt;&lt;/object&gt;&lt;object type=&quot;3&quot; unique_id=&quot;10727&quot;&gt;&lt;property id=&quot;20148&quot; value=&quot;5&quot;/&gt;&lt;property id=&quot;20300&quot; value=&quot;Slide 57&quot;/&gt;&lt;property id=&quot;20307&quot; value=&quot;272&quot;/&gt;&lt;/object&gt;&lt;object type=&quot;3&quot; unique_id=&quot;10728&quot;&gt;&lt;property id=&quot;20148&quot; value=&quot;5&quot;/&gt;&lt;property id=&quot;20300&quot; value=&quot;Slide 62&quot;/&gt;&lt;property id=&quot;20307&quot; value=&quot;273&quot;/&gt;&lt;/object&gt;&lt;object type=&quot;3&quot; unique_id=&quot;10729&quot;&gt;&lt;property id=&quot;20148&quot; value=&quot;5&quot;/&gt;&lt;property id=&quot;20300&quot; value=&quot;Slide 63&quot;/&gt;&lt;property id=&quot;20307&quot; value=&quot;274&quot;/&gt;&lt;/object&gt;&lt;object type=&quot;3&quot; unique_id=&quot;10730&quot;&gt;&lt;property id=&quot;20148&quot; value=&quot;5&quot;/&gt;&lt;property id=&quot;20300&quot; value=&quot;Slide 64&quot;/&gt;&lt;property id=&quot;20307&quot; value=&quot;275&quot;/&gt;&lt;/object&gt;&lt;object type=&quot;3&quot; unique_id=&quot;10731&quot;&gt;&lt;property id=&quot;20148&quot; value=&quot;5&quot;/&gt;&lt;property id=&quot;20300&quot; value=&quot;Slide 67&quot;/&gt;&lt;property id=&quot;20307&quot; value=&quot;276&quot;/&gt;&lt;/object&gt;&lt;object type=&quot;3&quot; unique_id=&quot;10732&quot;&gt;&lt;property id=&quot;20148&quot; value=&quot;5&quot;/&gt;&lt;property id=&quot;20300&quot; value=&quot;Slide 68&quot;/&gt;&lt;property id=&quot;20307&quot; value=&quot;277&quot;/&gt;&lt;/object&gt;&lt;object type=&quot;3&quot; unique_id=&quot;10733&quot;&gt;&lt;property id=&quot;20148&quot; value=&quot;5&quot;/&gt;&lt;property id=&quot;20300&quot; value=&quot;Slide 75&quot;/&gt;&lt;property id=&quot;20307&quot; value=&quot;278&quot;/&gt;&lt;/object&gt;&lt;object type=&quot;3&quot; unique_id=&quot;10734&quot;&gt;&lt;property id=&quot;20148&quot; value=&quot;5&quot;/&gt;&lt;property id=&quot;20300&quot; value=&quot;Slide 81&quot;/&gt;&lt;property id=&quot;20307&quot; value=&quot;279&quot;/&gt;&lt;/object&gt;&lt;object type=&quot;3&quot; unique_id=&quot;10735&quot;&gt;&lt;property id=&quot;20148&quot; value=&quot;5&quot;/&gt;&lt;property id=&quot;20300&quot; value=&quot;Slide 82&quot;/&gt;&lt;property id=&quot;20307&quot; value=&quot;280&quot;/&gt;&lt;/object&gt;&lt;object type=&quot;3&quot; unique_id=&quot;10736&quot;&gt;&lt;property id=&quot;20148&quot; value=&quot;5&quot;/&gt;&lt;property id=&quot;20300&quot; value=&quot;Slide 84&quot;/&gt;&lt;property id=&quot;20307&quot; value=&quot;281&quot;/&gt;&lt;/object&gt;&lt;object type=&quot;3&quot; unique_id=&quot;10737&quot;&gt;&lt;property id=&quot;20148&quot; value=&quot;5&quot;/&gt;&lt;property id=&quot;20300&quot; value=&quot;Slide 85&quot;/&gt;&lt;property id=&quot;20307&quot; value=&quot;282&quot;/&gt;&lt;/object&gt;&lt;object type=&quot;3&quot; unique_id=&quot;10738&quot;&gt;&lt;property id=&quot;20148&quot; value=&quot;5&quot;/&gt;&lt;property id=&quot;20300&quot; value=&quot;Slide 87&quot;/&gt;&lt;property id=&quot;20307&quot; value=&quot;283&quot;/&gt;&lt;/object&gt;&lt;object type=&quot;3&quot; unique_id=&quot;10739&quot;&gt;&lt;property id=&quot;20148&quot; value=&quot;5&quot;/&gt;&lt;property id=&quot;20300&quot; value=&quot;Slide 89&quot;/&gt;&lt;property id=&quot;20307&quot; value=&quot;284&quot;/&gt;&lt;/object&gt;&lt;object type=&quot;3&quot; unique_id=&quot;10740&quot;&gt;&lt;property id=&quot;20148&quot; value=&quot;5&quot;/&gt;&lt;property id=&quot;20300&quot; value=&quot;Slide 90&quot;/&gt;&lt;property id=&quot;20307&quot; value=&quot;285&quot;/&gt;&lt;/object&gt;&lt;object type=&quot;3&quot; unique_id=&quot;10741&quot;&gt;&lt;property id=&quot;20148&quot; value=&quot;5&quot;/&gt;&lt;property id=&quot;20300&quot; value=&quot;Slide 91&quot;/&gt;&lt;property id=&quot;20307&quot; value=&quot;286&quot;/&gt;&lt;/object&gt;&lt;object type=&quot;3&quot; unique_id=&quot;10742&quot;&gt;&lt;property id=&quot;20148&quot; value=&quot;5&quot;/&gt;&lt;property id=&quot;20300&quot; value=&quot;Slide 93&quot;/&gt;&lt;property id=&quot;20307&quot; value=&quot;287&quot;/&gt;&lt;/object&gt;&lt;object type=&quot;3&quot; unique_id=&quot;10743&quot;&gt;&lt;property id=&quot;20148&quot; value=&quot;5&quot;/&gt;&lt;property id=&quot;20300&quot; value=&quot;Slide 101&quot;/&gt;&lt;property id=&quot;20307&quot; value=&quot;288&quot;/&gt;&lt;/object&gt;&lt;object type=&quot;3&quot; unique_id=&quot;10744&quot;&gt;&lt;property id=&quot;20148&quot; value=&quot;5&quot;/&gt;&lt;property id=&quot;20300&quot; value=&quot;Slide 102&quot;/&gt;&lt;property id=&quot;20307&quot; value=&quot;289&quot;/&gt;&lt;/object&gt;&lt;object type=&quot;3&quot; unique_id=&quot;10745&quot;&gt;&lt;property id=&quot;20148&quot; value=&quot;5&quot;/&gt;&lt;property id=&quot;20300&quot; value=&quot;Slide 103&quot;/&gt;&lt;property id=&quot;20307&quot; value=&quot;290&quot;/&gt;&lt;/object&gt;&lt;object type=&quot;3&quot; unique_id=&quot;10746&quot;&gt;&lt;property id=&quot;20148&quot; value=&quot;5&quot;/&gt;&lt;property id=&quot;20300&quot; value=&quot;Slide 115&quot;/&gt;&lt;property id=&quot;20307&quot; value=&quot;291&quot;/&gt;&lt;/object&gt;&lt;object type=&quot;3&quot; unique_id=&quot;10747&quot;&gt;&lt;property id=&quot;20148&quot; value=&quot;5&quot;/&gt;&lt;property id=&quot;20300&quot; value=&quot;Slide 116&quot;/&gt;&lt;property id=&quot;20307&quot; value=&quot;292&quot;/&gt;&lt;/object&gt;&lt;object type=&quot;3&quot; unique_id=&quot;10748&quot;&gt;&lt;property id=&quot;20148&quot; value=&quot;5&quot;/&gt;&lt;property id=&quot;20300&quot; value=&quot;Slide 117&quot;/&gt;&lt;property id=&quot;20307&quot; value=&quot;293&quot;/&gt;&lt;/object&gt;&lt;object type=&quot;3&quot; unique_id=&quot;10749&quot;&gt;&lt;property id=&quot;20148&quot; value=&quot;5&quot;/&gt;&lt;property id=&quot;20300&quot; value=&quot;Slide 118&quot;/&gt;&lt;property id=&quot;20307&quot; value=&quot;294&quot;/&gt;&lt;/object&gt;&lt;object type=&quot;3&quot; unique_id=&quot;10750&quot;&gt;&lt;property id=&quot;20148&quot; value=&quot;5&quot;/&gt;&lt;property id=&quot;20300&quot; value=&quot;Slide 119&quot;/&gt;&lt;property id=&quot;20307&quot; value=&quot;295&quot;/&gt;&lt;/object&gt;&lt;object type=&quot;3&quot; unique_id=&quot;10751&quot;&gt;&lt;property id=&quot;20148&quot; value=&quot;5&quot;/&gt;&lt;property id=&quot;20300&quot; value=&quot;Slide 120&quot;/&gt;&lt;property id=&quot;20307&quot; value=&quot;296&quot;/&gt;&lt;/object&gt;&lt;object type=&quot;3&quot; unique_id=&quot;10752&quot;&gt;&lt;property id=&quot;20148&quot; value=&quot;5&quot;/&gt;&lt;property id=&quot;20300&quot; value=&quot;Slide 121&quot;/&gt;&lt;property id=&quot;20307&quot; value=&quot;297&quot;/&gt;&lt;/object&gt;&lt;object type=&quot;3&quot; unique_id=&quot;10753&quot;&gt;&lt;property id=&quot;20148&quot; value=&quot;5&quot;/&gt;&lt;property id=&quot;20300&quot; value=&quot;Slide 124&quot;/&gt;&lt;property id=&quot;20307&quot; value=&quot;298&quot;/&gt;&lt;/object&gt;&lt;object type=&quot;3&quot; unique_id=&quot;10754&quot;&gt;&lt;property id=&quot;20148&quot; value=&quot;5&quot;/&gt;&lt;property id=&quot;20300&quot; value=&quot;Slide 127&quot;/&gt;&lt;property id=&quot;20307&quot; value=&quot;299&quot;/&gt;&lt;/object&gt;&lt;object type=&quot;3&quot; unique_id=&quot;10755&quot;&gt;&lt;property id=&quot;20148&quot; value=&quot;5&quot;/&gt;&lt;property id=&quot;20300&quot; value=&quot;Slide 129&quot;/&gt;&lt;property id=&quot;20307&quot; value=&quot;300&quot;/&gt;&lt;/object&gt;&lt;object type=&quot;3&quot; unique_id=&quot;10756&quot;&gt;&lt;property id=&quot;20148&quot; value=&quot;5&quot;/&gt;&lt;property id=&quot;20300&quot; value=&quot;Slide 130&quot;/&gt;&lt;property id=&quot;20307&quot; value=&quot;301&quot;/&gt;&lt;/object&gt;&lt;object type=&quot;3&quot; unique_id=&quot;10757&quot;&gt;&lt;property id=&quot;20148&quot; value=&quot;5&quot;/&gt;&lt;property id=&quot;20300&quot; value=&quot;Slide 132&quot;/&gt;&lt;property id=&quot;20307&quot; value=&quot;302&quot;/&gt;&lt;/object&gt;&lt;object type=&quot;3&quot; unique_id=&quot;10758&quot;&gt;&lt;property id=&quot;20148&quot; value=&quot;5&quot;/&gt;&lt;property id=&quot;20300&quot; value=&quot;Slide 136&quot;/&gt;&lt;property id=&quot;20307&quot; value=&quot;303&quot;/&gt;&lt;/object&gt;&lt;object type=&quot;3&quot; unique_id=&quot;10759&quot;&gt;&lt;property id=&quot;20148&quot; value=&quot;5&quot;/&gt;&lt;property id=&quot;20300&quot; value=&quot;Slide 137&quot;/&gt;&lt;property id=&quot;20307&quot; value=&quot;304&quot;/&gt;&lt;/object&gt;&lt;object type=&quot;3&quot; unique_id=&quot;10760&quot;&gt;&lt;property id=&quot;20148&quot; value=&quot;5&quot;/&gt;&lt;property id=&quot;20300&quot; value=&quot;Slide 139&quot;/&gt;&lt;property id=&quot;20307&quot; value=&quot;305&quot;/&gt;&lt;/object&gt;&lt;object type=&quot;3&quot; unique_id=&quot;17274&quot;&gt;&lt;property id=&quot;20148&quot; value=&quot;5&quot;/&gt;&lt;property id=&quot;20300&quot; value=&quot;Slide 1 - &amp;quot;Chapter 3 Structured Program  Development in C&amp;quot;&quot;/&gt;&lt;property id=&quot;20307&quot; value=&quot;307&quot;/&gt;&lt;/object&gt;&lt;object type=&quot;3&quot; unique_id=&quot;17275&quot;&gt;&lt;property id=&quot;20148&quot; value=&quot;5&quot;/&gt;&lt;property id=&quot;20300&quot; value=&quot;Slide 4 - &amp;quot;3.1  Introduction&amp;quot;&quot;/&gt;&lt;property id=&quot;20307&quot; value=&quot;308&quot;/&gt;&lt;/object&gt;&lt;object type=&quot;3&quot; unique_id=&quot;17276&quot;&gt;&lt;property id=&quot;20148&quot; value=&quot;5&quot;/&gt;&lt;property id=&quot;20300&quot; value=&quot;Slide 5 - &amp;quot;3.2  Algorithms&amp;quot;&quot;/&gt;&lt;property id=&quot;20307&quot; value=&quot;309&quot;/&gt;&lt;/object&gt;&lt;object type=&quot;3&quot; unique_id=&quot;17277&quot;&gt;&lt;property id=&quot;20148&quot; value=&quot;5&quot;/&gt;&lt;property id=&quot;20300&quot; value=&quot;Slide 6 - &amp;quot;3.2  Algorithms (Cont.)&amp;quot;&quot;/&gt;&lt;property id=&quot;20307&quot; value=&quot;310&quot;/&gt;&lt;/object&gt;&lt;object type=&quot;3&quot; unique_id=&quot;17278&quot;&gt;&lt;property id=&quot;20148&quot; value=&quot;5&quot;/&gt;&lt;property id=&quot;20300&quot; value=&quot;Slide 7 - &amp;quot;3.2  Algorithms (Cont.)&amp;quot;&quot;/&gt;&lt;property id=&quot;20307&quot; value=&quot;311&quot;/&gt;&lt;/object&gt;&lt;object type=&quot;3&quot; unique_id=&quot;17279&quot;&gt;&lt;property id=&quot;20148&quot; value=&quot;5&quot;/&gt;&lt;property id=&quot;20300&quot; value=&quot;Slide 8 - &amp;quot;3.3  Pseudocode&amp;quot;&quot;/&gt;&lt;property id=&quot;20307&quot; value=&quot;312&quot;/&gt;&lt;/object&gt;&lt;object type=&quot;3&quot; unique_id=&quot;17280&quot;&gt;&lt;property id=&quot;20148&quot; value=&quot;5&quot;/&gt;&lt;property id=&quot;20300&quot; value=&quot;Slide 9 - &amp;quot;3.3  Pseudocode (Cont.)&amp;quot;&quot;/&gt;&lt;property id=&quot;20307&quot; value=&quot;313&quot;/&gt;&lt;/object&gt;&lt;object type=&quot;3&quot; unique_id=&quot;17281&quot;&gt;&lt;property id=&quot;20148&quot; value=&quot;5&quot;/&gt;&lt;property id=&quot;20300&quot; value=&quot;Slide 10 - &amp;quot;3.3  Pseudocode (Cont.)&amp;quot;&quot;/&gt;&lt;property id=&quot;20307&quot; value=&quot;314&quot;/&gt;&lt;/object&gt;&lt;object type=&quot;3&quot; unique_id=&quot;17282&quot;&gt;&lt;property id=&quot;20148&quot; value=&quot;5&quot;/&gt;&lt;property id=&quot;20300&quot; value=&quot;Slide 11 - &amp;quot;3.4  Control Structures&amp;quot;&quot;/&gt;&lt;property id=&quot;20307&quot; value=&quot;315&quot;/&gt;&lt;/object&gt;&lt;object type=&quot;3&quot; unique_id=&quot;17283&quot;&gt;&lt;property id=&quot;20148&quot; value=&quot;5&quot;/&gt;&lt;property id=&quot;20300&quot; value=&quot;Slide 12 - &amp;quot;3.4  Control Structures (Cont.)&amp;quot;&quot;/&gt;&lt;property id=&quot;20307&quot; value=&quot;316&quot;/&gt;&lt;/object&gt;&lt;object type=&quot;3&quot; unique_id=&quot;17284&quot;&gt;&lt;property id=&quot;20148&quot; value=&quot;5&quot;/&gt;&lt;property id=&quot;20300&quot; value=&quot;Slide 13 - &amp;quot;3.4  Control Structures (Cont.)&amp;quot;&quot;/&gt;&lt;property id=&quot;20307&quot; value=&quot;317&quot;/&gt;&lt;/object&gt;&lt;object type=&quot;3&quot; unique_id=&quot;17285&quot;&gt;&lt;property id=&quot;20148&quot; value=&quot;5&quot;/&gt;&lt;property id=&quot;20300&quot; value=&quot;Slide 14 - &amp;quot;3.4  Control Structures (Cont.)&amp;quot;&quot;/&gt;&lt;property id=&quot;20307&quot; value=&quot;318&quot;/&gt;&lt;/object&gt;&lt;object type=&quot;3&quot; unique_id=&quot;17286&quot;&gt;&lt;property id=&quot;20148&quot; value=&quot;5&quot;/&gt;&lt;property id=&quot;20300&quot; value=&quot;Slide 15 - &amp;quot;3.4  Control Structures (Cont.)&amp;quot;&quot;/&gt;&lt;property id=&quot;20307&quot; value=&quot;319&quot;/&gt;&lt;/object&gt;&lt;object type=&quot;3&quot; unique_id=&quot;17287&quot;&gt;&lt;property id=&quot;20148&quot; value=&quot;5&quot;/&gt;&lt;property id=&quot;20300&quot; value=&quot;Slide 17 - &amp;quot;3.4  Control Structures (Cont.)&amp;quot;&quot;/&gt;&lt;property id=&quot;20307&quot; value=&quot;320&quot;/&gt;&lt;/object&gt;&lt;object type=&quot;3&quot; unique_id=&quot;17288&quot;&gt;&lt;property id=&quot;20148&quot; value=&quot;5&quot;/&gt;&lt;property id=&quot;20300&quot; value=&quot;Slide 18 - &amp;quot;3.4  Control Structures (Cont.)&amp;quot;&quot;/&gt;&lt;property id=&quot;20307&quot; value=&quot;321&quot;/&gt;&lt;/object&gt;&lt;object type=&quot;3&quot; unique_id=&quot;17289&quot;&gt;&lt;property id=&quot;20148&quot; value=&quot;5&quot;/&gt;&lt;property id=&quot;20300&quot; value=&quot;Slide 19 - &amp;quot;3.4  Control Structures (Cont.)&amp;quot;&quot;/&gt;&lt;property id=&quot;20307&quot; value=&quot;322&quot;/&gt;&lt;/object&gt;&lt;object type=&quot;3&quot; unique_id=&quot;17290&quot;&gt;&lt;property id=&quot;20148&quot; value=&quot;5&quot;/&gt;&lt;property id=&quot;20300&quot; value=&quot;Slide 20 - &amp;quot;3.4  Control Structures (Cont.)&amp;quot;&quot;/&gt;&lt;property id=&quot;20307&quot; value=&quot;323&quot;/&gt;&lt;/object&gt;&lt;object type=&quot;3&quot; unique_id=&quot;17291&quot;&gt;&lt;property id=&quot;20148&quot; value=&quot;5&quot;/&gt;&lt;property id=&quot;20300&quot; value=&quot;Slide 21 - &amp;quot;3.4  Control Structures (Cont.)&amp;quot;&quot;/&gt;&lt;property id=&quot;20307&quot; value=&quot;324&quot;/&gt;&lt;/object&gt;&lt;object type=&quot;3&quot; unique_id=&quot;17292&quot;&gt;&lt;property id=&quot;20148&quot; value=&quot;5&quot;/&gt;&lt;property id=&quot;20300&quot; value=&quot;Slide 22 - &amp;quot;3.5  The if Selection Statement&amp;quot;&quot;/&gt;&lt;property id=&quot;20307&quot; value=&quot;325&quot;/&gt;&lt;/object&gt;&lt;object type=&quot;3&quot; unique_id=&quot;17293&quot;&gt;&lt;property id=&quot;20148&quot; value=&quot;5&quot;/&gt;&lt;property id=&quot;20300&quot; value=&quot;Slide 23 - &amp;quot;3.5  The if Selection Statement (Cont.)&amp;quot;&quot;/&gt;&lt;property id=&quot;20307&quot; value=&quot;326&quot;/&gt;&lt;/object&gt;&lt;object type=&quot;3&quot; unique_id=&quot;17294&quot;&gt;&lt;property id=&quot;20148&quot; value=&quot;5&quot;/&gt;&lt;property id=&quot;20300&quot; value=&quot;Slide 24 - &amp;quot;3.5  The if Selection Statement (Cont.)&amp;quot;&quot;/&gt;&lt;property id=&quot;20307&quot; value=&quot;327&quot;/&gt;&lt;/object&gt;&lt;object type=&quot;3&quot; unique_id=&quot;17295&quot;&gt;&lt;property id=&quot;20148&quot; value=&quot;5&quot;/&gt;&lt;property id=&quot;20300&quot; value=&quot;Slide 25 - &amp;quot;3.5  The if Selection Statement (Cont.)&amp;quot;&quot;/&gt;&lt;property id=&quot;20307&quot; value=&quot;328&quot;/&gt;&lt;/object&gt;&lt;object type=&quot;3&quot; unique_id=&quot;17296&quot;&gt;&lt;property id=&quot;20148&quot; value=&quot;5&quot;/&gt;&lt;property id=&quot;20300&quot; value=&quot;Slide 27 - &amp;quot;3.5  The if Selection Statement (Cont.)&amp;quot;&quot;/&gt;&lt;property id=&quot;20307&quot; value=&quot;329&quot;/&gt;&lt;/object&gt;&lt;object type=&quot;3&quot; unique_id=&quot;17297&quot;&gt;&lt;property id=&quot;20148&quot; value=&quot;5&quot;/&gt;&lt;property id=&quot;20300&quot; value=&quot;Slide 28 - &amp;quot;3.5  The if Selection Statement (Cont.)&amp;quot;&quot;/&gt;&lt;property id=&quot;20307&quot; value=&quot;330&quot;/&gt;&lt;/object&gt;&lt;object type=&quot;3&quot; unique_id=&quot;17298&quot;&gt;&lt;property id=&quot;20148&quot; value=&quot;5&quot;/&gt;&lt;property id=&quot;20300&quot; value=&quot;Slide 29 - &amp;quot;3.6  The if…else Selection Statement&amp;quot;&quot;/&gt;&lt;property id=&quot;20307&quot; value=&quot;331&quot;/&gt;&lt;/object&gt;&lt;object type=&quot;3&quot; unique_id=&quot;17299&quot;&gt;&lt;property id=&quot;20148&quot; value=&quot;5&quot;/&gt;&lt;property id=&quot;20300&quot; value=&quot;Slide 32 - &amp;quot;3.6  The if…else Selection Statement (Cont.)&amp;quot;&quot;/&gt;&lt;property id=&quot;20307&quot; value=&quot;332&quot;/&gt;&lt;/object&gt;&lt;object type=&quot;3&quot; unique_id=&quot;17300&quot;&gt;&lt;property id=&quot;20148&quot; value=&quot;5&quot;/&gt;&lt;property id=&quot;20300&quot; value=&quot;Slide 34 - &amp;quot;3.6  The if…else Selection Statement (Cont.)&amp;quot;&quot;/&gt;&lt;property id=&quot;20307&quot; value=&quot;333&quot;/&gt;&lt;/object&gt;&lt;object type=&quot;3&quot; unique_id=&quot;17301&quot;&gt;&lt;property id=&quot;20148&quot; value=&quot;5&quot;/&gt;&lt;property id=&quot;20300&quot; value=&quot;Slide 35 - &amp;quot;3.6  The if…else Selection Statement (Cont.)&amp;quot;&quot;/&gt;&lt;property id=&quot;20307&quot; value=&quot;334&quot;/&gt;&lt;/object&gt;&lt;object type=&quot;3&quot; unique_id=&quot;17302&quot;&gt;&lt;property id=&quot;20148&quot; value=&quot;5&quot;/&gt;&lt;property id=&quot;20300&quot; value=&quot;Slide 36 - &amp;quot;3.6  The if…else Selection Statement (Cont.)&amp;quot;&quot;/&gt;&lt;property id=&quot;20307&quot; value=&quot;335&quot;/&gt;&lt;/object&gt;&lt;object type=&quot;3&quot; unique_id=&quot;17303&quot;&gt;&lt;property id=&quot;20148&quot; value=&quot;5&quot;/&gt;&lt;property id=&quot;20300&quot; value=&quot;Slide 37 - &amp;quot;3.6  The if…else Selection Statement (Cont.)&amp;quot;&quot;/&gt;&lt;property id=&quot;20307&quot; value=&quot;336&quot;/&gt;&lt;/object&gt;&lt;object type=&quot;3&quot; unique_id=&quot;17304&quot;&gt;&lt;property id=&quot;20148&quot; value=&quot;5&quot;/&gt;&lt;property id=&quot;20300&quot; value=&quot;Slide 38 - &amp;quot;3.6  The if…else Selection Statement (Cont.)&amp;quot;&quot;/&gt;&lt;property id=&quot;20307&quot; value=&quot;337&quot;/&gt;&lt;/object&gt;&lt;object type=&quot;3&quot; unique_id=&quot;17305&quot;&gt;&lt;property id=&quot;20148&quot; value=&quot;5&quot;/&gt;&lt;property id=&quot;20300&quot; value=&quot;Slide 39 - &amp;quot;3.6  The if…else Selection Statement (Cont.)&amp;quot;&quot;/&gt;&lt;property id=&quot;20307&quot; value=&quot;338&quot;/&gt;&lt;/object&gt;&lt;object type=&quot;3&quot; unique_id=&quot;17306&quot;&gt;&lt;property id=&quot;20148&quot; value=&quot;5&quot;/&gt;&lt;property id=&quot;20300&quot; value=&quot;Slide 40 - &amp;quot;3.6  The if…else Selection Statement (Cont.)&amp;quot;&quot;/&gt;&lt;property id=&quot;20307&quot; value=&quot;339&quot;/&gt;&lt;/object&gt;&lt;object type=&quot;3&quot; unique_id=&quot;17307&quot;&gt;&lt;property id=&quot;20148&quot; value=&quot;5&quot;/&gt;&lt;property id=&quot;20300&quot; value=&quot;Slide 41 - &amp;quot;3.6  The if…else Selection Statement (Cont.)&amp;quot;&quot;/&gt;&lt;property id=&quot;20307&quot; value=&quot;340&quot;/&gt;&lt;/object&gt;&lt;object type=&quot;3&quot; unique_id=&quot;17308&quot;&gt;&lt;property id=&quot;20148&quot; value=&quot;5&quot;/&gt;&lt;property id=&quot;20300&quot; value=&quot;Slide 42 - &amp;quot;3.6  The if…else Selection Statement (Cont.)&amp;quot;&quot;/&gt;&lt;property id=&quot;20307&quot; value=&quot;341&quot;/&gt;&lt;/object&gt;&lt;object type=&quot;3&quot; unique_id=&quot;17309&quot;&gt;&lt;property id=&quot;20148&quot; value=&quot;5&quot;/&gt;&lt;property id=&quot;20300&quot; value=&quot;Slide 43 - &amp;quot;3.6  The if…else Selection Statement (Cont.)&amp;quot;&quot;/&gt;&lt;property id=&quot;20307&quot; value=&quot;342&quot;/&gt;&lt;/object&gt;&lt;object type=&quot;3&quot; unique_id=&quot;17310&quot;&gt;&lt;property id=&quot;20148&quot; value=&quot;5&quot;/&gt;&lt;property id=&quot;20300&quot; value=&quot;Slide 44 - &amp;quot;3.6  The if…else Selection Statement (Cont.)&amp;quot;&quot;/&gt;&lt;property id=&quot;20307&quot; value=&quot;343&quot;/&gt;&lt;/object&gt;&lt;object type=&quot;3&quot; unique_id=&quot;17311&quot;&gt;&lt;property id=&quot;20148&quot; value=&quot;5&quot;/&gt;&lt;property id=&quot;20300&quot; value=&quot;Slide 45 - &amp;quot;3.6  The if…else Selection Statement (Cont.)&amp;quot;&quot;/&gt;&lt;property id=&quot;20307&quot; value=&quot;344&quot;/&gt;&lt;/object&gt;&lt;object type=&quot;3&quot; unique_id=&quot;17312&quot;&gt;&lt;property id=&quot;20148&quot; value=&quot;5&quot;/&gt;&lt;property id=&quot;20300&quot; value=&quot;Slide 51 - &amp;quot;3.7  The while Iteration Statement&amp;quot;&quot;/&gt;&lt;property id=&quot;20307&quot; value=&quot;345&quot;/&gt;&lt;/object&gt;&lt;object type=&quot;3&quot; unique_id=&quot;17313&quot;&gt;&lt;property id=&quot;20148&quot; value=&quot;5&quot;/&gt;&lt;property id=&quot;20300&quot; value=&quot;Slide 52 - &amp;quot;3.7  The while Iteration Statement (Cont.)&amp;quot;&quot;/&gt;&lt;property id=&quot;20307&quot; value=&quot;346&quot;/&gt;&lt;/object&gt;&lt;object type=&quot;3&quot; unique_id=&quot;17314&quot;&gt;&lt;property id=&quot;20148&quot; value=&quot;5&quot;/&gt;&lt;property id=&quot;20300&quot; value=&quot;Slide 55 - &amp;quot;3.7  The while Iteration Statement (Cont.)&amp;quot;&quot;/&gt;&lt;property id=&quot;20307&quot; value=&quot;347&quot;/&gt;&lt;/object&gt;&lt;object type=&quot;3&quot; unique_id=&quot;17315&quot;&gt;&lt;property id=&quot;20148&quot; value=&quot;5&quot;/&gt;&lt;property id=&quot;20300&quot; value=&quot;Slide 56 - &amp;quot;3.7  The while Iteration Statement (Cont.)&amp;quot;&quot;/&gt;&lt;property id=&quot;20307&quot; value=&quot;348&quot;/&gt;&lt;/object&gt;&lt;object type=&quot;3&quot; unique_id=&quot;17316&quot;&gt;&lt;property id=&quot;20148&quot; value=&quot;5&quot;/&gt;&lt;property id=&quot;20300&quot; value=&quot;Slide 58 - &amp;quot;3.7  The while Iteration Statement (Cont.)&amp;quot;&quot;/&gt;&lt;property id=&quot;20307&quot; value=&quot;349&quot;/&gt;&lt;/object&gt;&lt;object type=&quot;3&quot; unique_id=&quot;17317&quot;&gt;&lt;property id=&quot;20148&quot; value=&quot;5&quot;/&gt;&lt;property id=&quot;20300&quot; value=&quot;Slide 59 - &amp;quot;3.8  Formulating Algorithms Case Study 1: Counter-Controlled Iteration&amp;quot;&quot;/&gt;&lt;property id=&quot;20307&quot; value=&quot;350&quot;/&gt;&lt;/object&gt;&lt;object type=&quot;3&quot; unique_id=&quot;17318&quot;&gt;&lt;property id=&quot;20148&quot; value=&quot;5&quot;/&gt;&lt;property id=&quot;20300&quot; value=&quot;Slide 60 - &amp;quot;3.8  Formulating Algorithms Case Study 1: Counter-Controlled Iteration (Cont.)&amp;quot;&quot;/&gt;&lt;property id=&quot;20307&quot; value=&quot;351&quot;/&gt;&lt;/object&gt;&lt;object type=&quot;3&quot; unique_id=&quot;17319&quot;&gt;&lt;property id=&quot;20148&quot; value=&quot;5&quot;/&gt;&lt;property id=&quot;20300&quot; value=&quot;Slide 61 - &amp;quot;3.8  Formulating Algorithms Case Study 1: Counter-Controlled Iteration (Cont.)&amp;quot;&quot;/&gt;&lt;property id=&quot;20307&quot; value=&quot;352&quot;/&gt;&lt;/object&gt;&lt;object type=&quot;3&quot; unique_id=&quot;17320&quot;&gt;&lt;property id=&quot;20148&quot; value=&quot;5&quot;/&gt;&lt;property id=&quot;20300&quot; value=&quot;Slide 65 - &amp;quot;3.8  Formulating Algorithms Case Study 1: Counter-Controlled Iteration (Cont.)&amp;quot;&quot;/&gt;&lt;property id=&quot;20307&quot; value=&quot;353&quot;/&gt;&lt;/object&gt;&lt;object type=&quot;3&quot; unique_id=&quot;17321&quot;&gt;&lt;property id=&quot;20148&quot; value=&quot;5&quot;/&gt;&lt;property id=&quot;20300&quot; value=&quot;Slide 66 - &amp;quot;3.8  Formulating Algorithms Case Study 1: Counter-Controlled Iteration (Cont.)&amp;quot;&quot;/&gt;&lt;property id=&quot;20307&quot; value=&quot;354&quot;/&gt;&lt;/object&gt;&lt;object type=&quot;3&quot; unique_id=&quot;17322&quot;&gt;&lt;property id=&quot;20148&quot; value=&quot;5&quot;/&gt;&lt;property id=&quot;20300&quot; value=&quot;Slide 69 - &amp;quot;3.8  Formulating Algorithms Case Study 1: Counter-Controlled Iteration (Cont.)&amp;quot;&quot;/&gt;&lt;property id=&quot;20307&quot; value=&quot;355&quot;/&gt;&lt;/object&gt;&lt;object type=&quot;3&quot; unique_id=&quot;17323&quot;&gt;&lt;property id=&quot;20148&quot; value=&quot;5&quot;/&gt;&lt;property id=&quot;20300&quot; value=&quot;Slide 70 - &amp;quot;3.9  Formulating Algorithms with Top-Down, Stepwise Refinement Case Study 2: Sentinel-Controlled Iteration&amp;quot;&quot;/&gt;&lt;property id=&quot;20307&quot; value=&quot;356&quot;/&gt;&lt;/object&gt;&lt;object type=&quot;3&quot; unique_id=&quot;17324&quot;&gt;&lt;property id=&quot;20148&quot; value=&quot;5&quot;/&gt;&lt;property id=&quot;20300&quot; value=&quot;Slide 71 - &amp;quot;3.9  Formulating Algorithms with Top-Down, Stepwise Refinement Case Study 2: Sentinel-Controlled Iteration (Cont.)&quot;/&gt;&lt;property id=&quot;20307&quot; value=&quot;357&quot;/&gt;&lt;/object&gt;&lt;object type=&quot;3&quot; unique_id=&quot;17325&quot;&gt;&lt;property id=&quot;20148&quot; value=&quot;5&quot;/&gt;&lt;property id=&quot;20300&quot; value=&quot;Slide 72 - &amp;quot;3.9  Formulating Algorithms with Top-Down, Stepwise Refinement Case Study 2: Sentinel-Controlled Iteration (Cont.)&quot;/&gt;&lt;property id=&quot;20307&quot; value=&quot;358&quot;/&gt;&lt;/object&gt;&lt;object type=&quot;3&quot; unique_id=&quot;17326&quot;&gt;&lt;property id=&quot;20148&quot; value=&quot;5&quot;/&gt;&lt;property id=&quot;20300&quot; value=&quot;Slide 73 - &amp;quot;3.9  Formulating Algorithms with Top-Down, Stepwise Refinement Case Study 2: Sentinel-Controlled Iteration (Cont.)&quot;/&gt;&lt;property id=&quot;20307&quot; value=&quot;359&quot;/&gt;&lt;/object&gt;&lt;object type=&quot;3&quot; unique_id=&quot;17327&quot;&gt;&lt;property id=&quot;20148&quot; value=&quot;5&quot;/&gt;&lt;property id=&quot;20300&quot; value=&quot;Slide 74 - &amp;quot;3.9  Formulating Algorithms with Top-Down, Stepwise Refinement Case Study 2: Sentinel-Controlled Iteration (Cont.)&quot;/&gt;&lt;property id=&quot;20307&quot; value=&quot;360&quot;/&gt;&lt;/object&gt;&lt;object type=&quot;3&quot; unique_id=&quot;17328&quot;&gt;&lt;property id=&quot;20148&quot; value=&quot;5&quot;/&gt;&lt;property id=&quot;20300&quot; value=&quot;Slide 76 - &amp;quot;3.9  Formulating Algorithms with Top-Down, Stepwise Refinement Case Study 2: Sentinel-Controlled Iteration (Cont.)&quot;/&gt;&lt;property id=&quot;20307&quot; value=&quot;361&quot;/&gt;&lt;/object&gt;&lt;object type=&quot;3&quot; unique_id=&quot;17329&quot;&gt;&lt;property id=&quot;20148&quot; value=&quot;5&quot;/&gt;&lt;property id=&quot;20300&quot; value=&quot;Slide 77 - &amp;quot;3.9  Formulating Algorithms with Top-Down, Stepwise Refinement Case Study 2: Sentinel-Controlled Iteration (Cont.)&quot;/&gt;&lt;property id=&quot;20307&quot; value=&quot;362&quot;/&gt;&lt;/object&gt;&lt;object type=&quot;3&quot; unique_id=&quot;17330&quot;&gt;&lt;property id=&quot;20148&quot; value=&quot;5&quot;/&gt;&lt;property id=&quot;20300&quot; value=&quot;Slide 78 - &amp;quot;3.9  Formulating Algorithms with Top-Down, Stepwise Refinement Case Study 2: Sentinel-Controlled Iteration (Cont.)&quot;/&gt;&lt;property id=&quot;20307&quot; value=&quot;363&quot;/&gt;&lt;/object&gt;&lt;object type=&quot;3&quot; unique_id=&quot;17331&quot;&gt;&lt;property id=&quot;20148&quot; value=&quot;5&quot;/&gt;&lt;property id=&quot;20300&quot; value=&quot;Slide 79 - &amp;quot;3.9  Formulating Algorithms with Top-Down, Stepwise Refinement Case Study 2: Sentinel-Controlled Iteration (Cont.)&quot;/&gt;&lt;property id=&quot;20307&quot; value=&quot;364&quot;/&gt;&lt;/object&gt;&lt;object type=&quot;3&quot; unique_id=&quot;17332&quot;&gt;&lt;property id=&quot;20148&quot; value=&quot;5&quot;/&gt;&lt;property id=&quot;20300&quot; value=&quot;Slide 80 - &amp;quot;3.9  Formulating Algorithms with Top-Down, Stepwise Refinement Case Study 2: Sentinel-Controlled Iteration (Cont.)&quot;/&gt;&lt;property id=&quot;20307&quot; value=&quot;365&quot;/&gt;&lt;/object&gt;&lt;object type=&quot;3&quot; unique_id=&quot;17333&quot;&gt;&lt;property id=&quot;20148&quot; value=&quot;5&quot;/&gt;&lt;property id=&quot;20300&quot; value=&quot;Slide 83 - &amp;quot;3.9  Formulating Algorithms with Top-Down, Stepwise Refinement Case Study 2: Sentinel-Controlled Iteration (Cont.)&quot;/&gt;&lt;property id=&quot;20307&quot; value=&quot;366&quot;/&gt;&lt;/object&gt;&lt;object type=&quot;3&quot; unique_id=&quot;17334&quot;&gt;&lt;property id=&quot;20148&quot; value=&quot;5&quot;/&gt;&lt;property id=&quot;20300&quot; value=&quot;Slide 86 - &amp;quot;3.9  Formulating Algorithms with Top-Down, Stepwise Refinement Case Study 2: Sentinel-Controlled Iteration (Cont.)&quot;/&gt;&lt;property id=&quot;20307&quot; value=&quot;367&quot;/&gt;&lt;/object&gt;&lt;object type=&quot;3&quot; unique_id=&quot;17335&quot;&gt;&lt;property id=&quot;20148&quot; value=&quot;5&quot;/&gt;&lt;property id=&quot;20300&quot; value=&quot;Slide 88 - &amp;quot;3.9  Formulating Algorithms with Top-Down, Stepwise Refinement Case Study 2: Sentinel-Controlled Iteration (Cont.)&quot;/&gt;&lt;property id=&quot;20307&quot; value=&quot;368&quot;/&gt;&lt;/object&gt;&lt;object type=&quot;3&quot; unique_id=&quot;17336&quot;&gt;&lt;property id=&quot;20148&quot; value=&quot;5&quot;/&gt;&lt;property id=&quot;20300&quot; value=&quot;Slide 92 - &amp;quot;3.9  Formulating Algorithms with Top-Down, Stepwise Refinement Case Study 2: Sentinel-Controlled Iteration (Cont.)&quot;/&gt;&lt;property id=&quot;20307&quot; value=&quot;369&quot;/&gt;&lt;/object&gt;&lt;object type=&quot;3&quot; unique_id=&quot;17338&quot;&gt;&lt;property id=&quot;20148&quot; value=&quot;5&quot;/&gt;&lt;property id=&quot;20300&quot; value=&quot;Slide 94 - &amp;quot;3.9  Formulating Algorithms with Top-Down, Stepwise Refinement Case Study 2: Sentinel-Controlled Iteration (Cont.)&quot;/&gt;&lt;property id=&quot;20307&quot; value=&quot;371&quot;/&gt;&lt;/object&gt;&lt;object type=&quot;3&quot; unique_id=&quot;17339&quot;&gt;&lt;property id=&quot;20148&quot; value=&quot;5&quot;/&gt;&lt;property id=&quot;20300&quot; value=&quot;Slide 95 - &amp;quot;3.9  Formulating Algorithms with Top-Down, Stepwise Refinement Case Study 2: Sentinel-Controlled Iteration (Cont.)&quot;/&gt;&lt;property id=&quot;20307&quot; value=&quot;372&quot;/&gt;&lt;/object&gt;&lt;object type=&quot;3&quot; unique_id=&quot;17340&quot;&gt;&lt;property id=&quot;20148&quot; value=&quot;5&quot;/&gt;&lt;property id=&quot;20300&quot; value=&quot;Slide 96 - &amp;quot;3.9  Formulating Algorithms with Top-Down, Stepwise Refinement Case Study 2: Sentinel-Controlled Iteration (Cont.)&quot;/&gt;&lt;property id=&quot;20307&quot; value=&quot;373&quot;/&gt;&lt;/object&gt;&lt;object type=&quot;3&quot; unique_id=&quot;17341&quot;&gt;&lt;property id=&quot;20148&quot; value=&quot;5&quot;/&gt;&lt;property id=&quot;20300&quot; value=&quot;Slide 97 - &amp;quot;3.9  Formulating Algorithms with Top-Down, Stepwise Refinement Case Study 2: Sentinel-Controlled Iteration (Cont.)&quot;/&gt;&lt;property id=&quot;20307&quot; value=&quot;374&quot;/&gt;&lt;/object&gt;&lt;object type=&quot;3&quot; unique_id=&quot;17342&quot;&gt;&lt;property id=&quot;20148&quot; value=&quot;5&quot;/&gt;&lt;property id=&quot;20300&quot; value=&quot;Slide 98 - &amp;quot;3.9  Formulating Algorithms with Top-Down, Stepwise Refinement Case Study 2: Sentinel-Controlled Iteration (Cont.)&quot;/&gt;&lt;property id=&quot;20307&quot; value=&quot;375&quot;/&gt;&lt;/object&gt;&lt;object type=&quot;3&quot; unique_id=&quot;17343&quot;&gt;&lt;property id=&quot;20148&quot; value=&quot;5&quot;/&gt;&lt;property id=&quot;20300&quot; value=&quot;Slide 99 - &amp;quot;3.9  Formulating Algorithms with Top-Down, Stepwise Refinement Case Study 2: Sentinel-Controlled Iteration (Cont.)&quot;/&gt;&lt;property id=&quot;20307&quot; value=&quot;376&quot;/&gt;&lt;/object&gt;&lt;object type=&quot;3&quot; unique_id=&quot;17344&quot;&gt;&lt;property id=&quot;20148&quot; value=&quot;5&quot;/&gt;&lt;property id=&quot;20300&quot; value=&quot;Slide 100 - &amp;quot;3.9  Formulating Algorithms with Top-Down, Stepwise Refinement Case Study 2: Sentinel-Controlled Iteration (Cont.&quot;/&gt;&lt;property id=&quot;20307&quot; value=&quot;377&quot;/&gt;&lt;/object&gt;&lt;object type=&quot;3&quot; unique_id=&quot;17345&quot;&gt;&lt;property id=&quot;20148&quot; value=&quot;5&quot;/&gt;&lt;property id=&quot;20300&quot; value=&quot;Slide 104 - &amp;quot;3.10  Formulating Algorithms with Top-Down, Stepwise Refinement Case Study 3: Nested Control Statements&amp;quot;&quot;/&gt;&lt;property id=&quot;20307&quot; value=&quot;378&quot;/&gt;&lt;/object&gt;&lt;object type=&quot;3&quot; unique_id=&quot;17346&quot;&gt;&lt;property id=&quot;20148&quot; value=&quot;5&quot;/&gt;&lt;property id=&quot;20300&quot; value=&quot;Slide 105 - &amp;quot;3.10  Formulating Algorithms with Top-Down, Stepwise Refinement Case Study 3: Nested Control Statements (Cont.)&amp;quot;&quot;/&gt;&lt;property id=&quot;20307&quot; value=&quot;379&quot;/&gt;&lt;/object&gt;&lt;object type=&quot;3&quot; unique_id=&quot;17347&quot;&gt;&lt;property id=&quot;20148&quot; value=&quot;5&quot;/&gt;&lt;property id=&quot;20300&quot; value=&quot;Slide 106 - &amp;quot;3.10  Formulating Algorithms with Top-Down, Stepwise Refinement Case Study 3: Nested Control Statements (Cont.)&amp;quot;&quot;/&gt;&lt;property id=&quot;20307&quot; value=&quot;380&quot;/&gt;&lt;/object&gt;&lt;object type=&quot;3&quot; unique_id=&quot;17348&quot;&gt;&lt;property id=&quot;20148&quot; value=&quot;5&quot;/&gt;&lt;property id=&quot;20300&quot; value=&quot;Slide 107 - &amp;quot;3.10  Formulating Algorithms with Top-Down, Stepwise Refinement Case Study 3: Nested Control Statements (Cont.)&amp;quot;&quot;/&gt;&lt;property id=&quot;20307&quot; value=&quot;381&quot;/&gt;&lt;/object&gt;&lt;object type=&quot;3&quot; unique_id=&quot;17349&quot;&gt;&lt;property id=&quot;20148&quot; value=&quot;5&quot;/&gt;&lt;property id=&quot;20300&quot; value=&quot;Slide 108 - &amp;quot;3.10  Formulating Algorithms with Top-Down, Stepwise Refinement Case Study 3: Nested Control Statements (Cont.)&amp;quot;&quot;/&gt;&lt;property id=&quot;20307&quot; value=&quot;382&quot;/&gt;&lt;/object&gt;&lt;object type=&quot;3&quot; unique_id=&quot;17350&quot;&gt;&lt;property id=&quot;20148&quot; value=&quot;5&quot;/&gt;&lt;property id=&quot;20300&quot; value=&quot;Slide 109 - &amp;quot;3.10  Formulating Algorithms with Top-Down, Stepwise Refinement Case Study 3: Nested Control Statements (Cont.)&amp;quot;&quot;/&gt;&lt;property id=&quot;20307&quot; value=&quot;383&quot;/&gt;&lt;/object&gt;&lt;object type=&quot;3&quot; unique_id=&quot;17351&quot;&gt;&lt;property id=&quot;20148&quot; value=&quot;5&quot;/&gt;&lt;property id=&quot;20300&quot; value=&quot;Slide 110 - &amp;quot;3.10  Formulating Algorithms with Top-Down, Stepwise Refinement Case Study 3: Nested Control Statements (Cont.)&amp;quot;&quot;/&gt;&lt;property id=&quot;20307&quot; value=&quot;384&quot;/&gt;&lt;/object&gt;&lt;object type=&quot;3&quot; unique_id=&quot;17352&quot;&gt;&lt;property id=&quot;20148&quot; value=&quot;5&quot;/&gt;&lt;property id=&quot;20300&quot; value=&quot;Slide 111 - &amp;quot;3.10  Formulating Algorithms with Top-Down, Stepwise Refinement Case Study 3: Nested Control Statements (Cont.)&amp;quot;&quot;/&gt;&lt;property id=&quot;20307&quot; value=&quot;385&quot;/&gt;&lt;/object&gt;&lt;object type=&quot;3&quot; unique_id=&quot;17353&quot;&gt;&lt;property id=&quot;20148&quot; value=&quot;5&quot;/&gt;&lt;property id=&quot;20300&quot; value=&quot;Slide 112 - &amp;quot;3.10  Formulating Algorithms with Top-Down, Stepwise Refinement Case Study 3: Nested Control Statements (Cont.)&amp;quot;&quot;/&gt;&lt;property id=&quot;20307&quot; value=&quot;386&quot;/&gt;&lt;/object&gt;&lt;object type=&quot;3&quot; unique_id=&quot;17354&quot;&gt;&lt;property id=&quot;20148&quot; value=&quot;5&quot;/&gt;&lt;property id=&quot;20300&quot; value=&quot;Slide 113 - &amp;quot;3.10  Formulating Algorithms with Top-Down, Stepwise Refinement Case Study 3: Nested Control Statements (Cont.)&amp;quot;&quot;/&gt;&lt;property id=&quot;20307&quot; value=&quot;387&quot;/&gt;&lt;/object&gt;&lt;object type=&quot;3&quot; unique_id=&quot;17355&quot;&gt;&lt;property id=&quot;20148&quot; value=&quot;5&quot;/&gt;&lt;property id=&quot;20300&quot; value=&quot;Slide 114 - &amp;quot;3.10  Formulating Algorithms with Top-Down, Stepwise Refinement Case Study 3: Nested Control Statements (Cont.)&amp;quot;&quot;/&gt;&lt;property id=&quot;20307&quot; value=&quot;388&quot;/&gt;&lt;/object&gt;&lt;object type=&quot;3&quot; unique_id=&quot;17356&quot;&gt;&lt;property id=&quot;20148&quot; value=&quot;5&quot;/&gt;&lt;property id=&quot;20300&quot; value=&quot;Slide 122 - &amp;quot;3.11  Assignment Operators&amp;quot;&quot;/&gt;&lt;property id=&quot;20307&quot; value=&quot;389&quot;/&gt;&lt;/object&gt;&lt;object type=&quot;3&quot; unique_id=&quot;17357&quot;&gt;&lt;property id=&quot;20148&quot; value=&quot;5&quot;/&gt;&lt;property id=&quot;20300&quot; value=&quot;Slide 123 - &amp;quot;3.11  Assignment Operators (Cont.)&amp;quot;&quot;/&gt;&lt;property id=&quot;20307&quot; value=&quot;390&quot;/&gt;&lt;/object&gt;&lt;object type=&quot;3&quot; unique_id=&quot;17358&quot;&gt;&lt;property id=&quot;20148&quot; value=&quot;5&quot;/&gt;&lt;property id=&quot;20300&quot; value=&quot;Slide 125 - &amp;quot;3.12  Increment and Decrement Operators&amp;quot;&quot;/&gt;&lt;property id=&quot;20307&quot; value=&quot;391&quot;/&gt;&lt;/object&gt;&lt;object type=&quot;3&quot; unique_id=&quot;17359&quot;&gt;&lt;property id=&quot;20148&quot; value=&quot;5&quot;/&gt;&lt;property id=&quot;20300&quot; value=&quot;Slide 126 - &amp;quot;3.12  Increment and Decrement Operators (Cont.)&amp;quot;&quot;/&gt;&lt;property id=&quot;20307&quot; value=&quot;392&quot;/&gt;&lt;/object&gt;&lt;object type=&quot;3&quot; unique_id=&quot;17360&quot;&gt;&lt;property id=&quot;20148&quot; value=&quot;5&quot;/&gt;&lt;property id=&quot;20300&quot; value=&quot;Slide 128 - &amp;quot;3.12  Increment and Decrement Operators (Cont.)&amp;quot;&quot;/&gt;&lt;property id=&quot;20307&quot; value=&quot;393&quot;/&gt;&lt;/object&gt;&lt;object type=&quot;3&quot; unique_id=&quot;17361&quot;&gt;&lt;property id=&quot;20148&quot; value=&quot;5&quot;/&gt;&lt;property id=&quot;20300&quot; value=&quot;Slide 131 - &amp;quot;3.12  Increment and Decrement Operators (Cont.)&amp;quot;&quot;/&gt;&lt;property id=&quot;20307&quot; value=&quot;394&quot;/&gt;&lt;/object&gt;&lt;object type=&quot;3&quot; unique_id=&quot;17362&quot;&gt;&lt;property id=&quot;20148&quot; value=&quot;5&quot;/&gt;&lt;property id=&quot;20300&quot; value=&quot;Slide 133 - &amp;quot;3.12  Increment and Decrement Operators (Cont.)&amp;quot;&quot;/&gt;&lt;property id=&quot;20307&quot; value=&quot;395&quot;/&gt;&lt;/object&gt;&lt;object type=&quot;3&quot; unique_id=&quot;17363&quot;&gt;&lt;property id=&quot;20148&quot; value=&quot;5&quot;/&gt;&lt;property id=&quot;20300&quot; value=&quot;Slide 134 - &amp;quot;3.12  Increment and Decrement Operators (Cont.)&amp;quot;&quot;/&gt;&lt;property id=&quot;20307&quot; value=&quot;396&quot;/&gt;&lt;/object&gt;&lt;object type=&quot;3&quot; unique_id=&quot;17364&quot;&gt;&lt;property id=&quot;20148&quot; value=&quot;5&quot;/&gt;&lt;property id=&quot;20300&quot; value=&quot;Slide 135 - &amp;quot;3.12  Increment and Decrement Operators (Cont.)&amp;quot;&quot;/&gt;&lt;property id=&quot;20307&quot; value=&quot;397&quot;/&gt;&lt;/object&gt;&lt;object type=&quot;3&quot; unique_id=&quot;17365&quot;&gt;&lt;property id=&quot;20148&quot; value=&quot;5&quot;/&gt;&lt;property id=&quot;20300&quot; value=&quot;Slide 138 - &amp;quot;3.12  Increment and Decrement Operators (Cont.)&amp;quot;&quot;/&gt;&lt;property id=&quot;20307&quot; value=&quot;398&quot;/&gt;&lt;/object&gt;&lt;object type=&quot;3&quot; unique_id=&quot;17366&quot;&gt;&lt;property id=&quot;20148&quot; value=&quot;5&quot;/&gt;&lt;property id=&quot;20300&quot; value=&quot;Slide 140 - &amp;quot;3.13  Secure C Programming&amp;quot;&quot;/&gt;&lt;property id=&quot;20307&quot; value=&quot;399&quot;/&gt;&lt;/object&gt;&lt;object type=&quot;3&quot; unique_id=&quot;17367&quot;&gt;&lt;property id=&quot;20148&quot; value=&quot;5&quot;/&gt;&lt;property id=&quot;20300&quot; value=&quot;Slide 141 - &amp;quot;3.13  Secure C Programming (Cont.)&amp;quot;&quot;/&gt;&lt;property id=&quot;20307&quot; value=&quot;400&quot;/&gt;&lt;/object&gt;&lt;object type=&quot;3&quot; unique_id=&quot;17368&quot;&gt;&lt;property id=&quot;20148&quot; value=&quot;5&quot;/&gt;&lt;property id=&quot;20300&quot; value=&quot;Slide 142 - &amp;quot;3.13  Secure C Programming (Cont.)&amp;quot;&quot;/&gt;&lt;property id=&quot;20307&quot; value=&quot;401&quot;/&gt;&lt;/object&gt;&lt;object type=&quot;3&quot; unique_id=&quot;17369&quot;&gt;&lt;property id=&quot;20148&quot; value=&quot;5&quot;/&gt;&lt;property id=&quot;20300&quot; value=&quot;Slide 143 - &amp;quot;3.13  Secure C Programming (Cont.)&amp;quot;&quot;/&gt;&lt;property id=&quot;20307&quot; value=&quot;402&quot;/&gt;&lt;/object&gt;&lt;object type=&quot;3&quot; unique_id=&quot;17370&quot;&gt;&lt;property id=&quot;20148&quot; value=&quot;5&quot;/&gt;&lt;property id=&quot;20300&quot; value=&quot;Slide 144 - &amp;quot;3.13  Secure C Programming (Cont.)&amp;quot;&quot;/&gt;&lt;property id=&quot;20307&quot; value=&quot;403&quot;/&gt;&lt;/object&gt;&lt;object type=&quot;3&quot; unique_id=&quot;17371&quot;&gt;&lt;property id=&quot;20148&quot; value=&quot;5&quot;/&gt;&lt;property id=&quot;20300&quot; value=&quot;Slide 145 - &amp;quot;3.13  Secure C Programming (Cont.)&amp;quot;&quot;/&gt;&lt;property id=&quot;20307&quot; value=&quot;404&quot;/&gt;&lt;/object&gt;&lt;object type=&quot;3&quot; unique_id=&quot;17372&quot;&gt;&lt;property id=&quot;20148&quot; value=&quot;5&quot;/&gt;&lt;property id=&quot;20300&quot; value=&quot;Slide 146 - &amp;quot;3.13  Secure C Programming (Cont.)&amp;quot;&quot;/&gt;&lt;property id=&quot;20307&quot; value=&quot;405&quot;/&gt;&lt;/object&gt;&lt;/object&gt;&lt;object type=&quot;8&quot; unique_id=&quot;10813&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9139</Words>
  <Application>Microsoft Office PowerPoint</Application>
  <PresentationFormat>Ekran Gösterisi (4:3)</PresentationFormat>
  <Paragraphs>648</Paragraphs>
  <Slides>94</Slides>
  <Notes>1</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94</vt:i4>
      </vt:variant>
    </vt:vector>
  </HeadingPairs>
  <TitlesOfParts>
    <vt:vector size="105" baseType="lpstr">
      <vt:lpstr>Arial</vt:lpstr>
      <vt:lpstr>Cambria</vt:lpstr>
      <vt:lpstr>Consolas</vt:lpstr>
      <vt:lpstr>Goudy Sans Medium</vt:lpstr>
      <vt:lpstr>Lucida Sans Unicode</vt:lpstr>
      <vt:lpstr>Times</vt:lpstr>
      <vt:lpstr>Times New Roman</vt:lpstr>
      <vt:lpstr>Verdana</vt:lpstr>
      <vt:lpstr>Wingdings 2</vt:lpstr>
      <vt:lpstr>Wingdings 3</vt:lpstr>
      <vt:lpstr>Office Theme</vt:lpstr>
      <vt:lpstr>Chapter 3 Structured Program  Development in C</vt:lpstr>
      <vt:lpstr>3.2  Algorithms</vt:lpstr>
      <vt:lpstr>3.2  Algorithms (Cont.)</vt:lpstr>
      <vt:lpstr>3.2  Algorithms (Cont.)</vt:lpstr>
      <vt:lpstr>3.3  Pseudocode</vt:lpstr>
      <vt:lpstr>3.3  Pseudocode (Cont.)</vt:lpstr>
      <vt:lpstr>3.3  Pseudocode (Cont.)</vt:lpstr>
      <vt:lpstr>3.4  Control Structures</vt:lpstr>
      <vt:lpstr>3.4  Control Structures (Cont.)</vt:lpstr>
      <vt:lpstr>3.4  Control Structures (Cont.)</vt:lpstr>
      <vt:lpstr>3.4  Control Structures (Cont.)</vt:lpstr>
      <vt:lpstr>3.4  Control Structures (Cont.)</vt:lpstr>
      <vt:lpstr>3.4  Control Structures (Cont.)</vt:lpstr>
      <vt:lpstr>3.4  Control Structures (Cont.)</vt:lpstr>
      <vt:lpstr>3.4  Control Structures (Cont.)</vt:lpstr>
      <vt:lpstr>3.4  Control Structures (Cont.)</vt:lpstr>
      <vt:lpstr>3.4  Control Structures (Cont.)</vt:lpstr>
      <vt:lpstr>3.4  Control Structures (Cont.)</vt:lpstr>
      <vt:lpstr>3.5  The if Selection Statement</vt:lpstr>
      <vt:lpstr>3.5  The if Selection Statement (Cont.)</vt:lpstr>
      <vt:lpstr>3.5  The if Selection Statement (Cont.)</vt:lpstr>
      <vt:lpstr>3.5  The if Selection Statement (Cont.)</vt:lpstr>
      <vt:lpstr>3.5  The if Selection Statement (Cont.)</vt:lpstr>
      <vt:lpstr>3.6  The if…else Selection Statement</vt:lpstr>
      <vt:lpstr>3.6  The if…else Selection Statement (Cont.)</vt:lpstr>
      <vt:lpstr>3.6  The if…else Selection Statement (Cont.)</vt:lpstr>
      <vt:lpstr>3.6  The if…else Selection Statement (Cont.)</vt:lpstr>
      <vt:lpstr>3.6  The if…else Selection Statement (Cont.)</vt:lpstr>
      <vt:lpstr>3.6  The if…else Selection Statement</vt:lpstr>
      <vt:lpstr>3.6  The if…else Selection Statement</vt:lpstr>
      <vt:lpstr>3.6  The if…else Selection Statement (Cont.)</vt:lpstr>
      <vt:lpstr>3.6  The if…else Selection Statement (Cont.)</vt:lpstr>
      <vt:lpstr>3.6  The if…else Selection Statement</vt:lpstr>
      <vt:lpstr>3.6  The if…else Selection Statement (Cont.)</vt:lpstr>
      <vt:lpstr>3.7  The while Iteration Statement</vt:lpstr>
      <vt:lpstr>3.7  The while Iteration Statement (Cont.)</vt:lpstr>
      <vt:lpstr>3.7  The while Iteration Statement (Cont.)</vt:lpstr>
      <vt:lpstr>3.7  The while Iteration Statement (Cont.)</vt:lpstr>
      <vt:lpstr>3.8  Formulating Algorithms Case Study 1: Counter-Controlled Iteration</vt:lpstr>
      <vt:lpstr>3.8  Formulating Algorithms Case Study 1: Counter-Controlled Iteration (Cont.)</vt:lpstr>
      <vt:lpstr>3.8  Formulating Algorithms Case Study 1: Counter-Controlled Iteration (Cont.)</vt:lpstr>
      <vt:lpstr>3.8  Formulating Algorithms Case Study 1: Counter-Controlled Iteration (Cont.)</vt:lpstr>
      <vt:lpstr>3.8  Formulating Algorithms Case Study 1: Counter-Controlled Iteration (Cont.)</vt:lpstr>
      <vt:lpstr>3.8  Formulating Algorithms Case Study 1: Counter-Controlled Iteration (Cont.)</vt:lpstr>
      <vt:lpstr>3.9  Formulating Algorithms with Top-Down, Stepwise Refinement Case Study 2:  Sentinel-Controlled Iteration</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PowerPoint Sunusu</vt:lpstr>
      <vt:lpstr>PowerPoint Sunusu</vt:lpstr>
      <vt:lpstr>PowerPoint Sunusu</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3.9  Formulating Algorithms with Top-Down, Stepwise Refinement Case Study 2:  Sentinel-Controlled Iteration (Cont.)</vt:lpstr>
      <vt:lpstr>3.10  Formulating Algorithms with Top-Down, Stepwise Refinement Case Study 3: Nested Control Statements</vt:lpstr>
      <vt:lpstr>3.10  Formulating Algorithms with Top-Down, Stepwise Refinement Case Study 3: Nested Control Statements (Cont.)</vt:lpstr>
      <vt:lpstr>3.10  Formulating Algorithms with Top-Down, Stepwise Refinement Case Study 3: Nested Control Statements (Cont.)</vt:lpstr>
      <vt:lpstr>3.10  Formulating Algorithms with Top-Down, Stepwise Refinement Case Study 3: Nested Control Statements (Cont.)</vt:lpstr>
      <vt:lpstr>3.10  Formulating Algorithms with Top-Down, Stepwise Refinement Case Study 3: Nested Control Statements (Cont.)</vt:lpstr>
      <vt:lpstr>3.10  Formulating Algorithms with Top-Down, Stepwise Refinement Case Study 3: Nested Control Statements (Cont.)</vt:lpstr>
      <vt:lpstr>3.10  Formulating Algorithms with Top-Down, Stepwise Refinement Case Study 3: Nested Control Statements (Cont.)</vt:lpstr>
      <vt:lpstr>3.10  Formulating Algorithms with Top-Down, Stepwise Refinement Case Study 3: Nested Control Statements (Cont.)</vt:lpstr>
      <vt:lpstr>3.10  Formulating Algorithms with Top-Down, Stepwise Refinement Case Study 3: Nested Control Statements (Cont.)</vt:lpstr>
      <vt:lpstr>3.10  Formulating Algorithms with Top-Down, Stepwise Refinement Case Study 3: Nested Control Statements (Cont.)</vt:lpstr>
      <vt:lpstr>3.10  Formulating Algorithms with Top-Down, Stepwise Refinement Case Study 3: Nested Control Statements (Cont.)</vt:lpstr>
      <vt:lpstr>PowerPoint Sunusu</vt:lpstr>
      <vt:lpstr>PowerPoint Sunusu</vt:lpstr>
      <vt:lpstr>PowerPoint Sunusu</vt:lpstr>
      <vt:lpstr>3.11  Assignment Operators</vt:lpstr>
      <vt:lpstr>3.11  Assignment Operators (Cont.)</vt:lpstr>
      <vt:lpstr>3.12  Increment and Decrement Operators</vt:lpstr>
      <vt:lpstr>3.12  Increment and Decrement Operators (Cont.)</vt:lpstr>
      <vt:lpstr>3.12  Increment and Decrement Operators (Cont.)</vt:lpstr>
      <vt:lpstr>PowerPoint Sunusu</vt:lpstr>
      <vt:lpstr>3.12  Increment and Decrement Operators (Cont.)</vt:lpstr>
      <vt:lpstr>3.12  Increment and Decrement Operators (Cont.)</vt:lpstr>
      <vt:lpstr>3.12  Increment and Decrement Operators (Cont.)</vt:lpstr>
      <vt:lpstr>3.13  Secure C Programming</vt:lpstr>
      <vt:lpstr>3.13  Secure C Programming (Cont.)</vt:lpstr>
      <vt:lpstr>3.13  Secure C Programming (Cont.)</vt:lpstr>
      <vt:lpstr>3.13  Secure C Programming (Cont.)</vt:lpstr>
      <vt:lpstr>3.13  Secure C Programming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irem</cp:lastModifiedBy>
  <cp:revision>100</cp:revision>
  <dcterms:created xsi:type="dcterms:W3CDTF">2015-04-27T18:41:35Z</dcterms:created>
  <dcterms:modified xsi:type="dcterms:W3CDTF">2022-02-23T10:23:49Z</dcterms:modified>
</cp:coreProperties>
</file>