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62" r:id="rId4"/>
    <p:sldId id="263" r:id="rId5"/>
    <p:sldId id="270" r:id="rId6"/>
    <p:sldId id="260" r:id="rId7"/>
    <p:sldId id="271" r:id="rId8"/>
    <p:sldId id="272" r:id="rId9"/>
    <p:sldId id="287" r:id="rId10"/>
    <p:sldId id="286" r:id="rId11"/>
    <p:sldId id="258" r:id="rId12"/>
    <p:sldId id="279" r:id="rId13"/>
    <p:sldId id="280" r:id="rId14"/>
    <p:sldId id="281" r:id="rId15"/>
    <p:sldId id="282" r:id="rId16"/>
    <p:sldId id="283" r:id="rId17"/>
    <p:sldId id="284" r:id="rId18"/>
    <p:sldId id="285" r:id="rId19"/>
    <p:sldId id="265" r:id="rId20"/>
    <p:sldId id="273" r:id="rId21"/>
    <p:sldId id="274" r:id="rId22"/>
    <p:sldId id="275" r:id="rId23"/>
    <p:sldId id="276" r:id="rId24"/>
    <p:sldId id="277" r:id="rId25"/>
    <p:sldId id="259" r:id="rId26"/>
    <p:sldId id="261" r:id="rId27"/>
    <p:sldId id="278" r:id="rId28"/>
    <p:sldId id="264"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2" Type="http://schemas.openxmlformats.org/officeDocument/2006/relationships/tableStyles" Target="tableStyles.xml"/><Relationship Id="rId31" Type="http://schemas.openxmlformats.org/officeDocument/2006/relationships/viewProps" Target="viewProps.xml"/><Relationship Id="rId30" Type="http://schemas.openxmlformats.org/officeDocument/2006/relationships/presProps" Target="presProps.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F78FADD8-C4E9-43D7-B201-71868832C3CC}"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F78716-5576-4404-B733-992B932B38E2}"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F78FADD8-C4E9-43D7-B201-71868832C3CC}"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F78716-5576-4404-B733-992B932B38E2}"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F78FADD8-C4E9-43D7-B201-71868832C3CC}"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F78716-5576-4404-B733-992B932B38E2}"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F78FADD8-C4E9-43D7-B201-71868832C3CC}"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F78716-5576-4404-B733-992B932B38E2}"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F78FADD8-C4E9-43D7-B201-71868832C3CC}"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F78716-5576-4404-B733-992B932B38E2}"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F78FADD8-C4E9-43D7-B201-71868832C3CC}"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F78716-5576-4404-B733-992B932B38E2}"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F78FADD8-C4E9-43D7-B201-71868832C3CC}"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EF78716-5576-4404-B733-992B932B38E2}"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F78FADD8-C4E9-43D7-B201-71868832C3CC}"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EF78716-5576-4404-B733-992B932B38E2}"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78FADD8-C4E9-43D7-B201-71868832C3CC}"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EF78716-5576-4404-B733-992B932B38E2}"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F78FADD8-C4E9-43D7-B201-71868832C3CC}"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F78716-5576-4404-B733-992B932B38E2}"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F78FADD8-C4E9-43D7-B201-71868832C3CC}"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F78716-5576-4404-B733-992B932B38E2}"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2">
            <a:lum/>
          </a:blip>
          <a:srcRect/>
          <a:stretch>
            <a:fillRect t="-1000" b="-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78FADD8-C4E9-43D7-B201-71868832C3CC}"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EF78716-5576-4404-B733-992B932B38E2}"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1.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9.png"/><Relationship Id="rId1" Type="http://schemas.openxmlformats.org/officeDocument/2006/relationships/image" Target="../media/image1.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3.jpeg"/><Relationship Id="rId1" Type="http://schemas.openxmlformats.org/officeDocument/2006/relationships/image" Target="../media/image12.jpeg"/></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5.jpeg"/><Relationship Id="rId1" Type="http://schemas.openxmlformats.org/officeDocument/2006/relationships/image" Target="../media/image14.jpe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6.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6" name="Title 1"/>
          <p:cNvSpPr txBox="1"/>
          <p:nvPr/>
        </p:nvSpPr>
        <p:spPr>
          <a:xfrm>
            <a:off x="1805496" y="3041821"/>
            <a:ext cx="8900604" cy="1325563"/>
          </a:xfrm>
          <a:prstGeom prst="rect">
            <a:avLst/>
          </a:prstGeom>
        </p:spPr>
        <p:txBody>
          <a:bodyPr vert="horz" lIns="91440" tIns="45720" rIns="91440" bIns="45720" rtlCol="0" anchor="b">
            <a:normAutofit fontScale="90000"/>
            <a:scene3d>
              <a:camera prst="orthographicFront"/>
              <a:lightRig rig="soft" dir="t">
                <a:rot lat="0" lon="0" rev="15600000"/>
              </a:lightRig>
            </a:scene3d>
            <a:sp3d extrusionH="57150" prstMaterial="softEdge">
              <a:bevelT w="25400" h="38100"/>
            </a:sp3d>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tr-TR" sz="4500"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INDOOR AIR QUALITY PREDICTIONS FOR AUTOMATION </a:t>
            </a:r>
            <a:endParaRPr lang="en-US" sz="4500"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7" name="Title 1"/>
          <p:cNvSpPr txBox="1"/>
          <p:nvPr/>
        </p:nvSpPr>
        <p:spPr>
          <a:xfrm>
            <a:off x="203200" y="4676588"/>
            <a:ext cx="11714480" cy="1325563"/>
          </a:xfrm>
          <a:prstGeom prst="rect">
            <a:avLst/>
          </a:prstGeom>
        </p:spPr>
        <p:txBody>
          <a:bodyPr vert="horz" lIns="91440" tIns="45720" rIns="91440" bIns="45720" rtlCol="0" anchor="b">
            <a:normAutofit/>
            <a:scene3d>
              <a:camera prst="orthographicFront"/>
              <a:lightRig rig="soft" dir="t">
                <a:rot lat="0" lon="0" rev="15600000"/>
              </a:lightRig>
            </a:scene3d>
            <a:sp3d extrusionH="57150" prstMaterial="softEdge">
              <a:bevelT w="25400" h="38100"/>
            </a:sp3d>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just"/>
            <a:r>
              <a:rPr lang="tr-TR" sz="2000"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Student Number: 20290344</a:t>
            </a:r>
            <a:endParaRPr lang="tr-TR" sz="2000"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r>
              <a:rPr lang="tr-TR" sz="2000"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Student Name SURNAME: Kadir Gökdeniz</a:t>
            </a:r>
            <a:endParaRPr lang="tr-TR" sz="2000"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r>
              <a:rPr lang="tr-TR" sz="2000"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Supervisor Name SURNAME : Gazi Erkan Bostancı</a:t>
            </a:r>
            <a:endParaRPr lang="en-US" sz="2000"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8" name="Title 1"/>
          <p:cNvSpPr txBox="1"/>
          <p:nvPr/>
        </p:nvSpPr>
        <p:spPr>
          <a:xfrm>
            <a:off x="1716670" y="659913"/>
            <a:ext cx="8900604" cy="1325563"/>
          </a:xfrm>
          <a:prstGeom prst="rect">
            <a:avLst/>
          </a:prstGeom>
        </p:spPr>
        <p:txBody>
          <a:bodyPr vert="horz" lIns="91440" tIns="45720" rIns="91440" bIns="45720" rtlCol="0" anchor="b">
            <a:normAutofit/>
            <a:scene3d>
              <a:camera prst="orthographicFront"/>
              <a:lightRig rig="soft" dir="t">
                <a:rot lat="0" lon="0" rev="15600000"/>
              </a:lightRig>
            </a:scene3d>
            <a:sp3d extrusionH="57150" prstMaterial="softEdge">
              <a:bevelT w="25400" h="38100"/>
            </a:sp3d>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tr-TR" sz="4000"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ANKARA UNIVERSITY</a:t>
            </a:r>
            <a:endParaRPr lang="tr-TR" sz="4000"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r>
              <a:rPr lang="tr-TR" sz="4000"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COMPUTER ENGINEERING</a:t>
            </a:r>
            <a:endParaRPr lang="en-US" sz="4000"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9" name="Title 1"/>
          <p:cNvSpPr txBox="1"/>
          <p:nvPr/>
        </p:nvSpPr>
        <p:spPr>
          <a:xfrm>
            <a:off x="4169545" y="6038508"/>
            <a:ext cx="4172505" cy="702188"/>
          </a:xfrm>
          <a:prstGeom prst="rect">
            <a:avLst/>
          </a:prstGeom>
        </p:spPr>
        <p:txBody>
          <a:bodyPr vert="horz" lIns="91440" tIns="45720" rIns="91440" bIns="45720" rtlCol="0" anchor="b">
            <a:normAutofit/>
            <a:scene3d>
              <a:camera prst="orthographicFront"/>
              <a:lightRig rig="soft" dir="t">
                <a:rot lat="0" lon="0" rev="15600000"/>
              </a:lightRig>
            </a:scene3d>
            <a:sp3d extrusionH="57150" prstMaterial="softEdge">
              <a:bevelT w="25400" h="38100"/>
            </a:sp3d>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tr-TR" sz="2000"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Ankara 2024</a:t>
            </a:r>
            <a:endParaRPr lang="tr-TR" sz="2000"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8900604" cy="1325563"/>
          </a:xfrm>
        </p:spPr>
        <p:txBody>
          <a:bodyPr>
            <a:normAutofit/>
            <a:scene3d>
              <a:camera prst="orthographicFront"/>
              <a:lightRig rig="soft" dir="t">
                <a:rot lat="0" lon="0" rev="15600000"/>
              </a:lightRig>
            </a:scene3d>
            <a:sp3d extrusionH="57150" prstMaterial="softEdge">
              <a:bevelT w="25400" h="38100"/>
            </a:sp3d>
          </a:bodyPr>
          <a:lstStyle/>
          <a:p>
            <a:pPr algn="just"/>
            <a:r>
              <a:rPr lang="tr-TR" sz="4500"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3. MATERIAL and METHOD</a:t>
            </a:r>
            <a:endParaRPr lang="en-US" sz="4500"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2225675"/>
            <a:ext cx="10515600" cy="4351338"/>
          </a:xfrm>
        </p:spPr>
        <p:txBody>
          <a:bodyPr>
            <a:normAutofit fontScale="85000"/>
          </a:bodyPr>
          <a:lstStyle/>
          <a:p>
            <a:pPr marL="0" indent="0" algn="just">
              <a:spcAft>
                <a:spcPts val="1200"/>
              </a:spcAft>
              <a:buNone/>
            </a:pPr>
            <a:r>
              <a:rPr lang="tr-TR" sz="2400" b="1" dirty="0">
                <a:latin typeface="Times New Roman" panose="02020603050405020304" pitchFamily="18" charset="0"/>
                <a:cs typeface="Times New Roman" panose="02020603050405020304" pitchFamily="18" charset="0"/>
              </a:rPr>
              <a:t>3.2. Methods</a:t>
            </a:r>
            <a:endParaRPr lang="tr-TR" sz="2400" b="1" dirty="0">
              <a:latin typeface="Times New Roman" panose="02020603050405020304" pitchFamily="18" charset="0"/>
              <a:cs typeface="Times New Roman" panose="02020603050405020304" pitchFamily="18" charset="0"/>
            </a:endParaRPr>
          </a:p>
          <a:p>
            <a:pPr marL="0" indent="0" algn="just">
              <a:spcAft>
                <a:spcPts val="1200"/>
              </a:spcAft>
              <a:buNone/>
            </a:pPr>
            <a:endParaRPr lang="tr-TR" sz="2400" b="1" dirty="0">
              <a:latin typeface="Times New Roman" panose="02020603050405020304" pitchFamily="18" charset="0"/>
              <a:cs typeface="Times New Roman" panose="02020603050405020304" pitchFamily="18" charset="0"/>
            </a:endParaRPr>
          </a:p>
          <a:p>
            <a:pPr marL="0" indent="0" algn="just">
              <a:spcAft>
                <a:spcPts val="1200"/>
              </a:spcAft>
              <a:buNone/>
            </a:pPr>
            <a:endParaRPr lang="tr-TR" sz="2400" b="1" dirty="0" smtClean="0">
              <a:latin typeface="Times New Roman" panose="02020603050405020304" pitchFamily="18" charset="0"/>
              <a:cs typeface="Times New Roman" panose="02020603050405020304" pitchFamily="18" charset="0"/>
            </a:endParaRPr>
          </a:p>
          <a:p>
            <a:pPr marL="0" indent="0" algn="just">
              <a:spcAft>
                <a:spcPts val="1200"/>
              </a:spcAft>
              <a:buNone/>
            </a:pPr>
            <a:endParaRPr lang="tr-TR" sz="2400" b="1" dirty="0" smtClean="0">
              <a:latin typeface="Times New Roman" panose="02020603050405020304" pitchFamily="18" charset="0"/>
              <a:cs typeface="Times New Roman" panose="02020603050405020304" pitchFamily="18" charset="0"/>
            </a:endParaRPr>
          </a:p>
          <a:p>
            <a:pPr marL="0" indent="0" algn="just">
              <a:spcAft>
                <a:spcPts val="1200"/>
              </a:spcAft>
              <a:buNone/>
            </a:pPr>
            <a:r>
              <a:rPr lang="tr-TR" sz="2400" dirty="0" smtClean="0">
                <a:latin typeface="Times New Roman" panose="02020603050405020304" pitchFamily="18" charset="0"/>
                <a:cs typeface="Times New Roman" panose="02020603050405020304" pitchFamily="18" charset="0"/>
              </a:rPr>
              <a:t>The electricity consumption data and the data within the rooms are divided into intervals of 10 minutes each. On the other hand, the external weather  information is obtained hourly from the nearest weather station. However,  there is a discrepancy because I am examining the data at 10-minute intervals in the project. To address the time misalignment issue, I assume that the external weather conditions remain constant within 10-minute intervals within  each hour.</a:t>
            </a:r>
            <a:endParaRPr lang="en-US" sz="18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1273175" y="2651760"/>
            <a:ext cx="8549005" cy="155448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tr-TR"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sym typeface="+mn-ea"/>
              </a:rPr>
              <a:t>3. MATERIAL and METHOD</a:t>
            </a:r>
            <a:endParaRPr lang="en-US"/>
          </a:p>
        </p:txBody>
      </p:sp>
      <p:pic>
        <p:nvPicPr>
          <p:cNvPr id="4" name="Content Placeholder 3"/>
          <p:cNvPicPr>
            <a:picLocks noChangeAspect="1"/>
          </p:cNvPicPr>
          <p:nvPr>
            <p:ph idx="1"/>
          </p:nvPr>
        </p:nvPicPr>
        <p:blipFill>
          <a:blip r:embed="rId1"/>
          <a:stretch>
            <a:fillRect/>
          </a:stretch>
        </p:blipFill>
        <p:spPr>
          <a:xfrm>
            <a:off x="1049655" y="2007870"/>
            <a:ext cx="8858885" cy="2595880"/>
          </a:xfrm>
          <a:prstGeom prst="rect">
            <a:avLst/>
          </a:prstGeom>
        </p:spPr>
      </p:pic>
      <p:sp>
        <p:nvSpPr>
          <p:cNvPr id="5" name="Text Box 4"/>
          <p:cNvSpPr txBox="1"/>
          <p:nvPr/>
        </p:nvSpPr>
        <p:spPr>
          <a:xfrm>
            <a:off x="838200" y="4730115"/>
            <a:ext cx="9371330" cy="1753235"/>
          </a:xfrm>
          <a:prstGeom prst="rect">
            <a:avLst/>
          </a:prstGeom>
          <a:noFill/>
        </p:spPr>
        <p:txBody>
          <a:bodyPr wrap="square" rtlCol="0">
            <a:spAutoFit/>
          </a:bodyPr>
          <a:p>
            <a:r>
              <a:rPr lang="tr-TR" altLang="en-US"/>
              <a:t>I</a:t>
            </a:r>
            <a:r>
              <a:rPr lang="en-US"/>
              <a:t>t is important to examine the</a:t>
            </a:r>
            <a:r>
              <a:rPr lang="tr-TR" altLang="en-US"/>
              <a:t> </a:t>
            </a:r>
            <a:r>
              <a:rPr lang="en-US"/>
              <a:t>characteristic features of the data as it is</a:t>
            </a:r>
            <a:r>
              <a:rPr lang="tr-TR" altLang="en-US"/>
              <a:t> </a:t>
            </a:r>
            <a:r>
              <a:rPr lang="en-US"/>
              <a:t>essential for</a:t>
            </a:r>
            <a:r>
              <a:rPr lang="tr-TR" altLang="en-US"/>
              <a:t> </a:t>
            </a:r>
            <a:r>
              <a:rPr lang="en-US"/>
              <a:t>understanding the data. Since we are working</a:t>
            </a:r>
            <a:r>
              <a:rPr lang="tr-TR" altLang="en-US"/>
              <a:t> </a:t>
            </a:r>
            <a:r>
              <a:rPr lang="en-US"/>
              <a:t>on a regression problem with time data, analyzing the presence of outlier behaviors and how frequently these outliers occur can facilitate this process. For this task, we have a function called 'plotMovingAverage' which utilizes </a:t>
            </a:r>
            <a:r>
              <a:rPr lang="tr-TR" altLang="en-US"/>
              <a:t> </a:t>
            </a:r>
            <a:r>
              <a:rPr lang="en-US"/>
              <a:t>the</a:t>
            </a:r>
            <a:r>
              <a:rPr lang="tr-TR" altLang="en-US"/>
              <a:t> </a:t>
            </a:r>
            <a:r>
              <a:rPr lang="en-US"/>
              <a:t>Exponential Moving Averages function to detect abnormal behavior. This</a:t>
            </a:r>
            <a:r>
              <a:rPr lang="tr-TR" altLang="en-US"/>
              <a:t> </a:t>
            </a:r>
            <a:r>
              <a:rPr lang="en-US"/>
              <a:t>function depicts the examination of temperature data in the living room over a specified time interval as shown</a:t>
            </a:r>
            <a:r>
              <a:rPr lang="tr-TR" altLang="en-US"/>
              <a:t> </a:t>
            </a:r>
            <a:r>
              <a:rPr lang="en-US"/>
              <a:t>below.</a:t>
            </a:r>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tr-TR"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sym typeface="+mn-ea"/>
              </a:rPr>
              <a:t>3. MATERIAL and METHOD</a:t>
            </a:r>
            <a:endParaRPr lang="en-US"/>
          </a:p>
        </p:txBody>
      </p:sp>
      <p:sp>
        <p:nvSpPr>
          <p:cNvPr id="3" name="Content Placeholder 2"/>
          <p:cNvSpPr>
            <a:spLocks noGrp="1"/>
          </p:cNvSpPr>
          <p:nvPr>
            <p:ph idx="1"/>
          </p:nvPr>
        </p:nvSpPr>
        <p:spPr/>
        <p:txBody>
          <a:bodyPr>
            <a:normAutofit fontScale="90000"/>
          </a:bodyPr>
          <a:p>
            <a:pPr marL="0" indent="0">
              <a:buNone/>
            </a:pPr>
            <a:r>
              <a:rPr lang="en-US"/>
              <a:t>The analyses we conduct on the dataset provide us with a good resource for </a:t>
            </a:r>
            <a:endParaRPr lang="en-US"/>
          </a:p>
          <a:p>
            <a:pPr marL="0" indent="0">
              <a:buNone/>
            </a:pPr>
            <a:r>
              <a:rPr lang="en-US"/>
              <a:t>training. In addition to these existing data, we can add new related data or</a:t>
            </a:r>
            <a:endParaRPr lang="en-US"/>
          </a:p>
          <a:p>
            <a:pPr marL="0" indent="0">
              <a:buNone/>
            </a:pPr>
            <a:r>
              <a:rPr lang="en-US"/>
              <a:t>exclude some data. Adding new data also involves generating new data. For </a:t>
            </a:r>
            <a:endParaRPr lang="en-US"/>
          </a:p>
          <a:p>
            <a:pPr marL="0" indent="0">
              <a:buNone/>
            </a:pPr>
            <a:r>
              <a:rPr lang="en-US"/>
              <a:t>example, information such as temperature, pressure, and humidity are </a:t>
            </a:r>
            <a:endParaRPr lang="en-US"/>
          </a:p>
          <a:p>
            <a:pPr marL="0" indent="0">
              <a:buNone/>
            </a:pPr>
            <a:r>
              <a:rPr lang="en-US"/>
              <a:t>closely related to seasons, but the dataset may not contain season information. </a:t>
            </a:r>
            <a:endParaRPr lang="en-US"/>
          </a:p>
          <a:p>
            <a:pPr marL="0" indent="0">
              <a:buNone/>
            </a:pPr>
            <a:r>
              <a:rPr lang="en-US"/>
              <a:t>In such cases, we can add season information to the data in a numerical form. </a:t>
            </a:r>
            <a:endParaRPr lang="en-US"/>
          </a:p>
          <a:p>
            <a:pPr marL="0" indent="0">
              <a:buNone/>
            </a:pPr>
            <a:r>
              <a:rPr lang="en-US"/>
              <a:t>On the other hand, there may be data with similar characteristics within the </a:t>
            </a:r>
            <a:endParaRPr lang="en-US"/>
          </a:p>
          <a:p>
            <a:pPr marL="0" indent="0">
              <a:buNone/>
            </a:pPr>
            <a:r>
              <a:rPr lang="en-US"/>
              <a:t>dataset. Using such data for training may increase the risk of over-fitting. We </a:t>
            </a:r>
            <a:endParaRPr lang="en-US"/>
          </a:p>
          <a:p>
            <a:pPr marL="0" indent="0">
              <a:buNone/>
            </a:pPr>
            <a:r>
              <a:rPr lang="en-US"/>
              <a:t>use a correlation matrix to examine the correlational schema.</a:t>
            </a:r>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tr-TR"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sym typeface="+mn-ea"/>
              </a:rPr>
              <a:t>3. MATERIAL and METHOD</a:t>
            </a:r>
            <a:endParaRPr lang="en-US"/>
          </a:p>
        </p:txBody>
      </p:sp>
      <p:sp>
        <p:nvSpPr>
          <p:cNvPr id="3" name="Content Placeholder 2"/>
          <p:cNvSpPr>
            <a:spLocks noGrp="1"/>
          </p:cNvSpPr>
          <p:nvPr>
            <p:ph idx="1"/>
          </p:nvPr>
        </p:nvSpPr>
        <p:spPr/>
        <p:txBody>
          <a:bodyPr/>
          <a:p>
            <a:pPr marL="0" indent="0">
              <a:buNone/>
            </a:pPr>
            <a:endParaRPr lang="en-US"/>
          </a:p>
          <a:p>
            <a:pPr marL="0" indent="0">
              <a:buNone/>
            </a:pPr>
            <a:endParaRPr lang="en-US"/>
          </a:p>
          <a:p>
            <a:pPr marL="0" indent="0">
              <a:buNone/>
            </a:pPr>
            <a:endParaRPr lang="en-US"/>
          </a:p>
          <a:p>
            <a:pPr marL="0" indent="0">
              <a:buNone/>
            </a:pPr>
            <a:endParaRPr lang="en-US"/>
          </a:p>
          <a:p>
            <a:pPr marL="0" indent="0">
              <a:buNone/>
            </a:pPr>
            <a:endParaRPr lang="en-US" sz="2400"/>
          </a:p>
          <a:p>
            <a:pPr marL="0" indent="0">
              <a:buNone/>
            </a:pPr>
            <a:r>
              <a:rPr lang="en-US" sz="2400"/>
              <a:t>As frequently utilized in other deep learning methods, normalizing data</a:t>
            </a:r>
            <a:endParaRPr lang="en-US" sz="2400"/>
          </a:p>
          <a:p>
            <a:pPr marL="0" indent="0">
              <a:buNone/>
            </a:pPr>
            <a:r>
              <a:rPr lang="en-US" sz="2400"/>
              <a:t>enhances prediction capability. One of the main reasons for this is its </a:t>
            </a:r>
            <a:endParaRPr lang="en-US" sz="2400"/>
          </a:p>
          <a:p>
            <a:pPr marL="0" indent="0">
              <a:buNone/>
            </a:pPr>
            <a:r>
              <a:rPr lang="en-US" sz="2400"/>
              <a:t>ability to reduce the impact of outliers.</a:t>
            </a:r>
            <a:endParaRPr lang="en-US" sz="2400"/>
          </a:p>
        </p:txBody>
      </p:sp>
      <p:pic>
        <p:nvPicPr>
          <p:cNvPr id="4" name="Picture 3"/>
          <p:cNvPicPr>
            <a:picLocks noChangeAspect="1"/>
          </p:cNvPicPr>
          <p:nvPr/>
        </p:nvPicPr>
        <p:blipFill>
          <a:blip r:embed="rId1"/>
          <a:stretch>
            <a:fillRect/>
          </a:stretch>
        </p:blipFill>
        <p:spPr>
          <a:xfrm>
            <a:off x="1282700" y="2005965"/>
            <a:ext cx="9055735" cy="212852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tr-TR"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sym typeface="+mn-ea"/>
              </a:rPr>
              <a:t>3. MATERIAL and METHOD</a:t>
            </a:r>
            <a:endParaRPr lang="en-US"/>
          </a:p>
        </p:txBody>
      </p:sp>
      <p:pic>
        <p:nvPicPr>
          <p:cNvPr id="4" name="Content Placeholder 3"/>
          <p:cNvPicPr>
            <a:picLocks noChangeAspect="1"/>
          </p:cNvPicPr>
          <p:nvPr>
            <p:ph idx="1"/>
          </p:nvPr>
        </p:nvPicPr>
        <p:blipFill>
          <a:blip r:embed="rId1"/>
          <a:stretch>
            <a:fillRect/>
          </a:stretch>
        </p:blipFill>
        <p:spPr>
          <a:xfrm>
            <a:off x="2000250" y="2209800"/>
            <a:ext cx="7853045" cy="403352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tr-TR"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sym typeface="+mn-ea"/>
              </a:rPr>
              <a:t>3. MATERIAL and METHOD</a:t>
            </a:r>
            <a:endParaRPr lang="en-US"/>
          </a:p>
        </p:txBody>
      </p:sp>
      <p:sp>
        <p:nvSpPr>
          <p:cNvPr id="3" name="Content Placeholder 2"/>
          <p:cNvSpPr>
            <a:spLocks noGrp="1"/>
          </p:cNvSpPr>
          <p:nvPr>
            <p:ph idx="1"/>
          </p:nvPr>
        </p:nvSpPr>
        <p:spPr/>
        <p:txBody>
          <a:bodyPr>
            <a:normAutofit fontScale="90000"/>
          </a:bodyPr>
          <a:p>
            <a:pPr marL="0" indent="0">
              <a:buNone/>
            </a:pPr>
            <a:endParaRPr lang="en-US"/>
          </a:p>
          <a:p>
            <a:pPr marL="0" indent="0">
              <a:buNone/>
            </a:pPr>
            <a:r>
              <a:rPr lang="en-US"/>
              <a:t>The function continuously produces samples in a loop. These samples are </a:t>
            </a:r>
            <a:endParaRPr lang="en-US"/>
          </a:p>
          <a:p>
            <a:pPr marL="0" indent="0">
              <a:buNone/>
            </a:pPr>
            <a:r>
              <a:rPr lang="en-US"/>
              <a:t>taken from the given dataset, sliced according to the specified time intervals </a:t>
            </a:r>
            <a:endParaRPr lang="en-US"/>
          </a:p>
          <a:p>
            <a:pPr marL="0" indent="0">
              <a:buNone/>
            </a:pPr>
            <a:r>
              <a:rPr lang="en-US"/>
              <a:t>and steps, and matched with the target variables.</a:t>
            </a:r>
            <a:endParaRPr lang="en-US"/>
          </a:p>
          <a:p>
            <a:pPr marL="0" indent="0">
              <a:buNone/>
            </a:pPr>
            <a:r>
              <a:rPr lang="en-US"/>
              <a:t>The lookback value is set to a width of 10 days. Step indicates intervals of 30 </a:t>
            </a:r>
            <a:endParaRPr lang="en-US"/>
          </a:p>
          <a:p>
            <a:pPr marL="0" indent="0">
              <a:buNone/>
            </a:pPr>
            <a:r>
              <a:rPr lang="en-US"/>
              <a:t>minutes. The delay is set to a length of 1 day. The batch size is determined as </a:t>
            </a:r>
            <a:endParaRPr lang="en-US"/>
          </a:p>
          <a:p>
            <a:pPr marL="0" indent="0">
              <a:buNone/>
            </a:pPr>
            <a:r>
              <a:rPr lang="en-US"/>
              <a:t>128. For training, 70% of the data is allocated, 15% for validation, and 15% </a:t>
            </a:r>
            <a:endParaRPr lang="en-US"/>
          </a:p>
          <a:p>
            <a:pPr marL="0" indent="0">
              <a:buNone/>
            </a:pPr>
            <a:r>
              <a:rPr lang="en-US"/>
              <a:t>for testing</a:t>
            </a:r>
            <a:r>
              <a:rPr lang="tr-TR" altLang="en-US"/>
              <a:t>.</a:t>
            </a:r>
            <a:endParaRPr lang="tr-TR"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tr-TR"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sym typeface="+mn-ea"/>
              </a:rPr>
              <a:t>3. MATERIAL and METHOD</a:t>
            </a:r>
            <a:endParaRPr lang="en-US"/>
          </a:p>
        </p:txBody>
      </p:sp>
      <p:pic>
        <p:nvPicPr>
          <p:cNvPr id="4" name="Content Placeholder 3"/>
          <p:cNvPicPr>
            <a:picLocks noChangeAspect="1"/>
          </p:cNvPicPr>
          <p:nvPr>
            <p:ph idx="1"/>
          </p:nvPr>
        </p:nvPicPr>
        <p:blipFill>
          <a:blip r:embed="rId1"/>
          <a:stretch>
            <a:fillRect/>
          </a:stretch>
        </p:blipFill>
        <p:spPr>
          <a:xfrm>
            <a:off x="1204595" y="1950720"/>
            <a:ext cx="9654540" cy="396430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tr-TR"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sym typeface="+mn-ea"/>
              </a:rPr>
              <a:t>3. MATERIAL and METHOD</a:t>
            </a:r>
            <a:endParaRPr lang="en-US"/>
          </a:p>
        </p:txBody>
      </p:sp>
      <p:sp>
        <p:nvSpPr>
          <p:cNvPr id="3" name="Content Placeholder 2"/>
          <p:cNvSpPr>
            <a:spLocks noGrp="1"/>
          </p:cNvSpPr>
          <p:nvPr>
            <p:ph idx="1"/>
          </p:nvPr>
        </p:nvSpPr>
        <p:spPr/>
        <p:txBody>
          <a:bodyPr>
            <a:normAutofit fontScale="70000"/>
          </a:bodyPr>
          <a:p>
            <a:pPr marL="0" indent="0">
              <a:lnSpc>
                <a:spcPct val="150000"/>
              </a:lnSpc>
              <a:buNone/>
            </a:pPr>
            <a:r>
              <a:rPr lang="en-US" sz="2665"/>
              <a:t>In this project, there are three RNN models that can be used. Initially, </a:t>
            </a:r>
            <a:r>
              <a:rPr lang="tr-TR" altLang="en-US" sz="2665"/>
              <a:t> </a:t>
            </a:r>
            <a:r>
              <a:rPr lang="en-US" sz="2665"/>
              <a:t>LSTM and GRU models have been tested. Due to the more complex structure of LSTM, its performance on the model was found to be lower compared to GRU. Based on the correlation matrix obtained from the feature engineering part, some data with similar correlation values have been excluded from training. Therefore, the breadth of hypothesis sets used for temperature, pressure, and humidity predictions will vary. The artificial neural network we construct may require an alternative architecture due to this variation, as preventing over-fitting is crucial. Hence, a more complex model is initially preferred, but in case of early signs of over-fitting, an alternative simpler GRU model has been chosen. Detailed information about the model is provided in </a:t>
            </a:r>
            <a:r>
              <a:rPr lang="tr-TR" altLang="en-US" sz="2665"/>
              <a:t>the previous page</a:t>
            </a:r>
            <a:r>
              <a:rPr lang="en-US" sz="2665"/>
              <a:t>.</a:t>
            </a:r>
            <a:endParaRPr lang="en-US" sz="2665"/>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8900604" cy="1325563"/>
          </a:xfrm>
        </p:spPr>
        <p:txBody>
          <a:bodyPr>
            <a:normAutofit/>
            <a:scene3d>
              <a:camera prst="orthographicFront"/>
              <a:lightRig rig="soft" dir="t">
                <a:rot lat="0" lon="0" rev="15600000"/>
              </a:lightRig>
            </a:scene3d>
            <a:sp3d extrusionH="57150" prstMaterial="softEdge">
              <a:bevelT w="25400" h="38100"/>
            </a:sp3d>
          </a:bodyPr>
          <a:lstStyle/>
          <a:p>
            <a:pPr algn="just"/>
            <a:r>
              <a:rPr lang="tr-TR" sz="4500"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4. EXPERIMENTS</a:t>
            </a:r>
            <a:endParaRPr lang="en-US" sz="4500"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pic>
        <p:nvPicPr>
          <p:cNvPr id="4" name="Content Placeholder 3"/>
          <p:cNvPicPr>
            <a:picLocks noChangeAspect="1"/>
          </p:cNvPicPr>
          <p:nvPr>
            <p:ph idx="1"/>
          </p:nvPr>
        </p:nvPicPr>
        <p:blipFill>
          <a:blip r:embed="rId2"/>
          <a:stretch>
            <a:fillRect/>
          </a:stretch>
        </p:blipFill>
        <p:spPr>
          <a:xfrm>
            <a:off x="838200" y="2019300"/>
            <a:ext cx="10515600" cy="3446145"/>
          </a:xfrm>
          <a:prstGeom prst="rect">
            <a:avLst/>
          </a:prstGeom>
        </p:spPr>
      </p:pic>
      <p:sp>
        <p:nvSpPr>
          <p:cNvPr id="6" name="Text Box 5"/>
          <p:cNvSpPr txBox="1"/>
          <p:nvPr/>
        </p:nvSpPr>
        <p:spPr>
          <a:xfrm>
            <a:off x="1014095" y="5781040"/>
            <a:ext cx="4064000" cy="460375"/>
          </a:xfrm>
          <a:prstGeom prst="rect">
            <a:avLst/>
          </a:prstGeom>
          <a:noFill/>
        </p:spPr>
        <p:txBody>
          <a:bodyPr wrap="square" rtlCol="0">
            <a:spAutoFit/>
          </a:bodyPr>
          <a:p>
            <a:r>
              <a:rPr lang="tr-TR" altLang="en-US" sz="2400"/>
              <a:t>MAE metrics by rooms</a:t>
            </a:r>
            <a:endParaRPr lang="tr-TR" altLang="en-US" sz="24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tr-TR"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sym typeface="+mn-ea"/>
              </a:rPr>
              <a:t>4. EXPERIMENTS</a:t>
            </a:r>
            <a:endParaRPr lang="en-US"/>
          </a:p>
        </p:txBody>
      </p:sp>
      <p:pic>
        <p:nvPicPr>
          <p:cNvPr id="4" name="Content Placeholder 3"/>
          <p:cNvPicPr>
            <a:picLocks noChangeAspect="1"/>
          </p:cNvPicPr>
          <p:nvPr>
            <p:ph idx="1"/>
          </p:nvPr>
        </p:nvPicPr>
        <p:blipFill>
          <a:blip r:embed="rId1"/>
          <a:stretch>
            <a:fillRect/>
          </a:stretch>
        </p:blipFill>
        <p:spPr>
          <a:xfrm>
            <a:off x="838200" y="2023745"/>
            <a:ext cx="10515600" cy="3480435"/>
          </a:xfrm>
          <a:prstGeom prst="rect">
            <a:avLst/>
          </a:prstGeom>
        </p:spPr>
      </p:pic>
      <p:sp>
        <p:nvSpPr>
          <p:cNvPr id="5" name="Text Box 4"/>
          <p:cNvSpPr txBox="1"/>
          <p:nvPr/>
        </p:nvSpPr>
        <p:spPr>
          <a:xfrm>
            <a:off x="838200" y="5836920"/>
            <a:ext cx="4064000" cy="460375"/>
          </a:xfrm>
          <a:prstGeom prst="rect">
            <a:avLst/>
          </a:prstGeom>
          <a:noFill/>
        </p:spPr>
        <p:txBody>
          <a:bodyPr wrap="square" rtlCol="0">
            <a:spAutoFit/>
          </a:bodyPr>
          <a:p>
            <a:r>
              <a:rPr lang="tr-TR" altLang="en-US" sz="2400"/>
              <a:t>MSE metrics by rooms</a:t>
            </a:r>
            <a:endParaRPr lang="tr-TR" altLang="en-US" sz="24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8900604" cy="1325563"/>
          </a:xfrm>
        </p:spPr>
        <p:txBody>
          <a:bodyPr>
            <a:normAutofit/>
            <a:scene3d>
              <a:camera prst="orthographicFront"/>
              <a:lightRig rig="soft" dir="t">
                <a:rot lat="0" lon="0" rev="15600000"/>
              </a:lightRig>
            </a:scene3d>
            <a:sp3d extrusionH="57150" prstMaterial="softEdge">
              <a:bevelT w="25400" h="38100"/>
            </a:sp3d>
          </a:bodyPr>
          <a:lstStyle/>
          <a:p>
            <a:pPr algn="just"/>
            <a:r>
              <a:rPr lang="tr-TR" sz="4500"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CONTENTS</a:t>
            </a:r>
            <a:endParaRPr lang="en-US" sz="4500"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2225675"/>
            <a:ext cx="10515600" cy="4351338"/>
          </a:xfrm>
        </p:spPr>
        <p:txBody>
          <a:bodyPr>
            <a:normAutofit fontScale="92500" lnSpcReduction="20000"/>
          </a:bodyPr>
          <a:lstStyle/>
          <a:p>
            <a:pPr marL="0" indent="0" algn="just">
              <a:spcAft>
                <a:spcPts val="600"/>
              </a:spcAft>
              <a:buNone/>
            </a:pPr>
            <a:r>
              <a:rPr lang="tr-TR" sz="2200" dirty="0">
                <a:latin typeface="Times New Roman" panose="02020603050405020304" pitchFamily="18" charset="0"/>
                <a:cs typeface="Times New Roman" panose="02020603050405020304" pitchFamily="18" charset="0"/>
              </a:rPr>
              <a:t>1. INTRODUCTION</a:t>
            </a:r>
            <a:endParaRPr lang="tr-TR" sz="2200" dirty="0">
              <a:latin typeface="Times New Roman" panose="02020603050405020304" pitchFamily="18" charset="0"/>
              <a:cs typeface="Times New Roman" panose="02020603050405020304" pitchFamily="18" charset="0"/>
            </a:endParaRPr>
          </a:p>
          <a:p>
            <a:pPr marL="457200" lvl="1" indent="0" algn="just">
              <a:spcAft>
                <a:spcPts val="1200"/>
              </a:spcAft>
              <a:buNone/>
            </a:pPr>
            <a:r>
              <a:rPr lang="tr-TR" sz="2000" dirty="0">
                <a:latin typeface="Times New Roman" panose="02020603050405020304" pitchFamily="18" charset="0"/>
                <a:cs typeface="Times New Roman" panose="02020603050405020304" pitchFamily="18" charset="0"/>
              </a:rPr>
              <a:t>1.1. Problem Definition</a:t>
            </a:r>
            <a:endParaRPr lang="tr-TR" sz="2000" dirty="0">
              <a:latin typeface="Times New Roman" panose="02020603050405020304" pitchFamily="18" charset="0"/>
              <a:cs typeface="Times New Roman" panose="02020603050405020304" pitchFamily="18" charset="0"/>
            </a:endParaRPr>
          </a:p>
          <a:p>
            <a:pPr marL="457200" lvl="1" indent="0" algn="just">
              <a:spcAft>
                <a:spcPts val="1200"/>
              </a:spcAft>
              <a:buNone/>
            </a:pPr>
            <a:r>
              <a:rPr lang="tr-TR" sz="2000" dirty="0">
                <a:latin typeface="Times New Roman" panose="02020603050405020304" pitchFamily="18" charset="0"/>
                <a:cs typeface="Times New Roman" panose="02020603050405020304" pitchFamily="18" charset="0"/>
              </a:rPr>
              <a:t>1.2. Aim of the Project</a:t>
            </a:r>
            <a:endParaRPr lang="tr-TR" sz="2000" dirty="0">
              <a:latin typeface="Times New Roman" panose="02020603050405020304" pitchFamily="18" charset="0"/>
              <a:cs typeface="Times New Roman" panose="02020603050405020304" pitchFamily="18" charset="0"/>
            </a:endParaRPr>
          </a:p>
          <a:p>
            <a:pPr marL="0" indent="0" algn="just">
              <a:spcAft>
                <a:spcPts val="600"/>
              </a:spcAft>
              <a:buNone/>
            </a:pPr>
            <a:r>
              <a:rPr lang="tr-TR" sz="2200" dirty="0">
                <a:latin typeface="Times New Roman" panose="02020603050405020304" pitchFamily="18" charset="0"/>
                <a:cs typeface="Times New Roman" panose="02020603050405020304" pitchFamily="18" charset="0"/>
              </a:rPr>
              <a:t>2. LITERATURE</a:t>
            </a:r>
            <a:endParaRPr lang="tr-TR" sz="2200" dirty="0">
              <a:latin typeface="Times New Roman" panose="02020603050405020304" pitchFamily="18" charset="0"/>
              <a:cs typeface="Times New Roman" panose="02020603050405020304" pitchFamily="18" charset="0"/>
            </a:endParaRPr>
          </a:p>
          <a:p>
            <a:pPr marL="0" indent="0" algn="just">
              <a:spcAft>
                <a:spcPts val="600"/>
              </a:spcAft>
              <a:buNone/>
            </a:pPr>
            <a:r>
              <a:rPr lang="tr-TR" sz="2200" dirty="0">
                <a:latin typeface="Times New Roman" panose="02020603050405020304" pitchFamily="18" charset="0"/>
                <a:cs typeface="Times New Roman" panose="02020603050405020304" pitchFamily="18" charset="0"/>
              </a:rPr>
              <a:t>3. MATERIAL and METHOD</a:t>
            </a:r>
            <a:endParaRPr lang="tr-TR" sz="2200" dirty="0">
              <a:latin typeface="Times New Roman" panose="02020603050405020304" pitchFamily="18" charset="0"/>
              <a:cs typeface="Times New Roman" panose="02020603050405020304" pitchFamily="18" charset="0"/>
            </a:endParaRPr>
          </a:p>
          <a:p>
            <a:pPr marL="457200" lvl="1" indent="0" algn="just">
              <a:spcAft>
                <a:spcPts val="1200"/>
              </a:spcAft>
              <a:buNone/>
            </a:pPr>
            <a:r>
              <a:rPr lang="tr-TR" sz="2000" dirty="0">
                <a:latin typeface="Times New Roman" panose="02020603050405020304" pitchFamily="18" charset="0"/>
                <a:cs typeface="Times New Roman" panose="02020603050405020304" pitchFamily="18" charset="0"/>
              </a:rPr>
              <a:t>3.1. Material</a:t>
            </a:r>
            <a:endParaRPr lang="tr-TR" sz="2000" dirty="0">
              <a:latin typeface="Times New Roman" panose="02020603050405020304" pitchFamily="18" charset="0"/>
              <a:cs typeface="Times New Roman" panose="02020603050405020304" pitchFamily="18" charset="0"/>
            </a:endParaRPr>
          </a:p>
          <a:p>
            <a:pPr marL="457200" lvl="1" indent="0" algn="just">
              <a:spcAft>
                <a:spcPts val="1200"/>
              </a:spcAft>
              <a:buNone/>
            </a:pPr>
            <a:r>
              <a:rPr lang="tr-TR" sz="2000" dirty="0">
                <a:latin typeface="Times New Roman" panose="02020603050405020304" pitchFamily="18" charset="0"/>
                <a:cs typeface="Times New Roman" panose="02020603050405020304" pitchFamily="18" charset="0"/>
              </a:rPr>
              <a:t>3.2. Method</a:t>
            </a:r>
            <a:endParaRPr lang="tr-TR" sz="2000" dirty="0">
              <a:latin typeface="Times New Roman" panose="02020603050405020304" pitchFamily="18" charset="0"/>
              <a:cs typeface="Times New Roman" panose="02020603050405020304" pitchFamily="18" charset="0"/>
            </a:endParaRPr>
          </a:p>
          <a:p>
            <a:pPr marL="0" indent="0" algn="just">
              <a:spcAft>
                <a:spcPts val="600"/>
              </a:spcAft>
              <a:buNone/>
            </a:pPr>
            <a:r>
              <a:rPr lang="tr-TR" sz="2200" dirty="0">
                <a:latin typeface="Times New Roman" panose="02020603050405020304" pitchFamily="18" charset="0"/>
                <a:cs typeface="Times New Roman" panose="02020603050405020304" pitchFamily="18" charset="0"/>
              </a:rPr>
              <a:t>4. EXPERIMENTS</a:t>
            </a:r>
            <a:endParaRPr lang="tr-TR" sz="2200" dirty="0">
              <a:latin typeface="Times New Roman" panose="02020603050405020304" pitchFamily="18" charset="0"/>
              <a:cs typeface="Times New Roman" panose="02020603050405020304" pitchFamily="18" charset="0"/>
            </a:endParaRPr>
          </a:p>
          <a:p>
            <a:pPr marL="0" indent="0" algn="just">
              <a:spcAft>
                <a:spcPts val="600"/>
              </a:spcAft>
              <a:buNone/>
            </a:pPr>
            <a:r>
              <a:rPr lang="tr-TR" sz="2200" dirty="0">
                <a:latin typeface="Times New Roman" panose="02020603050405020304" pitchFamily="18" charset="0"/>
                <a:cs typeface="Times New Roman" panose="02020603050405020304" pitchFamily="18" charset="0"/>
              </a:rPr>
              <a:t>5. CONCLUSION</a:t>
            </a:r>
            <a:endParaRPr lang="tr-TR" sz="2200" dirty="0">
              <a:latin typeface="Times New Roman" panose="02020603050405020304" pitchFamily="18" charset="0"/>
              <a:cs typeface="Times New Roman" panose="02020603050405020304" pitchFamily="18" charset="0"/>
            </a:endParaRPr>
          </a:p>
          <a:p>
            <a:pPr marL="0" indent="0" algn="just">
              <a:spcAft>
                <a:spcPts val="1200"/>
              </a:spcAft>
              <a:buNone/>
            </a:pPr>
            <a:r>
              <a:rPr lang="tr-TR" sz="2200" dirty="0">
                <a:latin typeface="Times New Roman" panose="02020603050405020304" pitchFamily="18" charset="0"/>
                <a:cs typeface="Times New Roman" panose="02020603050405020304" pitchFamily="18" charset="0"/>
              </a:rPr>
              <a:t>REFERENCES</a:t>
            </a:r>
            <a:endParaRPr lang="en-US" sz="2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tr-TR"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sym typeface="+mn-ea"/>
              </a:rPr>
              <a:t>4. EXPERIMENTS</a:t>
            </a:r>
            <a:endParaRPr lang="en-US"/>
          </a:p>
        </p:txBody>
      </p:sp>
      <p:pic>
        <p:nvPicPr>
          <p:cNvPr id="4" name="Content Placeholder 3"/>
          <p:cNvPicPr>
            <a:picLocks noChangeAspect="1"/>
          </p:cNvPicPr>
          <p:nvPr>
            <p:ph idx="1"/>
          </p:nvPr>
        </p:nvPicPr>
        <p:blipFill>
          <a:blip r:embed="rId1"/>
          <a:stretch>
            <a:fillRect/>
          </a:stretch>
        </p:blipFill>
        <p:spPr>
          <a:xfrm>
            <a:off x="692785" y="2098040"/>
            <a:ext cx="10515600" cy="3462655"/>
          </a:xfrm>
          <a:prstGeom prst="rect">
            <a:avLst/>
          </a:prstGeom>
        </p:spPr>
      </p:pic>
      <p:sp>
        <p:nvSpPr>
          <p:cNvPr id="5" name="Text Box 4"/>
          <p:cNvSpPr txBox="1"/>
          <p:nvPr/>
        </p:nvSpPr>
        <p:spPr>
          <a:xfrm>
            <a:off x="855980" y="5873115"/>
            <a:ext cx="4064000" cy="460375"/>
          </a:xfrm>
          <a:prstGeom prst="rect">
            <a:avLst/>
          </a:prstGeom>
          <a:noFill/>
        </p:spPr>
        <p:txBody>
          <a:bodyPr wrap="square" rtlCol="0">
            <a:spAutoFit/>
          </a:bodyPr>
          <a:p>
            <a:r>
              <a:rPr lang="tr-TR" altLang="en-US" sz="2400"/>
              <a:t>RMSE metrics by rooms</a:t>
            </a:r>
            <a:endParaRPr lang="tr-TR" altLang="en-US" sz="24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tr-TR"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sym typeface="+mn-ea"/>
              </a:rPr>
              <a:t>4. EXPERIMENTS</a:t>
            </a:r>
            <a:endParaRPr lang="en-US"/>
          </a:p>
        </p:txBody>
      </p:sp>
      <p:sp>
        <p:nvSpPr>
          <p:cNvPr id="3" name="Content Placeholder 2"/>
          <p:cNvSpPr>
            <a:spLocks noGrp="1"/>
          </p:cNvSpPr>
          <p:nvPr>
            <p:ph idx="1"/>
          </p:nvPr>
        </p:nvSpPr>
        <p:spPr/>
        <p:txBody>
          <a:bodyPr/>
          <a:p>
            <a:pPr marL="0" indent="0">
              <a:lnSpc>
                <a:spcPct val="150000"/>
              </a:lnSpc>
              <a:buNone/>
            </a:pPr>
            <a:r>
              <a:rPr lang="en-US" sz="2400">
                <a:latin typeface="Times New Roman" panose="02020603050405020304" pitchFamily="18" charset="0"/>
                <a:cs typeface="Times New Roman" panose="02020603050405020304" pitchFamily="18" charset="0"/>
              </a:rPr>
              <a:t>Overall, the data suggest that GRU models perform better</a:t>
            </a:r>
            <a:r>
              <a:rPr lang="tr-TR" altLang="en-US" sz="2400">
                <a:latin typeface="Times New Roman" panose="02020603050405020304" pitchFamily="18" charset="0"/>
                <a:cs typeface="Times New Roman" panose="02020603050405020304" pitchFamily="18" charset="0"/>
              </a:rPr>
              <a:t> </a:t>
            </a:r>
            <a:r>
              <a:rPr lang="en-US" sz="2400">
                <a:latin typeface="Times New Roman" panose="02020603050405020304" pitchFamily="18" charset="0"/>
                <a:cs typeface="Times New Roman" panose="02020603050405020304" pitchFamily="18" charset="0"/>
              </a:rPr>
              <a:t>than LSTM models in predicting temperature, humidity, and</a:t>
            </a:r>
            <a:r>
              <a:rPr lang="tr-TR" altLang="en-US" sz="2400">
                <a:latin typeface="Times New Roman" panose="02020603050405020304" pitchFamily="18" charset="0"/>
                <a:cs typeface="Times New Roman" panose="02020603050405020304" pitchFamily="18" charset="0"/>
              </a:rPr>
              <a:t> </a:t>
            </a:r>
            <a:r>
              <a:rPr lang="en-US" sz="2400">
                <a:latin typeface="Times New Roman" panose="02020603050405020304" pitchFamily="18" charset="0"/>
                <a:cs typeface="Times New Roman" panose="02020603050405020304" pitchFamily="18" charset="0"/>
              </a:rPr>
              <a:t>pressure. Generally, lower values were obtained in all three</a:t>
            </a:r>
            <a:r>
              <a:rPr lang="tr-TR" altLang="en-US" sz="2400">
                <a:latin typeface="Times New Roman" panose="02020603050405020304" pitchFamily="18" charset="0"/>
                <a:cs typeface="Times New Roman" panose="02020603050405020304" pitchFamily="18" charset="0"/>
              </a:rPr>
              <a:t> </a:t>
            </a:r>
            <a:r>
              <a:rPr lang="en-US" sz="2400">
                <a:latin typeface="Times New Roman" panose="02020603050405020304" pitchFamily="18" charset="0"/>
                <a:cs typeface="Times New Roman" panose="02020603050405020304" pitchFamily="18" charset="0"/>
              </a:rPr>
              <a:t>metrics (MAE, MSE, RMSE). This indicates that GRU models</a:t>
            </a:r>
            <a:r>
              <a:rPr lang="tr-TR" altLang="en-US" sz="2400">
                <a:latin typeface="Times New Roman" panose="02020603050405020304" pitchFamily="18" charset="0"/>
                <a:cs typeface="Times New Roman" panose="02020603050405020304" pitchFamily="18" charset="0"/>
              </a:rPr>
              <a:t> </a:t>
            </a:r>
            <a:r>
              <a:rPr lang="en-US" sz="2400">
                <a:latin typeface="Times New Roman" panose="02020603050405020304" pitchFamily="18" charset="0"/>
                <a:cs typeface="Times New Roman" panose="02020603050405020304" pitchFamily="18" charset="0"/>
              </a:rPr>
              <a:t>work better than LSTM models on this dataset. However, other</a:t>
            </a:r>
            <a:r>
              <a:rPr lang="tr-TR" altLang="en-US" sz="2400">
                <a:latin typeface="Times New Roman" panose="02020603050405020304" pitchFamily="18" charset="0"/>
                <a:cs typeface="Times New Roman" panose="02020603050405020304" pitchFamily="18" charset="0"/>
              </a:rPr>
              <a:t> </a:t>
            </a:r>
            <a:r>
              <a:rPr lang="en-US" sz="2400">
                <a:latin typeface="Times New Roman" panose="02020603050405020304" pitchFamily="18" charset="0"/>
                <a:cs typeface="Times New Roman" panose="02020603050405020304" pitchFamily="18" charset="0"/>
              </a:rPr>
              <a:t>factors (e.g., training</a:t>
            </a:r>
            <a:r>
              <a:rPr lang="tr-TR" altLang="en-US" sz="2400">
                <a:latin typeface="Times New Roman" panose="02020603050405020304" pitchFamily="18" charset="0"/>
                <a:cs typeface="Times New Roman" panose="02020603050405020304" pitchFamily="18" charset="0"/>
              </a:rPr>
              <a:t> </a:t>
            </a:r>
            <a:r>
              <a:rPr lang="en-US" sz="2400">
                <a:latin typeface="Times New Roman" panose="02020603050405020304" pitchFamily="18" charset="0"/>
                <a:cs typeface="Times New Roman" panose="02020603050405020304" pitchFamily="18" charset="0"/>
              </a:rPr>
              <a:t>time, computational cost, etc.) should</a:t>
            </a:r>
            <a:r>
              <a:rPr lang="tr-TR" altLang="en-US" sz="2400">
                <a:latin typeface="Times New Roman" panose="02020603050405020304" pitchFamily="18" charset="0"/>
                <a:cs typeface="Times New Roman" panose="02020603050405020304" pitchFamily="18" charset="0"/>
              </a:rPr>
              <a:t> </a:t>
            </a:r>
            <a:r>
              <a:rPr lang="en-US" sz="2400">
                <a:latin typeface="Times New Roman" panose="02020603050405020304" pitchFamily="18" charset="0"/>
                <a:cs typeface="Times New Roman" panose="02020603050405020304" pitchFamily="18" charset="0"/>
              </a:rPr>
              <a:t>also be considered when selecting a model.</a:t>
            </a:r>
            <a:endParaRPr lang="en-US" sz="2400">
              <a:latin typeface="Times New Roman" panose="02020603050405020304" pitchFamily="18" charset="0"/>
              <a:cs typeface="Times New Roman" panose="02020603050405020304" pitchFamily="18"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tr-TR"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sym typeface="+mn-ea"/>
              </a:rPr>
              <a:t>4. EXPERIMENTS</a:t>
            </a:r>
            <a:endParaRPr lang="en-US"/>
          </a:p>
        </p:txBody>
      </p:sp>
      <p:sp>
        <p:nvSpPr>
          <p:cNvPr id="3" name="Content Placeholder 2"/>
          <p:cNvSpPr>
            <a:spLocks noGrp="1"/>
          </p:cNvSpPr>
          <p:nvPr>
            <p:ph idx="1"/>
          </p:nvPr>
        </p:nvSpPr>
        <p:spPr/>
        <p:txBody>
          <a:bodyPr/>
          <a:p>
            <a:endParaRPr lang="en-US"/>
          </a:p>
        </p:txBody>
      </p:sp>
      <p:pic>
        <p:nvPicPr>
          <p:cNvPr id="4" name="Picture 3" descr="img13"/>
          <p:cNvPicPr>
            <a:picLocks noChangeAspect="1"/>
          </p:cNvPicPr>
          <p:nvPr/>
        </p:nvPicPr>
        <p:blipFill>
          <a:blip r:embed="rId1"/>
          <a:stretch>
            <a:fillRect/>
          </a:stretch>
        </p:blipFill>
        <p:spPr>
          <a:xfrm>
            <a:off x="421640" y="1892300"/>
            <a:ext cx="5572760" cy="4284980"/>
          </a:xfrm>
          <a:prstGeom prst="rect">
            <a:avLst/>
          </a:prstGeom>
        </p:spPr>
      </p:pic>
      <p:pic>
        <p:nvPicPr>
          <p:cNvPr id="5" name="Picture 4" descr="img16"/>
          <p:cNvPicPr>
            <a:picLocks noChangeAspect="1"/>
          </p:cNvPicPr>
          <p:nvPr/>
        </p:nvPicPr>
        <p:blipFill>
          <a:blip r:embed="rId2"/>
          <a:stretch>
            <a:fillRect/>
          </a:stretch>
        </p:blipFill>
        <p:spPr>
          <a:xfrm>
            <a:off x="6232525" y="1891665"/>
            <a:ext cx="5656580" cy="4285615"/>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tr-TR"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sym typeface="+mn-ea"/>
              </a:rPr>
              <a:t>4. EXPERIMENTS</a:t>
            </a:r>
            <a:endParaRPr lang="en-US"/>
          </a:p>
        </p:txBody>
      </p:sp>
      <p:sp>
        <p:nvSpPr>
          <p:cNvPr id="3" name="Content Placeholder 2"/>
          <p:cNvSpPr>
            <a:spLocks noGrp="1"/>
          </p:cNvSpPr>
          <p:nvPr>
            <p:ph idx="1"/>
          </p:nvPr>
        </p:nvSpPr>
        <p:spPr/>
        <p:txBody>
          <a:bodyPr/>
          <a:p>
            <a:endParaRPr lang="en-US"/>
          </a:p>
        </p:txBody>
      </p:sp>
      <p:pic>
        <p:nvPicPr>
          <p:cNvPr id="4" name="Picture 3" descr="img25"/>
          <p:cNvPicPr>
            <a:picLocks noChangeAspect="1"/>
          </p:cNvPicPr>
          <p:nvPr/>
        </p:nvPicPr>
        <p:blipFill>
          <a:blip r:embed="rId1"/>
          <a:stretch>
            <a:fillRect/>
          </a:stretch>
        </p:blipFill>
        <p:spPr>
          <a:xfrm>
            <a:off x="222885" y="1939925"/>
            <a:ext cx="5873750" cy="4237355"/>
          </a:xfrm>
          <a:prstGeom prst="rect">
            <a:avLst/>
          </a:prstGeom>
        </p:spPr>
      </p:pic>
      <p:pic>
        <p:nvPicPr>
          <p:cNvPr id="5" name="Picture 4" descr="img28"/>
          <p:cNvPicPr>
            <a:picLocks noChangeAspect="1"/>
          </p:cNvPicPr>
          <p:nvPr/>
        </p:nvPicPr>
        <p:blipFill>
          <a:blip r:embed="rId2"/>
          <a:stretch>
            <a:fillRect/>
          </a:stretch>
        </p:blipFill>
        <p:spPr>
          <a:xfrm>
            <a:off x="6194425" y="1939925"/>
            <a:ext cx="5773420" cy="4236720"/>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8900604" cy="1325563"/>
          </a:xfrm>
        </p:spPr>
        <p:txBody>
          <a:bodyPr>
            <a:normAutofit/>
            <a:scene3d>
              <a:camera prst="orthographicFront"/>
              <a:lightRig rig="soft" dir="t">
                <a:rot lat="0" lon="0" rev="15600000"/>
              </a:lightRig>
            </a:scene3d>
            <a:sp3d extrusionH="57150" prstMaterial="softEdge">
              <a:bevelT w="25400" h="38100"/>
            </a:sp3d>
          </a:bodyPr>
          <a:lstStyle/>
          <a:p>
            <a:pPr algn="just"/>
            <a:r>
              <a:rPr lang="tr-TR" sz="4500"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5. CONCLUSION</a:t>
            </a:r>
            <a:endParaRPr lang="en-US" sz="4500"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2225675"/>
            <a:ext cx="10515600" cy="4351338"/>
          </a:xfrm>
        </p:spPr>
        <p:txBody>
          <a:bodyPr>
            <a:normAutofit fontScale="70000"/>
          </a:bodyPr>
          <a:lstStyle/>
          <a:p>
            <a:pPr marL="0" indent="0" algn="just">
              <a:lnSpc>
                <a:spcPct val="150000"/>
              </a:lnSpc>
              <a:spcAft>
                <a:spcPts val="1800"/>
              </a:spcAft>
              <a:buNone/>
            </a:pPr>
            <a:r>
              <a:rPr lang="tr-TR" sz="2400" dirty="0">
                <a:latin typeface="Times New Roman" panose="02020603050405020304" pitchFamily="18" charset="0"/>
                <a:cs typeface="Times New Roman" panose="02020603050405020304" pitchFamily="18" charset="0"/>
              </a:rPr>
              <a:t>This study highlights the potential of home automation systems in predicting indoor air quality and compares the performance of different neural network architectures such as LSTM and GRU. GRU generally demonstrates better generalization performance compared to LSTM. However, when selecting a model, all scenarios should be taken into account. Additionally, an interface named Air-Smart Controller has been developed, providing users with the ability to view prediction data at ten-minute intervals and change modes of home automation systems. In conclusion, this research emphasizes the potential of home automation systems in predicting indoor air quality and could be a significant step towards their future development. Enhanced performance can be achieved with the utilization of various advanced models.</a:t>
            </a:r>
            <a:endParaRPr lang="tr-TR" sz="2400" dirty="0">
              <a:latin typeface="Times New Roman" panose="02020603050405020304" pitchFamily="18" charset="0"/>
              <a:cs typeface="Times New Roman" panose="02020603050405020304" pitchFamily="18" charset="0"/>
            </a:endParaRPr>
          </a:p>
          <a:p>
            <a:pPr marL="0" indent="0" algn="just">
              <a:spcAft>
                <a:spcPts val="1800"/>
              </a:spcAft>
              <a:buNone/>
            </a:pPr>
            <a:endParaRPr lang="tr-TR" sz="1800" dirty="0">
              <a:latin typeface="Times New Roman" panose="02020603050405020304" pitchFamily="18" charset="0"/>
              <a:cs typeface="Times New Roman" panose="02020603050405020304" pitchFamily="18" charset="0"/>
            </a:endParaRPr>
          </a:p>
          <a:p>
            <a:pPr marL="0" indent="0" algn="just">
              <a:spcAft>
                <a:spcPts val="1800"/>
              </a:spcAft>
              <a:buNone/>
            </a:pPr>
            <a:endParaRPr lang="tr-TR" sz="1800" dirty="0">
              <a:latin typeface="Times New Roman" panose="02020603050405020304" pitchFamily="18" charset="0"/>
              <a:cs typeface="Times New Roman" panose="02020603050405020304" pitchFamily="18" charset="0"/>
            </a:endParaRPr>
          </a:p>
          <a:p>
            <a:pPr marL="0" indent="0" algn="just">
              <a:spcAft>
                <a:spcPts val="1800"/>
              </a:spcAft>
              <a:buNone/>
            </a:pPr>
            <a:endParaRPr lang="tr-TR" sz="1800" dirty="0">
              <a:latin typeface="Times New Roman" panose="02020603050405020304" pitchFamily="18" charset="0"/>
              <a:cs typeface="Times New Roman" panose="02020603050405020304" pitchFamily="18" charset="0"/>
            </a:endParaRPr>
          </a:p>
          <a:p>
            <a:pPr marL="0" indent="0" algn="just">
              <a:spcAft>
                <a:spcPts val="1800"/>
              </a:spcAft>
              <a:buNone/>
            </a:pPr>
            <a:endParaRPr lang="tr-TR" sz="1800" dirty="0">
              <a:latin typeface="Times New Roman" panose="02020603050405020304" pitchFamily="18" charset="0"/>
              <a:cs typeface="Times New Roman" panose="02020603050405020304" pitchFamily="18" charset="0"/>
            </a:endParaRPr>
          </a:p>
          <a:p>
            <a:pPr marL="0" indent="0" algn="just">
              <a:spcAft>
                <a:spcPts val="1800"/>
              </a:spcAft>
              <a:buNone/>
            </a:pPr>
            <a:endParaRPr lang="tr-TR" sz="1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8900604" cy="1325563"/>
          </a:xfrm>
        </p:spPr>
        <p:txBody>
          <a:bodyPr>
            <a:normAutofit/>
            <a:scene3d>
              <a:camera prst="orthographicFront"/>
              <a:lightRig rig="soft" dir="t">
                <a:rot lat="0" lon="0" rev="15600000"/>
              </a:lightRig>
            </a:scene3d>
            <a:sp3d extrusionH="57150" prstMaterial="softEdge">
              <a:bevelT w="25400" h="38100"/>
            </a:sp3d>
          </a:bodyPr>
          <a:lstStyle/>
          <a:p>
            <a:pPr algn="just"/>
            <a:r>
              <a:rPr lang="tr-TR" sz="4500"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REFERENCES</a:t>
            </a:r>
            <a:endParaRPr lang="en-US" sz="4500"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2225675"/>
            <a:ext cx="10515600" cy="4351338"/>
          </a:xfrm>
        </p:spPr>
        <p:txBody>
          <a:bodyPr>
            <a:normAutofit fontScale="90000"/>
          </a:bodyPr>
          <a:lstStyle/>
          <a:p>
            <a:pPr marL="0" indent="0" algn="just">
              <a:lnSpc>
                <a:spcPct val="150000"/>
              </a:lnSpc>
              <a:spcAft>
                <a:spcPts val="1800"/>
              </a:spcAft>
              <a:buNone/>
            </a:pPr>
            <a:r>
              <a:rPr lang="tr-TR" sz="1800" dirty="0" smtClean="0">
                <a:latin typeface="Times New Roman" panose="02020603050405020304" pitchFamily="18" charset="0"/>
                <a:cs typeface="Times New Roman" panose="02020603050405020304" pitchFamily="18" charset="0"/>
              </a:rPr>
              <a:t>[1] MinJeong Kim, B. SankaraRao, OnYu Kang, JeongTai Kim, ChangKyoo Yoo, “Monitoring and prediction of indoor air quality (IAQ) in subway or metro systems using season dependent models”,Energy and Buildings,Volume 46,2012,Pages 48-55, ISSN 0378-7788, doi: 10.1016/j.enbuild.2011.10.047.</a:t>
            </a:r>
            <a:endParaRPr lang="tr-TR" sz="1800" dirty="0" smtClean="0">
              <a:latin typeface="Times New Roman" panose="02020603050405020304" pitchFamily="18" charset="0"/>
              <a:cs typeface="Times New Roman" panose="02020603050405020304" pitchFamily="18" charset="0"/>
            </a:endParaRPr>
          </a:p>
          <a:p>
            <a:pPr marL="0" indent="0" algn="just">
              <a:lnSpc>
                <a:spcPct val="150000"/>
              </a:lnSpc>
              <a:spcAft>
                <a:spcPts val="1800"/>
              </a:spcAft>
              <a:buNone/>
            </a:pPr>
            <a:r>
              <a:rPr lang="tr-TR" sz="1800" dirty="0" smtClean="0">
                <a:latin typeface="Times New Roman" panose="02020603050405020304" pitchFamily="18" charset="0"/>
                <a:cs typeface="Times New Roman" panose="02020603050405020304" pitchFamily="18" charset="0"/>
              </a:rPr>
              <a:t>[2] T. Akilan, K.M. Baalamurugan, “Automated weather forecasting andfield monitoring using GRU-CNN model along with IoT to supportprecision agriculture”, Expert Systems with Applications,Volume 249, Part A,2024,123468,ISSN 0957-4174, doi: 10.1016/j.eswa.2024.123468.</a:t>
            </a:r>
            <a:endParaRPr lang="tr-TR" sz="1800" dirty="0" smtClean="0">
              <a:latin typeface="Times New Roman" panose="02020603050405020304" pitchFamily="18" charset="0"/>
              <a:cs typeface="Times New Roman" panose="02020603050405020304" pitchFamily="18" charset="0"/>
            </a:endParaRPr>
          </a:p>
          <a:p>
            <a:pPr marL="0" indent="0" algn="just">
              <a:lnSpc>
                <a:spcPct val="150000"/>
              </a:lnSpc>
              <a:spcAft>
                <a:spcPts val="1800"/>
              </a:spcAft>
              <a:buNone/>
            </a:pPr>
            <a:r>
              <a:rPr lang="tr-TR" sz="1800" dirty="0" smtClean="0">
                <a:latin typeface="Times New Roman" panose="02020603050405020304" pitchFamily="18" charset="0"/>
                <a:cs typeface="Times New Roman" panose="02020603050405020304" pitchFamily="18" charset="0"/>
              </a:rPr>
              <a:t>[3] Elnaggar, A., Said, M., Krasevec, I. et al. Risk analysis for preventive ˇconservation of heritage collections in Mediterranean museums: case study of the museum of fine arts in Alexandria (Egypt). Herit Sci 12,59 (2024). doi: 10.1186/s40494-024-01170-z</a:t>
            </a:r>
            <a:endParaRPr lang="tr-TR" sz="1800" dirty="0" smtClean="0">
              <a:latin typeface="Times New Roman" panose="02020603050405020304" pitchFamily="18" charset="0"/>
              <a:cs typeface="Times New Roman" panose="02020603050405020304" pitchFamily="18" charset="0"/>
            </a:endParaRPr>
          </a:p>
          <a:p>
            <a:pPr marL="0" indent="0" algn="just">
              <a:lnSpc>
                <a:spcPct val="150000"/>
              </a:lnSpc>
              <a:spcAft>
                <a:spcPts val="1800"/>
              </a:spcAft>
              <a:buNone/>
            </a:pPr>
            <a:endParaRPr lang="tr-TR" sz="1800" dirty="0" smtClean="0">
              <a:latin typeface="Times New Roman" panose="02020603050405020304" pitchFamily="18" charset="0"/>
              <a:cs typeface="Times New Roman" panose="02020603050405020304" pitchFamily="18"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tr-TR"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sym typeface="+mn-ea"/>
              </a:rPr>
              <a:t>REFERENCES</a:t>
            </a:r>
            <a:endParaRPr lang="en-US"/>
          </a:p>
        </p:txBody>
      </p:sp>
      <p:sp>
        <p:nvSpPr>
          <p:cNvPr id="3" name="Content Placeholder 2"/>
          <p:cNvSpPr>
            <a:spLocks noGrp="1"/>
          </p:cNvSpPr>
          <p:nvPr>
            <p:ph idx="1"/>
          </p:nvPr>
        </p:nvSpPr>
        <p:spPr/>
        <p:txBody>
          <a:bodyPr>
            <a:normAutofit/>
          </a:bodyPr>
          <a:p>
            <a:pPr marL="0" indent="0">
              <a:buNone/>
            </a:pPr>
            <a:endParaRPr lang="en-US" sz="2000"/>
          </a:p>
          <a:p>
            <a:pPr marL="0" indent="0">
              <a:buNone/>
            </a:pPr>
            <a:r>
              <a:rPr lang="en-US" sz="2000"/>
              <a:t>[</a:t>
            </a:r>
            <a:r>
              <a:rPr lang="tr-TR" altLang="en-US" sz="2000"/>
              <a:t>4</a:t>
            </a:r>
            <a:r>
              <a:rPr lang="en-US" sz="2000"/>
              <a:t>] A. Gururaj, V. Nagaraj, R. A S, A. K N, S. M U and A. D. B,</a:t>
            </a:r>
            <a:r>
              <a:rPr lang="tr-TR" altLang="en-US" sz="2000"/>
              <a:t> </a:t>
            </a:r>
            <a:r>
              <a:rPr lang="en-US" sz="2000"/>
              <a:t>”Air Quality Prediction and Analysis using Machine Learning,” 2024</a:t>
            </a:r>
            <a:r>
              <a:rPr lang="tr-TR" altLang="en-US" sz="2000"/>
              <a:t> </a:t>
            </a:r>
            <a:r>
              <a:rPr lang="en-US" sz="2000"/>
              <a:t>5th International Conference on Mobile Computing and Sustainable</a:t>
            </a:r>
            <a:r>
              <a:rPr lang="tr-TR" altLang="en-US" sz="2000"/>
              <a:t> </a:t>
            </a:r>
            <a:r>
              <a:rPr lang="en-US" sz="2000"/>
              <a:t>Informatics (ICMCSI), Lalitpur, Nepal, 2024, pp. 543-550, doi:</a:t>
            </a:r>
            <a:r>
              <a:rPr lang="tr-TR" altLang="en-US" sz="2000"/>
              <a:t> </a:t>
            </a:r>
            <a:r>
              <a:rPr lang="en-US" sz="2000"/>
              <a:t>10.1109/ICMCSI61536.2024.00086.</a:t>
            </a:r>
            <a:endParaRPr lang="en-US" sz="2000"/>
          </a:p>
          <a:p>
            <a:pPr marL="0" indent="0">
              <a:buNone/>
            </a:pPr>
            <a:endParaRPr lang="en-US" sz="2000"/>
          </a:p>
          <a:p>
            <a:pPr marL="0" indent="0">
              <a:buNone/>
            </a:pPr>
            <a:r>
              <a:rPr lang="en-US" sz="2000"/>
              <a:t>[</a:t>
            </a:r>
            <a:r>
              <a:rPr lang="tr-TR" altLang="en-US" sz="2000"/>
              <a:t>5</a:t>
            </a:r>
            <a:r>
              <a:rPr lang="en-US" sz="2000"/>
              <a:t>] N.Kusuma Wardana, Suhaib A. Fahmy, J. W. G,”Low-cost SCADA/HMI</a:t>
            </a:r>
            <a:r>
              <a:rPr lang="tr-TR" altLang="en-US" sz="2000"/>
              <a:t> </a:t>
            </a:r>
            <a:r>
              <a:rPr lang="en-US" sz="2000"/>
              <a:t>with Tiny Machine Learning for Monitoring Indoor CO2 Concentration”,</a:t>
            </a:r>
            <a:r>
              <a:rPr lang="tr-TR" altLang="en-US" sz="2000"/>
              <a:t> </a:t>
            </a:r>
            <a:r>
              <a:rPr lang="en-US" sz="2000"/>
              <a:t>https://warwick.ac.uk/fac/sci/eng/people/suhaibfahmy/publications/i2mtc2024</a:t>
            </a:r>
            <a:r>
              <a:rPr lang="tr-TR" altLang="en-US" sz="2000"/>
              <a:t>  </a:t>
            </a:r>
            <a:r>
              <a:rPr lang="en-US" sz="2000"/>
              <a:t>wardana.pdf</a:t>
            </a:r>
            <a:endParaRPr lang="en-US" sz="2000"/>
          </a:p>
          <a:p>
            <a:pPr marL="0" indent="0">
              <a:buNone/>
            </a:pPr>
            <a:endParaRPr lang="en-US" sz="2000"/>
          </a:p>
          <a:p>
            <a:pPr marL="0" indent="0">
              <a:buNone/>
            </a:pPr>
            <a:r>
              <a:rPr lang="en-US" sz="2000"/>
              <a:t>[</a:t>
            </a:r>
            <a:r>
              <a:rPr lang="tr-TR" altLang="en-US" sz="2000"/>
              <a:t>6</a:t>
            </a:r>
            <a:r>
              <a:rPr lang="en-US" sz="2000"/>
              <a:t>] Mishra, A., Gupta, Y. Comparative analysis of Air Quality Index</a:t>
            </a:r>
            <a:r>
              <a:rPr lang="tr-TR" altLang="en-US" sz="2000"/>
              <a:t> </a:t>
            </a:r>
            <a:r>
              <a:rPr lang="en-US" sz="2000"/>
              <a:t>prediction using deep learning algorithms. Spat. Inf. Res. 32, 63–72</a:t>
            </a:r>
            <a:r>
              <a:rPr lang="tr-TR" altLang="en-US" sz="2000"/>
              <a:t> </a:t>
            </a:r>
            <a:r>
              <a:rPr lang="en-US" sz="2000"/>
              <a:t>(2024). https://doi.org/10.1007/s41324-023-00541-1</a:t>
            </a:r>
            <a:endParaRPr lang="en-US" sz="200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6" name="Title 1"/>
          <p:cNvSpPr txBox="1"/>
          <p:nvPr/>
        </p:nvSpPr>
        <p:spPr>
          <a:xfrm>
            <a:off x="1769936" y="2724926"/>
            <a:ext cx="8900604" cy="1325563"/>
          </a:xfrm>
          <a:prstGeom prst="rect">
            <a:avLst/>
          </a:prstGeom>
        </p:spPr>
        <p:txBody>
          <a:bodyPr vert="horz" lIns="91440" tIns="45720" rIns="91440" bIns="45720" rtlCol="0" anchor="b">
            <a:normAutofit/>
            <a:scene3d>
              <a:camera prst="orthographicFront"/>
              <a:lightRig rig="soft" dir="t">
                <a:rot lat="0" lon="0" rev="15600000"/>
              </a:lightRig>
            </a:scene3d>
            <a:sp3d extrusionH="57150" prstMaterial="softEdge">
              <a:bevelT w="25400" h="38100"/>
            </a:sp3d>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tr-TR" sz="4500"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THANK YOU</a:t>
            </a:r>
            <a:endParaRPr lang="en-US" sz="4500"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5" name="Title 1"/>
          <p:cNvSpPr txBox="1"/>
          <p:nvPr/>
        </p:nvSpPr>
        <p:spPr>
          <a:xfrm>
            <a:off x="1769936" y="508992"/>
            <a:ext cx="8900604" cy="1325563"/>
          </a:xfrm>
          <a:prstGeom prst="rect">
            <a:avLst/>
          </a:prstGeom>
        </p:spPr>
        <p:txBody>
          <a:bodyPr vert="horz" lIns="91440" tIns="45720" rIns="91440" bIns="45720" rtlCol="0" anchor="b">
            <a:normAutofit/>
            <a:scene3d>
              <a:camera prst="orthographicFront"/>
              <a:lightRig rig="soft" dir="t">
                <a:rot lat="0" lon="0" rev="15600000"/>
              </a:lightRig>
            </a:scene3d>
            <a:sp3d extrusionH="57150" prstMaterial="softEdge">
              <a:bevelT w="25400" h="38100"/>
            </a:sp3d>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tr-TR" sz="4000"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ANKARA UNIVERSITY</a:t>
            </a:r>
            <a:endParaRPr lang="tr-TR" sz="4000"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r>
              <a:rPr lang="tr-TR" sz="4000"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COMPUTER ENGINEERING</a:t>
            </a:r>
            <a:endParaRPr lang="en-US" sz="4000"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9" name="Title 1"/>
          <p:cNvSpPr txBox="1"/>
          <p:nvPr/>
        </p:nvSpPr>
        <p:spPr>
          <a:xfrm>
            <a:off x="203200" y="4737258"/>
            <a:ext cx="11714480" cy="1325563"/>
          </a:xfrm>
          <a:prstGeom prst="rect">
            <a:avLst/>
          </a:prstGeom>
        </p:spPr>
        <p:txBody>
          <a:bodyPr vert="horz" lIns="91440" tIns="45720" rIns="91440" bIns="45720" rtlCol="0" anchor="b">
            <a:normAutofit/>
            <a:scene3d>
              <a:camera prst="orthographicFront"/>
              <a:lightRig rig="soft" dir="t">
                <a:rot lat="0" lon="0" rev="15600000"/>
              </a:lightRig>
            </a:scene3d>
            <a:sp3d extrusionH="57150" prstMaterial="softEdge">
              <a:bevelT w="25400" h="38100"/>
            </a:sp3d>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just"/>
            <a:r>
              <a:rPr lang="tr-TR" sz="2000"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Student Number:</a:t>
            </a:r>
            <a:endParaRPr lang="tr-TR" sz="2000"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r>
              <a:rPr lang="tr-TR" sz="2000"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Student Name SURNAME:</a:t>
            </a:r>
            <a:endParaRPr lang="tr-TR" sz="2000"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r>
              <a:rPr lang="tr-TR" sz="2000"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Supervisor Name SURNAME :</a:t>
            </a:r>
            <a:endParaRPr lang="en-US" sz="2000"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8900604" cy="1325563"/>
          </a:xfrm>
        </p:spPr>
        <p:txBody>
          <a:bodyPr>
            <a:normAutofit/>
            <a:scene3d>
              <a:camera prst="orthographicFront"/>
              <a:lightRig rig="soft" dir="t">
                <a:rot lat="0" lon="0" rev="15600000"/>
              </a:lightRig>
            </a:scene3d>
            <a:sp3d extrusionH="57150" prstMaterial="softEdge">
              <a:bevelT w="25400" h="38100"/>
            </a:sp3d>
          </a:bodyPr>
          <a:lstStyle/>
          <a:p>
            <a:pPr algn="just"/>
            <a:r>
              <a:rPr lang="tr-TR" sz="4500"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1. INTRODUCTION</a:t>
            </a:r>
            <a:endParaRPr lang="en-US" sz="4500"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2225675"/>
            <a:ext cx="10515600" cy="4351338"/>
          </a:xfrm>
        </p:spPr>
        <p:txBody>
          <a:bodyPr>
            <a:normAutofit/>
          </a:bodyPr>
          <a:lstStyle/>
          <a:p>
            <a:pPr marL="0" indent="0" algn="just">
              <a:spcAft>
                <a:spcPts val="1200"/>
              </a:spcAft>
              <a:buNone/>
            </a:pPr>
            <a:r>
              <a:rPr lang="tr-TR" sz="2400" b="1" dirty="0">
                <a:latin typeface="Times New Roman" panose="02020603050405020304" pitchFamily="18" charset="0"/>
                <a:cs typeface="Times New Roman" panose="02020603050405020304" pitchFamily="18" charset="0"/>
              </a:rPr>
              <a:t>1.1. Problem Definition</a:t>
            </a:r>
            <a:endParaRPr lang="tr-TR" sz="2400" b="1" dirty="0">
              <a:latin typeface="Times New Roman" panose="02020603050405020304" pitchFamily="18" charset="0"/>
              <a:cs typeface="Times New Roman" panose="02020603050405020304" pitchFamily="18" charset="0"/>
            </a:endParaRPr>
          </a:p>
          <a:p>
            <a:pPr marL="0" indent="457200" algn="just">
              <a:spcAft>
                <a:spcPts val="1200"/>
              </a:spcAft>
              <a:buNone/>
            </a:pPr>
            <a:r>
              <a:rPr sz="2400" dirty="0">
                <a:latin typeface="Times New Roman" panose="02020603050405020304" pitchFamily="18" charset="0"/>
                <a:cs typeface="Times New Roman" panose="02020603050405020304" pitchFamily="18" charset="0"/>
              </a:rPr>
              <a:t>In our daily lives, we spend a significant portion indoors. The climatic conditions within these indoor spaces can profoundly impact our psychological, physical, and emotional states. Nowadays, automation systems have become capable of effortlessly regulating these indoor climatic conditions. However, sudden changes in user preferences, sensor malfunctions, and incomplete forecasts may necessitate access to future data for automation systems. The Air-Smart controller visualizes this data, enabling interaction between the user and the automation system</a:t>
            </a:r>
            <a:r>
              <a:rPr lang="tr-TR" sz="2400" dirty="0">
                <a:latin typeface="Times New Roman" panose="02020603050405020304" pitchFamily="18" charset="0"/>
                <a:cs typeface="Times New Roman" panose="02020603050405020304" pitchFamily="18" charset="0"/>
              </a:rPr>
              <a:t>.</a:t>
            </a:r>
            <a:endParaRPr lang="tr-TR"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tr-TR"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sym typeface="+mn-ea"/>
              </a:rPr>
              <a:t>1. INTRODUCTION</a:t>
            </a:r>
            <a:endParaRPr lang="tr-TR" altLang="en-US"/>
          </a:p>
        </p:txBody>
      </p:sp>
      <p:sp>
        <p:nvSpPr>
          <p:cNvPr id="3" name="Content Placeholder 2"/>
          <p:cNvSpPr>
            <a:spLocks noGrp="1"/>
          </p:cNvSpPr>
          <p:nvPr>
            <p:ph idx="1"/>
          </p:nvPr>
        </p:nvSpPr>
        <p:spPr/>
        <p:txBody>
          <a:bodyPr/>
          <a:p>
            <a:pPr marL="0" indent="0">
              <a:buNone/>
            </a:pPr>
            <a:r>
              <a:rPr lang="en-US" b="1" dirty="0">
                <a:latin typeface="Times New Roman" panose="02020603050405020304" pitchFamily="18" charset="0"/>
                <a:cs typeface="Times New Roman" panose="02020603050405020304" pitchFamily="18" charset="0"/>
                <a:sym typeface="+mn-ea"/>
              </a:rPr>
              <a:t>1.</a:t>
            </a:r>
            <a:r>
              <a:rPr lang="tr-TR" b="1" dirty="0">
                <a:latin typeface="Times New Roman" panose="02020603050405020304" pitchFamily="18" charset="0"/>
                <a:cs typeface="Times New Roman" panose="02020603050405020304" pitchFamily="18" charset="0"/>
                <a:sym typeface="+mn-ea"/>
              </a:rPr>
              <a:t>2</a:t>
            </a:r>
            <a:r>
              <a:rPr lang="en-US" b="1" dirty="0">
                <a:latin typeface="Times New Roman" panose="02020603050405020304" pitchFamily="18" charset="0"/>
                <a:cs typeface="Times New Roman" panose="02020603050405020304" pitchFamily="18" charset="0"/>
                <a:sym typeface="+mn-ea"/>
              </a:rPr>
              <a:t>. </a:t>
            </a:r>
            <a:r>
              <a:rPr lang="tr-TR" b="1" dirty="0">
                <a:latin typeface="Times New Roman" panose="02020603050405020304" pitchFamily="18" charset="0"/>
                <a:cs typeface="Times New Roman" panose="02020603050405020304" pitchFamily="18" charset="0"/>
                <a:sym typeface="+mn-ea"/>
              </a:rPr>
              <a:t>Aim of the Project</a:t>
            </a:r>
            <a:endParaRPr lang="en-US" b="1" dirty="0">
              <a:latin typeface="Times New Roman" panose="02020603050405020304" pitchFamily="18" charset="0"/>
              <a:cs typeface="Times New Roman" panose="02020603050405020304" pitchFamily="18" charset="0"/>
            </a:endParaRPr>
          </a:p>
          <a:p>
            <a:pPr marL="0" indent="457200">
              <a:buNone/>
            </a:pPr>
            <a:r>
              <a:rPr lang="tr-TR" altLang="en-US" sz="2400">
                <a:latin typeface="Times New Roman" panose="02020603050405020304" pitchFamily="18" charset="0"/>
                <a:cs typeface="Times New Roman" panose="02020603050405020304" pitchFamily="18" charset="0"/>
              </a:rPr>
              <a:t>The primary goal of this project is to predict the temperature, pressure, and humidity levels of 5 different rooms in a house using deep learning models. The secondary goal is to develop a web interface called Smart-Air Controller to visualize future data. The Smart-Air Controller will also provide users with information about the future operation of the automation system. Based on this information, users will be able to create requests to suspend or modify the operation of the automation system. These data will be saved in a new file for tracking past requests and system behavior.</a:t>
            </a:r>
            <a:endParaRPr lang="tr-TR" altLang="en-US" sz="2400">
              <a:latin typeface="Times New Roman" panose="02020603050405020304" pitchFamily="18" charset="0"/>
              <a:cs typeface="Times New Roman" panose="02020603050405020304" pitchFamily="18" charset="0"/>
            </a:endParaRPr>
          </a:p>
          <a:p>
            <a:pPr marL="0" indent="0">
              <a:buNone/>
            </a:pPr>
            <a:endParaRPr lang="tr-TR" altLang="en-US"/>
          </a:p>
          <a:p>
            <a:pPr marL="0" indent="0">
              <a:buNone/>
            </a:pPr>
            <a:endParaRPr lang="tr-TR" altLang="en-US"/>
          </a:p>
          <a:p>
            <a:pPr marL="0" indent="0">
              <a:buNone/>
            </a:pPr>
            <a:endParaRPr lang="tr-TR" altLang="en-US"/>
          </a:p>
          <a:p>
            <a:pPr marL="0" indent="0">
              <a:buNone/>
            </a:pPr>
            <a:endParaRPr lang="tr-TR" altLang="en-US"/>
          </a:p>
          <a:p>
            <a:pPr marL="0" indent="0">
              <a:buNone/>
            </a:pPr>
            <a:endParaRPr lang="tr-TR" altLang="en-US"/>
          </a:p>
          <a:p>
            <a:pPr marL="0" indent="0">
              <a:buNone/>
            </a:pPr>
            <a:endParaRPr lang="tr-TR"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8900604" cy="1325563"/>
          </a:xfrm>
        </p:spPr>
        <p:txBody>
          <a:bodyPr>
            <a:normAutofit/>
            <a:scene3d>
              <a:camera prst="orthographicFront"/>
              <a:lightRig rig="soft" dir="t">
                <a:rot lat="0" lon="0" rev="15600000"/>
              </a:lightRig>
            </a:scene3d>
            <a:sp3d extrusionH="57150" prstMaterial="softEdge">
              <a:bevelT w="25400" h="38100"/>
            </a:sp3d>
          </a:bodyPr>
          <a:lstStyle/>
          <a:p>
            <a:pPr algn="just"/>
            <a:r>
              <a:rPr lang="tr-TR" sz="4500"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2. LITERATURE </a:t>
            </a:r>
            <a:endParaRPr lang="en-US" sz="4500"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2225675"/>
            <a:ext cx="10515600" cy="4351338"/>
          </a:xfrm>
        </p:spPr>
        <p:txBody>
          <a:bodyPr>
            <a:normAutofit fontScale="90000"/>
          </a:bodyPr>
          <a:lstStyle/>
          <a:p>
            <a:pPr marL="0" indent="457200" algn="just">
              <a:lnSpc>
                <a:spcPct val="150000"/>
              </a:lnSpc>
              <a:spcAft>
                <a:spcPts val="1800"/>
              </a:spcAft>
              <a:buNone/>
            </a:pPr>
            <a:r>
              <a:rPr lang="tr-TR" sz="1800" dirty="0" smtClean="0">
                <a:latin typeface="Times New Roman" panose="02020603050405020304" pitchFamily="18" charset="0"/>
                <a:cs typeface="Times New Roman" panose="02020603050405020304" pitchFamily="18" charset="0"/>
              </a:rPr>
              <a:t>As an early study, a research conducted in 2011 used</a:t>
            </a:r>
            <a:r>
              <a:rPr lang="en-US" sz="1800" dirty="0">
                <a:latin typeface="Times New Roman" panose="02020603050405020304" pitchFamily="18" charset="0"/>
                <a:cs typeface="Times New Roman" panose="02020603050405020304" pitchFamily="18" charset="0"/>
              </a:rPr>
              <a:t>multivariate analysis of variance (MANOVA) to predict the</a:t>
            </a:r>
            <a:r>
              <a:rPr lang="tr-TR" altLang="en-US" sz="1800"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indoor air quality of a metro system [</a:t>
            </a:r>
            <a:r>
              <a:rPr lang="tr-TR" altLang="en-US" sz="1800" dirty="0">
                <a:latin typeface="Times New Roman" panose="02020603050405020304" pitchFamily="18" charset="0"/>
                <a:cs typeface="Times New Roman" panose="02020603050405020304" pitchFamily="18" charset="0"/>
              </a:rPr>
              <a:t>1</a:t>
            </a:r>
            <a:r>
              <a:rPr lang="en-US" sz="1800" dirty="0">
                <a:latin typeface="Times New Roman" panose="02020603050405020304" pitchFamily="18" charset="0"/>
                <a:cs typeface="Times New Roman" panose="02020603050405020304" pitchFamily="18" charset="0"/>
              </a:rPr>
              <a:t>]. In this study, the</a:t>
            </a:r>
            <a:r>
              <a:rPr lang="tr-TR" altLang="en-US" sz="1800"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data was divided into three categories: spring and fall</a:t>
            </a:r>
            <a:r>
              <a:rPr lang="tr-TR" altLang="en-US" sz="1800"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as the</a:t>
            </a:r>
            <a:r>
              <a:rPr lang="tr-TR" altLang="en-US" sz="1800"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first category, summer as the second category, and winter</a:t>
            </a:r>
            <a:r>
              <a:rPr lang="tr-TR" altLang="en-US" sz="1800"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as the third category. The variance analyses</a:t>
            </a:r>
            <a:r>
              <a:rPr lang="tr-TR" altLang="en-US" sz="1800"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were conducted</a:t>
            </a:r>
            <a:r>
              <a:rPr lang="tr-TR" altLang="en-US" sz="1800"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separately for these categories. This study indicates that indoor</a:t>
            </a:r>
            <a:r>
              <a:rPr lang="tr-TR" altLang="en-US" sz="1800"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air quality varies depending on</a:t>
            </a:r>
            <a:r>
              <a:rPr lang="tr-TR" altLang="en-US" sz="1800"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the seasons.</a:t>
            </a:r>
            <a:endParaRPr lang="en-US" sz="1800" dirty="0">
              <a:latin typeface="Times New Roman" panose="02020603050405020304" pitchFamily="18" charset="0"/>
              <a:cs typeface="Times New Roman" panose="02020603050405020304" pitchFamily="18" charset="0"/>
            </a:endParaRPr>
          </a:p>
          <a:p>
            <a:pPr marL="0" indent="457200" algn="just">
              <a:lnSpc>
                <a:spcPct val="150000"/>
              </a:lnSpc>
              <a:spcAft>
                <a:spcPts val="1800"/>
              </a:spcAft>
              <a:buNone/>
            </a:pPr>
            <a:r>
              <a:rPr lang="en-US" sz="1800" dirty="0">
                <a:latin typeface="Times New Roman" panose="02020603050405020304" pitchFamily="18" charset="0"/>
                <a:cs typeface="Times New Roman" panose="02020603050405020304" pitchFamily="18" charset="0"/>
              </a:rPr>
              <a:t>The study conducted by T. Akilan and K.M. Baalamurugan</a:t>
            </a:r>
            <a:r>
              <a:rPr lang="tr-TR" altLang="en-US" sz="1800"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a:t>
            </a:r>
            <a:r>
              <a:rPr lang="tr-TR" altLang="en-US" sz="1800" dirty="0">
                <a:latin typeface="Times New Roman" panose="02020603050405020304" pitchFamily="18" charset="0"/>
                <a:cs typeface="Times New Roman" panose="02020603050405020304" pitchFamily="18" charset="0"/>
              </a:rPr>
              <a:t>2</a:t>
            </a:r>
            <a:r>
              <a:rPr lang="en-US" sz="1800" dirty="0">
                <a:latin typeface="Times New Roman" panose="02020603050405020304" pitchFamily="18" charset="0"/>
                <a:cs typeface="Times New Roman" panose="02020603050405020304" pitchFamily="18" charset="0"/>
              </a:rPr>
              <a:t>] focuses on predicting indoor weather conditions in</a:t>
            </a:r>
            <a:r>
              <a:rPr lang="tr-TR" altLang="en-US" sz="1800"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agriculture using GRU (Gated Recurrent Unit) and LSTM(Long Short-Term Memory) to develop a warning systemthat alerts before plants encounter unfavorable conditions.This IoT (Internet of Things) based study is significant forunderstanding how GRU and LSTM models are used in time</a:t>
            </a:r>
            <a:r>
              <a:rPr lang="tr-TR" altLang="en-US" sz="1800"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series analysis and how sensor data interacts.</a:t>
            </a:r>
            <a:endParaRPr lang="en-US" sz="1800" dirty="0">
              <a:latin typeface="Times New Roman" panose="02020603050405020304" pitchFamily="18" charset="0"/>
              <a:cs typeface="Times New Roman" panose="02020603050405020304" pitchFamily="18" charset="0"/>
            </a:endParaRPr>
          </a:p>
          <a:p>
            <a:pPr marL="0" indent="457200" algn="just">
              <a:lnSpc>
                <a:spcPct val="150000"/>
              </a:lnSpc>
              <a:spcAft>
                <a:spcPts val="1800"/>
              </a:spcAft>
              <a:buNone/>
            </a:pPr>
            <a:endParaRPr lang="en-US" sz="1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tr-TR"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sym typeface="+mn-ea"/>
              </a:rPr>
              <a:t>2. LITERATURE </a:t>
            </a:r>
            <a:endParaRPr lang="en-US"/>
          </a:p>
        </p:txBody>
      </p:sp>
      <p:sp>
        <p:nvSpPr>
          <p:cNvPr id="3" name="Content Placeholder 2"/>
          <p:cNvSpPr>
            <a:spLocks noGrp="1"/>
          </p:cNvSpPr>
          <p:nvPr>
            <p:ph idx="1"/>
          </p:nvPr>
        </p:nvSpPr>
        <p:spPr/>
        <p:txBody>
          <a:bodyPr>
            <a:normAutofit/>
          </a:bodyPr>
          <a:p>
            <a:pPr marL="0" indent="457200">
              <a:lnSpc>
                <a:spcPct val="150000"/>
              </a:lnSpc>
              <a:buNone/>
            </a:pPr>
            <a:endParaRPr lang="en-US" sz="1600">
              <a:latin typeface="Times New Roman" panose="02020603050405020304" pitchFamily="18" charset="0"/>
              <a:cs typeface="Times New Roman" panose="02020603050405020304" pitchFamily="18" charset="0"/>
            </a:endParaRPr>
          </a:p>
          <a:p>
            <a:pPr marL="0" indent="457200">
              <a:lnSpc>
                <a:spcPct val="150000"/>
              </a:lnSpc>
              <a:buNone/>
            </a:pPr>
            <a:r>
              <a:rPr lang="en-US" sz="1600">
                <a:latin typeface="Times New Roman" panose="02020603050405020304" pitchFamily="18" charset="0"/>
                <a:cs typeface="Times New Roman" panose="02020603050405020304" pitchFamily="18" charset="0"/>
              </a:rPr>
              <a:t>Another study conducted by Elnaggar and other researchers</a:t>
            </a:r>
            <a:r>
              <a:rPr lang="tr-TR" altLang="en-US" sz="1600">
                <a:latin typeface="Times New Roman" panose="02020603050405020304" pitchFamily="18" charset="0"/>
                <a:cs typeface="Times New Roman" panose="02020603050405020304" pitchFamily="18" charset="0"/>
              </a:rPr>
              <a:t> </a:t>
            </a:r>
            <a:r>
              <a:rPr lang="en-US" sz="1600">
                <a:latin typeface="Times New Roman" panose="02020603050405020304" pitchFamily="18" charset="0"/>
                <a:cs typeface="Times New Roman" panose="02020603050405020304" pitchFamily="18" charset="0"/>
              </a:rPr>
              <a:t>presents a risk analysis of the indoor air quality required</a:t>
            </a:r>
            <a:r>
              <a:rPr lang="tr-TR" altLang="en-US" sz="1600">
                <a:latin typeface="Times New Roman" panose="02020603050405020304" pitchFamily="18" charset="0"/>
                <a:cs typeface="Times New Roman" panose="02020603050405020304" pitchFamily="18" charset="0"/>
              </a:rPr>
              <a:t> </a:t>
            </a:r>
            <a:r>
              <a:rPr lang="en-US" sz="1600">
                <a:latin typeface="Times New Roman" panose="02020603050405020304" pitchFamily="18" charset="0"/>
                <a:cs typeface="Times New Roman" panose="02020603050405020304" pitchFamily="18" charset="0"/>
              </a:rPr>
              <a:t>for the preservation of artworks in a museum located in</a:t>
            </a:r>
            <a:r>
              <a:rPr lang="tr-TR" altLang="en-US" sz="1600">
                <a:latin typeface="Times New Roman" panose="02020603050405020304" pitchFamily="18" charset="0"/>
                <a:cs typeface="Times New Roman" panose="02020603050405020304" pitchFamily="18" charset="0"/>
              </a:rPr>
              <a:t> </a:t>
            </a:r>
            <a:r>
              <a:rPr lang="en-US" sz="1600">
                <a:latin typeface="Times New Roman" panose="02020603050405020304" pitchFamily="18" charset="0"/>
                <a:cs typeface="Times New Roman" panose="02020603050405020304" pitchFamily="18" charset="0"/>
              </a:rPr>
              <a:t>the Mediterranean region [</a:t>
            </a:r>
            <a:r>
              <a:rPr lang="tr-TR" altLang="en-US" sz="1600">
                <a:latin typeface="Times New Roman" panose="02020603050405020304" pitchFamily="18" charset="0"/>
                <a:cs typeface="Times New Roman" panose="02020603050405020304" pitchFamily="18" charset="0"/>
              </a:rPr>
              <a:t>3</a:t>
            </a:r>
            <a:r>
              <a:rPr lang="en-US" sz="1600">
                <a:latin typeface="Times New Roman" panose="02020603050405020304" pitchFamily="18" charset="0"/>
                <a:cs typeface="Times New Roman" panose="02020603050405020304" pitchFamily="18" charset="0"/>
              </a:rPr>
              <a:t>]. This study also provides a</a:t>
            </a:r>
            <a:r>
              <a:rPr lang="tr-TR" altLang="en-US" sz="1600">
                <a:latin typeface="Times New Roman" panose="02020603050405020304" pitchFamily="18" charset="0"/>
                <a:cs typeface="Times New Roman" panose="02020603050405020304" pitchFamily="18" charset="0"/>
              </a:rPr>
              <a:t> </a:t>
            </a:r>
            <a:r>
              <a:rPr lang="en-US" sz="1600">
                <a:latin typeface="Times New Roman" panose="02020603050405020304" pitchFamily="18" charset="0"/>
                <a:cs typeface="Times New Roman" panose="02020603050405020304" pitchFamily="18" charset="0"/>
              </a:rPr>
              <a:t>comprehensive examination of how risk analysis is conducted</a:t>
            </a:r>
            <a:r>
              <a:rPr lang="tr-TR" altLang="en-US" sz="1600">
                <a:latin typeface="Times New Roman" panose="02020603050405020304" pitchFamily="18" charset="0"/>
                <a:cs typeface="Times New Roman" panose="02020603050405020304" pitchFamily="18" charset="0"/>
              </a:rPr>
              <a:t> </a:t>
            </a:r>
            <a:r>
              <a:rPr lang="en-US" sz="1600">
                <a:latin typeface="Times New Roman" panose="02020603050405020304" pitchFamily="18" charset="0"/>
                <a:cs typeface="Times New Roman" panose="02020603050405020304" pitchFamily="18" charset="0"/>
              </a:rPr>
              <a:t>in the preparation of automation systems. By identifying the</a:t>
            </a:r>
            <a:r>
              <a:rPr lang="tr-TR" altLang="en-US" sz="1600">
                <a:latin typeface="Times New Roman" panose="02020603050405020304" pitchFamily="18" charset="0"/>
                <a:cs typeface="Times New Roman" panose="02020603050405020304" pitchFamily="18" charset="0"/>
              </a:rPr>
              <a:t> </a:t>
            </a:r>
            <a:r>
              <a:rPr lang="en-US" sz="1600">
                <a:latin typeface="Times New Roman" panose="02020603050405020304" pitchFamily="18" charset="0"/>
                <a:cs typeface="Times New Roman" panose="02020603050405020304" pitchFamily="18" charset="0"/>
              </a:rPr>
              <a:t>necessary indoor air quality parameters for the preservation</a:t>
            </a:r>
            <a:r>
              <a:rPr lang="tr-TR" altLang="en-US" sz="1600">
                <a:latin typeface="Times New Roman" panose="02020603050405020304" pitchFamily="18" charset="0"/>
                <a:cs typeface="Times New Roman" panose="02020603050405020304" pitchFamily="18" charset="0"/>
              </a:rPr>
              <a:t> </a:t>
            </a:r>
            <a:r>
              <a:rPr lang="en-US" sz="1600">
                <a:latin typeface="Times New Roman" panose="02020603050405020304" pitchFamily="18" charset="0"/>
                <a:cs typeface="Times New Roman" panose="02020603050405020304" pitchFamily="18" charset="0"/>
              </a:rPr>
              <a:t>of artworks, the study details how these parameters can be</a:t>
            </a:r>
            <a:r>
              <a:rPr lang="tr-TR" altLang="en-US" sz="1600">
                <a:latin typeface="Times New Roman" panose="02020603050405020304" pitchFamily="18" charset="0"/>
                <a:cs typeface="Times New Roman" panose="02020603050405020304" pitchFamily="18" charset="0"/>
              </a:rPr>
              <a:t> </a:t>
            </a:r>
            <a:r>
              <a:rPr lang="en-US" sz="1600">
                <a:latin typeface="Times New Roman" panose="02020603050405020304" pitchFamily="18" charset="0"/>
                <a:cs typeface="Times New Roman" panose="02020603050405020304" pitchFamily="18" charset="0"/>
              </a:rPr>
              <a:t>integrated into automation systems and how these systems can</a:t>
            </a:r>
            <a:r>
              <a:rPr lang="tr-TR" altLang="en-US" sz="1600">
                <a:latin typeface="Times New Roman" panose="02020603050405020304" pitchFamily="18" charset="0"/>
                <a:cs typeface="Times New Roman" panose="02020603050405020304" pitchFamily="18" charset="0"/>
              </a:rPr>
              <a:t> </a:t>
            </a:r>
            <a:r>
              <a:rPr lang="en-US" sz="1600">
                <a:latin typeface="Times New Roman" panose="02020603050405020304" pitchFamily="18" charset="0"/>
                <a:cs typeface="Times New Roman" panose="02020603050405020304" pitchFamily="18" charset="0"/>
              </a:rPr>
              <a:t>be managed effectively.</a:t>
            </a:r>
            <a:endParaRPr lang="en-US" sz="1600">
              <a:latin typeface="Times New Roman" panose="02020603050405020304" pitchFamily="18" charset="0"/>
              <a:cs typeface="Times New Roman" panose="02020603050405020304" pitchFamily="18" charset="0"/>
            </a:endParaRPr>
          </a:p>
          <a:p>
            <a:pPr marL="0" indent="457200">
              <a:lnSpc>
                <a:spcPct val="150000"/>
              </a:lnSpc>
              <a:buNone/>
            </a:pPr>
            <a:r>
              <a:rPr lang="en-US" sz="1600">
                <a:latin typeface="Times New Roman" panose="02020603050405020304" pitchFamily="18" charset="0"/>
                <a:cs typeface="Times New Roman" panose="02020603050405020304" pitchFamily="18" charset="0"/>
              </a:rPr>
              <a:t>A. Gururaj and colleagues conducted a classification study</a:t>
            </a:r>
            <a:r>
              <a:rPr lang="tr-TR" altLang="en-US" sz="1600">
                <a:latin typeface="Times New Roman" panose="02020603050405020304" pitchFamily="18" charset="0"/>
                <a:cs typeface="Times New Roman" panose="02020603050405020304" pitchFamily="18" charset="0"/>
              </a:rPr>
              <a:t> </a:t>
            </a:r>
            <a:r>
              <a:rPr lang="en-US" sz="1600">
                <a:latin typeface="Times New Roman" panose="02020603050405020304" pitchFamily="18" charset="0"/>
                <a:cs typeface="Times New Roman" panose="02020603050405020304" pitchFamily="18" charset="0"/>
              </a:rPr>
              <a:t>on air quality prediction using artificial neural networks and</a:t>
            </a:r>
            <a:r>
              <a:rPr lang="tr-TR" altLang="en-US" sz="1600">
                <a:latin typeface="Times New Roman" panose="02020603050405020304" pitchFamily="18" charset="0"/>
                <a:cs typeface="Times New Roman" panose="02020603050405020304" pitchFamily="18" charset="0"/>
              </a:rPr>
              <a:t> </a:t>
            </a:r>
            <a:r>
              <a:rPr lang="en-US" sz="1600">
                <a:latin typeface="Times New Roman" panose="02020603050405020304" pitchFamily="18" charset="0"/>
                <a:cs typeface="Times New Roman" panose="02020603050405020304" pitchFamily="18" charset="0"/>
              </a:rPr>
              <a:t>gradient boosting models, and they developed a website</a:t>
            </a:r>
            <a:r>
              <a:rPr lang="tr-TR" altLang="en-US" sz="1600">
                <a:latin typeface="Times New Roman" panose="02020603050405020304" pitchFamily="18" charset="0"/>
                <a:cs typeface="Times New Roman" panose="02020603050405020304" pitchFamily="18" charset="0"/>
              </a:rPr>
              <a:t> </a:t>
            </a:r>
            <a:r>
              <a:rPr lang="en-US" sz="1600">
                <a:latin typeface="Times New Roman" panose="02020603050405020304" pitchFamily="18" charset="0"/>
                <a:cs typeface="Times New Roman" panose="02020603050405020304" pitchFamily="18" charset="0"/>
              </a:rPr>
              <a:t>to present their findings [</a:t>
            </a:r>
            <a:r>
              <a:rPr lang="tr-TR" altLang="en-US" sz="1600">
                <a:latin typeface="Times New Roman" panose="02020603050405020304" pitchFamily="18" charset="0"/>
                <a:cs typeface="Times New Roman" panose="02020603050405020304" pitchFamily="18" charset="0"/>
              </a:rPr>
              <a:t>4</a:t>
            </a:r>
            <a:r>
              <a:rPr lang="en-US" sz="1600">
                <a:latin typeface="Times New Roman" panose="02020603050405020304" pitchFamily="18" charset="0"/>
                <a:cs typeface="Times New Roman" panose="02020603050405020304" pitchFamily="18" charset="0"/>
              </a:rPr>
              <a:t>]. This study is an important</a:t>
            </a:r>
            <a:r>
              <a:rPr lang="tr-TR" altLang="en-US" sz="1600">
                <a:latin typeface="Times New Roman" panose="02020603050405020304" pitchFamily="18" charset="0"/>
                <a:cs typeface="Times New Roman" panose="02020603050405020304" pitchFamily="18" charset="0"/>
              </a:rPr>
              <a:t> </a:t>
            </a:r>
            <a:r>
              <a:rPr lang="en-US" sz="1600">
                <a:latin typeface="Times New Roman" panose="02020603050405020304" pitchFamily="18" charset="0"/>
                <a:cs typeface="Times New Roman" panose="02020603050405020304" pitchFamily="18" charset="0"/>
              </a:rPr>
              <a:t>resource for our project to compare HMI (Human-Machine</a:t>
            </a:r>
            <a:r>
              <a:rPr lang="tr-TR" altLang="en-US" sz="1600">
                <a:latin typeface="Times New Roman" panose="02020603050405020304" pitchFamily="18" charset="0"/>
                <a:cs typeface="Times New Roman" panose="02020603050405020304" pitchFamily="18" charset="0"/>
              </a:rPr>
              <a:t> </a:t>
            </a:r>
            <a:r>
              <a:rPr lang="en-US" sz="1600">
                <a:latin typeface="Times New Roman" panose="02020603050405020304" pitchFamily="18" charset="0"/>
                <a:cs typeface="Times New Roman" panose="02020603050405020304" pitchFamily="18" charset="0"/>
              </a:rPr>
              <a:t>Interface) design with literature studies and to learn from</a:t>
            </a:r>
            <a:r>
              <a:rPr lang="tr-TR" altLang="en-US" sz="1600">
                <a:latin typeface="Times New Roman" panose="02020603050405020304" pitchFamily="18" charset="0"/>
                <a:cs typeface="Times New Roman" panose="02020603050405020304" pitchFamily="18" charset="0"/>
              </a:rPr>
              <a:t> </a:t>
            </a:r>
            <a:r>
              <a:rPr lang="en-US" sz="1600">
                <a:latin typeface="Times New Roman" panose="02020603050405020304" pitchFamily="18" charset="0"/>
                <a:cs typeface="Times New Roman" panose="02020603050405020304" pitchFamily="18" charset="0"/>
              </a:rPr>
              <a:t>current applications.</a:t>
            </a:r>
            <a:endParaRPr lang="en-US" sz="1600">
              <a:latin typeface="Times New Roman" panose="02020603050405020304" pitchFamily="18" charset="0"/>
              <a:cs typeface="Times New Roman" panose="02020603050405020304" pitchFamily="18" charset="0"/>
            </a:endParaRPr>
          </a:p>
          <a:p>
            <a:pPr marL="0" indent="0">
              <a:lnSpc>
                <a:spcPct val="150000"/>
              </a:lnSpc>
              <a:buNone/>
            </a:pPr>
            <a:endParaRPr lang="en-US" sz="160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tr-TR"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sym typeface="+mn-ea"/>
              </a:rPr>
              <a:t>2. LITERATURE</a:t>
            </a:r>
            <a:endParaRPr lang="en-US"/>
          </a:p>
        </p:txBody>
      </p:sp>
      <p:sp>
        <p:nvSpPr>
          <p:cNvPr id="3" name="Content Placeholder 2"/>
          <p:cNvSpPr>
            <a:spLocks noGrp="1"/>
          </p:cNvSpPr>
          <p:nvPr>
            <p:ph idx="1"/>
          </p:nvPr>
        </p:nvSpPr>
        <p:spPr/>
        <p:txBody>
          <a:bodyPr>
            <a:normAutofit lnSpcReduction="20000"/>
          </a:bodyPr>
          <a:p>
            <a:pPr marL="0" indent="457200">
              <a:lnSpc>
                <a:spcPct val="150000"/>
              </a:lnSpc>
              <a:buNone/>
            </a:pPr>
            <a:endParaRPr lang="en-US" sz="1600">
              <a:latin typeface="Times New Roman" panose="02020603050405020304" pitchFamily="18" charset="0"/>
              <a:cs typeface="Times New Roman" panose="02020603050405020304" pitchFamily="18" charset="0"/>
            </a:endParaRPr>
          </a:p>
          <a:p>
            <a:pPr marL="0" indent="457200">
              <a:lnSpc>
                <a:spcPct val="150000"/>
              </a:lnSpc>
              <a:buNone/>
            </a:pPr>
            <a:r>
              <a:rPr lang="en-US" sz="1600">
                <a:latin typeface="Times New Roman" panose="02020603050405020304" pitchFamily="18" charset="0"/>
                <a:cs typeface="Times New Roman" panose="02020603050405020304" pitchFamily="18" charset="0"/>
              </a:rPr>
              <a:t>In another study conducted by Nyoman Kusuma Wardana</a:t>
            </a:r>
            <a:r>
              <a:rPr lang="tr-TR" altLang="en-US" sz="1600">
                <a:latin typeface="Times New Roman" panose="02020603050405020304" pitchFamily="18" charset="0"/>
                <a:cs typeface="Times New Roman" panose="02020603050405020304" pitchFamily="18" charset="0"/>
              </a:rPr>
              <a:t> </a:t>
            </a:r>
            <a:r>
              <a:rPr lang="en-US" sz="1600">
                <a:latin typeface="Times New Roman" panose="02020603050405020304" pitchFamily="18" charset="0"/>
                <a:cs typeface="Times New Roman" panose="02020603050405020304" pitchFamily="18" charset="0"/>
              </a:rPr>
              <a:t>and other researchers, a comprehensive study was presented</a:t>
            </a:r>
            <a:r>
              <a:rPr lang="tr-TR" altLang="en-US" sz="1600">
                <a:latin typeface="Times New Roman" panose="02020603050405020304" pitchFamily="18" charset="0"/>
                <a:cs typeface="Times New Roman" panose="02020603050405020304" pitchFamily="18" charset="0"/>
              </a:rPr>
              <a:t> </a:t>
            </a:r>
            <a:r>
              <a:rPr lang="en-US" sz="1600">
                <a:latin typeface="Times New Roman" panose="02020603050405020304" pitchFamily="18" charset="0"/>
                <a:cs typeface="Times New Roman" panose="02020603050405020304" pitchFamily="18" charset="0"/>
              </a:rPr>
              <a:t>on the simultaneous display of predictive and real-time</a:t>
            </a:r>
            <a:r>
              <a:rPr lang="tr-TR" altLang="en-US" sz="1600">
                <a:latin typeface="Times New Roman" panose="02020603050405020304" pitchFamily="18" charset="0"/>
                <a:cs typeface="Times New Roman" panose="02020603050405020304" pitchFamily="18" charset="0"/>
              </a:rPr>
              <a:t> </a:t>
            </a:r>
            <a:r>
              <a:rPr lang="en-US" sz="1600">
                <a:latin typeface="Times New Roman" panose="02020603050405020304" pitchFamily="18" charset="0"/>
                <a:cs typeface="Times New Roman" panose="02020603050405020304" pitchFamily="18" charset="0"/>
              </a:rPr>
              <a:t>data in SCADA (Supervisory Control and Data Acquisition)</a:t>
            </a:r>
            <a:r>
              <a:rPr lang="tr-TR" altLang="en-US" sz="1600">
                <a:latin typeface="Times New Roman" panose="02020603050405020304" pitchFamily="18" charset="0"/>
                <a:cs typeface="Times New Roman" panose="02020603050405020304" pitchFamily="18" charset="0"/>
              </a:rPr>
              <a:t> </a:t>
            </a:r>
            <a:r>
              <a:rPr lang="en-US" sz="1600">
                <a:latin typeface="Times New Roman" panose="02020603050405020304" pitchFamily="18" charset="0"/>
                <a:cs typeface="Times New Roman" panose="02020603050405020304" pitchFamily="18" charset="0"/>
              </a:rPr>
              <a:t>devices [</a:t>
            </a:r>
            <a:r>
              <a:rPr lang="tr-TR" altLang="en-US" sz="1600">
                <a:latin typeface="Times New Roman" panose="02020603050405020304" pitchFamily="18" charset="0"/>
                <a:cs typeface="Times New Roman" panose="02020603050405020304" pitchFamily="18" charset="0"/>
              </a:rPr>
              <a:t>5</a:t>
            </a:r>
            <a:r>
              <a:rPr lang="en-US" sz="1600">
                <a:latin typeface="Times New Roman" panose="02020603050405020304" pitchFamily="18" charset="0"/>
                <a:cs typeface="Times New Roman" panose="02020603050405020304" pitchFamily="18" charset="0"/>
              </a:rPr>
              <a:t>]. This study thoroughly explores how data can be</a:t>
            </a:r>
            <a:r>
              <a:rPr lang="tr-TR" altLang="en-US" sz="1600">
                <a:latin typeface="Times New Roman" panose="02020603050405020304" pitchFamily="18" charset="0"/>
                <a:cs typeface="Times New Roman" panose="02020603050405020304" pitchFamily="18" charset="0"/>
              </a:rPr>
              <a:t> </a:t>
            </a:r>
            <a:r>
              <a:rPr lang="en-US" sz="1600">
                <a:latin typeface="Times New Roman" panose="02020603050405020304" pitchFamily="18" charset="0"/>
                <a:cs typeface="Times New Roman" panose="02020603050405020304" pitchFamily="18" charset="0"/>
              </a:rPr>
              <a:t>integrated and presented simultaneously in SCADA systems.</a:t>
            </a:r>
            <a:endParaRPr lang="en-US" sz="1600">
              <a:latin typeface="Times New Roman" panose="02020603050405020304" pitchFamily="18" charset="0"/>
              <a:cs typeface="Times New Roman" panose="02020603050405020304" pitchFamily="18" charset="0"/>
            </a:endParaRPr>
          </a:p>
          <a:p>
            <a:pPr marL="0" indent="457200">
              <a:lnSpc>
                <a:spcPct val="150000"/>
              </a:lnSpc>
              <a:buNone/>
            </a:pPr>
            <a:r>
              <a:rPr lang="en-US" sz="1600">
                <a:latin typeface="Times New Roman" panose="02020603050405020304" pitchFamily="18" charset="0"/>
                <a:cs typeface="Times New Roman" panose="02020603050405020304" pitchFamily="18" charset="0"/>
              </a:rPr>
              <a:t>The study numbered [</a:t>
            </a:r>
            <a:r>
              <a:rPr lang="tr-TR" altLang="en-US" sz="1600">
                <a:latin typeface="Times New Roman" panose="02020603050405020304" pitchFamily="18" charset="0"/>
                <a:cs typeface="Times New Roman" panose="02020603050405020304" pitchFamily="18" charset="0"/>
              </a:rPr>
              <a:t>6</a:t>
            </a:r>
            <a:r>
              <a:rPr lang="en-US" sz="1600">
                <a:latin typeface="Times New Roman" panose="02020603050405020304" pitchFamily="18" charset="0"/>
                <a:cs typeface="Times New Roman" panose="02020603050405020304" pitchFamily="18" charset="0"/>
              </a:rPr>
              <a:t>] compared the performance</a:t>
            </a:r>
            <a:r>
              <a:rPr lang="tr-TR" altLang="en-US" sz="1600">
                <a:latin typeface="Times New Roman" panose="02020603050405020304" pitchFamily="18" charset="0"/>
                <a:cs typeface="Times New Roman" panose="02020603050405020304" pitchFamily="18" charset="0"/>
              </a:rPr>
              <a:t> </a:t>
            </a:r>
            <a:r>
              <a:rPr lang="en-US" sz="1600">
                <a:latin typeface="Times New Roman" panose="02020603050405020304" pitchFamily="18" charset="0"/>
                <a:cs typeface="Times New Roman" panose="02020603050405020304" pitchFamily="18" charset="0"/>
              </a:rPr>
              <a:t>of various machine learning methods, such as Dummy,</a:t>
            </a:r>
            <a:r>
              <a:rPr lang="tr-TR" altLang="en-US" sz="1600">
                <a:latin typeface="Times New Roman" panose="02020603050405020304" pitchFamily="18" charset="0"/>
                <a:cs typeface="Times New Roman" panose="02020603050405020304" pitchFamily="18" charset="0"/>
              </a:rPr>
              <a:t> </a:t>
            </a:r>
            <a:r>
              <a:rPr lang="en-US" sz="1600">
                <a:latin typeface="Times New Roman" panose="02020603050405020304" pitchFamily="18" charset="0"/>
                <a:cs typeface="Times New Roman" panose="02020603050405020304" pitchFamily="18" charset="0"/>
              </a:rPr>
              <a:t>Huber, Ada Boost, GBoost, Random Forest, XGBoost, KNN,</a:t>
            </a:r>
            <a:r>
              <a:rPr lang="tr-TR" altLang="en-US" sz="1600">
                <a:latin typeface="Times New Roman" panose="02020603050405020304" pitchFamily="18" charset="0"/>
                <a:cs typeface="Times New Roman" panose="02020603050405020304" pitchFamily="18" charset="0"/>
              </a:rPr>
              <a:t> </a:t>
            </a:r>
            <a:r>
              <a:rPr lang="en-US" sz="1600">
                <a:latin typeface="Times New Roman" panose="02020603050405020304" pitchFamily="18" charset="0"/>
                <a:cs typeface="Times New Roman" panose="02020603050405020304" pitchFamily="18" charset="0"/>
              </a:rPr>
              <a:t>Decision Trees, LSTM, and ARIMA models, in indoor air</a:t>
            </a:r>
            <a:r>
              <a:rPr lang="tr-TR" altLang="en-US" sz="1600">
                <a:latin typeface="Times New Roman" panose="02020603050405020304" pitchFamily="18" charset="0"/>
                <a:cs typeface="Times New Roman" panose="02020603050405020304" pitchFamily="18" charset="0"/>
              </a:rPr>
              <a:t> </a:t>
            </a:r>
            <a:r>
              <a:rPr lang="en-US" sz="1600">
                <a:latin typeface="Times New Roman" panose="02020603050405020304" pitchFamily="18" charset="0"/>
                <a:cs typeface="Times New Roman" panose="02020603050405020304" pitchFamily="18" charset="0"/>
              </a:rPr>
              <a:t>quality regression problems. This research has a significant</a:t>
            </a:r>
            <a:r>
              <a:rPr lang="tr-TR" altLang="en-US" sz="1600">
                <a:latin typeface="Times New Roman" panose="02020603050405020304" pitchFamily="18" charset="0"/>
                <a:cs typeface="Times New Roman" panose="02020603050405020304" pitchFamily="18" charset="0"/>
              </a:rPr>
              <a:t> </a:t>
            </a:r>
            <a:r>
              <a:rPr lang="en-US" sz="1600">
                <a:latin typeface="Times New Roman" panose="02020603050405020304" pitchFamily="18" charset="0"/>
                <a:cs typeface="Times New Roman" panose="02020603050405020304" pitchFamily="18" charset="0"/>
              </a:rPr>
              <a:t>impact on selecting the most appropriate model.</a:t>
            </a:r>
            <a:endParaRPr lang="en-US" sz="1600">
              <a:latin typeface="Times New Roman" panose="02020603050405020304" pitchFamily="18" charset="0"/>
              <a:cs typeface="Times New Roman" panose="02020603050405020304" pitchFamily="18" charset="0"/>
            </a:endParaRPr>
          </a:p>
          <a:p>
            <a:pPr marL="0" indent="457200">
              <a:lnSpc>
                <a:spcPct val="150000"/>
              </a:lnSpc>
              <a:buNone/>
            </a:pPr>
            <a:endParaRPr lang="en-US" sz="160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1"/>
          <a:stretch>
            <a:fillRect/>
          </a:stretch>
        </p:blipFill>
        <p:spPr>
          <a:xfrm>
            <a:off x="3613150" y="4473575"/>
            <a:ext cx="4624705" cy="207581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tr-TR"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sym typeface="+mn-ea"/>
              </a:rPr>
              <a:t>3. MATERIAL and METHOD</a:t>
            </a:r>
            <a:endParaRPr lang="en-US"/>
          </a:p>
        </p:txBody>
      </p:sp>
      <p:sp>
        <p:nvSpPr>
          <p:cNvPr id="3" name="Content Placeholder 2"/>
          <p:cNvSpPr>
            <a:spLocks noGrp="1"/>
          </p:cNvSpPr>
          <p:nvPr>
            <p:ph idx="1"/>
          </p:nvPr>
        </p:nvSpPr>
        <p:spPr/>
        <p:txBody>
          <a:bodyPr>
            <a:normAutofit fontScale="80000"/>
          </a:bodyPr>
          <a:p>
            <a:r>
              <a:rPr lang="tr-TR" altLang="en-US"/>
              <a:t>What is Air-Smart Controller?</a:t>
            </a:r>
            <a:endParaRPr lang="tr-TR" altLang="en-US"/>
          </a:p>
          <a:p>
            <a:pPr marL="0" indent="457200">
              <a:lnSpc>
                <a:spcPct val="150000"/>
              </a:lnSpc>
              <a:buNone/>
            </a:pPr>
            <a:r>
              <a:rPr lang="tr-TR" altLang="en-US" sz="2400">
                <a:latin typeface="Times New Roman" panose="02020603050405020304" pitchFamily="18" charset="0"/>
                <a:cs typeface="Times New Roman" panose="02020603050405020304" pitchFamily="18" charset="0"/>
              </a:rPr>
              <a:t>SCADA and MES systems at the supervisory level in the automation pyramid enable remote management and visualization of data, crucial for controlling and analyzing industrial processes. The Air-Smart Controller integrates intelligent home automation with deep learning models by collecting real-time sensor data, storing it in a database, and using it to predict future conditions at specific intervals. This web application, utilizing a Streamlit interface, visualizes temperature, pressure, and humidity data for any room at ten-minute intervals. Users can view up to 44 days of predictions, monitor the automation system's operation mode and schedule, and make adjustments such as suspending the operation mode or setting specific operation times.</a:t>
            </a:r>
            <a:endParaRPr lang="tr-TR" altLang="en-US" sz="240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tr-TR"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sym typeface="+mn-ea"/>
              </a:rPr>
              <a:t>3. MATERIAL and METHOD</a:t>
            </a:r>
            <a:endParaRPr lang="en-US"/>
          </a:p>
        </p:txBody>
      </p:sp>
      <p:sp>
        <p:nvSpPr>
          <p:cNvPr id="3" name="Content Placeholder 2"/>
          <p:cNvSpPr>
            <a:spLocks noGrp="1"/>
          </p:cNvSpPr>
          <p:nvPr>
            <p:ph idx="1"/>
          </p:nvPr>
        </p:nvSpPr>
        <p:spPr/>
        <p:txBody>
          <a:bodyPr>
            <a:normAutofit fontScale="90000" lnSpcReduction="10000"/>
          </a:bodyPr>
          <a:p>
            <a:pPr marL="0" indent="0">
              <a:buNone/>
            </a:pPr>
            <a:endParaRPr lang="tr-TR" altLang="en-US"/>
          </a:p>
          <a:p>
            <a:pPr marL="0" indent="0">
              <a:lnSpc>
                <a:spcPct val="150000"/>
              </a:lnSpc>
              <a:buNone/>
            </a:pPr>
            <a:r>
              <a:rPr lang="tr-TR" altLang="en-US" sz="2400">
                <a:latin typeface="Times New Roman" panose="02020603050405020304" pitchFamily="18" charset="0"/>
                <a:cs typeface="Times New Roman" panose="02020603050405020304" pitchFamily="18" charset="0"/>
              </a:rPr>
              <a:t>Examining datasets that encompass high-resolution, long-term, and publicly accessible electricity consumption data is crucial for smart home technologies. The dataset utilized in this project is the CN_OBEE dataset, covering data from May 31, 2021, to May 31, 2022. It includes minute-level data on occupant presence, window status (open/closed), thermal environment, and appliance usage from a single-family apartment in Beijing, China. Hourly meteorological data from the nearest weather station for the same period are also included, covering the same time intervals. The data were collected by anIoT-based data collection framework (IDCP) using sensors placed in the rooms.</a:t>
            </a:r>
            <a:endParaRPr lang="tr-TR" altLang="en-US" sz="240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11981</Words>
  <Application>WPS Presentation</Application>
  <PresentationFormat>Geniş ekran</PresentationFormat>
  <Paragraphs>172</Paragraphs>
  <Slides>27</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27</vt:i4>
      </vt:variant>
    </vt:vector>
  </HeadingPairs>
  <TitlesOfParts>
    <vt:vector size="37" baseType="lpstr">
      <vt:lpstr>Arial</vt:lpstr>
      <vt:lpstr>SimSun</vt:lpstr>
      <vt:lpstr>Wingdings</vt:lpstr>
      <vt:lpstr>Times New Roman</vt:lpstr>
      <vt:lpstr>Microsoft YaHei</vt:lpstr>
      <vt:lpstr>Arial Unicode MS</vt:lpstr>
      <vt:lpstr>Calibri Light</vt:lpstr>
      <vt:lpstr>Calibri</vt:lpstr>
      <vt:lpstr>Courier New</vt:lpstr>
      <vt:lpstr>Office Theme</vt:lpstr>
      <vt:lpstr>PowerPoint 演示文稿</vt:lpstr>
      <vt:lpstr>CONTENTS</vt:lpstr>
      <vt:lpstr>1. INTRODUCTION</vt:lpstr>
      <vt:lpstr>PowerPoint 演示文稿</vt:lpstr>
      <vt:lpstr>2. LITERATURE </vt:lpstr>
      <vt:lpstr>PowerPoint 演示文稿</vt:lpstr>
      <vt:lpstr>PowerPoint 演示文稿</vt:lpstr>
      <vt:lpstr>PowerPoint 演示文稿</vt:lpstr>
      <vt:lpstr>PowerPoint 演示文稿</vt:lpstr>
      <vt:lpstr>3. MATERIAL and METHOD</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4. EXPERIMENTS</vt:lpstr>
      <vt:lpstr>PowerPoint 演示文稿</vt:lpstr>
      <vt:lpstr>PowerPoint 演示文稿</vt:lpstr>
      <vt:lpstr>PowerPoint 演示文稿</vt:lpstr>
      <vt:lpstr>PowerPoint 演示文稿</vt:lpstr>
      <vt:lpstr>PowerPoint 演示文稿</vt:lpstr>
      <vt:lpstr>5. CONCLUSION</vt:lpstr>
      <vt:lpstr>REFERENCES</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Toshiba</dc:creator>
  <cp:lastModifiedBy>Asus F15</cp:lastModifiedBy>
  <cp:revision>49</cp:revision>
  <dcterms:created xsi:type="dcterms:W3CDTF">2020-01-04T11:06:00Z</dcterms:created>
  <dcterms:modified xsi:type="dcterms:W3CDTF">2024-05-24T20:34:06Z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33F9023B15DA4AC38301833B0B932049_12</vt:lpwstr>
  </property>
  <property fmtid="{D5CDD505-2E9C-101B-9397-08002B2CF9AE}" pid="3" name="KSOProductBuildVer">
    <vt:lpwstr>1033-12.2.0.16909</vt:lpwstr>
  </property>
</Properties>
</file>